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8" r:id="rId3"/>
    <p:sldId id="288" r:id="rId4"/>
    <p:sldId id="259" r:id="rId5"/>
    <p:sldId id="289" r:id="rId6"/>
    <p:sldId id="260" r:id="rId7"/>
    <p:sldId id="261" r:id="rId8"/>
    <p:sldId id="293" r:id="rId9"/>
    <p:sldId id="290" r:id="rId10"/>
    <p:sldId id="296" r:id="rId11"/>
    <p:sldId id="309" r:id="rId12"/>
    <p:sldId id="312" r:id="rId13"/>
    <p:sldId id="319" r:id="rId14"/>
    <p:sldId id="318" r:id="rId15"/>
    <p:sldId id="320" r:id="rId16"/>
    <p:sldId id="321" r:id="rId17"/>
    <p:sldId id="301" r:id="rId18"/>
    <p:sldId id="322" r:id="rId19"/>
    <p:sldId id="323" r:id="rId20"/>
    <p:sldId id="292" r:id="rId21"/>
    <p:sldId id="308" r:id="rId22"/>
    <p:sldId id="325" r:id="rId23"/>
    <p:sldId id="326" r:id="rId24"/>
    <p:sldId id="286" r:id="rId25"/>
    <p:sldId id="279" r:id="rId26"/>
    <p:sldId id="280" r:id="rId27"/>
    <p:sldId id="281" r:id="rId28"/>
    <p:sldId id="282" r:id="rId29"/>
    <p:sldId id="267" r:id="rId30"/>
    <p:sldId id="283" r:id="rId31"/>
    <p:sldId id="284" r:id="rId32"/>
    <p:sldId id="285" r:id="rId33"/>
    <p:sldId id="327" r:id="rId34"/>
    <p:sldId id="330" r:id="rId35"/>
    <p:sldId id="328" r:id="rId36"/>
    <p:sldId id="329" r:id="rId37"/>
    <p:sldId id="331" r:id="rId38"/>
    <p:sldId id="332" r:id="rId39"/>
    <p:sldId id="333" r:id="rId40"/>
    <p:sldId id="262" r:id="rId41"/>
    <p:sldId id="334" r:id="rId42"/>
    <p:sldId id="336" r:id="rId43"/>
    <p:sldId id="33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78"/>
            <p14:sldId id="288"/>
            <p14:sldId id="259"/>
            <p14:sldId id="289"/>
            <p14:sldId id="260"/>
            <p14:sldId id="261"/>
            <p14:sldId id="293"/>
            <p14:sldId id="290"/>
            <p14:sldId id="296"/>
            <p14:sldId id="309"/>
            <p14:sldId id="312"/>
            <p14:sldId id="319"/>
            <p14:sldId id="318"/>
            <p14:sldId id="320"/>
            <p14:sldId id="321"/>
            <p14:sldId id="301"/>
            <p14:sldId id="322"/>
            <p14:sldId id="323"/>
            <p14:sldId id="292"/>
            <p14:sldId id="308"/>
            <p14:sldId id="325"/>
            <p14:sldId id="326"/>
            <p14:sldId id="286"/>
            <p14:sldId id="279"/>
            <p14:sldId id="280"/>
            <p14:sldId id="281"/>
            <p14:sldId id="282"/>
            <p14:sldId id="267"/>
            <p14:sldId id="283"/>
            <p14:sldId id="284"/>
            <p14:sldId id="285"/>
            <p14:sldId id="327"/>
            <p14:sldId id="330"/>
            <p14:sldId id="328"/>
            <p14:sldId id="329"/>
            <p14:sldId id="331"/>
            <p14:sldId id="332"/>
            <p14:sldId id="333"/>
            <p14:sldId id="262"/>
            <p14:sldId id="334"/>
            <p14:sldId id="336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of light means that an</a:t>
            </a:r>
            <a:r>
              <a:rPr lang="en-US" baseline="0" dirty="0"/>
              <a:t> electron can only travel 10cm in a 3ghz clock cycle.  More important, however, is the resistance and capacitance of long wires and the energy/heat budget.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7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2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42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11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1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5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3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bHbFkh6eeE" TargetMode="External"/><Relationship Id="rId2" Type="http://schemas.openxmlformats.org/officeDocument/2006/relationships/hyperlink" Target="https://meltdownattack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eltdownattack.com/meltdown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19:</a:t>
            </a:r>
            <a:br>
              <a:rPr lang="en-US" dirty="0"/>
            </a:br>
            <a:r>
              <a:rPr lang="en-US" dirty="0"/>
              <a:t>Final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501A8-A5B8-C345-B7E3-877C6D7CC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is divided into equal-sized </a:t>
            </a:r>
            <a:r>
              <a:rPr lang="en-US" b="1" i="1" dirty="0">
                <a:solidFill>
                  <a:schemeClr val="accent4"/>
                </a:solidFill>
              </a:rPr>
              <a:t>pages</a:t>
            </a:r>
            <a:r>
              <a:rPr lang="en-US" b="1" dirty="0"/>
              <a:t>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Page tables </a:t>
            </a:r>
            <a:r>
              <a:rPr lang="en-US" dirty="0"/>
              <a:t>translate virtual page numbers to physical page numbers.</a:t>
            </a:r>
          </a:p>
          <a:p>
            <a:r>
              <a:rPr lang="en-US" dirty="0"/>
              <a:t>Showed the details of page table entries (PTEs):</a:t>
            </a:r>
          </a:p>
          <a:p>
            <a:pPr lvl="1"/>
            <a:r>
              <a:rPr lang="en-US" dirty="0"/>
              <a:t>High bits translate from virtual page number to physical page number.</a:t>
            </a:r>
          </a:p>
          <a:p>
            <a:pPr lvl="1"/>
            <a:r>
              <a:rPr lang="en-US" dirty="0"/>
              <a:t>Low bits in the PTE are used to indicate present/</a:t>
            </a:r>
            <a:r>
              <a:rPr lang="en-US" dirty="0" err="1"/>
              <a:t>rw</a:t>
            </a:r>
            <a:r>
              <a:rPr lang="en-US" dirty="0"/>
              <a:t>/kernel page.</a:t>
            </a:r>
          </a:p>
          <a:p>
            <a:r>
              <a:rPr lang="en-US" dirty="0"/>
              <a:t>During a context switch, kernel changes the </a:t>
            </a:r>
            <a:r>
              <a:rPr lang="en-US" b="1" dirty="0">
                <a:solidFill>
                  <a:schemeClr val="accent4"/>
                </a:solidFill>
              </a:rPr>
              <a:t>%CR3 </a:t>
            </a:r>
            <a:r>
              <a:rPr lang="en-US" dirty="0"/>
              <a:t>register to switch from the page table (VM mapping) of one process to another.</a:t>
            </a:r>
          </a:p>
          <a:p>
            <a:r>
              <a:rPr lang="en-US" dirty="0"/>
              <a:t>VM is handled by both the OS and CPU: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OS</a:t>
            </a:r>
            <a:r>
              <a:rPr lang="en-US" dirty="0"/>
              <a:t> sets up the page tables and handles exceptions (page faults).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CPU</a:t>
            </a:r>
            <a:r>
              <a:rPr lang="en-US" dirty="0"/>
              <a:t> automatically translates every memory access in the program from virtual addresses to physical addresses by checking (</a:t>
            </a:r>
            <a:r>
              <a:rPr lang="en-US" i="1" dirty="0"/>
              <a:t>walking</a:t>
            </a:r>
            <a:r>
              <a:rPr lang="en-US" dirty="0"/>
              <a:t>) the page table.</a:t>
            </a:r>
          </a:p>
        </p:txBody>
      </p:sp>
    </p:spTree>
    <p:extLst>
      <p:ext uri="{BB962C8B-B14F-4D97-AF65-F5344CB8AC3E}">
        <p14:creationId xmlns:p14="http://schemas.microsoft.com/office/powerpoint/2010/main" val="373123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26FE-9538-3D42-A7F2-6C9F9DFA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VM &amp; Paging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0816E-1465-AE40-A268-1556D2CA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Latency cost</a:t>
            </a:r>
            <a:r>
              <a:rPr lang="en-US" dirty="0"/>
              <a:t>, because each memory access must be translated.</a:t>
            </a:r>
          </a:p>
          <a:p>
            <a:pPr lvl="1"/>
            <a:r>
              <a:rPr lang="en-US" b="1" dirty="0"/>
              <a:t>Translation lookaside buffer (TLB) </a:t>
            </a:r>
            <a:r>
              <a:rPr lang="en-US" dirty="0"/>
              <a:t>caches recent virtual to physical page number translations.</a:t>
            </a:r>
          </a:p>
          <a:p>
            <a:pPr lvl="1"/>
            <a:r>
              <a:rPr lang="en-US" dirty="0"/>
              <a:t>Software-controlled paging removes page tables from the CPU spec and lets OS handle translations in software, in response to TLB miss exceptions.</a:t>
            </a:r>
          </a:p>
          <a:p>
            <a:r>
              <a:rPr lang="en-US" b="1" dirty="0"/>
              <a:t>Space cost</a:t>
            </a:r>
            <a:r>
              <a:rPr lang="en-US" dirty="0"/>
              <a:t>, due to storing a page table for each process.</a:t>
            </a:r>
          </a:p>
          <a:p>
            <a:pPr lvl="1"/>
            <a:r>
              <a:rPr lang="en-US" dirty="0"/>
              <a:t>Linear (one-level) page tables are large.</a:t>
            </a:r>
          </a:p>
          <a:p>
            <a:pPr lvl="1"/>
            <a:r>
              <a:rPr lang="en-US" dirty="0"/>
              <a:t>Smaller pages lead to less wasted space during allocation,</a:t>
            </a:r>
            <a:br>
              <a:rPr lang="en-US" dirty="0"/>
            </a:br>
            <a:r>
              <a:rPr lang="en-US" dirty="0"/>
              <a:t>but more space is consumed by page tables.</a:t>
            </a:r>
          </a:p>
          <a:p>
            <a:pPr lvl="1"/>
            <a:r>
              <a:rPr lang="en-US" b="1" dirty="0"/>
              <a:t>Multi-level page tables </a:t>
            </a:r>
            <a:r>
              <a:rPr lang="en-US" dirty="0"/>
              <a:t>are the only way to truly conserve space.</a:t>
            </a:r>
          </a:p>
          <a:p>
            <a:pPr lvl="1"/>
            <a:r>
              <a:rPr lang="en-US" dirty="0"/>
              <a:t>Mixed-size pages reduce TLB misses.</a:t>
            </a:r>
          </a:p>
          <a:p>
            <a:r>
              <a:rPr lang="en-US" dirty="0"/>
              <a:t>Copy-on-write fork, demand zeroing, lazy loading, and library sharing all reduce physical memory demands.</a:t>
            </a:r>
          </a:p>
        </p:txBody>
      </p:sp>
    </p:spTree>
    <p:extLst>
      <p:ext uri="{BB962C8B-B14F-4D97-AF65-F5344CB8AC3E}">
        <p14:creationId xmlns:p14="http://schemas.microsoft.com/office/powerpoint/2010/main" val="252079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Disk is slow, but large, and can be used to store RAM’s overflow</a:t>
            </a:r>
          </a:p>
          <a:p>
            <a:pPr lvl="1"/>
            <a:r>
              <a:rPr lang="en-US" dirty="0"/>
              <a:t>Disks have high </a:t>
            </a:r>
            <a:r>
              <a:rPr lang="en-US" b="1" i="1" dirty="0">
                <a:solidFill>
                  <a:schemeClr val="accent4"/>
                </a:solidFill>
              </a:rPr>
              <a:t>throughput</a:t>
            </a:r>
            <a:r>
              <a:rPr lang="en-US" dirty="0"/>
              <a:t> (transfer bitrate)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but high </a:t>
            </a:r>
            <a:r>
              <a:rPr lang="en-US" b="1" i="1" dirty="0">
                <a:solidFill>
                  <a:schemeClr val="accent4"/>
                </a:solidFill>
              </a:rPr>
              <a:t>latency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(delay)</a:t>
            </a:r>
          </a:p>
          <a:p>
            <a:pPr lvl="1"/>
            <a:r>
              <a:rPr lang="en-US" dirty="0"/>
              <a:t>Magnetic disks have even higher latency than SSDs, due to moving parts.</a:t>
            </a:r>
          </a:p>
          <a:p>
            <a:r>
              <a:rPr lang="en-US" dirty="0"/>
              <a:t>Paging and swapping work together, using the same CPU mechanisms</a:t>
            </a:r>
          </a:p>
          <a:p>
            <a:pPr lvl="1"/>
            <a:r>
              <a:rPr lang="en-US" dirty="0"/>
              <a:t>If a page is marked “not present” it may be either invalid or swapped to disk.</a:t>
            </a:r>
          </a:p>
          <a:p>
            <a:pPr lvl="2"/>
            <a:r>
              <a:rPr lang="en-US" dirty="0"/>
              <a:t>Or it might indicate </a:t>
            </a:r>
            <a:r>
              <a:rPr lang="en-US" i="1" dirty="0">
                <a:solidFill>
                  <a:schemeClr val="accent4"/>
                </a:solidFill>
              </a:rPr>
              <a:t>lazy allocation</a:t>
            </a:r>
            <a:r>
              <a:rPr lang="en-US" dirty="0"/>
              <a:t>, </a:t>
            </a:r>
            <a:r>
              <a:rPr lang="en-US" i="1" dirty="0">
                <a:solidFill>
                  <a:schemeClr val="accent4"/>
                </a:solidFill>
              </a:rPr>
              <a:t>lazy loading</a:t>
            </a:r>
            <a:r>
              <a:rPr lang="en-US" dirty="0"/>
              <a:t>, or </a:t>
            </a:r>
            <a:r>
              <a:rPr lang="en-US" i="1" dirty="0">
                <a:solidFill>
                  <a:schemeClr val="accent4"/>
                </a:solidFill>
              </a:rPr>
              <a:t>copy-on-write</a:t>
            </a:r>
            <a:r>
              <a:rPr lang="en-US" dirty="0"/>
              <a:t>, as we saw last time.</a:t>
            </a:r>
          </a:p>
          <a:p>
            <a:pPr lvl="1"/>
            <a:r>
              <a:rPr lang="en-US" dirty="0"/>
              <a:t>High bits of page table entry can store disk location of swapped page.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Page replacement policy </a:t>
            </a:r>
            <a:r>
              <a:rPr lang="en-US" dirty="0"/>
              <a:t>decides which page(s) to </a:t>
            </a:r>
            <a:r>
              <a:rPr lang="en-US" b="1" i="1" dirty="0">
                <a:solidFill>
                  <a:schemeClr val="accent4"/>
                </a:solidFill>
              </a:rPr>
              <a:t>evict</a:t>
            </a:r>
            <a:r>
              <a:rPr lang="en-US" dirty="0"/>
              <a:t> to free memory</a:t>
            </a:r>
          </a:p>
          <a:p>
            <a:pPr lvl="1"/>
            <a:r>
              <a:rPr lang="en-US" dirty="0"/>
              <a:t>Swapping can be done </a:t>
            </a:r>
            <a:r>
              <a:rPr lang="en-US" b="1" i="1" dirty="0">
                <a:solidFill>
                  <a:schemeClr val="accent4"/>
                </a:solidFill>
              </a:rPr>
              <a:t>on demand </a:t>
            </a:r>
            <a:r>
              <a:rPr lang="en-US" dirty="0"/>
              <a:t>or in the </a:t>
            </a:r>
            <a:r>
              <a:rPr lang="en-US" b="1" i="1" dirty="0">
                <a:solidFill>
                  <a:schemeClr val="accent4"/>
                </a:solidFill>
              </a:rPr>
              <a:t>background</a:t>
            </a:r>
          </a:p>
          <a:p>
            <a:pPr lvl="1"/>
            <a:r>
              <a:rPr lang="en-US" dirty="0"/>
              <a:t>Having some free physical frames will prevent delays for allocations.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Accessed bit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Dirty bit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in PTEs inform the page replacement policy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Thrashing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when swapping prevents the system from doing any work.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Unified page cache </a:t>
            </a:r>
            <a:r>
              <a:rPr lang="en-US" dirty="0"/>
              <a:t>handles both traditional paging and </a:t>
            </a:r>
            <a:r>
              <a:rPr lang="en-US" b="1" i="1" dirty="0">
                <a:solidFill>
                  <a:schemeClr val="accent4"/>
                </a:solidFill>
              </a:rPr>
              <a:t>file caching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Makes filesystem access seem just as fast as memory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9478-6E58-3441-841C-28090B5F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page faults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EF6A6-DE5E-254B-8C9E-238890CD0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Minor/soft</a:t>
            </a:r>
            <a:r>
              <a:rPr lang="en-US" dirty="0"/>
              <a:t>: Page is loaded in memory, but PTE is not configured:</a:t>
            </a:r>
          </a:p>
          <a:p>
            <a:pPr lvl="1"/>
            <a:r>
              <a:rPr lang="en-US" dirty="0"/>
              <a:t>OS just wants to be informed when the page is accessed, so it </a:t>
            </a:r>
            <a:r>
              <a:rPr lang="en-US" i="1" dirty="0"/>
              <a:t>pretends </a:t>
            </a:r>
            <a:r>
              <a:rPr lang="en-US" dirty="0"/>
              <a:t> to evict the page (just mark it </a:t>
            </a:r>
            <a:r>
              <a:rPr lang="en-US" i="1" dirty="0"/>
              <a:t>not present</a:t>
            </a:r>
            <a:r>
              <a:rPr lang="en-US" dirty="0"/>
              <a:t>).  Useful if CPU has no accessed/dirty bit.</a:t>
            </a:r>
          </a:p>
          <a:p>
            <a:pPr lvl="1"/>
            <a:r>
              <a:rPr lang="en-US" dirty="0"/>
              <a:t>Memory can be shared from another process (</a:t>
            </a:r>
            <a:r>
              <a:rPr lang="en-US" dirty="0" err="1"/>
              <a:t>eg.</a:t>
            </a:r>
            <a:r>
              <a:rPr lang="en-US" dirty="0"/>
              <a:t>, copy </a:t>
            </a:r>
            <a:r>
              <a:rPr lang="en-US"/>
              <a:t>on write)</a:t>
            </a:r>
            <a:endParaRPr lang="en-US" dirty="0"/>
          </a:p>
          <a:p>
            <a:pPr marL="457200" lvl="1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Response</a:t>
            </a:r>
            <a:r>
              <a:rPr lang="en-US" dirty="0"/>
              <a:t>: update the PTE.</a:t>
            </a:r>
          </a:p>
          <a:p>
            <a:r>
              <a:rPr lang="en-US" b="1" dirty="0"/>
              <a:t>Major/hard</a:t>
            </a:r>
            <a:r>
              <a:rPr lang="en-US" dirty="0"/>
              <a:t>: A disk access will be needed:</a:t>
            </a:r>
          </a:p>
          <a:p>
            <a:pPr lvl="1"/>
            <a:r>
              <a:rPr lang="en-US" dirty="0"/>
              <a:t>Anonymous page (process data) may have been swapped out.</a:t>
            </a:r>
          </a:p>
          <a:p>
            <a:pPr lvl="1"/>
            <a:r>
              <a:rPr lang="en-US" dirty="0"/>
              <a:t>Lazy-loading program executable.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Response</a:t>
            </a:r>
            <a:r>
              <a:rPr lang="en-US" dirty="0"/>
              <a:t>: load the page from disk</a:t>
            </a:r>
          </a:p>
          <a:p>
            <a:r>
              <a:rPr lang="en-US" b="1" dirty="0"/>
              <a:t>Invalid</a:t>
            </a:r>
            <a:r>
              <a:rPr lang="en-US" dirty="0"/>
              <a:t>: User program misbehaved:</a:t>
            </a:r>
          </a:p>
          <a:p>
            <a:pPr lvl="1"/>
            <a:r>
              <a:rPr lang="en-US" dirty="0"/>
              <a:t>Dereference null or invalid pointer.</a:t>
            </a:r>
          </a:p>
          <a:p>
            <a:pPr lvl="1"/>
            <a:r>
              <a:rPr lang="en-US" dirty="0"/>
              <a:t>Write to page that is read-only.</a:t>
            </a:r>
          </a:p>
          <a:p>
            <a:pPr lvl="1"/>
            <a:r>
              <a:rPr lang="en-US" dirty="0"/>
              <a:t>Execute code on a page that is not executable (for security).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Response</a:t>
            </a:r>
            <a:r>
              <a:rPr lang="en-US" dirty="0"/>
              <a:t>: terminate the process.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3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8650-30E5-2246-B4F2-425A85E0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09D80-6C35-F141-B9CC-42B324E8C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Handled by </a:t>
            </a:r>
            <a:r>
              <a:rPr lang="en-US" dirty="0" err="1"/>
              <a:t>libc’s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4"/>
                </a:solidFill>
              </a:rPr>
              <a:t>malloc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free</a:t>
            </a:r>
          </a:p>
          <a:p>
            <a:pPr lvl="1"/>
            <a:r>
              <a:rPr lang="en-US" dirty="0"/>
              <a:t>Malloc uses </a:t>
            </a:r>
            <a:r>
              <a:rPr lang="en-US" b="1" i="1" dirty="0" err="1">
                <a:solidFill>
                  <a:schemeClr val="accent4"/>
                </a:solidFill>
              </a:rPr>
              <a:t>sbrk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or </a:t>
            </a:r>
            <a:r>
              <a:rPr lang="en-US" b="1" i="1" dirty="0" err="1">
                <a:solidFill>
                  <a:schemeClr val="accent4"/>
                </a:solidFill>
              </a:rPr>
              <a:t>mmap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/>
              <a:t>syscalls</a:t>
            </a:r>
            <a:endParaRPr lang="en-US" dirty="0"/>
          </a:p>
          <a:p>
            <a:r>
              <a:rPr lang="en-US" dirty="0"/>
              <a:t>Freed memory is put on a </a:t>
            </a:r>
            <a:r>
              <a:rPr lang="en-US" b="1" i="1" dirty="0">
                <a:solidFill>
                  <a:schemeClr val="accent4"/>
                </a:solidFill>
              </a:rPr>
              <a:t>free list </a:t>
            </a:r>
            <a:r>
              <a:rPr lang="en-US" dirty="0"/>
              <a:t>to be reused for later allocations.</a:t>
            </a:r>
          </a:p>
          <a:p>
            <a:r>
              <a:rPr lang="en-US" dirty="0"/>
              <a:t>A single header can be cleverly used and re-used for two purposes:</a:t>
            </a:r>
          </a:p>
          <a:p>
            <a:pPr lvl="1"/>
            <a:r>
              <a:rPr lang="en-US" dirty="0"/>
              <a:t>As a linked list node when the block is free/available</a:t>
            </a:r>
          </a:p>
          <a:p>
            <a:pPr lvl="1"/>
            <a:r>
              <a:rPr lang="en-US" dirty="0"/>
              <a:t>To store the size of the allocated block to help service </a:t>
            </a:r>
            <a:r>
              <a:rPr lang="en-US" i="1" dirty="0"/>
              <a:t>free</a:t>
            </a:r>
            <a:r>
              <a:rPr lang="en-US" dirty="0"/>
              <a:t> calls.</a:t>
            </a:r>
          </a:p>
          <a:p>
            <a:r>
              <a:rPr lang="en-US" dirty="0"/>
              <a:t>Free space management </a:t>
            </a:r>
            <a:r>
              <a:rPr lang="en-US" b="1" i="1" dirty="0">
                <a:solidFill>
                  <a:schemeClr val="accent4"/>
                </a:solidFill>
              </a:rPr>
              <a:t>policy</a:t>
            </a:r>
            <a:r>
              <a:rPr lang="en-US" dirty="0"/>
              <a:t> determines:</a:t>
            </a:r>
          </a:p>
          <a:p>
            <a:pPr lvl="1"/>
            <a:r>
              <a:rPr lang="en-US" dirty="0"/>
              <a:t>which free blocks to choose for an allocation, and</a:t>
            </a:r>
          </a:p>
          <a:p>
            <a:pPr lvl="1"/>
            <a:r>
              <a:rPr lang="en-US" dirty="0"/>
              <a:t>When to </a:t>
            </a:r>
            <a:r>
              <a:rPr lang="en-US" b="1" i="1" dirty="0">
                <a:solidFill>
                  <a:schemeClr val="accent4"/>
                </a:solidFill>
              </a:rPr>
              <a:t>coalesce</a:t>
            </a:r>
            <a:r>
              <a:rPr lang="en-US" dirty="0"/>
              <a:t> (join) adjacent free blocks</a:t>
            </a:r>
          </a:p>
          <a:p>
            <a:r>
              <a:rPr lang="en-US" dirty="0"/>
              <a:t>Free block choice policies include:</a:t>
            </a:r>
          </a:p>
          <a:p>
            <a:pPr lvl="1"/>
            <a:r>
              <a:rPr lang="en-US" b="1" dirty="0"/>
              <a:t>First</a:t>
            </a:r>
            <a:r>
              <a:rPr lang="en-US" dirty="0"/>
              <a:t>, </a:t>
            </a:r>
            <a:r>
              <a:rPr lang="en-US" b="1" dirty="0"/>
              <a:t>next</a:t>
            </a:r>
            <a:r>
              <a:rPr lang="en-US" dirty="0"/>
              <a:t>, </a:t>
            </a:r>
            <a:r>
              <a:rPr lang="en-US" b="1" dirty="0"/>
              <a:t>best</a:t>
            </a:r>
            <a:r>
              <a:rPr lang="en-US" dirty="0"/>
              <a:t>, and </a:t>
            </a:r>
            <a:r>
              <a:rPr lang="en-US" b="1" dirty="0"/>
              <a:t>worst</a:t>
            </a:r>
            <a:r>
              <a:rPr lang="en-US" dirty="0"/>
              <a:t> fit.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2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Processes can have multiple </a:t>
            </a:r>
            <a:r>
              <a:rPr lang="en-US" b="1" i="1" dirty="0">
                <a:solidFill>
                  <a:schemeClr val="accent4"/>
                </a:solidFill>
              </a:rPr>
              <a:t>threads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sharing the virtual address space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Critical sections </a:t>
            </a:r>
            <a:r>
              <a:rPr lang="en-US" dirty="0"/>
              <a:t>are block of code that must be run </a:t>
            </a:r>
            <a:r>
              <a:rPr lang="en-US" b="1" i="1" dirty="0">
                <a:solidFill>
                  <a:schemeClr val="accent4"/>
                </a:solidFill>
              </a:rPr>
              <a:t>atomically</a:t>
            </a:r>
          </a:p>
          <a:p>
            <a:r>
              <a:rPr lang="en-US" dirty="0"/>
              <a:t>If unprotected, critical sections lead to </a:t>
            </a:r>
            <a:r>
              <a:rPr lang="en-US" b="1" i="1" dirty="0">
                <a:solidFill>
                  <a:schemeClr val="accent4"/>
                </a:solidFill>
              </a:rPr>
              <a:t>race conditions </a:t>
            </a:r>
            <a:r>
              <a:rPr lang="en-US" dirty="0"/>
              <a:t>that make code </a:t>
            </a:r>
            <a:r>
              <a:rPr lang="en-US" b="1" i="1" dirty="0" err="1">
                <a:solidFill>
                  <a:schemeClr val="accent4"/>
                </a:solidFill>
              </a:rPr>
              <a:t>indeterminant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we get different results depending on timing.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Locks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are the simplest </a:t>
            </a:r>
            <a:r>
              <a:rPr lang="en-US" b="1" i="1" dirty="0">
                <a:solidFill>
                  <a:schemeClr val="accent4"/>
                </a:solidFill>
              </a:rPr>
              <a:t>mutual exclusion primitive</a:t>
            </a:r>
            <a:r>
              <a:rPr lang="en-US" i="1" dirty="0">
                <a:solidFill>
                  <a:schemeClr val="accent4"/>
                </a:solidFill>
              </a:rPr>
              <a:t>, </a:t>
            </a:r>
            <a:r>
              <a:rPr lang="en-US" dirty="0"/>
              <a:t>with two main functions:</a:t>
            </a:r>
            <a:endParaRPr lang="en-US" i="1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Acquire/lock </a:t>
            </a:r>
            <a:r>
              <a:rPr lang="mr-IN" dirty="0"/>
              <a:t>–</a:t>
            </a:r>
            <a:r>
              <a:rPr lang="en-US" dirty="0"/>
              <a:t> get exclusive access to a shared resource.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Release/unlock </a:t>
            </a:r>
            <a:r>
              <a:rPr lang="mr-IN" dirty="0"/>
              <a:t>–</a:t>
            </a:r>
            <a:r>
              <a:rPr lang="en-US" dirty="0"/>
              <a:t> release the shared resource.</a:t>
            </a:r>
          </a:p>
          <a:p>
            <a:r>
              <a:rPr lang="en-US" dirty="0"/>
              <a:t>Concurrency occurs naturally in multi-CPU systems</a:t>
            </a:r>
          </a:p>
          <a:p>
            <a:r>
              <a:rPr lang="en-US" dirty="0"/>
              <a:t>Concurrency is created by the process scheduler in single-CPU systems</a:t>
            </a:r>
          </a:p>
        </p:txBody>
      </p:sp>
    </p:spTree>
    <p:extLst>
      <p:ext uri="{BB962C8B-B14F-4D97-AF65-F5344CB8AC3E}">
        <p14:creationId xmlns:p14="http://schemas.microsoft.com/office/powerpoint/2010/main" val="220430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5756329" cy="3254643"/>
          </a:xfrm>
        </p:spPr>
        <p:txBody>
          <a:bodyPr/>
          <a:lstStyle/>
          <a:p>
            <a:r>
              <a:rPr lang="en-US" dirty="0"/>
              <a:t>Hardware support for atomicity:</a:t>
            </a:r>
          </a:p>
          <a:p>
            <a:pPr lvl="1"/>
            <a:r>
              <a:rPr lang="en-US" dirty="0"/>
              <a:t>Disable interrupts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Test and set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Compare and swap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Fetch and add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Load-linked </a:t>
            </a:r>
            <a:r>
              <a:rPr lang="en-US" dirty="0"/>
              <a:t>&amp;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b="1" i="1" dirty="0">
                <a:solidFill>
                  <a:schemeClr val="accent4"/>
                </a:solidFill>
              </a:rPr>
              <a:t>Store-conditional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0862"/>
            <a:ext cx="5730498" cy="3254643"/>
          </a:xfrm>
        </p:spPr>
        <p:txBody>
          <a:bodyPr/>
          <a:lstStyle/>
          <a:p>
            <a:r>
              <a:rPr lang="en-US" dirty="0"/>
              <a:t>Various lock implementations</a:t>
            </a:r>
          </a:p>
          <a:p>
            <a:pPr lvl="1"/>
            <a:r>
              <a:rPr lang="en-US" dirty="0"/>
              <a:t>Spinlock</a:t>
            </a:r>
          </a:p>
          <a:p>
            <a:pPr lvl="1"/>
            <a:r>
              <a:rPr lang="en-US" dirty="0"/>
              <a:t>Ticket lock</a:t>
            </a:r>
          </a:p>
          <a:p>
            <a:pPr lvl="1"/>
            <a:r>
              <a:rPr lang="en-US" dirty="0"/>
              <a:t>Yielding lock</a:t>
            </a:r>
          </a:p>
          <a:p>
            <a:pPr lvl="1"/>
            <a:r>
              <a:rPr lang="en-US" dirty="0"/>
              <a:t>Queuing locks</a:t>
            </a:r>
          </a:p>
          <a:p>
            <a:pPr lvl="2"/>
            <a:r>
              <a:rPr lang="en-US" b="1" i="1" dirty="0">
                <a:solidFill>
                  <a:schemeClr val="accent4"/>
                </a:solidFill>
              </a:rPr>
              <a:t>Park/</a:t>
            </a:r>
            <a:r>
              <a:rPr lang="en-US" b="1" i="1" dirty="0" err="1">
                <a:solidFill>
                  <a:schemeClr val="accent4"/>
                </a:solidFill>
              </a:rPr>
              <a:t>unpark</a:t>
            </a:r>
            <a:r>
              <a:rPr lang="en-US" b="1" dirty="0"/>
              <a:t> </a:t>
            </a:r>
            <a:r>
              <a:rPr lang="en-US" dirty="0"/>
              <a:t>on Solaris</a:t>
            </a:r>
          </a:p>
          <a:p>
            <a:pPr lvl="2"/>
            <a:r>
              <a:rPr lang="en-US" b="1" i="1" dirty="0" err="1">
                <a:solidFill>
                  <a:schemeClr val="accent4"/>
                </a:solidFill>
              </a:rPr>
              <a:t>Futex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on Linux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470" y="4525506"/>
            <a:ext cx="116392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Sophisticated locks can be more </a:t>
            </a:r>
            <a:r>
              <a:rPr lang="en-US" sz="2800" b="1" i="1" dirty="0">
                <a:solidFill>
                  <a:schemeClr val="accent4"/>
                </a:solidFill>
              </a:rPr>
              <a:t>fair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/>
              <a:t>and avoid starvation, but they can add unnecessary context-switch overhead on multiprocessors.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i="1" dirty="0">
                <a:solidFill>
                  <a:schemeClr val="accent4"/>
                </a:solidFill>
              </a:rPr>
              <a:t>Two-phase locks </a:t>
            </a:r>
            <a:r>
              <a:rPr lang="en-US" sz="2800" dirty="0"/>
              <a:t>try to combine the best of both approaches.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OS scheduler and concurrent user code must coordinate for best performance.</a:t>
            </a:r>
          </a:p>
        </p:txBody>
      </p:sp>
    </p:spTree>
    <p:extLst>
      <p:ext uri="{BB962C8B-B14F-4D97-AF65-F5344CB8AC3E}">
        <p14:creationId xmlns:p14="http://schemas.microsoft.com/office/powerpoint/2010/main" val="207135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strategy is to use </a:t>
            </a:r>
            <a:r>
              <a:rPr lang="en-US" b="1" i="1" dirty="0">
                <a:solidFill>
                  <a:schemeClr val="accent4"/>
                </a:solidFill>
              </a:rPr>
              <a:t>one big lock</a:t>
            </a:r>
            <a:r>
              <a:rPr lang="en-US" dirty="0"/>
              <a:t>, but this limits concurrency</a:t>
            </a:r>
          </a:p>
          <a:p>
            <a:pPr lvl="1"/>
            <a:r>
              <a:rPr lang="en-US" dirty="0"/>
              <a:t>It’s </a:t>
            </a:r>
            <a:r>
              <a:rPr lang="en-US" b="1" i="1" dirty="0">
                <a:solidFill>
                  <a:schemeClr val="accent4"/>
                </a:solidFill>
              </a:rPr>
              <a:t>thread-safe</a:t>
            </a:r>
            <a:r>
              <a:rPr lang="en-US" dirty="0"/>
              <a:t>, but not really concurrent</a:t>
            </a:r>
          </a:p>
          <a:p>
            <a:r>
              <a:rPr lang="en-US" dirty="0"/>
              <a:t>Concurrent queue used two locks (head &amp; tail)</a:t>
            </a:r>
          </a:p>
          <a:p>
            <a:r>
              <a:rPr lang="en-US" dirty="0"/>
              <a:t>Concurrent hash table used one lock per bucket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Condition Variables </a:t>
            </a:r>
            <a:r>
              <a:rPr lang="en-US" dirty="0"/>
              <a:t>are used to order threads, using </a:t>
            </a:r>
            <a:r>
              <a:rPr lang="en-US" i="1" dirty="0">
                <a:solidFill>
                  <a:schemeClr val="accent4"/>
                </a:solidFill>
              </a:rPr>
              <a:t>signal()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&amp; </a:t>
            </a:r>
            <a:r>
              <a:rPr lang="en-US" i="1" dirty="0">
                <a:solidFill>
                  <a:schemeClr val="accent4"/>
                </a:solidFill>
              </a:rPr>
              <a:t>wait()</a:t>
            </a:r>
            <a:r>
              <a:rPr lang="en-US" dirty="0"/>
              <a:t>.</a:t>
            </a:r>
          </a:p>
          <a:p>
            <a:pPr lvl="1"/>
            <a:r>
              <a:rPr lang="en-US" b="1" i="1" dirty="0"/>
              <a:t>Wait</a:t>
            </a:r>
            <a:r>
              <a:rPr lang="en-US" dirty="0"/>
              <a:t> puts a thread to sleep, </a:t>
            </a:r>
            <a:r>
              <a:rPr lang="en-US" b="1" i="1" dirty="0"/>
              <a:t>signal</a:t>
            </a:r>
            <a:r>
              <a:rPr lang="en-US" dirty="0"/>
              <a:t> wakes a waiting thread.</a:t>
            </a:r>
          </a:p>
          <a:p>
            <a:pPr lvl="1"/>
            <a:r>
              <a:rPr lang="en-US" dirty="0" err="1"/>
              <a:t>Pthreads</a:t>
            </a:r>
            <a:r>
              <a:rPr lang="en-US" dirty="0"/>
              <a:t> allows </a:t>
            </a:r>
            <a:r>
              <a:rPr lang="en-US" b="1" i="1" dirty="0"/>
              <a:t>spurious wakeups</a:t>
            </a:r>
            <a:r>
              <a:rPr lang="en-US" dirty="0"/>
              <a:t>, so we still need to check a status variable.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broadcast() </a:t>
            </a:r>
            <a:r>
              <a:rPr lang="en-US" dirty="0"/>
              <a:t>wakes all waiting threads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Producer/consumer queue </a:t>
            </a:r>
            <a:r>
              <a:rPr lang="en-US" dirty="0"/>
              <a:t>was implemented using two condition variables.</a:t>
            </a:r>
          </a:p>
        </p:txBody>
      </p:sp>
    </p:spTree>
    <p:extLst>
      <p:ext uri="{BB962C8B-B14F-4D97-AF65-F5344CB8AC3E}">
        <p14:creationId xmlns:p14="http://schemas.microsoft.com/office/powerpoint/2010/main" val="391593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Semaphore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(up/down) is an all-purpose synchronization primitive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Reader-writer</a:t>
            </a:r>
            <a:r>
              <a:rPr lang="en-US" dirty="0"/>
              <a:t> lock allows multiple readers, but one writer.</a:t>
            </a:r>
          </a:p>
          <a:p>
            <a:r>
              <a:rPr lang="en-US" dirty="0"/>
              <a:t>Adding too many locks can lead to </a:t>
            </a:r>
            <a:r>
              <a:rPr lang="en-US" b="1" i="1" dirty="0">
                <a:solidFill>
                  <a:schemeClr val="accent4"/>
                </a:solidFill>
              </a:rPr>
              <a:t>deadlock</a:t>
            </a:r>
            <a:r>
              <a:rPr lang="en-US" dirty="0"/>
              <a:t>, which requires:</a:t>
            </a:r>
          </a:p>
          <a:p>
            <a:pPr lvl="1"/>
            <a:r>
              <a:rPr lang="en-US" u="sng" dirty="0"/>
              <a:t>Mutual exclusion </a:t>
            </a:r>
            <a:r>
              <a:rPr lang="en-US" dirty="0"/>
              <a:t>(avoid locks to avoid deadlock)</a:t>
            </a:r>
          </a:p>
          <a:p>
            <a:pPr lvl="1"/>
            <a:r>
              <a:rPr lang="en-US" u="sng" dirty="0"/>
              <a:t>Hold and wait </a:t>
            </a:r>
            <a:r>
              <a:rPr lang="en-US" dirty="0"/>
              <a:t>(use </a:t>
            </a:r>
            <a:r>
              <a:rPr lang="en-US" b="1" i="1" dirty="0" err="1">
                <a:solidFill>
                  <a:schemeClr val="accent4"/>
                </a:solidFill>
              </a:rPr>
              <a:t>trylock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release first lock to before deadlocking)</a:t>
            </a:r>
          </a:p>
          <a:p>
            <a:pPr lvl="1"/>
            <a:r>
              <a:rPr lang="en-US" u="sng" dirty="0"/>
              <a:t>No preemption</a:t>
            </a:r>
          </a:p>
          <a:p>
            <a:pPr lvl="1"/>
            <a:r>
              <a:rPr lang="en-US" u="sng" dirty="0"/>
              <a:t>Circular wait </a:t>
            </a:r>
            <a:r>
              <a:rPr lang="en-US" dirty="0"/>
              <a:t>(always acquire locks in the same order to avoid deadlock)</a:t>
            </a:r>
          </a:p>
          <a:p>
            <a:r>
              <a:rPr lang="en-US" dirty="0"/>
              <a:t>Dining philosophers was an example of deadlock</a:t>
            </a:r>
          </a:p>
          <a:p>
            <a:pPr lvl="1"/>
            <a:r>
              <a:rPr lang="en-US" dirty="0"/>
              <a:t>Circular wait can be avoided by making one philosopher grab right-hand side instead of left first.</a:t>
            </a:r>
          </a:p>
        </p:txBody>
      </p:sp>
    </p:spTree>
    <p:extLst>
      <p:ext uri="{BB962C8B-B14F-4D97-AF65-F5344CB8AC3E}">
        <p14:creationId xmlns:p14="http://schemas.microsoft.com/office/powerpoint/2010/main" val="311296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and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 interacts with devices by reading/writing </a:t>
            </a:r>
            <a:r>
              <a:rPr lang="en-US" b="1" i="1" dirty="0">
                <a:solidFill>
                  <a:schemeClr val="accent4"/>
                </a:solidFill>
              </a:rPr>
              <a:t>device registers</a:t>
            </a:r>
          </a:p>
          <a:p>
            <a:pPr lvl="1"/>
            <a:r>
              <a:rPr lang="en-US" dirty="0"/>
              <a:t>Each register has an </a:t>
            </a:r>
            <a:r>
              <a:rPr lang="en-US" b="1" i="1" dirty="0">
                <a:solidFill>
                  <a:schemeClr val="accent4"/>
                </a:solidFill>
              </a:rPr>
              <a:t>I/O port </a:t>
            </a:r>
            <a:r>
              <a:rPr lang="en-US" dirty="0"/>
              <a:t>address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for in/out instructions, or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memory-mapped I/O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uses special physical memory addresses (with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Storage is complex, so</a:t>
            </a:r>
            <a:br>
              <a:rPr lang="en-US" dirty="0"/>
            </a:br>
            <a:r>
              <a:rPr lang="en-US" dirty="0"/>
              <a:t>kernel functionality is divided</a:t>
            </a:r>
            <a:br>
              <a:rPr lang="en-US" dirty="0"/>
            </a:br>
            <a:r>
              <a:rPr lang="en-US" dirty="0"/>
              <a:t>into at least three layers: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Random access to a magnetic disk is 1000x slower than sequential</a:t>
            </a:r>
          </a:p>
          <a:p>
            <a:pPr lvl="1"/>
            <a:r>
              <a:rPr lang="en-US" dirty="0"/>
              <a:t>Read head must </a:t>
            </a:r>
            <a:r>
              <a:rPr lang="en-US" b="1" i="1" dirty="0">
                <a:solidFill>
                  <a:schemeClr val="accent4"/>
                </a:solidFill>
              </a:rPr>
              <a:t>seek</a:t>
            </a:r>
            <a:r>
              <a:rPr lang="en-US" dirty="0"/>
              <a:t> and disk must </a:t>
            </a:r>
            <a:r>
              <a:rPr lang="en-US" b="1" i="1" dirty="0">
                <a:solidFill>
                  <a:schemeClr val="accent4"/>
                </a:solidFill>
              </a:rPr>
              <a:t>rotate</a:t>
            </a:r>
            <a:r>
              <a:rPr lang="en-US" dirty="0"/>
              <a:t> to reach a new sector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344" y="2852379"/>
            <a:ext cx="4602335" cy="2073807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5577821" y="3389035"/>
            <a:ext cx="373527" cy="1509809"/>
          </a:xfrm>
          <a:prstGeom prst="leftBrace">
            <a:avLst>
              <a:gd name="adj1" fmla="val 40333"/>
              <a:gd name="adj2" fmla="val 37917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7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HW4 is due on Friday and </a:t>
            </a:r>
            <a:r>
              <a:rPr lang="en-US" b="1" dirty="0"/>
              <a:t>cannot</a:t>
            </a:r>
            <a:r>
              <a:rPr lang="en-US" dirty="0"/>
              <a:t> be turned in late.</a:t>
            </a:r>
          </a:p>
          <a:p>
            <a:pPr lvl="1"/>
            <a:r>
              <a:rPr lang="en-US" dirty="0"/>
              <a:t>Answers will be posted on Saturday.</a:t>
            </a:r>
          </a:p>
          <a:p>
            <a:pPr lvl="1"/>
            <a:endParaRPr lang="en-US" dirty="0"/>
          </a:p>
          <a:p>
            <a:r>
              <a:rPr lang="en-US" dirty="0"/>
              <a:t>Final exam is on Monday, 3-5pm.</a:t>
            </a:r>
          </a:p>
          <a:p>
            <a:pPr lvl="1"/>
            <a:r>
              <a:rPr lang="en-US" dirty="0"/>
              <a:t>Bring a calculator.</a:t>
            </a:r>
          </a:p>
          <a:p>
            <a:pPr lvl="1"/>
            <a:r>
              <a:rPr lang="en-US" dirty="0"/>
              <a:t>Norris bookstore sells calculators for $4.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2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&amp;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RAID allows multiple disks to act together for better</a:t>
            </a:r>
            <a:br>
              <a:rPr lang="en-US" dirty="0"/>
            </a:br>
            <a:r>
              <a:rPr lang="en-US" dirty="0"/>
              <a:t>throughput, capacity, and/or fault tolerance.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Parity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used in </a:t>
            </a:r>
            <a:r>
              <a:rPr lang="en-US" b="1" i="1" dirty="0">
                <a:solidFill>
                  <a:schemeClr val="accent4"/>
                </a:solidFill>
              </a:rPr>
              <a:t>RAID5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achieve all of the above.</a:t>
            </a:r>
            <a:endParaRPr lang="en-US" i="1" dirty="0"/>
          </a:p>
          <a:p>
            <a:r>
              <a:rPr lang="en-US" dirty="0"/>
              <a:t>OSes have a application-level API (</a:t>
            </a:r>
            <a:r>
              <a:rPr lang="en-US" dirty="0" err="1"/>
              <a:t>syscalls</a:t>
            </a:r>
            <a:r>
              <a:rPr lang="en-US" dirty="0"/>
              <a:t>) for file I/O:</a:t>
            </a:r>
          </a:p>
          <a:p>
            <a:pPr lvl="1"/>
            <a:r>
              <a:rPr lang="en-US" dirty="0"/>
              <a:t>open, read, write, seek, stat, </a:t>
            </a:r>
            <a:r>
              <a:rPr lang="en-US" dirty="0" err="1"/>
              <a:t>fsync</a:t>
            </a:r>
            <a:r>
              <a:rPr lang="en-US" dirty="0"/>
              <a:t>, rename, unlink, </a:t>
            </a:r>
            <a:r>
              <a:rPr lang="en-US" dirty="0" err="1"/>
              <a:t>mkdir</a:t>
            </a: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Filesystem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is a data structure the OS uses to organize disk space.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file/directory has an </a:t>
            </a:r>
            <a:r>
              <a:rPr lang="en-US" b="1" i="1" dirty="0" err="1">
                <a:solidFill>
                  <a:schemeClr val="accent4"/>
                </a:solidFill>
              </a:rPr>
              <a:t>inode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storing</a:t>
            </a:r>
            <a:br>
              <a:rPr lang="en-US" dirty="0"/>
            </a:br>
            <a:r>
              <a:rPr lang="en-US" dirty="0"/>
              <a:t>metadata &amp; pointers to data blocks.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5" y="4151145"/>
            <a:ext cx="5842858" cy="7723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808" y="4131472"/>
            <a:ext cx="3805434" cy="3326571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7260353" y="4336502"/>
            <a:ext cx="296894" cy="1715845"/>
          </a:xfrm>
          <a:prstGeom prst="leftBrace">
            <a:avLst>
              <a:gd name="adj1" fmla="val 40333"/>
              <a:gd name="adj2" fmla="val 71704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Caching &amp;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 of file operations shows that many accesses to disk are needed for even a single open/read/write.</a:t>
            </a:r>
          </a:p>
          <a:p>
            <a:r>
              <a:rPr lang="en-US" dirty="0"/>
              <a:t>To improve performance, </a:t>
            </a:r>
            <a:r>
              <a:rPr lang="en-US" b="1" i="1" dirty="0">
                <a:solidFill>
                  <a:schemeClr val="accent4"/>
                </a:solidFill>
              </a:rPr>
              <a:t>cache</a:t>
            </a:r>
            <a:r>
              <a:rPr lang="en-US" dirty="0"/>
              <a:t> a small number of active disk blocks</a:t>
            </a:r>
          </a:p>
          <a:p>
            <a:pPr lvl="1"/>
            <a:r>
              <a:rPr lang="en-US" dirty="0"/>
              <a:t>Allows later reads to happen in memory</a:t>
            </a:r>
          </a:p>
          <a:p>
            <a:pPr lvl="1"/>
            <a:r>
              <a:rPr lang="en-US" dirty="0"/>
              <a:t>Multiple writes can be absorbed and all are immediately visible in memory</a:t>
            </a:r>
          </a:p>
          <a:p>
            <a:r>
              <a:rPr lang="en-US" dirty="0"/>
              <a:t>Each buffer is locked by a thread before use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Write-ahead logging </a:t>
            </a:r>
            <a:r>
              <a:rPr lang="en-US" dirty="0"/>
              <a:t>makes multiple disk writes appear atomic, even if the machine is powered-down in the middle of the transaction.</a:t>
            </a:r>
          </a:p>
          <a:p>
            <a:pPr lvl="1"/>
            <a:r>
              <a:rPr lang="en-US" dirty="0"/>
              <a:t>Very important for related changes to </a:t>
            </a:r>
            <a:r>
              <a:rPr lang="en-US" dirty="0" err="1"/>
              <a:t>inodes</a:t>
            </a:r>
            <a:r>
              <a:rPr lang="en-US" dirty="0"/>
              <a:t> &amp; bitmap (metadata in general)</a:t>
            </a:r>
          </a:p>
          <a:p>
            <a:pPr lvl="1"/>
            <a:r>
              <a:rPr lang="en-US" dirty="0"/>
              <a:t>Data is written twice: to log first, then to main disk.</a:t>
            </a:r>
          </a:p>
          <a:p>
            <a:pPr lvl="1"/>
            <a:r>
              <a:rPr lang="en-US" dirty="0"/>
              <a:t>On reboot, interrupted transaction is either </a:t>
            </a:r>
            <a:r>
              <a:rPr lang="en-US" b="1" i="1" dirty="0">
                <a:solidFill>
                  <a:schemeClr val="accent4"/>
                </a:solidFill>
              </a:rPr>
              <a:t>rolled back </a:t>
            </a:r>
            <a:r>
              <a:rPr lang="en-US" dirty="0"/>
              <a:t>or </a:t>
            </a:r>
            <a:r>
              <a:rPr lang="en-US" b="1" i="1" dirty="0">
                <a:solidFill>
                  <a:schemeClr val="accent4"/>
                </a:solidFill>
              </a:rPr>
              <a:t>replayed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438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Layer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8928029" cy="5594888"/>
          </a:xfrm>
        </p:spPr>
        <p:txBody>
          <a:bodyPr/>
          <a:lstStyle/>
          <a:p>
            <a:r>
              <a:rPr lang="en-US" dirty="0"/>
              <a:t>Showed layered design of xv6 storage system</a:t>
            </a:r>
          </a:p>
          <a:p>
            <a:r>
              <a:rPr lang="en-US" dirty="0"/>
              <a:t>Implementation of each layer uses only the layer(s) directly below</a:t>
            </a:r>
          </a:p>
          <a:p>
            <a:pPr lvl="1"/>
            <a:r>
              <a:rPr lang="en-US" dirty="0"/>
              <a:t>Must provide an API suitable for implementing the layer(s) directly above</a:t>
            </a:r>
          </a:p>
          <a:p>
            <a:pPr lvl="1"/>
            <a:r>
              <a:rPr lang="en-US" dirty="0"/>
              <a:t>Deeper layer are hidden.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defs.h</a:t>
            </a:r>
            <a:r>
              <a:rPr lang="en-US" dirty="0"/>
              <a:t> makes a subset of kernel functions in each file “public.”</a:t>
            </a:r>
          </a:p>
          <a:p>
            <a:r>
              <a:rPr lang="en-US" dirty="0"/>
              <a:t>Linux has a virtual file system (VFS) layer that allows multiple filesystems to coexist in one machine.</a:t>
            </a:r>
          </a:p>
        </p:txBody>
      </p:sp>
      <p:pic>
        <p:nvPicPr>
          <p:cNvPr id="5" name="Content Placeholder 19">
            <a:extLst>
              <a:ext uri="{FF2B5EF4-FFF2-40B4-BE49-F238E27FC236}">
                <a16:creationId xmlns:a16="http://schemas.microsoft.com/office/drawing/2014/main" id="{27229AFA-36F1-5D45-8517-851E5D4AF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671" y="1400049"/>
            <a:ext cx="2321149" cy="40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9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Tries to make all writes </a:t>
            </a:r>
            <a:r>
              <a:rPr lang="en-US" b="1" i="1" dirty="0">
                <a:solidFill>
                  <a:schemeClr val="accent4"/>
                </a:solidFill>
              </a:rPr>
              <a:t>sequential</a:t>
            </a:r>
            <a:r>
              <a:rPr lang="en-US" dirty="0"/>
              <a:t>, at the end of the disk (at first).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Never edit </a:t>
            </a:r>
            <a:r>
              <a:rPr lang="en-US" dirty="0"/>
              <a:t>data blocks or </a:t>
            </a:r>
            <a:r>
              <a:rPr lang="en-US" dirty="0" err="1"/>
              <a:t>inodes</a:t>
            </a:r>
            <a:r>
              <a:rPr lang="en-US" dirty="0"/>
              <a:t>, just write new copies and stop referring to the old versions.  </a:t>
            </a:r>
            <a:r>
              <a:rPr lang="en-US" dirty="0" err="1"/>
              <a:t>Inodes</a:t>
            </a:r>
            <a:r>
              <a:rPr lang="en-US" dirty="0"/>
              <a:t> are scattered throughout the disk.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Checkpoint region </a:t>
            </a:r>
            <a:r>
              <a:rPr lang="en-US" dirty="0"/>
              <a:t>points to distributed </a:t>
            </a:r>
            <a:r>
              <a:rPr lang="en-US" dirty="0" err="1"/>
              <a:t>inode</a:t>
            </a:r>
            <a:r>
              <a:rPr lang="en-US" dirty="0"/>
              <a:t> map, to find </a:t>
            </a:r>
            <a:r>
              <a:rPr lang="en-US" dirty="0" err="1"/>
              <a:t>inodes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CR is the only thing that is always written in a well-known location.</a:t>
            </a:r>
          </a:p>
          <a:p>
            <a:pPr lvl="1"/>
            <a:r>
              <a:rPr lang="en-US" dirty="0"/>
              <a:t>Using an old version of the checkpoint region lets us see the filesystem as it looked in the past.  LFS can be extended easily to become a </a:t>
            </a:r>
            <a:r>
              <a:rPr lang="en-US" i="1" dirty="0">
                <a:solidFill>
                  <a:schemeClr val="accent4"/>
                </a:solidFill>
              </a:rPr>
              <a:t>versioned file system</a:t>
            </a:r>
            <a:r>
              <a:rPr lang="en-US" dirty="0"/>
              <a:t>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Garbage collector </a:t>
            </a:r>
            <a:r>
              <a:rPr lang="en-US" dirty="0"/>
              <a:t>occasionally scans FS to </a:t>
            </a:r>
            <a:r>
              <a:rPr lang="en-US" b="1" i="1" dirty="0">
                <a:solidFill>
                  <a:schemeClr val="accent4"/>
                </a:solidFill>
              </a:rPr>
              <a:t>compact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segments with old, unused versions of blocks.</a:t>
            </a:r>
          </a:p>
          <a:p>
            <a:r>
              <a:rPr lang="en-US" dirty="0"/>
              <a:t>Restart from start of disk after reaching the end, filling in holes.</a:t>
            </a:r>
          </a:p>
        </p:txBody>
      </p:sp>
    </p:spTree>
    <p:extLst>
      <p:ext uri="{BB962C8B-B14F-4D97-AF65-F5344CB8AC3E}">
        <p14:creationId xmlns:p14="http://schemas.microsoft.com/office/powerpoint/2010/main" val="2642064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4A221-43BD-3946-86AE-4801FE00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9285"/>
            <a:ext cx="12192000" cy="105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60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05912"/>
          </a:xfrm>
        </p:spPr>
        <p:txBody>
          <a:bodyPr/>
          <a:lstStyle/>
          <a:p>
            <a:r>
              <a:rPr lang="en-US" dirty="0"/>
              <a:t>Themes: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00381"/>
            <a:ext cx="11639227" cy="5548392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accent4"/>
                </a:solidFill>
              </a:rPr>
              <a:t>Hardware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provides features beyond basic C functionality to support OS</a:t>
            </a:r>
          </a:p>
          <a:p>
            <a:r>
              <a:rPr lang="en-US" i="1" dirty="0">
                <a:solidFill>
                  <a:schemeClr val="accent4"/>
                </a:solidFill>
              </a:rPr>
              <a:t>Virtualization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Providing processes with a simplified view of the underlying system</a:t>
            </a:r>
          </a:p>
          <a:p>
            <a:r>
              <a:rPr lang="en-US" i="1" dirty="0">
                <a:solidFill>
                  <a:schemeClr val="accent4"/>
                </a:solidFill>
              </a:rPr>
              <a:t>Caching &amp; buffering </a:t>
            </a:r>
            <a:r>
              <a:rPr lang="en-US" dirty="0"/>
              <a:t>improves performance, assuming:</a:t>
            </a:r>
          </a:p>
          <a:p>
            <a:pPr lvl="1"/>
            <a:r>
              <a:rPr lang="en-US" dirty="0"/>
              <a:t>Temporal and/or spatial locality</a:t>
            </a:r>
          </a:p>
          <a:p>
            <a:r>
              <a:rPr lang="en-US" i="1" dirty="0">
                <a:solidFill>
                  <a:schemeClr val="accent4"/>
                </a:solidFill>
              </a:rPr>
              <a:t>Safely sharing resources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Data structures to quickly find unused resources and prevent accidental reuse</a:t>
            </a:r>
          </a:p>
          <a:p>
            <a:pPr lvl="1"/>
            <a:r>
              <a:rPr lang="en-US" dirty="0"/>
              <a:t>Policies to allocate resources among competing clients.</a:t>
            </a:r>
          </a:p>
          <a:p>
            <a:r>
              <a:rPr lang="en-US" i="1" dirty="0">
                <a:solidFill>
                  <a:schemeClr val="accent4"/>
                </a:solidFill>
              </a:rPr>
              <a:t>Concurrency is hard</a:t>
            </a:r>
            <a:r>
              <a:rPr lang="en-US" dirty="0"/>
              <a:t>: race conditions lead to bugs that are difficult to test.</a:t>
            </a:r>
          </a:p>
          <a:p>
            <a:r>
              <a:rPr lang="en-US" i="1" dirty="0">
                <a:solidFill>
                  <a:schemeClr val="accent4"/>
                </a:solidFill>
              </a:rPr>
              <a:t>Laziness</a:t>
            </a:r>
            <a:r>
              <a:rPr lang="en-US" dirty="0"/>
              <a:t>: when possible, delay handling requests if it may be possible to take a shortcut later or to amortize the cost of multiple requests.</a:t>
            </a:r>
          </a:p>
        </p:txBody>
      </p:sp>
    </p:spTree>
    <p:extLst>
      <p:ext uri="{BB962C8B-B14F-4D97-AF65-F5344CB8AC3E}">
        <p14:creationId xmlns:p14="http://schemas.microsoft.com/office/powerpoint/2010/main" val="1715584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features for OS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Privileged/kernel and user mode.</a:t>
            </a:r>
          </a:p>
          <a:p>
            <a:pPr lvl="1"/>
            <a:r>
              <a:rPr lang="en-US" dirty="0"/>
              <a:t>Privileged instructions.</a:t>
            </a:r>
          </a:p>
          <a:p>
            <a:r>
              <a:rPr lang="en-US" dirty="0"/>
              <a:t>Interrupts:</a:t>
            </a:r>
          </a:p>
          <a:p>
            <a:pPr lvl="1"/>
            <a:r>
              <a:rPr lang="en-US" dirty="0"/>
              <a:t>Kernel specifies that CPU should jump to certain code to handle interrupts</a:t>
            </a:r>
          </a:p>
          <a:p>
            <a:pPr lvl="1"/>
            <a:r>
              <a:rPr lang="en-US" dirty="0"/>
              <a:t>Software interrupts (traps) can be initiated by user code for </a:t>
            </a:r>
            <a:r>
              <a:rPr lang="en-US" dirty="0" err="1"/>
              <a:t>syscalls</a:t>
            </a:r>
            <a:endParaRPr lang="en-US" dirty="0"/>
          </a:p>
          <a:p>
            <a:pPr lvl="1"/>
            <a:r>
              <a:rPr lang="en-US" dirty="0"/>
              <a:t>Programmable timer and timer interrupts.</a:t>
            </a:r>
          </a:p>
          <a:p>
            <a:r>
              <a:rPr lang="en-US" dirty="0"/>
              <a:t>Page table can be configured by OS for CPU to use virtual memory</a:t>
            </a:r>
          </a:p>
          <a:p>
            <a:pPr lvl="1"/>
            <a:r>
              <a:rPr lang="en-US" dirty="0"/>
              <a:t>PTEs can be marked “not present” or “read only” to implement:</a:t>
            </a:r>
          </a:p>
          <a:p>
            <a:pPr lvl="2"/>
            <a:r>
              <a:rPr lang="en-US" dirty="0"/>
              <a:t>Swapping, lazy loading, lazy allocation, copy on write</a:t>
            </a:r>
          </a:p>
          <a:p>
            <a:pPr lvl="1"/>
            <a:r>
              <a:rPr lang="en-US" dirty="0"/>
              <a:t>TLB makes VM efficient, and is sometimes managed directly by the OS.</a:t>
            </a:r>
          </a:p>
          <a:p>
            <a:r>
              <a:rPr lang="en-US" dirty="0"/>
              <a:t>Atomic primitives to implement locks and lock-free synchronization</a:t>
            </a:r>
          </a:p>
          <a:p>
            <a:r>
              <a:rPr lang="en-US" dirty="0"/>
              <a:t>In/out instructions and memory mapping to perform I/O</a:t>
            </a:r>
          </a:p>
        </p:txBody>
      </p:sp>
    </p:spTree>
    <p:extLst>
      <p:ext uri="{BB962C8B-B14F-4D97-AF65-F5344CB8AC3E}">
        <p14:creationId xmlns:p14="http://schemas.microsoft.com/office/powerpoint/2010/main" val="1063220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Virtualization/abstraction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direct execution temporarily gives processes full use of CPU  (limited to non-privileged instructions)</a:t>
            </a:r>
          </a:p>
          <a:p>
            <a:pPr lvl="1"/>
            <a:r>
              <a:rPr lang="en-US" dirty="0"/>
              <a:t>This makes is very easy to write programs and compilers.</a:t>
            </a:r>
          </a:p>
          <a:p>
            <a:r>
              <a:rPr lang="en-US" dirty="0" err="1"/>
              <a:t>Syscall</a:t>
            </a:r>
            <a:r>
              <a:rPr lang="en-US" dirty="0"/>
              <a:t> interface hides hardware details and variations from processes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., open(“/home/</a:t>
            </a:r>
            <a:r>
              <a:rPr lang="en-US" dirty="0" err="1"/>
              <a:t>steve</a:t>
            </a:r>
            <a:r>
              <a:rPr lang="en-US" dirty="0"/>
              <a:t>/</a:t>
            </a:r>
            <a:r>
              <a:rPr lang="en-US" dirty="0" err="1"/>
              <a:t>file.txt</a:t>
            </a:r>
            <a:r>
              <a:rPr lang="en-US" dirty="0"/>
              <a:t>”, READ|WRITE)</a:t>
            </a:r>
          </a:p>
          <a:p>
            <a:r>
              <a:rPr lang="en-US" dirty="0"/>
              <a:t>Same program binary can be run on machines with different hardware, as long as the OS interface is the same.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Application Binary Interface </a:t>
            </a:r>
            <a:r>
              <a:rPr lang="en-US" dirty="0"/>
              <a:t>(A</a:t>
            </a:r>
            <a:r>
              <a:rPr lang="en-US" b="1" dirty="0"/>
              <a:t>B</a:t>
            </a:r>
            <a:r>
              <a:rPr lang="en-US" dirty="0"/>
              <a:t>I) defines low-level OS-process-lib interactions.</a:t>
            </a:r>
          </a:p>
          <a:p>
            <a:pPr lvl="2"/>
            <a:r>
              <a:rPr lang="en-US" dirty="0"/>
              <a:t>ABI defines the </a:t>
            </a:r>
            <a:r>
              <a:rPr lang="en-US" dirty="0" err="1"/>
              <a:t>Syscall</a:t>
            </a:r>
            <a:r>
              <a:rPr lang="en-US" dirty="0"/>
              <a:t> numbers and the parameters for each </a:t>
            </a:r>
            <a:r>
              <a:rPr lang="en-US" dirty="0" err="1"/>
              <a:t>syscall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OS provides same A</a:t>
            </a:r>
            <a:r>
              <a:rPr lang="en-US" b="1" dirty="0"/>
              <a:t>P</a:t>
            </a:r>
            <a:r>
              <a:rPr lang="en-US" dirty="0"/>
              <a:t>I (</a:t>
            </a:r>
            <a:r>
              <a:rPr lang="en-US" dirty="0" err="1"/>
              <a:t>syscall</a:t>
            </a:r>
            <a:r>
              <a:rPr lang="en-US" dirty="0"/>
              <a:t>/library function prototypes in header files), program source code need not change, but may be require recompilation.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17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makes data access faster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storage hierarchy has vastly different capacities (10</a:t>
            </a:r>
            <a:r>
              <a:rPr lang="en-US" baseline="30000" dirty="0"/>
              <a:t>10</a:t>
            </a:r>
            <a:r>
              <a:rPr lang="en-US" dirty="0"/>
              <a:t>×) and latencies (10</a:t>
            </a:r>
            <a:r>
              <a:rPr lang="en-US" baseline="30000" dirty="0"/>
              <a:t>7</a:t>
            </a:r>
            <a:r>
              <a:rPr lang="en-US" dirty="0"/>
              <a:t>×).  Must choose small-and-fast or big-and-slow.</a:t>
            </a:r>
          </a:p>
          <a:p>
            <a:r>
              <a:rPr lang="en-US" dirty="0"/>
              <a:t>Software and hardware should both be designed to take advantage of: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Temporal locality</a:t>
            </a:r>
            <a:r>
              <a:rPr lang="en-US" dirty="0"/>
              <a:t>: access the same data frequently</a:t>
            </a:r>
          </a:p>
          <a:p>
            <a:pPr lvl="2"/>
            <a:r>
              <a:rPr lang="en-US" dirty="0"/>
              <a:t>Hardware caching (invisible to the OS) makes repeated access fast.</a:t>
            </a:r>
          </a:p>
          <a:p>
            <a:pPr lvl="2"/>
            <a:r>
              <a:rPr lang="en-US" dirty="0"/>
              <a:t>Software should be written and compiled to reuse memory locations.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Spatial locality</a:t>
            </a:r>
            <a:r>
              <a:rPr lang="en-US" dirty="0"/>
              <a:t>: access </a:t>
            </a:r>
            <a:r>
              <a:rPr lang="en-US" i="1" dirty="0"/>
              <a:t>nearby</a:t>
            </a:r>
            <a:r>
              <a:rPr lang="en-US" dirty="0"/>
              <a:t> data frequently</a:t>
            </a:r>
          </a:p>
          <a:p>
            <a:pPr lvl="2"/>
            <a:r>
              <a:rPr lang="en-US" dirty="0"/>
              <a:t>Hardware caching pulls chunks of data into caches, so nearby values are on hand</a:t>
            </a:r>
          </a:p>
          <a:p>
            <a:pPr lvl="2"/>
            <a:r>
              <a:rPr lang="en-US" dirty="0"/>
              <a:t>Software should be written and compiled to move sequentially through data.</a:t>
            </a:r>
          </a:p>
          <a:p>
            <a:pPr lvl="2"/>
            <a:r>
              <a:rPr lang="en-US" dirty="0"/>
              <a:t>Rotating disks are especially sensitive to random vs sequential access.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98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have a hierarchy of storage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470" y="3834377"/>
            <a:ext cx="8938537" cy="29029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Disk is about </a:t>
            </a:r>
            <a:r>
              <a:rPr lang="en-US" i="1" dirty="0"/>
              <a:t>ten billion </a:t>
            </a:r>
            <a:r>
              <a:rPr lang="en-US" dirty="0"/>
              <a:t>times larger than registers, </a:t>
            </a:r>
            <a:br>
              <a:rPr lang="en-US" dirty="0"/>
            </a:br>
            <a:r>
              <a:rPr lang="en-US" dirty="0"/>
              <a:t>but has about </a:t>
            </a:r>
            <a:r>
              <a:rPr lang="en-US" i="1" dirty="0"/>
              <a:t>ten million</a:t>
            </a:r>
            <a:r>
              <a:rPr lang="en-US" dirty="0"/>
              <a:t> times larger delay (latency).</a:t>
            </a:r>
          </a:p>
          <a:p>
            <a:r>
              <a:rPr lang="en-US" dirty="0"/>
              <a:t>Goal is to work as much as possible in the top levels.</a:t>
            </a:r>
          </a:p>
          <a:p>
            <a:r>
              <a:rPr lang="en-US" dirty="0"/>
              <a:t>Large, rarely-needed data is stored at the bottom level</a:t>
            </a:r>
          </a:p>
          <a:p>
            <a:r>
              <a:rPr lang="en-US" dirty="0"/>
              <a:t>“Memory” is not just RAM, but everything below the registers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40153"/>
              </p:ext>
            </p:extLst>
          </p:nvPr>
        </p:nvGraphicFramePr>
        <p:xfrm>
          <a:off x="2011557" y="1117406"/>
          <a:ext cx="610229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i="1" dirty="0"/>
                        <a:t>delay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capacity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0.3ns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CPU 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 kB</a:t>
                      </a:r>
                      <a:r>
                        <a:rPr lang="en-US" sz="2000" baseline="0" dirty="0"/>
                        <a:t> (kilobyte)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CPU Caches (L2)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16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50ns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Random Access Memory (RAM)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16 GB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100</a:t>
                      </a:r>
                      <a:r>
                        <a:rPr lang="el-GR" sz="2000" dirty="0"/>
                        <a:t>μ</a:t>
                      </a:r>
                      <a:r>
                        <a:rPr lang="en-US" sz="2000" dirty="0"/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Flash</a:t>
                      </a:r>
                      <a:r>
                        <a:rPr lang="en-US" sz="2000" baseline="0" dirty="0">
                          <a:solidFill>
                            <a:schemeClr val="accent6"/>
                          </a:solidFill>
                        </a:rPr>
                        <a:t> Storage (SSD)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5ms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Magnetic Disk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817223" y="1392142"/>
            <a:ext cx="11575" cy="2286000"/>
          </a:xfrm>
          <a:prstGeom prst="straightConnector1">
            <a:avLst/>
          </a:prstGeom>
          <a:ln w="476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463198" y="2202472"/>
            <a:ext cx="1990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Larger, </a:t>
            </a:r>
            <a:r>
              <a:rPr lang="en-US" sz="2000"/>
              <a:t>but slower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12" y="1351063"/>
            <a:ext cx="1212011" cy="1372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78" y="1351063"/>
            <a:ext cx="1425140" cy="1301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08" y="2943474"/>
            <a:ext cx="2759312" cy="2222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14" y="4865988"/>
            <a:ext cx="2770208" cy="1871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78" y="2808925"/>
            <a:ext cx="2939348" cy="11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3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an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A </a:t>
            </a:r>
            <a:r>
              <a:rPr lang="en-US" sz="3600" b="1" i="1" dirty="0">
                <a:solidFill>
                  <a:schemeClr val="accent4"/>
                </a:solidFill>
              </a:rPr>
              <a:t>user interface </a:t>
            </a:r>
            <a:r>
              <a:rPr lang="en-US" sz="3600" dirty="0"/>
              <a:t>for humans to run programs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A </a:t>
            </a:r>
            <a:r>
              <a:rPr lang="en-US" sz="3600" b="1" i="1" dirty="0">
                <a:solidFill>
                  <a:schemeClr val="accent4"/>
                </a:solidFill>
              </a:rPr>
              <a:t>resource manager </a:t>
            </a:r>
            <a:r>
              <a:rPr lang="en-US" sz="3600" dirty="0"/>
              <a:t>allowing multiple programs to share one set of hardware.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A </a:t>
            </a:r>
            <a:r>
              <a:rPr lang="en-US" sz="3600" b="1" i="1" dirty="0">
                <a:solidFill>
                  <a:schemeClr val="accent4"/>
                </a:solidFill>
              </a:rPr>
              <a:t>programming interface </a:t>
            </a:r>
            <a:r>
              <a:rPr lang="en-US" sz="3600" dirty="0"/>
              <a:t>(API) for programs to access the hardware and other services.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7185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and buffer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 </a:t>
            </a:r>
            <a:r>
              <a:rPr lang="en-US" dirty="0">
                <a:sym typeface="Wingdings"/>
              </a:rPr>
              <a:t>→ physical memory</a:t>
            </a:r>
          </a:p>
          <a:p>
            <a:r>
              <a:rPr lang="en-US" dirty="0">
                <a:sym typeface="Wingdings"/>
              </a:rPr>
              <a:t>Physical memory → L1/L2/L3 cache</a:t>
            </a:r>
          </a:p>
          <a:p>
            <a:r>
              <a:rPr lang="en-US" dirty="0">
                <a:sym typeface="Wingdings"/>
              </a:rPr>
              <a:t>Physical memory → CPU registers (managed by compiler)</a:t>
            </a:r>
          </a:p>
          <a:p>
            <a:r>
              <a:rPr lang="en-US" dirty="0"/>
              <a:t>Magnetic disk sectors </a:t>
            </a:r>
            <a:r>
              <a:rPr lang="en-US" dirty="0">
                <a:sym typeface="Wingdings"/>
              </a:rPr>
              <a:t>→ “disk buffer” (on disk, hidden from OS)</a:t>
            </a:r>
          </a:p>
          <a:p>
            <a:r>
              <a:rPr lang="en-US" dirty="0">
                <a:sym typeface="Wingdings"/>
              </a:rPr>
              <a:t>Magnetic disk sectors → solid state memory (in a </a:t>
            </a:r>
            <a:r>
              <a:rPr lang="en-US" i="1" dirty="0">
                <a:sym typeface="Wingdings"/>
              </a:rPr>
              <a:t>hybrid</a:t>
            </a:r>
            <a:r>
              <a:rPr lang="en-US" dirty="0">
                <a:sym typeface="Wingdings"/>
              </a:rPr>
              <a:t> or </a:t>
            </a:r>
            <a:r>
              <a:rPr lang="en-US" i="1" dirty="0">
                <a:sym typeface="Wingdings"/>
              </a:rPr>
              <a:t>fusion</a:t>
            </a:r>
            <a:r>
              <a:rPr lang="en-US" dirty="0">
                <a:sym typeface="Wingdings"/>
              </a:rPr>
              <a:t> disk)</a:t>
            </a:r>
          </a:p>
          <a:p>
            <a:r>
              <a:rPr lang="en-US" dirty="0">
                <a:sym typeface="Wingdings"/>
              </a:rPr>
              <a:t>Disk sectors → buffer cache in RAM</a:t>
            </a:r>
          </a:p>
          <a:p>
            <a:r>
              <a:rPr lang="en-US" dirty="0">
                <a:sym typeface="Wingdings"/>
              </a:rPr>
              <a:t>On-disk </a:t>
            </a:r>
            <a:r>
              <a:rPr lang="en-US" dirty="0" err="1">
                <a:sym typeface="Wingdings"/>
              </a:rPr>
              <a:t>inodes</a:t>
            </a:r>
            <a:r>
              <a:rPr lang="en-US" dirty="0">
                <a:sym typeface="Wingdings"/>
              </a:rPr>
              <a:t> → </a:t>
            </a:r>
            <a:r>
              <a:rPr lang="en-US" dirty="0" err="1">
                <a:sym typeface="Wingdings"/>
              </a:rPr>
              <a:t>inode</a:t>
            </a:r>
            <a:r>
              <a:rPr lang="en-US" dirty="0">
                <a:sym typeface="Wingdings"/>
              </a:rPr>
              <a:t> cache in RAM</a:t>
            </a:r>
          </a:p>
        </p:txBody>
      </p:sp>
    </p:spTree>
    <p:extLst>
      <p:ext uri="{BB962C8B-B14F-4D97-AF65-F5344CB8AC3E}">
        <p14:creationId xmlns:p14="http://schemas.microsoft.com/office/powerpoint/2010/main" val="1086154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</a:t>
            </a:r>
          </a:p>
          <a:p>
            <a:pPr lvl="1"/>
            <a:r>
              <a:rPr lang="en-US" dirty="0"/>
              <a:t>Various scheduling policies (MLFQ, etc.)</a:t>
            </a:r>
          </a:p>
          <a:p>
            <a:pPr lvl="1"/>
            <a:r>
              <a:rPr lang="en-US" i="1" dirty="0"/>
              <a:t>Mechanism</a:t>
            </a:r>
            <a:r>
              <a:rPr lang="en-US" dirty="0"/>
              <a:t> is the interrupt.</a:t>
            </a:r>
          </a:p>
          <a:p>
            <a:r>
              <a:rPr lang="en-US" dirty="0"/>
              <a:t>Physical memory</a:t>
            </a:r>
          </a:p>
          <a:p>
            <a:pPr lvl="1"/>
            <a:r>
              <a:rPr lang="en-US" dirty="0"/>
              <a:t>Eviction policy for swapping (LRU, etc.)</a:t>
            </a:r>
          </a:p>
          <a:p>
            <a:pPr lvl="1"/>
            <a:r>
              <a:rPr lang="en-US" i="1" dirty="0"/>
              <a:t>Mechanism</a:t>
            </a:r>
            <a:r>
              <a:rPr lang="en-US" dirty="0"/>
              <a:t> is paging.</a:t>
            </a:r>
          </a:p>
          <a:p>
            <a:r>
              <a:rPr lang="en-US" dirty="0"/>
              <a:t>Persistent storage</a:t>
            </a:r>
          </a:p>
          <a:p>
            <a:pPr lvl="1"/>
            <a:r>
              <a:rPr lang="en-US" dirty="0"/>
              <a:t>Generally don’t place quotas, but limit access to files according to owner.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88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Laziness is a virtue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Main idea is that programs often ask the OS to do unnecessary work.</a:t>
            </a:r>
          </a:p>
          <a:p>
            <a:r>
              <a:rPr lang="en-US" u="sng" dirty="0"/>
              <a:t>Fork</a:t>
            </a:r>
            <a:r>
              <a:rPr lang="en-US" dirty="0"/>
              <a:t>: copy page table to child and mark everything read-only.</a:t>
            </a:r>
          </a:p>
          <a:p>
            <a:pPr lvl="1"/>
            <a:r>
              <a:rPr lang="en-US" dirty="0"/>
              <a:t>Make true copies of memory pages only in response to page faults.</a:t>
            </a:r>
          </a:p>
          <a:p>
            <a:r>
              <a:rPr lang="en-US" u="sng" dirty="0" err="1"/>
              <a:t>Mmap</a:t>
            </a:r>
            <a:r>
              <a:rPr lang="en-US" dirty="0"/>
              <a:t> &amp; </a:t>
            </a:r>
            <a:r>
              <a:rPr lang="en-US" u="sng" dirty="0" err="1"/>
              <a:t>sbrk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don’t have to write zeros to new memory or reserve space in physical memory until process actually uses it.</a:t>
            </a:r>
          </a:p>
          <a:p>
            <a:r>
              <a:rPr lang="en-US" u="sng" dirty="0"/>
              <a:t>Buffer cache</a:t>
            </a:r>
            <a:r>
              <a:rPr lang="en-US" dirty="0"/>
              <a:t>: on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bwrite</a:t>
            </a:r>
            <a:r>
              <a:rPr lang="en-US" dirty="0"/>
              <a:t> we have two options: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Write through</a:t>
            </a:r>
            <a:r>
              <a:rPr lang="en-US" dirty="0"/>
              <a:t>: write to disk immediately (in xv6)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Write back</a:t>
            </a:r>
            <a:r>
              <a:rPr lang="en-US" dirty="0"/>
              <a:t>: wait to write until buffer is evicted from cache (the lazy approach).</a:t>
            </a:r>
          </a:p>
          <a:p>
            <a:r>
              <a:rPr lang="en-US" u="sng" dirty="0"/>
              <a:t>LFS</a:t>
            </a:r>
            <a:r>
              <a:rPr lang="en-US" dirty="0"/>
              <a:t>: write a full segment of updates at ones (buffering helps)</a:t>
            </a:r>
          </a:p>
        </p:txBody>
      </p:sp>
    </p:spTree>
    <p:extLst>
      <p:ext uri="{BB962C8B-B14F-4D97-AF65-F5344CB8AC3E}">
        <p14:creationId xmlns:p14="http://schemas.microsoft.com/office/powerpoint/2010/main" val="837103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FD43-EE4A-EB4A-B24A-3366A5B5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35090-C5E8-0644-9567-F9ED68C1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program is slow… why?</a:t>
            </a:r>
          </a:p>
          <a:p>
            <a:r>
              <a:rPr lang="en-US" dirty="0"/>
              <a:t>Maybe I need a theoretically faster algorithm or data structure, …</a:t>
            </a:r>
            <a:br>
              <a:rPr lang="en-US" dirty="0"/>
            </a:br>
            <a:r>
              <a:rPr lang="en-US" dirty="0"/>
              <a:t>or maybe there is a system-level issue:</a:t>
            </a:r>
          </a:p>
          <a:p>
            <a:pPr lvl="1"/>
            <a:r>
              <a:rPr lang="en-US" dirty="0"/>
              <a:t>Programs may be using more memory than is physically available and thus are doing a lot of swapping (</a:t>
            </a:r>
            <a:r>
              <a:rPr lang="en-US" i="1" dirty="0"/>
              <a:t>thrashing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Another process may be using lots of memory or CPU time (these are shared resources).  Important program may have insufficient </a:t>
            </a:r>
            <a:r>
              <a:rPr lang="en-US" i="1" dirty="0"/>
              <a:t>priority</a:t>
            </a:r>
            <a:r>
              <a:rPr lang="en-US" dirty="0"/>
              <a:t> in scheduler.</a:t>
            </a:r>
          </a:p>
          <a:p>
            <a:pPr lvl="1"/>
            <a:r>
              <a:rPr lang="en-US" dirty="0"/>
              <a:t>Process may be reading or writing a lot from </a:t>
            </a:r>
            <a:r>
              <a:rPr lang="en-US" i="1" dirty="0"/>
              <a:t>disk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There may be lots of CPU activity on one thread.  Somehow dividing the work among </a:t>
            </a:r>
            <a:r>
              <a:rPr lang="en-US" i="1" dirty="0"/>
              <a:t>many threads </a:t>
            </a:r>
            <a:r>
              <a:rPr lang="en-US" dirty="0"/>
              <a:t>would speed things up (but then we need to worry about concurrency bugs).</a:t>
            </a:r>
          </a:p>
          <a:p>
            <a:r>
              <a:rPr lang="en-US" dirty="0"/>
              <a:t>Much can be learned from simple tools like “top” and Task Manager.</a:t>
            </a:r>
          </a:p>
        </p:txBody>
      </p:sp>
    </p:spTree>
    <p:extLst>
      <p:ext uri="{BB962C8B-B14F-4D97-AF65-F5344CB8AC3E}">
        <p14:creationId xmlns:p14="http://schemas.microsoft.com/office/powerpoint/2010/main" val="41213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939-7EDD-EE42-AA70-C0EA155B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796-8839-8246-AD23-C1FC50BDD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Often, SW engineers spend more time </a:t>
            </a:r>
            <a:r>
              <a:rPr lang="en-US" i="1" dirty="0"/>
              <a:t>reading</a:t>
            </a:r>
            <a:r>
              <a:rPr lang="en-US" dirty="0"/>
              <a:t> than writing code.</a:t>
            </a:r>
          </a:p>
          <a:p>
            <a:pPr lvl="1"/>
            <a:r>
              <a:rPr lang="en-US" dirty="0"/>
              <a:t>So, made your code readable for the next developer!</a:t>
            </a:r>
          </a:p>
          <a:p>
            <a:r>
              <a:rPr lang="en-US" dirty="0"/>
              <a:t>If your code doesn’t work, it’s often helpful to:</a:t>
            </a:r>
          </a:p>
          <a:p>
            <a:pPr lvl="1"/>
            <a:r>
              <a:rPr lang="en-US" dirty="0"/>
              <a:t>Know exactly what changes you have made (git diff)</a:t>
            </a:r>
          </a:p>
          <a:p>
            <a:pPr lvl="1"/>
            <a:r>
              <a:rPr lang="en-US" dirty="0"/>
              <a:t>Maybe throw out your changes and start again (</a:t>
            </a:r>
            <a:r>
              <a:rPr lang="en-US" i="1" dirty="0"/>
              <a:t>roll back</a:t>
            </a:r>
            <a:r>
              <a:rPr lang="en-US" dirty="0"/>
              <a:t>)</a:t>
            </a:r>
          </a:p>
          <a:p>
            <a:r>
              <a:rPr lang="en-US" dirty="0"/>
              <a:t>Unpredictable bugs are often due to </a:t>
            </a:r>
            <a:r>
              <a:rPr lang="en-US" i="1" dirty="0"/>
              <a:t>race conditions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Must protect critical sections and enforce ordering where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59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4660-703D-5144-AEB6-696E701F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Security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93794-CB0E-5D46-A981-D9F9B8C3C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Disks are very prone to failure, but RAID significantly reduces the likelihood of losing data (or experiencing </a:t>
            </a:r>
            <a:r>
              <a:rPr lang="en-US" i="1" dirty="0"/>
              <a:t>downtime</a:t>
            </a:r>
            <a:r>
              <a:rPr lang="en-US" dirty="0"/>
              <a:t>).</a:t>
            </a:r>
          </a:p>
          <a:p>
            <a:r>
              <a:rPr lang="en-US" dirty="0"/>
              <a:t>Users are prone to do dumb things like “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A </a:t>
            </a:r>
            <a:r>
              <a:rPr lang="en-US" i="1" dirty="0"/>
              <a:t>versioned</a:t>
            </a:r>
            <a:r>
              <a:rPr lang="en-US" dirty="0"/>
              <a:t>, log-structured filesystem lets you travel back in time to see what the filesystem used to look like.</a:t>
            </a:r>
          </a:p>
          <a:p>
            <a:r>
              <a:rPr lang="en-US" dirty="0"/>
              <a:t>Untrustworthy apps may try to violate your privacy and sabotage your system.  Proper isolation of processes and filesystem permissions can reduce the possible damage.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A928-9EED-4E4B-A13C-F3887A8B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Meltdown and </a:t>
            </a:r>
            <a:r>
              <a:rPr lang="en-US" dirty="0" err="1">
                <a:hlinkClick r:id="rId2"/>
              </a:rPr>
              <a:t>Spectre</a:t>
            </a:r>
            <a:r>
              <a:rPr lang="en-US" dirty="0"/>
              <a:t> hacks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21F12-55AB-B64C-9954-0E7A39E8E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relies of cooperation of software and hardware engineers.</a:t>
            </a:r>
          </a:p>
          <a:p>
            <a:r>
              <a:rPr lang="en-US" dirty="0"/>
              <a:t>Bad things can happen when SW and HW engineers don’t work together and understand each others’ </a:t>
            </a:r>
            <a:r>
              <a:rPr lang="en-US"/>
              <a:t>work.</a:t>
            </a:r>
          </a:p>
          <a:p>
            <a:endParaRPr lang="en-US" dirty="0"/>
          </a:p>
          <a:p>
            <a:r>
              <a:rPr lang="en-US" dirty="0"/>
              <a:t>Huge vulnerabilities were discovered in 2017:</a:t>
            </a:r>
          </a:p>
          <a:p>
            <a:pPr lvl="1"/>
            <a:r>
              <a:rPr lang="en-US" sz="3200" b="1" dirty="0"/>
              <a:t>Meltdown</a:t>
            </a:r>
            <a:r>
              <a:rPr lang="en-US" sz="3200" dirty="0"/>
              <a:t> – leaks protected memory through </a:t>
            </a:r>
            <a:r>
              <a:rPr lang="en-US" sz="3200" i="1" dirty="0"/>
              <a:t>out-of-order execution</a:t>
            </a:r>
            <a:r>
              <a:rPr lang="en-US" sz="3200" dirty="0"/>
              <a:t>.</a:t>
            </a:r>
            <a:endParaRPr lang="en-US" sz="3200" b="1" dirty="0"/>
          </a:p>
          <a:p>
            <a:pPr lvl="1"/>
            <a:r>
              <a:rPr lang="en-US" sz="3200" b="1" dirty="0" err="1"/>
              <a:t>Spectre</a:t>
            </a:r>
            <a:r>
              <a:rPr lang="en-US" sz="3200" dirty="0"/>
              <a:t> – leaks protected memory through </a:t>
            </a:r>
            <a:r>
              <a:rPr lang="en-US" sz="3200" i="1" dirty="0"/>
              <a:t>speculative execution</a:t>
            </a:r>
            <a:r>
              <a:rPr lang="en-US" sz="3200" dirty="0"/>
              <a:t>.</a:t>
            </a:r>
          </a:p>
          <a:p>
            <a:r>
              <a:rPr lang="en-US" dirty="0">
                <a:hlinkClick r:id="rId3" tooltip="Share link"/>
              </a:rPr>
              <a:t>https://youtu.be/RbHbFkh6eeE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99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3051-89E6-9A43-A2C6-9EE9A648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9404E-0811-C14D-8184-10420AE6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  <a:r>
              <a:rPr lang="en-US" dirty="0"/>
              <a:t>: Attacker can influence speculative control flow</a:t>
            </a:r>
          </a:p>
          <a:p>
            <a:pPr marL="0" indent="0">
              <a:buNone/>
            </a:pPr>
            <a:r>
              <a:rPr lang="en-US" b="1" dirty="0"/>
              <a:t>Bug</a:t>
            </a:r>
            <a:r>
              <a:rPr lang="en-US" dirty="0"/>
              <a:t>: Speculative execution not subject to page permission checks.</a:t>
            </a:r>
          </a:p>
          <a:p>
            <a:pPr marL="457200" lvl="1" indent="0">
              <a:buNone/>
            </a:pPr>
            <a:r>
              <a:rPr lang="en-US" dirty="0"/>
              <a:t>Permissions are checked before exposing results, but cache can be affected and thus memory access timing leaks information.</a:t>
            </a:r>
          </a:p>
          <a:p>
            <a:pPr marL="0" indent="0">
              <a:buNone/>
            </a:pPr>
            <a:r>
              <a:rPr lang="en-US" b="1" dirty="0"/>
              <a:t>Result</a:t>
            </a:r>
            <a:r>
              <a:rPr lang="en-US" dirty="0"/>
              <a:t>: User code can read kernel data (secret), or another process’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Three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Setup</a:t>
            </a:r>
            <a:r>
              <a:rPr lang="en-US" dirty="0"/>
              <a:t>: flush the cache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Transmit</a:t>
            </a:r>
            <a:r>
              <a:rPr lang="en-US" dirty="0"/>
              <a:t>: force speculation that depends on secret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Receive</a:t>
            </a:r>
            <a:r>
              <a:rPr lang="en-US" dirty="0"/>
              <a:t>: measure cache timings</a:t>
            </a:r>
          </a:p>
        </p:txBody>
      </p:sp>
    </p:spTree>
    <p:extLst>
      <p:ext uri="{BB962C8B-B14F-4D97-AF65-F5344CB8AC3E}">
        <p14:creationId xmlns:p14="http://schemas.microsoft.com/office/powerpoint/2010/main" val="1058553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0C93-325E-7041-93AE-C9E74401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411073"/>
          </a:xfrm>
        </p:spPr>
        <p:txBody>
          <a:bodyPr>
            <a:noAutofit/>
          </a:bodyPr>
          <a:lstStyle/>
          <a:p>
            <a:r>
              <a:rPr lang="en-US" sz="3600" dirty="0"/>
              <a:t>Meltdown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E816-1409-1545-8F7A-554159DF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53" y="718456"/>
            <a:ext cx="11639226" cy="598455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chemeClr val="accent6"/>
                </a:solidFill>
              </a:rPr>
              <a:t>Initial setup: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kernel_addr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0xFFFF0000;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The target is a high VM address in kernel space.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probe[256 * 4096];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The speed of access to this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userspace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array will leak data!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chemeClr val="accent6"/>
                </a:solidFill>
              </a:rPr>
              <a:t>Guess the value of that kernel byte: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guess = 0x00;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maybe 0x0 is stored in location 0xFFFF0000?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(probe[guess * 4096]);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flush CPU cache for the page corresponding to our guess.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chemeClr val="accent6"/>
                </a:solidFill>
              </a:rPr>
              <a:t>Use kernel data cleverly in an instruction that will be rolled-back: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*0;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// Generate an exception, for example dereference a null pointer.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// Another option (that does not crash the app) is to bias the branch predictor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probe[*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kernel_addr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4096];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secret kernel data will control which of our array pages is accessed.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// This should not even be executed, and if executed it should generate a page fault,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// but it will be speculatively executed and discarded (but cache warming is leaked!).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chemeClr val="accent6"/>
                </a:solidFill>
              </a:rPr>
              <a:t>Measure the side effects on the cache: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rdtsc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start timing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probe[guess * 4096];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rdtscp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end timing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(e - s &lt; CACHE_MISS_THRESHOLD)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("guess was right!\n");                   …else: </a:t>
            </a:r>
            <a:r>
              <a:rPr lang="en-US" b="1" dirty="0">
                <a:solidFill>
                  <a:schemeClr val="accent6"/>
                </a:solidFill>
                <a:cs typeface="Courier New" panose="02070309020205020404" pitchFamily="49" charset="0"/>
              </a:rPr>
              <a:t>Repeat with another guess!</a:t>
            </a:r>
          </a:p>
        </p:txBody>
      </p:sp>
    </p:spTree>
    <p:extLst>
      <p:ext uri="{BB962C8B-B14F-4D97-AF65-F5344CB8AC3E}">
        <p14:creationId xmlns:p14="http://schemas.microsoft.com/office/powerpoint/2010/main" val="25883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59CE-9183-3048-97B2-E021580A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From </a:t>
            </a:r>
            <a:r>
              <a:rPr lang="en-US" sz="2800" dirty="0">
                <a:hlinkClick r:id="rId2"/>
              </a:rPr>
              <a:t>https://meltdownattack.com/meltdown.pdf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3499A8-859D-934A-B7F2-2B47CC361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1" y="1369336"/>
            <a:ext cx="5179836" cy="1535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DD0BF-BF53-2C42-A116-48B1B2DBE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414" y="1099334"/>
            <a:ext cx="5888284" cy="465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5AE02-7179-824A-8CDD-31E27529E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07" y="3626212"/>
            <a:ext cx="5179836" cy="30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Processes &amp; 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accent4"/>
                </a:solidFill>
              </a:rPr>
              <a:t>Process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a program in execution</a:t>
            </a:r>
          </a:p>
          <a:p>
            <a:r>
              <a:rPr lang="en-US" i="1" dirty="0">
                <a:solidFill>
                  <a:schemeClr val="accent4"/>
                </a:solidFill>
              </a:rPr>
              <a:t>Limited direct execution </a:t>
            </a:r>
            <a:r>
              <a:rPr lang="en-US" dirty="0"/>
              <a:t>is a strategy whereby a process usually operates as if it has full use of the CPU &amp; memory.</a:t>
            </a:r>
          </a:p>
          <a:p>
            <a:r>
              <a:rPr lang="en-US" dirty="0"/>
              <a:t>CPUs have user and kernel </a:t>
            </a:r>
            <a:r>
              <a:rPr lang="en-US" i="1" dirty="0">
                <a:solidFill>
                  <a:schemeClr val="accent4"/>
                </a:solidFill>
              </a:rPr>
              <a:t>modes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prevent user processes from running privileged instructions, thus </a:t>
            </a:r>
            <a:r>
              <a:rPr lang="en-US" i="1" dirty="0"/>
              <a:t>limiting</a:t>
            </a:r>
            <a:r>
              <a:rPr lang="en-US" dirty="0"/>
              <a:t> execution.</a:t>
            </a:r>
          </a:p>
          <a:p>
            <a:r>
              <a:rPr lang="en-US" i="1" dirty="0">
                <a:solidFill>
                  <a:schemeClr val="accent4"/>
                </a:solidFill>
              </a:rPr>
              <a:t>Interrupts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are events that cause the kernel to run</a:t>
            </a:r>
          </a:p>
          <a:p>
            <a:r>
              <a:rPr lang="en-US" i="1" dirty="0">
                <a:solidFill>
                  <a:schemeClr val="accent4"/>
                </a:solidFill>
              </a:rPr>
              <a:t>System Calls </a:t>
            </a:r>
            <a:r>
              <a:rPr lang="en-US" dirty="0"/>
              <a:t>(or traps) are software interrupts called by a user program to ask the OS to do something on its behalf.</a:t>
            </a:r>
          </a:p>
          <a:p>
            <a:r>
              <a:rPr lang="en-US" i="1" dirty="0">
                <a:solidFill>
                  <a:schemeClr val="accent4"/>
                </a:solidFill>
              </a:rPr>
              <a:t>Timer Interrupt </a:t>
            </a:r>
            <a:r>
              <a:rPr lang="en-US" dirty="0"/>
              <a:t>ensures that the kernel eventually gets a chance to run</a:t>
            </a:r>
          </a:p>
        </p:txBody>
      </p:sp>
    </p:spTree>
    <p:extLst>
      <p:ext uri="{BB962C8B-B14F-4D97-AF65-F5344CB8AC3E}">
        <p14:creationId xmlns:p14="http://schemas.microsoft.com/office/powerpoint/2010/main" val="897752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9D72-96FC-3249-992B-F7C3CE37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484DC-6E0F-1B46-959A-39122794E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Problem</a:t>
            </a:r>
            <a:r>
              <a:rPr lang="en-US" dirty="0"/>
              <a:t>: Attacker can influence speculative control flow</a:t>
            </a:r>
            <a:br>
              <a:rPr lang="en-US" dirty="0"/>
            </a:br>
            <a:r>
              <a:rPr lang="en-US" dirty="0"/>
              <a:t>(same as Meltdown)</a:t>
            </a:r>
          </a:p>
          <a:p>
            <a:r>
              <a:rPr lang="en-US" b="1" dirty="0"/>
              <a:t>Attack</a:t>
            </a:r>
            <a:r>
              <a:rPr lang="en-US" dirty="0"/>
              <a:t>: Extract secrets within a process address space (e.g. a web browser). Can also be used to attack the kernel.</a:t>
            </a:r>
          </a:p>
          <a:p>
            <a:r>
              <a:rPr lang="en-US" dirty="0"/>
              <a:t>Could use attacker provided code (JIT) or could co-opt existing program code</a:t>
            </a:r>
          </a:p>
          <a:p>
            <a:r>
              <a:rPr lang="en-US" dirty="0"/>
              <a:t>Same basic three steps! Different setup and tester.</a:t>
            </a:r>
          </a:p>
          <a:p>
            <a:endParaRPr lang="en-US" dirty="0"/>
          </a:p>
          <a:p>
            <a:r>
              <a:rPr lang="en-US" dirty="0"/>
              <a:t>Uses </a:t>
            </a:r>
            <a:r>
              <a:rPr lang="en-US" b="1" dirty="0">
                <a:solidFill>
                  <a:schemeClr val="accent6"/>
                </a:solidFill>
              </a:rPr>
              <a:t>branch prediction </a:t>
            </a:r>
            <a:r>
              <a:rPr lang="en-US" dirty="0"/>
              <a:t>cache instead of memory cache to leak effects of the rolled-back instructions.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51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6D03-E043-FE43-BD20-830F7B3F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Followup</a:t>
            </a:r>
            <a:r>
              <a:rPr lang="en-US" dirty="0"/>
              <a:t>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CBCCF-07CB-4346-98CE-8F95857DE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If you enjoyed this class, then you should consider:</a:t>
            </a:r>
          </a:p>
          <a:p>
            <a:r>
              <a:rPr lang="en-US" dirty="0"/>
              <a:t>446 Kernel and other low-level software development</a:t>
            </a:r>
          </a:p>
          <a:p>
            <a:r>
              <a:rPr lang="en-US" dirty="0"/>
              <a:t>354 Network Penetration and Security</a:t>
            </a:r>
          </a:p>
          <a:p>
            <a:r>
              <a:rPr lang="en-US" dirty="0"/>
              <a:t>397 Digital Forensics</a:t>
            </a:r>
          </a:p>
          <a:p>
            <a:r>
              <a:rPr lang="en-US" dirty="0"/>
              <a:t>340 Intro to Computer Networking</a:t>
            </a:r>
          </a:p>
          <a:p>
            <a:r>
              <a:rPr lang="en-US" dirty="0"/>
              <a:t>339 Databases</a:t>
            </a:r>
          </a:p>
          <a:p>
            <a:r>
              <a:rPr lang="en-US" dirty="0"/>
              <a:t>203 Intro to Computer Engineering (fulfills basic engineering req.)</a:t>
            </a:r>
          </a:p>
          <a:p>
            <a:r>
              <a:rPr lang="en-US" dirty="0"/>
              <a:t>396 Scalable Software Architectures</a:t>
            </a:r>
          </a:p>
          <a:p>
            <a:r>
              <a:rPr lang="en-US" dirty="0"/>
              <a:t>COMP_ENG 361 Computer Architecture I</a:t>
            </a:r>
          </a:p>
          <a:p>
            <a:r>
              <a:rPr lang="en-US" dirty="0"/>
              <a:t>COMP_ENG 358 Intro to Parallel Computing</a:t>
            </a:r>
          </a:p>
        </p:txBody>
      </p:sp>
    </p:spTree>
    <p:extLst>
      <p:ext uri="{BB962C8B-B14F-4D97-AF65-F5344CB8AC3E}">
        <p14:creationId xmlns:p14="http://schemas.microsoft.com/office/powerpoint/2010/main" val="411350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3B27-486B-004E-B33A-2B42D56F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4502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0063-BE2B-C346-BB43-A8453AB2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advice!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2A9F-BF2F-8740-B0BE-04A8D0D2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systems are affecting society drastically.  </a:t>
            </a:r>
            <a:r>
              <a:rPr lang="en-US" b="1" dirty="0"/>
              <a:t>Take responsibility</a:t>
            </a:r>
            <a:r>
              <a:rPr lang="en-US" dirty="0"/>
              <a:t>!</a:t>
            </a:r>
          </a:p>
          <a:p>
            <a:r>
              <a:rPr lang="en-US" dirty="0"/>
              <a:t>You’ll be well paid, but don’t spend it all.  </a:t>
            </a:r>
            <a:r>
              <a:rPr lang="en-US" b="1" dirty="0"/>
              <a:t>Avoid</a:t>
            </a:r>
            <a:r>
              <a:rPr lang="en-US" dirty="0"/>
              <a:t> </a:t>
            </a:r>
            <a:r>
              <a:rPr lang="en-US" b="1" dirty="0"/>
              <a:t>golden handcuffs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This will give you the freedom to quit if you need to, and maybe start your own company.</a:t>
            </a:r>
          </a:p>
          <a:p>
            <a:r>
              <a:rPr lang="en-US" dirty="0"/>
              <a:t>Software engineering is difficult and a lifelong learning experience.</a:t>
            </a:r>
          </a:p>
          <a:p>
            <a:pPr lvl="1"/>
            <a:r>
              <a:rPr lang="en-US" dirty="0"/>
              <a:t>Your degree is just the start of a very long path.</a:t>
            </a:r>
          </a:p>
          <a:p>
            <a:pPr lvl="1"/>
            <a:r>
              <a:rPr lang="en-US" dirty="0"/>
              <a:t>It doesn’t matter too much where you start, as long as you’re learning.</a:t>
            </a:r>
          </a:p>
        </p:txBody>
      </p:sp>
    </p:spTree>
    <p:extLst>
      <p:ext uri="{BB962C8B-B14F-4D97-AF65-F5344CB8AC3E}">
        <p14:creationId xmlns:p14="http://schemas.microsoft.com/office/powerpoint/2010/main" val="7016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&amp; 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Process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a program in execution</a:t>
            </a:r>
          </a:p>
          <a:p>
            <a:r>
              <a:rPr lang="en-US" b="1" dirty="0">
                <a:solidFill>
                  <a:schemeClr val="accent4"/>
                </a:solidFill>
              </a:rPr>
              <a:t>Limited direct execution </a:t>
            </a:r>
            <a:r>
              <a:rPr lang="en-US" dirty="0"/>
              <a:t>is a strategy whereby a process usually operates as if it has full use of the CPU &amp; memory.</a:t>
            </a:r>
          </a:p>
          <a:p>
            <a:r>
              <a:rPr lang="en-US" dirty="0"/>
              <a:t>CPUs have user and kernel </a:t>
            </a:r>
            <a:r>
              <a:rPr lang="en-US" b="1" dirty="0">
                <a:solidFill>
                  <a:schemeClr val="accent4"/>
                </a:solidFill>
              </a:rPr>
              <a:t>modes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prevent user processes from running privileged instructions, thus </a:t>
            </a:r>
            <a:r>
              <a:rPr lang="en-US" i="1" dirty="0"/>
              <a:t>limiting</a:t>
            </a:r>
            <a:r>
              <a:rPr lang="en-US" dirty="0"/>
              <a:t> execution.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Interrupts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are events that cause the kernel to run</a:t>
            </a:r>
          </a:p>
          <a:p>
            <a:r>
              <a:rPr lang="en-US" b="1" dirty="0">
                <a:solidFill>
                  <a:schemeClr val="accent4"/>
                </a:solidFill>
              </a:rPr>
              <a:t>System Calls </a:t>
            </a:r>
            <a:r>
              <a:rPr lang="en-US" dirty="0"/>
              <a:t>(or traps) are software interrupts called by a user program to ask the OS to do something on its behalf.</a:t>
            </a:r>
          </a:p>
          <a:p>
            <a:r>
              <a:rPr lang="en-US" b="1" dirty="0">
                <a:solidFill>
                  <a:schemeClr val="accent4"/>
                </a:solidFill>
              </a:rPr>
              <a:t>Timer Interrupt </a:t>
            </a:r>
            <a:r>
              <a:rPr lang="en-US" dirty="0"/>
              <a:t>ensures that the kernel eventually runs.</a:t>
            </a:r>
          </a:p>
        </p:txBody>
      </p:sp>
    </p:spTree>
    <p:extLst>
      <p:ext uri="{BB962C8B-B14F-4D97-AF65-F5344CB8AC3E}">
        <p14:creationId xmlns:p14="http://schemas.microsoft.com/office/powerpoint/2010/main" val="273522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Creation &amp; Memory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Variations in CPU architecture influence OS design</a:t>
            </a:r>
          </a:p>
          <a:p>
            <a:r>
              <a:rPr lang="en-US" dirty="0"/>
              <a:t>Linux supports 31 different CPU architectures</a:t>
            </a:r>
          </a:p>
          <a:p>
            <a:pPr lvl="1"/>
            <a:r>
              <a:rPr lang="en-US" dirty="0"/>
              <a:t>Low-level </a:t>
            </a:r>
            <a:r>
              <a:rPr lang="en-US" i="1" dirty="0">
                <a:solidFill>
                  <a:schemeClr val="accent4"/>
                </a:solidFill>
              </a:rPr>
              <a:t>mechanisms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are different on each arch.</a:t>
            </a:r>
          </a:p>
          <a:p>
            <a:pPr lvl="1"/>
            <a:r>
              <a:rPr lang="en-US" dirty="0"/>
              <a:t>High-level </a:t>
            </a:r>
            <a:r>
              <a:rPr lang="en-US" i="1" dirty="0">
                <a:solidFill>
                  <a:schemeClr val="accent4"/>
                </a:solidFill>
              </a:rPr>
              <a:t>policies </a:t>
            </a:r>
            <a:r>
              <a:rPr lang="en-US" dirty="0"/>
              <a:t>are the same for all.</a:t>
            </a:r>
            <a:endParaRPr lang="en-US" i="1" dirty="0">
              <a:solidFill>
                <a:schemeClr val="accent4"/>
              </a:solidFill>
            </a:endParaRPr>
          </a:p>
          <a:p>
            <a:r>
              <a:rPr lang="en-US" i="1" dirty="0">
                <a:solidFill>
                  <a:schemeClr val="accent4"/>
                </a:solidFill>
              </a:rPr>
              <a:t>Fork</a:t>
            </a:r>
            <a:r>
              <a:rPr lang="en-US" dirty="0"/>
              <a:t> </a:t>
            </a:r>
            <a:r>
              <a:rPr lang="en-US" dirty="0" err="1"/>
              <a:t>syscall</a:t>
            </a:r>
            <a:r>
              <a:rPr lang="en-US" dirty="0"/>
              <a:t>: run one, exits twice!</a:t>
            </a:r>
          </a:p>
          <a:p>
            <a:r>
              <a:rPr lang="en-US" i="1" dirty="0">
                <a:solidFill>
                  <a:schemeClr val="accent4"/>
                </a:solidFill>
              </a:rPr>
              <a:t>Nondeterminism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when a program’s output is unpredictable</a:t>
            </a:r>
          </a:p>
          <a:p>
            <a:r>
              <a:rPr lang="en-US" dirty="0"/>
              <a:t>OS process scheduler can create </a:t>
            </a:r>
            <a:r>
              <a:rPr lang="en-US" i="1" dirty="0">
                <a:solidFill>
                  <a:schemeClr val="accent4"/>
                </a:solidFill>
              </a:rPr>
              <a:t>race conditions </a:t>
            </a:r>
            <a:r>
              <a:rPr lang="en-US" dirty="0"/>
              <a:t>in programs that rely on an interaction of multiple processes.</a:t>
            </a:r>
          </a:p>
          <a:p>
            <a:pPr lvl="1"/>
            <a:r>
              <a:rPr lang="en-US" dirty="0"/>
              <a:t>These are tricky to debug, because they are sensitive to timing (</a:t>
            </a:r>
            <a:r>
              <a:rPr lang="en-US" i="1" dirty="0">
                <a:solidFill>
                  <a:schemeClr val="accent4"/>
                </a:solidFill>
              </a:rPr>
              <a:t>Heisenbugs</a:t>
            </a:r>
            <a:r>
              <a:rPr lang="en-US" dirty="0"/>
              <a:t>).</a:t>
            </a:r>
          </a:p>
          <a:p>
            <a:r>
              <a:rPr lang="en-US" i="1" dirty="0">
                <a:solidFill>
                  <a:schemeClr val="accent4"/>
                </a:solidFill>
              </a:rPr>
              <a:t>Kernel panic </a:t>
            </a:r>
            <a:r>
              <a:rPr lang="en-US" dirty="0"/>
              <a:t>occurs when OS causes an exception and can’t recover</a:t>
            </a:r>
          </a:p>
        </p:txBody>
      </p:sp>
    </p:spTree>
    <p:extLst>
      <p:ext uri="{BB962C8B-B14F-4D97-AF65-F5344CB8AC3E}">
        <p14:creationId xmlns:p14="http://schemas.microsoft.com/office/powerpoint/2010/main" val="180213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Memory &amp; Virtual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Showed program’s view of computer in more detail</a:t>
            </a:r>
          </a:p>
          <a:p>
            <a:r>
              <a:rPr lang="en-US" dirty="0"/>
              <a:t>Explained how execution </a:t>
            </a:r>
            <a:r>
              <a:rPr lang="en-US" i="1" dirty="0">
                <a:solidFill>
                  <a:schemeClr val="accent4"/>
                </a:solidFill>
              </a:rPr>
              <a:t>stack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makes subroutines easy</a:t>
            </a:r>
          </a:p>
          <a:p>
            <a:r>
              <a:rPr lang="en-US" i="1" dirty="0">
                <a:solidFill>
                  <a:schemeClr val="accent4"/>
                </a:solidFill>
              </a:rPr>
              <a:t>Heap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used by </a:t>
            </a:r>
            <a:r>
              <a:rPr lang="en-US" dirty="0" err="1"/>
              <a:t>malloc</a:t>
            </a:r>
            <a:r>
              <a:rPr lang="en-US" dirty="0"/>
              <a:t> to dynamically allocate memory</a:t>
            </a:r>
          </a:p>
          <a:p>
            <a:r>
              <a:rPr lang="en-US" i="1" dirty="0">
                <a:solidFill>
                  <a:schemeClr val="accent4"/>
                </a:solidFill>
              </a:rPr>
              <a:t>Virtual Memory </a:t>
            </a:r>
            <a:r>
              <a:rPr lang="en-US" dirty="0"/>
              <a:t>allows each process to have its own view of memory</a:t>
            </a:r>
          </a:p>
          <a:p>
            <a:pPr lvl="1"/>
            <a:r>
              <a:rPr lang="en-US" dirty="0"/>
              <a:t>Memory is divided into </a:t>
            </a:r>
            <a:r>
              <a:rPr lang="en-US" i="1" dirty="0">
                <a:solidFill>
                  <a:schemeClr val="accent4"/>
                </a:solidFill>
              </a:rPr>
              <a:t>pages</a:t>
            </a:r>
          </a:p>
          <a:p>
            <a:r>
              <a:rPr lang="en-US" dirty="0"/>
              <a:t>OS creates a </a:t>
            </a:r>
            <a:r>
              <a:rPr lang="en-US" i="1" dirty="0">
                <a:solidFill>
                  <a:schemeClr val="accent4"/>
                </a:solidFill>
              </a:rPr>
              <a:t>Page table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Tells CPU how to translate virtual to physical addresses</a:t>
            </a:r>
          </a:p>
          <a:p>
            <a:pPr lvl="1"/>
            <a:r>
              <a:rPr lang="en-US" dirty="0"/>
              <a:t>Page tables are the </a:t>
            </a:r>
            <a:r>
              <a:rPr lang="en-US" i="1" dirty="0"/>
              <a:t>mechanism</a:t>
            </a:r>
            <a:r>
              <a:rPr lang="en-US" dirty="0"/>
              <a:t> controlled by the OS to distribute physical memory among competing processes</a:t>
            </a:r>
          </a:p>
          <a:p>
            <a:pPr lvl="1"/>
            <a:r>
              <a:rPr lang="en-US" dirty="0"/>
              <a:t>OS can just change the CPU’s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%CR3</a:t>
            </a:r>
            <a:r>
              <a:rPr lang="en-US" dirty="0"/>
              <a:t> register to change page tables.</a:t>
            </a:r>
          </a:p>
        </p:txBody>
      </p:sp>
    </p:spTree>
    <p:extLst>
      <p:ext uri="{BB962C8B-B14F-4D97-AF65-F5344CB8AC3E}">
        <p14:creationId xmlns:p14="http://schemas.microsoft.com/office/powerpoint/2010/main" val="58016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Defined two conflicting metrics: </a:t>
            </a:r>
            <a:r>
              <a:rPr lang="en-US" b="1" i="1" dirty="0">
                <a:solidFill>
                  <a:schemeClr val="accent4"/>
                </a:solidFill>
              </a:rPr>
              <a:t>turnaround time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response time</a:t>
            </a:r>
          </a:p>
          <a:p>
            <a:pPr lvl="1"/>
            <a:r>
              <a:rPr lang="en-US" dirty="0"/>
              <a:t>Cannot optimize both </a:t>
            </a:r>
            <a:r>
              <a:rPr lang="mr-IN" dirty="0"/>
              <a:t>–</a:t>
            </a:r>
            <a:r>
              <a:rPr lang="en-US" dirty="0"/>
              <a:t> must tradeoff, or balance, the two</a:t>
            </a:r>
          </a:p>
          <a:p>
            <a:r>
              <a:rPr lang="en-US" dirty="0"/>
              <a:t>Optimized by </a:t>
            </a:r>
            <a:r>
              <a:rPr lang="en-US" b="1" i="1" dirty="0">
                <a:solidFill>
                  <a:schemeClr val="accent4"/>
                </a:solidFill>
              </a:rPr>
              <a:t>shortest job first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round robin</a:t>
            </a:r>
            <a:r>
              <a:rPr lang="en-US" dirty="0"/>
              <a:t>, respectively</a:t>
            </a:r>
          </a:p>
          <a:p>
            <a:r>
              <a:rPr lang="en-US" dirty="0"/>
              <a:t>Context switching overhead is due to the CPU caches</a:t>
            </a:r>
          </a:p>
          <a:p>
            <a:pPr lvl="1"/>
            <a:r>
              <a:rPr lang="en-US" dirty="0"/>
              <a:t>CPU keeps most recently used data in nearby caches, so it’s more efficient to let an ongoing process continue.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I/O-blocked</a:t>
            </a:r>
            <a:r>
              <a:rPr lang="en-US" b="1" dirty="0"/>
              <a:t> </a:t>
            </a:r>
            <a:r>
              <a:rPr lang="en-US" dirty="0"/>
              <a:t>processes make progress without using the CPU</a:t>
            </a:r>
          </a:p>
          <a:p>
            <a:pPr lvl="1"/>
            <a:r>
              <a:rPr lang="en-US" dirty="0"/>
              <a:t>We should prioritize I/O-bound processes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Multi-Level Feedback Queues </a:t>
            </a:r>
            <a:r>
              <a:rPr lang="en-US" dirty="0"/>
              <a:t>are often used in real OS schedulers</a:t>
            </a:r>
          </a:p>
          <a:p>
            <a:pPr lvl="1"/>
            <a:r>
              <a:rPr lang="en-US" dirty="0"/>
              <a:t>Prioritizes “polite” processes that use little CPU time when scheduled</a:t>
            </a:r>
          </a:p>
          <a:p>
            <a:pPr lvl="1"/>
            <a:r>
              <a:rPr lang="en-US" dirty="0"/>
              <a:t>CPU-bound processes squander their time quotas and lose priority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2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Process’ view of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2901" y="1084882"/>
            <a:ext cx="6408677" cy="5625884"/>
          </a:xfrm>
        </p:spPr>
        <p:txBody>
          <a:bodyPr anchor="ctr">
            <a:normAutofit/>
          </a:bodyPr>
          <a:lstStyle/>
          <a:p>
            <a:r>
              <a:rPr lang="en-US" dirty="0"/>
              <a:t>Code and global data are filled by </a:t>
            </a:r>
            <a:r>
              <a:rPr lang="en-US" i="1" dirty="0">
                <a:solidFill>
                  <a:schemeClr val="accent4"/>
                </a:solidFill>
              </a:rPr>
              <a:t>exec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/>
              <a:t>syscall</a:t>
            </a:r>
            <a:r>
              <a:rPr lang="en-US" dirty="0"/>
              <a:t> to load a program.</a:t>
            </a:r>
          </a:p>
          <a:p>
            <a:r>
              <a:rPr lang="en-US" dirty="0"/>
              <a:t>A new </a:t>
            </a:r>
            <a:r>
              <a:rPr lang="en-US" i="1" dirty="0">
                <a:solidFill>
                  <a:schemeClr val="accent4"/>
                </a:solidFill>
              </a:rPr>
              <a:t>frame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pushed on the stack whenever a function is called. (And popped on return.)</a:t>
            </a:r>
          </a:p>
          <a:p>
            <a:r>
              <a:rPr lang="en-US" dirty="0"/>
              <a:t>Heap data is managed by malloc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271992"/>
            <a:ext cx="5369431" cy="5438774"/>
          </a:xfrm>
        </p:spPr>
      </p:pic>
    </p:spTree>
    <p:extLst>
      <p:ext uri="{BB962C8B-B14F-4D97-AF65-F5344CB8AC3E}">
        <p14:creationId xmlns:p14="http://schemas.microsoft.com/office/powerpoint/2010/main" val="195525577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18 - Log-structured File Systems</Template>
  <TotalTime>2107</TotalTime>
  <Words>3569</Words>
  <Application>Microsoft Macintosh PowerPoint</Application>
  <PresentationFormat>Widescreen</PresentationFormat>
  <Paragraphs>396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Andale Mono</vt:lpstr>
      <vt:lpstr>Arial</vt:lpstr>
      <vt:lpstr>Calibri</vt:lpstr>
      <vt:lpstr>Courier New</vt:lpstr>
      <vt:lpstr>Garamond</vt:lpstr>
      <vt:lpstr>Theme1</vt:lpstr>
      <vt:lpstr>EECS-343 Operating Systems Lecture 19: Final Review</vt:lpstr>
      <vt:lpstr>Announcements</vt:lpstr>
      <vt:lpstr>Roles of an OS</vt:lpstr>
      <vt:lpstr>Processes &amp; System Calls</vt:lpstr>
      <vt:lpstr>Processes &amp; System Calls</vt:lpstr>
      <vt:lpstr>Process Creation &amp; Memory Layout</vt:lpstr>
      <vt:lpstr>Process Memory &amp; Virtual Memory</vt:lpstr>
      <vt:lpstr>Scheduling</vt:lpstr>
      <vt:lpstr>Process’ view of memory</vt:lpstr>
      <vt:lpstr>Virtual Memory</vt:lpstr>
      <vt:lpstr>VM &amp; Paging optimizations</vt:lpstr>
      <vt:lpstr>Swapping</vt:lpstr>
      <vt:lpstr>Types of page faults</vt:lpstr>
      <vt:lpstr>Free Lists</vt:lpstr>
      <vt:lpstr>Threads</vt:lpstr>
      <vt:lpstr>Implementing Locks</vt:lpstr>
      <vt:lpstr>Concurrent Data Structures</vt:lpstr>
      <vt:lpstr>Synchronization Bugs</vt:lpstr>
      <vt:lpstr>I/O and Disks</vt:lpstr>
      <vt:lpstr>RAID &amp; File Systems</vt:lpstr>
      <vt:lpstr>Buffer Caching &amp; Logging</vt:lpstr>
      <vt:lpstr>Storage Layer Interactions</vt:lpstr>
      <vt:lpstr>Log-structured File System</vt:lpstr>
      <vt:lpstr>PowerPoint Presentation</vt:lpstr>
      <vt:lpstr>Themes: </vt:lpstr>
      <vt:lpstr>Hardware features for OS use</vt:lpstr>
      <vt:lpstr>Virtualization/abstraction</vt:lpstr>
      <vt:lpstr>Caching makes data access faster</vt:lpstr>
      <vt:lpstr>Computers have a hierarchy of storage </vt:lpstr>
      <vt:lpstr>Cache and buffer examples</vt:lpstr>
      <vt:lpstr>Resource sharing</vt:lpstr>
      <vt:lpstr>Laziness is a virtue</vt:lpstr>
      <vt:lpstr>Performance lessons</vt:lpstr>
      <vt:lpstr>Debugging lessons</vt:lpstr>
      <vt:lpstr>Reliability and Security lessons</vt:lpstr>
      <vt:lpstr>Meltdown and Spectre hacks </vt:lpstr>
      <vt:lpstr>Meltdown</vt:lpstr>
      <vt:lpstr>Meltdown overview</vt:lpstr>
      <vt:lpstr>From https://meltdownattack.com/meltdown.pdf</vt:lpstr>
      <vt:lpstr>Spectre</vt:lpstr>
      <vt:lpstr>Followup classes</vt:lpstr>
      <vt:lpstr>Questions?</vt:lpstr>
      <vt:lpstr>Career advice!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135</cp:revision>
  <cp:lastPrinted>2019-06-06T23:19:45Z</cp:lastPrinted>
  <dcterms:created xsi:type="dcterms:W3CDTF">2017-09-19T21:33:23Z</dcterms:created>
  <dcterms:modified xsi:type="dcterms:W3CDTF">2019-07-09T20:24:16Z</dcterms:modified>
</cp:coreProperties>
</file>