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308" r:id="rId4"/>
    <p:sldId id="279" r:id="rId5"/>
    <p:sldId id="288" r:id="rId6"/>
    <p:sldId id="280" r:id="rId7"/>
    <p:sldId id="282" r:id="rId8"/>
    <p:sldId id="281" r:id="rId9"/>
    <p:sldId id="287" r:id="rId10"/>
    <p:sldId id="283" r:id="rId11"/>
    <p:sldId id="284" r:id="rId12"/>
    <p:sldId id="264" r:id="rId13"/>
    <p:sldId id="309" r:id="rId14"/>
    <p:sldId id="286" r:id="rId15"/>
    <p:sldId id="292" r:id="rId16"/>
    <p:sldId id="304" r:id="rId17"/>
    <p:sldId id="289" r:id="rId18"/>
    <p:sldId id="293" r:id="rId19"/>
    <p:sldId id="291" r:id="rId20"/>
    <p:sldId id="296" r:id="rId21"/>
    <p:sldId id="297" r:id="rId22"/>
    <p:sldId id="300" r:id="rId23"/>
    <p:sldId id="302" r:id="rId24"/>
    <p:sldId id="303" r:id="rId25"/>
    <p:sldId id="301" r:id="rId26"/>
    <p:sldId id="306" r:id="rId27"/>
    <p:sldId id="278" r:id="rId28"/>
    <p:sldId id="294" r:id="rId29"/>
    <p:sldId id="295" r:id="rId30"/>
    <p:sldId id="25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257"/>
            <p14:sldId id="308"/>
            <p14:sldId id="279"/>
            <p14:sldId id="288"/>
            <p14:sldId id="280"/>
            <p14:sldId id="282"/>
            <p14:sldId id="281"/>
            <p14:sldId id="287"/>
            <p14:sldId id="283"/>
            <p14:sldId id="284"/>
            <p14:sldId id="264"/>
            <p14:sldId id="309"/>
            <p14:sldId id="286"/>
            <p14:sldId id="292"/>
            <p14:sldId id="304"/>
            <p14:sldId id="289"/>
            <p14:sldId id="293"/>
            <p14:sldId id="291"/>
            <p14:sldId id="296"/>
            <p14:sldId id="297"/>
            <p14:sldId id="300"/>
            <p14:sldId id="302"/>
            <p14:sldId id="303"/>
            <p14:sldId id="301"/>
            <p14:sldId id="306"/>
            <p14:sldId id="278"/>
            <p14:sldId id="294"/>
            <p14:sldId id="295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9"/>
    <p:restoredTop sz="94694"/>
  </p:normalViewPr>
  <p:slideViewPr>
    <p:cSldViewPr snapToGrid="0" snapToObjects="1">
      <p:cViewPr varScale="1">
        <p:scale>
          <a:sx n="99" d="100"/>
          <a:sy n="99" d="100"/>
        </p:scale>
        <p:origin x="19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5/30/19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5/30/19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4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877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1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154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507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2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57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49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5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t-pdos/xv6-public/commit/13a96ba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t-pdos/xv6-public/commit/71453f72f2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7712"/>
          </a:xfrm>
        </p:spPr>
        <p:txBody>
          <a:bodyPr>
            <a:normAutofit/>
          </a:bodyPr>
          <a:lstStyle/>
          <a:p>
            <a:r>
              <a:rPr lang="en-US" dirty="0"/>
              <a:t>EECS-343 Operating Systems</a:t>
            </a:r>
            <a:br>
              <a:rPr lang="en-US" dirty="0"/>
            </a:br>
            <a:r>
              <a:rPr lang="en-US" dirty="0"/>
              <a:t>Lecture 17:</a:t>
            </a:r>
            <a:br>
              <a:rPr lang="en-US" dirty="0"/>
            </a:br>
            <a:r>
              <a:rPr lang="en-US" dirty="0"/>
              <a:t>Storage Layer Interactions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2548"/>
            <a:ext cx="9144000" cy="1135251"/>
          </a:xfrm>
        </p:spPr>
        <p:txBody>
          <a:bodyPr/>
          <a:lstStyle/>
          <a:p>
            <a:r>
              <a:rPr lang="en-US" dirty="0"/>
              <a:t>Steve </a:t>
            </a:r>
            <a:r>
              <a:rPr lang="en-US" dirty="0" err="1"/>
              <a:t>Tarzia</a:t>
            </a:r>
            <a:endParaRPr lang="en-US" dirty="0"/>
          </a:p>
          <a:p>
            <a:r>
              <a:rPr lang="en-US" dirty="0"/>
              <a:t>Spring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CADD7-442F-C941-B95B-07B924A9A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0" y="6024402"/>
            <a:ext cx="2895814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 </a:t>
            </a:r>
            <a:r>
              <a:rPr lang="en-US" dirty="0" err="1"/>
              <a:t>Inode</a:t>
            </a:r>
            <a:r>
              <a:rPr lang="en-US" dirty="0"/>
              <a:t> layer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fs.c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/>
              <a:t>is where it gets interesting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   </a:t>
            </a:r>
            <a:r>
              <a:rPr lang="en-US" sz="2200" dirty="0">
                <a:solidFill>
                  <a:schemeClr val="accent6"/>
                </a:solidFill>
                <a:ea typeface="Andale Mono" charset="0"/>
                <a:cs typeface="Courier New" panose="02070309020205020404" pitchFamily="49" charset="0"/>
              </a:rPr>
              <a:t>// get </a:t>
            </a:r>
            <a:r>
              <a:rPr lang="en-US" sz="2200" dirty="0" err="1">
                <a:solidFill>
                  <a:schemeClr val="accent6"/>
                </a:solidFill>
                <a:ea typeface="Andale Mono" charset="0"/>
                <a:cs typeface="Courier New" panose="02070309020205020404" pitchFamily="49" charset="0"/>
              </a:rPr>
              <a:t>inode</a:t>
            </a:r>
            <a:r>
              <a:rPr lang="en-US" sz="2200" dirty="0">
                <a:solidFill>
                  <a:schemeClr val="accent6"/>
                </a:solidFill>
                <a:ea typeface="Andale Mono" charset="0"/>
                <a:cs typeface="Courier New" panose="02070309020205020404" pitchFamily="49" charset="0"/>
              </a:rPr>
              <a:t> corresponding to filename</a:t>
            </a:r>
          </a:p>
          <a:p>
            <a:pPr marL="0" indent="0">
              <a:buNone/>
            </a:pPr>
            <a:r>
              <a:rPr lang="en-US" sz="22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Inode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 </a:t>
            </a:r>
            <a:r>
              <a:rPr lang="en-US" sz="22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namei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(char* </a:t>
            </a:r>
            <a:r>
              <a:rPr lang="en-US" sz="2200" i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path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Inode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 </a:t>
            </a:r>
            <a:r>
              <a:rPr lang="en-US" sz="22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nameiparent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(char* </a:t>
            </a:r>
            <a:r>
              <a:rPr lang="en-US" sz="2200" i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path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char*);  </a:t>
            </a:r>
            <a:r>
              <a:rPr lang="en-US" sz="2200" dirty="0">
                <a:solidFill>
                  <a:schemeClr val="accent6"/>
                </a:solidFill>
                <a:ea typeface="Andale Mono" charset="0"/>
                <a:cs typeface="Courier New" panose="02070309020205020404" pitchFamily="49" charset="0"/>
              </a:rPr>
              <a:t>// get parent </a:t>
            </a:r>
            <a:r>
              <a:rPr lang="en-US" sz="2200" dirty="0" err="1">
                <a:solidFill>
                  <a:schemeClr val="accent6"/>
                </a:solidFill>
                <a:ea typeface="Andale Mono" charset="0"/>
                <a:cs typeface="Courier New" panose="02070309020205020404" pitchFamily="49" charset="0"/>
              </a:rPr>
              <a:t>inode</a:t>
            </a:r>
            <a:endParaRPr lang="en-US" sz="2200" dirty="0">
              <a:solidFill>
                <a:schemeClr val="accent6"/>
              </a:solidFill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   </a:t>
            </a:r>
            <a:r>
              <a:rPr lang="en-US" sz="2200" dirty="0">
                <a:solidFill>
                  <a:schemeClr val="accent6"/>
                </a:solidFill>
                <a:ea typeface="Andale Mono" charset="0"/>
                <a:cs typeface="Courier New" panose="02070309020205020404" pitchFamily="49" charset="0"/>
              </a:rPr>
              <a:t>// read/write to a specific location in a file</a:t>
            </a:r>
          </a:p>
          <a:p>
            <a:pPr marL="0" indent="0">
              <a:buNone/>
            </a:pPr>
            <a:r>
              <a:rPr lang="en-US" sz="22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</a:t>
            </a:r>
            <a:r>
              <a:rPr lang="en-US" sz="22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readi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sz="22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Inode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*, char* </a:t>
            </a:r>
            <a:r>
              <a:rPr lang="en-US" sz="2200" i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data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</a:t>
            </a:r>
            <a:r>
              <a:rPr lang="en-US" sz="22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uint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200" i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offset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</a:t>
            </a:r>
            <a:r>
              <a:rPr lang="en-US" sz="22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uint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200" i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size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</a:t>
            </a:r>
            <a:r>
              <a:rPr lang="en-US" sz="22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writei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sz="22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Inode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*, char* </a:t>
            </a:r>
            <a:r>
              <a:rPr lang="en-US" sz="2200" i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data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</a:t>
            </a:r>
            <a:r>
              <a:rPr lang="en-US" sz="22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uint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200" i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offset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</a:t>
            </a:r>
            <a:r>
              <a:rPr lang="en-US" sz="22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uint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200" i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size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   </a:t>
            </a:r>
            <a:r>
              <a:rPr lang="en-US" sz="2200" dirty="0">
                <a:solidFill>
                  <a:schemeClr val="accent6"/>
                </a:solidFill>
                <a:ea typeface="Andale Mono" charset="0"/>
                <a:cs typeface="Courier New" panose="02070309020205020404" pitchFamily="49" charset="0"/>
              </a:rPr>
              <a:t>// copy file stats (size, timestamp, etc.) from </a:t>
            </a:r>
            <a:r>
              <a:rPr lang="en-US" sz="2200" dirty="0" err="1">
                <a:solidFill>
                  <a:schemeClr val="accent6"/>
                </a:solidFill>
                <a:ea typeface="Andale Mono" charset="0"/>
                <a:cs typeface="Courier New" panose="02070309020205020404" pitchFamily="49" charset="0"/>
              </a:rPr>
              <a:t>inode</a:t>
            </a:r>
            <a:endParaRPr lang="en-US" sz="2200" dirty="0">
              <a:solidFill>
                <a:schemeClr val="accent6"/>
              </a:solidFill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void   </a:t>
            </a:r>
            <a:r>
              <a:rPr lang="en-US" sz="22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stati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sz="22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Inode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*, </a:t>
            </a:r>
            <a:r>
              <a:rPr lang="en-US" sz="22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struct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stat*);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   </a:t>
            </a:r>
            <a:r>
              <a:rPr lang="en-US" sz="2200" dirty="0">
                <a:solidFill>
                  <a:schemeClr val="accent6"/>
                </a:solidFill>
                <a:ea typeface="Andale Mono" charset="0"/>
                <a:cs typeface="Courier New" panose="02070309020205020404" pitchFamily="49" charset="0"/>
              </a:rPr>
              <a:t>// write a new directory entry (name, </a:t>
            </a:r>
            <a:r>
              <a:rPr lang="en-US" sz="2200" dirty="0" err="1">
                <a:solidFill>
                  <a:schemeClr val="accent6"/>
                </a:solidFill>
                <a:ea typeface="Andale Mono" charset="0"/>
                <a:cs typeface="Courier New" panose="02070309020205020404" pitchFamily="49" charset="0"/>
              </a:rPr>
              <a:t>inum</a:t>
            </a:r>
            <a:r>
              <a:rPr lang="en-US" sz="2200" dirty="0">
                <a:solidFill>
                  <a:schemeClr val="accent6"/>
                </a:solidFill>
                <a:ea typeface="Andale Mono" charset="0"/>
                <a:cs typeface="Courier New" panose="02070309020205020404" pitchFamily="49" charset="0"/>
              </a:rPr>
              <a:t>) to </a:t>
            </a:r>
            <a:r>
              <a:rPr lang="en-US" sz="2200" dirty="0" err="1">
                <a:solidFill>
                  <a:schemeClr val="accent6"/>
                </a:solidFill>
                <a:ea typeface="Andale Mono" charset="0"/>
                <a:cs typeface="Courier New" panose="02070309020205020404" pitchFamily="49" charset="0"/>
              </a:rPr>
              <a:t>inode</a:t>
            </a:r>
            <a:endParaRPr lang="en-US" sz="2200" dirty="0">
              <a:solidFill>
                <a:schemeClr val="accent6"/>
              </a:solidFill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</a:t>
            </a:r>
            <a:r>
              <a:rPr lang="en-US" sz="22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dirlink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sz="22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Inode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*, char*, </a:t>
            </a:r>
            <a:r>
              <a:rPr lang="en-US" sz="22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uint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   </a:t>
            </a:r>
            <a:r>
              <a:rPr lang="en-US" sz="2200" dirty="0">
                <a:solidFill>
                  <a:schemeClr val="accent6"/>
                </a:solidFill>
                <a:ea typeface="Andale Mono" charset="0"/>
                <a:cs typeface="Courier New" panose="02070309020205020404" pitchFamily="49" charset="0"/>
              </a:rPr>
              <a:t>// Look for a directory entry in a directory</a:t>
            </a:r>
          </a:p>
          <a:p>
            <a:pPr marL="0" indent="0">
              <a:buNone/>
            </a:pPr>
            <a:r>
              <a:rPr lang="en-US" sz="22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Inode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 </a:t>
            </a:r>
            <a:r>
              <a:rPr lang="en-US" sz="22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dirlookup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sz="22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Inode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*, char* </a:t>
            </a:r>
            <a:r>
              <a:rPr lang="en-US" sz="2200" i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name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</a:t>
            </a:r>
            <a:r>
              <a:rPr lang="en-US" sz="22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uint</a:t>
            </a:r>
            <a:r>
              <a:rPr lang="en-US" sz="22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*);</a:t>
            </a:r>
          </a:p>
        </p:txBody>
      </p:sp>
    </p:spTree>
    <p:extLst>
      <p:ext uri="{BB962C8B-B14F-4D97-AF65-F5344CB8AC3E}">
        <p14:creationId xmlns:p14="http://schemas.microsoft.com/office/powerpoint/2010/main" val="49352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 </a:t>
            </a:r>
            <a:r>
              <a:rPr lang="en-US" dirty="0" err="1"/>
              <a:t>Inode</a:t>
            </a:r>
            <a:r>
              <a:rPr lang="en-US" dirty="0"/>
              <a:t> layer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fs.c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Inode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 </a:t>
            </a:r>
            <a:r>
              <a:rPr lang="en-US" sz="24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ialloc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uint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short); </a:t>
            </a:r>
            <a:r>
              <a:rPr lang="en-US" sz="2400" dirty="0">
                <a:solidFill>
                  <a:schemeClr val="accent6"/>
                </a:solidFill>
                <a:ea typeface="Andale Mono" charset="0"/>
                <a:cs typeface="Courier New" panose="02070309020205020404" pitchFamily="49" charset="0"/>
              </a:rPr>
              <a:t>// get new </a:t>
            </a:r>
            <a:r>
              <a:rPr lang="en-US" sz="2400" dirty="0" err="1">
                <a:solidFill>
                  <a:schemeClr val="accent6"/>
                </a:solidFill>
                <a:ea typeface="Andale Mono" charset="0"/>
                <a:cs typeface="Courier New" panose="02070309020205020404" pitchFamily="49" charset="0"/>
              </a:rPr>
              <a:t>inode</a:t>
            </a:r>
            <a:endParaRPr lang="en-US" sz="2400" dirty="0">
              <a:solidFill>
                <a:schemeClr val="accent6"/>
              </a:solidFill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Inode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 </a:t>
            </a:r>
            <a:r>
              <a:rPr lang="en-US" sz="24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idup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Inode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*); </a:t>
            </a:r>
            <a:r>
              <a:rPr lang="en-US" sz="2400" dirty="0">
                <a:solidFill>
                  <a:schemeClr val="accent6"/>
                </a:solidFill>
                <a:ea typeface="Andale Mono" charset="0"/>
                <a:cs typeface="Courier New" panose="02070309020205020404" pitchFamily="49" charset="0"/>
              </a:rPr>
              <a:t>// “copy” </a:t>
            </a:r>
            <a:r>
              <a:rPr lang="en-US" sz="2400" dirty="0" err="1">
                <a:solidFill>
                  <a:schemeClr val="accent6"/>
                </a:solidFill>
                <a:ea typeface="Andale Mono" charset="0"/>
                <a:cs typeface="Courier New" panose="02070309020205020404" pitchFamily="49" charset="0"/>
              </a:rPr>
              <a:t>inode</a:t>
            </a:r>
            <a:r>
              <a:rPr lang="en-US" sz="2400" dirty="0">
                <a:solidFill>
                  <a:schemeClr val="accent6"/>
                </a:solidFill>
                <a:ea typeface="Andale Mono" charset="0"/>
                <a:cs typeface="Courier New" panose="02070309020205020404" pitchFamily="49" charset="0"/>
              </a:rPr>
              <a:t>, but actually just increment ref count</a:t>
            </a:r>
            <a:endParaRPr lang="en-US" sz="2400" dirty="0">
              <a:solidFill>
                <a:schemeClr val="accent6"/>
              </a:solidFill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void   </a:t>
            </a:r>
            <a:r>
              <a:rPr lang="en-US" sz="24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ilock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Inode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*); </a:t>
            </a:r>
            <a:r>
              <a:rPr lang="en-US" sz="2400" dirty="0">
                <a:solidFill>
                  <a:schemeClr val="accent6"/>
                </a:solidFill>
                <a:ea typeface="Andale Mono" charset="0"/>
                <a:cs typeface="Courier New" panose="02070309020205020404" pitchFamily="49" charset="0"/>
              </a:rPr>
              <a:t>// also read data lazily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void   </a:t>
            </a:r>
            <a:r>
              <a:rPr lang="en-US" sz="24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iunlock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Inode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void   </a:t>
            </a:r>
            <a:r>
              <a:rPr lang="en-US" sz="24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iput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Inode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*); </a:t>
            </a:r>
            <a:r>
              <a:rPr lang="en-US" sz="2400" dirty="0">
                <a:solidFill>
                  <a:schemeClr val="accent6"/>
                </a:solidFill>
                <a:ea typeface="Andale Mono" charset="0"/>
                <a:cs typeface="Courier New" panose="02070309020205020404" pitchFamily="49" charset="0"/>
              </a:rPr>
              <a:t>// decrement ref count, cleanup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void   </a:t>
            </a:r>
            <a:r>
              <a:rPr lang="en-US" sz="24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iupdate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Inode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*); </a:t>
            </a:r>
            <a:r>
              <a:rPr lang="en-US" sz="2400" dirty="0">
                <a:solidFill>
                  <a:schemeClr val="accent6"/>
                </a:solidFill>
                <a:ea typeface="Andale Mono" charset="0"/>
                <a:cs typeface="Courier New" panose="02070309020205020404" pitchFamily="49" charset="0"/>
              </a:rPr>
              <a:t>// tell buffer layer that </a:t>
            </a:r>
            <a:r>
              <a:rPr lang="en-US" sz="2400" dirty="0" err="1">
                <a:solidFill>
                  <a:schemeClr val="accent6"/>
                </a:solidFill>
                <a:ea typeface="Andale Mono" charset="0"/>
                <a:cs typeface="Courier New" panose="02070309020205020404" pitchFamily="49" charset="0"/>
              </a:rPr>
              <a:t>inode</a:t>
            </a:r>
            <a:r>
              <a:rPr lang="en-US" sz="2400" dirty="0">
                <a:solidFill>
                  <a:schemeClr val="accent6"/>
                </a:solidFill>
                <a:ea typeface="Andale Mono" charset="0"/>
                <a:cs typeface="Courier New" panose="02070309020205020404" pitchFamily="49" charset="0"/>
              </a:rPr>
              <a:t> was modified</a:t>
            </a:r>
          </a:p>
          <a:p>
            <a:pPr marL="0" indent="0">
              <a:buNone/>
            </a:pPr>
            <a:endParaRPr lang="en-US" sz="2400" dirty="0">
              <a:solidFill>
                <a:schemeClr val="accent6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2800" dirty="0">
                <a:ea typeface="Andale Mono" charset="0"/>
                <a:cs typeface="Andale Mono" charset="0"/>
              </a:rPr>
              <a:t>Functions that return an </a:t>
            </a:r>
            <a:r>
              <a:rPr lang="en-US" sz="2800" dirty="0" err="1">
                <a:ea typeface="Andale Mono" charset="0"/>
                <a:cs typeface="Andale Mono" charset="0"/>
              </a:rPr>
              <a:t>inode</a:t>
            </a:r>
            <a:r>
              <a:rPr lang="en-US" sz="2800" dirty="0">
                <a:ea typeface="Andale Mono" charset="0"/>
                <a:cs typeface="Andale Mono" charset="0"/>
              </a:rPr>
              <a:t> call </a:t>
            </a:r>
            <a:r>
              <a:rPr lang="en-US" sz="28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iget</a:t>
            </a: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dev, </a:t>
            </a:r>
            <a:r>
              <a:rPr lang="en-US" sz="28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inum</a:t>
            </a: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</a:t>
            </a:r>
            <a:r>
              <a:rPr lang="en-US" sz="2800" dirty="0">
                <a:solidFill>
                  <a:schemeClr val="accent4"/>
                </a:solidFill>
                <a:ea typeface="Andale Mono" charset="0"/>
                <a:cs typeface="Andale Mono" charset="0"/>
              </a:rPr>
              <a:t> </a:t>
            </a:r>
            <a:r>
              <a:rPr lang="en-US" sz="2800" dirty="0">
                <a:ea typeface="Andale Mono" charset="0"/>
                <a:cs typeface="Andale Mono" charset="0"/>
              </a:rPr>
              <a:t>internally, which increments the cached </a:t>
            </a:r>
            <a:r>
              <a:rPr lang="en-US" sz="2800" dirty="0" err="1">
                <a:ea typeface="Andale Mono" charset="0"/>
                <a:cs typeface="Andale Mono" charset="0"/>
              </a:rPr>
              <a:t>inode’s</a:t>
            </a:r>
            <a:r>
              <a:rPr lang="en-US" sz="2800" dirty="0">
                <a:ea typeface="Andale Mono" charset="0"/>
                <a:cs typeface="Andale Mono" charset="0"/>
              </a:rPr>
              <a:t> reference count.</a:t>
            </a:r>
          </a:p>
          <a:p>
            <a:r>
              <a:rPr lang="en-US" sz="2800" dirty="0">
                <a:ea typeface="Andale Mono" charset="0"/>
                <a:cs typeface="Andale Mono" charset="0"/>
              </a:rPr>
              <a:t>Cached </a:t>
            </a:r>
            <a:r>
              <a:rPr lang="en-US" sz="2800" dirty="0" err="1">
                <a:ea typeface="Andale Mono" charset="0"/>
                <a:cs typeface="Andale Mono" charset="0"/>
              </a:rPr>
              <a:t>inodes</a:t>
            </a:r>
            <a:r>
              <a:rPr lang="en-US" sz="2800" dirty="0">
                <a:ea typeface="Andale Mono" charset="0"/>
                <a:cs typeface="Andale Mono" charset="0"/>
              </a:rPr>
              <a:t> are </a:t>
            </a:r>
            <a:r>
              <a:rPr lang="en-US" sz="2800" i="1" dirty="0">
                <a:ea typeface="Andale Mono" charset="0"/>
                <a:cs typeface="Andale Mono" charset="0"/>
              </a:rPr>
              <a:t>shared</a:t>
            </a:r>
            <a:r>
              <a:rPr lang="en-US" sz="2800" dirty="0">
                <a:ea typeface="Andale Mono" charset="0"/>
                <a:cs typeface="Andale Mono" charset="0"/>
              </a:rPr>
              <a:t>.  Call </a:t>
            </a:r>
            <a:r>
              <a:rPr lang="en-US" sz="28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ilock</a:t>
            </a:r>
            <a:r>
              <a:rPr lang="en-US" sz="2800" dirty="0">
                <a:solidFill>
                  <a:schemeClr val="accent4"/>
                </a:solidFill>
                <a:ea typeface="Andale Mono" charset="0"/>
                <a:cs typeface="Andale Mono" charset="0"/>
              </a:rPr>
              <a:t> </a:t>
            </a:r>
            <a:r>
              <a:rPr lang="en-US" sz="2800" dirty="0">
                <a:ea typeface="Andale Mono" charset="0"/>
                <a:cs typeface="Andale Mono" charset="0"/>
              </a:rPr>
              <a:t>and </a:t>
            </a:r>
            <a:r>
              <a:rPr lang="en-US" sz="28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iunlock</a:t>
            </a:r>
            <a:r>
              <a:rPr lang="en-US" sz="2800" dirty="0">
                <a:solidFill>
                  <a:schemeClr val="accent4"/>
                </a:solidFill>
                <a:ea typeface="Andale Mono" charset="0"/>
                <a:cs typeface="Andale Mono" charset="0"/>
              </a:rPr>
              <a:t> </a:t>
            </a:r>
            <a:r>
              <a:rPr lang="en-US" sz="2800" dirty="0">
                <a:ea typeface="Andale Mono" charset="0"/>
                <a:cs typeface="Andale Mono" charset="0"/>
              </a:rPr>
              <a:t>when accessing.</a:t>
            </a:r>
            <a:br>
              <a:rPr lang="en-US" sz="2800" dirty="0">
                <a:ea typeface="Andale Mono" charset="0"/>
                <a:cs typeface="Andale Mono" charset="0"/>
              </a:rPr>
            </a:br>
            <a:r>
              <a:rPr lang="en-US" sz="28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iupdate</a:t>
            </a:r>
            <a:r>
              <a:rPr lang="en-US" sz="2800" dirty="0">
                <a:solidFill>
                  <a:schemeClr val="accent4"/>
                </a:solidFill>
                <a:ea typeface="Andale Mono" charset="0"/>
                <a:cs typeface="Andale Mono" charset="0"/>
              </a:rPr>
              <a:t> </a:t>
            </a:r>
            <a:r>
              <a:rPr lang="en-US" sz="2800" dirty="0">
                <a:ea typeface="Andale Mono" charset="0"/>
                <a:cs typeface="Andale Mono" charset="0"/>
              </a:rPr>
              <a:t>if modified. </a:t>
            </a:r>
            <a:r>
              <a:rPr lang="en-US" sz="28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iput</a:t>
            </a:r>
            <a:r>
              <a:rPr lang="en-US" sz="2800" dirty="0">
                <a:solidFill>
                  <a:schemeClr val="accent4"/>
                </a:solidFill>
                <a:ea typeface="Andale Mono" charset="0"/>
                <a:cs typeface="Andale Mono" charset="0"/>
              </a:rPr>
              <a:t> </a:t>
            </a:r>
            <a:r>
              <a:rPr lang="en-US" sz="2800" dirty="0">
                <a:ea typeface="Andale Mono" charset="0"/>
                <a:cs typeface="Andale Mono" charset="0"/>
              </a:rPr>
              <a:t>when done.</a:t>
            </a:r>
          </a:p>
          <a:p>
            <a:endParaRPr lang="en-US" sz="2400" dirty="0"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89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 </a:t>
            </a:r>
            <a:r>
              <a:rPr lang="en-US" dirty="0" err="1"/>
              <a:t>buf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471" y="1477512"/>
            <a:ext cx="8371189" cy="46771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315"/>
            <a:ext cx="5730498" cy="456944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400" dirty="0"/>
              <a:t>Busy/Locked? Valid? Dirty?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>
              <a:buFont typeface="Wingdings" charset="2"/>
              <a:buChar char="Ø"/>
            </a:pPr>
            <a:r>
              <a:rPr lang="en-US" sz="2400" dirty="0"/>
              <a:t>Doubly-linked circular list of buffers</a:t>
            </a:r>
            <a:br>
              <a:rPr lang="en-US" sz="2400" dirty="0"/>
            </a:br>
            <a:endParaRPr lang="en-US" sz="2400" dirty="0"/>
          </a:p>
          <a:p>
            <a:pPr>
              <a:buFont typeface="Wingdings" charset="2"/>
              <a:buChar char="Ø"/>
            </a:pPr>
            <a:r>
              <a:rPr lang="en-US" sz="2400" dirty="0"/>
              <a:t>List of buffers waiting to be written to disk. </a:t>
            </a:r>
            <a:r>
              <a:rPr lang="en-US" sz="2000" i="1" dirty="0"/>
              <a:t>(Implementing it here is kind of sloppy.)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611420" y="2305545"/>
            <a:ext cx="3719932" cy="21631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06720" y="4218748"/>
            <a:ext cx="824632" cy="780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/>
          <p:cNvSpPr/>
          <p:nvPr/>
        </p:nvSpPr>
        <p:spPr>
          <a:xfrm>
            <a:off x="5847347" y="3431406"/>
            <a:ext cx="484005" cy="356135"/>
          </a:xfrm>
          <a:prstGeom prst="rightBrace">
            <a:avLst>
              <a:gd name="adj1" fmla="val 8333"/>
              <a:gd name="adj2" fmla="val 5229"/>
            </a:avLst>
          </a:prstGeom>
          <a:ln w="38100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endCxn id="15" idx="2"/>
          </p:cNvCxnSpPr>
          <p:nvPr/>
        </p:nvCxnSpPr>
        <p:spPr>
          <a:xfrm>
            <a:off x="3544039" y="3787541"/>
            <a:ext cx="230330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852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B9EA30-13F3-204C-B4FF-16E4C76BF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4) Logging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log.c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648666-7330-514F-ACB1-4725579A8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a typeface="Andale Mono" charset="0"/>
                <a:cs typeface="Courier New" panose="02070309020205020404" pitchFamily="49" charset="0"/>
              </a:rPr>
              <a:t>Logging is optional, and only used in filesystem critical sections. </a:t>
            </a:r>
          </a:p>
          <a:p>
            <a:pPr marL="457200" lvl="1" indent="0">
              <a:buNone/>
            </a:pP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void 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begin_op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();</a:t>
            </a:r>
          </a:p>
          <a:p>
            <a:pPr lvl="1"/>
            <a:r>
              <a:rPr lang="en-US" dirty="0"/>
              <a:t>Waits until the logging system is not committing and there is enough free space in the log.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void 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log_write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(struct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buf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*);</a:t>
            </a:r>
          </a:p>
          <a:p>
            <a:pPr lvl="1"/>
            <a:r>
              <a:rPr lang="en-US" dirty="0"/>
              <a:t>Reserves a place for the block in the log, but does not write to disk yet.</a:t>
            </a:r>
          </a:p>
          <a:p>
            <a:pPr lvl="1"/>
            <a:r>
              <a:rPr lang="en-US" dirty="0"/>
              <a:t>Allows multiple writes to be </a:t>
            </a:r>
            <a:r>
              <a:rPr lang="en-US" i="1" dirty="0"/>
              <a:t>absorbed </a:t>
            </a:r>
            <a:r>
              <a:rPr lang="en-US" dirty="0"/>
              <a:t>(combined into one).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void 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end_op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();</a:t>
            </a:r>
          </a:p>
          <a:p>
            <a:pPr lvl="1"/>
            <a:r>
              <a:rPr lang="en-US" dirty="0"/>
              <a:t>Writes the transaction to disk in the log, then in the destination sectors.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97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5) Buffer cache layer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bio.c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Buf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 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bread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device,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sector)</a:t>
            </a:r>
          </a:p>
          <a:p>
            <a:pPr lvl="1"/>
            <a:r>
              <a:rPr lang="en-US" dirty="0"/>
              <a:t>Returns a cache buffer with the data at a given location on a given disk.</a:t>
            </a:r>
          </a:p>
          <a:p>
            <a:pPr lvl="1"/>
            <a:r>
              <a:rPr lang="en-US" dirty="0"/>
              <a:t>Buffer is locked for thread’s exclusive use.</a:t>
            </a:r>
          </a:p>
          <a:p>
            <a:pPr lvl="1"/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void 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bwrite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Buf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 b)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Write buffer’s new contents to disk.</a:t>
            </a:r>
          </a:p>
          <a:p>
            <a:pPr lvl="2"/>
            <a:r>
              <a:rPr lang="en-US" dirty="0"/>
              <a:t>xv6 uses a “write through” cache </a:t>
            </a:r>
            <a:r>
              <a:rPr lang="mr-IN" dirty="0"/>
              <a:t>–</a:t>
            </a:r>
            <a:r>
              <a:rPr lang="en-US" dirty="0"/>
              <a:t> we always write immediately.</a:t>
            </a:r>
          </a:p>
          <a:p>
            <a:pPr lvl="1"/>
            <a:r>
              <a:rPr lang="en-US" dirty="0"/>
              <a:t>Must always call bread before </a:t>
            </a:r>
            <a:r>
              <a:rPr lang="en-US" dirty="0" err="1"/>
              <a:t>bwrite</a:t>
            </a:r>
            <a:r>
              <a:rPr lang="en-US" dirty="0"/>
              <a:t>.</a:t>
            </a:r>
          </a:p>
          <a:p>
            <a:pPr lvl="1"/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void 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brelse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Buf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 b)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Release the lock on the buffer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04" y="345030"/>
            <a:ext cx="1286880" cy="128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7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6) Device driver layer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ide.c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void 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iderw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struct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buf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*);</a:t>
            </a:r>
            <a:endParaRPr lang="en-US" dirty="0">
              <a:solidFill>
                <a:schemeClr val="accent6"/>
              </a:solidFill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Read from disk to buffer if valid bit=0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Write buffer to disk if dirty bit=1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Sleep (on buffer pointer) before returning, so it’s a blocking call from the calling thread’s perspective, even though it uses interrupts.</a:t>
            </a:r>
          </a:p>
          <a:p>
            <a:pPr marL="0" indent="0">
              <a:buNone/>
            </a:pPr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void 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ideintr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(void);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Handles disk interrupts to complete a r/w request.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Read to buffer (if necessary) and wake sleeping thread.</a:t>
            </a:r>
          </a:p>
        </p:txBody>
      </p:sp>
    </p:spTree>
    <p:extLst>
      <p:ext uri="{BB962C8B-B14F-4D97-AF65-F5344CB8AC3E}">
        <p14:creationId xmlns:p14="http://schemas.microsoft.com/office/powerpoint/2010/main" val="10292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Intermission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94" y="1146175"/>
            <a:ext cx="7260611" cy="5595938"/>
          </a:xfr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583648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Example: </a:t>
            </a:r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open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(char*,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 </a:t>
            </a:r>
            <a:r>
              <a:rPr lang="en-US" sz="3600" i="1" dirty="0">
                <a:solidFill>
                  <a:schemeClr val="tx1"/>
                </a:solidFill>
                <a:latin typeface="+mn-lt"/>
                <a:ea typeface="Andale Mono" charset="0"/>
                <a:cs typeface="Andale Mono" charset="0"/>
              </a:rPr>
              <a:t>in </a:t>
            </a:r>
            <a:r>
              <a:rPr lang="en-US" sz="3600" i="1" dirty="0" err="1">
                <a:solidFill>
                  <a:schemeClr val="tx1"/>
                </a:solidFill>
                <a:latin typeface="+mn-lt"/>
                <a:ea typeface="Andale Mono" charset="0"/>
                <a:cs typeface="Andale Mono" charset="0"/>
              </a:rPr>
              <a:t>sysfile.c</a:t>
            </a:r>
            <a:endParaRPr lang="en-US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Assuming that the file exists,</a:t>
            </a:r>
            <a:br>
              <a:rPr lang="en-US" dirty="0"/>
            </a:b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sys_open</a:t>
            </a:r>
            <a:r>
              <a:rPr lang="en-US" b="1" dirty="0"/>
              <a:t> </a:t>
            </a:r>
            <a:r>
              <a:rPr lang="en-US" dirty="0"/>
              <a:t>will call: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begin_op</a:t>
            </a:r>
            <a:r>
              <a:rPr lang="en-US" dirty="0"/>
              <a:t>: start a transaction 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namei</a:t>
            </a:r>
            <a:r>
              <a:rPr lang="en-US" dirty="0"/>
              <a:t>: file path → </a:t>
            </a:r>
            <a:r>
              <a:rPr lang="en-US" dirty="0" err="1"/>
              <a:t>inode</a:t>
            </a:r>
            <a:endParaRPr lang="en-US" dirty="0"/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ilock</a:t>
            </a:r>
            <a:r>
              <a:rPr lang="en-US" dirty="0"/>
              <a:t>: lock </a:t>
            </a:r>
            <a:r>
              <a:rPr lang="en-US" dirty="0" err="1"/>
              <a:t>inode</a:t>
            </a:r>
            <a:endParaRPr lang="en-US" dirty="0"/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filealloc</a:t>
            </a:r>
            <a:r>
              <a:rPr lang="en-US" dirty="0"/>
              <a:t>: make an empty file </a:t>
            </a:r>
            <a:r>
              <a:rPr lang="en-US" dirty="0" err="1"/>
              <a:t>struct</a:t>
            </a:r>
            <a:endParaRPr lang="en-US" dirty="0"/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fdalloc</a:t>
            </a:r>
            <a:r>
              <a:rPr lang="en-US" dirty="0"/>
              <a:t>: list the file among process’ open files &amp; get </a:t>
            </a:r>
            <a:r>
              <a:rPr lang="en-US" dirty="0" err="1"/>
              <a:t>fd</a:t>
            </a:r>
            <a:r>
              <a:rPr lang="en-US" dirty="0"/>
              <a:t> #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iunlock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Store </a:t>
            </a:r>
            <a:r>
              <a:rPr lang="en-US" dirty="0" err="1"/>
              <a:t>inode</a:t>
            </a:r>
            <a:r>
              <a:rPr lang="en-US" dirty="0"/>
              <a:t> # in file struct.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end_op</a:t>
            </a:r>
            <a:r>
              <a:rPr lang="en-US" dirty="0"/>
              <a:t>: end a transaction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82082" y="1306313"/>
            <a:ext cx="2232492" cy="3890720"/>
          </a:xfrm>
        </p:spPr>
      </p:pic>
      <p:sp>
        <p:nvSpPr>
          <p:cNvPr id="6" name="TextBox 5"/>
          <p:cNvSpPr txBox="1"/>
          <p:nvPr/>
        </p:nvSpPr>
        <p:spPr>
          <a:xfrm>
            <a:off x="9041162" y="1187560"/>
            <a:ext cx="2539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/>
              <a:t>sys_open</a:t>
            </a:r>
            <a:endParaRPr lang="en-US" sz="2400" u="sng" dirty="0"/>
          </a:p>
          <a:p>
            <a:r>
              <a:rPr lang="en-US" sz="2400" dirty="0" err="1"/>
              <a:t>fdalloc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041162" y="2166324"/>
            <a:ext cx="253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filealloc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013301" y="2804909"/>
            <a:ext cx="288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namei</a:t>
            </a:r>
            <a:r>
              <a:rPr lang="en-US" sz="2400" dirty="0"/>
              <a:t>, </a:t>
            </a:r>
            <a:r>
              <a:rPr lang="en-US" sz="2400" dirty="0" err="1"/>
              <a:t>ilock</a:t>
            </a:r>
            <a:r>
              <a:rPr lang="en-US" sz="2400" dirty="0"/>
              <a:t>, </a:t>
            </a:r>
            <a:r>
              <a:rPr lang="en-US" sz="2400" dirty="0" err="1"/>
              <a:t>iunlock</a:t>
            </a:r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BA4298-12EE-B14A-B60B-95222DA5ACA7}"/>
              </a:ext>
            </a:extLst>
          </p:cNvPr>
          <p:cNvGrpSpPr/>
          <p:nvPr/>
        </p:nvGrpSpPr>
        <p:grpSpPr>
          <a:xfrm>
            <a:off x="6762848" y="2078184"/>
            <a:ext cx="2108020" cy="702635"/>
            <a:chOff x="6412149" y="2322960"/>
            <a:chExt cx="2743426" cy="771126"/>
          </a:xfrm>
        </p:grpSpPr>
        <p:cxnSp>
          <p:nvCxnSpPr>
            <p:cNvPr id="10" name="Straight Connector 9"/>
            <p:cNvCxnSpPr>
              <a:cxnSpLocks/>
            </p:cNvCxnSpPr>
            <p:nvPr/>
          </p:nvCxnSpPr>
          <p:spPr>
            <a:xfrm>
              <a:off x="6412149" y="3060679"/>
              <a:ext cx="1079256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/>
          </p:nvCxnSpPr>
          <p:spPr>
            <a:xfrm flipV="1">
              <a:off x="7403201" y="2322960"/>
              <a:ext cx="1752374" cy="28865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471264" y="2391582"/>
              <a:ext cx="20141" cy="702504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6019800" y="5333114"/>
            <a:ext cx="6041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sys_open</a:t>
            </a:r>
            <a:r>
              <a:rPr lang="en-US" sz="2800" dirty="0"/>
              <a:t> implementation interacts with three layers below, but none further down.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94719F-A844-8D42-931C-067092067051}"/>
              </a:ext>
            </a:extLst>
          </p:cNvPr>
          <p:cNvGrpSpPr/>
          <p:nvPr/>
        </p:nvGrpSpPr>
        <p:grpSpPr>
          <a:xfrm>
            <a:off x="7216700" y="4788916"/>
            <a:ext cx="1163255" cy="289478"/>
            <a:chOff x="7182092" y="4022204"/>
            <a:chExt cx="1163255" cy="289478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7187878" y="4027990"/>
              <a:ext cx="1157469" cy="23149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7182092" y="4022204"/>
              <a:ext cx="1157468" cy="289478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ight Brace 27"/>
          <p:cNvSpPr/>
          <p:nvPr/>
        </p:nvSpPr>
        <p:spPr>
          <a:xfrm>
            <a:off x="9247383" y="4052926"/>
            <a:ext cx="371180" cy="1063084"/>
          </a:xfrm>
          <a:prstGeom prst="rightBrace">
            <a:avLst>
              <a:gd name="adj1" fmla="val 30614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618563" y="4353635"/>
            <a:ext cx="253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Hidden layers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762848" y="3938694"/>
            <a:ext cx="2030682" cy="1177315"/>
          </a:xfrm>
          <a:prstGeom prst="rect">
            <a:avLst/>
          </a:prstGeom>
          <a:solidFill>
            <a:srgbClr val="767171">
              <a:alpha val="6352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9994548" y="1567640"/>
            <a:ext cx="14989" cy="224853"/>
          </a:xfrm>
          <a:prstGeom prst="straightConnector1">
            <a:avLst/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H="1">
            <a:off x="10082151" y="1567640"/>
            <a:ext cx="2337" cy="700547"/>
          </a:xfrm>
          <a:prstGeom prst="straightConnector1">
            <a:avLst/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10153409" y="1567640"/>
            <a:ext cx="0" cy="1237269"/>
          </a:xfrm>
          <a:prstGeom prst="straightConnector1">
            <a:avLst/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6825A8-A26F-E343-98C5-9207BF2FDE80}"/>
              </a:ext>
            </a:extLst>
          </p:cNvPr>
          <p:cNvGrpSpPr/>
          <p:nvPr/>
        </p:nvGrpSpPr>
        <p:grpSpPr>
          <a:xfrm>
            <a:off x="7228549" y="4200527"/>
            <a:ext cx="1163255" cy="289478"/>
            <a:chOff x="7182092" y="4022204"/>
            <a:chExt cx="1163255" cy="289478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CE054AF-612A-194C-B204-79D582DCEE59}"/>
                </a:ext>
              </a:extLst>
            </p:cNvPr>
            <p:cNvCxnSpPr/>
            <p:nvPr/>
          </p:nvCxnSpPr>
          <p:spPr>
            <a:xfrm flipV="1">
              <a:off x="7187878" y="4027990"/>
              <a:ext cx="1157469" cy="23149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025532A-AE0F-AA40-A116-3EAA91C94A82}"/>
                </a:ext>
              </a:extLst>
            </p:cNvPr>
            <p:cNvCxnSpPr/>
            <p:nvPr/>
          </p:nvCxnSpPr>
          <p:spPr>
            <a:xfrm flipH="1" flipV="1">
              <a:off x="7182092" y="4022204"/>
              <a:ext cx="1157468" cy="289478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FA98CFF-7097-7043-9577-BCDF6642109C}"/>
              </a:ext>
            </a:extLst>
          </p:cNvPr>
          <p:cNvSpPr/>
          <p:nvPr/>
        </p:nvSpPr>
        <p:spPr>
          <a:xfrm>
            <a:off x="7724314" y="3360108"/>
            <a:ext cx="1069216" cy="578371"/>
          </a:xfrm>
          <a:prstGeom prst="rect">
            <a:avLst/>
          </a:prstGeom>
          <a:solidFill>
            <a:srgbClr val="767171">
              <a:alpha val="6352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ED3840-9AFE-474B-A30A-A541A733B2DC}"/>
              </a:ext>
            </a:extLst>
          </p:cNvPr>
          <p:cNvSpPr/>
          <p:nvPr/>
        </p:nvSpPr>
        <p:spPr>
          <a:xfrm>
            <a:off x="7620039" y="2156683"/>
            <a:ext cx="1173491" cy="624135"/>
          </a:xfrm>
          <a:prstGeom prst="rect">
            <a:avLst/>
          </a:prstGeom>
          <a:solidFill>
            <a:schemeClr val="accent4">
              <a:lumMod val="20000"/>
              <a:lumOff val="80000"/>
              <a:alpha val="6352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935499-5A86-BF48-9EB9-004976A06212}"/>
              </a:ext>
            </a:extLst>
          </p:cNvPr>
          <p:cNvSpPr/>
          <p:nvPr/>
        </p:nvSpPr>
        <p:spPr>
          <a:xfrm>
            <a:off x="6762848" y="2782559"/>
            <a:ext cx="2030682" cy="544722"/>
          </a:xfrm>
          <a:prstGeom prst="rect">
            <a:avLst/>
          </a:prstGeom>
          <a:solidFill>
            <a:schemeClr val="accent4">
              <a:lumMod val="20000"/>
              <a:lumOff val="80000"/>
              <a:alpha val="6352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7BF0F96-6449-EA4D-BA1A-E008E0A4972B}"/>
              </a:ext>
            </a:extLst>
          </p:cNvPr>
          <p:cNvSpPr/>
          <p:nvPr/>
        </p:nvSpPr>
        <p:spPr>
          <a:xfrm>
            <a:off x="6762849" y="3339391"/>
            <a:ext cx="961466" cy="576279"/>
          </a:xfrm>
          <a:prstGeom prst="rect">
            <a:avLst/>
          </a:prstGeom>
          <a:solidFill>
            <a:schemeClr val="accent4">
              <a:lumMod val="20000"/>
              <a:lumOff val="80000"/>
              <a:alpha val="6352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ED3DEA-E503-6A47-8A67-F39DF6779DA8}"/>
              </a:ext>
            </a:extLst>
          </p:cNvPr>
          <p:cNvSpPr txBox="1"/>
          <p:nvPr/>
        </p:nvSpPr>
        <p:spPr>
          <a:xfrm>
            <a:off x="8995341" y="3376513"/>
            <a:ext cx="288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begin_op</a:t>
            </a:r>
            <a:r>
              <a:rPr lang="en-US" sz="2400" dirty="0"/>
              <a:t>, </a:t>
            </a:r>
            <a:r>
              <a:rPr lang="en-US" sz="2400" dirty="0" err="1"/>
              <a:t>end_op</a:t>
            </a:r>
            <a:endParaRPr lang="en-US" sz="24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D75F79A-B10E-FB4B-A433-AC0E0D5C1965}"/>
              </a:ext>
            </a:extLst>
          </p:cNvPr>
          <p:cNvCxnSpPr>
            <a:cxnSpLocks/>
          </p:cNvCxnSpPr>
          <p:nvPr/>
        </p:nvCxnSpPr>
        <p:spPr>
          <a:xfrm>
            <a:off x="10222084" y="1567640"/>
            <a:ext cx="0" cy="1861360"/>
          </a:xfrm>
          <a:prstGeom prst="straightConnector1">
            <a:avLst/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954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Example: </a:t>
            </a:r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create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(char*,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 </a:t>
            </a:r>
            <a:r>
              <a:rPr lang="en-US" sz="3600" i="1" dirty="0">
                <a:solidFill>
                  <a:schemeClr val="tx1"/>
                </a:solidFill>
                <a:ea typeface="Andale Mono" charset="0"/>
                <a:cs typeface="Andale Mono" charset="0"/>
              </a:rPr>
              <a:t>in </a:t>
            </a:r>
            <a:r>
              <a:rPr lang="en-US" sz="3600" i="1" dirty="0" err="1">
                <a:solidFill>
                  <a:schemeClr val="tx1"/>
                </a:solidFill>
                <a:ea typeface="Andale Mono" charset="0"/>
                <a:cs typeface="Andale Mono" charset="0"/>
              </a:rPr>
              <a:t>sysfile.c</a:t>
            </a:r>
            <a:endParaRPr lang="en-US" sz="3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270862"/>
            <a:ext cx="6773378" cy="54399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If we tell 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sys_open</a:t>
            </a:r>
            <a:r>
              <a:rPr lang="en-US" dirty="0"/>
              <a:t> to create a new file, 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create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will call: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nameiparent</a:t>
            </a:r>
            <a:r>
              <a:rPr lang="en-US" dirty="0"/>
              <a:t>: file path → parent </a:t>
            </a:r>
            <a:r>
              <a:rPr lang="en-US" dirty="0" err="1"/>
              <a:t>inode</a:t>
            </a:r>
            <a:endParaRPr lang="en-US" dirty="0"/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ilock</a:t>
            </a:r>
            <a:r>
              <a:rPr lang="en-US" dirty="0"/>
              <a:t>: lock parent </a:t>
            </a:r>
            <a:r>
              <a:rPr lang="en-US" dirty="0" err="1"/>
              <a:t>inode</a:t>
            </a:r>
            <a:endParaRPr lang="en-US" dirty="0"/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dirlookup</a:t>
            </a:r>
            <a:r>
              <a:rPr lang="en-US" dirty="0"/>
              <a:t>: check whether file exists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ialloc</a:t>
            </a:r>
            <a:r>
              <a:rPr lang="en-US" dirty="0"/>
              <a:t>: get </a:t>
            </a:r>
            <a:r>
              <a:rPr lang="en-US" dirty="0" err="1"/>
              <a:t>inode</a:t>
            </a:r>
            <a:r>
              <a:rPr lang="en-US" dirty="0"/>
              <a:t> for new file</a:t>
            </a:r>
          </a:p>
          <a:p>
            <a:pPr lvl="1"/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ilock</a:t>
            </a:r>
            <a:r>
              <a:rPr lang="en-US" dirty="0">
                <a:ea typeface="Andale Mono" charset="0"/>
                <a:cs typeface="Andale Mono" charset="0"/>
              </a:rPr>
              <a:t> it</a:t>
            </a:r>
          </a:p>
          <a:p>
            <a:pPr lvl="1"/>
            <a:r>
              <a:rPr lang="en-US" dirty="0"/>
              <a:t>Set device number and </a:t>
            </a:r>
            <a:r>
              <a:rPr lang="en-US" dirty="0" err="1"/>
              <a:t>nlink</a:t>
            </a:r>
            <a:r>
              <a:rPr lang="en-US" dirty="0"/>
              <a:t>=1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dirlink</a:t>
            </a:r>
            <a:r>
              <a:rPr lang="en-US" dirty="0">
                <a:solidFill>
                  <a:schemeClr val="accent4"/>
                </a:solidFill>
                <a:ea typeface="Andale Mono" charset="0"/>
                <a:cs typeface="Andale Mono" charset="0"/>
              </a:rPr>
              <a:t>:</a:t>
            </a:r>
            <a:r>
              <a:rPr lang="en-US" dirty="0">
                <a:ea typeface="Andale Mono" charset="0"/>
                <a:cs typeface="Andale Mono" charset="0"/>
              </a:rPr>
              <a:t> add new file to parent directory </a:t>
            </a:r>
            <a:r>
              <a:rPr lang="en-US" dirty="0" err="1">
                <a:ea typeface="Andale Mono" charset="0"/>
                <a:cs typeface="Andale Mono" charset="0"/>
              </a:rPr>
              <a:t>inode</a:t>
            </a:r>
            <a:endParaRPr lang="en-US" dirty="0">
              <a:ea typeface="Andale Mono" charset="0"/>
              <a:cs typeface="Andale Mono" charset="0"/>
            </a:endParaRP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iupdate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new &amp; parent </a:t>
            </a:r>
            <a:r>
              <a:rPr lang="en-US" dirty="0" err="1"/>
              <a:t>inodes</a:t>
            </a:r>
            <a:endParaRPr lang="en-US" dirty="0"/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iunlock</a:t>
            </a:r>
            <a:r>
              <a:rPr lang="en-US" dirty="0"/>
              <a:t>: new &amp; parent </a:t>
            </a:r>
            <a:r>
              <a:rPr lang="en-US" dirty="0" err="1"/>
              <a:t>inodes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50904" y="1377602"/>
            <a:ext cx="25396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sys_open</a:t>
            </a:r>
            <a:endParaRPr lang="en-US" sz="2000" dirty="0"/>
          </a:p>
          <a:p>
            <a:endParaRPr lang="en-US" sz="600" dirty="0"/>
          </a:p>
          <a:p>
            <a:r>
              <a:rPr lang="en-US" sz="2000" u="sng" dirty="0"/>
              <a:t>create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40833" y="2856508"/>
            <a:ext cx="2539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nameiparent</a:t>
            </a:r>
            <a:r>
              <a:rPr lang="en-US" sz="2000" dirty="0"/>
              <a:t>,</a:t>
            </a:r>
          </a:p>
          <a:p>
            <a:r>
              <a:rPr lang="en-US" sz="2000" dirty="0" err="1"/>
              <a:t>dirlookup</a:t>
            </a:r>
            <a:r>
              <a:rPr lang="en-US" sz="2000" dirty="0"/>
              <a:t>, </a:t>
            </a:r>
            <a:r>
              <a:rPr lang="en-US" sz="2000" dirty="0" err="1"/>
              <a:t>dirlink</a:t>
            </a:r>
            <a:endParaRPr lang="en-US" sz="2000" dirty="0"/>
          </a:p>
          <a:p>
            <a:r>
              <a:rPr lang="en-US" sz="2000" dirty="0" err="1"/>
              <a:t>ialloc</a:t>
            </a:r>
            <a:r>
              <a:rPr lang="en-US" sz="2000" dirty="0"/>
              <a:t>, </a:t>
            </a:r>
            <a:r>
              <a:rPr lang="en-US" sz="2000" dirty="0" err="1"/>
              <a:t>ilock</a:t>
            </a:r>
            <a:r>
              <a:rPr lang="en-US" sz="2000" dirty="0"/>
              <a:t>, </a:t>
            </a:r>
            <a:r>
              <a:rPr lang="en-US" sz="2000" dirty="0" err="1"/>
              <a:t>iunlock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0349307" y="5116177"/>
            <a:ext cx="253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Hidden layers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0680492" y="1684501"/>
            <a:ext cx="22485" cy="264220"/>
          </a:xfrm>
          <a:prstGeom prst="straightConnector1">
            <a:avLst/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680492" y="2085488"/>
            <a:ext cx="112426" cy="771020"/>
          </a:xfrm>
          <a:prstGeom prst="straightConnector1">
            <a:avLst/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ight Brace 57">
            <a:extLst>
              <a:ext uri="{FF2B5EF4-FFF2-40B4-BE49-F238E27FC236}">
                <a16:creationId xmlns:a16="http://schemas.microsoft.com/office/drawing/2014/main" id="{01911EED-F760-0B42-A295-D871E2C5FBDC}"/>
              </a:ext>
            </a:extLst>
          </p:cNvPr>
          <p:cNvSpPr/>
          <p:nvPr/>
        </p:nvSpPr>
        <p:spPr>
          <a:xfrm>
            <a:off x="9978127" y="4689460"/>
            <a:ext cx="371180" cy="1315100"/>
          </a:xfrm>
          <a:prstGeom prst="rightBrace">
            <a:avLst>
              <a:gd name="adj1" fmla="val 30614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Content Placeholder 3">
            <a:extLst>
              <a:ext uri="{FF2B5EF4-FFF2-40B4-BE49-F238E27FC236}">
                <a16:creationId xmlns:a16="http://schemas.microsoft.com/office/drawing/2014/main" id="{1039958A-3678-A247-BEDF-2A02F8FF7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066" y="1377602"/>
            <a:ext cx="2716191" cy="473369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6FC8B0D-3C27-3540-9701-9C0042D699A3}"/>
              </a:ext>
            </a:extLst>
          </p:cNvPr>
          <p:cNvGrpSpPr/>
          <p:nvPr/>
        </p:nvGrpSpPr>
        <p:grpSpPr>
          <a:xfrm>
            <a:off x="7314331" y="2316709"/>
            <a:ext cx="2564750" cy="854870"/>
            <a:chOff x="6412149" y="2322960"/>
            <a:chExt cx="2743426" cy="771126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31022CD-F5E0-044C-B5DE-C2623B527D46}"/>
                </a:ext>
              </a:extLst>
            </p:cNvPr>
            <p:cNvCxnSpPr>
              <a:cxnSpLocks/>
            </p:cNvCxnSpPr>
            <p:nvPr/>
          </p:nvCxnSpPr>
          <p:spPr>
            <a:xfrm>
              <a:off x="6412149" y="3060679"/>
              <a:ext cx="1079256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AB0411D-3814-C84A-A63E-4ED4548796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3201" y="2322960"/>
              <a:ext cx="1752374" cy="28865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CF677A4-98B9-4541-9F64-809AE70236CD}"/>
                </a:ext>
              </a:extLst>
            </p:cNvPr>
            <p:cNvCxnSpPr/>
            <p:nvPr/>
          </p:nvCxnSpPr>
          <p:spPr>
            <a:xfrm>
              <a:off x="7471264" y="2391582"/>
              <a:ext cx="20141" cy="702504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00A4CE3-56E2-0D4B-8580-74B37072FA40}"/>
              </a:ext>
            </a:extLst>
          </p:cNvPr>
          <p:cNvGrpSpPr/>
          <p:nvPr/>
        </p:nvGrpSpPr>
        <p:grpSpPr>
          <a:xfrm>
            <a:off x="7866516" y="5614757"/>
            <a:ext cx="1415290" cy="352197"/>
            <a:chOff x="7182092" y="4022204"/>
            <a:chExt cx="1163255" cy="289478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738ED4D-88E8-F445-BF48-6A09D8D46FE8}"/>
                </a:ext>
              </a:extLst>
            </p:cNvPr>
            <p:cNvCxnSpPr/>
            <p:nvPr/>
          </p:nvCxnSpPr>
          <p:spPr>
            <a:xfrm flipV="1">
              <a:off x="7187878" y="4027990"/>
              <a:ext cx="1157469" cy="23149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FD25888-D3E2-5349-BAF2-31A5B6E85C62}"/>
                </a:ext>
              </a:extLst>
            </p:cNvPr>
            <p:cNvCxnSpPr/>
            <p:nvPr/>
          </p:nvCxnSpPr>
          <p:spPr>
            <a:xfrm flipH="1" flipV="1">
              <a:off x="7182092" y="4022204"/>
              <a:ext cx="1157468" cy="289478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43DDA5E-48B5-3440-B366-4344578496CE}"/>
              </a:ext>
            </a:extLst>
          </p:cNvPr>
          <p:cNvSpPr/>
          <p:nvPr/>
        </p:nvSpPr>
        <p:spPr>
          <a:xfrm>
            <a:off x="7314331" y="4580323"/>
            <a:ext cx="2470656" cy="1432396"/>
          </a:xfrm>
          <a:prstGeom prst="rect">
            <a:avLst/>
          </a:prstGeom>
          <a:solidFill>
            <a:srgbClr val="767171">
              <a:alpha val="6352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665BC2F-EE71-C741-ADFC-7932A182547B}"/>
              </a:ext>
            </a:extLst>
          </p:cNvPr>
          <p:cNvGrpSpPr/>
          <p:nvPr/>
        </p:nvGrpSpPr>
        <p:grpSpPr>
          <a:xfrm>
            <a:off x="7880932" y="4898886"/>
            <a:ext cx="1415290" cy="352197"/>
            <a:chOff x="7182092" y="4022204"/>
            <a:chExt cx="1163255" cy="289478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FED2336-BC94-A44C-9532-E9AC9FF60A5F}"/>
                </a:ext>
              </a:extLst>
            </p:cNvPr>
            <p:cNvCxnSpPr/>
            <p:nvPr/>
          </p:nvCxnSpPr>
          <p:spPr>
            <a:xfrm flipV="1">
              <a:off x="7187878" y="4027990"/>
              <a:ext cx="1157469" cy="23149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DD41615-BFB0-134A-8A01-9D9341D9116F}"/>
                </a:ext>
              </a:extLst>
            </p:cNvPr>
            <p:cNvCxnSpPr/>
            <p:nvPr/>
          </p:nvCxnSpPr>
          <p:spPr>
            <a:xfrm flipH="1" flipV="1">
              <a:off x="7182092" y="4022204"/>
              <a:ext cx="1157468" cy="289478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53DFBFA1-6117-3D4E-95B7-44571DE9EC77}"/>
              </a:ext>
            </a:extLst>
          </p:cNvPr>
          <p:cNvSpPr/>
          <p:nvPr/>
        </p:nvSpPr>
        <p:spPr>
          <a:xfrm>
            <a:off x="8484111" y="3876379"/>
            <a:ext cx="1300876" cy="703683"/>
          </a:xfrm>
          <a:prstGeom prst="rect">
            <a:avLst/>
          </a:prstGeom>
          <a:solidFill>
            <a:srgbClr val="767171">
              <a:alpha val="6352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6ECA3A9-FE2A-E840-B687-14AA1B60B3C7}"/>
              </a:ext>
            </a:extLst>
          </p:cNvPr>
          <p:cNvSpPr/>
          <p:nvPr/>
        </p:nvSpPr>
        <p:spPr>
          <a:xfrm>
            <a:off x="8357244" y="2412216"/>
            <a:ext cx="1427743" cy="759362"/>
          </a:xfrm>
          <a:prstGeom prst="rect">
            <a:avLst/>
          </a:prstGeom>
          <a:solidFill>
            <a:schemeClr val="accent4">
              <a:lumMod val="20000"/>
              <a:lumOff val="80000"/>
              <a:alpha val="6352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A19DA3-CD5F-804E-8A9C-8E49707CAA41}"/>
              </a:ext>
            </a:extLst>
          </p:cNvPr>
          <p:cNvSpPr/>
          <p:nvPr/>
        </p:nvSpPr>
        <p:spPr>
          <a:xfrm>
            <a:off x="7314331" y="3173696"/>
            <a:ext cx="2470656" cy="662743"/>
          </a:xfrm>
          <a:prstGeom prst="rect">
            <a:avLst/>
          </a:prstGeom>
          <a:solidFill>
            <a:schemeClr val="accent4">
              <a:lumMod val="20000"/>
              <a:lumOff val="80000"/>
              <a:alpha val="6352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D77CF57-BF35-784E-98BF-81ED3380276A}"/>
              </a:ext>
            </a:extLst>
          </p:cNvPr>
          <p:cNvSpPr/>
          <p:nvPr/>
        </p:nvSpPr>
        <p:spPr>
          <a:xfrm>
            <a:off x="7314332" y="3851173"/>
            <a:ext cx="1169780" cy="701137"/>
          </a:xfrm>
          <a:prstGeom prst="rect">
            <a:avLst/>
          </a:prstGeom>
          <a:solidFill>
            <a:schemeClr val="accent4">
              <a:lumMod val="20000"/>
              <a:lumOff val="80000"/>
              <a:alpha val="6352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391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Example: </a:t>
            </a:r>
            <a:r>
              <a:rPr lang="en-US" sz="36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filewrite</a:t>
            </a:r>
            <a:r>
              <a:rPr lang="en-US" sz="3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(File*,char *,</a:t>
            </a:r>
            <a:r>
              <a:rPr lang="en-US" sz="3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3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n)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3600" i="1" dirty="0">
                <a:solidFill>
                  <a:schemeClr val="tx1"/>
                </a:solidFill>
                <a:ea typeface="Andale Mono" charset="0"/>
                <a:cs typeface="Andale Mono" charset="0"/>
              </a:rPr>
              <a:t>in </a:t>
            </a:r>
            <a:r>
              <a:rPr lang="en-US" sz="3600" i="1" dirty="0" err="1">
                <a:solidFill>
                  <a:schemeClr val="tx1"/>
                </a:solidFill>
                <a:ea typeface="Andale Mono" charset="0"/>
                <a:cs typeface="Andale Mono" charset="0"/>
              </a:rPr>
              <a:t>file.c</a:t>
            </a:r>
            <a:endParaRPr lang="en-US" sz="3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270862"/>
            <a:ext cx="6542443" cy="5439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sys_write</a:t>
            </a:r>
            <a:r>
              <a:rPr lang="en-US" dirty="0"/>
              <a:t> calls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begin_op</a:t>
            </a:r>
            <a:r>
              <a:rPr lang="en-US" dirty="0"/>
              <a:t>, finds the appropriate 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struct file </a:t>
            </a:r>
            <a:r>
              <a:rPr lang="en-US" dirty="0"/>
              <a:t>and calls 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filewrite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</a:t>
            </a:r>
            <a:r>
              <a:rPr lang="en-US" dirty="0"/>
              <a:t>which calls: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ilock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writei</a:t>
            </a:r>
            <a:r>
              <a:rPr lang="en-US" dirty="0"/>
              <a:t>:  the </a:t>
            </a:r>
            <a:r>
              <a:rPr lang="en-US" dirty="0" err="1"/>
              <a:t>inode</a:t>
            </a:r>
            <a:r>
              <a:rPr lang="en-US" dirty="0"/>
              <a:t> number and offset both come from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struct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file</a:t>
            </a:r>
            <a:r>
              <a:rPr lang="en-US" dirty="0"/>
              <a:t>.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iunlock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50904" y="1377602"/>
            <a:ext cx="182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sys_write</a:t>
            </a:r>
            <a:br>
              <a:rPr lang="en-US" sz="2000" dirty="0"/>
            </a:br>
            <a:r>
              <a:rPr lang="en-US" sz="2000" i="1" dirty="0"/>
              <a:t>(client function)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7338" y="3193387"/>
            <a:ext cx="2539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ilock</a:t>
            </a:r>
            <a:r>
              <a:rPr lang="en-US" sz="2000" dirty="0"/>
              <a:t>, </a:t>
            </a:r>
            <a:r>
              <a:rPr lang="en-US" sz="2000" dirty="0" err="1"/>
              <a:t>writei</a:t>
            </a:r>
            <a:r>
              <a:rPr lang="en-US" sz="2000" dirty="0"/>
              <a:t>, </a:t>
            </a:r>
            <a:r>
              <a:rPr lang="en-US" sz="2000" dirty="0" err="1"/>
              <a:t>iunlock</a:t>
            </a:r>
            <a:endParaRPr lang="en-US" sz="2000" dirty="0"/>
          </a:p>
        </p:txBody>
      </p:sp>
      <p:sp>
        <p:nvSpPr>
          <p:cNvPr id="28" name="Right Brace 27"/>
          <p:cNvSpPr/>
          <p:nvPr/>
        </p:nvSpPr>
        <p:spPr>
          <a:xfrm>
            <a:off x="9950905" y="3826118"/>
            <a:ext cx="373716" cy="2072278"/>
          </a:xfrm>
          <a:prstGeom prst="rightBrace">
            <a:avLst>
              <a:gd name="adj1" fmla="val 30614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324804" y="4654896"/>
            <a:ext cx="253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Hidden layers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758616" y="2085488"/>
            <a:ext cx="0" cy="434448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0758616" y="2770017"/>
            <a:ext cx="16476" cy="481656"/>
          </a:xfrm>
          <a:prstGeom prst="straightConnector1">
            <a:avLst/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960975" y="2411097"/>
            <a:ext cx="1820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/>
              <a:t>filewrite</a:t>
            </a:r>
            <a:endParaRPr lang="en-US" sz="2000" u="sng" dirty="0"/>
          </a:p>
        </p:txBody>
      </p:sp>
      <p:pic>
        <p:nvPicPr>
          <p:cNvPr id="27" name="Content Placeholder 3">
            <a:extLst>
              <a:ext uri="{FF2B5EF4-FFF2-40B4-BE49-F238E27FC236}">
                <a16:creationId xmlns:a16="http://schemas.microsoft.com/office/drawing/2014/main" id="{96F4C277-88BD-264D-A5E2-0EF5EC448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009" y="1270863"/>
            <a:ext cx="2716191" cy="473369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9ABCCA8-1D2E-A041-B04D-98ADE198E693}"/>
              </a:ext>
            </a:extLst>
          </p:cNvPr>
          <p:cNvSpPr/>
          <p:nvPr/>
        </p:nvSpPr>
        <p:spPr>
          <a:xfrm>
            <a:off x="7298500" y="3781857"/>
            <a:ext cx="2470656" cy="2116539"/>
          </a:xfrm>
          <a:prstGeom prst="rect">
            <a:avLst/>
          </a:prstGeom>
          <a:solidFill>
            <a:srgbClr val="767171">
              <a:alpha val="6352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C2C7E16-2047-F644-BFE1-5EFEC8244A9D}"/>
              </a:ext>
            </a:extLst>
          </p:cNvPr>
          <p:cNvSpPr/>
          <p:nvPr/>
        </p:nvSpPr>
        <p:spPr>
          <a:xfrm>
            <a:off x="7301552" y="1307047"/>
            <a:ext cx="2467604" cy="926254"/>
          </a:xfrm>
          <a:prstGeom prst="rect">
            <a:avLst/>
          </a:prstGeom>
          <a:solidFill>
            <a:srgbClr val="767171">
              <a:alpha val="6352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F88F0D3-73AB-6A4F-A8CF-99BD908FB922}"/>
              </a:ext>
            </a:extLst>
          </p:cNvPr>
          <p:cNvSpPr/>
          <p:nvPr/>
        </p:nvSpPr>
        <p:spPr>
          <a:xfrm>
            <a:off x="7298499" y="2225502"/>
            <a:ext cx="990543" cy="853049"/>
          </a:xfrm>
          <a:prstGeom prst="rect">
            <a:avLst/>
          </a:prstGeom>
          <a:solidFill>
            <a:srgbClr val="767171">
              <a:alpha val="6352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EF04B42-92E2-D04D-A02E-1B8A2D372020}"/>
              </a:ext>
            </a:extLst>
          </p:cNvPr>
          <p:cNvSpPr/>
          <p:nvPr/>
        </p:nvSpPr>
        <p:spPr>
          <a:xfrm>
            <a:off x="7696834" y="3072586"/>
            <a:ext cx="2097182" cy="644689"/>
          </a:xfrm>
          <a:prstGeom prst="rect">
            <a:avLst/>
          </a:prstGeom>
          <a:solidFill>
            <a:schemeClr val="accent4">
              <a:lumMod val="20000"/>
              <a:lumOff val="80000"/>
              <a:alpha val="6352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1E799B-EF45-9144-BD59-F103CD94CC05}"/>
              </a:ext>
            </a:extLst>
          </p:cNvPr>
          <p:cNvSpPr/>
          <p:nvPr/>
        </p:nvSpPr>
        <p:spPr>
          <a:xfrm>
            <a:off x="7292649" y="3072587"/>
            <a:ext cx="381682" cy="706864"/>
          </a:xfrm>
          <a:prstGeom prst="rect">
            <a:avLst/>
          </a:prstGeom>
          <a:solidFill>
            <a:srgbClr val="767171">
              <a:alpha val="6352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06E193C-D481-4D42-BB72-027EE0490B2C}"/>
              </a:ext>
            </a:extLst>
          </p:cNvPr>
          <p:cNvGrpSpPr/>
          <p:nvPr/>
        </p:nvGrpSpPr>
        <p:grpSpPr>
          <a:xfrm>
            <a:off x="7481775" y="3952048"/>
            <a:ext cx="807267" cy="352197"/>
            <a:chOff x="7182092" y="4022204"/>
            <a:chExt cx="1163255" cy="28947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BE626FA-5842-8040-A4B7-D0099C3B29A8}"/>
                </a:ext>
              </a:extLst>
            </p:cNvPr>
            <p:cNvCxnSpPr/>
            <p:nvPr/>
          </p:nvCxnSpPr>
          <p:spPr>
            <a:xfrm flipV="1">
              <a:off x="7187878" y="4027990"/>
              <a:ext cx="1157469" cy="23149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CFD02C2-14B5-7D43-83DD-61E5B4C7758A}"/>
                </a:ext>
              </a:extLst>
            </p:cNvPr>
            <p:cNvCxnSpPr/>
            <p:nvPr/>
          </p:nvCxnSpPr>
          <p:spPr>
            <a:xfrm flipH="1" flipV="1">
              <a:off x="7182092" y="4022204"/>
              <a:ext cx="1157468" cy="289478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2591C25-37A0-344B-BE79-9194D83B698D}"/>
              </a:ext>
            </a:extLst>
          </p:cNvPr>
          <p:cNvGrpSpPr/>
          <p:nvPr/>
        </p:nvGrpSpPr>
        <p:grpSpPr>
          <a:xfrm>
            <a:off x="7797617" y="4749123"/>
            <a:ext cx="1415290" cy="352197"/>
            <a:chOff x="7182092" y="4022204"/>
            <a:chExt cx="1163255" cy="28947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968E769-840A-224E-A03C-6F751E3D8436}"/>
                </a:ext>
              </a:extLst>
            </p:cNvPr>
            <p:cNvCxnSpPr/>
            <p:nvPr/>
          </p:nvCxnSpPr>
          <p:spPr>
            <a:xfrm flipV="1">
              <a:off x="7187878" y="4027990"/>
              <a:ext cx="1157469" cy="23149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4279C68-ACE8-AD48-959F-0DB60E2DE452}"/>
                </a:ext>
              </a:extLst>
            </p:cNvPr>
            <p:cNvCxnSpPr/>
            <p:nvPr/>
          </p:nvCxnSpPr>
          <p:spPr>
            <a:xfrm flipH="1" flipV="1">
              <a:off x="7182092" y="4022204"/>
              <a:ext cx="1157468" cy="289478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E4F9AE-AC7A-D045-AD12-1C69398B40A2}"/>
              </a:ext>
            </a:extLst>
          </p:cNvPr>
          <p:cNvGrpSpPr/>
          <p:nvPr/>
        </p:nvGrpSpPr>
        <p:grpSpPr>
          <a:xfrm>
            <a:off x="7827787" y="5508017"/>
            <a:ext cx="1415290" cy="352197"/>
            <a:chOff x="7182092" y="4022204"/>
            <a:chExt cx="1163255" cy="28947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2249FB0-7AB5-0F46-94F7-76F6938E8FE8}"/>
                </a:ext>
              </a:extLst>
            </p:cNvPr>
            <p:cNvCxnSpPr/>
            <p:nvPr/>
          </p:nvCxnSpPr>
          <p:spPr>
            <a:xfrm flipV="1">
              <a:off x="7187878" y="4027990"/>
              <a:ext cx="1157469" cy="23149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1BE335D-CF79-9A42-BBDB-0143596AF1A0}"/>
                </a:ext>
              </a:extLst>
            </p:cNvPr>
            <p:cNvCxnSpPr/>
            <p:nvPr/>
          </p:nvCxnSpPr>
          <p:spPr>
            <a:xfrm flipH="1" flipV="1">
              <a:off x="7182092" y="4022204"/>
              <a:ext cx="1157468" cy="289478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7834FF-D5F1-844E-A57B-D35BDB474CD4}"/>
              </a:ext>
            </a:extLst>
          </p:cNvPr>
          <p:cNvCxnSpPr>
            <a:cxnSpLocks/>
          </p:cNvCxnSpPr>
          <p:nvPr/>
        </p:nvCxnSpPr>
        <p:spPr>
          <a:xfrm flipV="1">
            <a:off x="8189420" y="3033333"/>
            <a:ext cx="1657074" cy="45218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667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due Wednesday.</a:t>
            </a:r>
          </a:p>
          <a:p>
            <a:r>
              <a:rPr lang="en-US" dirty="0"/>
              <a:t>HW due next Friday.</a:t>
            </a:r>
          </a:p>
          <a:p>
            <a:r>
              <a:rPr lang="en-US"/>
              <a:t>Exam Monday June 10</a:t>
            </a:r>
            <a:r>
              <a:rPr lang="en-US" baseline="30000"/>
              <a:t>th</a:t>
            </a:r>
            <a:r>
              <a:rPr lang="en-US"/>
              <a:t> at 3pm.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8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Example: </a:t>
            </a:r>
            <a:r>
              <a:rPr lang="en-US" sz="31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writei</a:t>
            </a:r>
            <a:r>
              <a:rPr lang="en-US" sz="31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sz="31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Inode</a:t>
            </a:r>
            <a:r>
              <a:rPr lang="en-US" sz="31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*,char *, </a:t>
            </a:r>
            <a:r>
              <a:rPr lang="en-US" sz="31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31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offset, </a:t>
            </a:r>
            <a:r>
              <a:rPr lang="en-US" sz="31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31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n) </a:t>
            </a:r>
            <a:r>
              <a:rPr lang="en-US" sz="3600" i="1" dirty="0">
                <a:solidFill>
                  <a:schemeClr val="tx1"/>
                </a:solidFill>
                <a:ea typeface="Andale Mono" charset="0"/>
                <a:cs typeface="Andale Mono" charset="0"/>
              </a:rPr>
              <a:t>in </a:t>
            </a:r>
            <a:r>
              <a:rPr lang="en-US" sz="3600" i="1" dirty="0" err="1">
                <a:solidFill>
                  <a:schemeClr val="tx1"/>
                </a:solidFill>
                <a:ea typeface="Andale Mono" charset="0"/>
                <a:cs typeface="Andale Mono" charset="0"/>
              </a:rPr>
              <a:t>fs.c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270862"/>
            <a:ext cx="6542443" cy="54399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ea typeface="Andale Mono" charset="0"/>
                <a:cs typeface="Andale Mono" charset="0"/>
              </a:rPr>
              <a:t>Now we’re working in a lower layer:</a:t>
            </a:r>
            <a:endParaRPr lang="en-US" dirty="0"/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bmap</a:t>
            </a:r>
            <a:r>
              <a:rPr lang="en-US" dirty="0"/>
              <a:t> :  examine the </a:t>
            </a:r>
            <a:r>
              <a:rPr lang="en-US" dirty="0" err="1"/>
              <a:t>inode</a:t>
            </a:r>
            <a:r>
              <a:rPr lang="en-US" dirty="0"/>
              <a:t> to determine which block number corresponds to the write offset.</a:t>
            </a:r>
          </a:p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bread</a:t>
            </a:r>
            <a:r>
              <a:rPr lang="en-US" dirty="0"/>
              <a:t>:  to get the appropriate buffer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bwrite</a:t>
            </a:r>
            <a:r>
              <a:rPr lang="en-US" dirty="0"/>
              <a:t>:  marks the buffer as written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log_write</a:t>
            </a:r>
            <a:r>
              <a:rPr lang="en-US" dirty="0"/>
              <a:t>:  adds it to the transaction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brelse</a:t>
            </a:r>
            <a:r>
              <a:rPr lang="en-US" dirty="0"/>
              <a:t>:  release the buffer lock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Notice that </a:t>
            </a: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bread</a:t>
            </a:r>
            <a:r>
              <a:rPr lang="en-US" sz="2800" dirty="0"/>
              <a:t> </a:t>
            </a:r>
            <a:r>
              <a:rPr lang="en-US" dirty="0"/>
              <a:t>and </a:t>
            </a:r>
            <a:r>
              <a:rPr lang="en-US" sz="28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brelse</a:t>
            </a:r>
            <a:r>
              <a:rPr lang="en-US" sz="2800" dirty="0"/>
              <a:t> </a:t>
            </a:r>
            <a:r>
              <a:rPr lang="en-US" dirty="0"/>
              <a:t>simultaneously</a:t>
            </a:r>
            <a:r>
              <a:rPr lang="en-US" sz="2800" dirty="0"/>
              <a:t> </a:t>
            </a:r>
            <a:r>
              <a:rPr lang="en-US" dirty="0"/>
              <a:t>handle locking &amp; buffer memory management.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47944" y="4398905"/>
            <a:ext cx="2208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bread, </a:t>
            </a:r>
            <a:r>
              <a:rPr lang="en-US" sz="2400" dirty="0" err="1"/>
              <a:t>bwrite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brelse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04003" y="2896828"/>
            <a:ext cx="2539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</a:t>
            </a:r>
            <a:r>
              <a:rPr lang="en-US" sz="2400" u="sng" dirty="0" err="1"/>
              <a:t>writei</a:t>
            </a:r>
            <a:endParaRPr lang="en-US" sz="2400" dirty="0"/>
          </a:p>
          <a:p>
            <a:r>
              <a:rPr lang="en-US" sz="2400" dirty="0" err="1"/>
              <a:t>bmap</a:t>
            </a:r>
            <a:endParaRPr lang="en-US" sz="2400" dirty="0"/>
          </a:p>
        </p:txBody>
      </p:sp>
      <p:sp>
        <p:nvSpPr>
          <p:cNvPr id="28" name="Right Brace 27"/>
          <p:cNvSpPr/>
          <p:nvPr/>
        </p:nvSpPr>
        <p:spPr>
          <a:xfrm>
            <a:off x="10003536" y="5350383"/>
            <a:ext cx="193068" cy="461665"/>
          </a:xfrm>
          <a:prstGeom prst="rightBrace">
            <a:avLst>
              <a:gd name="adj1" fmla="val 30614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244253" y="5350384"/>
            <a:ext cx="1658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Hidden layer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10669909" y="3284579"/>
            <a:ext cx="137450" cy="510717"/>
          </a:xfrm>
          <a:prstGeom prst="straightConnector1">
            <a:avLst/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/>
          <p:cNvSpPr/>
          <p:nvPr/>
        </p:nvSpPr>
        <p:spPr>
          <a:xfrm>
            <a:off x="9870762" y="1394751"/>
            <a:ext cx="363645" cy="1638703"/>
          </a:xfrm>
          <a:prstGeom prst="rightBrace">
            <a:avLst>
              <a:gd name="adj1" fmla="val 30614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244253" y="2008533"/>
            <a:ext cx="253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Client layers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10471627" y="3284579"/>
            <a:ext cx="184479" cy="146140"/>
          </a:xfrm>
          <a:prstGeom prst="straightConnector1">
            <a:avLst/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Content Placeholder 3">
            <a:extLst>
              <a:ext uri="{FF2B5EF4-FFF2-40B4-BE49-F238E27FC236}">
                <a16:creationId xmlns:a16="http://schemas.microsoft.com/office/drawing/2014/main" id="{ACF2DE6A-CF92-0149-AB0B-B9CFB52F1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009" y="1270863"/>
            <a:ext cx="2716191" cy="473369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1F5537F-F562-514B-8AF2-023B12E73F67}"/>
              </a:ext>
            </a:extLst>
          </p:cNvPr>
          <p:cNvSpPr/>
          <p:nvPr/>
        </p:nvSpPr>
        <p:spPr>
          <a:xfrm>
            <a:off x="7298500" y="5184228"/>
            <a:ext cx="2470656" cy="714168"/>
          </a:xfrm>
          <a:prstGeom prst="rect">
            <a:avLst/>
          </a:prstGeom>
          <a:solidFill>
            <a:srgbClr val="767171">
              <a:alpha val="6352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2C96C31-8937-6949-8178-F301E0DFF5B9}"/>
              </a:ext>
            </a:extLst>
          </p:cNvPr>
          <p:cNvSpPr/>
          <p:nvPr/>
        </p:nvSpPr>
        <p:spPr>
          <a:xfrm>
            <a:off x="7301552" y="1296537"/>
            <a:ext cx="2467604" cy="1736796"/>
          </a:xfrm>
          <a:prstGeom prst="rect">
            <a:avLst/>
          </a:prstGeom>
          <a:solidFill>
            <a:srgbClr val="767171">
              <a:alpha val="6352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A424803-C976-6B4D-8DEF-DB442E2F2A03}"/>
              </a:ext>
            </a:extLst>
          </p:cNvPr>
          <p:cNvSpPr/>
          <p:nvPr/>
        </p:nvSpPr>
        <p:spPr>
          <a:xfrm>
            <a:off x="7273640" y="3738349"/>
            <a:ext cx="2495516" cy="1445879"/>
          </a:xfrm>
          <a:prstGeom prst="rect">
            <a:avLst/>
          </a:prstGeom>
          <a:solidFill>
            <a:schemeClr val="accent4">
              <a:lumMod val="20000"/>
              <a:lumOff val="80000"/>
              <a:alpha val="6352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798939-04F0-7749-9844-F67E11919D60}"/>
              </a:ext>
            </a:extLst>
          </p:cNvPr>
          <p:cNvCxnSpPr>
            <a:cxnSpLocks/>
          </p:cNvCxnSpPr>
          <p:nvPr/>
        </p:nvCxnSpPr>
        <p:spPr>
          <a:xfrm>
            <a:off x="7714593" y="3781857"/>
            <a:ext cx="2156169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2EA92F8-BA45-DB40-AD97-AC3AB63C9443}"/>
              </a:ext>
            </a:extLst>
          </p:cNvPr>
          <p:cNvSpPr txBox="1"/>
          <p:nvPr/>
        </p:nvSpPr>
        <p:spPr>
          <a:xfrm>
            <a:off x="9817798" y="3741564"/>
            <a:ext cx="1384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log_write</a:t>
            </a:r>
            <a:endParaRPr lang="en-US" sz="2400" dirty="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43175BF-4071-CD4A-A537-D1DCCCBC8329}"/>
              </a:ext>
            </a:extLst>
          </p:cNvPr>
          <p:cNvCxnSpPr>
            <a:cxnSpLocks/>
          </p:cNvCxnSpPr>
          <p:nvPr/>
        </p:nvCxnSpPr>
        <p:spPr>
          <a:xfrm>
            <a:off x="10899405" y="3284579"/>
            <a:ext cx="373635" cy="1151356"/>
          </a:xfrm>
          <a:prstGeom prst="straightConnector1">
            <a:avLst/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C25F80C-0F0F-B24F-9972-3AE5E04BF91E}"/>
              </a:ext>
            </a:extLst>
          </p:cNvPr>
          <p:cNvSpPr/>
          <p:nvPr/>
        </p:nvSpPr>
        <p:spPr>
          <a:xfrm>
            <a:off x="7283200" y="3076143"/>
            <a:ext cx="431393" cy="662206"/>
          </a:xfrm>
          <a:prstGeom prst="rect">
            <a:avLst/>
          </a:prstGeom>
          <a:solidFill>
            <a:schemeClr val="accent4">
              <a:lumMod val="20000"/>
              <a:lumOff val="80000"/>
              <a:alpha val="6352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44FC01-F447-8A44-BD46-2744F0E2B897}"/>
              </a:ext>
            </a:extLst>
          </p:cNvPr>
          <p:cNvCxnSpPr>
            <a:cxnSpLocks/>
          </p:cNvCxnSpPr>
          <p:nvPr/>
        </p:nvCxnSpPr>
        <p:spPr>
          <a:xfrm>
            <a:off x="7714593" y="3076143"/>
            <a:ext cx="0" cy="714168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AF5B17-F5BF-D147-A7F5-3149495D5060}"/>
              </a:ext>
            </a:extLst>
          </p:cNvPr>
          <p:cNvGrpSpPr/>
          <p:nvPr/>
        </p:nvGrpSpPr>
        <p:grpSpPr>
          <a:xfrm>
            <a:off x="7827787" y="5508017"/>
            <a:ext cx="1415290" cy="352197"/>
            <a:chOff x="7182092" y="4022204"/>
            <a:chExt cx="1163255" cy="289478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ECDF0A3-4461-0F42-95C3-8694DDE7B723}"/>
                </a:ext>
              </a:extLst>
            </p:cNvPr>
            <p:cNvCxnSpPr/>
            <p:nvPr/>
          </p:nvCxnSpPr>
          <p:spPr>
            <a:xfrm flipV="1">
              <a:off x="7187878" y="4027990"/>
              <a:ext cx="1157469" cy="23149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17A1D64-192B-AF46-ABBC-1A9AEE1CEE37}"/>
                </a:ext>
              </a:extLst>
            </p:cNvPr>
            <p:cNvCxnSpPr/>
            <p:nvPr/>
          </p:nvCxnSpPr>
          <p:spPr>
            <a:xfrm flipH="1" flipV="1">
              <a:off x="7182092" y="4022204"/>
              <a:ext cx="1157468" cy="289478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4531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Example: </a:t>
            </a:r>
            <a:r>
              <a:rPr lang="en-US" sz="31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bread</a:t>
            </a:r>
            <a:r>
              <a:rPr lang="en-US" sz="31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sz="31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31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device, </a:t>
            </a:r>
            <a:r>
              <a:rPr lang="en-US" sz="31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31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sector) </a:t>
            </a:r>
            <a:r>
              <a:rPr lang="en-US" sz="3600" i="1" dirty="0">
                <a:solidFill>
                  <a:schemeClr val="tx1"/>
                </a:solidFill>
                <a:ea typeface="Andale Mono" charset="0"/>
                <a:cs typeface="Andale Mono" charset="0"/>
              </a:rPr>
              <a:t>in </a:t>
            </a:r>
            <a:r>
              <a:rPr lang="en-US" sz="3600" i="1" dirty="0" err="1">
                <a:solidFill>
                  <a:schemeClr val="tx1"/>
                </a:solidFill>
                <a:ea typeface="Andale Mono" charset="0"/>
                <a:cs typeface="Andale Mono" charset="0"/>
              </a:rPr>
              <a:t>bio.c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270862"/>
            <a:ext cx="6542443" cy="5439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a typeface="Andale Mono" charset="0"/>
                <a:cs typeface="Andale Mono" charset="0"/>
              </a:rPr>
              <a:t>Now we’re down at the buffer layer.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bget</a:t>
            </a:r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mr-IN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</a:t>
            </a:r>
            <a:r>
              <a:rPr lang="en-US" sz="2400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sector</a:t>
            </a:r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</a:t>
            </a:r>
            <a:r>
              <a:rPr lang="en-US" dirty="0"/>
              <a:t>:  gets a cached copy or a fresh, empty buffer.</a:t>
            </a:r>
          </a:p>
          <a:p>
            <a:pPr lvl="1"/>
            <a:r>
              <a:rPr lang="en-US" dirty="0"/>
              <a:t>In either case, lock the buffer.</a:t>
            </a:r>
          </a:p>
          <a:p>
            <a:pPr marL="0" indent="0">
              <a:buNone/>
            </a:pPr>
            <a:r>
              <a:rPr lang="en-US" dirty="0"/>
              <a:t>If we missed in the cache, call: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iderw</a:t>
            </a:r>
            <a:r>
              <a:rPr lang="en-US" dirty="0"/>
              <a:t>:  to read the sector from disk.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90200" y="5395192"/>
            <a:ext cx="219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iderw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43837" y="4647677"/>
            <a:ext cx="253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bread</a:t>
            </a:r>
            <a:r>
              <a:rPr lang="en-US" sz="2400" dirty="0"/>
              <a:t>      </a:t>
            </a:r>
            <a:r>
              <a:rPr lang="en-US" sz="2400" dirty="0" err="1"/>
              <a:t>bget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0365353" y="5162105"/>
            <a:ext cx="17667" cy="330985"/>
          </a:xfrm>
          <a:prstGeom prst="straightConnector1">
            <a:avLst/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/>
          <p:cNvSpPr/>
          <p:nvPr/>
        </p:nvSpPr>
        <p:spPr>
          <a:xfrm>
            <a:off x="9870762" y="3090041"/>
            <a:ext cx="363645" cy="1409934"/>
          </a:xfrm>
          <a:prstGeom prst="rightBrace">
            <a:avLst>
              <a:gd name="adj1" fmla="val 30614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234407" y="3507571"/>
            <a:ext cx="253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Client layers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0785090" y="4878509"/>
            <a:ext cx="321043" cy="0"/>
          </a:xfrm>
          <a:prstGeom prst="straightConnector1">
            <a:avLst/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Content Placeholder 3">
            <a:extLst>
              <a:ext uri="{FF2B5EF4-FFF2-40B4-BE49-F238E27FC236}">
                <a16:creationId xmlns:a16="http://schemas.microsoft.com/office/drawing/2014/main" id="{136EA76E-4611-2442-ACA1-A824F2700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009" y="1270863"/>
            <a:ext cx="2716191" cy="473369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17B06BA-FAB1-1949-A39F-240F4F3EE8F5}"/>
              </a:ext>
            </a:extLst>
          </p:cNvPr>
          <p:cNvSpPr/>
          <p:nvPr/>
        </p:nvSpPr>
        <p:spPr>
          <a:xfrm>
            <a:off x="7301552" y="1296536"/>
            <a:ext cx="2467604" cy="2442085"/>
          </a:xfrm>
          <a:prstGeom prst="rect">
            <a:avLst/>
          </a:prstGeom>
          <a:solidFill>
            <a:srgbClr val="767171">
              <a:alpha val="6352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2D9895-DEE5-C843-85A3-9A06ED19EA49}"/>
              </a:ext>
            </a:extLst>
          </p:cNvPr>
          <p:cNvSpPr/>
          <p:nvPr/>
        </p:nvSpPr>
        <p:spPr>
          <a:xfrm>
            <a:off x="7284346" y="5211646"/>
            <a:ext cx="2495516" cy="714168"/>
          </a:xfrm>
          <a:prstGeom prst="rect">
            <a:avLst/>
          </a:prstGeom>
          <a:solidFill>
            <a:schemeClr val="accent4">
              <a:lumMod val="20000"/>
              <a:lumOff val="80000"/>
              <a:alpha val="6352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4BA7A63-5E51-564C-A1EB-27C1354DF924}"/>
              </a:ext>
            </a:extLst>
          </p:cNvPr>
          <p:cNvCxnSpPr>
            <a:cxnSpLocks/>
          </p:cNvCxnSpPr>
          <p:nvPr/>
        </p:nvCxnSpPr>
        <p:spPr>
          <a:xfrm>
            <a:off x="7283200" y="5162105"/>
            <a:ext cx="2496662" cy="49541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C9CCD1EF-BD40-6347-8509-3E59FB5E9631}"/>
              </a:ext>
            </a:extLst>
          </p:cNvPr>
          <p:cNvSpPr/>
          <p:nvPr/>
        </p:nvSpPr>
        <p:spPr>
          <a:xfrm>
            <a:off x="7301552" y="3738622"/>
            <a:ext cx="1127745" cy="709316"/>
          </a:xfrm>
          <a:prstGeom prst="rect">
            <a:avLst/>
          </a:prstGeom>
          <a:solidFill>
            <a:srgbClr val="767171">
              <a:alpha val="6352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0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Example: </a:t>
            </a:r>
            <a:r>
              <a:rPr lang="en-US" sz="31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iderw</a:t>
            </a:r>
            <a:r>
              <a:rPr lang="en-US" sz="31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sz="31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struct</a:t>
            </a:r>
            <a:r>
              <a:rPr lang="en-US" sz="31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31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buf</a:t>
            </a:r>
            <a:r>
              <a:rPr lang="en-US" sz="31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*) </a:t>
            </a:r>
            <a:r>
              <a:rPr lang="en-US" sz="3600" i="1" dirty="0">
                <a:solidFill>
                  <a:schemeClr val="tx1"/>
                </a:solidFill>
                <a:ea typeface="Andale Mono" charset="0"/>
                <a:cs typeface="Andale Mono" charset="0"/>
              </a:rPr>
              <a:t>in </a:t>
            </a:r>
            <a:r>
              <a:rPr lang="en-US" sz="3600" i="1" dirty="0" err="1">
                <a:solidFill>
                  <a:schemeClr val="tx1"/>
                </a:solidFill>
                <a:ea typeface="Andale Mono" charset="0"/>
                <a:cs typeface="Andale Mono" charset="0"/>
              </a:rPr>
              <a:t>ide.c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270862"/>
            <a:ext cx="6542443" cy="5439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a typeface="Andale Mono" charset="0"/>
                <a:cs typeface="Andale Mono" charset="0"/>
              </a:rPr>
              <a:t>This is the lowest level (device driver).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Uses 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</a:t>
            </a:r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out</a:t>
            </a:r>
            <a:r>
              <a:rPr lang="en-US" dirty="0"/>
              <a:t> assembly instructions and port numbers corresponding to device registers.</a:t>
            </a:r>
          </a:p>
          <a:p>
            <a:r>
              <a:rPr lang="en-US" dirty="0"/>
              <a:t>Implements an interrupt handler function, 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ideintr</a:t>
            </a:r>
            <a:r>
              <a:rPr lang="en-US" dirty="0"/>
              <a:t>, which wakes the caller.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7338" y="5356674"/>
            <a:ext cx="219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/>
              <a:t>iderw</a:t>
            </a:r>
            <a:r>
              <a:rPr lang="en-US" sz="2400" dirty="0"/>
              <a:t>       </a:t>
            </a:r>
            <a:r>
              <a:rPr lang="en-US" sz="2400" dirty="0" err="1"/>
              <a:t>ideintr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60975" y="6054012"/>
            <a:ext cx="253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in/out       </a:t>
            </a:r>
            <a:r>
              <a:rPr lang="en-US" sz="2400" i="1" dirty="0"/>
              <a:t>IRQ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0355101" y="5759108"/>
            <a:ext cx="17667" cy="330985"/>
          </a:xfrm>
          <a:prstGeom prst="straightConnector1">
            <a:avLst/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/>
          <p:cNvSpPr/>
          <p:nvPr/>
        </p:nvSpPr>
        <p:spPr>
          <a:xfrm>
            <a:off x="9975703" y="4567945"/>
            <a:ext cx="216664" cy="665417"/>
          </a:xfrm>
          <a:prstGeom prst="rightBrace">
            <a:avLst>
              <a:gd name="adj1" fmla="val 30614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204775" y="4628930"/>
            <a:ext cx="253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Client layer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1595521" y="5805408"/>
            <a:ext cx="2312" cy="313943"/>
          </a:xfrm>
          <a:prstGeom prst="straightConnector1">
            <a:avLst/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0931236" y="6284844"/>
            <a:ext cx="374073" cy="0"/>
          </a:xfrm>
          <a:prstGeom prst="straightConnector1">
            <a:avLst/>
          </a:prstGeom>
          <a:ln w="12700">
            <a:solidFill>
              <a:schemeClr val="accent4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Content Placeholder 3">
            <a:extLst>
              <a:ext uri="{FF2B5EF4-FFF2-40B4-BE49-F238E27FC236}">
                <a16:creationId xmlns:a16="http://schemas.microsoft.com/office/drawing/2014/main" id="{07559478-1EE2-404E-8512-DFABE9360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009" y="1270863"/>
            <a:ext cx="2716191" cy="473369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C31B05D-E04D-6649-96DB-0F6F71F7C4B7}"/>
              </a:ext>
            </a:extLst>
          </p:cNvPr>
          <p:cNvSpPr/>
          <p:nvPr/>
        </p:nvSpPr>
        <p:spPr>
          <a:xfrm>
            <a:off x="7301552" y="1296536"/>
            <a:ext cx="2467604" cy="3916595"/>
          </a:xfrm>
          <a:prstGeom prst="rect">
            <a:avLst/>
          </a:prstGeom>
          <a:solidFill>
            <a:srgbClr val="767171">
              <a:alpha val="6352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9179C69-CD02-A549-9E66-E97D905C3295}"/>
              </a:ext>
            </a:extLst>
          </p:cNvPr>
          <p:cNvCxnSpPr>
            <a:cxnSpLocks/>
          </p:cNvCxnSpPr>
          <p:nvPr/>
        </p:nvCxnSpPr>
        <p:spPr>
          <a:xfrm>
            <a:off x="7272494" y="5894083"/>
            <a:ext cx="2496662" cy="49541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7D2045A7-C4E4-024D-956C-2E4DB1F2FF81}"/>
              </a:ext>
            </a:extLst>
          </p:cNvPr>
          <p:cNvSpPr/>
          <p:nvPr/>
        </p:nvSpPr>
        <p:spPr>
          <a:xfrm>
            <a:off x="7284346" y="5957442"/>
            <a:ext cx="2495516" cy="714168"/>
          </a:xfrm>
          <a:prstGeom prst="rect">
            <a:avLst/>
          </a:prstGeom>
          <a:solidFill>
            <a:schemeClr val="accent4">
              <a:lumMod val="20000"/>
              <a:lumOff val="80000"/>
              <a:alpha val="6352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(disk)</a:t>
            </a:r>
          </a:p>
        </p:txBody>
      </p:sp>
    </p:spTree>
    <p:extLst>
      <p:ext uri="{BB962C8B-B14F-4D97-AF65-F5344CB8AC3E}">
        <p14:creationId xmlns:p14="http://schemas.microsoft.com/office/powerpoint/2010/main" val="1573739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logging to xv6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6239" y="1734503"/>
            <a:ext cx="3186045" cy="425515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64424" y="1270862"/>
            <a:ext cx="7438274" cy="5439903"/>
          </a:xfrm>
        </p:spPr>
        <p:txBody>
          <a:bodyPr>
            <a:normAutofit/>
          </a:bodyPr>
          <a:lstStyle/>
          <a:p>
            <a:r>
              <a:rPr lang="en-US" dirty="0"/>
              <a:t>At some point, Prof. </a:t>
            </a:r>
            <a:r>
              <a:rPr lang="en-US" dirty="0" err="1"/>
              <a:t>Kaashoek</a:t>
            </a:r>
            <a:r>
              <a:rPr lang="en-US" dirty="0"/>
              <a:t> at MIT decided to add write-ahead-logging to xv6.</a:t>
            </a:r>
          </a:p>
          <a:p>
            <a:r>
              <a:rPr lang="en-US" dirty="0"/>
              <a:t>This was actually easy to do </a:t>
            </a:r>
            <a:r>
              <a:rPr lang="en-US" sz="2800" dirty="0"/>
              <a:t>(~300 LoC) </a:t>
            </a:r>
            <a:r>
              <a:rPr lang="en-US" sz="2000" dirty="0">
                <a:hlinkClick r:id="rId3"/>
              </a:rPr>
              <a:t>https://github.com/mit-pdos/xv6-public/commit/13a96bae</a:t>
            </a:r>
            <a:endParaRPr lang="en-US" dirty="0"/>
          </a:p>
          <a:p>
            <a:r>
              <a:rPr lang="en-US" dirty="0"/>
              <a:t>Just added a layer between </a:t>
            </a:r>
            <a:r>
              <a:rPr lang="en-US" dirty="0" err="1"/>
              <a:t>fs.c</a:t>
            </a:r>
            <a:r>
              <a:rPr lang="en-US" dirty="0"/>
              <a:t> &amp; </a:t>
            </a:r>
            <a:r>
              <a:rPr lang="en-US" dirty="0" err="1"/>
              <a:t>bio.c</a:t>
            </a:r>
            <a:endParaRPr lang="en-US" dirty="0"/>
          </a:p>
          <a:p>
            <a:r>
              <a:rPr lang="en-US" dirty="0"/>
              <a:t>Implementation of </a:t>
            </a:r>
            <a:r>
              <a:rPr lang="en-US" dirty="0" err="1"/>
              <a:t>fs.c</a:t>
            </a:r>
            <a:r>
              <a:rPr lang="en-US" dirty="0"/>
              <a:t> would have to change, but we can minimize this by keeping the interface mostly the same:</a:t>
            </a:r>
          </a:p>
          <a:p>
            <a:pPr lvl="1"/>
            <a:r>
              <a:rPr lang="en-US" dirty="0"/>
              <a:t>Try to provide an API similar to: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bread,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bwrite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brelse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41294" y="4322946"/>
            <a:ext cx="2931387" cy="98787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3939573" y="3429000"/>
            <a:ext cx="671064" cy="893946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9F50209-AFC1-0045-9EB3-DA6AA4176095}"/>
              </a:ext>
            </a:extLst>
          </p:cNvPr>
          <p:cNvSpPr txBox="1"/>
          <p:nvPr/>
        </p:nvSpPr>
        <p:spPr>
          <a:xfrm>
            <a:off x="874401" y="1124063"/>
            <a:ext cx="306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Old xv6 storage stack</a:t>
            </a:r>
          </a:p>
        </p:txBody>
      </p:sp>
    </p:spTree>
    <p:extLst>
      <p:ext uri="{BB962C8B-B14F-4D97-AF65-F5344CB8AC3E}">
        <p14:creationId xmlns:p14="http://schemas.microsoft.com/office/powerpoint/2010/main" val="1485088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xv6 logging implementation is a </a:t>
            </a:r>
            <a:r>
              <a:rPr lang="en-US" i="1" dirty="0"/>
              <a:t>partial</a:t>
            </a:r>
            <a:r>
              <a:rPr lang="en-US" dirty="0"/>
              <a:t> layer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2069" y="1270862"/>
            <a:ext cx="3120764" cy="543877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6165" y="1094704"/>
            <a:ext cx="7626533" cy="56160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First version of logging API was: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begin_trans</a:t>
            </a:r>
            <a:r>
              <a:rPr lang="en-US" dirty="0">
                <a:solidFill>
                  <a:schemeClr val="accent4"/>
                </a:solidFill>
                <a:ea typeface="Andale Mono" charset="0"/>
                <a:cs typeface="Andale Mono" charset="0"/>
              </a:rPr>
              <a:t> </a:t>
            </a:r>
            <a:r>
              <a:rPr lang="en-US" dirty="0">
                <a:ea typeface="Andale Mono" charset="0"/>
                <a:cs typeface="Andale Mono" charset="0"/>
              </a:rPr>
              <a:t>to start a transaction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log_write</a:t>
            </a:r>
            <a:r>
              <a:rPr lang="en-US" dirty="0"/>
              <a:t> for writes within a transaction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commit_trans</a:t>
            </a:r>
            <a:r>
              <a:rPr lang="en-US" dirty="0">
                <a:ea typeface="Andale Mono" charset="0"/>
                <a:cs typeface="Andale Mono" charset="0"/>
              </a:rPr>
              <a:t> to end a transaction</a:t>
            </a:r>
          </a:p>
          <a:p>
            <a:pPr lvl="1"/>
            <a:endParaRPr lang="en-US" dirty="0">
              <a:ea typeface="Andale Mono" charset="0"/>
              <a:cs typeface="Andale Mono" charset="0"/>
            </a:endParaRPr>
          </a:p>
          <a:p>
            <a:r>
              <a:rPr lang="en-US" dirty="0">
                <a:ea typeface="Andale Mono" charset="0"/>
                <a:cs typeface="Andale Mono" charset="0"/>
              </a:rPr>
              <a:t>A </a:t>
            </a:r>
            <a:r>
              <a:rPr lang="en-US" i="1" dirty="0">
                <a:ea typeface="Andale Mono" charset="0"/>
                <a:cs typeface="Andale Mono" charset="0"/>
              </a:rPr>
              <a:t>read</a:t>
            </a:r>
            <a:r>
              <a:rPr lang="en-US" dirty="0">
                <a:ea typeface="Andale Mono" charset="0"/>
                <a:cs typeface="Andale Mono" charset="0"/>
              </a:rPr>
              <a:t> function was not included, so client layers must call 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bread</a:t>
            </a:r>
            <a:r>
              <a:rPr lang="en-US" dirty="0">
                <a:ea typeface="Andale Mono" charset="0"/>
                <a:cs typeface="Andale Mono" charset="0"/>
              </a:rPr>
              <a:t> in lower layer.</a:t>
            </a:r>
          </a:p>
          <a:p>
            <a:r>
              <a:rPr lang="en-US" dirty="0">
                <a:ea typeface="Andale Mono" charset="0"/>
                <a:cs typeface="Andale Mono" charset="0"/>
              </a:rPr>
              <a:t>Change </a:t>
            </a:r>
            <a:r>
              <a:rPr lang="en-US" i="1" dirty="0" err="1">
                <a:ea typeface="Andale Mono" charset="0"/>
                <a:cs typeface="Andale Mono" charset="0"/>
              </a:rPr>
              <a:t>bwrite</a:t>
            </a:r>
            <a:r>
              <a:rPr lang="en-US" dirty="0">
                <a:ea typeface="Andale Mono" charset="0"/>
                <a:cs typeface="Andale Mono" charset="0"/>
              </a:rPr>
              <a:t> </a:t>
            </a:r>
            <a:r>
              <a:rPr lang="is-IS" dirty="0">
                <a:ea typeface="Andale Mono" charset="0"/>
                <a:cs typeface="Andale Mono" charset="0"/>
              </a:rPr>
              <a:t>→ </a:t>
            </a:r>
            <a:r>
              <a:rPr lang="en-US" i="1" dirty="0" err="1">
                <a:ea typeface="Andale Mono" charset="0"/>
                <a:cs typeface="Andale Mono" charset="0"/>
              </a:rPr>
              <a:t>log_write</a:t>
            </a:r>
            <a:r>
              <a:rPr lang="en-US" dirty="0">
                <a:ea typeface="Andale Mono" charset="0"/>
                <a:cs typeface="Andale Mono" charset="0"/>
              </a:rPr>
              <a:t> in </a:t>
            </a:r>
            <a:r>
              <a:rPr lang="en-US" dirty="0" err="1">
                <a:ea typeface="Andale Mono" charset="0"/>
                <a:cs typeface="Andale Mono" charset="0"/>
              </a:rPr>
              <a:t>fs.c</a:t>
            </a:r>
            <a:endParaRPr lang="en-US" dirty="0">
              <a:ea typeface="Andale Mono" charset="0"/>
              <a:cs typeface="Andale Mono" charset="0"/>
            </a:endParaRPr>
          </a:p>
          <a:p>
            <a:r>
              <a:rPr lang="en-US" dirty="0">
                <a:ea typeface="Andale Mono" charset="0"/>
                <a:cs typeface="Andale Mono" charset="0"/>
              </a:rPr>
              <a:t>Call </a:t>
            </a:r>
            <a:r>
              <a:rPr lang="en-US" i="1" dirty="0" err="1">
                <a:ea typeface="Andale Mono" charset="0"/>
                <a:cs typeface="Andale Mono" charset="0"/>
              </a:rPr>
              <a:t>begin_trans</a:t>
            </a:r>
            <a:r>
              <a:rPr lang="en-US" dirty="0">
                <a:ea typeface="Andale Mono" charset="0"/>
                <a:cs typeface="Andale Mono" charset="0"/>
              </a:rPr>
              <a:t> whenever </a:t>
            </a:r>
            <a:r>
              <a:rPr lang="en-US" dirty="0"/>
              <a:t>entering a file-related </a:t>
            </a:r>
            <a:r>
              <a:rPr lang="en-US" dirty="0" err="1"/>
              <a:t>syscall</a:t>
            </a:r>
            <a:r>
              <a:rPr lang="en-US" dirty="0"/>
              <a:t>.</a:t>
            </a:r>
          </a:p>
          <a:p>
            <a:r>
              <a:rPr lang="en-US" dirty="0"/>
              <a:t>Call </a:t>
            </a:r>
            <a:r>
              <a:rPr lang="en-US" i="1" dirty="0" err="1"/>
              <a:t>commit_trans</a:t>
            </a:r>
            <a:r>
              <a:rPr lang="en-US" dirty="0"/>
              <a:t> when entering any other </a:t>
            </a:r>
            <a:r>
              <a:rPr lang="en-US" dirty="0" err="1"/>
              <a:t>syscall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Later, the log was allowed to store multiple transactions &amp; functions were renamed to 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begin_op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,</a:t>
            </a:r>
            <a:r>
              <a:rPr lang="en-US" dirty="0">
                <a:solidFill>
                  <a:schemeClr val="accent4"/>
                </a:solidFill>
                <a:ea typeface="Andale Mono" charset="0"/>
                <a:cs typeface="Andale Mono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end_op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b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600" dirty="0">
                <a:hlinkClick r:id="rId3"/>
              </a:rPr>
              <a:t>https://github.com/mit-pdos/xv6-public/commit/71453f72f2</a:t>
            </a:r>
            <a:r>
              <a:rPr lang="en-US" sz="2600" dirty="0"/>
              <a:t> </a:t>
            </a:r>
            <a:endParaRPr lang="en-US" b="1" dirty="0">
              <a:solidFill>
                <a:schemeClr val="accent4"/>
              </a:solidFill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2528" y="4141694"/>
            <a:ext cx="779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bread</a:t>
            </a:r>
            <a:endParaRPr lang="en-US" sz="1200" b="1" dirty="0">
              <a:solidFill>
                <a:schemeClr val="accent4"/>
              </a:solidFill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59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multiple filesystems</a:t>
            </a:r>
          </a:p>
        </p:txBody>
      </p:sp>
      <p:pic>
        <p:nvPicPr>
          <p:cNvPr id="13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2465" y="1270862"/>
            <a:ext cx="3120764" cy="543877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64424" y="1270862"/>
            <a:ext cx="7438274" cy="54399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xv6 supports just one filesystem</a:t>
            </a:r>
          </a:p>
          <a:p>
            <a:r>
              <a:rPr lang="en-US" dirty="0" err="1"/>
              <a:t>Syscall</a:t>
            </a:r>
            <a:r>
              <a:rPr lang="en-US" dirty="0"/>
              <a:t> implementations work directly with </a:t>
            </a:r>
            <a:r>
              <a:rPr lang="en-US" dirty="0" err="1"/>
              <a:t>inodes</a:t>
            </a:r>
            <a:r>
              <a:rPr lang="en-US" dirty="0"/>
              <a:t> (a filesystem detail).</a:t>
            </a:r>
          </a:p>
          <a:p>
            <a:pPr lvl="1"/>
            <a:r>
              <a:rPr lang="en-US" dirty="0"/>
              <a:t>But some filesystems don’t even use </a:t>
            </a:r>
            <a:r>
              <a:rPr lang="en-US" dirty="0" err="1"/>
              <a:t>inodes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Logging implementation is also specific to FS</a:t>
            </a:r>
          </a:p>
          <a:p>
            <a:pPr lvl="1"/>
            <a:endParaRPr lang="en-US" dirty="0"/>
          </a:p>
          <a:p>
            <a:r>
              <a:rPr lang="en-US" dirty="0"/>
              <a:t>Linux has a </a:t>
            </a:r>
            <a:r>
              <a:rPr lang="en-US" b="1" i="1" dirty="0">
                <a:solidFill>
                  <a:schemeClr val="accent4"/>
                </a:solidFill>
              </a:rPr>
              <a:t>virtual file system </a:t>
            </a:r>
            <a:r>
              <a:rPr lang="en-US" dirty="0"/>
              <a:t>(VFS) layer to support multiple FSs.</a:t>
            </a:r>
          </a:p>
          <a:p>
            <a:endParaRPr lang="en-US" dirty="0"/>
          </a:p>
          <a:p>
            <a:r>
              <a:rPr lang="en-US" dirty="0"/>
              <a:t>xv6’s lack of strict layering leads to less code, but it’s less </a:t>
            </a:r>
            <a:r>
              <a:rPr lang="en-US" i="1" dirty="0"/>
              <a:t>extensible</a:t>
            </a:r>
            <a:r>
              <a:rPr lang="en-US" dirty="0"/>
              <a:t>.</a:t>
            </a:r>
          </a:p>
        </p:txBody>
      </p:sp>
      <p:sp>
        <p:nvSpPr>
          <p:cNvPr id="8" name="Right Brace 7"/>
          <p:cNvSpPr/>
          <p:nvPr/>
        </p:nvSpPr>
        <p:spPr>
          <a:xfrm>
            <a:off x="3982284" y="1365305"/>
            <a:ext cx="363645" cy="1794753"/>
          </a:xfrm>
          <a:prstGeom prst="rightBrace">
            <a:avLst>
              <a:gd name="adj1" fmla="val 30614"/>
              <a:gd name="adj2" fmla="val 45505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6501" y="3881653"/>
            <a:ext cx="107323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4"/>
                </a:solidFill>
              </a:rPr>
              <a:t>Specific Filesystem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959700" y="3321424"/>
            <a:ext cx="2966841" cy="19273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095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794262"/>
          </a:xfrm>
        </p:spPr>
        <p:txBody>
          <a:bodyPr/>
          <a:lstStyle/>
          <a:p>
            <a:r>
              <a:rPr lang="en-US" dirty="0"/>
              <a:t>Where would you </a:t>
            </a:r>
            <a:r>
              <a:rPr lang="en-US" i="1" dirty="0"/>
              <a:t>insert </a:t>
            </a:r>
            <a:r>
              <a:rPr lang="en-US" dirty="0"/>
              <a:t>a software RAID layer?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DD9FD-7791-524A-96BA-1B9765179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386" y="5371332"/>
            <a:ext cx="11639227" cy="135897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/>
              <a:t>Somewhere below layers 3, 4, or 5.  Below </a:t>
            </a:r>
            <a:r>
              <a:rPr lang="en-US" dirty="0" err="1"/>
              <a:t>bio.c</a:t>
            </a:r>
            <a:r>
              <a:rPr lang="en-US" dirty="0"/>
              <a:t> would be cleanest.</a:t>
            </a:r>
          </a:p>
          <a:p>
            <a:pPr marL="457200" indent="-457200">
              <a:buFont typeface="Arial" charset="0"/>
              <a:buChar char="•"/>
            </a:pPr>
            <a:r>
              <a:rPr lang="en-US" i="1" dirty="0"/>
              <a:t>Hardware</a:t>
            </a:r>
            <a:r>
              <a:rPr lang="en-US" dirty="0"/>
              <a:t> RAID would be below this kernel software stack, perhaps with a new device driver (replacing </a:t>
            </a:r>
            <a:r>
              <a:rPr lang="en-US" dirty="0" err="1"/>
              <a:t>ide.c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14" name="Content Placeholder 19">
            <a:extLst>
              <a:ext uri="{FF2B5EF4-FFF2-40B4-BE49-F238E27FC236}">
                <a16:creationId xmlns:a16="http://schemas.microsoft.com/office/drawing/2014/main" id="{003316C5-9C6F-8B4C-B1FB-7584E953E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728" y="1020039"/>
            <a:ext cx="2321149" cy="40452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E2246F-43D8-E64A-BFE6-8463A5F460BF}"/>
              </a:ext>
            </a:extLst>
          </p:cNvPr>
          <p:cNvSpPr txBox="1"/>
          <p:nvPr/>
        </p:nvSpPr>
        <p:spPr>
          <a:xfrm>
            <a:off x="4244498" y="871445"/>
            <a:ext cx="442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⬍ 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file_descriptor</a:t>
            </a:r>
            <a:r>
              <a:rPr lang="en-US" sz="2400" dirty="0"/>
              <a:t>, char* filename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931ECD-386B-DB40-AC77-73E5F00DEB90}"/>
              </a:ext>
            </a:extLst>
          </p:cNvPr>
          <p:cNvSpPr txBox="1"/>
          <p:nvPr/>
        </p:nvSpPr>
        <p:spPr>
          <a:xfrm>
            <a:off x="4244501" y="1614760"/>
            <a:ext cx="442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⬍ </a:t>
            </a:r>
            <a:r>
              <a:rPr lang="en-US" sz="2400" dirty="0" err="1"/>
              <a:t>struct</a:t>
            </a:r>
            <a:r>
              <a:rPr lang="en-US" sz="2400" dirty="0"/>
              <a:t> file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D2465B-740D-9746-AE81-AB034C386A4F}"/>
              </a:ext>
            </a:extLst>
          </p:cNvPr>
          <p:cNvSpPr txBox="1"/>
          <p:nvPr/>
        </p:nvSpPr>
        <p:spPr>
          <a:xfrm>
            <a:off x="4244500" y="2382489"/>
            <a:ext cx="442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⬍ </a:t>
            </a:r>
            <a:r>
              <a:rPr lang="en-US" sz="2400" dirty="0" err="1"/>
              <a:t>struct</a:t>
            </a:r>
            <a:r>
              <a:rPr lang="en-US" sz="2400" dirty="0"/>
              <a:t> </a:t>
            </a:r>
            <a:r>
              <a:rPr lang="en-US" sz="2400" dirty="0" err="1"/>
              <a:t>inode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E956DD-D488-9144-A7C9-15EAED39F920}"/>
              </a:ext>
            </a:extLst>
          </p:cNvPr>
          <p:cNvSpPr txBox="1"/>
          <p:nvPr/>
        </p:nvSpPr>
        <p:spPr>
          <a:xfrm>
            <a:off x="4261285" y="2951518"/>
            <a:ext cx="442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⬍ </a:t>
            </a:r>
            <a:r>
              <a:rPr lang="en-US" sz="2400" dirty="0" err="1"/>
              <a:t>struct</a:t>
            </a:r>
            <a:r>
              <a:rPr lang="en-US" sz="2400" dirty="0"/>
              <a:t> </a:t>
            </a:r>
            <a:r>
              <a:rPr lang="en-US" sz="2400" dirty="0" err="1"/>
              <a:t>buf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B736A8-F5E2-8042-AB43-921DB7EAD818}"/>
              </a:ext>
            </a:extLst>
          </p:cNvPr>
          <p:cNvSpPr txBox="1"/>
          <p:nvPr/>
        </p:nvSpPr>
        <p:spPr>
          <a:xfrm>
            <a:off x="4244499" y="3576786"/>
            <a:ext cx="442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⬍ </a:t>
            </a:r>
            <a:r>
              <a:rPr lang="en-US" sz="2400" dirty="0" err="1"/>
              <a:t>struct</a:t>
            </a:r>
            <a:r>
              <a:rPr lang="en-US" sz="2400" dirty="0"/>
              <a:t> </a:t>
            </a:r>
            <a:r>
              <a:rPr lang="en-US" sz="2400" dirty="0" err="1"/>
              <a:t>buf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7CCCF6-6416-CE45-A10E-1CDB50A5C132}"/>
              </a:ext>
            </a:extLst>
          </p:cNvPr>
          <p:cNvSpPr txBox="1"/>
          <p:nvPr/>
        </p:nvSpPr>
        <p:spPr>
          <a:xfrm>
            <a:off x="4244498" y="4804690"/>
            <a:ext cx="442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⬍ in/out device registers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5E5EA4-C626-E245-9D7F-5869790F905A}"/>
              </a:ext>
            </a:extLst>
          </p:cNvPr>
          <p:cNvSpPr txBox="1"/>
          <p:nvPr/>
        </p:nvSpPr>
        <p:spPr>
          <a:xfrm>
            <a:off x="1813250" y="1228535"/>
            <a:ext cx="42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07D383-88FC-6243-A024-53D9B99881F2}"/>
              </a:ext>
            </a:extLst>
          </p:cNvPr>
          <p:cNvSpPr txBox="1"/>
          <p:nvPr/>
        </p:nvSpPr>
        <p:spPr>
          <a:xfrm>
            <a:off x="2719170" y="1891759"/>
            <a:ext cx="42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2)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6C17F2-9BA8-F44E-BD4C-5AA9AD79C362}"/>
              </a:ext>
            </a:extLst>
          </p:cNvPr>
          <p:cNvSpPr txBox="1"/>
          <p:nvPr/>
        </p:nvSpPr>
        <p:spPr>
          <a:xfrm>
            <a:off x="2224343" y="2563606"/>
            <a:ext cx="42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3)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804B11-D335-8649-8E7D-A98B58129429}"/>
              </a:ext>
            </a:extLst>
          </p:cNvPr>
          <p:cNvSpPr txBox="1"/>
          <p:nvPr/>
        </p:nvSpPr>
        <p:spPr>
          <a:xfrm>
            <a:off x="1833790" y="2951518"/>
            <a:ext cx="42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4)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9A4E14-D6E5-6E49-A4EE-6DAA51BE32DA}"/>
              </a:ext>
            </a:extLst>
          </p:cNvPr>
          <p:cNvSpPr txBox="1"/>
          <p:nvPr/>
        </p:nvSpPr>
        <p:spPr>
          <a:xfrm>
            <a:off x="1855855" y="3924044"/>
            <a:ext cx="42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5)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2954CB-5A6D-F244-B6A1-8B56F271D47E}"/>
              </a:ext>
            </a:extLst>
          </p:cNvPr>
          <p:cNvSpPr txBox="1"/>
          <p:nvPr/>
        </p:nvSpPr>
        <p:spPr>
          <a:xfrm>
            <a:off x="1836163" y="4500582"/>
            <a:ext cx="42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6)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78354B-37B6-1343-B65D-9B28884322F2}"/>
              </a:ext>
            </a:extLst>
          </p:cNvPr>
          <p:cNvSpPr txBox="1"/>
          <p:nvPr/>
        </p:nvSpPr>
        <p:spPr>
          <a:xfrm>
            <a:off x="4261284" y="4179422"/>
            <a:ext cx="442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⬍ </a:t>
            </a:r>
            <a:r>
              <a:rPr lang="en-US" sz="2400" dirty="0" err="1"/>
              <a:t>struct</a:t>
            </a:r>
            <a:r>
              <a:rPr lang="en-US" sz="2400" dirty="0"/>
              <a:t> </a:t>
            </a:r>
            <a:r>
              <a:rPr lang="en-US" sz="2400" dirty="0" err="1"/>
              <a:t>buf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291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6012"/>
            <a:ext cx="12192000" cy="17274411"/>
          </a:xfrm>
        </p:spPr>
      </p:pic>
    </p:spTree>
    <p:extLst>
      <p:ext uri="{BB962C8B-B14F-4D97-AF65-F5344CB8AC3E}">
        <p14:creationId xmlns:p14="http://schemas.microsoft.com/office/powerpoint/2010/main" val="821013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30" y="-4476510"/>
            <a:ext cx="11976846" cy="16969569"/>
          </a:xfrm>
        </p:spPr>
      </p:pic>
    </p:spTree>
    <p:extLst>
      <p:ext uri="{BB962C8B-B14F-4D97-AF65-F5344CB8AC3E}">
        <p14:creationId xmlns:p14="http://schemas.microsoft.com/office/powerpoint/2010/main" val="1990571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30" y="-9734304"/>
            <a:ext cx="11976846" cy="16969569"/>
          </a:xfrm>
        </p:spPr>
      </p:pic>
      <p:sp>
        <p:nvSpPr>
          <p:cNvPr id="2" name="Rectangle 1"/>
          <p:cNvSpPr/>
          <p:nvPr/>
        </p:nvSpPr>
        <p:spPr>
          <a:xfrm>
            <a:off x="9949031" y="5634318"/>
            <a:ext cx="2487705" cy="1223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Lecture: Buffer Caching &amp; Logging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Trace of file operations shows that many accesses to disk are needed for even a single open/read/write.</a:t>
            </a:r>
          </a:p>
          <a:p>
            <a:r>
              <a:rPr lang="en-US" dirty="0"/>
              <a:t>To improve performance, </a:t>
            </a:r>
            <a:r>
              <a:rPr lang="en-US" b="1" i="1" dirty="0">
                <a:solidFill>
                  <a:schemeClr val="accent4"/>
                </a:solidFill>
              </a:rPr>
              <a:t>cache</a:t>
            </a:r>
            <a:r>
              <a:rPr lang="en-US" dirty="0"/>
              <a:t> a small number of active disk blocks</a:t>
            </a:r>
          </a:p>
          <a:p>
            <a:pPr lvl="1"/>
            <a:r>
              <a:rPr lang="en-US" dirty="0"/>
              <a:t>Allows later reads to happen in memory</a:t>
            </a:r>
          </a:p>
          <a:p>
            <a:pPr lvl="1"/>
            <a:r>
              <a:rPr lang="en-US" dirty="0"/>
              <a:t>Multiple writes can be absorbed and all are immediately visible in memory</a:t>
            </a:r>
          </a:p>
          <a:p>
            <a:r>
              <a:rPr lang="en-US" dirty="0"/>
              <a:t>Each buffer is locked by a thread before use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Write-ahead logging </a:t>
            </a:r>
            <a:r>
              <a:rPr lang="en-US" dirty="0"/>
              <a:t>makes multiple disk writes appear atomic, even if the machine is powered-down in the middle of the transaction.</a:t>
            </a:r>
          </a:p>
          <a:p>
            <a:pPr lvl="1"/>
            <a:r>
              <a:rPr lang="en-US" dirty="0"/>
              <a:t>Very important for related changes to </a:t>
            </a:r>
            <a:r>
              <a:rPr lang="en-US" dirty="0" err="1"/>
              <a:t>inodes</a:t>
            </a:r>
            <a:r>
              <a:rPr lang="en-US" dirty="0"/>
              <a:t> &amp; bitmap (metadata in general)</a:t>
            </a:r>
          </a:p>
          <a:p>
            <a:pPr lvl="1"/>
            <a:r>
              <a:rPr lang="en-US" dirty="0"/>
              <a:t>Data is written twice: to log first, then to main disk.</a:t>
            </a:r>
          </a:p>
          <a:p>
            <a:pPr lvl="1"/>
            <a:r>
              <a:rPr lang="en-US" dirty="0"/>
              <a:t>On reboot, interrupted transaction is either </a:t>
            </a:r>
            <a:r>
              <a:rPr lang="en-US" b="1" i="1" dirty="0">
                <a:solidFill>
                  <a:schemeClr val="accent4"/>
                </a:solidFill>
              </a:rPr>
              <a:t>rolled back </a:t>
            </a:r>
            <a:r>
              <a:rPr lang="en-US" dirty="0"/>
              <a:t>or </a:t>
            </a:r>
            <a:r>
              <a:rPr lang="en-US" b="1" i="1" dirty="0">
                <a:solidFill>
                  <a:schemeClr val="accent4"/>
                </a:solidFill>
              </a:rPr>
              <a:t>replayed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7665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</a:t>
            </a:r>
            <a:r>
              <a:rPr lang="mr-IN" dirty="0"/>
              <a:t>–</a:t>
            </a:r>
            <a:r>
              <a:rPr lang="en-US" dirty="0"/>
              <a:t> Storage Layer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Showed layered design of xv6 storage system</a:t>
            </a:r>
          </a:p>
          <a:p>
            <a:r>
              <a:rPr lang="en-US" dirty="0"/>
              <a:t>Implementation of each layer uses only the layer(s) directly below</a:t>
            </a:r>
          </a:p>
          <a:p>
            <a:pPr lvl="1"/>
            <a:r>
              <a:rPr lang="en-US" dirty="0"/>
              <a:t>Must provide an API suitable for implementing the layer(s) directly above</a:t>
            </a:r>
          </a:p>
          <a:p>
            <a:pPr lvl="1"/>
            <a:r>
              <a:rPr lang="en-US" dirty="0"/>
              <a:t>Deeper layer are hidden.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defs.h</a:t>
            </a:r>
            <a:r>
              <a:rPr lang="en-US" dirty="0"/>
              <a:t> makes a subset of kernel functions in each file “public.”</a:t>
            </a:r>
          </a:p>
          <a:p>
            <a:r>
              <a:rPr lang="en-US" dirty="0"/>
              <a:t>Linux has a virtual file system (VFS) layer that allows multiple filesystems to coexist in one machine.</a:t>
            </a:r>
          </a:p>
        </p:txBody>
      </p:sp>
    </p:spTree>
    <p:extLst>
      <p:ext uri="{BB962C8B-B14F-4D97-AF65-F5344CB8AC3E}">
        <p14:creationId xmlns:p14="http://schemas.microsoft.com/office/powerpoint/2010/main" val="196361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xv6 storage: a layered implementation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3079" y="1916856"/>
            <a:ext cx="3642460" cy="405568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8608" y="2002420"/>
            <a:ext cx="6555194" cy="405327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sys_file.c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>
              <a:buFont typeface="Wingdings" charset="2"/>
              <a:buChar char="Ø"/>
            </a:pP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file.c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>
              <a:buFont typeface="Wingdings" charset="2"/>
              <a:buChar char="Ø"/>
            </a:pP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file.c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>
              <a:buFont typeface="Wingdings" charset="2"/>
              <a:buChar char="Ø"/>
            </a:pP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fs.c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>
              <a:buFont typeface="Wingdings" charset="2"/>
              <a:buChar char="Ø"/>
            </a:pP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log.c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</a:p>
          <a:p>
            <a:pPr>
              <a:buFont typeface="Wingdings" charset="2"/>
              <a:buChar char="Ø"/>
            </a:pP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bio.c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>
              <a:buFont typeface="Wingdings" charset="2"/>
              <a:buChar char="Ø"/>
            </a:pP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ide.c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8171727" y="2002419"/>
            <a:ext cx="381964" cy="1527165"/>
          </a:xfrm>
          <a:prstGeom prst="rightBrace">
            <a:avLst>
              <a:gd name="adj1" fmla="val 38636"/>
              <a:gd name="adj2" fmla="val 50000"/>
            </a:avLst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623139" y="2002419"/>
            <a:ext cx="3383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Unfortunately, the implementations of these layers are </a:t>
            </a:r>
            <a:r>
              <a:rPr lang="en-US" sz="2400" i="1" dirty="0"/>
              <a:t>interdependent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They are not true layers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471" y="1297538"/>
            <a:ext cx="4352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Book’s view:</a:t>
            </a:r>
          </a:p>
        </p:txBody>
      </p:sp>
    </p:spTree>
    <p:extLst>
      <p:ext uri="{BB962C8B-B14F-4D97-AF65-F5344CB8AC3E}">
        <p14:creationId xmlns:p14="http://schemas.microsoft.com/office/powerpoint/2010/main" val="162884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26223669-A41E-1F4B-8EE3-FE44F513A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2728" y="1020039"/>
            <a:ext cx="2321149" cy="4045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794262"/>
          </a:xfrm>
        </p:spPr>
        <p:txBody>
          <a:bodyPr/>
          <a:lstStyle/>
          <a:p>
            <a:r>
              <a:rPr lang="en-US" dirty="0"/>
              <a:t>More accurate view of storage stack in xv6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4498" y="871445"/>
            <a:ext cx="442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⬍ 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file_descriptor</a:t>
            </a:r>
            <a:r>
              <a:rPr lang="en-US" sz="2400" dirty="0"/>
              <a:t>, char* filename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4501" y="1614760"/>
            <a:ext cx="442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⬍ </a:t>
            </a:r>
            <a:r>
              <a:rPr lang="en-US" sz="2400" dirty="0" err="1"/>
              <a:t>struct</a:t>
            </a:r>
            <a:r>
              <a:rPr lang="en-US" sz="2400" dirty="0"/>
              <a:t> file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4500" y="2382489"/>
            <a:ext cx="442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⬍ </a:t>
            </a:r>
            <a:r>
              <a:rPr lang="en-US" sz="2400" dirty="0" err="1"/>
              <a:t>struct</a:t>
            </a:r>
            <a:r>
              <a:rPr lang="en-US" sz="2400" dirty="0"/>
              <a:t> </a:t>
            </a:r>
            <a:r>
              <a:rPr lang="en-US" sz="2400" dirty="0" err="1"/>
              <a:t>inode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61285" y="2951518"/>
            <a:ext cx="442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⬍ </a:t>
            </a:r>
            <a:r>
              <a:rPr lang="en-US" sz="2400" dirty="0" err="1"/>
              <a:t>struct</a:t>
            </a:r>
            <a:r>
              <a:rPr lang="en-US" sz="2400" dirty="0"/>
              <a:t> </a:t>
            </a:r>
            <a:r>
              <a:rPr lang="en-US" sz="2400" dirty="0" err="1"/>
              <a:t>buf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44499" y="3576786"/>
            <a:ext cx="442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⬍ </a:t>
            </a:r>
            <a:r>
              <a:rPr lang="en-US" sz="2400" dirty="0" err="1"/>
              <a:t>struct</a:t>
            </a:r>
            <a:r>
              <a:rPr lang="en-US" sz="2400" dirty="0"/>
              <a:t> </a:t>
            </a:r>
            <a:r>
              <a:rPr lang="en-US" sz="2400" dirty="0" err="1"/>
              <a:t>buf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244498" y="4804690"/>
            <a:ext cx="442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⬍ in/out device registers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13250" y="1228535"/>
            <a:ext cx="42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9170" y="1891759"/>
            <a:ext cx="42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4343" y="2563606"/>
            <a:ext cx="42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3)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33790" y="2951518"/>
            <a:ext cx="42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4)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55855" y="3924044"/>
            <a:ext cx="42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470" y="5285964"/>
            <a:ext cx="116392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Each layer is implemented using only the layer(s) </a:t>
            </a:r>
            <a:r>
              <a:rPr lang="en-US" sz="2800" dirty="0" err="1"/>
              <a:t>below’s</a:t>
            </a:r>
            <a:r>
              <a:rPr lang="en-US" sz="2800" dirty="0"/>
              <a:t> API.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Each layer’s </a:t>
            </a:r>
            <a:r>
              <a:rPr lang="en-US" sz="2800" i="1" dirty="0"/>
              <a:t>public</a:t>
            </a:r>
            <a:r>
              <a:rPr lang="en-US" sz="2800" dirty="0"/>
              <a:t> API is defined in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defs.h</a:t>
            </a:r>
            <a:r>
              <a:rPr lang="en-US" sz="2800" dirty="0"/>
              <a:t> (other functions are </a:t>
            </a:r>
            <a:r>
              <a:rPr lang="en-US" sz="2800" i="1" dirty="0"/>
              <a:t>private</a:t>
            </a:r>
            <a:r>
              <a:rPr lang="en-US" sz="2800" dirty="0"/>
              <a:t>).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Layer’s API must be designed to meet needs of the </a:t>
            </a:r>
            <a:r>
              <a:rPr lang="en-US" sz="2800" i="1" dirty="0"/>
              <a:t>client</a:t>
            </a:r>
            <a:r>
              <a:rPr lang="en-US" sz="2800" dirty="0"/>
              <a:t> layer(s) directly above.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3DF03C-BDED-8D45-AE43-E98EA25DB984}"/>
              </a:ext>
            </a:extLst>
          </p:cNvPr>
          <p:cNvSpPr txBox="1"/>
          <p:nvPr/>
        </p:nvSpPr>
        <p:spPr>
          <a:xfrm>
            <a:off x="1836163" y="4500582"/>
            <a:ext cx="42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6)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949057-A98B-AF49-9B73-C8C909F8477C}"/>
              </a:ext>
            </a:extLst>
          </p:cNvPr>
          <p:cNvSpPr txBox="1"/>
          <p:nvPr/>
        </p:nvSpPr>
        <p:spPr>
          <a:xfrm>
            <a:off x="4261284" y="4179422"/>
            <a:ext cx="442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⬍ </a:t>
            </a:r>
            <a:r>
              <a:rPr lang="en-US" sz="2400" dirty="0" err="1"/>
              <a:t>struct</a:t>
            </a:r>
            <a:r>
              <a:rPr lang="en-US" sz="2400" dirty="0"/>
              <a:t> </a:t>
            </a:r>
            <a:r>
              <a:rPr lang="en-US" sz="2400" dirty="0" err="1"/>
              <a:t>buf</a:t>
            </a:r>
            <a:endParaRPr lang="en-US" sz="2400" dirty="0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B868CEB4-49B7-C548-A044-86B14DBC4988}"/>
              </a:ext>
            </a:extLst>
          </p:cNvPr>
          <p:cNvSpPr/>
          <p:nvPr/>
        </p:nvSpPr>
        <p:spPr>
          <a:xfrm>
            <a:off x="8688012" y="955223"/>
            <a:ext cx="452415" cy="4116024"/>
          </a:xfrm>
          <a:prstGeom prst="rightBrace">
            <a:avLst>
              <a:gd name="adj1" fmla="val 37500"/>
              <a:gd name="adj2" fmla="val 50000"/>
            </a:avLst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459215-2B16-9D45-AA54-355732B3A2DF}"/>
              </a:ext>
            </a:extLst>
          </p:cNvPr>
          <p:cNvSpPr txBox="1"/>
          <p:nvPr/>
        </p:nvSpPr>
        <p:spPr>
          <a:xfrm>
            <a:off x="9286504" y="2598307"/>
            <a:ext cx="2616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Objects passed between the layers.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38B654-13E1-C34B-9119-724BB6B6D584}"/>
              </a:ext>
            </a:extLst>
          </p:cNvPr>
          <p:cNvSpPr txBox="1"/>
          <p:nvPr/>
        </p:nvSpPr>
        <p:spPr>
          <a:xfrm rot="16200000">
            <a:off x="-545043" y="2853595"/>
            <a:ext cx="3961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Imperfectly layered kernel code</a:t>
            </a:r>
          </a:p>
        </p:txBody>
      </p:sp>
    </p:spTree>
    <p:extLst>
      <p:ext uri="{BB962C8B-B14F-4D97-AF65-F5344CB8AC3E}">
        <p14:creationId xmlns:p14="http://schemas.microsoft.com/office/powerpoint/2010/main" val="117849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File descriptor level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syscalls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sys_file.c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270862"/>
            <a:ext cx="6797085" cy="5439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read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sz="2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void*, </a:t>
            </a:r>
            <a:r>
              <a:rPr lang="en-US" sz="2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write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sz="2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void*, </a:t>
            </a:r>
            <a:r>
              <a:rPr lang="en-US" sz="2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open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(char*, </a:t>
            </a:r>
            <a:r>
              <a:rPr lang="en-US" sz="2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close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sz="2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dup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sz="2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link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(char*, char*);</a:t>
            </a:r>
          </a:p>
          <a:p>
            <a:pPr marL="0" indent="0">
              <a:buNone/>
            </a:pPr>
            <a:r>
              <a:rPr lang="en-US" sz="2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unlink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(char*);</a:t>
            </a:r>
          </a:p>
          <a:p>
            <a:pPr marL="0" indent="0">
              <a:buNone/>
            </a:pPr>
            <a:r>
              <a:rPr lang="en-US" sz="2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fstat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sz="2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fd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</a:t>
            </a:r>
            <a:r>
              <a:rPr lang="en-US" sz="2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struct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stat*);</a:t>
            </a:r>
          </a:p>
          <a:p>
            <a:pPr marL="0" indent="0">
              <a:buNone/>
            </a:pPr>
            <a:r>
              <a:rPr lang="en-US" sz="2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mkdir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(char*);</a:t>
            </a:r>
          </a:p>
          <a:p>
            <a:pPr marL="0" indent="0">
              <a:buNone/>
            </a:pPr>
            <a:r>
              <a:rPr lang="en-US" sz="2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6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chdir</a:t>
            </a:r>
            <a:r>
              <a:rPr lang="en-US" sz="2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(char*);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60556" y="1270862"/>
            <a:ext cx="4842141" cy="5439903"/>
          </a:xfrm>
        </p:spPr>
        <p:txBody>
          <a:bodyPr>
            <a:normAutofit/>
          </a:bodyPr>
          <a:lstStyle/>
          <a:p>
            <a:r>
              <a:rPr lang="en-US" dirty="0"/>
              <a:t>This is the system call API presented to user code in </a:t>
            </a:r>
            <a:r>
              <a:rPr lang="en-US" dirty="0" err="1"/>
              <a:t>user.h</a:t>
            </a:r>
            <a:r>
              <a:rPr lang="en-US" dirty="0"/>
              <a:t>.</a:t>
            </a:r>
          </a:p>
          <a:p>
            <a:r>
              <a:rPr lang="en-US" dirty="0"/>
              <a:t>Works with</a:t>
            </a:r>
          </a:p>
          <a:p>
            <a:pPr lvl="1"/>
            <a:r>
              <a:rPr lang="en-US" dirty="0"/>
              <a:t>integer file descriptors</a:t>
            </a:r>
          </a:p>
          <a:p>
            <a:pPr lvl="1"/>
            <a:r>
              <a:rPr lang="en-US" dirty="0"/>
              <a:t>byte arrays</a:t>
            </a:r>
          </a:p>
          <a:p>
            <a:pPr lvl="1"/>
            <a:r>
              <a:rPr lang="en-US" dirty="0"/>
              <a:t>file path strings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8634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 descriptors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ea typeface="Andale Mono" charset="0"/>
                <a:cs typeface="Courier New" panose="02070309020205020404" pitchFamily="49" charset="0"/>
              </a:rPr>
              <a:t>A </a:t>
            </a:r>
            <a:r>
              <a:rPr lang="en-US" sz="2800" b="1" dirty="0">
                <a:ea typeface="Andale Mono" charset="0"/>
                <a:cs typeface="Courier New" panose="02070309020205020404" pitchFamily="49" charset="0"/>
              </a:rPr>
              <a:t>file descriptor </a:t>
            </a:r>
            <a:r>
              <a:rPr lang="en-US" sz="2800" dirty="0">
                <a:ea typeface="Andale Mono" charset="0"/>
                <a:cs typeface="Courier New" panose="02070309020205020404" pitchFamily="49" charset="0"/>
              </a:rPr>
              <a:t>is a file open by a process – an </a:t>
            </a:r>
            <a:r>
              <a:rPr lang="en-US" sz="2800" dirty="0" err="1">
                <a:ea typeface="Andale Mono" charset="0"/>
                <a:cs typeface="Courier New" panose="02070309020205020404" pitchFamily="49" charset="0"/>
              </a:rPr>
              <a:t>inode</a:t>
            </a:r>
            <a:r>
              <a:rPr lang="en-US" sz="2800" dirty="0">
                <a:ea typeface="Andale Mono" charset="0"/>
                <a:cs typeface="Courier New" panose="02070309020205020404" pitchFamily="49" charset="0"/>
              </a:rPr>
              <a:t>, r/w permissions, and a cursor:</a:t>
            </a: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struct file 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enum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{ FD_NONE, FD_PIPE, FD_INODE } </a:t>
            </a:r>
            <a:r>
              <a:rPr lang="en-US" sz="24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type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ref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; </a:t>
            </a:r>
            <a:r>
              <a:rPr lang="en-US" sz="24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// reference count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char </a:t>
            </a:r>
            <a:r>
              <a:rPr lang="en-US" sz="24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readable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char </a:t>
            </a:r>
            <a:r>
              <a:rPr lang="en-US" sz="24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writable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struct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pipe *</a:t>
            </a:r>
            <a:r>
              <a:rPr lang="en-US" sz="24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pipe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Inode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*</a:t>
            </a:r>
            <a:r>
              <a:rPr lang="en-US" sz="24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ip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; </a:t>
            </a:r>
            <a:r>
              <a:rPr lang="en-US" sz="24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// in-RAM copy of </a:t>
            </a:r>
            <a:r>
              <a:rPr lang="en-US" sz="2400" dirty="0" err="1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inode</a:t>
            </a:r>
            <a:endParaRPr lang="en-US" sz="2400" dirty="0">
              <a:solidFill>
                <a:schemeClr val="accent6"/>
              </a:solidFill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uint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off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; </a:t>
            </a:r>
            <a:r>
              <a:rPr lang="en-US" sz="24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// file offset/cursor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/>
              <a:t>Each process’ 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proc struct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2400" dirty="0"/>
              <a:t>has:</a:t>
            </a:r>
          </a:p>
          <a:p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struct file *</a:t>
            </a:r>
            <a:r>
              <a:rPr lang="en-US" sz="24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ofile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[NOFILE];  </a:t>
            </a:r>
            <a:r>
              <a:rPr lang="en-US" sz="24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// Up to 16 open file descriptors</a:t>
            </a:r>
          </a:p>
          <a:p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struct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inode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*</a:t>
            </a:r>
            <a:r>
              <a:rPr lang="en-US" sz="24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cwd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;           </a:t>
            </a:r>
            <a:r>
              <a:rPr lang="en-US" sz="24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// Current directory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762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Virtual file system layer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file.c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Just a bunch of helper functions for working with </a:t>
            </a:r>
            <a:r>
              <a:rPr lang="en-US" sz="28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struct</a:t>
            </a:r>
            <a:r>
              <a:rPr lang="en-US" sz="28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file*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File* 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filealloc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(void);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void  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fileclose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(File*);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File* 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filedup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(File*);</a:t>
            </a:r>
          </a:p>
          <a:p>
            <a:pPr marL="457200" lvl="1" indent="0">
              <a:buNone/>
            </a:pP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fileread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(File*, char* </a:t>
            </a:r>
            <a:r>
              <a:rPr lang="en-US" i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data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size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filestat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(File*, Stat*);</a:t>
            </a:r>
          </a:p>
          <a:p>
            <a:pPr marL="457200" lvl="1" indent="0">
              <a:buNone/>
            </a:pP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filewrite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(File*, char* </a:t>
            </a:r>
            <a:r>
              <a:rPr lang="en-US" i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data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size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endParaRPr lang="en-US" sz="2800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dirty="0" err="1">
                <a:ea typeface="Andale Mono" charset="0"/>
                <a:cs typeface="Andale Mono" charset="0"/>
              </a:rPr>
              <a:t>Syscall</a:t>
            </a:r>
            <a:r>
              <a:rPr lang="en-US" dirty="0">
                <a:ea typeface="Andale Mono" charset="0"/>
                <a:cs typeface="Andale Mono" charset="0"/>
              </a:rPr>
              <a:t> implementations needs more than just these functions.</a:t>
            </a:r>
          </a:p>
          <a:p>
            <a:r>
              <a:rPr lang="en-US" dirty="0">
                <a:ea typeface="Andale Mono" charset="0"/>
                <a:cs typeface="Andale Mono" charset="0"/>
              </a:rPr>
              <a:t>We still don’t have a way to open/create a file using a path string.</a:t>
            </a:r>
          </a:p>
          <a:p>
            <a:r>
              <a:rPr lang="en-US" dirty="0">
                <a:ea typeface="Andale Mono" charset="0"/>
                <a:cs typeface="Andale Mono" charset="0"/>
              </a:rPr>
              <a:t>So this is an incomplete layer.</a:t>
            </a:r>
          </a:p>
        </p:txBody>
      </p:sp>
    </p:spTree>
    <p:extLst>
      <p:ext uri="{BB962C8B-B14F-4D97-AF65-F5344CB8AC3E}">
        <p14:creationId xmlns:p14="http://schemas.microsoft.com/office/powerpoint/2010/main" val="47381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759417"/>
          </a:xfrm>
        </p:spPr>
        <p:txBody>
          <a:bodyPr>
            <a:normAutofit/>
          </a:bodyPr>
          <a:lstStyle/>
          <a:p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inode</a:t>
            </a:r>
            <a:r>
              <a:rPr lang="en-US" dirty="0"/>
              <a:t> </a:t>
            </a:r>
            <a:r>
              <a:rPr lang="en-US" sz="3600" dirty="0">
                <a:solidFill>
                  <a:schemeClr val="tx1"/>
                </a:solidFill>
              </a:rPr>
              <a:t>(in-memory version)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3132" y="1092434"/>
            <a:ext cx="9352344" cy="52229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struct</a:t>
            </a:r>
            <a:r>
              <a:rPr lang="en-US" sz="2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8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inode</a:t>
            </a:r>
            <a:r>
              <a:rPr lang="en-US" sz="2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uint</a:t>
            </a: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dev</a:t>
            </a: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;    </a:t>
            </a:r>
            <a:r>
              <a:rPr lang="en-US" sz="28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// Device number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uint</a:t>
            </a: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inum</a:t>
            </a: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;   </a:t>
            </a:r>
            <a:r>
              <a:rPr lang="en-US" sz="28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// </a:t>
            </a:r>
            <a:r>
              <a:rPr lang="en-US" sz="2800" dirty="0" err="1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Inode</a:t>
            </a:r>
            <a:r>
              <a:rPr lang="en-US" sz="28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number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ref</a:t>
            </a: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;     </a:t>
            </a:r>
            <a:r>
              <a:rPr lang="en-US" sz="28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// Reference count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flags</a:t>
            </a: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;   </a:t>
            </a:r>
            <a:r>
              <a:rPr lang="en-US" sz="28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// I_BUSY, I_VALID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short </a:t>
            </a:r>
            <a:r>
              <a:rPr lang="en-US" sz="28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type</a:t>
            </a: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;        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short </a:t>
            </a:r>
            <a:r>
              <a:rPr lang="en-US" sz="28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major</a:t>
            </a: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short </a:t>
            </a:r>
            <a:r>
              <a:rPr lang="en-US" sz="28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minor</a:t>
            </a: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;             </a:t>
            </a:r>
            <a:r>
              <a:rPr lang="en-US" sz="28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copy of </a:t>
            </a:r>
            <a:r>
              <a:rPr lang="en-US" sz="2800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disk </a:t>
            </a:r>
            <a:r>
              <a:rPr lang="en-US" sz="2800" b="1" dirty="0" err="1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inode</a:t>
            </a:r>
            <a:endParaRPr lang="en-US" sz="2800" b="1" dirty="0">
              <a:solidFill>
                <a:schemeClr val="accent6"/>
              </a:solidFill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short </a:t>
            </a:r>
            <a:r>
              <a:rPr lang="en-US" sz="28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nlink</a:t>
            </a: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uint</a:t>
            </a: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size</a:t>
            </a: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8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uint</a:t>
            </a: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addrs</a:t>
            </a: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[NDIRECT+1];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" name="Right Brace 3"/>
          <p:cNvSpPr/>
          <p:nvPr/>
        </p:nvSpPr>
        <p:spPr>
          <a:xfrm>
            <a:off x="6083083" y="3383265"/>
            <a:ext cx="352440" cy="2233914"/>
          </a:xfrm>
          <a:prstGeom prst="rightBrace">
            <a:avLst>
              <a:gd name="adj1" fmla="val 41906"/>
              <a:gd name="adj2" fmla="val 42731"/>
            </a:avLst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3470" y="6181410"/>
            <a:ext cx="1163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Global </a:t>
            </a:r>
            <a:r>
              <a:rPr lang="en-US" sz="2800" i="1" dirty="0" err="1"/>
              <a:t>icache</a:t>
            </a:r>
            <a:r>
              <a:rPr lang="en-US" sz="2800" dirty="0"/>
              <a:t> stores 50 active </a:t>
            </a:r>
            <a:r>
              <a:rPr lang="en-US" sz="2800" dirty="0" err="1"/>
              <a:t>inodes</a:t>
            </a:r>
            <a:r>
              <a:rPr lang="en-US" sz="2800" dirty="0"/>
              <a:t> in kernel memory (cleanup when ref==0) </a:t>
            </a:r>
          </a:p>
        </p:txBody>
      </p:sp>
    </p:spTree>
    <p:extLst>
      <p:ext uri="{BB962C8B-B14F-4D97-AF65-F5344CB8AC3E}">
        <p14:creationId xmlns:p14="http://schemas.microsoft.com/office/powerpoint/2010/main" val="1917507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00937B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EECS-343 Lecture 16 - Buffer Caching &amp; Logging</Template>
  <TotalTime>5161</TotalTime>
  <Words>2119</Words>
  <Application>Microsoft Macintosh PowerPoint</Application>
  <PresentationFormat>Widescreen</PresentationFormat>
  <Paragraphs>323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Andale Mono</vt:lpstr>
      <vt:lpstr>Arial</vt:lpstr>
      <vt:lpstr>Calibri</vt:lpstr>
      <vt:lpstr>Courier New</vt:lpstr>
      <vt:lpstr>Garamond</vt:lpstr>
      <vt:lpstr>Wingdings</vt:lpstr>
      <vt:lpstr>Theme1</vt:lpstr>
      <vt:lpstr>EECS-343 Operating Systems Lecture 17: Storage Layer Interactions</vt:lpstr>
      <vt:lpstr>Announcements</vt:lpstr>
      <vt:lpstr>Last Lecture: Buffer Caching &amp; Logging</vt:lpstr>
      <vt:lpstr>xv6 storage: a layered implementation</vt:lpstr>
      <vt:lpstr>More accurate view of storage stack in xv6</vt:lpstr>
      <vt:lpstr>1) File descriptor level (syscalls, sys_file.c)</vt:lpstr>
      <vt:lpstr>File descriptors</vt:lpstr>
      <vt:lpstr>2) Virtual file system layer (file.c)</vt:lpstr>
      <vt:lpstr>struct inode (in-memory version)</vt:lpstr>
      <vt:lpstr>3) Inode layer (fs.c) is where it gets interesting</vt:lpstr>
      <vt:lpstr>3) Inode layer (fs.c) continued</vt:lpstr>
      <vt:lpstr>struct buf</vt:lpstr>
      <vt:lpstr>4) Logging (log.c)</vt:lpstr>
      <vt:lpstr>5) Buffer cache layer (bio.c)</vt:lpstr>
      <vt:lpstr>6) Device driver layer (ide.c)</vt:lpstr>
      <vt:lpstr>Intermission</vt:lpstr>
      <vt:lpstr>Example: open(char*,…) in sysfile.c</vt:lpstr>
      <vt:lpstr>Example: create(char*,…) in sysfile.c</vt:lpstr>
      <vt:lpstr>Example: filewrite(File*,char *,int n) in file.c</vt:lpstr>
      <vt:lpstr>Example: writei(Inode*,char *, int offset, int n) in fs.c</vt:lpstr>
      <vt:lpstr>Example: bread(int device, int sector) in bio.c</vt:lpstr>
      <vt:lpstr>Example: iderw(struct buf*) in ide.c</vt:lpstr>
      <vt:lpstr>Adding logging to xv6</vt:lpstr>
      <vt:lpstr>xv6 logging implementation is a partial layer</vt:lpstr>
      <vt:lpstr>Supporting multiple filesystems</vt:lpstr>
      <vt:lpstr>Where would you insert a software RAID layer?</vt:lpstr>
      <vt:lpstr>PowerPoint Presentation</vt:lpstr>
      <vt:lpstr>PowerPoint Presentation</vt:lpstr>
      <vt:lpstr>PowerPoint Presentation</vt:lpstr>
      <vt:lpstr>Recap – Storage Layer Interactions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224</cp:revision>
  <cp:lastPrinted>2018-03-08T18:15:27Z</cp:lastPrinted>
  <dcterms:created xsi:type="dcterms:W3CDTF">2017-09-19T21:33:23Z</dcterms:created>
  <dcterms:modified xsi:type="dcterms:W3CDTF">2019-05-30T15:55:02Z</dcterms:modified>
</cp:coreProperties>
</file>