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2" r:id="rId4"/>
    <p:sldId id="281" r:id="rId5"/>
    <p:sldId id="282" r:id="rId6"/>
    <p:sldId id="283" r:id="rId7"/>
    <p:sldId id="290" r:id="rId8"/>
    <p:sldId id="293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4" r:id="rId17"/>
    <p:sldId id="267" r:id="rId18"/>
    <p:sldId id="270" r:id="rId19"/>
    <p:sldId id="268" r:id="rId20"/>
    <p:sldId id="269" r:id="rId21"/>
    <p:sldId id="273" r:id="rId22"/>
    <p:sldId id="272" r:id="rId23"/>
    <p:sldId id="274" r:id="rId24"/>
    <p:sldId id="275" r:id="rId25"/>
    <p:sldId id="276" r:id="rId26"/>
    <p:sldId id="278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7"/>
            <p14:sldId id="292"/>
            <p14:sldId id="281"/>
            <p14:sldId id="282"/>
            <p14:sldId id="283"/>
            <p14:sldId id="290"/>
            <p14:sldId id="293"/>
            <p14:sldId id="259"/>
            <p14:sldId id="260"/>
            <p14:sldId id="261"/>
            <p14:sldId id="262"/>
            <p14:sldId id="263"/>
            <p14:sldId id="265"/>
            <p14:sldId id="266"/>
            <p14:sldId id="264"/>
            <p14:sldId id="267"/>
            <p14:sldId id="270"/>
            <p14:sldId id="268"/>
            <p14:sldId id="269"/>
            <p14:sldId id="273"/>
            <p14:sldId id="272"/>
            <p14:sldId id="274"/>
            <p14:sldId id="275"/>
            <p14:sldId id="276"/>
            <p14:sldId id="278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22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9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98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59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31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1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16:</a:t>
            </a:r>
            <a:br>
              <a:rPr lang="en-US" dirty="0"/>
            </a:br>
            <a:r>
              <a:rPr lang="en-US" dirty="0"/>
              <a:t>Buffer Caching &amp; Logging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3EEBB-C88F-E544-9C06-8C27CA98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&amp; write a file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91662" y="154984"/>
            <a:ext cx="4555959" cy="6555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</a:t>
            </a:r>
            <a:r>
              <a:rPr lang="en-US" dirty="0" err="1"/>
              <a:t>inode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</a:t>
            </a:r>
            <a:r>
              <a:rPr lang="en-US" dirty="0" err="1"/>
              <a:t>inode</a:t>
            </a:r>
            <a:r>
              <a:rPr lang="en-US" dirty="0"/>
              <a:t>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remaining space in existing blocks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new data block.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data to new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to it in </a:t>
            </a:r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093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45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368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9833" y="46666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23" name="Left Brace 22"/>
          <p:cNvSpPr/>
          <p:nvPr/>
        </p:nvSpPr>
        <p:spPr>
          <a:xfrm rot="10800000">
            <a:off x="1840204" y="48447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6691" y="49277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187" y="524366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7131" y="5404033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4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3103424" y="2775285"/>
            <a:ext cx="398664" cy="385010"/>
          </a:xfrm>
          <a:prstGeom prst="wedgeRectCallout">
            <a:avLst>
              <a:gd name="adj1" fmla="val -18676"/>
              <a:gd name="adj2" fmla="val 9431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2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Filesystem is a complex data structure, requiring reads/writes to many locations of the disk to perform even basic operations: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Open</a:t>
            </a:r>
            <a:r>
              <a:rPr lang="en-US" dirty="0"/>
              <a:t>: accessed </a:t>
            </a:r>
            <a:r>
              <a:rPr lang="en-US" b="1" dirty="0"/>
              <a:t>five</a:t>
            </a:r>
            <a:r>
              <a:rPr lang="en-US" dirty="0"/>
              <a:t> different blocks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Read</a:t>
            </a:r>
            <a:r>
              <a:rPr lang="en-US" dirty="0"/>
              <a:t>: required </a:t>
            </a:r>
            <a:r>
              <a:rPr lang="en-US" b="1" dirty="0"/>
              <a:t>three</a:t>
            </a:r>
            <a:r>
              <a:rPr lang="en-US" dirty="0"/>
              <a:t> I/</a:t>
            </a:r>
            <a:r>
              <a:rPr lang="en-US" dirty="0" err="1"/>
              <a:t>Os</a:t>
            </a:r>
            <a:r>
              <a:rPr lang="en-US" dirty="0"/>
              <a:t>, including a write (to update last accessed time).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Create</a:t>
            </a:r>
            <a:r>
              <a:rPr lang="en-US" dirty="0"/>
              <a:t>: required </a:t>
            </a:r>
            <a:r>
              <a:rPr lang="en-US" b="1" dirty="0"/>
              <a:t>nine</a:t>
            </a:r>
            <a:r>
              <a:rPr lang="en-US" dirty="0"/>
              <a:t> I/</a:t>
            </a:r>
            <a:r>
              <a:rPr lang="en-US" dirty="0" err="1"/>
              <a:t>Os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How to make this fast??</a:t>
            </a:r>
          </a:p>
          <a:p>
            <a:pPr lvl="1"/>
            <a:r>
              <a:rPr lang="en-US" dirty="0"/>
              <a:t>Add a </a:t>
            </a:r>
            <a:r>
              <a:rPr lang="en-US" b="1" i="1" dirty="0">
                <a:solidFill>
                  <a:schemeClr val="accent4"/>
                </a:solidFill>
              </a:rPr>
              <a:t>buffer cache </a:t>
            </a:r>
            <a:r>
              <a:rPr lang="en-US" dirty="0"/>
              <a:t>layer to the OS storage system.</a:t>
            </a:r>
          </a:p>
          <a:p>
            <a:pPr lvl="2"/>
            <a:r>
              <a:rPr lang="en-US" dirty="0"/>
              <a:t>Try to cache disk blocks in RAM whenever possible.</a:t>
            </a:r>
          </a:p>
          <a:p>
            <a:pPr lvl="1"/>
            <a:r>
              <a:rPr lang="en-US" dirty="0"/>
              <a:t>Layered design breaks the overall storage system’s</a:t>
            </a:r>
            <a:br>
              <a:rPr lang="en-US" dirty="0"/>
            </a:br>
            <a:r>
              <a:rPr lang="en-US" dirty="0"/>
              <a:t>complexity into a few simple layers.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93" y="3414532"/>
            <a:ext cx="3043905" cy="3389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3747" y="5844032"/>
            <a:ext cx="201399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4"/>
                </a:solidFill>
              </a:rPr>
              <a:t>Buffer cache</a:t>
            </a:r>
          </a:p>
        </p:txBody>
      </p:sp>
    </p:spTree>
    <p:extLst>
      <p:ext uri="{BB962C8B-B14F-4D97-AF65-F5344CB8AC3E}">
        <p14:creationId xmlns:p14="http://schemas.microsoft.com/office/powerpoint/2010/main" val="185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69" y="5127876"/>
            <a:ext cx="10058400" cy="17301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88377"/>
          </a:xfrm>
        </p:spPr>
        <p:txBody>
          <a:bodyPr/>
          <a:lstStyle/>
          <a:p>
            <a:r>
              <a:rPr lang="en-US" dirty="0"/>
              <a:t>xv6 </a:t>
            </a:r>
            <a:r>
              <a:rPr lang="en-US"/>
              <a:t>buffer cache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5814" y="2038239"/>
            <a:ext cx="10536881" cy="1648946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 rot="5400000">
            <a:off x="4997494" y="1876572"/>
            <a:ext cx="260175" cy="995426"/>
          </a:xfrm>
          <a:prstGeom prst="leftBrace">
            <a:avLst>
              <a:gd name="adj1" fmla="val 40333"/>
              <a:gd name="adj2" fmla="val 59461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77831" y="1814875"/>
            <a:ext cx="334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One of NBUF = 30 buffers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8170" y="2882100"/>
            <a:ext cx="96399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0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4671" y="5330821"/>
            <a:ext cx="85459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Disk 0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Sector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1538" y="2908786"/>
            <a:ext cx="895883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1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4587" y="6017264"/>
            <a:ext cx="7677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Disk 1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Sector 7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1050815" y="2126172"/>
            <a:ext cx="260175" cy="1511855"/>
          </a:xfrm>
          <a:prstGeom prst="leftBrace">
            <a:avLst>
              <a:gd name="adj1" fmla="val 40333"/>
              <a:gd name="adj2" fmla="val 50482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1625336" y="5330821"/>
            <a:ext cx="243805" cy="1308910"/>
          </a:xfrm>
          <a:prstGeom prst="leftBrace">
            <a:avLst>
              <a:gd name="adj1" fmla="val 40333"/>
              <a:gd name="adj2" fmla="val 50482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2528156"/>
            <a:ext cx="995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4"/>
                </a:solidFill>
              </a:rPr>
              <a:t>Kernel</a:t>
            </a:r>
          </a:p>
          <a:p>
            <a:pPr algn="r"/>
            <a:r>
              <a:rPr lang="en-US" sz="2000" b="1" dirty="0">
                <a:solidFill>
                  <a:schemeClr val="accent4"/>
                </a:solidFill>
              </a:rPr>
              <a:t>RAM</a:t>
            </a:r>
          </a:p>
          <a:p>
            <a:pPr algn="r"/>
            <a:r>
              <a:rPr lang="en-US" sz="2000" b="1" dirty="0"/>
              <a:t>(Fast!)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536" y="5785221"/>
            <a:ext cx="8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Slow!</a:t>
            </a:r>
          </a:p>
        </p:txBody>
      </p:sp>
      <p:sp>
        <p:nvSpPr>
          <p:cNvPr id="38" name="Up-Down Arrow 37"/>
          <p:cNvSpPr/>
          <p:nvPr/>
        </p:nvSpPr>
        <p:spPr>
          <a:xfrm>
            <a:off x="6038348" y="3680535"/>
            <a:ext cx="708443" cy="1438836"/>
          </a:xfrm>
          <a:prstGeom prst="upDownArrow">
            <a:avLst>
              <a:gd name="adj1" fmla="val 3101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905654" y="4105154"/>
            <a:ext cx="635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 is to minimize transfers between layers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8625" y="2970823"/>
            <a:ext cx="107781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0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1877" y="2939636"/>
            <a:ext cx="1031488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1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102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6923" y="5305852"/>
            <a:ext cx="84495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Disk 0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Sector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77902" y="6076371"/>
            <a:ext cx="963404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Disk 1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Sector 102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679" y="926148"/>
            <a:ext cx="1132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Upper layers (filesystem) work with buffers, not directly with disk</a:t>
            </a:r>
          </a:p>
        </p:txBody>
      </p:sp>
    </p:spTree>
    <p:extLst>
      <p:ext uri="{BB962C8B-B14F-4D97-AF65-F5344CB8AC3E}">
        <p14:creationId xmlns:p14="http://schemas.microsoft.com/office/powerpoint/2010/main" val="46911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Cache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Cache popular blocks so the disk can be accessed less frequently.</a:t>
            </a:r>
          </a:p>
          <a:p>
            <a:pPr lvl="1"/>
            <a:r>
              <a:rPr lang="en-US" dirty="0"/>
              <a:t>Recall that disk has 10,000× greater delay than RAM.</a:t>
            </a:r>
          </a:p>
          <a:p>
            <a:pPr lvl="1"/>
            <a:r>
              <a:rPr lang="en-US" b="1" i="1" dirty="0"/>
              <a:t>Reads</a:t>
            </a:r>
            <a:r>
              <a:rPr lang="en-US" dirty="0"/>
              <a:t> are faster if the disk block is already in memory from a recent access.</a:t>
            </a:r>
          </a:p>
          <a:p>
            <a:pPr lvl="1"/>
            <a:r>
              <a:rPr lang="en-US" b="1" i="1" dirty="0"/>
              <a:t>Writes</a:t>
            </a:r>
            <a:r>
              <a:rPr lang="en-US" dirty="0"/>
              <a:t> can be aggregated.</a:t>
            </a:r>
          </a:p>
          <a:p>
            <a:pPr lvl="2"/>
            <a:r>
              <a:rPr lang="en-US" dirty="0"/>
              <a:t>If a thread writes three times briefly to the same file, these can likely be reduced to one write to disk if the writes are delayed.</a:t>
            </a:r>
          </a:p>
          <a:p>
            <a:pPr lvl="2"/>
            <a:r>
              <a:rPr lang="en-US" dirty="0"/>
              <a:t>If a thread creates a new file and quickly deletes it, these writes can be skipped altogether.</a:t>
            </a:r>
          </a:p>
          <a:p>
            <a:pPr lvl="1"/>
            <a:r>
              <a:rPr lang="en-US" dirty="0"/>
              <a:t>Eventually, changes must be flushed to disk, but there is no rush.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Must be careful to prevent two threads from accessing different unsynchronized copies of the disk block.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., make the cache </a:t>
            </a:r>
            <a:r>
              <a:rPr lang="en-US" b="1" dirty="0"/>
              <a:t>coherent</a:t>
            </a:r>
            <a:r>
              <a:rPr lang="en-US" dirty="0"/>
              <a:t> and avoid race conditions</a:t>
            </a:r>
          </a:p>
        </p:txBody>
      </p:sp>
    </p:spTree>
    <p:extLst>
      <p:ext uri="{BB962C8B-B14F-4D97-AF65-F5344CB8AC3E}">
        <p14:creationId xmlns:p14="http://schemas.microsoft.com/office/powerpoint/2010/main" val="27849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cache interface </a:t>
            </a:r>
            <a:r>
              <a:rPr lang="en-US" sz="3600" dirty="0">
                <a:solidFill>
                  <a:schemeClr val="tx1"/>
                </a:solidFill>
              </a:rPr>
              <a:t>(kernel/</a:t>
            </a:r>
            <a:r>
              <a:rPr lang="en-US" sz="3600" dirty="0" err="1">
                <a:solidFill>
                  <a:schemeClr val="tx1"/>
                </a:solidFill>
              </a:rPr>
              <a:t>bio.c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Higher storage layers do not access disk directly, instead they call:</a:t>
            </a:r>
          </a:p>
          <a:p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device,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sector)</a:t>
            </a:r>
          </a:p>
          <a:p>
            <a:pPr lvl="1"/>
            <a:r>
              <a:rPr lang="en-US" dirty="0"/>
              <a:t>Returns a cache buffer with the data at a given location on a given disk.</a:t>
            </a:r>
          </a:p>
          <a:p>
            <a:pPr lvl="1"/>
            <a:r>
              <a:rPr lang="en-US" dirty="0"/>
              <a:t>If the sector is already in a buffer, </a:t>
            </a:r>
            <a:r>
              <a:rPr lang="en-US" i="1" dirty="0"/>
              <a:t>great!</a:t>
            </a:r>
            <a:r>
              <a:rPr lang="en-US" dirty="0"/>
              <a:t>  We avoided a disk read.</a:t>
            </a:r>
          </a:p>
          <a:p>
            <a:pPr lvl="1"/>
            <a:r>
              <a:rPr lang="en-US" dirty="0"/>
              <a:t>If another thread using that buffer already, then sleep until it’s available.</a:t>
            </a:r>
          </a:p>
          <a:p>
            <a:pPr lvl="1"/>
            <a:r>
              <a:rPr lang="en-US" dirty="0"/>
              <a:t>Buffer is </a:t>
            </a:r>
            <a:r>
              <a:rPr lang="en-US" b="1" dirty="0"/>
              <a:t>locked</a:t>
            </a:r>
            <a:r>
              <a:rPr lang="en-US" dirty="0"/>
              <a:t> for thread’s exclusive use.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bwrite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Write buffer’s new contents to disk.</a:t>
            </a:r>
          </a:p>
          <a:p>
            <a:pPr lvl="1"/>
            <a:r>
              <a:rPr lang="en-US" dirty="0"/>
              <a:t>Must always call bread before </a:t>
            </a:r>
            <a:r>
              <a:rPr lang="en-US" dirty="0" err="1"/>
              <a:t>bwrite</a:t>
            </a:r>
            <a:r>
              <a:rPr lang="en-US" dirty="0"/>
              <a:t>.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brelse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/>
              <a:t>Release the lock </a:t>
            </a:r>
            <a:r>
              <a:rPr lang="en-US" dirty="0"/>
              <a:t>on the buffer (and wake any waiting thread)</a:t>
            </a:r>
          </a:p>
          <a:p>
            <a:pPr lvl="1"/>
            <a:r>
              <a:rPr lang="en-US" dirty="0"/>
              <a:t>Move buffer to the head of the queue (MRU)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DF7D7-B95C-B34D-A042-02E0D1935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18" y="154983"/>
            <a:ext cx="1286880" cy="12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8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buffer cache layer in action </a:t>
            </a:r>
            <a:r>
              <a:rPr lang="en-US" sz="3600" dirty="0">
                <a:solidFill>
                  <a:schemeClr val="tx1"/>
                </a:solidFill>
              </a:rPr>
              <a:t>(kernel/</a:t>
            </a:r>
            <a:r>
              <a:rPr lang="en-US" sz="3600" dirty="0" err="1">
                <a:solidFill>
                  <a:schemeClr val="tx1"/>
                </a:solidFill>
              </a:rPr>
              <a:t>fs.c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967733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writei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2918012"/>
            <a:ext cx="6990038" cy="285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8290" y="3254188"/>
            <a:ext cx="4533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i="1" dirty="0">
                <a:ea typeface="Andale Mono" charset="0"/>
                <a:cs typeface="Andale Mono" charset="0"/>
              </a:rPr>
              <a:t>Bread</a:t>
            </a:r>
            <a:r>
              <a:rPr lang="en-US" sz="2800" dirty="0">
                <a:ea typeface="Andale Mono" charset="0"/>
                <a:cs typeface="Andale Mono" charset="0"/>
              </a:rPr>
              <a:t> to get buffer &amp; lock</a:t>
            </a:r>
            <a:br>
              <a:rPr lang="en-US" sz="2800" dirty="0">
                <a:ea typeface="Andale Mono" charset="0"/>
                <a:cs typeface="Andale Mono" charset="0"/>
              </a:rPr>
            </a:br>
            <a:endParaRPr lang="en-US" sz="2800" dirty="0">
              <a:ea typeface="Andale Mono" charset="0"/>
              <a:cs typeface="Andale Mono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dirty="0">
                <a:ea typeface="Andale Mono" charset="0"/>
                <a:cs typeface="Andale Mono" charset="0"/>
              </a:rPr>
              <a:t>Copy data to the buffer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dirty="0">
                <a:ea typeface="Andale Mono" charset="0"/>
                <a:cs typeface="Andale Mono" charset="0"/>
              </a:rPr>
              <a:t>Flush data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dirty="0">
                <a:ea typeface="Andale Mono" charset="0"/>
                <a:cs typeface="Andale Mono" charset="0"/>
              </a:rPr>
              <a:t>Release lock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157803" y="3482788"/>
            <a:ext cx="630403" cy="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60564" y="4343400"/>
            <a:ext cx="1027642" cy="1396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55430" y="4769817"/>
            <a:ext cx="4632776" cy="1204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55430" y="5194317"/>
            <a:ext cx="4632776" cy="1204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95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cache details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477512"/>
            <a:ext cx="8371189" cy="46771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315"/>
            <a:ext cx="5730498" cy="456944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Busy/Locked? Valid? Dirty?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Doubly-linked circular list of buffers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List of buffers waiting to be written to disk. </a:t>
            </a:r>
            <a:r>
              <a:rPr lang="en-US" sz="2000" i="1" dirty="0"/>
              <a:t>(Implementing it here is kind of sloppy.)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11420" y="2305545"/>
            <a:ext cx="3719932" cy="2163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06720" y="4218748"/>
            <a:ext cx="824632" cy="78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5847347" y="3431406"/>
            <a:ext cx="484005" cy="356135"/>
          </a:xfrm>
          <a:prstGeom prst="rightBrace">
            <a:avLst>
              <a:gd name="adj1" fmla="val 8333"/>
              <a:gd name="adj2" fmla="val 5229"/>
            </a:avLst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5" idx="2"/>
          </p:cNvCxnSpPr>
          <p:nvPr/>
        </p:nvCxnSpPr>
        <p:spPr>
          <a:xfrm>
            <a:off x="3544039" y="3787541"/>
            <a:ext cx="230330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865" y="1270861"/>
            <a:ext cx="8067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/>
              <a:t>bread</a:t>
            </a:r>
            <a:r>
              <a:rPr lang="en-US" sz="2800" dirty="0"/>
              <a:t> → </a:t>
            </a:r>
            <a:r>
              <a:rPr lang="en-US" sz="2800" i="1" dirty="0" err="1"/>
              <a:t>bget</a:t>
            </a:r>
            <a:r>
              <a:rPr lang="en-US" sz="2800" dirty="0"/>
              <a:t> looks for a matching buffer starting at head</a:t>
            </a:r>
          </a:p>
          <a:p>
            <a:pPr algn="r"/>
            <a:r>
              <a:rPr lang="en-US" sz="2800" dirty="0"/>
              <a:t>(disk and sector #s must match)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recently used buffer is moved to head by </a:t>
            </a:r>
            <a:r>
              <a:rPr lang="en-US" dirty="0" err="1"/>
              <a:t>brelse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011" y="2472271"/>
            <a:ext cx="10536881" cy="16489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46367" y="3316132"/>
            <a:ext cx="96399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0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9735" y="3342818"/>
            <a:ext cx="895883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1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7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46367" y="2383772"/>
            <a:ext cx="2569577" cy="23149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76040" y="4699165"/>
            <a:ext cx="7963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r-IN" sz="2800" dirty="0"/>
              <a:t>…</a:t>
            </a:r>
            <a:r>
              <a:rPr lang="en-US" sz="2800" dirty="0"/>
              <a:t> and allocates new buffers starting at tail</a:t>
            </a:r>
          </a:p>
          <a:p>
            <a:pPr algn="r"/>
            <a:r>
              <a:rPr lang="en-US" sz="2800" dirty="0"/>
              <a:t>(buffer must be marked “not busy”)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510298" y="4521620"/>
            <a:ext cx="2534856" cy="46846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88397" y="3399083"/>
            <a:ext cx="107781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0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1649" y="3367896"/>
            <a:ext cx="1031488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Disk 1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Sector 102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747" y="5789950"/>
            <a:ext cx="1164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xv6 panics if a suitable buffer cannot be found.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No more than 30 (NBUF) concurrent disk accesses are possible!</a:t>
            </a:r>
          </a:p>
        </p:txBody>
      </p:sp>
    </p:spTree>
    <p:extLst>
      <p:ext uri="{BB962C8B-B14F-4D97-AF65-F5344CB8AC3E}">
        <p14:creationId xmlns:p14="http://schemas.microsoft.com/office/powerpoint/2010/main" val="112172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page cache (Linux)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 </a:t>
            </a:r>
            <a:r>
              <a:rPr lang="en-US" i="1" dirty="0">
                <a:solidFill>
                  <a:schemeClr val="accent4"/>
                </a:solidFill>
              </a:rPr>
              <a:t>unified page cache </a:t>
            </a:r>
            <a:r>
              <a:rPr lang="en-US" dirty="0"/>
              <a:t>allocates physical memory to store both:</a:t>
            </a:r>
          </a:p>
          <a:p>
            <a:pPr lvl="1"/>
            <a:r>
              <a:rPr lang="en-US" dirty="0"/>
              <a:t>process’ virtual pages, and</a:t>
            </a:r>
          </a:p>
          <a:p>
            <a:pPr lvl="1"/>
            <a:r>
              <a:rPr lang="en-US" dirty="0"/>
              <a:t>device block buffers.</a:t>
            </a:r>
          </a:p>
          <a:p>
            <a:r>
              <a:rPr lang="en-US" dirty="0"/>
              <a:t>Use a 4 kB page frame to store 1, 2, 4, or 8 buffered disk blocks</a:t>
            </a:r>
          </a:p>
          <a:p>
            <a:pPr marL="457200" lvl="1" indent="0">
              <a:buNone/>
            </a:pPr>
            <a:r>
              <a:rPr lang="en-US" dirty="0"/>
              <a:t>(depending on the filesystem’s chosen block size)</a:t>
            </a:r>
          </a:p>
          <a:p>
            <a:r>
              <a:rPr lang="en-US" dirty="0"/>
              <a:t>A page fault or a disk I/O can both:</a:t>
            </a:r>
          </a:p>
          <a:p>
            <a:pPr lvl="1"/>
            <a:r>
              <a:rPr lang="en-US" dirty="0"/>
              <a:t>evict a resident page or cached disk block.</a:t>
            </a:r>
          </a:p>
          <a:p>
            <a:pPr lvl="1"/>
            <a:r>
              <a:rPr lang="en-US" dirty="0"/>
              <a:t>request a physical frame </a:t>
            </a:r>
          </a:p>
        </p:txBody>
      </p:sp>
    </p:spTree>
    <p:extLst>
      <p:ext uri="{BB962C8B-B14F-4D97-AF65-F5344CB8AC3E}">
        <p14:creationId xmlns:p14="http://schemas.microsoft.com/office/powerpoint/2010/main" val="68010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60" y="1270861"/>
            <a:ext cx="5352648" cy="5352648"/>
          </a:xfr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99274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4 is due next Wednesday</a:t>
            </a:r>
          </a:p>
          <a:p>
            <a:r>
              <a:rPr lang="en-US" dirty="0"/>
              <a:t>Homework 4 will be out soon.</a:t>
            </a:r>
          </a:p>
        </p:txBody>
      </p:sp>
    </p:spTree>
    <p:extLst>
      <p:ext uri="{BB962C8B-B14F-4D97-AF65-F5344CB8AC3E}">
        <p14:creationId xmlns:p14="http://schemas.microsoft.com/office/powerpoint/2010/main" val="38595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921463"/>
          </a:xfrm>
        </p:spPr>
        <p:txBody>
          <a:bodyPr/>
          <a:lstStyle/>
          <a:p>
            <a:r>
              <a:rPr lang="en-US" dirty="0"/>
              <a:t>Crash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92193"/>
            <a:ext cx="11639227" cy="5456580"/>
          </a:xfrm>
        </p:spPr>
        <p:txBody>
          <a:bodyPr>
            <a:normAutofit/>
          </a:bodyPr>
          <a:lstStyle/>
          <a:p>
            <a:r>
              <a:rPr lang="en-US" dirty="0"/>
              <a:t>Filesystems are persistent and store important data</a:t>
            </a:r>
          </a:p>
          <a:p>
            <a:r>
              <a:rPr lang="en-US" dirty="0"/>
              <a:t>We cannot rely on the user to shut down the system gracefully</a:t>
            </a:r>
          </a:p>
          <a:p>
            <a:pPr lvl="1"/>
            <a:r>
              <a:rPr lang="en-US" dirty="0"/>
              <a:t>Power outages happen</a:t>
            </a:r>
          </a:p>
          <a:p>
            <a:pPr lvl="1"/>
            <a:r>
              <a:rPr lang="en-US" dirty="0"/>
              <a:t>Kernel may panic</a:t>
            </a:r>
          </a:p>
          <a:p>
            <a:pPr lvl="1"/>
            <a:r>
              <a:rPr lang="en-US" dirty="0"/>
              <a:t>USB plug may be yanked out</a:t>
            </a:r>
          </a:p>
          <a:p>
            <a:r>
              <a:rPr lang="en-US" dirty="0"/>
              <a:t>But, filesystem is a complex data structure with </a:t>
            </a:r>
            <a:r>
              <a:rPr lang="en-US" b="1" i="1" dirty="0">
                <a:solidFill>
                  <a:schemeClr val="accent4"/>
                </a:solidFill>
              </a:rPr>
              <a:t>critical sections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concern is not race conditions, but </a:t>
            </a:r>
            <a:r>
              <a:rPr lang="en-US" b="1" dirty="0"/>
              <a:t>partial commit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Some filesystem transactions must be performed atomically </a:t>
            </a:r>
            <a:r>
              <a:rPr lang="mr-IN" dirty="0"/>
              <a:t>–</a:t>
            </a:r>
            <a:r>
              <a:rPr lang="en-US" dirty="0"/>
              <a:t> “all or none,” otherwise the filesystem will not be self-consistent.</a:t>
            </a:r>
          </a:p>
          <a:p>
            <a:r>
              <a:rPr lang="en-US" dirty="0"/>
              <a:t>It’s OK to interrupt a write, as long as it leaves the file looking like it was partially written, rather than corrupting the file or filesystem.</a:t>
            </a:r>
          </a:p>
        </p:txBody>
      </p:sp>
    </p:spTree>
    <p:extLst>
      <p:ext uri="{BB962C8B-B14F-4D97-AF65-F5344CB8AC3E}">
        <p14:creationId xmlns:p14="http://schemas.microsoft.com/office/powerpoint/2010/main" val="190317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example </a:t>
            </a:r>
            <a:r>
              <a:rPr lang="en-US" sz="3600" dirty="0">
                <a:solidFill>
                  <a:schemeClr val="tx1"/>
                </a:solidFill>
              </a:rPr>
              <a:t>(while writing to /foo/bar)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3738623"/>
            <a:ext cx="11639227" cy="29101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crash before the write to the file’s </a:t>
            </a:r>
            <a:r>
              <a:rPr lang="en-US" dirty="0" err="1"/>
              <a:t>inode</a:t>
            </a:r>
            <a:r>
              <a:rPr lang="en-US" dirty="0"/>
              <a:t> would </a:t>
            </a:r>
            <a:r>
              <a:rPr lang="en-US" b="1" i="1" dirty="0">
                <a:solidFill>
                  <a:schemeClr val="accent4"/>
                </a:solidFill>
              </a:rPr>
              <a:t>leak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 data block</a:t>
            </a:r>
          </a:p>
          <a:p>
            <a:pPr lvl="1"/>
            <a:r>
              <a:rPr lang="en-US" dirty="0"/>
              <a:t>The data bitmap was updated to reserve a direct block, but we were not able to finish by making the file’s </a:t>
            </a:r>
            <a:r>
              <a:rPr lang="en-US" dirty="0" err="1"/>
              <a:t>inode</a:t>
            </a:r>
            <a:r>
              <a:rPr lang="en-US" dirty="0"/>
              <a:t> refer to that block.</a:t>
            </a:r>
          </a:p>
          <a:p>
            <a:pPr lvl="1"/>
            <a:r>
              <a:rPr lang="en-US" dirty="0"/>
              <a:t>This block is </a:t>
            </a:r>
            <a:r>
              <a:rPr lang="en-US" b="1" dirty="0"/>
              <a:t>lost forever</a:t>
            </a:r>
            <a:r>
              <a:rPr lang="en-US" dirty="0"/>
              <a:t>. </a:t>
            </a:r>
            <a:r>
              <a:rPr lang="en-US" dirty="0">
                <a:latin typeface="Apple Color Emoji" charset="0"/>
              </a:rPr>
              <a:t>😢</a:t>
            </a:r>
          </a:p>
          <a:p>
            <a:r>
              <a:rPr lang="en-US" dirty="0"/>
              <a:t>Depending on the FS implementation, more serious problems are possible: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might refer to a block that has not been written yet, adding garbage data.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or to a block that was freed in the bitmap, making two files share the block.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13" y="1270861"/>
            <a:ext cx="8407400" cy="2159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31058" y="2215517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62467" y="2414776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905246" y="3125166"/>
            <a:ext cx="7234178" cy="34725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39423" y="2911562"/>
            <a:ext cx="156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accent4"/>
                </a:solidFill>
              </a:rPr>
              <a:t>Crash here!</a:t>
            </a:r>
          </a:p>
        </p:txBody>
      </p:sp>
    </p:spTree>
    <p:extLst>
      <p:ext uri="{BB962C8B-B14F-4D97-AF65-F5344CB8AC3E}">
        <p14:creationId xmlns:p14="http://schemas.microsoft.com/office/powerpoint/2010/main" val="94565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xv6 logging layer makes filesystem </a:t>
            </a:r>
            <a:r>
              <a:rPr lang="en-US" b="1" i="1" dirty="0"/>
              <a:t>transactional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related writes into a transaction.</a:t>
            </a:r>
          </a:p>
          <a:p>
            <a:r>
              <a:rPr lang="en-US" dirty="0"/>
              <a:t>Call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end_op</a:t>
            </a:r>
            <a:r>
              <a:rPr lang="en-US" dirty="0"/>
              <a:t> to atomically commit the transaction.</a:t>
            </a:r>
          </a:p>
          <a:p>
            <a:r>
              <a:rPr lang="en-US" dirty="0"/>
              <a:t>Example usage in a </a:t>
            </a:r>
            <a:r>
              <a:rPr lang="en-US" dirty="0" err="1"/>
              <a:t>syscall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begin_op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();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...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= bread(...);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-&gt;data[...] = ...;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log_write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...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end_op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896" y="1291656"/>
            <a:ext cx="2619801" cy="2917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0654" y="2981561"/>
            <a:ext cx="1733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chemeClr val="accent4"/>
                </a:solidFill>
              </a:rPr>
              <a:t>Logging</a:t>
            </a:r>
            <a:endParaRPr lang="en-US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63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Write-ahead logging: write the transaction to disk </a:t>
            </a:r>
            <a:r>
              <a:rPr lang="en-US" b="1" i="1" dirty="0">
                <a:solidFill>
                  <a:schemeClr val="tx1"/>
                </a:solidFill>
              </a:rPr>
              <a:t>twice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3724238"/>
            <a:ext cx="11639227" cy="29245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blocks to the log, a reserved part of the disk.</a:t>
            </a:r>
          </a:p>
          <a:p>
            <a:pPr lvl="1"/>
            <a:r>
              <a:rPr lang="en-US" dirty="0"/>
              <a:t>This makes a durable record of the transaction you plan to commit.</a:t>
            </a:r>
          </a:p>
          <a:p>
            <a:pPr lvl="1"/>
            <a:r>
              <a:rPr lang="en-US" dirty="0"/>
              <a:t>Continue putting all writes to the log, until </a:t>
            </a:r>
            <a:r>
              <a:rPr lang="en-US" b="1" i="1" dirty="0"/>
              <a:t>commit</a:t>
            </a:r>
            <a:r>
              <a:rPr lang="en-US" dirty="0"/>
              <a:t> is called.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commit, write a commit message to the log, then start writing all of the logged writes where they belong on disk.</a:t>
            </a:r>
          </a:p>
          <a:p>
            <a:pPr lvl="1"/>
            <a:r>
              <a:rPr lang="en-US" dirty="0"/>
              <a:t>Clear the log after everything is written again.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10" y="2514064"/>
            <a:ext cx="6813371" cy="90066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5400000">
            <a:off x="4391057" y="1889770"/>
            <a:ext cx="207029" cy="93862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7260928" y="3570"/>
            <a:ext cx="207029" cy="4711025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1653" y="1270861"/>
            <a:ext cx="245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First, stage changes in 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8598" y="1281551"/>
            <a:ext cx="367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Later, make changes permanent</a:t>
            </a:r>
          </a:p>
        </p:txBody>
      </p:sp>
    </p:spTree>
    <p:extLst>
      <p:ext uri="{BB962C8B-B14F-4D97-AF65-F5344CB8AC3E}">
        <p14:creationId xmlns:p14="http://schemas.microsoft.com/office/powerpoint/2010/main" val="94860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a crash?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The next time the machine is booted</a:t>
            </a:r>
            <a:r>
              <a:rPr lang="en-US" dirty="0"/>
              <a:t>, we deal with it as follows: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Crash occurred </a:t>
            </a:r>
            <a:r>
              <a:rPr lang="en-US" i="1" dirty="0">
                <a:solidFill>
                  <a:schemeClr val="accent4"/>
                </a:solidFill>
              </a:rPr>
              <a:t>before commit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is data in the log, but no commit message.</a:t>
            </a:r>
          </a:p>
          <a:p>
            <a:pPr lvl="1"/>
            <a:r>
              <a:rPr lang="en-US" dirty="0"/>
              <a:t>Just clear the log to </a:t>
            </a:r>
            <a:r>
              <a:rPr lang="en-US" b="1" i="1" dirty="0">
                <a:solidFill>
                  <a:schemeClr val="accent4"/>
                </a:solidFill>
              </a:rPr>
              <a:t>roll back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the transaction.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Crash occurred </a:t>
            </a:r>
            <a:r>
              <a:rPr lang="en-US" i="1" dirty="0">
                <a:solidFill>
                  <a:schemeClr val="accent4"/>
                </a:solidFill>
              </a:rPr>
              <a:t>after commit</a:t>
            </a:r>
            <a:r>
              <a:rPr lang="en-US" dirty="0"/>
              <a:t>, while writing data to main part of disk.</a:t>
            </a:r>
          </a:p>
          <a:p>
            <a:pPr lvl="1"/>
            <a:r>
              <a:rPr lang="en-US" dirty="0"/>
              <a:t>We don’t know how much of the transaction was finished.</a:t>
            </a:r>
          </a:p>
          <a:p>
            <a:pPr lvl="1"/>
            <a:r>
              <a:rPr lang="en-US" dirty="0"/>
              <a:t>However, the log tells us exactly what must be done!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Replay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the transaction (from the beginning), then clear the log.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log is empty, do nothing because there were no outstanding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920962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 more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3094" y="635430"/>
            <a:ext cx="4447424" cy="2838151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begin_op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();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...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= bread(...);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-&gt;data[...] = ...;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log_write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...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end_op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48" y="1115878"/>
            <a:ext cx="11477181" cy="548169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begin_op</a:t>
            </a:r>
            <a:r>
              <a:rPr lang="en-US" dirty="0"/>
              <a:t> waits until the logging system</a:t>
            </a:r>
            <a:br>
              <a:rPr lang="en-US" dirty="0"/>
            </a:br>
            <a:r>
              <a:rPr lang="en-US" dirty="0"/>
              <a:t>is not committing and there is enough</a:t>
            </a:r>
            <a:br>
              <a:rPr lang="en-US" dirty="0"/>
            </a:br>
            <a:r>
              <a:rPr lang="en-US" dirty="0"/>
              <a:t>free space in the log.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log_write</a:t>
            </a:r>
            <a:r>
              <a:rPr lang="en-US" dirty="0"/>
              <a:t> reserves a place for the block</a:t>
            </a:r>
            <a:br>
              <a:rPr lang="en-US" dirty="0"/>
            </a:br>
            <a:r>
              <a:rPr lang="en-US" dirty="0"/>
              <a:t>in the log, but does not write to disk yet.</a:t>
            </a:r>
          </a:p>
          <a:p>
            <a:pPr lvl="1"/>
            <a:r>
              <a:rPr lang="en-US" dirty="0"/>
              <a:t>So far, everything is being done in memory, using the buffer cache.</a:t>
            </a:r>
          </a:p>
          <a:p>
            <a:pPr lvl="1"/>
            <a:r>
              <a:rPr lang="en-US" dirty="0"/>
              <a:t>This allows multiple </a:t>
            </a:r>
            <a:r>
              <a:rPr lang="en-US" dirty="0" err="1"/>
              <a:t>log_writes</a:t>
            </a:r>
            <a:r>
              <a:rPr lang="en-US" dirty="0"/>
              <a:t> to the same block to be </a:t>
            </a:r>
            <a:r>
              <a:rPr lang="en-US" i="1" dirty="0"/>
              <a:t>absorbed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end_op</a:t>
            </a:r>
            <a:r>
              <a:rPr lang="en-US" dirty="0"/>
              <a:t> writes the transaction to disk in the log, then in the destination sectors.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 that transactions must be small enough to fit in the log.</a:t>
            </a:r>
          </a:p>
        </p:txBody>
      </p:sp>
    </p:spTree>
    <p:extLst>
      <p:ext uri="{BB962C8B-B14F-4D97-AF65-F5344CB8AC3E}">
        <p14:creationId xmlns:p14="http://schemas.microsoft.com/office/powerpoint/2010/main" val="199055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crash recovery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filesystems (ext2, FAT32) have no log.</a:t>
            </a:r>
          </a:p>
          <a:p>
            <a:r>
              <a:rPr lang="en-US" dirty="0"/>
              <a:t>Instead, a </a:t>
            </a:r>
            <a:r>
              <a:rPr lang="en-US" b="1" i="1" dirty="0"/>
              <a:t>scavenger</a:t>
            </a:r>
            <a:r>
              <a:rPr lang="en-US" dirty="0"/>
              <a:t> program (FSCK) runs on reboot to check for filesystem inconsistencies.</a:t>
            </a:r>
          </a:p>
          <a:p>
            <a:pPr lvl="1"/>
            <a:r>
              <a:rPr lang="en-US" dirty="0"/>
              <a:t>This can take hours on a large filesystem.</a:t>
            </a:r>
          </a:p>
          <a:p>
            <a:pPr lvl="1"/>
            <a:r>
              <a:rPr lang="en-US" dirty="0"/>
              <a:t>FSCK is only run if the system detects an unclean reboot</a:t>
            </a:r>
          </a:p>
          <a:p>
            <a:r>
              <a:rPr lang="en-US" dirty="0"/>
              <a:t>ext3 filesystem added a log (journal) to ext2.</a:t>
            </a:r>
          </a:p>
          <a:p>
            <a:endParaRPr lang="en-US" dirty="0"/>
          </a:p>
          <a:p>
            <a:r>
              <a:rPr lang="en-US" dirty="0"/>
              <a:t>Note that logging can </a:t>
            </a:r>
            <a:r>
              <a:rPr lang="en-US" b="1" dirty="0"/>
              <a:t>double</a:t>
            </a:r>
            <a:r>
              <a:rPr lang="en-US" dirty="0"/>
              <a:t> disk write load.</a:t>
            </a:r>
          </a:p>
          <a:p>
            <a:r>
              <a:rPr lang="en-US" dirty="0"/>
              <a:t>However, if you are careful you can limit logging to just the </a:t>
            </a:r>
            <a:r>
              <a:rPr lang="en-US" i="1" dirty="0">
                <a:solidFill>
                  <a:schemeClr val="accent4"/>
                </a:solidFill>
              </a:rPr>
              <a:t>metadata</a:t>
            </a:r>
            <a:r>
              <a:rPr lang="en-US" dirty="0"/>
              <a:t> (</a:t>
            </a:r>
            <a:r>
              <a:rPr lang="en-US" dirty="0" err="1"/>
              <a:t>inode</a:t>
            </a:r>
            <a:r>
              <a:rPr lang="en-US" dirty="0"/>
              <a:t> writes) and write data once to disk.</a:t>
            </a:r>
          </a:p>
        </p:txBody>
      </p:sp>
    </p:spTree>
    <p:extLst>
      <p:ext uri="{BB962C8B-B14F-4D97-AF65-F5344CB8AC3E}">
        <p14:creationId xmlns:p14="http://schemas.microsoft.com/office/powerpoint/2010/main" val="165975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Buffer Caching &amp;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 of file operations shows that many accesses to disk are needed for even a single open/read/write.</a:t>
            </a:r>
          </a:p>
          <a:p>
            <a:r>
              <a:rPr lang="en-US" dirty="0"/>
              <a:t>To improve performance, </a:t>
            </a:r>
            <a:r>
              <a:rPr lang="en-US" b="1" i="1" dirty="0">
                <a:solidFill>
                  <a:schemeClr val="accent4"/>
                </a:solidFill>
              </a:rPr>
              <a:t>cache</a:t>
            </a:r>
            <a:r>
              <a:rPr lang="en-US" dirty="0"/>
              <a:t> a small number of active disk blocks</a:t>
            </a:r>
          </a:p>
          <a:p>
            <a:pPr lvl="1"/>
            <a:r>
              <a:rPr lang="en-US" dirty="0"/>
              <a:t>Allows later reads to happen in memory</a:t>
            </a:r>
          </a:p>
          <a:p>
            <a:pPr lvl="1"/>
            <a:r>
              <a:rPr lang="en-US" dirty="0"/>
              <a:t>Multiple writes can be absorbed and all are immediately visible in memory</a:t>
            </a:r>
          </a:p>
          <a:p>
            <a:r>
              <a:rPr lang="en-US" dirty="0"/>
              <a:t>Each buffer is locked by a thread before use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Write-ahead logging </a:t>
            </a:r>
            <a:r>
              <a:rPr lang="en-US" dirty="0"/>
              <a:t>makes multiple disk writes appear atomic, even if the machine is powered-down in the middle of the transaction.</a:t>
            </a:r>
          </a:p>
          <a:p>
            <a:pPr lvl="1"/>
            <a:r>
              <a:rPr lang="en-US" dirty="0"/>
              <a:t>Very important for related changes to </a:t>
            </a:r>
            <a:r>
              <a:rPr lang="en-US" dirty="0" err="1"/>
              <a:t>inodes</a:t>
            </a:r>
            <a:r>
              <a:rPr lang="en-US" dirty="0"/>
              <a:t> &amp; bitmap (metadata in general)</a:t>
            </a:r>
          </a:p>
          <a:p>
            <a:pPr lvl="1"/>
            <a:r>
              <a:rPr lang="en-US" dirty="0"/>
              <a:t>Data is written twice: to log first, then to main disk.</a:t>
            </a:r>
          </a:p>
          <a:p>
            <a:pPr lvl="1"/>
            <a:r>
              <a:rPr lang="en-US" dirty="0"/>
              <a:t>On reboot, interrupted transaction is either </a:t>
            </a:r>
            <a:r>
              <a:rPr lang="en-US" b="1" i="1" dirty="0">
                <a:solidFill>
                  <a:schemeClr val="accent4"/>
                </a:solidFill>
              </a:rPr>
              <a:t>rolled back </a:t>
            </a:r>
            <a:r>
              <a:rPr lang="en-US" dirty="0"/>
              <a:t>or </a:t>
            </a:r>
            <a:r>
              <a:rPr lang="en-US" b="1" i="1" dirty="0">
                <a:solidFill>
                  <a:schemeClr val="accent4"/>
                </a:solidFill>
              </a:rPr>
              <a:t>replayed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66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 – RAID &amp;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allows multiple disks to act together for better</a:t>
            </a:r>
            <a:br>
              <a:rPr lang="en-US" dirty="0"/>
            </a:br>
            <a:r>
              <a:rPr lang="en-US" dirty="0"/>
              <a:t>throughput, capacity, and/or fault tolerance.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Parity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used in </a:t>
            </a:r>
            <a:r>
              <a:rPr lang="en-US" b="1" i="1" dirty="0">
                <a:solidFill>
                  <a:schemeClr val="accent4"/>
                </a:solidFill>
              </a:rPr>
              <a:t>RAID5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achieve all of the above.</a:t>
            </a:r>
            <a:endParaRPr lang="en-US" i="1" dirty="0"/>
          </a:p>
          <a:p>
            <a:r>
              <a:rPr lang="en-US" dirty="0"/>
              <a:t>OSes have a application-level API (</a:t>
            </a:r>
            <a:r>
              <a:rPr lang="en-US" dirty="0" err="1"/>
              <a:t>syscalls</a:t>
            </a:r>
            <a:r>
              <a:rPr lang="en-US" dirty="0"/>
              <a:t>) for file I/O:</a:t>
            </a:r>
          </a:p>
          <a:p>
            <a:pPr lvl="1"/>
            <a:r>
              <a:rPr lang="en-US" dirty="0"/>
              <a:t>open, read, write, seek, stat, </a:t>
            </a:r>
            <a:r>
              <a:rPr lang="en-US" dirty="0" err="1"/>
              <a:t>fsync</a:t>
            </a:r>
            <a:r>
              <a:rPr lang="en-US" dirty="0"/>
              <a:t>, rename, unlink, </a:t>
            </a:r>
            <a:r>
              <a:rPr lang="en-US" dirty="0" err="1"/>
              <a:t>mkdir</a:t>
            </a: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Filesystem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is a data structure the OS uses to organize disk space.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file/directory has an </a:t>
            </a:r>
            <a:r>
              <a:rPr lang="en-US" b="1" i="1" dirty="0" err="1">
                <a:solidFill>
                  <a:schemeClr val="accent4"/>
                </a:solidFill>
              </a:rPr>
              <a:t>inode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storing</a:t>
            </a:r>
            <a:br>
              <a:rPr lang="en-US" dirty="0"/>
            </a:br>
            <a:r>
              <a:rPr lang="en-US" dirty="0"/>
              <a:t>metadata &amp; pointers to data blocks.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5" y="4151145"/>
            <a:ext cx="5842858" cy="7723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808" y="4131472"/>
            <a:ext cx="3805434" cy="3326571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7260353" y="4336502"/>
            <a:ext cx="296894" cy="1715845"/>
          </a:xfrm>
          <a:prstGeom prst="leftBrace">
            <a:avLst>
              <a:gd name="adj1" fmla="val 40333"/>
              <a:gd name="adj2" fmla="val 71704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Inodes</a:t>
            </a:r>
            <a:r>
              <a:rPr lang="en-US" dirty="0"/>
              <a:t> (xv6)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file/directory is represented by an </a:t>
            </a:r>
            <a:r>
              <a:rPr lang="en-US" dirty="0" err="1"/>
              <a:t>inode</a:t>
            </a:r>
            <a:r>
              <a:rPr lang="en-US" dirty="0"/>
              <a:t> 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dinode</a:t>
            </a:r>
            <a:r>
              <a:rPr lang="en-US" dirty="0"/>
              <a:t>)</a:t>
            </a:r>
          </a:p>
          <a:p>
            <a:r>
              <a:rPr lang="en-US" dirty="0"/>
              <a:t>A file </a:t>
            </a:r>
            <a:r>
              <a:rPr lang="en-US" dirty="0" err="1"/>
              <a:t>inode</a:t>
            </a:r>
            <a:r>
              <a:rPr lang="en-US" dirty="0"/>
              <a:t> stores:</a:t>
            </a:r>
          </a:p>
          <a:p>
            <a:pPr lvl="1"/>
            <a:r>
              <a:rPr lang="en-US" dirty="0"/>
              <a:t>Reference count (# of hard links)</a:t>
            </a:r>
          </a:p>
          <a:p>
            <a:pPr lvl="1"/>
            <a:r>
              <a:rPr lang="en-US" dirty="0"/>
              <a:t>Total file size</a:t>
            </a:r>
          </a:p>
          <a:p>
            <a:pPr lvl="1"/>
            <a:r>
              <a:rPr lang="en-US" dirty="0"/>
              <a:t>Array of data blocks storing the file’s data (</a:t>
            </a:r>
            <a:r>
              <a:rPr lang="en-US" b="1" i="1" dirty="0">
                <a:solidFill>
                  <a:schemeClr val="accent4"/>
                </a:solidFill>
              </a:rPr>
              <a:t>direct blocks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Optional </a:t>
            </a:r>
            <a:r>
              <a:rPr lang="en-US" b="1" i="1" dirty="0">
                <a:solidFill>
                  <a:schemeClr val="accent4"/>
                </a:solidFill>
              </a:rPr>
              <a:t>indirect block </a:t>
            </a:r>
            <a:r>
              <a:rPr lang="en-US" dirty="0"/>
              <a:t>address, for files larger than 6kB.</a:t>
            </a:r>
          </a:p>
          <a:p>
            <a:r>
              <a:rPr lang="en-US" dirty="0"/>
              <a:t>xv6 files can be 70kB at most!</a:t>
            </a:r>
          </a:p>
          <a:p>
            <a:r>
              <a:rPr lang="en-US" dirty="0" err="1"/>
              <a:t>Inodes</a:t>
            </a:r>
            <a:r>
              <a:rPr lang="en-US" dirty="0"/>
              <a:t> are 64 bytes each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92453"/>
            <a:ext cx="5730874" cy="5009720"/>
          </a:xfrm>
        </p:spPr>
      </p:pic>
      <p:sp>
        <p:nvSpPr>
          <p:cNvPr id="15" name="Left Brace 14"/>
          <p:cNvSpPr/>
          <p:nvPr/>
        </p:nvSpPr>
        <p:spPr>
          <a:xfrm rot="10800000">
            <a:off x="9720773" y="1643604"/>
            <a:ext cx="293292" cy="2440295"/>
          </a:xfrm>
          <a:prstGeom prst="leftBrace">
            <a:avLst>
              <a:gd name="adj1" fmla="val 40333"/>
              <a:gd name="adj2" fmla="val 61633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14065" y="2372808"/>
            <a:ext cx="169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direct blocks</a:t>
            </a:r>
          </a:p>
        </p:txBody>
      </p:sp>
    </p:spTree>
    <p:extLst>
      <p:ext uri="{BB962C8B-B14F-4D97-AF65-F5344CB8AC3E}">
        <p14:creationId xmlns:p14="http://schemas.microsoft.com/office/powerpoint/2010/main" val="200230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</a:t>
            </a:r>
            <a:r>
              <a:rPr lang="en-US" dirty="0" err="1"/>
              <a:t>inodes</a:t>
            </a:r>
            <a:r>
              <a:rPr lang="en-US" dirty="0"/>
              <a:t> (xv6)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Directory is like a file containing an array of &lt;name, </a:t>
            </a:r>
            <a:r>
              <a:rPr lang="en-US" dirty="0" err="1"/>
              <a:t>inode</a:t>
            </a:r>
            <a:r>
              <a:rPr lang="en-US" dirty="0"/>
              <a:t>&gt; pairs:</a:t>
            </a:r>
          </a:p>
          <a:p>
            <a:pPr marL="914400" lvl="2" indent="0">
              <a:buNone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dirent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{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ushort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inum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char name[DIRSIZ]; // 14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 err="1"/>
              <a:t>Inode</a:t>
            </a:r>
            <a:r>
              <a:rPr lang="en-US" dirty="0"/>
              <a:t> type is set to T_DIR instead of T_FILE</a:t>
            </a:r>
          </a:p>
          <a:p>
            <a:r>
              <a:rPr lang="en-US" dirty="0"/>
              <a:t>Every directory contains two special entries:</a:t>
            </a:r>
          </a:p>
          <a:p>
            <a:pPr lvl="1"/>
            <a:r>
              <a:rPr lang="en-US" dirty="0"/>
              <a:t>“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..</a:t>
            </a:r>
            <a:r>
              <a:rPr lang="en-US" dirty="0"/>
              <a:t>” pointing to parent directory</a:t>
            </a:r>
          </a:p>
          <a:p>
            <a:pPr lvl="1"/>
            <a:r>
              <a:rPr lang="en-US" dirty="0"/>
              <a:t>“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</a:t>
            </a:r>
            <a:r>
              <a:rPr lang="en-US" dirty="0"/>
              <a:t>” pointing to self</a:t>
            </a:r>
          </a:p>
        </p:txBody>
      </p:sp>
    </p:spTree>
    <p:extLst>
      <p:ext uri="{BB962C8B-B14F-4D97-AF65-F5344CB8AC3E}">
        <p14:creationId xmlns:p14="http://schemas.microsoft.com/office/powerpoint/2010/main" val="21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larger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chemeClr val="accent4"/>
                </a:solidFill>
              </a:rPr>
              <a:t>ext3</a:t>
            </a:r>
            <a:r>
              <a:rPr lang="en-US" b="0" dirty="0"/>
              <a:t>: double &amp; </a:t>
            </a:r>
            <a:r>
              <a:rPr lang="en-US" b="0" i="1" dirty="0"/>
              <a:t>triple</a:t>
            </a:r>
            <a:r>
              <a:rPr lang="en-US" b="0" dirty="0"/>
              <a:t> indirect blocks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290" y="1902941"/>
            <a:ext cx="5949911" cy="373174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chemeClr val="accent4"/>
                </a:solidFill>
              </a:rPr>
              <a:t>ext4</a:t>
            </a:r>
            <a:r>
              <a:rPr lang="en-US" b="0" dirty="0"/>
              <a:t>: extents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52164" y="1794722"/>
            <a:ext cx="5239835" cy="4992673"/>
          </a:xfrm>
        </p:spPr>
      </p:pic>
    </p:spTree>
    <p:extLst>
      <p:ext uri="{BB962C8B-B14F-4D97-AF65-F5344CB8AC3E}">
        <p14:creationId xmlns:p14="http://schemas.microsoft.com/office/powerpoint/2010/main" val="243907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395DCE-4BF5-504E-B509-A71E6FBE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partitions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D2ABCF-D3DE-F149-8312-5078F60C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072" y="1038386"/>
            <a:ext cx="8052626" cy="5594888"/>
          </a:xfrm>
        </p:spPr>
        <p:txBody>
          <a:bodyPr/>
          <a:lstStyle/>
          <a:p>
            <a:r>
              <a:rPr lang="en-US" dirty="0"/>
              <a:t>Most computers have one physical disk,</a:t>
            </a:r>
          </a:p>
          <a:p>
            <a:r>
              <a:rPr lang="en-US" dirty="0"/>
              <a:t>But they may require multiple filesystems.</a:t>
            </a:r>
          </a:p>
          <a:p>
            <a:r>
              <a:rPr lang="en-US" dirty="0"/>
              <a:t>A disk partition is a contiguous chunk of the disk that can be formatted to store a filesystem.</a:t>
            </a:r>
          </a:p>
          <a:p>
            <a:pPr marL="0" indent="0">
              <a:buNone/>
            </a:pPr>
            <a:r>
              <a:rPr lang="en-US" dirty="0"/>
              <a:t>At left, we have:</a:t>
            </a:r>
          </a:p>
          <a:p>
            <a:r>
              <a:rPr lang="en-US" dirty="0"/>
              <a:t>Three different Linux partitions: /boot, swap, /</a:t>
            </a:r>
          </a:p>
          <a:p>
            <a:r>
              <a:rPr lang="en-US" dirty="0"/>
              <a:t>A Windows partition.</a:t>
            </a:r>
          </a:p>
          <a:p>
            <a:pPr lvl="1"/>
            <a:r>
              <a:rPr lang="en-US" dirty="0"/>
              <a:t>Each of the partitions may be formatted differently.</a:t>
            </a:r>
          </a:p>
          <a:p>
            <a:r>
              <a:rPr lang="en-US" dirty="0"/>
              <a:t>At bootup, initial boot code will present user with a menu to choose Windows or Linux boot.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8BEFA-2735-BE46-8BA0-EC4A4AD5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7" y="1533840"/>
            <a:ext cx="3003549" cy="4603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F754D-3D3D-EA4E-A56F-58608B892213}"/>
              </a:ext>
            </a:extLst>
          </p:cNvPr>
          <p:cNvSpPr txBox="1"/>
          <p:nvPr/>
        </p:nvSpPr>
        <p:spPr>
          <a:xfrm>
            <a:off x="1396314" y="1040081"/>
            <a:ext cx="1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Disk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CC6EB-4AFE-1A47-B841-6572722D2373}"/>
              </a:ext>
            </a:extLst>
          </p:cNvPr>
          <p:cNvSpPr txBox="1"/>
          <p:nvPr/>
        </p:nvSpPr>
        <p:spPr>
          <a:xfrm>
            <a:off x="821095" y="6262247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(not drawn to scale)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A561B-A3F0-CF4C-AD98-C37850C028B5}"/>
              </a:ext>
            </a:extLst>
          </p:cNvPr>
          <p:cNvSpPr/>
          <p:nvPr/>
        </p:nvSpPr>
        <p:spPr>
          <a:xfrm>
            <a:off x="716693" y="2767914"/>
            <a:ext cx="2575754" cy="2286000"/>
          </a:xfrm>
          <a:prstGeom prst="rect">
            <a:avLst/>
          </a:prstGeom>
          <a:solidFill>
            <a:srgbClr val="0C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51EB43-EF9B-6A4B-9454-27C74ED8275F}"/>
              </a:ext>
            </a:extLst>
          </p:cNvPr>
          <p:cNvSpPr/>
          <p:nvPr/>
        </p:nvSpPr>
        <p:spPr>
          <a:xfrm>
            <a:off x="6613221" y="3756454"/>
            <a:ext cx="2703773" cy="494270"/>
          </a:xfrm>
          <a:prstGeom prst="rect">
            <a:avLst/>
          </a:prstGeom>
          <a:solidFill>
            <a:srgbClr val="0C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25FD-3B6E-D545-957B-73EDE19D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 (LVM)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CCFF0-613A-6F4C-AB52-A07301012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763" y="1146875"/>
            <a:ext cx="6576936" cy="5594888"/>
          </a:xfrm>
        </p:spPr>
        <p:txBody>
          <a:bodyPr>
            <a:normAutofit/>
          </a:bodyPr>
          <a:lstStyle/>
          <a:p>
            <a:r>
              <a:rPr lang="en-US" dirty="0"/>
              <a:t>It’s sometimes convenient to combine multiple disk partitions into a bigger </a:t>
            </a:r>
            <a:r>
              <a:rPr lang="en-US" b="1" dirty="0"/>
              <a:t>logical volume</a:t>
            </a:r>
            <a:r>
              <a:rPr lang="en-US" dirty="0"/>
              <a:t>.</a:t>
            </a:r>
          </a:p>
          <a:p>
            <a:r>
              <a:rPr lang="en-US" dirty="0"/>
              <a:t>The concept is similar to software RAID, but it does not provide performance or redundancy benefits.</a:t>
            </a:r>
          </a:p>
          <a:p>
            <a:r>
              <a:rPr lang="en-US" dirty="0"/>
              <a:t>Allows user to increase the size of a filesystem by later adding another disk.</a:t>
            </a:r>
          </a:p>
          <a:p>
            <a:r>
              <a:rPr lang="en-US" dirty="0"/>
              <a:t>I think this feature is overused as a default setting on modern Linux distributions.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6780B-35EA-3A43-B3BF-84071415D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517577"/>
            <a:ext cx="4729213" cy="43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trace through the filesystem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>
                <a:solidFill>
                  <a:schemeClr val="tx1"/>
                </a:solidFill>
              </a:rPr>
              <a:t>open &amp;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5598695"/>
            <a:ext cx="11639227" cy="1050077"/>
          </a:xfrm>
        </p:spPr>
        <p:txBody>
          <a:bodyPr>
            <a:normAutofit/>
          </a:bodyPr>
          <a:lstStyle/>
          <a:p>
            <a:r>
              <a:rPr lang="en-US" dirty="0"/>
              <a:t>Note that the book’s </a:t>
            </a:r>
            <a:r>
              <a:rPr lang="en-US" dirty="0" err="1"/>
              <a:t>vsfs</a:t>
            </a:r>
            <a:r>
              <a:rPr lang="en-US" dirty="0"/>
              <a:t> uses an </a:t>
            </a:r>
            <a:r>
              <a:rPr lang="en-US" b="1" i="1" dirty="0" err="1">
                <a:solidFill>
                  <a:schemeClr val="accent4"/>
                </a:solidFill>
              </a:rPr>
              <a:t>inode</a:t>
            </a:r>
            <a:r>
              <a:rPr lang="en-US" b="1" i="1" dirty="0">
                <a:solidFill>
                  <a:schemeClr val="accent4"/>
                </a:solidFill>
              </a:rPr>
              <a:t> bitmap </a:t>
            </a:r>
            <a:r>
              <a:rPr lang="en-US" dirty="0"/>
              <a:t>to find free </a:t>
            </a:r>
            <a:r>
              <a:rPr lang="en-US" dirty="0" err="1"/>
              <a:t>inodes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xv6 filesystem simply scans through </a:t>
            </a:r>
            <a:r>
              <a:rPr lang="en-US" dirty="0" err="1"/>
              <a:t>inodes</a:t>
            </a:r>
            <a:r>
              <a:rPr lang="en-US" dirty="0"/>
              <a:t> to find an unused 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6906" y="2250199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open("/foo/bar")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481491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15 - RAID &amp; File Systems</Template>
  <TotalTime>1912</TotalTime>
  <Words>1821</Words>
  <Application>Microsoft Macintosh PowerPoint</Application>
  <PresentationFormat>Widescreen</PresentationFormat>
  <Paragraphs>244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Apple Color Emoji</vt:lpstr>
      <vt:lpstr>Arial</vt:lpstr>
      <vt:lpstr>Calibri</vt:lpstr>
      <vt:lpstr>Courier New</vt:lpstr>
      <vt:lpstr>Garamond</vt:lpstr>
      <vt:lpstr>Wingdings</vt:lpstr>
      <vt:lpstr>Theme1</vt:lpstr>
      <vt:lpstr>EECS-343 Operating Systems Lecture 16: Buffer Caching &amp; Logging</vt:lpstr>
      <vt:lpstr>Announcements</vt:lpstr>
      <vt:lpstr>Last Lecture – RAID &amp; File Systems</vt:lpstr>
      <vt:lpstr>Inodes (xv6)</vt:lpstr>
      <vt:lpstr>Directory inodes (xv6)</vt:lpstr>
      <vt:lpstr>Storing larger files</vt:lpstr>
      <vt:lpstr>Disk partitions</vt:lpstr>
      <vt:lpstr>Logical Volume Management (LVM)</vt:lpstr>
      <vt:lpstr>A trace through the filesystem – open &amp; read</vt:lpstr>
      <vt:lpstr>Create &amp; write a file</vt:lpstr>
      <vt:lpstr>I/O overload</vt:lpstr>
      <vt:lpstr>xv6 buffer cache</vt:lpstr>
      <vt:lpstr>Buffer Cache goals</vt:lpstr>
      <vt:lpstr>Buffer cache interface (kernel/bio.c)</vt:lpstr>
      <vt:lpstr>Example of buffer cache layer in action (kernel/fs.c)</vt:lpstr>
      <vt:lpstr>Buffer cache details</vt:lpstr>
      <vt:lpstr>Most recently used buffer is moved to head by brelse</vt:lpstr>
      <vt:lpstr>Unified page cache (Linux)</vt:lpstr>
      <vt:lpstr>Intermission</vt:lpstr>
      <vt:lpstr>Crash tolerance</vt:lpstr>
      <vt:lpstr>Crash example (while writing to /foo/bar)</vt:lpstr>
      <vt:lpstr>xv6 logging layer makes filesystem transactional</vt:lpstr>
      <vt:lpstr>Write-ahead logging: write the transaction to disk twice:</vt:lpstr>
      <vt:lpstr>What happens after a crash?</vt:lpstr>
      <vt:lpstr>Code in more depth</vt:lpstr>
      <vt:lpstr>Alternative crash recovery techniques</vt:lpstr>
      <vt:lpstr>Recap: Buffer Caching &amp; Logging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134</cp:revision>
  <cp:lastPrinted>2018-03-06T18:02:51Z</cp:lastPrinted>
  <dcterms:created xsi:type="dcterms:W3CDTF">2017-09-19T21:33:23Z</dcterms:created>
  <dcterms:modified xsi:type="dcterms:W3CDTF">2019-05-28T17:20:02Z</dcterms:modified>
</cp:coreProperties>
</file>