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287" r:id="rId4"/>
    <p:sldId id="284" r:id="rId5"/>
    <p:sldId id="288" r:id="rId6"/>
    <p:sldId id="285" r:id="rId7"/>
    <p:sldId id="286" r:id="rId8"/>
    <p:sldId id="277" r:id="rId9"/>
    <p:sldId id="258" r:id="rId10"/>
    <p:sldId id="260" r:id="rId11"/>
    <p:sldId id="261" r:id="rId12"/>
    <p:sldId id="262" r:id="rId13"/>
    <p:sldId id="264" r:id="rId14"/>
    <p:sldId id="267" r:id="rId15"/>
    <p:sldId id="265" r:id="rId16"/>
    <p:sldId id="266" r:id="rId17"/>
    <p:sldId id="289" r:id="rId18"/>
    <p:sldId id="269" r:id="rId19"/>
    <p:sldId id="291" r:id="rId20"/>
    <p:sldId id="270" r:id="rId21"/>
    <p:sldId id="272" r:id="rId22"/>
    <p:sldId id="273" r:id="rId23"/>
    <p:sldId id="271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2" r:id="rId32"/>
    <p:sldId id="283" r:id="rId33"/>
    <p:sldId id="290" r:id="rId34"/>
    <p:sldId id="293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63"/>
            <p14:sldId id="287"/>
            <p14:sldId id="284"/>
            <p14:sldId id="288"/>
            <p14:sldId id="285"/>
            <p14:sldId id="286"/>
            <p14:sldId id="277"/>
            <p14:sldId id="258"/>
            <p14:sldId id="260"/>
            <p14:sldId id="261"/>
            <p14:sldId id="262"/>
            <p14:sldId id="264"/>
            <p14:sldId id="267"/>
            <p14:sldId id="265"/>
            <p14:sldId id="266"/>
            <p14:sldId id="289"/>
            <p14:sldId id="269"/>
            <p14:sldId id="291"/>
            <p14:sldId id="270"/>
            <p14:sldId id="272"/>
            <p14:sldId id="273"/>
            <p14:sldId id="271"/>
            <p14:sldId id="274"/>
            <p14:sldId id="275"/>
            <p14:sldId id="276"/>
            <p14:sldId id="278"/>
            <p14:sldId id="279"/>
            <p14:sldId id="280"/>
            <p14:sldId id="281"/>
            <p14:sldId id="282"/>
            <p14:sldId id="283"/>
            <p14:sldId id="290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5"/>
    <p:restoredTop sz="94608"/>
  </p:normalViewPr>
  <p:slideViewPr>
    <p:cSldViewPr snapToGrid="0" snapToObjects="1">
      <p:cViewPr varScale="1">
        <p:scale>
          <a:sx n="121" d="100"/>
          <a:sy n="121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583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5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47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6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2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29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User:Cburnet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15:</a:t>
            </a:r>
            <a:br>
              <a:rPr lang="en-US"/>
            </a:br>
            <a:r>
              <a:rPr lang="en-US"/>
              <a:t>RAID &amp; File </a:t>
            </a:r>
            <a:r>
              <a:rPr lang="en-US" dirty="0"/>
              <a:t>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3307" y="6019773"/>
            <a:ext cx="543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RAID diagrams by </a:t>
            </a:r>
            <a:r>
              <a:rPr lang="en-US" i="1" dirty="0">
                <a:hlinkClick r:id="rId2"/>
              </a:rPr>
              <a:t>https://en.wikipedia.org/wiki/User:Cburnett</a:t>
            </a:r>
            <a:r>
              <a:rPr lang="en-US" i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EA3A4-868E-AB4C-AA04-52900855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1 </a:t>
            </a:r>
            <a:r>
              <a:rPr lang="mr-IN" dirty="0"/>
              <a:t>–</a:t>
            </a:r>
            <a:r>
              <a:rPr lang="en-US" dirty="0"/>
              <a:t> Mirroring </a:t>
            </a:r>
            <a:r>
              <a:rPr lang="en-US" sz="3600" i="1" dirty="0">
                <a:solidFill>
                  <a:schemeClr val="tx1"/>
                </a:solidFill>
              </a:rPr>
              <a:t>(for fault tolerance)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060" y="1271991"/>
            <a:ext cx="3524324" cy="543877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3925" y="1270862"/>
            <a:ext cx="6648772" cy="5439903"/>
          </a:xfrm>
        </p:spPr>
        <p:txBody>
          <a:bodyPr>
            <a:normAutofit/>
          </a:bodyPr>
          <a:lstStyle/>
          <a:p>
            <a:r>
              <a:rPr lang="en-US" dirty="0"/>
              <a:t>Duplicate each chunk on each of N physical disks.</a:t>
            </a: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 It is impossible to lose data unless all disks fail simultaneously.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., failure window is reduced to the time it takes to replace a broken disk.</a:t>
            </a:r>
          </a:p>
          <a:p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Throughput is not improved</a:t>
            </a:r>
          </a:p>
          <a:p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Cost per byte is greater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$</a:t>
            </a:r>
            <a:r>
              <a:rPr lang="en-US" baseline="-25000" dirty="0">
                <a:solidFill>
                  <a:schemeClr val="accent6"/>
                </a:solidFill>
              </a:rPr>
              <a:t>RAID1</a:t>
            </a:r>
            <a:r>
              <a:rPr lang="en-US" dirty="0">
                <a:solidFill>
                  <a:schemeClr val="accent6"/>
                </a:solidFill>
              </a:rPr>
              <a:t> = N * $</a:t>
            </a:r>
            <a:r>
              <a:rPr lang="en-US" baseline="-25000" dirty="0">
                <a:solidFill>
                  <a:schemeClr val="accent6"/>
                </a:solidFill>
              </a:rPr>
              <a:t>disk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4 </a:t>
            </a:r>
            <a:r>
              <a:rPr lang="mr-IN" dirty="0"/>
              <a:t>–</a:t>
            </a:r>
            <a:r>
              <a:rPr lang="en-US" dirty="0"/>
              <a:t> Parity </a:t>
            </a:r>
            <a:r>
              <a:rPr lang="en-US" sz="3600" i="1" dirty="0">
                <a:solidFill>
                  <a:schemeClr val="tx1"/>
                </a:solidFill>
              </a:rPr>
              <a:t>(for fault tolerance, capacity &amp; throughput)</a:t>
            </a:r>
            <a:r>
              <a:rPr lang="en-US" sz="3600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836296"/>
            <a:ext cx="5018141" cy="372265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08822" y="1084882"/>
            <a:ext cx="6193876" cy="5625884"/>
          </a:xfrm>
        </p:spPr>
        <p:txBody>
          <a:bodyPr anchor="ctr"/>
          <a:lstStyle/>
          <a:p>
            <a:r>
              <a:rPr lang="en-US" dirty="0"/>
              <a:t>Distribute the chunks across the first (N-1) disks.</a:t>
            </a:r>
          </a:p>
          <a:p>
            <a:r>
              <a:rPr lang="en-US" dirty="0"/>
              <a:t>On the N</a:t>
            </a:r>
            <a:r>
              <a:rPr lang="en-US" baseline="30000" dirty="0"/>
              <a:t>th</a:t>
            </a:r>
            <a:r>
              <a:rPr lang="en-US" dirty="0"/>
              <a:t>  disk, store a corresponding  </a:t>
            </a:r>
            <a:r>
              <a:rPr lang="en-US" b="1" i="1" dirty="0">
                <a:solidFill>
                  <a:schemeClr val="accent4"/>
                </a:solidFill>
              </a:rPr>
              <a:t>parity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chunk.</a:t>
            </a:r>
          </a:p>
          <a:p>
            <a:pPr lvl="1"/>
            <a:r>
              <a:rPr lang="en-US" dirty="0"/>
              <a:t>Parity chunk is redundant data about a set of chunks (a </a:t>
            </a:r>
            <a:r>
              <a:rPr lang="en-US" b="1" i="1" dirty="0">
                <a:solidFill>
                  <a:schemeClr val="accent4"/>
                </a:solidFill>
              </a:rPr>
              <a:t>stripe</a:t>
            </a:r>
            <a:r>
              <a:rPr lang="en-US" dirty="0"/>
              <a:t>)</a:t>
            </a:r>
          </a:p>
          <a:p>
            <a:r>
              <a:rPr lang="en-US" dirty="0"/>
              <a:t>Can tolerate loss of any one disk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EC9A4A53-1302-0E4F-9946-45EC411997FA}"/>
              </a:ext>
            </a:extLst>
          </p:cNvPr>
          <p:cNvSpPr/>
          <p:nvPr/>
        </p:nvSpPr>
        <p:spPr>
          <a:xfrm>
            <a:off x="5152768" y="2520778"/>
            <a:ext cx="358346" cy="2582563"/>
          </a:xfrm>
          <a:prstGeom prst="rightBrace">
            <a:avLst>
              <a:gd name="adj1" fmla="val 42816"/>
              <a:gd name="adj2" fmla="val 3803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AF8F78-0AC2-9E4B-AA32-1794BD010F42}"/>
              </a:ext>
            </a:extLst>
          </p:cNvPr>
          <p:cNvSpPr/>
          <p:nvPr/>
        </p:nvSpPr>
        <p:spPr>
          <a:xfrm>
            <a:off x="4188941" y="5103341"/>
            <a:ext cx="827903" cy="345989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1EFA0-56BE-2341-91DA-ED1EB5D32BFB}"/>
              </a:ext>
            </a:extLst>
          </p:cNvPr>
          <p:cNvSpPr txBox="1"/>
          <p:nvPr/>
        </p:nvSpPr>
        <p:spPr>
          <a:xfrm>
            <a:off x="3632886" y="6073080"/>
            <a:ext cx="218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Redundant data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58F145-17D6-D44D-BE9D-FF9F995358BC}"/>
              </a:ext>
            </a:extLst>
          </p:cNvPr>
          <p:cNvCxnSpPr>
            <a:endCxn id="9" idx="2"/>
          </p:cNvCxnSpPr>
          <p:nvPr/>
        </p:nvCxnSpPr>
        <p:spPr>
          <a:xfrm flipV="1">
            <a:off x="4602892" y="5449330"/>
            <a:ext cx="1" cy="623750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2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bit is added to allow filling-in a missing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Even parity</a:t>
            </a:r>
            <a:r>
              <a:rPr lang="en-US" b="1" dirty="0"/>
              <a:t> </a:t>
            </a:r>
            <a:r>
              <a:rPr lang="mr-IN" dirty="0"/>
              <a:t>–</a:t>
            </a:r>
            <a:r>
              <a:rPr lang="en-US" dirty="0"/>
              <a:t> add a 0 or 1 such that the total number of 1’s is even.</a:t>
            </a:r>
          </a:p>
          <a:p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., given [0, 0, 1, 0, 1, 1] parity bit would be 1.  The sequence has three ones, so we add a one to yield an even number of ones (4):</a:t>
            </a:r>
          </a:p>
          <a:p>
            <a:pPr marL="0" indent="0" algn="ctr">
              <a:buNone/>
            </a:pP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[0, 0, 1, 0, 1, 1,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]</a:t>
            </a:r>
          </a:p>
          <a:p>
            <a:pPr marL="0" indent="0" algn="ctr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dirty="0"/>
              <a:t>              </a:t>
            </a:r>
            <a:r>
              <a:rPr lang="en-US" i="1" dirty="0"/>
              <a:t>original data</a:t>
            </a:r>
            <a:r>
              <a:rPr lang="en-US" dirty="0"/>
              <a:t>              </a:t>
            </a:r>
            <a:r>
              <a:rPr lang="en-US" i="1" dirty="0"/>
              <a:t>parity bit</a:t>
            </a:r>
          </a:p>
          <a:p>
            <a:r>
              <a:rPr lang="en-US" dirty="0"/>
              <a:t>If a bit is lost, the parity bit allows us to infer the lost bit’s value:</a:t>
            </a:r>
          </a:p>
          <a:p>
            <a:pPr marL="457200" lvl="1" indent="0" algn="ctr">
              <a:buNone/>
            </a:pP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?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0, 1, 0, 1, 1,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The missing first bit must have been 0 because we already have an even number of ones in the remaining positions.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5600185" y="1450032"/>
            <a:ext cx="293292" cy="3831221"/>
          </a:xfrm>
          <a:prstGeom prst="leftBrace">
            <a:avLst>
              <a:gd name="adj1" fmla="val 40333"/>
              <a:gd name="adj2" fmla="val 3791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287473" y="3218996"/>
            <a:ext cx="11575" cy="29329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chunk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471" y="4151960"/>
            <a:ext cx="11639227" cy="2496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Parity is computed bit-wise across corresponding chunks.</a:t>
            </a:r>
          </a:p>
          <a:p>
            <a:r>
              <a:rPr lang="en-US" dirty="0"/>
              <a:t>Chunks are ~128 kB</a:t>
            </a:r>
          </a:p>
          <a:p>
            <a:r>
              <a:rPr lang="en-US" dirty="0"/>
              <a:t>Writing a small file will involve one disk </a:t>
            </a:r>
            <a:r>
              <a:rPr lang="en-US" i="1" dirty="0"/>
              <a:t>plus the parity disk.</a:t>
            </a:r>
          </a:p>
          <a:p>
            <a:pPr lvl="1"/>
            <a:r>
              <a:rPr lang="en-US" dirty="0"/>
              <a:t>(parity disk can become a bottleneck)</a:t>
            </a:r>
          </a:p>
          <a:p>
            <a:r>
              <a:rPr lang="en-US" dirty="0"/>
              <a:t>Writing a large file will involve all the disks. 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83169"/>
              </p:ext>
            </p:extLst>
          </p:nvPr>
        </p:nvGraphicFramePr>
        <p:xfrm>
          <a:off x="263146" y="1402426"/>
          <a:ext cx="11639552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Courier New" panose="02070309020205020404" pitchFamily="49" charset="0"/>
                        </a:rPr>
                        <a:t>Disk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Courier New" panose="02070309020205020404" pitchFamily="49" charset="0"/>
                        </a:rPr>
                        <a:t>Disk</a:t>
                      </a:r>
                      <a:r>
                        <a:rPr lang="en-US" sz="2400" baseline="0" dirty="0">
                          <a:latin typeface="+mn-lt"/>
                          <a:cs typeface="Courier New" panose="02070309020205020404" pitchFamily="49" charset="0"/>
                        </a:rPr>
                        <a:t> 1</a:t>
                      </a:r>
                      <a:endParaRPr lang="en-US" sz="2400" dirty="0"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Courier New" panose="02070309020205020404" pitchFamily="49" charset="0"/>
                        </a:rPr>
                        <a:t>Disk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+mn-lt"/>
                          <a:cs typeface="Courier New" panose="02070309020205020404" pitchFamily="49" charset="0"/>
                        </a:rPr>
                        <a:t>Disk 3 (parity)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0001 0010 1100 1100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0000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1111 0000 1111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1101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1111 0011 0001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1100 0010 1111 0010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1111 1111 1111 1111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0001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0001 0001 0001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1101 1001 0110 0110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0011 0111 1000 1000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0000 0000 0000 0000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1101 1011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0011 0011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1111 0011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0011 1000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0010 1000 0000 1011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4431144" y="-980191"/>
            <a:ext cx="293292" cy="8461095"/>
          </a:xfrm>
          <a:prstGeom prst="leftBrace">
            <a:avLst>
              <a:gd name="adj1" fmla="val 40333"/>
              <a:gd name="adj2" fmla="val 4940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47767" y="3103709"/>
            <a:ext cx="11575" cy="29329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90443" y="3402622"/>
            <a:ext cx="297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Useful storage capacity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9869" y="3397002"/>
            <a:ext cx="283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/>
              <a:t>Redundancy overhead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75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Rebuilding an array after failure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3471" y="4168588"/>
            <a:ext cx="11639227" cy="2480184"/>
          </a:xfrm>
        </p:spPr>
        <p:txBody>
          <a:bodyPr>
            <a:normAutofit/>
          </a:bodyPr>
          <a:lstStyle/>
          <a:p>
            <a:r>
              <a:rPr lang="en-US" dirty="0"/>
              <a:t>If a disk fails, then we remove it and replace it with a working disk.</a:t>
            </a:r>
          </a:p>
          <a:p>
            <a:r>
              <a:rPr lang="en-US" dirty="0"/>
              <a:t>Then scan through the entire array to compute and write missing data.</a:t>
            </a:r>
          </a:p>
          <a:p>
            <a:pPr lvl="1"/>
            <a:r>
              <a:rPr lang="en-US" dirty="0"/>
              <a:t>This is called “rebuilding” the array</a:t>
            </a:r>
          </a:p>
          <a:p>
            <a:pPr lvl="1"/>
            <a:r>
              <a:rPr lang="en-US" dirty="0"/>
              <a:t>We cannot tolerate another disk failure until rebuild completes.</a:t>
            </a:r>
          </a:p>
          <a:p>
            <a:pPr lvl="1"/>
            <a:r>
              <a:rPr lang="en-US" dirty="0"/>
              <a:t>Reads/write can continue while array is rebuilding! 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384730"/>
              </p:ext>
            </p:extLst>
          </p:nvPr>
        </p:nvGraphicFramePr>
        <p:xfrm>
          <a:off x="263146" y="1402426"/>
          <a:ext cx="11639552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</a:t>
                      </a:r>
                      <a:r>
                        <a:rPr lang="en-US" sz="2400" baseline="0" dirty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</a:rPr>
                        <a:t>Disk 3 (parity)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0001 0010 1100 1100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1101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1111 0011 0001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1100 0010 1111 0010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1111 1111 1111 1111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1101 1001 0110 0110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0011 0111 1000 1000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0000 0000 0000 0000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1111 0011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 0011 1000</a:t>
                      </a:r>
                      <a:endParaRPr lang="en-US" sz="18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0010 1000 0000 1011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4431146" y="1763012"/>
            <a:ext cx="293292" cy="2974690"/>
          </a:xfrm>
          <a:prstGeom prst="leftBrace">
            <a:avLst>
              <a:gd name="adj1" fmla="val 40333"/>
              <a:gd name="adj2" fmla="val 4940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0443" y="3402622"/>
            <a:ext cx="297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Disk failed!</a:t>
            </a:r>
          </a:p>
        </p:txBody>
      </p:sp>
    </p:spTree>
    <p:extLst>
      <p:ext uri="{BB962C8B-B14F-4D97-AF65-F5344CB8AC3E}">
        <p14:creationId xmlns:p14="http://schemas.microsoft.com/office/powerpoint/2010/main" val="6575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5 </a:t>
            </a:r>
            <a:r>
              <a:rPr lang="mr-IN" dirty="0"/>
              <a:t>–</a:t>
            </a:r>
            <a:r>
              <a:rPr lang="en-US" dirty="0"/>
              <a:t> Distributed Parity </a:t>
            </a:r>
            <a:r>
              <a:rPr lang="en-US" sz="3600" i="1" dirty="0">
                <a:solidFill>
                  <a:schemeClr val="tx1"/>
                </a:solidFill>
              </a:rPr>
              <a:t>(the winner in practice)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44" y="1449866"/>
            <a:ext cx="6026140" cy="447043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 parity chunks across the disks, to avoid a small-write bottleneck</a:t>
            </a: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Failure of one disk is OK</a:t>
            </a: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Throughput is good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baseline="-25000" dirty="0">
                <a:solidFill>
                  <a:schemeClr val="accent6"/>
                </a:solidFill>
              </a:rPr>
              <a:t>RAID5</a:t>
            </a:r>
            <a:r>
              <a:rPr lang="en-US" dirty="0">
                <a:solidFill>
                  <a:schemeClr val="accent6"/>
                </a:solidFill>
              </a:rPr>
              <a:t> = (N-1) * </a:t>
            </a:r>
            <a:r>
              <a:rPr lang="en-US" dirty="0" err="1">
                <a:solidFill>
                  <a:schemeClr val="accent6"/>
                </a:solidFill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</a:rPr>
              <a:t>disk</a:t>
            </a:r>
            <a:endParaRPr lang="en-US" dirty="0">
              <a:solidFill>
                <a:schemeClr val="accent6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b="1" dirty="0">
                <a:solidFill>
                  <a:srgbClr val="00B050"/>
                </a:solidFill>
              </a:rPr>
              <a:t>+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Cost per byte is good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$</a:t>
            </a:r>
            <a:r>
              <a:rPr lang="en-US" baseline="-25000" dirty="0">
                <a:solidFill>
                  <a:schemeClr val="accent6"/>
                </a:solidFill>
              </a:rPr>
              <a:t>RAID1</a:t>
            </a:r>
            <a:r>
              <a:rPr lang="en-US" dirty="0">
                <a:solidFill>
                  <a:schemeClr val="accent6"/>
                </a:solidFill>
              </a:rPr>
              <a:t> = N/(N-1) * $</a:t>
            </a:r>
            <a:r>
              <a:rPr lang="en-US" baseline="-25000" dirty="0">
                <a:solidFill>
                  <a:schemeClr val="accent6"/>
                </a:solidFill>
              </a:rPr>
              <a:t>disk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High overhead for small N</a:t>
            </a:r>
          </a:p>
          <a:p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Failure risk is high for large N</a:t>
            </a:r>
          </a:p>
          <a:p>
            <a:r>
              <a:rPr lang="en-US" dirty="0"/>
              <a:t>N is typically 3 to 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94023" y="2647178"/>
            <a:ext cx="352269" cy="278267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15533" y="3011669"/>
            <a:ext cx="352269" cy="278267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99972" y="3363803"/>
            <a:ext cx="352269" cy="278267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1484" y="3728294"/>
            <a:ext cx="352269" cy="278267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6 </a:t>
            </a:r>
            <a:r>
              <a:rPr lang="mr-IN" dirty="0"/>
              <a:t>–</a:t>
            </a:r>
            <a:r>
              <a:rPr lang="en-US" dirty="0"/>
              <a:t> Double Parity </a:t>
            </a:r>
            <a:r>
              <a:rPr lang="en-US" sz="3600" i="1" dirty="0">
                <a:solidFill>
                  <a:schemeClr val="tx1"/>
                </a:solidFill>
              </a:rPr>
              <a:t>(for large arrays)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338" y="1917836"/>
            <a:ext cx="6063862" cy="356697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Add another disk and keep two parity chunks per stripe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parity is computed differently</a:t>
            </a: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Failure of </a:t>
            </a:r>
            <a:r>
              <a:rPr lang="en-US" b="1" i="1" dirty="0">
                <a:solidFill>
                  <a:schemeClr val="accent4"/>
                </a:solidFill>
              </a:rPr>
              <a:t>two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disks is OK</a:t>
            </a:r>
          </a:p>
          <a:p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b="1" dirty="0">
                <a:solidFill>
                  <a:srgbClr val="FFC000"/>
                </a:solidFill>
              </a:rPr>
              <a:t>~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Throughput is less: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baseline="-25000" dirty="0">
                <a:solidFill>
                  <a:schemeClr val="accent6"/>
                </a:solidFill>
              </a:rPr>
              <a:t>RAID5</a:t>
            </a:r>
            <a:r>
              <a:rPr lang="en-US" dirty="0">
                <a:solidFill>
                  <a:schemeClr val="accent6"/>
                </a:solidFill>
              </a:rPr>
              <a:t> = (N-2) * </a:t>
            </a:r>
            <a:r>
              <a:rPr lang="en-US" dirty="0" err="1">
                <a:solidFill>
                  <a:schemeClr val="accent6"/>
                </a:solidFill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</a:rPr>
              <a:t>disk</a:t>
            </a:r>
            <a:endParaRPr lang="en-US" dirty="0">
              <a:solidFill>
                <a:schemeClr val="accent6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</a:rPr>
              <a:t>(</a:t>
            </a:r>
            <a:r>
              <a:rPr lang="en-US" sz="3200" b="1" dirty="0">
                <a:solidFill>
                  <a:srgbClr val="FFC000"/>
                </a:solidFill>
              </a:rPr>
              <a:t>~</a:t>
            </a:r>
            <a:r>
              <a:rPr lang="en-US" sz="3200" dirty="0">
                <a:solidFill>
                  <a:srgbClr val="FFC000"/>
                </a:solidFill>
              </a:rPr>
              <a:t>)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Cost per byte is higher: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$</a:t>
            </a:r>
            <a:r>
              <a:rPr lang="en-US" baseline="-25000" dirty="0">
                <a:solidFill>
                  <a:schemeClr val="accent6"/>
                </a:solidFill>
              </a:rPr>
              <a:t>RAID1</a:t>
            </a:r>
            <a:r>
              <a:rPr lang="en-US" dirty="0">
                <a:solidFill>
                  <a:schemeClr val="accent6"/>
                </a:solidFill>
              </a:rPr>
              <a:t> = N/(N-2) * $</a:t>
            </a:r>
            <a:r>
              <a:rPr lang="en-US" baseline="-25000" dirty="0">
                <a:solidFill>
                  <a:schemeClr val="accent6"/>
                </a:solidFill>
              </a:rPr>
              <a:t>disk</a:t>
            </a:r>
          </a:p>
          <a:p>
            <a:r>
              <a:rPr lang="en-US" dirty="0"/>
              <a:t>Makes sense for larger N (&gt;8)</a:t>
            </a:r>
          </a:p>
        </p:txBody>
      </p:sp>
    </p:spTree>
    <p:extLst>
      <p:ext uri="{BB962C8B-B14F-4D97-AF65-F5344CB8AC3E}">
        <p14:creationId xmlns:p14="http://schemas.microsoft.com/office/powerpoint/2010/main" val="112883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5A78-2009-0942-B83F-8E29DF6F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8BB5B-B7F8-D14C-B49F-8525C12F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35" y="1038386"/>
            <a:ext cx="7401697" cy="55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accent4"/>
                </a:solidFill>
              </a:rPr>
              <a:t>filesystem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an abstraction &amp; interface for persistent storage.</a:t>
            </a:r>
          </a:p>
          <a:p>
            <a:pPr lvl="1"/>
            <a:r>
              <a:rPr lang="en-US" dirty="0"/>
              <a:t>Storage devices (</a:t>
            </a:r>
            <a:r>
              <a:rPr lang="en-US" dirty="0" err="1"/>
              <a:t>eg</a:t>
            </a:r>
            <a:r>
              <a:rPr lang="en-US" dirty="0"/>
              <a:t>., disks) are just big arrays of bytes.</a:t>
            </a:r>
          </a:p>
          <a:p>
            <a:pPr lvl="1"/>
            <a:r>
              <a:rPr lang="en-US" dirty="0"/>
              <a:t>The filesystem </a:t>
            </a:r>
            <a:r>
              <a:rPr lang="en-US" dirty="0">
                <a:solidFill>
                  <a:schemeClr val="accent4"/>
                </a:solidFill>
              </a:rPr>
              <a:t>organizes the storage space </a:t>
            </a:r>
            <a:r>
              <a:rPr lang="en-US" dirty="0"/>
              <a:t>for ease-of-use and sharing among many processes/users on a system.</a:t>
            </a:r>
          </a:p>
          <a:p>
            <a:pPr lvl="1"/>
            <a:r>
              <a:rPr lang="en-US" dirty="0"/>
              <a:t>Unlike memory, it’s often directly accessible to the computer user.</a:t>
            </a:r>
          </a:p>
          <a:p>
            <a:r>
              <a:rPr lang="en-US" dirty="0"/>
              <a:t>Usually structured as:</a:t>
            </a:r>
          </a:p>
          <a:p>
            <a:pPr lvl="1"/>
            <a:r>
              <a:rPr lang="en-US" dirty="0"/>
              <a:t>A tree of </a:t>
            </a:r>
            <a:r>
              <a:rPr lang="en-US" b="1" i="1" dirty="0">
                <a:solidFill>
                  <a:schemeClr val="accent4"/>
                </a:solidFill>
              </a:rPr>
              <a:t>directories/folders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Files</a:t>
            </a:r>
            <a:r>
              <a:rPr lang="en-US" dirty="0"/>
              <a:t> to store an array of bytes, each located within a directory</a:t>
            </a:r>
          </a:p>
          <a:p>
            <a:pPr lvl="1"/>
            <a:r>
              <a:rPr lang="en-US" dirty="0"/>
              <a:t>With unique </a:t>
            </a:r>
            <a:r>
              <a:rPr lang="en-US" b="1" i="1" dirty="0">
                <a:solidFill>
                  <a:schemeClr val="accent4"/>
                </a:solidFill>
              </a:rPr>
              <a:t>names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each file or directory with a directory, and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Metadata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each file/directory (permissions, owner, modified time, etc.)</a:t>
            </a:r>
          </a:p>
          <a:p>
            <a:r>
              <a:rPr lang="en-US" dirty="0"/>
              <a:t>Many different filesystems have been developed over the years:</a:t>
            </a:r>
          </a:p>
          <a:p>
            <a:pPr lvl="1"/>
            <a:r>
              <a:rPr lang="en-US" dirty="0"/>
              <a:t>FAT32, NTFS (Windows), ext4 (Linux), HFS, APFS (Mac), ZFS, etc.</a:t>
            </a:r>
          </a:p>
          <a:p>
            <a:pPr lvl="1"/>
            <a:r>
              <a:rPr lang="en-US" dirty="0"/>
              <a:t>Some include extra features like encryption, compression, backups.</a:t>
            </a:r>
          </a:p>
        </p:txBody>
      </p:sp>
    </p:spTree>
    <p:extLst>
      <p:ext uri="{BB962C8B-B14F-4D97-AF65-F5344CB8AC3E}">
        <p14:creationId xmlns:p14="http://schemas.microsoft.com/office/powerpoint/2010/main" val="34035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EB69-E043-CC42-81C2-96EA6109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F912-952E-5D4D-B73A-77976F701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filesystem</a:t>
            </a:r>
            <a:r>
              <a:rPr lang="en-US" dirty="0">
                <a:solidFill>
                  <a:schemeClr val="accent6"/>
                </a:solidFill>
              </a:rPr>
              <a:t> is a </a:t>
            </a:r>
            <a:r>
              <a:rPr lang="en-US" b="1" i="1" dirty="0">
                <a:solidFill>
                  <a:schemeClr val="accent6"/>
                </a:solidFill>
              </a:rPr>
              <a:t>data structure </a:t>
            </a:r>
            <a:r>
              <a:rPr lang="en-US" dirty="0"/>
              <a:t>for storing files on a disk.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Key Challenges:</a:t>
            </a:r>
          </a:p>
          <a:p>
            <a:r>
              <a:rPr lang="en-US" dirty="0"/>
              <a:t>Files are added and deleted over time.  Free space must be managed.</a:t>
            </a:r>
          </a:p>
          <a:p>
            <a:r>
              <a:rPr lang="en-US" dirty="0"/>
              <a:t>Files can grow and shrink.</a:t>
            </a:r>
          </a:p>
          <a:p>
            <a:r>
              <a:rPr lang="en-US" dirty="0"/>
              <a:t>Should tolerate sudden electrical power loss without corruption.</a:t>
            </a:r>
          </a:p>
          <a:p>
            <a:r>
              <a:rPr lang="en-US" dirty="0"/>
              <a:t>Performance should be optimized for magnetic disks:</a:t>
            </a:r>
          </a:p>
          <a:p>
            <a:pPr lvl="1"/>
            <a:r>
              <a:rPr lang="en-US" dirty="0"/>
              <a:t>Random access is slow, but sequential access is fast.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9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4 is out due two weeks from yesterday.</a:t>
            </a:r>
          </a:p>
          <a:p>
            <a:r>
              <a:rPr lang="en-US" dirty="0"/>
              <a:t>Office hours on Monday (Memorial Day) are cancelled.</a:t>
            </a:r>
          </a:p>
        </p:txBody>
      </p:sp>
    </p:spTree>
    <p:extLst>
      <p:ext uri="{BB962C8B-B14F-4D97-AF65-F5344CB8AC3E}">
        <p14:creationId xmlns:p14="http://schemas.microsoft.com/office/powerpoint/2010/main" val="457254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interface (</a:t>
            </a:r>
            <a:r>
              <a:rPr lang="en-US" dirty="0" err="1"/>
              <a:t>syscalls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(or create) a file with a given </a:t>
            </a:r>
            <a:r>
              <a:rPr lang="en-US" i="1" dirty="0">
                <a:solidFill>
                  <a:schemeClr val="accent4"/>
                </a:solidFill>
              </a:rPr>
              <a:t>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(directories &amp; name) and set the file pointer to the beginning of the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dirty="0"/>
              <a:t> up to a certain number of bytes from an open file, and move the file pointer for the next read.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dirty="0"/>
              <a:t> an array of bytes to an open file (and move the pointer)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</a:t>
            </a:r>
            <a:r>
              <a:rPr lang="en-US" dirty="0"/>
              <a:t> an open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lseek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move the file pointer to a certain index in the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fsync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push changes to disk immediately (flush dirty data)</a:t>
            </a:r>
          </a:p>
        </p:txBody>
      </p:sp>
    </p:spTree>
    <p:extLst>
      <p:ext uri="{BB962C8B-B14F-4D97-AF65-F5344CB8AC3E}">
        <p14:creationId xmlns:p14="http://schemas.microsoft.com/office/powerpoint/2010/main" val="23522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trace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5465" y="1909483"/>
            <a:ext cx="6617232" cy="3017365"/>
          </a:xfrm>
          <a:ln>
            <a:solidFill>
              <a:schemeClr val="accent4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3472" y="1270862"/>
            <a:ext cx="11045504" cy="5439903"/>
          </a:xfrm>
        </p:spPr>
        <p:txBody>
          <a:bodyPr/>
          <a:lstStyle/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strace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command (on Linux) shows </a:t>
            </a:r>
            <a:r>
              <a:rPr lang="en-US" dirty="0" err="1"/>
              <a:t>syscalls</a:t>
            </a:r>
            <a:r>
              <a:rPr lang="en-US" dirty="0"/>
              <a:t> used by a process</a:t>
            </a:r>
          </a:p>
          <a:p>
            <a:r>
              <a:rPr lang="en-US" dirty="0"/>
              <a:t>Here, open() return </a:t>
            </a:r>
            <a:br>
              <a:rPr lang="en-US" dirty="0"/>
            </a:br>
            <a:r>
              <a:rPr lang="en-US" i="1" dirty="0">
                <a:solidFill>
                  <a:schemeClr val="accent4"/>
                </a:solidFill>
              </a:rPr>
              <a:t>file descriptor </a:t>
            </a:r>
            <a:r>
              <a:rPr lang="en-US" dirty="0"/>
              <a:t>number 3.</a:t>
            </a:r>
          </a:p>
          <a:p>
            <a:r>
              <a:rPr lang="en-US" dirty="0"/>
              <a:t>Unix standard file</a:t>
            </a:r>
            <a:br>
              <a:rPr lang="en-US" dirty="0"/>
            </a:br>
            <a:r>
              <a:rPr lang="en-US" dirty="0"/>
              <a:t>descriptors are:</a:t>
            </a:r>
          </a:p>
          <a:p>
            <a:pPr lvl="1"/>
            <a:r>
              <a:rPr lang="en-US" dirty="0"/>
              <a:t>0: </a:t>
            </a:r>
            <a:r>
              <a:rPr lang="en-US" dirty="0" err="1"/>
              <a:t>stdin</a:t>
            </a:r>
            <a:endParaRPr lang="en-US" dirty="0"/>
          </a:p>
          <a:p>
            <a:pPr lvl="1"/>
            <a:r>
              <a:rPr lang="en-US" dirty="0"/>
              <a:t>1: </a:t>
            </a:r>
            <a:r>
              <a:rPr lang="en-US" dirty="0" err="1"/>
              <a:t>stdout</a:t>
            </a:r>
            <a:endParaRPr lang="en-US" dirty="0"/>
          </a:p>
          <a:p>
            <a:pPr lvl="1"/>
            <a:r>
              <a:rPr lang="en-US" dirty="0"/>
              <a:t>2: </a:t>
            </a:r>
            <a:r>
              <a:rPr lang="en-US" dirty="0" err="1"/>
              <a:t>stderr</a:t>
            </a:r>
            <a:endParaRPr lang="en-US" dirty="0"/>
          </a:p>
          <a:p>
            <a:pPr lvl="1"/>
            <a:r>
              <a:rPr lang="en-US" dirty="0"/>
              <a:t>These are always open and available in a Unix process.</a:t>
            </a:r>
          </a:p>
          <a:p>
            <a:r>
              <a:rPr lang="en-US" dirty="0"/>
              <a:t>Unix also uses file interface for many “non-file” things that can be read/written to, like </a:t>
            </a:r>
            <a:r>
              <a:rPr lang="en-US" dirty="0" err="1"/>
              <a:t>stdout</a:t>
            </a:r>
            <a:r>
              <a:rPr lang="en-US" dirty="0"/>
              <a:t>/</a:t>
            </a:r>
            <a:r>
              <a:rPr lang="en-US" dirty="0" err="1"/>
              <a:t>stdin</a:t>
            </a:r>
            <a:r>
              <a:rPr lang="en-US" dirty="0"/>
              <a:t> to/from the terminal.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5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file-related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stat/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gets file metadata (data about the data)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to move a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unlink </a:t>
            </a:r>
            <a:r>
              <a:rPr lang="en-US" dirty="0"/>
              <a:t>to remove a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mkdir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make a directory</a:t>
            </a:r>
          </a:p>
          <a:p>
            <a:r>
              <a:rPr lang="en-US" dirty="0"/>
              <a:t>Linux: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getdents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list the contents of a directory</a:t>
            </a:r>
          </a:p>
          <a:p>
            <a:r>
              <a:rPr lang="en-US" dirty="0"/>
              <a:t>xv6: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 directory to get a raw directory listing</a:t>
            </a:r>
          </a:p>
        </p:txBody>
      </p:sp>
    </p:spTree>
    <p:extLst>
      <p:ext uri="{BB962C8B-B14F-4D97-AF65-F5344CB8AC3E}">
        <p14:creationId xmlns:p14="http://schemas.microsoft.com/office/powerpoint/2010/main" val="54988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File/directory metadata (Linux)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struct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stat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{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dev_t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st_dev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 /* ID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device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containing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file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ino_t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st_ino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Inode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number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(low-level name)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mode_t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st_mode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File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type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and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mode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(permissions)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nlink_t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st_nlink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Number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hard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links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uid_t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st_uid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User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ID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owner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gid_t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st_gid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Group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ID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owner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dev_t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st_rdev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Device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ID (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if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special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file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)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off_t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st_size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Total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size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,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in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bytes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blksize_t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st_blksize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Block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size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for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filesystem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I/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O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blkcnt_t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st_blocks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    /*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Number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of 512B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blocks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allocated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struct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timespec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st_atim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/* Time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last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access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struct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timespec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st_mtim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/* Time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last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modification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  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struct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timespec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st_ctim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;  /* Time of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last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status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</a:t>
            </a:r>
            <a:r>
              <a:rPr lang="mr-IN" dirty="0" err="1">
                <a:latin typeface="Courier New" panose="02070309020205020404" pitchFamily="49" charset="0"/>
                <a:ea typeface="Andale Mono" charset="0"/>
                <a:cs typeface="Andale Mono" charset="0"/>
              </a:rPr>
              <a:t>change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 */</a:t>
            </a:r>
          </a:p>
          <a:p>
            <a:pPr marL="0" indent="0">
              <a:buNone/>
            </a:pP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};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1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ln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 command creates a link to a file </a:t>
            </a:r>
            <a:r>
              <a:rPr lang="mr-IN" dirty="0"/>
              <a:t>–</a:t>
            </a:r>
            <a:r>
              <a:rPr lang="en-US" dirty="0"/>
              <a:t> like a pointer.</a:t>
            </a:r>
          </a:p>
          <a:p>
            <a:pPr lvl="1"/>
            <a:r>
              <a:rPr lang="en-US" dirty="0"/>
              <a:t>Allows a file to exist in multiple paths without wasting space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Hard link </a:t>
            </a:r>
            <a:r>
              <a:rPr lang="en-US" dirty="0"/>
              <a:t>creates another entry in a directory referring to the same </a:t>
            </a:r>
            <a:r>
              <a:rPr lang="en-US" dirty="0" err="1"/>
              <a:t>inode</a:t>
            </a:r>
            <a:r>
              <a:rPr lang="en-US" dirty="0"/>
              <a:t> number (disk address).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Symbolic/Soft link </a:t>
            </a:r>
            <a:r>
              <a:rPr lang="en-US" dirty="0"/>
              <a:t>is a special file whose contents is just the string path of another file.</a:t>
            </a:r>
          </a:p>
          <a:p>
            <a:pPr lvl="1"/>
            <a:r>
              <a:rPr lang="en-US" dirty="0" err="1"/>
              <a:t>Symlinks</a:t>
            </a:r>
            <a:r>
              <a:rPr lang="en-US" dirty="0"/>
              <a:t> are much more common in modern practice (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ln -s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referring to file in other filesystems</a:t>
            </a:r>
          </a:p>
          <a:p>
            <a:pPr lvl="1"/>
            <a:r>
              <a:rPr lang="en-US" dirty="0"/>
              <a:t>But may lead to a </a:t>
            </a:r>
            <a:r>
              <a:rPr lang="en-US" b="1" i="1" dirty="0">
                <a:solidFill>
                  <a:schemeClr val="accent4"/>
                </a:solidFill>
              </a:rPr>
              <a:t>dangling reference </a:t>
            </a:r>
            <a:r>
              <a:rPr lang="mr-IN" dirty="0"/>
              <a:t>–</a:t>
            </a:r>
            <a:r>
              <a:rPr lang="en-US" dirty="0"/>
              <a:t> the referred-to file may be deleted</a:t>
            </a:r>
          </a:p>
        </p:txBody>
      </p:sp>
    </p:spTree>
    <p:extLst>
      <p:ext uri="{BB962C8B-B14F-4D97-AF65-F5344CB8AC3E}">
        <p14:creationId xmlns:p14="http://schemas.microsoft.com/office/powerpoint/2010/main" val="170995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and mounting a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 Linux,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mkfs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command creates a new filesystem on a block device.</a:t>
            </a:r>
          </a:p>
          <a:p>
            <a:r>
              <a:rPr lang="en-US" dirty="0"/>
              <a:t>xv6 </a:t>
            </a:r>
            <a:r>
              <a:rPr lang="en-US" dirty="0" err="1"/>
              <a:t>Makefile</a:t>
            </a:r>
            <a:r>
              <a:rPr lang="en-US" dirty="0"/>
              <a:t> creates a </a:t>
            </a:r>
            <a:r>
              <a:rPr lang="en-US" i="1" dirty="0">
                <a:solidFill>
                  <a:schemeClr val="accent4"/>
                </a:solidFill>
              </a:rPr>
              <a:t>filesystem in a file!</a:t>
            </a:r>
            <a:r>
              <a:rPr lang="en-US" dirty="0"/>
              <a:t> 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fs.img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mount</a:t>
            </a:r>
            <a:r>
              <a:rPr lang="en-US" dirty="0"/>
              <a:t> command tells the OS to add a filesystem under a directory in the virtual file system.  Without any parameters is describes current mount points: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steve@vortex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~]</a:t>
            </a:r>
            <a:r>
              <a:rPr lang="en-US" sz="23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$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mount</a:t>
            </a: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/dev/md3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type ext4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proc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/proc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proc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sysfs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/sys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sysfs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devpts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/dev/pts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devpts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rw,gid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=5,mode=620)</a:t>
            </a:r>
          </a:p>
          <a:p>
            <a:pPr marL="457200" lvl="1" indent="0">
              <a:buNone/>
            </a:pP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tmpfs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/dev/</a:t>
            </a:r>
            <a:r>
              <a:rPr lang="en-US" sz="23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shm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tmpfs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rw,rootcontext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="system_u:object_r:tmpfs_t:s0")</a:t>
            </a: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/dev/md1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/boot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ext4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/dev/md4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/home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ext4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none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/proc/sys/fs/</a:t>
            </a:r>
            <a:r>
              <a:rPr lang="en-US" sz="23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binfmt_misc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binfmt_misc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sunrpc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sz="23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var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/lib/</a:t>
            </a:r>
            <a:r>
              <a:rPr lang="en-US" sz="23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nfs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sz="23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rpc_pipefs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rpc_pipefs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192.168.0.5:/pool2 on 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sz="23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mnt</a:t>
            </a:r>
            <a:r>
              <a:rPr lang="en-US" sz="23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/pool2 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 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nfs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  <a:r>
              <a:rPr lang="en-US" sz="23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rw,rsize</a:t>
            </a:r>
            <a:r>
              <a:rPr lang="en-US" sz="23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=8192,wsize=8192,vers=4,addr=192.168.0.5,clientaddr=192.168.0.6)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0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xv6 file system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on-disk data structures to:</a:t>
            </a:r>
          </a:p>
          <a:p>
            <a:pPr lvl="1"/>
            <a:r>
              <a:rPr lang="en-US" dirty="0"/>
              <a:t>Represent a tree of directories and files</a:t>
            </a:r>
          </a:p>
          <a:p>
            <a:pPr lvl="1"/>
            <a:r>
              <a:rPr lang="en-US" dirty="0"/>
              <a:t>Record which disk blocks store each file’s data</a:t>
            </a:r>
          </a:p>
          <a:p>
            <a:pPr lvl="1"/>
            <a:r>
              <a:rPr lang="en-US" dirty="0"/>
              <a:t>Track free blocks on the disk</a:t>
            </a:r>
          </a:p>
          <a:p>
            <a:r>
              <a:rPr lang="en-US" dirty="0"/>
              <a:t>Support </a:t>
            </a:r>
            <a:r>
              <a:rPr lang="en-US" b="1" i="1" dirty="0">
                <a:solidFill>
                  <a:schemeClr val="accent4"/>
                </a:solidFill>
              </a:rPr>
              <a:t>crash recovery</a:t>
            </a:r>
          </a:p>
          <a:p>
            <a:pPr lvl="1"/>
            <a:r>
              <a:rPr lang="en-US" dirty="0"/>
              <a:t>Behave reasonably if the machine if powered off at any time</a:t>
            </a:r>
          </a:p>
          <a:p>
            <a:r>
              <a:rPr lang="en-US" dirty="0"/>
              <a:t>Support concurrent access by many processes.</a:t>
            </a:r>
          </a:p>
          <a:p>
            <a:r>
              <a:rPr lang="en-US" dirty="0"/>
              <a:t>Operate quickly by using an in-memory cache.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Note</a:t>
            </a:r>
            <a:r>
              <a:rPr lang="en-US" sz="2800" dirty="0"/>
              <a:t>: in xv6, disk </a:t>
            </a:r>
            <a:r>
              <a:rPr lang="en-US" sz="2800" b="1" i="1" dirty="0">
                <a:solidFill>
                  <a:schemeClr val="accent4"/>
                </a:solidFill>
              </a:rPr>
              <a:t>block</a:t>
            </a:r>
            <a:r>
              <a:rPr lang="en-US" sz="2800" dirty="0"/>
              <a:t> means one disk sector </a:t>
            </a:r>
            <a:r>
              <a:rPr lang="mr-IN" sz="2800" dirty="0"/>
              <a:t>–</a:t>
            </a:r>
            <a:r>
              <a:rPr lang="en-US" sz="2800" dirty="0"/>
              <a:t> 512 byte unit of disk storage</a:t>
            </a:r>
          </a:p>
        </p:txBody>
      </p:sp>
    </p:spTree>
    <p:extLst>
      <p:ext uri="{BB962C8B-B14F-4D97-AF65-F5344CB8AC3E}">
        <p14:creationId xmlns:p14="http://schemas.microsoft.com/office/powerpoint/2010/main" val="99486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storage system design (in xv6)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335" y="2534373"/>
            <a:ext cx="3713368" cy="41346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471" y="1270863"/>
            <a:ext cx="11639228" cy="1345016"/>
          </a:xfrm>
        </p:spPr>
        <p:txBody>
          <a:bodyPr/>
          <a:lstStyle/>
          <a:p>
            <a:r>
              <a:rPr lang="en-US" dirty="0"/>
              <a:t>Layered design makes code easier to understand &amp; write.</a:t>
            </a:r>
          </a:p>
          <a:p>
            <a:r>
              <a:rPr lang="en-US" dirty="0"/>
              <a:t>Lower-level details are hidden at each layer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7703" y="2534373"/>
            <a:ext cx="731902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Apps use these to open, close, read, write, etc.</a:t>
            </a:r>
          </a:p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Absolute location, </a:t>
            </a:r>
            <a:r>
              <a:rPr lang="en-US" sz="2800" dirty="0" err="1"/>
              <a:t>eg</a:t>
            </a:r>
            <a:r>
              <a:rPr lang="en-US" sz="2800" dirty="0"/>
              <a:t>. “/home/</a:t>
            </a:r>
            <a:r>
              <a:rPr lang="en-US" sz="2800" dirty="0" err="1"/>
              <a:t>steve</a:t>
            </a:r>
            <a:r>
              <a:rPr lang="en-US" sz="2800" dirty="0"/>
              <a:t>/</a:t>
            </a:r>
            <a:r>
              <a:rPr lang="en-US" sz="2800" dirty="0" err="1"/>
              <a:t>hello.txt</a:t>
            </a:r>
            <a:r>
              <a:rPr lang="en-US" sz="2800" dirty="0"/>
              <a:t>”</a:t>
            </a:r>
          </a:p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Containers associating names with </a:t>
            </a:r>
            <a:r>
              <a:rPr lang="en-US" sz="2800" dirty="0" err="1"/>
              <a:t>inodes</a:t>
            </a:r>
            <a:endParaRPr lang="en-US" sz="2800" dirty="0"/>
          </a:p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Organizes used blocks (&amp; </a:t>
            </a:r>
            <a:r>
              <a:rPr lang="en-US" sz="2800" dirty="0" err="1"/>
              <a:t>mutex</a:t>
            </a:r>
            <a:r>
              <a:rPr lang="en-US" sz="2800" dirty="0"/>
              <a:t>, caching)</a:t>
            </a:r>
          </a:p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Makes block writes appear as atomic transactions</a:t>
            </a:r>
          </a:p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For performance &amp; mutual exclusion</a:t>
            </a:r>
          </a:p>
          <a:p>
            <a:pPr marL="342900" indent="-342900">
              <a:lnSpc>
                <a:spcPts val="4460"/>
              </a:lnSpc>
              <a:buFont typeface="Wingdings" charset="2"/>
              <a:buChar char="Ø"/>
            </a:pPr>
            <a:r>
              <a:rPr lang="en-US" sz="2800" dirty="0"/>
              <a:t>Low-level driver handles device registers</a:t>
            </a:r>
          </a:p>
        </p:txBody>
      </p:sp>
    </p:spTree>
    <p:extLst>
      <p:ext uri="{BB962C8B-B14F-4D97-AF65-F5344CB8AC3E}">
        <p14:creationId xmlns:p14="http://schemas.microsoft.com/office/powerpoint/2010/main" val="92856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xv6 filesystem on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3101546"/>
            <a:ext cx="11639227" cy="3547226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Boot</a:t>
            </a:r>
            <a:r>
              <a:rPr lang="en-US" b="1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block</a:t>
            </a:r>
            <a:r>
              <a:rPr lang="en-US" b="1" dirty="0"/>
              <a:t> </a:t>
            </a:r>
            <a:r>
              <a:rPr lang="en-US" dirty="0"/>
              <a:t>contains OS initialization code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Superblock</a:t>
            </a:r>
            <a:r>
              <a:rPr lang="en-US" dirty="0"/>
              <a:t> has some high-level info about the filesystem structure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stores block writes which are not completed yet</a:t>
            </a:r>
          </a:p>
          <a:p>
            <a:r>
              <a:rPr lang="en-US" b="1" i="1" dirty="0" err="1">
                <a:solidFill>
                  <a:schemeClr val="accent4"/>
                </a:solidFill>
              </a:rPr>
              <a:t>Inodes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(each is 64 bytes) store metadata for one file or directory.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Bitmap</a:t>
            </a:r>
            <a:r>
              <a:rPr lang="en-US" dirty="0"/>
              <a:t> indicates which disk blocks are free (data blocks in particular)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Data blocks </a:t>
            </a:r>
            <a:r>
              <a:rPr lang="en-US" dirty="0"/>
              <a:t>store file data (</a:t>
            </a:r>
            <a:r>
              <a:rPr lang="en-US" dirty="0" err="1"/>
              <a:t>inodes</a:t>
            </a:r>
            <a:r>
              <a:rPr lang="en-US" dirty="0"/>
              <a:t> refer to data blocks)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4" y="1270861"/>
            <a:ext cx="10375900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87A5C-A109-3249-9473-13A4F489F8AF}"/>
              </a:ext>
            </a:extLst>
          </p:cNvPr>
          <p:cNvSpPr txBox="1"/>
          <p:nvPr/>
        </p:nvSpPr>
        <p:spPr>
          <a:xfrm>
            <a:off x="895134" y="2572358"/>
            <a:ext cx="199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sector on disk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0D2D2-7AF7-3844-8C91-6C259CC09FF6}"/>
              </a:ext>
            </a:extLst>
          </p:cNvPr>
          <p:cNvSpPr txBox="1"/>
          <p:nvPr/>
        </p:nvSpPr>
        <p:spPr>
          <a:xfrm>
            <a:off x="9329350" y="2549529"/>
            <a:ext cx="194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sector on disk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8EC652-F517-8B43-A01E-33AEAEB32130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892950" y="2734195"/>
            <a:ext cx="6436400" cy="2282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4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inflexible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2990334"/>
            <a:ext cx="11639227" cy="36584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size of each of these regions is hard-coded in the superblock</a:t>
            </a:r>
          </a:p>
          <a:p>
            <a:r>
              <a:rPr lang="en-US" dirty="0"/>
              <a:t>Number of </a:t>
            </a:r>
            <a:r>
              <a:rPr lang="en-US" dirty="0" err="1"/>
              <a:t>inodes</a:t>
            </a:r>
            <a:r>
              <a:rPr lang="en-US" dirty="0"/>
              <a:t> is determined when the filesystem is created (</a:t>
            </a:r>
            <a:r>
              <a:rPr lang="en-US" dirty="0" err="1"/>
              <a:t>mkfs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count is the maximum number of files/directories allowed</a:t>
            </a:r>
          </a:p>
          <a:p>
            <a:pPr lvl="2"/>
            <a:r>
              <a:rPr lang="en-US" dirty="0"/>
              <a:t>(by default, </a:t>
            </a:r>
            <a:r>
              <a:rPr lang="en-US" dirty="0" err="1"/>
              <a:t>mkfs</a:t>
            </a:r>
            <a:r>
              <a:rPr lang="en-US" dirty="0"/>
              <a:t> creates 200 </a:t>
            </a:r>
            <a:r>
              <a:rPr lang="en-US" dirty="0" err="1"/>
              <a:t>inodes</a:t>
            </a:r>
            <a:r>
              <a:rPr lang="en-US" dirty="0"/>
              <a:t>, consuming 25 blocks)</a:t>
            </a:r>
          </a:p>
          <a:p>
            <a:pPr lvl="1"/>
            <a:r>
              <a:rPr lang="en-US" dirty="0"/>
              <a:t>Tradeoff between </a:t>
            </a:r>
            <a:r>
              <a:rPr lang="en-US" dirty="0" err="1"/>
              <a:t>inode</a:t>
            </a:r>
            <a:r>
              <a:rPr lang="en-US" dirty="0"/>
              <a:t> region size and data region size</a:t>
            </a:r>
          </a:p>
          <a:p>
            <a:pPr lvl="1"/>
            <a:r>
              <a:rPr lang="en-US" dirty="0"/>
              <a:t>Allocate fewer </a:t>
            </a:r>
            <a:r>
              <a:rPr lang="en-US" dirty="0" err="1"/>
              <a:t>inodes</a:t>
            </a:r>
            <a:r>
              <a:rPr lang="en-US" dirty="0"/>
              <a:t> if you plan to store just a few big files</a:t>
            </a:r>
          </a:p>
          <a:p>
            <a:pPr lvl="1"/>
            <a:r>
              <a:rPr lang="en-US" dirty="0"/>
              <a:t>But, in xv6, you cannot change the number of </a:t>
            </a:r>
            <a:r>
              <a:rPr lang="en-US" dirty="0" err="1"/>
              <a:t>inodes</a:t>
            </a:r>
            <a:r>
              <a:rPr lang="en-US" dirty="0"/>
              <a:t> after </a:t>
            </a:r>
            <a:r>
              <a:rPr lang="en-US" b="1" i="1" dirty="0">
                <a:solidFill>
                  <a:schemeClr val="accent4"/>
                </a:solidFill>
              </a:rPr>
              <a:t>formatting</a:t>
            </a:r>
          </a:p>
          <a:p>
            <a:r>
              <a:rPr lang="en-US" dirty="0"/>
              <a:t>But, the presence of a transaction log is a nice, modern feature.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4" y="1270861"/>
            <a:ext cx="10375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 </a:t>
            </a:r>
            <a:r>
              <a:rPr lang="mr-IN" dirty="0"/>
              <a:t>–</a:t>
            </a:r>
            <a:r>
              <a:rPr lang="en-US" dirty="0"/>
              <a:t> I/O and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 interacts with devices by reading/writing </a:t>
            </a:r>
            <a:r>
              <a:rPr lang="en-US" b="1" i="1" dirty="0">
                <a:solidFill>
                  <a:schemeClr val="accent4"/>
                </a:solidFill>
              </a:rPr>
              <a:t>device registers</a:t>
            </a:r>
          </a:p>
          <a:p>
            <a:pPr lvl="1"/>
            <a:r>
              <a:rPr lang="en-US" dirty="0"/>
              <a:t>Each register has an </a:t>
            </a:r>
            <a:r>
              <a:rPr lang="en-US" b="1" i="1" dirty="0">
                <a:solidFill>
                  <a:schemeClr val="accent4"/>
                </a:solidFill>
              </a:rPr>
              <a:t>I/O port </a:t>
            </a:r>
            <a:r>
              <a:rPr lang="en-US" dirty="0"/>
              <a:t>address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in/out instructions, or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memory-mapped I/O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uses special physical memory addresses (with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Storage is complex, so</a:t>
            </a:r>
            <a:br>
              <a:rPr lang="en-US" dirty="0"/>
            </a:br>
            <a:r>
              <a:rPr lang="en-US" dirty="0"/>
              <a:t>kernel functionality is divided</a:t>
            </a:r>
            <a:br>
              <a:rPr lang="en-US" dirty="0"/>
            </a:br>
            <a:r>
              <a:rPr lang="en-US" dirty="0"/>
              <a:t>into at least three layers: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Random access to a magnetic disk is 1000x slower than sequential</a:t>
            </a:r>
          </a:p>
          <a:p>
            <a:pPr lvl="1"/>
            <a:r>
              <a:rPr lang="en-US" dirty="0"/>
              <a:t>Read head must </a:t>
            </a:r>
            <a:r>
              <a:rPr lang="en-US" b="1" i="1" dirty="0">
                <a:solidFill>
                  <a:schemeClr val="accent4"/>
                </a:solidFill>
              </a:rPr>
              <a:t>seek</a:t>
            </a:r>
            <a:r>
              <a:rPr lang="en-US" dirty="0"/>
              <a:t> and disk must </a:t>
            </a:r>
            <a:r>
              <a:rPr lang="en-US" b="1" i="1" dirty="0">
                <a:solidFill>
                  <a:schemeClr val="accent4"/>
                </a:solidFill>
              </a:rPr>
              <a:t>rotate</a:t>
            </a:r>
            <a:r>
              <a:rPr lang="en-US" dirty="0"/>
              <a:t> to reach a new sector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44" y="2852379"/>
            <a:ext cx="4602335" cy="2073807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577821" y="3389035"/>
            <a:ext cx="373527" cy="1509809"/>
          </a:xfrm>
          <a:prstGeom prst="leftBrace">
            <a:avLst>
              <a:gd name="adj1" fmla="val 40333"/>
              <a:gd name="adj2" fmla="val 3791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(xv6)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file/directory is represented by an </a:t>
            </a:r>
            <a:r>
              <a:rPr lang="en-US" dirty="0" err="1"/>
              <a:t>inode</a:t>
            </a:r>
            <a:r>
              <a:rPr lang="en-US" dirty="0"/>
              <a:t> 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dinode</a:t>
            </a:r>
            <a:r>
              <a:rPr lang="en-US" dirty="0"/>
              <a:t>)</a:t>
            </a:r>
          </a:p>
          <a:p>
            <a:r>
              <a:rPr lang="en-US" dirty="0"/>
              <a:t>A file </a:t>
            </a:r>
            <a:r>
              <a:rPr lang="en-US" dirty="0" err="1"/>
              <a:t>inode</a:t>
            </a:r>
            <a:r>
              <a:rPr lang="en-US" dirty="0"/>
              <a:t> stores:</a:t>
            </a:r>
          </a:p>
          <a:p>
            <a:pPr lvl="1"/>
            <a:r>
              <a:rPr lang="en-US" dirty="0"/>
              <a:t>Reference count (# of hard links)</a:t>
            </a:r>
          </a:p>
          <a:p>
            <a:pPr lvl="1"/>
            <a:r>
              <a:rPr lang="en-US" dirty="0"/>
              <a:t>Total file size</a:t>
            </a:r>
          </a:p>
          <a:p>
            <a:pPr lvl="1"/>
            <a:r>
              <a:rPr lang="en-US" dirty="0"/>
              <a:t>Array of data blocks storing the file’s data (</a:t>
            </a:r>
            <a:r>
              <a:rPr lang="en-US" b="1" i="1" dirty="0">
                <a:solidFill>
                  <a:schemeClr val="accent4"/>
                </a:solidFill>
              </a:rPr>
              <a:t>direct blocks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Optional </a:t>
            </a:r>
            <a:r>
              <a:rPr lang="en-US" b="1" i="1" dirty="0">
                <a:solidFill>
                  <a:schemeClr val="accent4"/>
                </a:solidFill>
              </a:rPr>
              <a:t>indirect block </a:t>
            </a:r>
            <a:r>
              <a:rPr lang="en-US" dirty="0"/>
              <a:t>address, for files larger than 6kB.</a:t>
            </a:r>
          </a:p>
          <a:p>
            <a:r>
              <a:rPr lang="en-US" dirty="0"/>
              <a:t>xv6 files can be 70kB at most!</a:t>
            </a:r>
          </a:p>
          <a:p>
            <a:r>
              <a:rPr lang="en-US" dirty="0" err="1"/>
              <a:t>Inodes</a:t>
            </a:r>
            <a:r>
              <a:rPr lang="en-US" dirty="0"/>
              <a:t> are 64 bytes each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92453"/>
            <a:ext cx="5730874" cy="5009720"/>
          </a:xfrm>
        </p:spPr>
      </p:pic>
      <p:sp>
        <p:nvSpPr>
          <p:cNvPr id="15" name="Left Brace 14"/>
          <p:cNvSpPr/>
          <p:nvPr/>
        </p:nvSpPr>
        <p:spPr>
          <a:xfrm rot="10800000">
            <a:off x="9720773" y="1643604"/>
            <a:ext cx="293292" cy="2440295"/>
          </a:xfrm>
          <a:prstGeom prst="leftBrace">
            <a:avLst>
              <a:gd name="adj1" fmla="val 40333"/>
              <a:gd name="adj2" fmla="val 61633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14065" y="2372808"/>
            <a:ext cx="169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direct blocks</a:t>
            </a:r>
          </a:p>
        </p:txBody>
      </p:sp>
    </p:spTree>
    <p:extLst>
      <p:ext uri="{BB962C8B-B14F-4D97-AF65-F5344CB8AC3E}">
        <p14:creationId xmlns:p14="http://schemas.microsoft.com/office/powerpoint/2010/main" val="926991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</a:t>
            </a:r>
            <a:r>
              <a:rPr lang="en-US" dirty="0" err="1"/>
              <a:t>inodes</a:t>
            </a:r>
            <a:r>
              <a:rPr lang="en-US" dirty="0"/>
              <a:t> (xv6)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Directory is like a file containing an array of &lt;name, </a:t>
            </a:r>
            <a:r>
              <a:rPr lang="en-US" dirty="0" err="1"/>
              <a:t>inode</a:t>
            </a:r>
            <a:r>
              <a:rPr lang="en-US" dirty="0"/>
              <a:t>&gt; pairs:</a:t>
            </a:r>
          </a:p>
          <a:p>
            <a:pPr marL="914400" lvl="2" indent="0">
              <a:buNone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dirent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{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ushort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inum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char name[DIRSIZ]; // 14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 err="1"/>
              <a:t>Inode</a:t>
            </a:r>
            <a:r>
              <a:rPr lang="en-US" dirty="0"/>
              <a:t> type is set to T_DIR instead of T_FILE</a:t>
            </a:r>
          </a:p>
          <a:p>
            <a:r>
              <a:rPr lang="en-US" dirty="0"/>
              <a:t>Every directory contains two special entries:</a:t>
            </a:r>
          </a:p>
          <a:p>
            <a:pPr lvl="1"/>
            <a:r>
              <a:rPr lang="en-US" dirty="0"/>
              <a:t>“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..</a:t>
            </a:r>
            <a:r>
              <a:rPr lang="en-US" dirty="0"/>
              <a:t>” pointing to parent directory</a:t>
            </a:r>
          </a:p>
          <a:p>
            <a:pPr lvl="1"/>
            <a:r>
              <a:rPr lang="en-US" dirty="0"/>
              <a:t>“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.</a:t>
            </a:r>
            <a:r>
              <a:rPr lang="en-US" dirty="0"/>
              <a:t>” pointing to self</a:t>
            </a:r>
          </a:p>
        </p:txBody>
      </p:sp>
    </p:spTree>
    <p:extLst>
      <p:ext uri="{BB962C8B-B14F-4D97-AF65-F5344CB8AC3E}">
        <p14:creationId xmlns:p14="http://schemas.microsoft.com/office/powerpoint/2010/main" val="1640249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larger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accent4"/>
                </a:solidFill>
              </a:rPr>
              <a:t>ext3</a:t>
            </a:r>
            <a:r>
              <a:rPr lang="en-US" b="0" dirty="0"/>
              <a:t>: double &amp; </a:t>
            </a:r>
            <a:r>
              <a:rPr lang="en-US" b="0" i="1" dirty="0"/>
              <a:t>triple</a:t>
            </a:r>
            <a:r>
              <a:rPr lang="en-US" b="0" dirty="0"/>
              <a:t> indirect blocks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290" y="1902941"/>
            <a:ext cx="5949911" cy="373174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accent4"/>
                </a:solidFill>
              </a:rPr>
              <a:t>ext4</a:t>
            </a:r>
            <a:r>
              <a:rPr lang="en-US" b="0" dirty="0"/>
              <a:t>: extents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52164" y="1794722"/>
            <a:ext cx="5239835" cy="4992673"/>
          </a:xfrm>
        </p:spPr>
      </p:pic>
    </p:spTree>
    <p:extLst>
      <p:ext uri="{BB962C8B-B14F-4D97-AF65-F5344CB8AC3E}">
        <p14:creationId xmlns:p14="http://schemas.microsoft.com/office/powerpoint/2010/main" val="898051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395DCE-4BF5-504E-B509-A71E6FBE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partitions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D2ABCF-D3DE-F149-8312-5078F60C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72" y="1038386"/>
            <a:ext cx="8052626" cy="5594888"/>
          </a:xfrm>
        </p:spPr>
        <p:txBody>
          <a:bodyPr/>
          <a:lstStyle/>
          <a:p>
            <a:r>
              <a:rPr lang="en-US" dirty="0"/>
              <a:t>Most computers have one physical disk,</a:t>
            </a:r>
          </a:p>
          <a:p>
            <a:r>
              <a:rPr lang="en-US" dirty="0"/>
              <a:t>But they may require multiple filesystems.</a:t>
            </a:r>
          </a:p>
          <a:p>
            <a:r>
              <a:rPr lang="en-US" dirty="0"/>
              <a:t>A disk partition is a contiguous chunk of the disk that can be formatted to store a filesystem.</a:t>
            </a:r>
          </a:p>
          <a:p>
            <a:pPr marL="0" indent="0">
              <a:buNone/>
            </a:pPr>
            <a:r>
              <a:rPr lang="en-US" dirty="0"/>
              <a:t>At left, we have:</a:t>
            </a:r>
          </a:p>
          <a:p>
            <a:r>
              <a:rPr lang="en-US" dirty="0"/>
              <a:t>Three different Linux partitions: /boot, swap, /</a:t>
            </a:r>
          </a:p>
          <a:p>
            <a:r>
              <a:rPr lang="en-US" dirty="0"/>
              <a:t>A Windows partition.</a:t>
            </a:r>
          </a:p>
          <a:p>
            <a:pPr lvl="1"/>
            <a:r>
              <a:rPr lang="en-US" dirty="0"/>
              <a:t>Each of the partitions may be formatted differently.</a:t>
            </a:r>
          </a:p>
          <a:p>
            <a:r>
              <a:rPr lang="en-US" dirty="0"/>
              <a:t>At bootup, initial boot code will present user with a menu to choose Windows or Linux boot.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8BEFA-2735-BE46-8BA0-EC4A4AD5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7" y="1533840"/>
            <a:ext cx="3003549" cy="4603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F754D-3D3D-EA4E-A56F-58608B892213}"/>
              </a:ext>
            </a:extLst>
          </p:cNvPr>
          <p:cNvSpPr txBox="1"/>
          <p:nvPr/>
        </p:nvSpPr>
        <p:spPr>
          <a:xfrm>
            <a:off x="1396314" y="1040081"/>
            <a:ext cx="1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Disk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CC6EB-4AFE-1A47-B841-6572722D2373}"/>
              </a:ext>
            </a:extLst>
          </p:cNvPr>
          <p:cNvSpPr txBox="1"/>
          <p:nvPr/>
        </p:nvSpPr>
        <p:spPr>
          <a:xfrm>
            <a:off x="821095" y="6262247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(not drawn to scale)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A561B-A3F0-CF4C-AD98-C37850C028B5}"/>
              </a:ext>
            </a:extLst>
          </p:cNvPr>
          <p:cNvSpPr/>
          <p:nvPr/>
        </p:nvSpPr>
        <p:spPr>
          <a:xfrm>
            <a:off x="716693" y="2767914"/>
            <a:ext cx="2575754" cy="228600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51EB43-EF9B-6A4B-9454-27C74ED8275F}"/>
              </a:ext>
            </a:extLst>
          </p:cNvPr>
          <p:cNvSpPr/>
          <p:nvPr/>
        </p:nvSpPr>
        <p:spPr>
          <a:xfrm>
            <a:off x="6613221" y="3756454"/>
            <a:ext cx="2703773" cy="49427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25FD-3B6E-D545-957B-73EDE19D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 (LVM)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CCFF0-613A-6F4C-AB52-A0730101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763" y="1146875"/>
            <a:ext cx="6576936" cy="5594888"/>
          </a:xfrm>
        </p:spPr>
        <p:txBody>
          <a:bodyPr>
            <a:normAutofit/>
          </a:bodyPr>
          <a:lstStyle/>
          <a:p>
            <a:r>
              <a:rPr lang="en-US" dirty="0"/>
              <a:t>It’s sometimes convenient to combine multiple disk partitions into a bigger </a:t>
            </a:r>
            <a:r>
              <a:rPr lang="en-US" b="1" dirty="0"/>
              <a:t>logical volume</a:t>
            </a:r>
            <a:r>
              <a:rPr lang="en-US" dirty="0"/>
              <a:t>.</a:t>
            </a:r>
          </a:p>
          <a:p>
            <a:r>
              <a:rPr lang="en-US" dirty="0"/>
              <a:t>The concept is similar to software RAID, but it does not provide performance or redundancy benefits.</a:t>
            </a:r>
          </a:p>
          <a:p>
            <a:r>
              <a:rPr lang="en-US" dirty="0"/>
              <a:t>Allows user to increase the size of a filesystem by later adding another disk.</a:t>
            </a:r>
          </a:p>
          <a:p>
            <a:r>
              <a:rPr lang="en-US" dirty="0"/>
              <a:t>I think this feature is overused as a default setting on modern Linux distributions.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6780B-35EA-3A43-B3BF-84071415D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517577"/>
            <a:ext cx="4729213" cy="43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0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RAID &amp;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RAID allows multiple disks to act together for better</a:t>
            </a:r>
            <a:br>
              <a:rPr lang="en-US" dirty="0"/>
            </a:br>
            <a:r>
              <a:rPr lang="en-US" dirty="0"/>
              <a:t>throughput, capacity, and/or fault tolerance.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Parity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used in </a:t>
            </a:r>
            <a:r>
              <a:rPr lang="en-US" b="1" i="1" dirty="0">
                <a:solidFill>
                  <a:schemeClr val="accent4"/>
                </a:solidFill>
              </a:rPr>
              <a:t>RAID5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achieve all of the above.</a:t>
            </a:r>
            <a:endParaRPr lang="en-US" i="1" dirty="0"/>
          </a:p>
          <a:p>
            <a:r>
              <a:rPr lang="en-US" dirty="0"/>
              <a:t>OSes have a application-level API (</a:t>
            </a:r>
            <a:r>
              <a:rPr lang="en-US" dirty="0" err="1"/>
              <a:t>syscalls</a:t>
            </a:r>
            <a:r>
              <a:rPr lang="en-US" dirty="0"/>
              <a:t>) for file I/O:</a:t>
            </a:r>
          </a:p>
          <a:p>
            <a:pPr lvl="1"/>
            <a:r>
              <a:rPr lang="en-US" dirty="0"/>
              <a:t>open, read, write, seek, stat, </a:t>
            </a:r>
            <a:r>
              <a:rPr lang="en-US" dirty="0" err="1"/>
              <a:t>fsync</a:t>
            </a:r>
            <a:r>
              <a:rPr lang="en-US" dirty="0"/>
              <a:t>, rename, unlink, </a:t>
            </a:r>
            <a:r>
              <a:rPr lang="en-US" dirty="0" err="1"/>
              <a:t>mkdir</a:t>
            </a: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Filesystem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is a data structure the OS uses to organize disk space.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file/directory has an </a:t>
            </a:r>
            <a:r>
              <a:rPr lang="en-US" b="1" i="1" dirty="0" err="1">
                <a:solidFill>
                  <a:schemeClr val="accent4"/>
                </a:solidFill>
              </a:rPr>
              <a:t>inode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storing</a:t>
            </a:r>
            <a:br>
              <a:rPr lang="en-US" dirty="0"/>
            </a:br>
            <a:r>
              <a:rPr lang="en-US" dirty="0"/>
              <a:t>metadata &amp; pointers to data blocks.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5" y="4151145"/>
            <a:ext cx="5842858" cy="7723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808" y="4131472"/>
            <a:ext cx="3805434" cy="3326571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7260353" y="4336502"/>
            <a:ext cx="296894" cy="1715845"/>
          </a:xfrm>
          <a:prstGeom prst="leftBrace">
            <a:avLst>
              <a:gd name="adj1" fmla="val 40333"/>
              <a:gd name="adj2" fmla="val 71704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944612"/>
          </a:xfrm>
        </p:spPr>
        <p:txBody>
          <a:bodyPr/>
          <a:lstStyle/>
          <a:p>
            <a:r>
              <a:rPr lang="en-US" dirty="0"/>
              <a:t>Redundant Array of Independent Disks (RAID)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270861"/>
            <a:ext cx="11639227" cy="5377911"/>
          </a:xfrm>
        </p:spPr>
        <p:txBody>
          <a:bodyPr>
            <a:noAutofit/>
          </a:bodyPr>
          <a:lstStyle/>
          <a:p>
            <a:r>
              <a:rPr lang="en-US" sz="2800" dirty="0"/>
              <a:t>Disks have a few shortcomings:</a:t>
            </a:r>
          </a:p>
          <a:p>
            <a:pPr lvl="1"/>
            <a:r>
              <a:rPr lang="en-US" sz="2400" b="1" i="1" dirty="0">
                <a:solidFill>
                  <a:schemeClr val="accent4"/>
                </a:solidFill>
              </a:rPr>
              <a:t>Limited capacity </a:t>
            </a:r>
            <a:r>
              <a:rPr lang="en-US" sz="2400" dirty="0"/>
              <a:t>(~8TB)</a:t>
            </a:r>
          </a:p>
          <a:p>
            <a:pPr lvl="1"/>
            <a:r>
              <a:rPr lang="en-US" sz="2400" b="1" i="1" dirty="0">
                <a:solidFill>
                  <a:schemeClr val="accent4"/>
                </a:solidFill>
              </a:rPr>
              <a:t>Limited throughput </a:t>
            </a:r>
            <a:r>
              <a:rPr lang="en-US" sz="2400" dirty="0"/>
              <a:t>(~150MB/s)</a:t>
            </a:r>
          </a:p>
          <a:p>
            <a:pPr lvl="1"/>
            <a:r>
              <a:rPr lang="en-US" sz="2400" b="1" i="1" dirty="0">
                <a:solidFill>
                  <a:schemeClr val="accent4"/>
                </a:solidFill>
              </a:rPr>
              <a:t>Likelihood of failure </a:t>
            </a:r>
            <a:r>
              <a:rPr lang="en-US" sz="2400" dirty="0"/>
              <a:t>(especially because they are mechanical)</a:t>
            </a:r>
          </a:p>
          <a:p>
            <a:r>
              <a:rPr lang="en-US" sz="2800" dirty="0"/>
              <a:t>RAID uses multiple disks to solve these problems</a:t>
            </a:r>
          </a:p>
          <a:p>
            <a:pPr lvl="1"/>
            <a:r>
              <a:rPr lang="en-US" sz="2400" dirty="0"/>
              <a:t>Many different variations of RAID, depending on your budget and which of the above three problems are most important.</a:t>
            </a:r>
          </a:p>
          <a:p>
            <a:r>
              <a:rPr lang="en-US" sz="2800" dirty="0"/>
              <a:t>Basic ideas are:</a:t>
            </a:r>
          </a:p>
          <a:p>
            <a:pPr lvl="1"/>
            <a:r>
              <a:rPr lang="en-US" sz="2400" dirty="0"/>
              <a:t>Increase </a:t>
            </a:r>
            <a:r>
              <a:rPr lang="en-US" sz="2400" b="1" i="1" dirty="0"/>
              <a:t>capacity</a:t>
            </a:r>
            <a:r>
              <a:rPr lang="en-US" sz="2400" dirty="0"/>
              <a:t> by making multiple disks available to store data.</a:t>
            </a:r>
          </a:p>
          <a:p>
            <a:pPr lvl="1"/>
            <a:r>
              <a:rPr lang="en-US" sz="2400" dirty="0"/>
              <a:t>Increase </a:t>
            </a:r>
            <a:r>
              <a:rPr lang="en-US" sz="2400" b="1" i="1" dirty="0"/>
              <a:t>throughput</a:t>
            </a:r>
            <a:r>
              <a:rPr lang="en-US" sz="2400" dirty="0"/>
              <a:t> by accessing data in </a:t>
            </a:r>
            <a:r>
              <a:rPr lang="en-US" sz="2400" i="1" dirty="0"/>
              <a:t>parallel</a:t>
            </a:r>
            <a:r>
              <a:rPr lang="en-US" sz="2400" dirty="0"/>
              <a:t> on multiple disks.</a:t>
            </a:r>
          </a:p>
          <a:p>
            <a:pPr lvl="1"/>
            <a:r>
              <a:rPr lang="en-US" sz="2400" dirty="0"/>
              <a:t>Reduce impact of a disk </a:t>
            </a:r>
            <a:r>
              <a:rPr lang="en-US" sz="2400" b="1" i="1" dirty="0"/>
              <a:t>failure</a:t>
            </a:r>
            <a:r>
              <a:rPr lang="en-US" sz="2400" dirty="0"/>
              <a:t> by storing data redundantly on multiple disks.</a:t>
            </a:r>
          </a:p>
          <a:p>
            <a:r>
              <a:rPr lang="en-US" sz="2800" dirty="0"/>
              <a:t>Disk interface is very simple (just an array of sectors), so it’s easy to create a </a:t>
            </a:r>
            <a:r>
              <a:rPr lang="en-US" sz="2800" b="1" dirty="0"/>
              <a:t>logical/virtual disk </a:t>
            </a:r>
            <a:r>
              <a:rPr lang="en-US" sz="2800" dirty="0"/>
              <a:t>made of sectors from multiple physical disks.</a:t>
            </a:r>
          </a:p>
        </p:txBody>
      </p:sp>
    </p:spTree>
    <p:extLst>
      <p:ext uri="{BB962C8B-B14F-4D97-AF65-F5344CB8AC3E}">
        <p14:creationId xmlns:p14="http://schemas.microsoft.com/office/powerpoint/2010/main" val="160280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7116-178D-AA49-8AFA-F31B5417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D758-AE06-FF4E-ADAD-F9BD5920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299763"/>
          </a:xfrm>
        </p:spPr>
        <p:txBody>
          <a:bodyPr/>
          <a:lstStyle/>
          <a:p>
            <a:r>
              <a:rPr lang="en-US" dirty="0"/>
              <a:t>Combine many disks to create one </a:t>
            </a:r>
            <a:r>
              <a:rPr lang="en-US" i="1" dirty="0"/>
              <a:t>superior</a:t>
            </a:r>
            <a:r>
              <a:rPr lang="en-US" dirty="0"/>
              <a:t> virtual disk.</a:t>
            </a:r>
          </a:p>
          <a:p>
            <a:r>
              <a:rPr lang="en-US" dirty="0"/>
              <a:t>The RAID array provides the same interface as a single disk.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65446-5F8E-4C4C-8E2D-F2BD710B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6" y="3973522"/>
            <a:ext cx="2724257" cy="2724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F039B-E5E7-A249-A59E-896A9C887315}"/>
              </a:ext>
            </a:extLst>
          </p:cNvPr>
          <p:cNvSpPr txBox="1"/>
          <p:nvPr/>
        </p:nvSpPr>
        <p:spPr>
          <a:xfrm>
            <a:off x="570744" y="2483535"/>
            <a:ext cx="389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OS thinks it’s dealing with this: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6D0F0-3479-004D-AF43-126FEC3A13AE}"/>
              </a:ext>
            </a:extLst>
          </p:cNvPr>
          <p:cNvSpPr txBox="1"/>
          <p:nvPr/>
        </p:nvSpPr>
        <p:spPr>
          <a:xfrm>
            <a:off x="5651156" y="2488724"/>
            <a:ext cx="614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just an illusion.  The reality is: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D1FE5-B7A5-404C-837E-2DEB6579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47" y="5335651"/>
            <a:ext cx="1239795" cy="1239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15103-60C2-2744-B4C3-5FDDA5AD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820" y="5335652"/>
            <a:ext cx="1239795" cy="12397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321C82-A8C3-904D-AD6D-B48FE2582309}"/>
              </a:ext>
            </a:extLst>
          </p:cNvPr>
          <p:cNvSpPr txBox="1"/>
          <p:nvPr/>
        </p:nvSpPr>
        <p:spPr>
          <a:xfrm>
            <a:off x="1967605" y="3141758"/>
            <a:ext cx="19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r/w requests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9940EE5-2B0A-7043-B6A8-FA8CB374870A}"/>
              </a:ext>
            </a:extLst>
          </p:cNvPr>
          <p:cNvSpPr/>
          <p:nvPr/>
        </p:nvSpPr>
        <p:spPr>
          <a:xfrm>
            <a:off x="1522762" y="2982098"/>
            <a:ext cx="568411" cy="946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8D7BE-1C38-F44D-A7C6-E6E4B5ECA293}"/>
              </a:ext>
            </a:extLst>
          </p:cNvPr>
          <p:cNvSpPr txBox="1"/>
          <p:nvPr/>
        </p:nvSpPr>
        <p:spPr>
          <a:xfrm>
            <a:off x="6898775" y="3001406"/>
            <a:ext cx="19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 r/w requests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46E220-A350-B145-AFDC-CB7C7B30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274" y="5335651"/>
            <a:ext cx="1239795" cy="12397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076FA-7206-9C43-BA11-AFBDAC1B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193" y="5335651"/>
            <a:ext cx="1239795" cy="1239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2D85C4-DD80-BE40-8EE7-3C674B03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966" y="5335652"/>
            <a:ext cx="1239795" cy="1239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9DAF60-40A3-854B-B2BB-C56AF07D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420" y="5335651"/>
            <a:ext cx="1239795" cy="123979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537284-8DFF-734D-8033-C96622B0CE74}"/>
              </a:ext>
            </a:extLst>
          </p:cNvPr>
          <p:cNvCxnSpPr>
            <a:cxnSpLocks/>
          </p:cNvCxnSpPr>
          <p:nvPr/>
        </p:nvCxnSpPr>
        <p:spPr>
          <a:xfrm>
            <a:off x="5947717" y="5117959"/>
            <a:ext cx="55761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968893-2BA3-F14D-8F3B-4C6A30EC4298}"/>
              </a:ext>
            </a:extLst>
          </p:cNvPr>
          <p:cNvCxnSpPr>
            <a:cxnSpLocks/>
          </p:cNvCxnSpPr>
          <p:nvPr/>
        </p:nvCxnSpPr>
        <p:spPr>
          <a:xfrm>
            <a:off x="8657966" y="3973522"/>
            <a:ext cx="0" cy="1132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0A07FE-83BD-E24A-80EF-3122A4C5775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947717" y="5098572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2474A-9A33-AA42-A1A9-45061B66BE3C}"/>
              </a:ext>
            </a:extLst>
          </p:cNvPr>
          <p:cNvCxnSpPr>
            <a:cxnSpLocks/>
          </p:cNvCxnSpPr>
          <p:nvPr/>
        </p:nvCxnSpPr>
        <p:spPr>
          <a:xfrm>
            <a:off x="7057350" y="5098570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3CA2FC-3AF9-5B44-849C-D262F9F5EAB0}"/>
              </a:ext>
            </a:extLst>
          </p:cNvPr>
          <p:cNvCxnSpPr>
            <a:cxnSpLocks/>
          </p:cNvCxnSpPr>
          <p:nvPr/>
        </p:nvCxnSpPr>
        <p:spPr>
          <a:xfrm>
            <a:off x="8198294" y="5115043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C38328-9B49-FD47-998B-BD07144E934E}"/>
              </a:ext>
            </a:extLst>
          </p:cNvPr>
          <p:cNvCxnSpPr>
            <a:cxnSpLocks/>
          </p:cNvCxnSpPr>
          <p:nvPr/>
        </p:nvCxnSpPr>
        <p:spPr>
          <a:xfrm>
            <a:off x="9285688" y="5101926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5100E6-3DBA-104A-9CFC-B33C920908C9}"/>
              </a:ext>
            </a:extLst>
          </p:cNvPr>
          <p:cNvCxnSpPr>
            <a:cxnSpLocks/>
          </p:cNvCxnSpPr>
          <p:nvPr/>
        </p:nvCxnSpPr>
        <p:spPr>
          <a:xfrm>
            <a:off x="10395321" y="5101924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7D926D-7F4B-4049-92C9-419C4C35137E}"/>
              </a:ext>
            </a:extLst>
          </p:cNvPr>
          <p:cNvCxnSpPr>
            <a:cxnSpLocks/>
          </p:cNvCxnSpPr>
          <p:nvPr/>
        </p:nvCxnSpPr>
        <p:spPr>
          <a:xfrm>
            <a:off x="11523908" y="5118397"/>
            <a:ext cx="1" cy="237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B7E8A9-C827-A84F-A92F-E2A7D6D5EC47}"/>
              </a:ext>
            </a:extLst>
          </p:cNvPr>
          <p:cNvCxnSpPr>
            <a:cxnSpLocks/>
          </p:cNvCxnSpPr>
          <p:nvPr/>
        </p:nvCxnSpPr>
        <p:spPr>
          <a:xfrm>
            <a:off x="7883610" y="3973522"/>
            <a:ext cx="790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601D150-623F-F340-ACA4-AB4E0346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8" y="4740832"/>
            <a:ext cx="1120963" cy="14515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DF93BD-EB80-0C41-88E2-EB9B344E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42160" y="4740832"/>
            <a:ext cx="1120963" cy="145155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5213612-3194-5A46-B3C4-ECDC957DC71F}"/>
              </a:ext>
            </a:extLst>
          </p:cNvPr>
          <p:cNvGrpSpPr/>
          <p:nvPr/>
        </p:nvGrpSpPr>
        <p:grpSpPr>
          <a:xfrm>
            <a:off x="6041320" y="3571666"/>
            <a:ext cx="2045248" cy="1533936"/>
            <a:chOff x="6041320" y="3571666"/>
            <a:chExt cx="2045248" cy="153393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34E0C3-A063-144E-BD66-B504146A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1320" y="3571666"/>
              <a:ext cx="2045248" cy="153393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D03592-0A58-0C43-8BD2-AC94AA313B24}"/>
                </a:ext>
              </a:extLst>
            </p:cNvPr>
            <p:cNvSpPr txBox="1"/>
            <p:nvPr/>
          </p:nvSpPr>
          <p:spPr>
            <a:xfrm rot="20924761">
              <a:off x="6337060" y="3995862"/>
              <a:ext cx="1024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RAID controller</a:t>
              </a:r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BA49AA2-3860-C94A-9BEA-3F5E1BC90057}"/>
              </a:ext>
            </a:extLst>
          </p:cNvPr>
          <p:cNvSpPr/>
          <p:nvPr/>
        </p:nvSpPr>
        <p:spPr>
          <a:xfrm>
            <a:off x="5214551" y="3683779"/>
            <a:ext cx="6915664" cy="3014000"/>
          </a:xfrm>
          <a:prstGeom prst="roundRect">
            <a:avLst>
              <a:gd name="adj" fmla="val 96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60FC91-2A9B-5C48-BCD5-3BDAF705B59A}"/>
              </a:ext>
            </a:extLst>
          </p:cNvPr>
          <p:cNvSpPr txBox="1"/>
          <p:nvPr/>
        </p:nvSpPr>
        <p:spPr>
          <a:xfrm>
            <a:off x="9111565" y="3708372"/>
            <a:ext cx="22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RAID virtual disk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81139059-FD1F-3A40-B0E2-C7CC4751E5C6}"/>
              </a:ext>
            </a:extLst>
          </p:cNvPr>
          <p:cNvSpPr/>
          <p:nvPr/>
        </p:nvSpPr>
        <p:spPr>
          <a:xfrm>
            <a:off x="6470821" y="2939734"/>
            <a:ext cx="568411" cy="744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8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RAID fit into the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Software RAID</a:t>
            </a:r>
            <a:r>
              <a:rPr lang="en-US" b="1" dirty="0"/>
              <a:t> </a:t>
            </a:r>
            <a:r>
              <a:rPr lang="en-US" dirty="0"/>
              <a:t>means that the OS is responsible for assembling multiple disks into a RAID.</a:t>
            </a:r>
          </a:p>
          <a:p>
            <a:pPr lvl="1"/>
            <a:r>
              <a:rPr lang="en-US" dirty="0"/>
              <a:t>Implements a generic</a:t>
            </a:r>
            <a:br>
              <a:rPr lang="en-US" dirty="0"/>
            </a:br>
            <a:r>
              <a:rPr lang="en-US" dirty="0"/>
              <a:t>block device.</a:t>
            </a:r>
            <a:br>
              <a:rPr lang="en-US" dirty="0"/>
            </a:br>
            <a:br>
              <a:rPr lang="en-US" dirty="0"/>
            </a:br>
            <a:br>
              <a:rPr lang="en-US" i="1" dirty="0"/>
            </a:br>
            <a:r>
              <a:rPr lang="en-US" i="1" dirty="0"/>
              <a:t>	SW and HW RAID</a:t>
            </a:r>
            <a:br>
              <a:rPr lang="en-US" i="1" dirty="0"/>
            </a:br>
            <a:r>
              <a:rPr lang="en-US" i="1" dirty="0"/>
              <a:t>	work on different layers.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Hardware RAID </a:t>
            </a:r>
            <a:r>
              <a:rPr lang="en-US" dirty="0"/>
              <a:t>requires a specialized controller card that coordinates the multiple disks and presents the OS with the </a:t>
            </a:r>
            <a:r>
              <a:rPr lang="en-US" i="1" dirty="0"/>
              <a:t>illusion</a:t>
            </a:r>
            <a:r>
              <a:rPr lang="en-US" dirty="0"/>
              <a:t> of a single disk.  </a:t>
            </a:r>
            <a:r>
              <a:rPr lang="en-US" sz="2400" dirty="0"/>
              <a:t>(The previous slide showed hardware RAID.)</a:t>
            </a:r>
          </a:p>
          <a:p>
            <a:pPr lvl="1"/>
            <a:r>
              <a:rPr lang="en-US" dirty="0"/>
              <a:t>OS just needs a driver for the RAID controller, like any other disk controller.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60" y="1831010"/>
            <a:ext cx="5949653" cy="268090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004840" y="2584097"/>
            <a:ext cx="1446835" cy="94650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004839" y="4191000"/>
            <a:ext cx="1446836" cy="320916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</a:t>
            </a:r>
            <a:r>
              <a:rPr lang="en-US" b="1" dirty="0"/>
              <a:t>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0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Striping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distribute data across 2 disks for twice the peak throughput</a:t>
            </a:r>
          </a:p>
          <a:p>
            <a:r>
              <a:rPr lang="en-US" dirty="0"/>
              <a:t>RAID 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Mirroring</a:t>
            </a:r>
            <a:r>
              <a:rPr lang="en-US" dirty="0"/>
              <a:t>: copy data onto 2 disks to tolerate failure of one.</a:t>
            </a:r>
          </a:p>
          <a:p>
            <a:r>
              <a:rPr lang="en-US" dirty="0"/>
              <a:t>RAID 4/5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4"/>
                </a:solidFill>
              </a:rPr>
              <a:t>Parity</a:t>
            </a:r>
            <a:r>
              <a:rPr lang="en-US" i="1" dirty="0">
                <a:solidFill>
                  <a:schemeClr val="accent4"/>
                </a:solidFill>
              </a:rPr>
              <a:t>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start with N-1 striped disks, add disk N with parity information to tolerate failure of any of the disks.</a:t>
            </a:r>
          </a:p>
          <a:p>
            <a:pPr lvl="1"/>
            <a:r>
              <a:rPr lang="en-US" dirty="0"/>
              <a:t>Typically involves 3-7 disks.</a:t>
            </a:r>
          </a:p>
          <a:p>
            <a:pPr lvl="1"/>
            <a:r>
              <a:rPr lang="en-US" dirty="0"/>
              <a:t>Can include 2 parity disks for double-fault tolerance (called RAID 6)</a:t>
            </a:r>
          </a:p>
        </p:txBody>
      </p:sp>
    </p:spTree>
    <p:extLst>
      <p:ext uri="{BB962C8B-B14F-4D97-AF65-F5344CB8AC3E}">
        <p14:creationId xmlns:p14="http://schemas.microsoft.com/office/powerpoint/2010/main" val="91447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16" y="173621"/>
            <a:ext cx="11041284" cy="810227"/>
          </a:xfrm>
        </p:spPr>
        <p:txBody>
          <a:bodyPr/>
          <a:lstStyle/>
          <a:p>
            <a:r>
              <a:rPr lang="en-US" dirty="0"/>
              <a:t>A Database Server @ NU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4131" y="4496115"/>
            <a:ext cx="3149180" cy="2361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6" y="1157469"/>
            <a:ext cx="64470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/>
              <a:t>264 fast (10k RPM) magnetic disks (for production)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56 slow (7200 RPM) magnetic disks (for backup)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~150 TB storage capacity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Comprised of 6 physical chassis (boxes) in one big cabinet, about the size of a coat closet.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83277" y="138896"/>
            <a:ext cx="181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Front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2803" y="6301104"/>
            <a:ext cx="201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SAS cabling in back</a:t>
            </a:r>
          </a:p>
        </p:txBody>
      </p:sp>
    </p:spTree>
    <p:extLst>
      <p:ext uri="{BB962C8B-B14F-4D97-AF65-F5344CB8AC3E}">
        <p14:creationId xmlns:p14="http://schemas.microsoft.com/office/powerpoint/2010/main" val="27784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0 </a:t>
            </a:r>
            <a:r>
              <a:rPr lang="mr-IN" dirty="0"/>
              <a:t>–</a:t>
            </a:r>
            <a:r>
              <a:rPr lang="en-US" dirty="0"/>
              <a:t> Striping </a:t>
            </a:r>
            <a:r>
              <a:rPr lang="en-US" sz="3600" i="1" dirty="0">
                <a:solidFill>
                  <a:schemeClr val="tx1"/>
                </a:solidFill>
              </a:rPr>
              <a:t>(for throughput and capacity)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7059" y="1271990"/>
            <a:ext cx="3524326" cy="54387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3925" y="1270862"/>
            <a:ext cx="6648772" cy="54399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Divide the logical disk into chunks</a:t>
            </a:r>
          </a:p>
          <a:p>
            <a:pPr marL="457200" lvl="1" indent="0">
              <a:buNone/>
            </a:pPr>
            <a:r>
              <a:rPr lang="en-US" dirty="0"/>
              <a:t>(A1, A2, A3 </a:t>
            </a:r>
            <a:r>
              <a:rPr lang="mr-IN" dirty="0"/>
              <a:t>…</a:t>
            </a:r>
            <a:r>
              <a:rPr lang="en-US" dirty="0"/>
              <a:t>) ~128 kB</a:t>
            </a:r>
          </a:p>
          <a:p>
            <a:r>
              <a:rPr lang="en-US" dirty="0"/>
              <a:t>Distribute the chunks regularly over two or more (</a:t>
            </a:r>
            <a:r>
              <a:rPr lang="en-US" i="1" dirty="0"/>
              <a:t>N</a:t>
            </a:r>
            <a:r>
              <a:rPr lang="en-US" dirty="0"/>
              <a:t>) physical disks.</a:t>
            </a: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 Throughput for both random and sequential access scales with N.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baseline="-25000" dirty="0">
                <a:solidFill>
                  <a:schemeClr val="accent6"/>
                </a:solidFill>
              </a:rPr>
              <a:t>RAID0</a:t>
            </a:r>
            <a:r>
              <a:rPr lang="en-US" dirty="0">
                <a:solidFill>
                  <a:schemeClr val="accent6"/>
                </a:solidFill>
              </a:rPr>
              <a:t> = N * </a:t>
            </a:r>
            <a:r>
              <a:rPr lang="en-US" dirty="0" err="1">
                <a:solidFill>
                  <a:schemeClr val="accent6"/>
                </a:solidFill>
              </a:rPr>
              <a:t>T</a:t>
            </a:r>
            <a:r>
              <a:rPr lang="en-US" baseline="-25000" dirty="0" err="1">
                <a:solidFill>
                  <a:schemeClr val="accent6"/>
                </a:solidFill>
              </a:rPr>
              <a:t>disk</a:t>
            </a:r>
            <a:endParaRPr lang="en-US" baseline="-25000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 Capacity also scales by N.</a:t>
            </a:r>
          </a:p>
          <a:p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 Cost per byte is identical</a:t>
            </a:r>
          </a:p>
          <a:p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mr-IN" b="1" dirty="0">
                <a:solidFill>
                  <a:srgbClr val="C00000"/>
                </a:solidFill>
              </a:rPr>
              <a:t>–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 But mean time to failure is worse because failure of a single disk is catastrophic: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MTTF</a:t>
            </a:r>
            <a:r>
              <a:rPr lang="en-US" baseline="-25000" dirty="0">
                <a:solidFill>
                  <a:schemeClr val="accent6"/>
                </a:solidFill>
              </a:rPr>
              <a:t>RAID0</a:t>
            </a:r>
            <a:r>
              <a:rPr lang="en-US" dirty="0">
                <a:solidFill>
                  <a:schemeClr val="accent6"/>
                </a:solidFill>
              </a:rPr>
              <a:t> = </a:t>
            </a:r>
            <a:r>
              <a:rPr lang="en-US" dirty="0" err="1">
                <a:solidFill>
                  <a:schemeClr val="accent6"/>
                </a:solidFill>
              </a:rPr>
              <a:t>MTTF</a:t>
            </a:r>
            <a:r>
              <a:rPr lang="en-US" baseline="-25000" dirty="0" err="1">
                <a:solidFill>
                  <a:schemeClr val="accent6"/>
                </a:solidFill>
              </a:rPr>
              <a:t>disk</a:t>
            </a:r>
            <a:r>
              <a:rPr lang="en-US" dirty="0">
                <a:solidFill>
                  <a:schemeClr val="accent6"/>
                </a:solidFill>
              </a:rPr>
              <a:t>/N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136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14 - IO and Disks</Template>
  <TotalTime>2589</TotalTime>
  <Words>2727</Words>
  <Application>Microsoft Macintosh PowerPoint</Application>
  <PresentationFormat>Widescreen</PresentationFormat>
  <Paragraphs>330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Andale Mono</vt:lpstr>
      <vt:lpstr>Arial</vt:lpstr>
      <vt:lpstr>Calibri</vt:lpstr>
      <vt:lpstr>Courier New</vt:lpstr>
      <vt:lpstr>Garamond</vt:lpstr>
      <vt:lpstr>Wingdings</vt:lpstr>
      <vt:lpstr>Theme1</vt:lpstr>
      <vt:lpstr>EECS-343 Operating Systems Lecture 15: RAID &amp; File Systems</vt:lpstr>
      <vt:lpstr>Announcements</vt:lpstr>
      <vt:lpstr>Last Lecture – I/O and Disks</vt:lpstr>
      <vt:lpstr>Redundant Array of Independent Disks (RAID)</vt:lpstr>
      <vt:lpstr>Basic idea of RAID</vt:lpstr>
      <vt:lpstr>How does RAID fit into the OS?</vt:lpstr>
      <vt:lpstr>RAID levels</vt:lpstr>
      <vt:lpstr>A Database Server @ NU</vt:lpstr>
      <vt:lpstr>RAID 0 – Striping (for throughput and capacity)</vt:lpstr>
      <vt:lpstr>RAID 1 – Mirroring (for fault tolerance)</vt:lpstr>
      <vt:lpstr>RAID 4 – Parity (for fault tolerance, capacity &amp; throughput) </vt:lpstr>
      <vt:lpstr>Parity bit is added to allow filling-in a missing bit</vt:lpstr>
      <vt:lpstr>Parity chunk</vt:lpstr>
      <vt:lpstr>Rebuilding an array after failure</vt:lpstr>
      <vt:lpstr>RAID 5 – Distributed Parity (the winner in practice)</vt:lpstr>
      <vt:lpstr>RAID 6 – Double Parity (for large arrays)</vt:lpstr>
      <vt:lpstr>Intermission</vt:lpstr>
      <vt:lpstr>Filesystem basics</vt:lpstr>
      <vt:lpstr>In other words…</vt:lpstr>
      <vt:lpstr>Application-level interface (syscalls)</vt:lpstr>
      <vt:lpstr>Syscall trace</vt:lpstr>
      <vt:lpstr>More file-related syscalls</vt:lpstr>
      <vt:lpstr>File/directory metadata (Linux)</vt:lpstr>
      <vt:lpstr>Filesystem Links</vt:lpstr>
      <vt:lpstr>Making and mounting a filesystem</vt:lpstr>
      <vt:lpstr>xv6 file system goals </vt:lpstr>
      <vt:lpstr>Layered storage system design (in xv6)</vt:lpstr>
      <vt:lpstr>Layout of xv6 filesystem on disk</vt:lpstr>
      <vt:lpstr>An inflexible design</vt:lpstr>
      <vt:lpstr>Inodes (xv6)</vt:lpstr>
      <vt:lpstr>Directory inodes (xv6)</vt:lpstr>
      <vt:lpstr>Storing larger files</vt:lpstr>
      <vt:lpstr>Disk partitions</vt:lpstr>
      <vt:lpstr>Logical Volume Management (LVM)</vt:lpstr>
      <vt:lpstr>Recap – RAID &amp; File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165</cp:revision>
  <cp:lastPrinted>2017-09-19T21:40:07Z</cp:lastPrinted>
  <dcterms:created xsi:type="dcterms:W3CDTF">2017-09-19T21:33:23Z</dcterms:created>
  <dcterms:modified xsi:type="dcterms:W3CDTF">2019-05-23T21:05:22Z</dcterms:modified>
</cp:coreProperties>
</file>