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85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60" r:id="rId15"/>
    <p:sldId id="270" r:id="rId16"/>
    <p:sldId id="288" r:id="rId17"/>
    <p:sldId id="289" r:id="rId18"/>
    <p:sldId id="290" r:id="rId19"/>
    <p:sldId id="292" r:id="rId20"/>
    <p:sldId id="291" r:id="rId21"/>
    <p:sldId id="293" r:id="rId22"/>
    <p:sldId id="287" r:id="rId23"/>
    <p:sldId id="271" r:id="rId24"/>
    <p:sldId id="272" r:id="rId25"/>
    <p:sldId id="273" r:id="rId26"/>
    <p:sldId id="274" r:id="rId27"/>
    <p:sldId id="275" r:id="rId28"/>
    <p:sldId id="276" r:id="rId29"/>
    <p:sldId id="278" r:id="rId30"/>
    <p:sldId id="279" r:id="rId31"/>
    <p:sldId id="280" r:id="rId32"/>
    <p:sldId id="281" r:id="rId33"/>
    <p:sldId id="277" r:id="rId34"/>
    <p:sldId id="28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219861-5E0D-C644-9540-737B718C485A}">
          <p14:sldIdLst>
            <p14:sldId id="256"/>
            <p14:sldId id="257"/>
            <p14:sldId id="285"/>
            <p14:sldId id="259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60"/>
            <p14:sldId id="270"/>
            <p14:sldId id="288"/>
            <p14:sldId id="289"/>
            <p14:sldId id="290"/>
            <p14:sldId id="292"/>
            <p14:sldId id="291"/>
            <p14:sldId id="293"/>
            <p14:sldId id="287"/>
            <p14:sldId id="271"/>
            <p14:sldId id="272"/>
            <p14:sldId id="273"/>
            <p14:sldId id="274"/>
            <p14:sldId id="275"/>
            <p14:sldId id="276"/>
            <p14:sldId id="278"/>
            <p14:sldId id="279"/>
            <p14:sldId id="280"/>
            <p14:sldId id="281"/>
            <p14:sldId id="277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8033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1"/>
    <p:restoredTop sz="94682"/>
  </p:normalViewPr>
  <p:slideViewPr>
    <p:cSldViewPr snapToGrid="0" snapToObjects="1">
      <p:cViewPr varScale="1">
        <p:scale>
          <a:sx n="107" d="100"/>
          <a:sy n="107" d="100"/>
        </p:scale>
        <p:origin x="17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91097-98C8-FE45-B63E-A689361303E4}" type="datetimeFigureOut">
              <a:rPr lang="en-US" smtClean="0"/>
              <a:t>5/22/19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BE98C-46CD-DF40-A244-A5625579B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57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34C72-D733-5448-A03C-2F9CE3C7CCB3}" type="datetimeFigureOut">
              <a:rPr lang="en-US" smtClean="0"/>
              <a:t>5/22/19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B1E31-8139-D340-BE89-3F6CE06B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4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15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33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041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5/22/19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7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5/22/19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3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41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731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4"/>
            <a:ext cx="11639227" cy="805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471" y="1084881"/>
            <a:ext cx="5756329" cy="56258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4882"/>
            <a:ext cx="5730498" cy="5625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68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75" y="139485"/>
            <a:ext cx="11747715" cy="8834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74" y="1143794"/>
            <a:ext cx="5765101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75" y="1794724"/>
            <a:ext cx="5765101" cy="49315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43794"/>
            <a:ext cx="5807989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794723"/>
            <a:ext cx="5807988" cy="49315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80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406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218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5/22/19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5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5/22/19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883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471" y="1146875"/>
            <a:ext cx="11639227" cy="5594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5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osdev.org/Can_I_have_a_list_of_IO_Port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nux_kernel_interface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nimagraffs.com/hard-disk-drive/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767712"/>
          </a:xfrm>
        </p:spPr>
        <p:txBody>
          <a:bodyPr>
            <a:normAutofit/>
          </a:bodyPr>
          <a:lstStyle/>
          <a:p>
            <a:r>
              <a:rPr lang="en-US" dirty="0"/>
              <a:t>EECS-343 Operating Systems</a:t>
            </a:r>
            <a:br>
              <a:rPr lang="en-US" dirty="0"/>
            </a:br>
            <a:r>
              <a:rPr lang="en-US" dirty="0"/>
              <a:t>Lecture 14:</a:t>
            </a:r>
            <a:br>
              <a:rPr lang="en-US" dirty="0"/>
            </a:br>
            <a:r>
              <a:rPr lang="en-US" dirty="0"/>
              <a:t>I/O and Disks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22548"/>
            <a:ext cx="9144000" cy="1135251"/>
          </a:xfrm>
        </p:spPr>
        <p:txBody>
          <a:bodyPr/>
          <a:lstStyle/>
          <a:p>
            <a:r>
              <a:rPr lang="en-US" dirty="0"/>
              <a:t>Steve </a:t>
            </a:r>
            <a:r>
              <a:rPr lang="en-US" dirty="0" err="1"/>
              <a:t>Tarzia</a:t>
            </a:r>
            <a:endParaRPr lang="en-US" dirty="0"/>
          </a:p>
          <a:p>
            <a:r>
              <a:rPr lang="en-US" dirty="0"/>
              <a:t>Spring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B732FD-ABB6-094D-A0C1-D1942FD33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" y="6024402"/>
            <a:ext cx="2895814" cy="36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modes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4"/>
                </a:solidFill>
              </a:rPr>
              <a:t>Programmed I/O </a:t>
            </a:r>
            <a:r>
              <a:rPr lang="en-US" dirty="0"/>
              <a:t>(PIO) is when the CPU transfers the data.</a:t>
            </a:r>
          </a:p>
          <a:p>
            <a:pPr lvl="1"/>
            <a:r>
              <a:rPr lang="en-US" dirty="0"/>
              <a:t>Works well for quick I/O</a:t>
            </a:r>
          </a:p>
          <a:p>
            <a:pPr lvl="1"/>
            <a:r>
              <a:rPr lang="en-US" dirty="0"/>
              <a:t>No need for a context switch/interrupt</a:t>
            </a:r>
          </a:p>
          <a:p>
            <a:r>
              <a:rPr lang="en-US" b="1" i="1" dirty="0">
                <a:solidFill>
                  <a:schemeClr val="accent4"/>
                </a:solidFill>
              </a:rPr>
              <a:t>Direct Memory Access </a:t>
            </a:r>
            <a:r>
              <a:rPr lang="en-US" dirty="0"/>
              <a:t>(DMA) is an alternative that frees the CPU from this “busy work”</a:t>
            </a:r>
          </a:p>
          <a:p>
            <a:pPr lvl="1"/>
            <a:r>
              <a:rPr lang="en-US" dirty="0"/>
              <a:t>DMA controller is programmed by the OS to handle the data transfer loop,</a:t>
            </a:r>
          </a:p>
          <a:p>
            <a:pPr lvl="1"/>
            <a:r>
              <a:rPr lang="en-US" dirty="0"/>
              <a:t>Or the device is given direct access to read/write RAM (a.k.a. bus mastering)</a:t>
            </a:r>
          </a:p>
          <a:p>
            <a:pPr lvl="1"/>
            <a:r>
              <a:rPr lang="en-US" dirty="0"/>
              <a:t>DMA is very common, even in old PC hardware (1980s)</a:t>
            </a:r>
          </a:p>
          <a:p>
            <a:r>
              <a:rPr lang="en-US" dirty="0"/>
              <a:t>In both cases I/O can be </a:t>
            </a:r>
            <a:r>
              <a:rPr lang="en-US" b="1" i="1" dirty="0">
                <a:solidFill>
                  <a:schemeClr val="accent4"/>
                </a:solidFill>
              </a:rPr>
              <a:t>asynchronous</a:t>
            </a:r>
            <a:r>
              <a:rPr lang="en-US" dirty="0">
                <a:solidFill>
                  <a:schemeClr val="accent4"/>
                </a:solidFill>
              </a:rPr>
              <a:t>:</a:t>
            </a:r>
          </a:p>
          <a:p>
            <a:pPr lvl="1"/>
            <a:r>
              <a:rPr lang="en-US" dirty="0"/>
              <a:t>When device is ready, generate an </a:t>
            </a:r>
            <a:r>
              <a:rPr lang="en-US" b="1" i="1" dirty="0">
                <a:solidFill>
                  <a:schemeClr val="accent4"/>
                </a:solidFill>
              </a:rPr>
              <a:t>interrupt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to let CPU/OS handle it.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98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OS interact with device registers?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x86 provides two options:</a:t>
            </a:r>
          </a:p>
          <a:p>
            <a:r>
              <a:rPr lang="en-US" b="1" dirty="0">
                <a:solidFill>
                  <a:schemeClr val="accent4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in</a:t>
            </a:r>
            <a:r>
              <a:rPr lang="en-US" dirty="0"/>
              <a:t>/</a:t>
            </a:r>
            <a:r>
              <a:rPr lang="en-US" b="1" dirty="0">
                <a:solidFill>
                  <a:schemeClr val="accent4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out</a:t>
            </a:r>
            <a:r>
              <a:rPr lang="en-US" dirty="0"/>
              <a:t> instructions read/write data to </a:t>
            </a:r>
            <a:r>
              <a:rPr lang="en-US" b="1" i="1" dirty="0">
                <a:solidFill>
                  <a:schemeClr val="accent4"/>
                </a:solidFill>
              </a:rPr>
              <a:t>I/O ports</a:t>
            </a:r>
          </a:p>
          <a:p>
            <a:pPr lvl="1"/>
            <a:r>
              <a:rPr lang="en-US" dirty="0"/>
              <a:t>Ports are like addresses for I/O registers</a:t>
            </a:r>
          </a:p>
          <a:p>
            <a:pPr lvl="1"/>
            <a:r>
              <a:rPr lang="en-US" dirty="0"/>
              <a:t>These are </a:t>
            </a:r>
            <a:r>
              <a:rPr lang="en-US" i="1" dirty="0"/>
              <a:t>privileged</a:t>
            </a:r>
            <a:r>
              <a:rPr lang="en-US" dirty="0"/>
              <a:t> instructions</a:t>
            </a:r>
          </a:p>
          <a:p>
            <a:r>
              <a:rPr lang="en-US" b="1" i="1" dirty="0">
                <a:solidFill>
                  <a:schemeClr val="accent4"/>
                </a:solidFill>
              </a:rPr>
              <a:t>Memory-mapped I/O</a:t>
            </a:r>
          </a:p>
          <a:p>
            <a:pPr lvl="1"/>
            <a:r>
              <a:rPr lang="en-US" dirty="0"/>
              <a:t>Hardware (</a:t>
            </a:r>
            <a:r>
              <a:rPr lang="en-US" dirty="0" err="1"/>
              <a:t>northbridge</a:t>
            </a:r>
            <a:r>
              <a:rPr lang="en-US" dirty="0"/>
              <a:t>) maps some physical memory addresses to I/O</a:t>
            </a:r>
          </a:p>
          <a:p>
            <a:pPr lvl="1"/>
            <a:r>
              <a:rPr lang="en-US" dirty="0"/>
              <a:t>Kernel uses simple </a:t>
            </a:r>
            <a:r>
              <a:rPr lang="en-US" b="1" dirty="0" err="1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mov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instructions to read/write to devices.</a:t>
            </a:r>
          </a:p>
          <a:p>
            <a:pPr lvl="1"/>
            <a:r>
              <a:rPr lang="en-US" dirty="0"/>
              <a:t>Must be careful to disable CPU caching of these memory addresses</a:t>
            </a:r>
          </a:p>
          <a:p>
            <a:pPr marL="0" indent="0">
              <a:buNone/>
            </a:pPr>
            <a:r>
              <a:rPr lang="en-US" dirty="0"/>
              <a:t>Functionally, there is not much difference between the two.</a:t>
            </a:r>
          </a:p>
        </p:txBody>
      </p:sp>
    </p:spTree>
    <p:extLst>
      <p:ext uri="{BB962C8B-B14F-4D97-AF65-F5344CB8AC3E}">
        <p14:creationId xmlns:p14="http://schemas.microsoft.com/office/powerpoint/2010/main" val="133394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3472" y="154983"/>
            <a:ext cx="1449582" cy="1115878"/>
          </a:xfrm>
        </p:spPr>
        <p:txBody>
          <a:bodyPr>
            <a:normAutofit fontScale="90000"/>
          </a:bodyPr>
          <a:lstStyle/>
          <a:p>
            <a:r>
              <a:rPr lang="en-US"/>
              <a:t>I/O ports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422" y="40248"/>
            <a:ext cx="9397234" cy="6742516"/>
          </a:xfrm>
        </p:spPr>
      </p:pic>
      <p:sp>
        <p:nvSpPr>
          <p:cNvPr id="6" name="Left Brace 5"/>
          <p:cNvSpPr/>
          <p:nvPr/>
        </p:nvSpPr>
        <p:spPr>
          <a:xfrm>
            <a:off x="2222346" y="420023"/>
            <a:ext cx="289367" cy="6339592"/>
          </a:xfrm>
          <a:prstGeom prst="leftBrace">
            <a:avLst>
              <a:gd name="adj1" fmla="val 40333"/>
              <a:gd name="adj2" fmla="val 35681"/>
            </a:avLst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8815" y="2118167"/>
            <a:ext cx="176882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These are just typical values, not standardized.</a:t>
            </a:r>
          </a:p>
          <a:p>
            <a:pPr algn="ctr"/>
            <a:r>
              <a:rPr lang="en-US" sz="1100" dirty="0">
                <a:hlinkClick r:id="rId3"/>
              </a:rPr>
              <a:t>https://wiki.osdev.org/Can_I_have_a_list_of_IO_Ports</a:t>
            </a:r>
            <a:r>
              <a:rPr lang="en-US" sz="11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867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46413"/>
            <a:ext cx="11639227" cy="668001"/>
          </a:xfrm>
        </p:spPr>
        <p:txBody>
          <a:bodyPr>
            <a:normAutofit/>
          </a:bodyPr>
          <a:lstStyle/>
          <a:p>
            <a:r>
              <a:rPr lang="en-US" sz="4000" dirty="0"/>
              <a:t>xv6 memory layout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5246" y="569634"/>
            <a:ext cx="5816176" cy="6327113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57416" y="916745"/>
            <a:ext cx="2811789" cy="5980002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592888-8E4D-D848-8F0C-490DDE369870}"/>
              </a:ext>
            </a:extLst>
          </p:cNvPr>
          <p:cNvCxnSpPr>
            <a:cxnSpLocks/>
          </p:cNvCxnSpPr>
          <p:nvPr/>
        </p:nvCxnSpPr>
        <p:spPr>
          <a:xfrm flipV="1">
            <a:off x="6365174" y="1033154"/>
            <a:ext cx="2208810" cy="300445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9C801D-1B58-8546-B4D1-546F58F8F2ED}"/>
              </a:ext>
            </a:extLst>
          </p:cNvPr>
          <p:cNvCxnSpPr>
            <a:cxnSpLocks/>
          </p:cNvCxnSpPr>
          <p:nvPr/>
        </p:nvCxnSpPr>
        <p:spPr>
          <a:xfrm flipV="1">
            <a:off x="6365174" y="5718693"/>
            <a:ext cx="2208810" cy="68210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469463-C55E-A345-8189-14B59EFFE7B1}"/>
              </a:ext>
            </a:extLst>
          </p:cNvPr>
          <p:cNvCxnSpPr>
            <a:cxnSpLocks/>
          </p:cNvCxnSpPr>
          <p:nvPr/>
        </p:nvCxnSpPr>
        <p:spPr>
          <a:xfrm flipV="1">
            <a:off x="6365174" y="10404232"/>
            <a:ext cx="2208810" cy="68210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B076EE-2857-864D-918E-040BC3311553}"/>
              </a:ext>
            </a:extLst>
          </p:cNvPr>
          <p:cNvCxnSpPr>
            <a:cxnSpLocks/>
          </p:cNvCxnSpPr>
          <p:nvPr/>
        </p:nvCxnSpPr>
        <p:spPr>
          <a:xfrm flipV="1">
            <a:off x="6365174" y="4037610"/>
            <a:ext cx="2208810" cy="216131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571F40-5A8B-D84C-8817-04977773B631}"/>
              </a:ext>
            </a:extLst>
          </p:cNvPr>
          <p:cNvCxnSpPr>
            <a:cxnSpLocks/>
          </p:cNvCxnSpPr>
          <p:nvPr/>
        </p:nvCxnSpPr>
        <p:spPr>
          <a:xfrm flipV="1">
            <a:off x="6365174" y="2170299"/>
            <a:ext cx="2208810" cy="254754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34723CB-26A4-FC41-81BA-22477A2DB604}"/>
              </a:ext>
            </a:extLst>
          </p:cNvPr>
          <p:cNvSpPr/>
          <p:nvPr/>
        </p:nvSpPr>
        <p:spPr>
          <a:xfrm>
            <a:off x="4785756" y="4037610"/>
            <a:ext cx="1543792" cy="680236"/>
          </a:xfrm>
          <a:prstGeom prst="rect">
            <a:avLst/>
          </a:prstGeom>
          <a:solidFill>
            <a:srgbClr val="B0803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942248-FD32-134E-BD99-EDF935A5A9AB}"/>
              </a:ext>
            </a:extLst>
          </p:cNvPr>
          <p:cNvSpPr/>
          <p:nvPr/>
        </p:nvSpPr>
        <p:spPr>
          <a:xfrm>
            <a:off x="4788674" y="6198920"/>
            <a:ext cx="1543792" cy="214462"/>
          </a:xfrm>
          <a:prstGeom prst="rect">
            <a:avLst/>
          </a:prstGeom>
          <a:solidFill>
            <a:srgbClr val="B0803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601F53-A001-734F-96F8-54392C74680E}"/>
              </a:ext>
            </a:extLst>
          </p:cNvPr>
          <p:cNvSpPr txBox="1"/>
          <p:nvPr/>
        </p:nvSpPr>
        <p:spPr>
          <a:xfrm>
            <a:off x="8075387" y="352541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Detailed view of Physical</a:t>
            </a:r>
          </a:p>
        </p:txBody>
      </p:sp>
    </p:spTree>
    <p:extLst>
      <p:ext uri="{BB962C8B-B14F-4D97-AF65-F5344CB8AC3E}">
        <p14:creationId xmlns:p14="http://schemas.microsoft.com/office/powerpoint/2010/main" val="1036254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3472" y="154983"/>
            <a:ext cx="4146482" cy="1106658"/>
          </a:xfrm>
        </p:spPr>
        <p:txBody>
          <a:bodyPr>
            <a:normAutofit fontScale="90000"/>
          </a:bodyPr>
          <a:lstStyle/>
          <a:p>
            <a:r>
              <a:rPr lang="en-US"/>
              <a:t>Hardware abstraction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3471" y="1423687"/>
            <a:ext cx="11639227" cy="522508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OS creates a layered</a:t>
            </a:r>
            <a:br>
              <a:rPr lang="en-US" dirty="0"/>
            </a:br>
            <a:r>
              <a:rPr lang="en-US" dirty="0"/>
              <a:t>view of storage:</a:t>
            </a:r>
          </a:p>
          <a:p>
            <a:r>
              <a:rPr lang="en-US" dirty="0"/>
              <a:t>Abstractions are used</a:t>
            </a:r>
            <a:br>
              <a:rPr lang="en-US" dirty="0"/>
            </a:br>
            <a:r>
              <a:rPr lang="en-US" dirty="0"/>
              <a:t>even within the kernel.</a:t>
            </a:r>
            <a:br>
              <a:rPr lang="en-US" dirty="0"/>
            </a:br>
            <a:endParaRPr lang="en-US" dirty="0"/>
          </a:p>
          <a:p>
            <a:r>
              <a:rPr lang="en-US" dirty="0"/>
              <a:t>Layered approach allows lower parts to be easily changed.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., filesystem implementation is independent of the type of disk</a:t>
            </a:r>
          </a:p>
          <a:p>
            <a:r>
              <a:rPr lang="en-US" dirty="0"/>
              <a:t>Code for managing I/O devices is in kernel </a:t>
            </a:r>
            <a:r>
              <a:rPr lang="en-US" b="1" i="1" dirty="0">
                <a:solidFill>
                  <a:schemeClr val="accent4"/>
                </a:solidFill>
              </a:rPr>
              <a:t>device drivers</a:t>
            </a:r>
          </a:p>
          <a:p>
            <a:pPr lvl="1"/>
            <a:r>
              <a:rPr lang="en-US" dirty="0"/>
              <a:t>70% of Linux code is device drivers, because there are so many different devices, each is different! (15.3M lines of source code!)</a:t>
            </a:r>
          </a:p>
          <a:p>
            <a:pPr lvl="1"/>
            <a:r>
              <a:rPr lang="en-US" dirty="0"/>
              <a:t>Device drivers are the most common source of kernel bugs</a:t>
            </a:r>
          </a:p>
          <a:p>
            <a:pPr lvl="1"/>
            <a:r>
              <a:rPr lang="en-US" dirty="0"/>
              <a:t>A given driver may be used by just a small fraction of systems, so it’s not highly exercised or scrutinized.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954" y="154983"/>
            <a:ext cx="7014525" cy="316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98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2"/>
            <a:ext cx="11639227" cy="802845"/>
          </a:xfrm>
        </p:spPr>
        <p:txBody>
          <a:bodyPr>
            <a:normAutofit/>
          </a:bodyPr>
          <a:lstStyle/>
          <a:p>
            <a:r>
              <a:rPr lang="en-US" dirty="0"/>
              <a:t>IDE disk drivers in Linux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69" y="5104435"/>
            <a:ext cx="11639227" cy="15857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92 different drivers, just for IDE disk controllers</a:t>
            </a:r>
          </a:p>
          <a:p>
            <a:pPr lvl="1"/>
            <a:r>
              <a:rPr lang="en-US" dirty="0"/>
              <a:t>Each driver supports a family of related controllers</a:t>
            </a:r>
          </a:p>
          <a:p>
            <a:r>
              <a:rPr lang="en-US" dirty="0"/>
              <a:t>39k lines of code in total.  ~426 lines each, on average</a:t>
            </a:r>
          </a:p>
          <a:p>
            <a:pPr lvl="1"/>
            <a:r>
              <a:rPr lang="en-US" dirty="0"/>
              <a:t>There is another 222k lines for SCSI disk controllers!  (119 drivers)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69" y="1062000"/>
            <a:ext cx="11639225" cy="38383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4191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2EC2E-F8C3-AD48-B5D2-786FAEF68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Abstraction of a disk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36ED4-FCB7-EC43-B40B-B1B1A661D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of the 92 different disk controller drivers on Linux provides the same simple abstraction to upper layers: a block device.</a:t>
            </a:r>
          </a:p>
          <a:p>
            <a:r>
              <a:rPr lang="en-US" dirty="0"/>
              <a:t>The kernel adds a block buffering/caching layer (</a:t>
            </a:r>
            <a:r>
              <a:rPr lang="en-US" i="1" dirty="0"/>
              <a:t>covered later</a:t>
            </a:r>
            <a:r>
              <a:rPr lang="en-US" dirty="0"/>
              <a:t>)</a:t>
            </a:r>
          </a:p>
          <a:p>
            <a:r>
              <a:rPr lang="en-US" dirty="0"/>
              <a:t>User code (if running with </a:t>
            </a:r>
            <a:r>
              <a:rPr lang="en-US" i="1" dirty="0"/>
              <a:t>root</a:t>
            </a:r>
            <a:r>
              <a:rPr lang="en-US" dirty="0"/>
              <a:t> permissions) and kernel filesystem code can access each disk as a virtual device file:</a:t>
            </a:r>
          </a:p>
          <a:p>
            <a:pPr lvl="1"/>
            <a:r>
              <a:rPr lang="en-US" dirty="0"/>
              <a:t>/dev/</a:t>
            </a:r>
            <a:r>
              <a:rPr lang="en-US" dirty="0" err="1"/>
              <a:t>sda</a:t>
            </a:r>
            <a:r>
              <a:rPr lang="en-US" dirty="0"/>
              <a:t>  </a:t>
            </a:r>
            <a:r>
              <a:rPr lang="en-US" i="1" dirty="0"/>
              <a:t>  the first disk</a:t>
            </a:r>
          </a:p>
          <a:p>
            <a:pPr lvl="1"/>
            <a:r>
              <a:rPr lang="en-US" dirty="0"/>
              <a:t>/dev/</a:t>
            </a:r>
            <a:r>
              <a:rPr lang="en-US" dirty="0" err="1"/>
              <a:t>sdb</a:t>
            </a:r>
            <a:r>
              <a:rPr lang="en-US" dirty="0"/>
              <a:t>    </a:t>
            </a:r>
            <a:r>
              <a:rPr lang="en-US" i="1" dirty="0"/>
              <a:t>the second disk</a:t>
            </a:r>
          </a:p>
          <a:p>
            <a:pPr lvl="1"/>
            <a:r>
              <a:rPr lang="en-US" dirty="0"/>
              <a:t>/dev/</a:t>
            </a:r>
            <a:r>
              <a:rPr lang="en-US" dirty="0" err="1"/>
              <a:t>sdc</a:t>
            </a:r>
            <a:r>
              <a:rPr lang="en-US" dirty="0"/>
              <a:t>    </a:t>
            </a:r>
            <a:r>
              <a:rPr lang="en-US" i="1" dirty="0"/>
              <a:t>and so on … </a:t>
            </a:r>
          </a:p>
          <a:p>
            <a:r>
              <a:rPr lang="en-US" dirty="0"/>
              <a:t>Files and disks are both just arrays of bytes (although files are byte addressable and disks are block addressable -- 512 byte chunks).</a:t>
            </a:r>
          </a:p>
        </p:txBody>
      </p:sp>
    </p:spTree>
    <p:extLst>
      <p:ext uri="{BB962C8B-B14F-4D97-AF65-F5344CB8AC3E}">
        <p14:creationId xmlns:p14="http://schemas.microsoft.com/office/powerpoint/2010/main" val="944620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C5FE5-4D12-8C43-AF54-2739D22D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Abstraction of a sound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9D7C1-242D-BB43-9D5D-B4491A7AC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Unix systems abstract many devices as virtual files.</a:t>
            </a:r>
          </a:p>
          <a:p>
            <a:r>
              <a:rPr lang="en-US" b="1" dirty="0"/>
              <a:t>OSS</a:t>
            </a:r>
            <a:r>
              <a:rPr lang="en-US" dirty="0"/>
              <a:t> – the Open Sound System was an early Linux sound interface that uses the virtual file /dev/</a:t>
            </a:r>
            <a:r>
              <a:rPr lang="en-US" dirty="0" err="1"/>
              <a:t>dsp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To play some white noise through the speaker: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cat /dev/random &gt; /dev/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dsp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dirty="0">
                <a:cs typeface="Courier New" panose="02070309020205020404" pitchFamily="49" charset="0"/>
              </a:rPr>
              <a:t>To read samples from the microphone to file </a:t>
            </a:r>
            <a:r>
              <a:rPr lang="en-US" dirty="0" err="1">
                <a:cs typeface="Courier New" panose="02070309020205020404" pitchFamily="49" charset="0"/>
              </a:rPr>
              <a:t>a.a</a:t>
            </a:r>
            <a:r>
              <a:rPr lang="en-US" dirty="0"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cat /dev/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dsp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a.a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cs typeface="Courier New" panose="02070309020205020404" pitchFamily="49" charset="0"/>
              </a:rPr>
              <a:t>Thus, programs can be written to use audio without any concern for the particular sound card’s details, if the kernel has an OSS driver.</a:t>
            </a:r>
          </a:p>
        </p:txBody>
      </p:sp>
    </p:spTree>
    <p:extLst>
      <p:ext uri="{BB962C8B-B14F-4D97-AF65-F5344CB8AC3E}">
        <p14:creationId xmlns:p14="http://schemas.microsoft.com/office/powerpoint/2010/main" val="2128105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98D5-55DD-F84F-9DBA-63AA4ACF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Kernel’s interfaces for 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B963E-6AEE-C24B-903C-19B9D52C7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Kernels provide several different interfaces for user processes to do IO:</a:t>
            </a:r>
          </a:p>
          <a:p>
            <a:r>
              <a:rPr lang="en-US" b="1" dirty="0"/>
              <a:t>System calls</a:t>
            </a:r>
          </a:p>
          <a:p>
            <a:pPr lvl="1"/>
            <a:r>
              <a:rPr lang="en-US" dirty="0" err="1"/>
              <a:t>eg.</a:t>
            </a:r>
            <a:r>
              <a:rPr lang="en-US" dirty="0"/>
              <a:t>, network connections (sockets) have dedicated system calls on POSIX.</a:t>
            </a:r>
          </a:p>
          <a:p>
            <a:r>
              <a:rPr lang="en-US" b="1" dirty="0"/>
              <a:t>Libraries</a:t>
            </a:r>
            <a:r>
              <a:rPr lang="en-US" dirty="0"/>
              <a:t> </a:t>
            </a:r>
            <a:r>
              <a:rPr lang="en-US" i="1" dirty="0"/>
              <a:t>(that use system calls)</a:t>
            </a:r>
          </a:p>
          <a:p>
            <a:pPr lvl="1"/>
            <a:r>
              <a:rPr lang="en-US" dirty="0"/>
              <a:t>SDL (Standard </a:t>
            </a:r>
            <a:r>
              <a:rPr lang="en-US" dirty="0" err="1"/>
              <a:t>DirectMedia</a:t>
            </a:r>
            <a:r>
              <a:rPr lang="en-US" dirty="0"/>
              <a:t> Library)</a:t>
            </a:r>
          </a:p>
          <a:p>
            <a:pPr lvl="1"/>
            <a:r>
              <a:rPr lang="en-US" dirty="0" err="1"/>
              <a:t>glibc</a:t>
            </a:r>
            <a:r>
              <a:rPr lang="en-US" dirty="0"/>
              <a:t> (</a:t>
            </a:r>
            <a:r>
              <a:rPr lang="en-US" dirty="0" err="1"/>
              <a:t>printf</a:t>
            </a:r>
            <a:r>
              <a:rPr lang="en-US" dirty="0"/>
              <a:t>, file open/write/read, etc.)</a:t>
            </a:r>
          </a:p>
          <a:p>
            <a:r>
              <a:rPr lang="en-US" b="1" dirty="0"/>
              <a:t>Virtual file system</a:t>
            </a:r>
            <a:endParaRPr lang="en-US" dirty="0"/>
          </a:p>
          <a:p>
            <a:pPr lvl="1"/>
            <a:r>
              <a:rPr lang="en-US" dirty="0" err="1"/>
              <a:t>eg.</a:t>
            </a:r>
            <a:r>
              <a:rPr lang="en-US" dirty="0"/>
              <a:t>, disks, sound cards, serial ports</a:t>
            </a:r>
          </a:p>
          <a:p>
            <a:pPr lvl="1"/>
            <a:r>
              <a:rPr lang="en-US" dirty="0"/>
              <a:t>Would use </a:t>
            </a:r>
            <a:r>
              <a:rPr lang="en-US" dirty="0" err="1"/>
              <a:t>syscalls</a:t>
            </a:r>
            <a:r>
              <a:rPr lang="en-US" dirty="0"/>
              <a:t> or </a:t>
            </a:r>
            <a:r>
              <a:rPr lang="en-US" dirty="0" err="1"/>
              <a:t>glibc</a:t>
            </a:r>
            <a:r>
              <a:rPr lang="en-US" dirty="0"/>
              <a:t> to access the </a:t>
            </a:r>
            <a:r>
              <a:rPr lang="en-US"/>
              <a:t>virtual files.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342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9F6F3-410A-FA44-B81B-CBB31D41C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8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4 will be posted soon.</a:t>
            </a:r>
          </a:p>
        </p:txBody>
      </p:sp>
    </p:spTree>
    <p:extLst>
      <p:ext uri="{BB962C8B-B14F-4D97-AF65-F5344CB8AC3E}">
        <p14:creationId xmlns:p14="http://schemas.microsoft.com/office/powerpoint/2010/main" val="385958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656E6F-11DE-B549-87A1-0EE4D3787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116" y="0"/>
            <a:ext cx="12192001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FC6337-6E5C-8F49-94AB-6C618BFF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535" y="6531430"/>
            <a:ext cx="6214417" cy="237506"/>
          </a:xfrm>
        </p:spPr>
        <p:txBody>
          <a:bodyPr>
            <a:noAutofit/>
          </a:bodyPr>
          <a:lstStyle/>
          <a:p>
            <a:pPr algn="r"/>
            <a:r>
              <a:rPr lang="en-US" sz="1400" dirty="0">
                <a:hlinkClick r:id="rId3"/>
              </a:rPr>
              <a:t>https://en.wikipedia.org/wiki/Linux_kernel_interfaces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9257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D56FF-B3A6-F948-8B3A-432A30085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7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302B8-513A-4647-BB43-D0A680D2B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driver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03B0E-005E-CA4F-A494-2F928693E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 disk controller (for hard disk or </a:t>
            </a:r>
            <a:r>
              <a:rPr lang="en-US" dirty="0" err="1"/>
              <a:t>CD-rom</a:t>
            </a:r>
            <a:r>
              <a:rPr lang="en-US" dirty="0"/>
              <a:t> drive)</a:t>
            </a:r>
          </a:p>
        </p:txBody>
      </p:sp>
    </p:spTree>
    <p:extLst>
      <p:ext uri="{BB962C8B-B14F-4D97-AF65-F5344CB8AC3E}">
        <p14:creationId xmlns:p14="http://schemas.microsoft.com/office/powerpoint/2010/main" val="1125265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736268"/>
          </a:xfrm>
        </p:spPr>
        <p:txBody>
          <a:bodyPr/>
          <a:lstStyle/>
          <a:p>
            <a:r>
              <a:rPr lang="en-US" dirty="0"/>
              <a:t>Example IDE registers for Programmed I/O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472" y="1041997"/>
            <a:ext cx="7482281" cy="5629602"/>
          </a:xfrm>
        </p:spPr>
      </p:pic>
      <p:sp>
        <p:nvSpPr>
          <p:cNvPr id="5" name="Rounded Rectangle 4"/>
          <p:cNvSpPr/>
          <p:nvPr/>
        </p:nvSpPr>
        <p:spPr>
          <a:xfrm>
            <a:off x="173620" y="972273"/>
            <a:ext cx="7650865" cy="2476983"/>
          </a:xfrm>
          <a:prstGeom prst="roundRect">
            <a:avLst>
              <a:gd name="adj" fmla="val 5737"/>
            </a:avLst>
          </a:prstGeom>
          <a:noFill/>
          <a:ln w="2857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39695" y="1956121"/>
            <a:ext cx="5536557" cy="39703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9 one-byte registers for interacting with device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Use x86 </a:t>
            </a:r>
            <a:r>
              <a:rPr lang="en-US" sz="2400" b="1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in/out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dirty="0"/>
              <a:t>instructions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Sometimes individual bits in registers are used.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0x3F6 can enable interrupts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0x1F0 is a data buffer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0x1F7 is where you write command.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Grab a lock before accessing device!</a:t>
            </a:r>
          </a:p>
        </p:txBody>
      </p:sp>
    </p:spTree>
    <p:extLst>
      <p:ext uri="{BB962C8B-B14F-4D97-AF65-F5344CB8AC3E}">
        <p14:creationId xmlns:p14="http://schemas.microsoft.com/office/powerpoint/2010/main" val="268868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an IDE disk’s I/O ports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71" y="1367701"/>
            <a:ext cx="8440691" cy="4889848"/>
          </a:xfrm>
        </p:spPr>
      </p:pic>
      <p:sp>
        <p:nvSpPr>
          <p:cNvPr id="5" name="TextBox 4"/>
          <p:cNvSpPr txBox="1"/>
          <p:nvPr/>
        </p:nvSpPr>
        <p:spPr>
          <a:xfrm>
            <a:off x="8576841" y="2506438"/>
            <a:ext cx="2974693" cy="132343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0x1f7 = command/status</a:t>
            </a:r>
          </a:p>
          <a:p>
            <a:r>
              <a:rPr lang="en-US" sz="2000" dirty="0"/>
              <a:t>0x3f6 = control register</a:t>
            </a:r>
          </a:p>
          <a:p>
            <a:r>
              <a:rPr lang="en-US" sz="2000" dirty="0"/>
              <a:t>0x1f3-0x1f6 = disk address</a:t>
            </a:r>
          </a:p>
          <a:p>
            <a:r>
              <a:rPr lang="en-US" sz="2000" dirty="0"/>
              <a:t>0x1f0 =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75660" y="2983491"/>
            <a:ext cx="11111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enable</a:t>
            </a:r>
          </a:p>
        </p:txBody>
      </p:sp>
    </p:spTree>
    <p:extLst>
      <p:ext uri="{BB962C8B-B14F-4D97-AF65-F5344CB8AC3E}">
        <p14:creationId xmlns:p14="http://schemas.microsoft.com/office/powerpoint/2010/main" val="2096338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886739"/>
          </a:xfrm>
        </p:spPr>
        <p:txBody>
          <a:bodyPr/>
          <a:lstStyle/>
          <a:p>
            <a:r>
              <a:rPr lang="en-US" dirty="0"/>
              <a:t>Simplified xv6 IDE driver (continued)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71" y="1200843"/>
            <a:ext cx="7221128" cy="5517054"/>
          </a:xfrm>
        </p:spPr>
      </p:pic>
      <p:sp>
        <p:nvSpPr>
          <p:cNvPr id="5" name="Left Brace 4"/>
          <p:cNvSpPr/>
          <p:nvPr/>
        </p:nvSpPr>
        <p:spPr>
          <a:xfrm rot="10800000">
            <a:off x="7484598" y="4062713"/>
            <a:ext cx="289367" cy="2534855"/>
          </a:xfrm>
          <a:prstGeom prst="leftBrace">
            <a:avLst>
              <a:gd name="adj1" fmla="val 40333"/>
              <a:gd name="adj2" fmla="val 64807"/>
            </a:avLst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51808" y="4647754"/>
            <a:ext cx="297469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Interrupt handler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92634" y="1628692"/>
            <a:ext cx="2231984" cy="40011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Queue </a:t>
            </a:r>
            <a:r>
              <a:rPr lang="en-US" sz="2000"/>
              <a:t>new requests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7674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time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44" y="1867716"/>
            <a:ext cx="4893379" cy="3674483"/>
          </a:xfrm>
          <a:ln w="2857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70" y="1460662"/>
            <a:ext cx="5369528" cy="4488590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163702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magnetic disks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hard disk drives (magnetic or SSD) present a simple abstraction to the OS: an array of 512-byte </a:t>
            </a:r>
            <a:r>
              <a:rPr lang="en-US" b="1" i="1" dirty="0">
                <a:solidFill>
                  <a:schemeClr val="accent4"/>
                </a:solidFill>
              </a:rPr>
              <a:t>sectors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Read or write a 512-byte sector</a:t>
            </a:r>
          </a:p>
          <a:p>
            <a:pPr lvl="1"/>
            <a:r>
              <a:rPr lang="en-US" dirty="0"/>
              <a:t>Number of sectors determines the disk capacity.</a:t>
            </a:r>
          </a:p>
          <a:p>
            <a:r>
              <a:rPr lang="en-US" dirty="0"/>
              <a:t>Solid state disks (SSDs) are common on laptops/smartphones</a:t>
            </a:r>
          </a:p>
          <a:p>
            <a:pPr lvl="1"/>
            <a:r>
              <a:rPr lang="en-US" dirty="0"/>
              <a:t>Allow quick random access, like RAM.</a:t>
            </a:r>
          </a:p>
          <a:p>
            <a:pPr lvl="1"/>
            <a:r>
              <a:rPr lang="en-US" dirty="0"/>
              <a:t>But these have smaller capacity</a:t>
            </a:r>
          </a:p>
          <a:p>
            <a:r>
              <a:rPr lang="en-US" dirty="0"/>
              <a:t>Magnetic disks, however, have more complex physical properties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077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4"/>
            <a:ext cx="11639227" cy="770992"/>
          </a:xfrm>
        </p:spPr>
        <p:txBody>
          <a:bodyPr/>
          <a:lstStyle/>
          <a:p>
            <a:r>
              <a:rPr lang="en-US" dirty="0"/>
              <a:t>Magnetic disk geometry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3471" y="1499069"/>
            <a:ext cx="4370708" cy="489694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34180" y="1499069"/>
            <a:ext cx="7395840" cy="5168425"/>
          </a:xfrm>
        </p:spPr>
        <p:txBody>
          <a:bodyPr/>
          <a:lstStyle/>
          <a:p>
            <a:r>
              <a:rPr lang="en-US" dirty="0"/>
              <a:t>Sectors are arranged on circular </a:t>
            </a:r>
            <a:r>
              <a:rPr lang="en-US" b="1" i="1" dirty="0">
                <a:solidFill>
                  <a:schemeClr val="accent4"/>
                </a:solidFill>
              </a:rPr>
              <a:t>tracks</a:t>
            </a:r>
          </a:p>
          <a:p>
            <a:r>
              <a:rPr lang="en-US" dirty="0"/>
              <a:t>A </a:t>
            </a:r>
            <a:r>
              <a:rPr lang="en-US" b="1" i="1" dirty="0">
                <a:solidFill>
                  <a:schemeClr val="accent4"/>
                </a:solidFill>
              </a:rPr>
              <a:t>read/write head</a:t>
            </a:r>
            <a:r>
              <a:rPr lang="en-US" b="1" dirty="0"/>
              <a:t> </a:t>
            </a:r>
            <a:r>
              <a:rPr lang="en-US" dirty="0"/>
              <a:t>is attached to an arm</a:t>
            </a:r>
          </a:p>
          <a:p>
            <a:pPr lvl="1"/>
            <a:r>
              <a:rPr lang="en-US" dirty="0"/>
              <a:t>Head senses/magnetizes the disk’s surface</a:t>
            </a:r>
          </a:p>
          <a:p>
            <a:pPr lvl="1"/>
            <a:r>
              <a:rPr lang="en-US" dirty="0"/>
              <a:t>Data can only be read/written under the head</a:t>
            </a:r>
          </a:p>
          <a:p>
            <a:pPr lvl="1"/>
            <a:r>
              <a:rPr lang="en-US" dirty="0"/>
              <a:t>Arm angle can change to reach different tracks (called </a:t>
            </a:r>
            <a:r>
              <a:rPr lang="en-US" b="1" i="1" dirty="0">
                <a:solidFill>
                  <a:schemeClr val="accent4"/>
                </a:solidFill>
              </a:rPr>
              <a:t>seeking</a:t>
            </a:r>
            <a:r>
              <a:rPr lang="en-US" dirty="0"/>
              <a:t>).</a:t>
            </a:r>
          </a:p>
          <a:p>
            <a:r>
              <a:rPr lang="en-US" dirty="0"/>
              <a:t>A motor rotates the disk at constant speed</a:t>
            </a:r>
          </a:p>
          <a:p>
            <a:pPr marL="457200" lvl="1" indent="0">
              <a:buNone/>
            </a:pPr>
            <a:r>
              <a:rPr lang="en-US" dirty="0"/>
              <a:t>(4200-15k RPM)</a:t>
            </a:r>
          </a:p>
          <a:p>
            <a:pPr lvl="1"/>
            <a:r>
              <a:rPr lang="en-US" b="1" i="1" dirty="0">
                <a:solidFill>
                  <a:schemeClr val="accent4"/>
                </a:solidFill>
              </a:rPr>
              <a:t>Rotational delay </a:t>
            </a:r>
            <a:r>
              <a:rPr lang="en-US" dirty="0"/>
              <a:t>is incurred as we wait for a given sector to rotate under the head.</a:t>
            </a:r>
          </a:p>
        </p:txBody>
      </p:sp>
    </p:spTree>
    <p:extLst>
      <p:ext uri="{BB962C8B-B14F-4D97-AF65-F5344CB8AC3E}">
        <p14:creationId xmlns:p14="http://schemas.microsoft.com/office/powerpoint/2010/main" val="237600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sector </a:t>
            </a:r>
            <a:r>
              <a:rPr lang="en-US" b="1" dirty="0"/>
              <a:t>11</a:t>
            </a:r>
            <a:r>
              <a:rPr lang="en-US" dirty="0"/>
              <a:t> requires </a:t>
            </a:r>
            <a:r>
              <a:rPr lang="en-US" b="1" i="1" dirty="0"/>
              <a:t>rotation</a:t>
            </a:r>
            <a:r>
              <a:rPr lang="en-US" dirty="0"/>
              <a:t> and </a:t>
            </a:r>
            <a:r>
              <a:rPr lang="en-US" b="1" i="1" dirty="0"/>
              <a:t>seek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26324" y="1115878"/>
            <a:ext cx="4891570" cy="548052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83084" y="1251910"/>
            <a:ext cx="4936014" cy="5208457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002E7FE-0A35-6742-A595-03A4D801EB75}"/>
              </a:ext>
            </a:extLst>
          </p:cNvPr>
          <p:cNvSpPr/>
          <p:nvPr/>
        </p:nvSpPr>
        <p:spPr>
          <a:xfrm>
            <a:off x="4800600" y="2832100"/>
            <a:ext cx="342900" cy="3429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Lecture </a:t>
            </a:r>
            <a:r>
              <a:rPr lang="mr-IN" dirty="0"/>
              <a:t>–</a:t>
            </a:r>
            <a:r>
              <a:rPr lang="en-US" dirty="0"/>
              <a:t> Synchronization Bugs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4"/>
                </a:solidFill>
              </a:rPr>
              <a:t>Semaphore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(up/down) is an all-purpose synchronization primitive</a:t>
            </a:r>
          </a:p>
          <a:p>
            <a:r>
              <a:rPr lang="en-US" b="1" i="1" dirty="0">
                <a:solidFill>
                  <a:schemeClr val="accent4"/>
                </a:solidFill>
              </a:rPr>
              <a:t>Reader-writer</a:t>
            </a:r>
            <a:r>
              <a:rPr lang="en-US" dirty="0"/>
              <a:t> lock allows multiple readers, but one writer.</a:t>
            </a:r>
          </a:p>
          <a:p>
            <a:r>
              <a:rPr lang="en-US" dirty="0"/>
              <a:t>Adding too many locks can lead to </a:t>
            </a:r>
            <a:r>
              <a:rPr lang="en-US" b="1" i="1" dirty="0">
                <a:solidFill>
                  <a:schemeClr val="accent4"/>
                </a:solidFill>
              </a:rPr>
              <a:t>deadlock</a:t>
            </a:r>
            <a:r>
              <a:rPr lang="en-US" dirty="0"/>
              <a:t>, which requires:</a:t>
            </a:r>
          </a:p>
          <a:p>
            <a:pPr lvl="1"/>
            <a:r>
              <a:rPr lang="en-US" u="sng" dirty="0"/>
              <a:t>Mutual exclusion </a:t>
            </a:r>
            <a:r>
              <a:rPr lang="en-US" dirty="0"/>
              <a:t>(avoid locks to avoid deadlock)</a:t>
            </a:r>
          </a:p>
          <a:p>
            <a:pPr lvl="1"/>
            <a:r>
              <a:rPr lang="en-US" u="sng" dirty="0"/>
              <a:t>Hold and wait </a:t>
            </a:r>
            <a:r>
              <a:rPr lang="en-US" dirty="0"/>
              <a:t>(use </a:t>
            </a:r>
            <a:r>
              <a:rPr lang="en-US" b="1" i="1" dirty="0" err="1">
                <a:solidFill>
                  <a:schemeClr val="accent4"/>
                </a:solidFill>
              </a:rPr>
              <a:t>trylock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to release first lock to before deadlocking)</a:t>
            </a:r>
          </a:p>
          <a:p>
            <a:pPr lvl="1"/>
            <a:r>
              <a:rPr lang="en-US" u="sng" dirty="0"/>
              <a:t>No preemption</a:t>
            </a:r>
          </a:p>
          <a:p>
            <a:pPr lvl="1"/>
            <a:r>
              <a:rPr lang="en-US" u="sng" dirty="0"/>
              <a:t>Circular wait </a:t>
            </a:r>
            <a:r>
              <a:rPr lang="en-US" dirty="0"/>
              <a:t>(always acquire locks in the same order to avoid deadlock)</a:t>
            </a:r>
          </a:p>
          <a:p>
            <a:r>
              <a:rPr lang="en-US" dirty="0"/>
              <a:t>Dining philosophers was an example of deadlock</a:t>
            </a:r>
          </a:p>
          <a:p>
            <a:pPr lvl="1"/>
            <a:r>
              <a:rPr lang="en-US" dirty="0"/>
              <a:t>Circular wait can be avoided by making one philosopher grab right-hand side instead of left first.</a:t>
            </a:r>
          </a:p>
        </p:txBody>
      </p:sp>
    </p:spTree>
    <p:extLst>
      <p:ext uri="{BB962C8B-B14F-4D97-AF65-F5344CB8AC3E}">
        <p14:creationId xmlns:p14="http://schemas.microsoft.com/office/powerpoint/2010/main" val="1962273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delays for random access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3471" y="1270862"/>
            <a:ext cx="7468418" cy="5439904"/>
          </a:xfrm>
        </p:spPr>
        <p:txBody>
          <a:bodyPr/>
          <a:lstStyle/>
          <a:p>
            <a:r>
              <a:rPr lang="en-US" dirty="0"/>
              <a:t>On average half a rotation will be required</a:t>
            </a:r>
          </a:p>
          <a:p>
            <a:pPr lvl="1"/>
            <a:r>
              <a:rPr lang="en-US" dirty="0"/>
              <a:t>10k RPM </a:t>
            </a:r>
            <a:r>
              <a:rPr lang="is-IS" dirty="0"/>
              <a:t>→ full rotation requires 6ms</a:t>
            </a:r>
          </a:p>
          <a:p>
            <a:pPr lvl="1"/>
            <a:r>
              <a:rPr lang="is-IS" dirty="0"/>
              <a:t>Average rotational latency ~</a:t>
            </a:r>
            <a:r>
              <a:rPr lang="is-IS" b="1" dirty="0"/>
              <a:t>3ms</a:t>
            </a:r>
          </a:p>
          <a:p>
            <a:r>
              <a:rPr lang="is-IS" dirty="0"/>
              <a:t>On average </a:t>
            </a:r>
            <a:r>
              <a:rPr lang="is-IS" b="1" i="1" dirty="0">
                <a:solidFill>
                  <a:schemeClr val="accent4"/>
                </a:solidFill>
              </a:rPr>
              <a:t>one third </a:t>
            </a:r>
            <a:r>
              <a:rPr lang="is-IS" dirty="0"/>
              <a:t>of a full seek is required to reach a random track</a:t>
            </a:r>
          </a:p>
          <a:p>
            <a:pPr lvl="2"/>
            <a:r>
              <a:rPr lang="is-IS" dirty="0"/>
              <a:t>It would be one half if we always started at the edge, but we are often near the middle, which is close to many tracks.</a:t>
            </a:r>
          </a:p>
          <a:p>
            <a:pPr lvl="1"/>
            <a:r>
              <a:rPr lang="en-US" dirty="0"/>
              <a:t>A</a:t>
            </a:r>
            <a:r>
              <a:rPr lang="is-IS" dirty="0"/>
              <a:t>vg seek time ~= </a:t>
            </a:r>
            <a:r>
              <a:rPr lang="is-IS" b="1" dirty="0"/>
              <a:t>6ms</a:t>
            </a:r>
            <a:endParaRPr lang="en-US" b="1" dirty="0"/>
          </a:p>
          <a:p>
            <a:r>
              <a:rPr lang="en-US" dirty="0"/>
              <a:t>These are big delays for a computer!</a:t>
            </a:r>
          </a:p>
          <a:p>
            <a:pPr lvl="1"/>
            <a:r>
              <a:rPr lang="en-US" dirty="0"/>
              <a:t>Seek time and rotational latencies have not improved much in the past 20 years.</a:t>
            </a:r>
            <a:endParaRPr lang="is-I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05398" y="1771128"/>
            <a:ext cx="3797300" cy="4254500"/>
          </a:xfrm>
        </p:spPr>
      </p:pic>
    </p:spTree>
    <p:extLst>
      <p:ext uri="{BB962C8B-B14F-4D97-AF65-F5344CB8AC3E}">
        <p14:creationId xmlns:p14="http://schemas.microsoft.com/office/powerpoint/2010/main" val="1674867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disk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3470" y="1270862"/>
            <a:ext cx="7009912" cy="5439904"/>
          </a:xfrm>
        </p:spPr>
        <p:txBody>
          <a:bodyPr/>
          <a:lstStyle/>
          <a:p>
            <a:r>
              <a:rPr lang="en-US" dirty="0"/>
              <a:t>Reads of sequential sectors are fast because little rotation and seek are required.</a:t>
            </a:r>
          </a:p>
          <a:p>
            <a:r>
              <a:rPr lang="en-US" dirty="0"/>
              <a:t>Seek time can be minimized by choosing a </a:t>
            </a:r>
            <a:r>
              <a:rPr lang="en-US" b="1" i="1" dirty="0">
                <a:solidFill>
                  <a:schemeClr val="accent4"/>
                </a:solidFill>
              </a:rPr>
              <a:t>track skew </a:t>
            </a:r>
            <a:r>
              <a:rPr lang="en-US" dirty="0"/>
              <a:t>equal to the single-track seek time.</a:t>
            </a:r>
          </a:p>
          <a:p>
            <a:r>
              <a:rPr lang="en-US" dirty="0"/>
              <a:t>Disk’s maximum sustained throughput is often very high:</a:t>
            </a:r>
          </a:p>
          <a:p>
            <a:pPr lvl="1"/>
            <a:r>
              <a:rPr lang="en-US" dirty="0"/>
              <a:t>~150 MB/sec = 3.4 </a:t>
            </a:r>
            <a:r>
              <a:rPr lang="en-US" i="1" dirty="0">
                <a:solidFill>
                  <a:schemeClr val="accent4"/>
                </a:solidFill>
              </a:rPr>
              <a:t>micro</a:t>
            </a:r>
            <a:r>
              <a:rPr lang="en-US" dirty="0"/>
              <a:t>seconds/sector</a:t>
            </a:r>
          </a:p>
          <a:p>
            <a:pPr lvl="1"/>
            <a:r>
              <a:rPr lang="en-US" dirty="0"/>
              <a:t>This is ~1000 times faster than random access delays due to seek/rotation.</a:t>
            </a:r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01396" y="1371331"/>
            <a:ext cx="4301302" cy="4875742"/>
          </a:xfrm>
        </p:spPr>
      </p:pic>
    </p:spTree>
    <p:extLst>
      <p:ext uri="{BB962C8B-B14F-4D97-AF65-F5344CB8AC3E}">
        <p14:creationId xmlns:p14="http://schemas.microsoft.com/office/powerpoint/2010/main" val="1350466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disk requests is important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ordering of disk requests drastically affects performance.</a:t>
            </a:r>
          </a:p>
          <a:p>
            <a:r>
              <a:rPr lang="en-US" dirty="0"/>
              <a:t>There is actually some benefit to delaying requests slightly in order to batch multiple requests and amortize the seek/rotation delays.</a:t>
            </a:r>
          </a:p>
          <a:p>
            <a:pPr lvl="1"/>
            <a:r>
              <a:rPr lang="en-US" dirty="0"/>
              <a:t>Ideal performance ~= 150 MB/sec</a:t>
            </a:r>
          </a:p>
          <a:p>
            <a:pPr lvl="1"/>
            <a:r>
              <a:rPr lang="en-US" dirty="0"/>
              <a:t>Worst case performance ~= 0.15 MB/sec</a:t>
            </a:r>
          </a:p>
          <a:p>
            <a:r>
              <a:rPr lang="en-US" dirty="0"/>
              <a:t>OS does not really know the underlying geometry of the disk: doesn’t know current head location nor the precise position of sectors.</a:t>
            </a:r>
          </a:p>
          <a:p>
            <a:pPr lvl="1"/>
            <a:r>
              <a:rPr lang="en-US" dirty="0"/>
              <a:t>Past OSes were very careful about disk request scheduling</a:t>
            </a:r>
          </a:p>
          <a:p>
            <a:pPr lvl="1"/>
            <a:r>
              <a:rPr lang="en-US" dirty="0"/>
              <a:t>Current practice is to just send many requests to the disk and let the disk schedule them.  Disks nowadays are smarter and have large buffers.</a:t>
            </a:r>
          </a:p>
          <a:p>
            <a:r>
              <a:rPr lang="en-US" dirty="0"/>
              <a:t>However, OS can at least assume that nearby sector numbers are nearby on the disk, and thus faster to access sequentially.</a:t>
            </a:r>
          </a:p>
        </p:txBody>
      </p:sp>
    </p:spTree>
    <p:extLst>
      <p:ext uri="{BB962C8B-B14F-4D97-AF65-F5344CB8AC3E}">
        <p14:creationId xmlns:p14="http://schemas.microsoft.com/office/powerpoint/2010/main" val="2026387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disks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2" y="1425843"/>
            <a:ext cx="4933562" cy="5160152"/>
          </a:xfrm>
        </p:spPr>
        <p:txBody>
          <a:bodyPr>
            <a:normAutofit/>
          </a:bodyPr>
          <a:lstStyle/>
          <a:p>
            <a:r>
              <a:rPr lang="en-US" dirty="0"/>
              <a:t>Disks actually have several double-sided platters, but there is a single arm that holds all the read/write heads.</a:t>
            </a:r>
          </a:p>
          <a:p>
            <a:pPr lvl="1"/>
            <a:r>
              <a:rPr lang="en-US" dirty="0"/>
              <a:t>Multiple disk surfaces provide parallelism</a:t>
            </a:r>
          </a:p>
          <a:p>
            <a:r>
              <a:rPr lang="en-US" dirty="0"/>
              <a:t>The logic board has a RAM buffer to cache ~128MB of data temporarily.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63" y="712922"/>
            <a:ext cx="6576937" cy="5138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5063" y="6039761"/>
            <a:ext cx="5810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https://animagraffs.com/hard-disk-drive/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9655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  <a:r>
              <a:rPr lang="mr-IN" dirty="0"/>
              <a:t>–</a:t>
            </a:r>
            <a:r>
              <a:rPr lang="en-US" dirty="0"/>
              <a:t> I/O and Disks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OS interacts with devices by reading/writing </a:t>
            </a:r>
            <a:r>
              <a:rPr lang="en-US" b="1" i="1" dirty="0">
                <a:solidFill>
                  <a:schemeClr val="accent4"/>
                </a:solidFill>
              </a:rPr>
              <a:t>device registers</a:t>
            </a:r>
          </a:p>
          <a:p>
            <a:pPr lvl="1"/>
            <a:r>
              <a:rPr lang="en-US" dirty="0"/>
              <a:t>Each register has an </a:t>
            </a:r>
            <a:r>
              <a:rPr lang="en-US" b="1" i="1" dirty="0">
                <a:solidFill>
                  <a:schemeClr val="accent4"/>
                </a:solidFill>
              </a:rPr>
              <a:t>I/O port </a:t>
            </a:r>
            <a:r>
              <a:rPr lang="en-US" dirty="0"/>
              <a:t>address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for in/out instructions, or</a:t>
            </a:r>
          </a:p>
          <a:p>
            <a:pPr lvl="1"/>
            <a:r>
              <a:rPr lang="en-US" b="1" i="1" dirty="0">
                <a:solidFill>
                  <a:schemeClr val="accent4"/>
                </a:solidFill>
              </a:rPr>
              <a:t>memory-mapped I/O</a:t>
            </a:r>
            <a:r>
              <a:rPr lang="en-US" i="1" dirty="0">
                <a:solidFill>
                  <a:schemeClr val="accent4"/>
                </a:solidFill>
              </a:rPr>
              <a:t> </a:t>
            </a:r>
            <a:r>
              <a:rPr lang="en-US" dirty="0"/>
              <a:t>uses special physical memory addresses (with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Storage is complex, so</a:t>
            </a:r>
            <a:br>
              <a:rPr lang="en-US" dirty="0"/>
            </a:br>
            <a:r>
              <a:rPr lang="en-US" dirty="0"/>
              <a:t>kernel functionality is divided</a:t>
            </a:r>
            <a:br>
              <a:rPr lang="en-US" dirty="0"/>
            </a:br>
            <a:r>
              <a:rPr lang="en-US" dirty="0"/>
              <a:t>into at least three layers: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Random access to a magnetic disk is 1000x slower than sequential</a:t>
            </a:r>
          </a:p>
          <a:p>
            <a:pPr lvl="1"/>
            <a:r>
              <a:rPr lang="en-US" dirty="0"/>
              <a:t>Read head must </a:t>
            </a:r>
            <a:r>
              <a:rPr lang="en-US" b="1" i="1" dirty="0">
                <a:solidFill>
                  <a:schemeClr val="accent4"/>
                </a:solidFill>
              </a:rPr>
              <a:t>seek</a:t>
            </a:r>
            <a:r>
              <a:rPr lang="en-US" dirty="0"/>
              <a:t> and disk must </a:t>
            </a:r>
            <a:r>
              <a:rPr lang="en-US" b="1" i="1" dirty="0">
                <a:solidFill>
                  <a:schemeClr val="accent4"/>
                </a:solidFill>
              </a:rPr>
              <a:t>rotate</a:t>
            </a:r>
            <a:r>
              <a:rPr lang="en-US" dirty="0"/>
              <a:t> to reach a new sector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344" y="3055058"/>
            <a:ext cx="4602335" cy="2073807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>
          <a:xfrm>
            <a:off x="5577821" y="3591714"/>
            <a:ext cx="373527" cy="1509809"/>
          </a:xfrm>
          <a:prstGeom prst="leftBrace">
            <a:avLst>
              <a:gd name="adj1" fmla="val 40333"/>
              <a:gd name="adj2" fmla="val 37917"/>
            </a:avLst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52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is a major responsibility of the kernel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I/O = </a:t>
            </a:r>
            <a:r>
              <a:rPr lang="en-US" dirty="0" err="1"/>
              <a:t>Input/Output</a:t>
            </a:r>
            <a:endParaRPr lang="en-US" dirty="0"/>
          </a:p>
          <a:p>
            <a:r>
              <a:rPr lang="en-US" dirty="0"/>
              <a:t>Peripheral hardware is a shared resource, and not directly accessible by user programs.</a:t>
            </a:r>
          </a:p>
          <a:p>
            <a:r>
              <a:rPr lang="en-US" dirty="0"/>
              <a:t>Includes:</a:t>
            </a:r>
          </a:p>
          <a:p>
            <a:pPr lvl="1"/>
            <a:r>
              <a:rPr lang="en-US" dirty="0"/>
              <a:t>Disks</a:t>
            </a:r>
          </a:p>
          <a:p>
            <a:pPr lvl="1"/>
            <a:r>
              <a:rPr lang="en-US" dirty="0"/>
              <a:t>Graphics</a:t>
            </a:r>
          </a:p>
          <a:p>
            <a:pPr lvl="1"/>
            <a:r>
              <a:rPr lang="en-US" dirty="0"/>
              <a:t>Network</a:t>
            </a:r>
          </a:p>
          <a:p>
            <a:pPr lvl="1"/>
            <a:r>
              <a:rPr lang="en-US" dirty="0"/>
              <a:t>Keyboard/mouse</a:t>
            </a:r>
          </a:p>
          <a:p>
            <a:pPr lvl="1"/>
            <a:r>
              <a:rPr lang="en-US" dirty="0"/>
              <a:t>Audio</a:t>
            </a:r>
          </a:p>
          <a:p>
            <a:pPr lvl="1"/>
            <a:r>
              <a:rPr lang="en-US" dirty="0"/>
              <a:t>Webcam</a:t>
            </a:r>
          </a:p>
          <a:p>
            <a:pPr lvl="1"/>
            <a:r>
              <a:rPr lang="en-US" dirty="0"/>
              <a:t>Printer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387441"/>
            <a:ext cx="5730874" cy="5019744"/>
          </a:xfrm>
        </p:spPr>
      </p:pic>
    </p:spTree>
    <p:extLst>
      <p:ext uri="{BB962C8B-B14F-4D97-AF65-F5344CB8AC3E}">
        <p14:creationId xmlns:p14="http://schemas.microsoft.com/office/powerpoint/2010/main" val="1682371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look at a motherboard (</a:t>
            </a:r>
            <a:r>
              <a:rPr lang="en-US" dirty="0" err="1"/>
              <a:t>Supermicro</a:t>
            </a:r>
            <a:r>
              <a:rPr lang="en-US" dirty="0"/>
              <a:t> X8DT3, ~2011)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1290515"/>
            <a:ext cx="5756275" cy="5213595"/>
          </a:xfrm>
          <a:ln w="28575">
            <a:noFill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020910" y="1270862"/>
            <a:ext cx="4881788" cy="5439903"/>
          </a:xfrm>
        </p:spPr>
        <p:txBody>
          <a:bodyPr/>
          <a:lstStyle/>
          <a:p>
            <a:r>
              <a:rPr lang="en-US" dirty="0"/>
              <a:t>2 CPU sockets and 12 RAM slots in upper right.</a:t>
            </a:r>
          </a:p>
          <a:p>
            <a:r>
              <a:rPr lang="en-US" dirty="0"/>
              <a:t>This is what we’ve dealt with so far.</a:t>
            </a:r>
          </a:p>
          <a:p>
            <a:r>
              <a:rPr lang="en-US" dirty="0"/>
              <a:t>The rest of the board is dedicated to I/O controllers and devices.</a:t>
            </a:r>
          </a:p>
          <a:p>
            <a:pPr lvl="1"/>
            <a:r>
              <a:rPr lang="en-US" dirty="0"/>
              <a:t>This part varies dramatically from machine to machine, and the OS must somehow handle different HW.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59770" y="1407989"/>
            <a:ext cx="5011839" cy="2893671"/>
          </a:xfrm>
          <a:prstGeom prst="roundRect">
            <a:avLst>
              <a:gd name="adj" fmla="val 7067"/>
            </a:avLst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012914" y="1999227"/>
            <a:ext cx="868100" cy="1157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eft Brace 9"/>
          <p:cNvSpPr/>
          <p:nvPr/>
        </p:nvSpPr>
        <p:spPr>
          <a:xfrm rot="10800000">
            <a:off x="6412374" y="4301660"/>
            <a:ext cx="475526" cy="2202450"/>
          </a:xfrm>
          <a:prstGeom prst="leftBrace">
            <a:avLst>
              <a:gd name="adj1" fmla="val 40333"/>
              <a:gd name="adj2" fmla="val 6106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88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523544" cy="6900978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7523544" y="104172"/>
            <a:ext cx="4572000" cy="6606593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Northbridge &amp; Southbridge</a:t>
            </a:r>
          </a:p>
          <a:p>
            <a:pPr marL="457200" lvl="1" indent="0">
              <a:buNone/>
            </a:pPr>
            <a:r>
              <a:rPr lang="en-US" dirty="0"/>
              <a:t>(serving many functions)</a:t>
            </a:r>
          </a:p>
          <a:p>
            <a:r>
              <a:rPr lang="en-US" dirty="0">
                <a:solidFill>
                  <a:schemeClr val="accent2"/>
                </a:solidFill>
              </a:rPr>
              <a:t>Graphics (VGA)</a:t>
            </a:r>
          </a:p>
          <a:p>
            <a:r>
              <a:rPr lang="en-US" dirty="0">
                <a:solidFill>
                  <a:schemeClr val="accent6"/>
                </a:solidFill>
              </a:rPr>
              <a:t>2 Network controllers</a:t>
            </a:r>
          </a:p>
          <a:p>
            <a:pPr marL="457200" lvl="1" indent="0">
              <a:buNone/>
            </a:pPr>
            <a:r>
              <a:rPr lang="en-US" dirty="0"/>
              <a:t>(with 4 ports)</a:t>
            </a:r>
          </a:p>
          <a:p>
            <a:r>
              <a:rPr lang="en-US" dirty="0">
                <a:solidFill>
                  <a:schemeClr val="accent5"/>
                </a:solidFill>
              </a:rPr>
              <a:t>PCI-Express slots </a:t>
            </a:r>
            <a:r>
              <a:rPr lang="en-US" dirty="0"/>
              <a:t>for expansion cards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., a high-powered graphics card.</a:t>
            </a:r>
          </a:p>
          <a:p>
            <a:r>
              <a:rPr lang="en-US" dirty="0"/>
              <a:t>Ports for:</a:t>
            </a:r>
          </a:p>
          <a:p>
            <a:pPr lvl="1"/>
            <a:r>
              <a:rPr lang="en-US" dirty="0"/>
              <a:t>SATA disks</a:t>
            </a:r>
          </a:p>
          <a:p>
            <a:pPr lvl="1"/>
            <a:r>
              <a:rPr lang="en-US" dirty="0"/>
              <a:t>USB</a:t>
            </a:r>
          </a:p>
          <a:p>
            <a:pPr lvl="1"/>
            <a:r>
              <a:rPr lang="en-US" dirty="0"/>
              <a:t>RS232 serial port</a:t>
            </a:r>
          </a:p>
          <a:p>
            <a:r>
              <a:rPr lang="en-US" dirty="0"/>
              <a:t>This physical view shows </a:t>
            </a:r>
            <a:r>
              <a:rPr lang="en-US" i="1" dirty="0"/>
              <a:t>where to plug in peripheral HW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4FE6C9-2387-DD43-81C2-D16D95E767B6}"/>
              </a:ext>
            </a:extLst>
          </p:cNvPr>
          <p:cNvSpPr/>
          <p:nvPr/>
        </p:nvSpPr>
        <p:spPr>
          <a:xfrm>
            <a:off x="4800600" y="4076700"/>
            <a:ext cx="1028700" cy="10668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F6DC4-81C1-9C43-AB33-1517AD0B4B9A}"/>
              </a:ext>
            </a:extLst>
          </p:cNvPr>
          <p:cNvSpPr/>
          <p:nvPr/>
        </p:nvSpPr>
        <p:spPr>
          <a:xfrm>
            <a:off x="3615559" y="5486400"/>
            <a:ext cx="727841" cy="7239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116B3-242F-C849-AF4A-71EF48455356}"/>
              </a:ext>
            </a:extLst>
          </p:cNvPr>
          <p:cNvSpPr/>
          <p:nvPr/>
        </p:nvSpPr>
        <p:spPr>
          <a:xfrm>
            <a:off x="2510658" y="5644054"/>
            <a:ext cx="505811" cy="52945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3F15BF-ED46-3140-B73D-440B3E549BF1}"/>
              </a:ext>
            </a:extLst>
          </p:cNvPr>
          <p:cNvSpPr/>
          <p:nvPr/>
        </p:nvSpPr>
        <p:spPr>
          <a:xfrm>
            <a:off x="356038" y="4026338"/>
            <a:ext cx="589893" cy="566683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A03841-1172-CA46-BF5A-A0A2123E9C05}"/>
              </a:ext>
            </a:extLst>
          </p:cNvPr>
          <p:cNvSpPr/>
          <p:nvPr/>
        </p:nvSpPr>
        <p:spPr>
          <a:xfrm>
            <a:off x="356038" y="5036644"/>
            <a:ext cx="589893" cy="566683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D1B9AF-57A8-A543-9FB7-E309CC675C1C}"/>
              </a:ext>
            </a:extLst>
          </p:cNvPr>
          <p:cNvSpPr/>
          <p:nvPr/>
        </p:nvSpPr>
        <p:spPr>
          <a:xfrm>
            <a:off x="1133803" y="4047360"/>
            <a:ext cx="1199494" cy="135758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E6811E-813C-AF4F-B143-1CAF1DC90F8F}"/>
              </a:ext>
            </a:extLst>
          </p:cNvPr>
          <p:cNvSpPr/>
          <p:nvPr/>
        </p:nvSpPr>
        <p:spPr>
          <a:xfrm>
            <a:off x="1118038" y="4494048"/>
            <a:ext cx="1199494" cy="141014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BCF478-4B1E-1E45-8F3F-2647D610A86B}"/>
              </a:ext>
            </a:extLst>
          </p:cNvPr>
          <p:cNvSpPr/>
          <p:nvPr/>
        </p:nvSpPr>
        <p:spPr>
          <a:xfrm>
            <a:off x="1118038" y="4918841"/>
            <a:ext cx="1940472" cy="178676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8D10AC-A4FF-6A4D-BDF0-8991CD3B6D05}"/>
              </a:ext>
            </a:extLst>
          </p:cNvPr>
          <p:cNvSpPr/>
          <p:nvPr/>
        </p:nvSpPr>
        <p:spPr>
          <a:xfrm>
            <a:off x="1118038" y="5812219"/>
            <a:ext cx="1199494" cy="141014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8DA678-FB7F-7942-A1D5-C7CFF9313AB3}"/>
              </a:ext>
            </a:extLst>
          </p:cNvPr>
          <p:cNvSpPr/>
          <p:nvPr/>
        </p:nvSpPr>
        <p:spPr>
          <a:xfrm>
            <a:off x="5475890" y="6432331"/>
            <a:ext cx="353410" cy="147145"/>
          </a:xfrm>
          <a:prstGeom prst="rect">
            <a:avLst/>
          </a:prstGeom>
          <a:solidFill>
            <a:srgbClr val="FF2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87F995-554B-2543-B763-F4B23A5C7266}"/>
              </a:ext>
            </a:extLst>
          </p:cNvPr>
          <p:cNvSpPr/>
          <p:nvPr/>
        </p:nvSpPr>
        <p:spPr>
          <a:xfrm>
            <a:off x="5481150" y="6626771"/>
            <a:ext cx="353410" cy="147145"/>
          </a:xfrm>
          <a:prstGeom prst="rect">
            <a:avLst/>
          </a:prstGeom>
          <a:solidFill>
            <a:srgbClr val="FF2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197F1A-191D-3B4B-88A2-4F10FB18DD6D}"/>
              </a:ext>
            </a:extLst>
          </p:cNvPr>
          <p:cNvSpPr/>
          <p:nvPr/>
        </p:nvSpPr>
        <p:spPr>
          <a:xfrm>
            <a:off x="4903077" y="6427079"/>
            <a:ext cx="353410" cy="147145"/>
          </a:xfrm>
          <a:prstGeom prst="rect">
            <a:avLst/>
          </a:prstGeom>
          <a:solidFill>
            <a:srgbClr val="FF2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C2DC2C-D934-9B4C-A7F3-BBB131256F28}"/>
              </a:ext>
            </a:extLst>
          </p:cNvPr>
          <p:cNvSpPr/>
          <p:nvPr/>
        </p:nvSpPr>
        <p:spPr>
          <a:xfrm>
            <a:off x="4908337" y="6621519"/>
            <a:ext cx="353410" cy="147145"/>
          </a:xfrm>
          <a:prstGeom prst="rect">
            <a:avLst/>
          </a:prstGeom>
          <a:solidFill>
            <a:srgbClr val="FF2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6900AB-18A4-6E47-9FDA-528D49145E70}"/>
              </a:ext>
            </a:extLst>
          </p:cNvPr>
          <p:cNvSpPr/>
          <p:nvPr/>
        </p:nvSpPr>
        <p:spPr>
          <a:xfrm>
            <a:off x="4519451" y="6432337"/>
            <a:ext cx="353410" cy="147145"/>
          </a:xfrm>
          <a:prstGeom prst="rect">
            <a:avLst/>
          </a:prstGeom>
          <a:solidFill>
            <a:srgbClr val="FF2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6C2131-33B5-8843-9279-95157745FDC7}"/>
              </a:ext>
            </a:extLst>
          </p:cNvPr>
          <p:cNvSpPr/>
          <p:nvPr/>
        </p:nvSpPr>
        <p:spPr>
          <a:xfrm>
            <a:off x="4524711" y="6626777"/>
            <a:ext cx="353410" cy="147145"/>
          </a:xfrm>
          <a:prstGeom prst="rect">
            <a:avLst/>
          </a:prstGeom>
          <a:solidFill>
            <a:srgbClr val="FF2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33FB7D-5C1C-F348-87A9-F2AAC403F1E8}"/>
              </a:ext>
            </a:extLst>
          </p:cNvPr>
          <p:cNvSpPr/>
          <p:nvPr/>
        </p:nvSpPr>
        <p:spPr>
          <a:xfrm>
            <a:off x="7798676" y="3920359"/>
            <a:ext cx="861847" cy="367862"/>
          </a:xfrm>
          <a:prstGeom prst="rect">
            <a:avLst/>
          </a:prstGeom>
          <a:solidFill>
            <a:srgbClr val="FF2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65C6ED-EE0D-3044-8AAF-374F8A7F71F8}"/>
              </a:ext>
            </a:extLst>
          </p:cNvPr>
          <p:cNvSpPr/>
          <p:nvPr/>
        </p:nvSpPr>
        <p:spPr>
          <a:xfrm>
            <a:off x="3714098" y="6556764"/>
            <a:ext cx="353410" cy="211900"/>
          </a:xfrm>
          <a:prstGeom prst="rect">
            <a:avLst/>
          </a:prstGeom>
          <a:solidFill>
            <a:srgbClr val="FF2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6DADF1-1F15-EF4D-A865-320D23F10280}"/>
              </a:ext>
            </a:extLst>
          </p:cNvPr>
          <p:cNvSpPr/>
          <p:nvPr/>
        </p:nvSpPr>
        <p:spPr>
          <a:xfrm>
            <a:off x="4131882" y="6556764"/>
            <a:ext cx="353410" cy="211900"/>
          </a:xfrm>
          <a:prstGeom prst="rect">
            <a:avLst/>
          </a:prstGeom>
          <a:solidFill>
            <a:srgbClr val="FF2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887640-E72A-E74F-B3C4-7F01712B8036}"/>
              </a:ext>
            </a:extLst>
          </p:cNvPr>
          <p:cNvSpPr/>
          <p:nvPr/>
        </p:nvSpPr>
        <p:spPr>
          <a:xfrm>
            <a:off x="263042" y="6543399"/>
            <a:ext cx="483192" cy="211900"/>
          </a:xfrm>
          <a:prstGeom prst="rect">
            <a:avLst/>
          </a:prstGeom>
          <a:solidFill>
            <a:srgbClr val="FF2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4A5B8F-4C4E-B04F-A1C9-7C6B536B59A5}"/>
              </a:ext>
            </a:extLst>
          </p:cNvPr>
          <p:cNvSpPr/>
          <p:nvPr/>
        </p:nvSpPr>
        <p:spPr>
          <a:xfrm>
            <a:off x="3076669" y="6636768"/>
            <a:ext cx="607213" cy="125840"/>
          </a:xfrm>
          <a:prstGeom prst="rect">
            <a:avLst/>
          </a:prstGeom>
          <a:solidFill>
            <a:srgbClr val="FF2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96FEC-321E-A447-ADA8-2A0F236C655C}"/>
              </a:ext>
            </a:extLst>
          </p:cNvPr>
          <p:cNvSpPr/>
          <p:nvPr/>
        </p:nvSpPr>
        <p:spPr>
          <a:xfrm>
            <a:off x="167792" y="548795"/>
            <a:ext cx="578442" cy="395884"/>
          </a:xfrm>
          <a:prstGeom prst="rect">
            <a:avLst/>
          </a:prstGeom>
          <a:solidFill>
            <a:srgbClr val="FF2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C466FCA-C8E1-034F-BE56-16A483028619}"/>
              </a:ext>
            </a:extLst>
          </p:cNvPr>
          <p:cNvSpPr/>
          <p:nvPr/>
        </p:nvSpPr>
        <p:spPr>
          <a:xfrm>
            <a:off x="167792" y="944679"/>
            <a:ext cx="286380" cy="678229"/>
          </a:xfrm>
          <a:prstGeom prst="rect">
            <a:avLst/>
          </a:prstGeom>
          <a:solidFill>
            <a:srgbClr val="FF2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74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3"/>
            <a:ext cx="5756329" cy="960895"/>
          </a:xfrm>
        </p:spPr>
        <p:txBody>
          <a:bodyPr>
            <a:normAutofit fontScale="90000"/>
          </a:bodyPr>
          <a:lstStyle/>
          <a:p>
            <a:r>
              <a:rPr lang="en-US" dirty="0"/>
              <a:t>OS’s view of this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471" y="1270862"/>
            <a:ext cx="6438271" cy="543990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Northbridge</a:t>
            </a:r>
            <a:r>
              <a:rPr lang="en-US" dirty="0"/>
              <a:t> handles high-speed I/O devices on PCI-Express bus</a:t>
            </a:r>
          </a:p>
          <a:p>
            <a:pPr lvl="1"/>
            <a:r>
              <a:rPr lang="en-US" dirty="0"/>
              <a:t>Two network controllers and (optional) LSI-brand RAID (disk) controller is soldered onto board</a:t>
            </a:r>
          </a:p>
          <a:p>
            <a:pPr lvl="1"/>
            <a:r>
              <a:rPr lang="en-US" dirty="0"/>
              <a:t>Additional high-speed devices can be installed in PCI-E slots.</a:t>
            </a:r>
          </a:p>
          <a:p>
            <a:r>
              <a:rPr lang="en-US" b="1" dirty="0">
                <a:solidFill>
                  <a:schemeClr val="accent1"/>
                </a:solidFill>
              </a:rPr>
              <a:t>Southbridge</a:t>
            </a:r>
            <a:r>
              <a:rPr lang="en-US" dirty="0"/>
              <a:t> handles slower/legacy devices.  In this case:</a:t>
            </a:r>
          </a:p>
          <a:p>
            <a:pPr lvl="1"/>
            <a:r>
              <a:rPr lang="en-US" dirty="0"/>
              <a:t>A crappy VGA card (BMC WPCM450)</a:t>
            </a:r>
          </a:p>
          <a:p>
            <a:pPr lvl="1"/>
            <a:r>
              <a:rPr lang="en-US" dirty="0"/>
              <a:t>USB controller</a:t>
            </a:r>
          </a:p>
          <a:p>
            <a:pPr lvl="1"/>
            <a:r>
              <a:rPr lang="en-US" dirty="0"/>
              <a:t>SATA disk controllers</a:t>
            </a:r>
          </a:p>
          <a:p>
            <a:pPr lvl="1"/>
            <a:r>
              <a:rPr lang="en-US" dirty="0"/>
              <a:t>Keyboard, mouse, rs232 serial ports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3154" y="51814"/>
            <a:ext cx="4895978" cy="6806185"/>
          </a:xfrm>
        </p:spPr>
      </p:pic>
      <p:sp>
        <p:nvSpPr>
          <p:cNvPr id="6" name="Left Brace 5"/>
          <p:cNvSpPr/>
          <p:nvPr/>
        </p:nvSpPr>
        <p:spPr>
          <a:xfrm>
            <a:off x="6771190" y="1527858"/>
            <a:ext cx="289367" cy="1516284"/>
          </a:xfrm>
          <a:prstGeom prst="leftBrace">
            <a:avLst>
              <a:gd name="adj1" fmla="val 40333"/>
              <a:gd name="adj2" fmla="val 22519"/>
            </a:avLst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7153154" y="3244246"/>
            <a:ext cx="289367" cy="3341749"/>
          </a:xfrm>
          <a:prstGeom prst="leftBrace">
            <a:avLst>
              <a:gd name="adj1" fmla="val 40333"/>
              <a:gd name="adj2" fmla="val 35681"/>
            </a:avLst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E02FB6-5E67-6142-8121-B1B773E34317}"/>
              </a:ext>
            </a:extLst>
          </p:cNvPr>
          <p:cNvSpPr/>
          <p:nvPr/>
        </p:nvSpPr>
        <p:spPr>
          <a:xfrm>
            <a:off x="9564414" y="1527858"/>
            <a:ext cx="882869" cy="13519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D2A938-C2A8-554B-AF0E-589884AA27FD}"/>
              </a:ext>
            </a:extLst>
          </p:cNvPr>
          <p:cNvSpPr/>
          <p:nvPr/>
        </p:nvSpPr>
        <p:spPr>
          <a:xfrm>
            <a:off x="9415954" y="3268716"/>
            <a:ext cx="1273067" cy="188135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179575-F618-AA49-8A38-7A58202E552E}"/>
              </a:ext>
            </a:extLst>
          </p:cNvPr>
          <p:cNvSpPr txBox="1"/>
          <p:nvPr/>
        </p:nvSpPr>
        <p:spPr>
          <a:xfrm>
            <a:off x="9793646" y="1527858"/>
            <a:ext cx="74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North-bridge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5D8217-1EE0-BB4C-AED8-8474EE29936A}"/>
              </a:ext>
            </a:extLst>
          </p:cNvPr>
          <p:cNvSpPr txBox="1"/>
          <p:nvPr/>
        </p:nvSpPr>
        <p:spPr>
          <a:xfrm>
            <a:off x="9777248" y="3502966"/>
            <a:ext cx="730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South-bridge</a:t>
            </a:r>
          </a:p>
        </p:txBody>
      </p:sp>
    </p:spTree>
    <p:extLst>
      <p:ext uri="{BB962C8B-B14F-4D97-AF65-F5344CB8AC3E}">
        <p14:creationId xmlns:p14="http://schemas.microsoft.com/office/powerpoint/2010/main" val="642424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OS interact with I/O devices?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hardware device can be a complex mini-computer within the computer, but we just consider the interface it exposes: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Generally, the OS sees just a few registers to read/write, and</a:t>
            </a:r>
          </a:p>
          <a:p>
            <a:r>
              <a:rPr lang="en-US" dirty="0"/>
              <a:t>An instruction manual (spec) explaining how to use those registers.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384" y="2606072"/>
            <a:ext cx="58674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29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</a:t>
            </a:r>
            <a:r>
              <a:rPr lang="en-US" b="1" i="1" dirty="0">
                <a:solidFill>
                  <a:schemeClr val="tx1"/>
                </a:solidFill>
              </a:rPr>
              <a:t>polling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I/O device interaction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3125061"/>
            <a:ext cx="11639227" cy="3523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While (STATUS == BUSY)</a:t>
            </a:r>
            <a:br>
              <a:rPr lang="en-US" sz="2800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	; // wait until device is not busy </a:t>
            </a:r>
          </a:p>
          <a:p>
            <a:pPr marL="0" indent="0">
              <a:buNone/>
            </a:pPr>
            <a:r>
              <a:rPr lang="en-US" sz="2800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Write data to DATA register</a:t>
            </a:r>
          </a:p>
          <a:p>
            <a:pPr marL="0" indent="0">
              <a:buNone/>
            </a:pPr>
            <a:r>
              <a:rPr lang="en-US" sz="2800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Write command to COMMAND register </a:t>
            </a:r>
            <a:br>
              <a:rPr lang="en-US" sz="2800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// This starts the device and executes the command</a:t>
            </a:r>
          </a:p>
          <a:p>
            <a:pPr marL="0" indent="0">
              <a:buNone/>
            </a:pPr>
            <a:r>
              <a:rPr lang="en-US" sz="2800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While (STATUS == BUSY) </a:t>
            </a:r>
            <a:br>
              <a:rPr lang="en-US" sz="2800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	; // wait until device is done with the request </a:t>
            </a:r>
          </a:p>
          <a:p>
            <a:endParaRPr lang="en-US" dirty="0">
              <a:latin typeface="Courier New" panose="02070309020205020404" pitchFamily="49" charset="0"/>
              <a:ea typeface="Andale Mono" charset="0"/>
              <a:cs typeface="Courier New" panose="020703090202050204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538" y="1186781"/>
            <a:ext cx="58674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7770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CAB00"/>
      </a:accent1>
      <a:accent2>
        <a:srgbClr val="ED4B11"/>
      </a:accent2>
      <a:accent3>
        <a:srgbClr val="A5A5A5"/>
      </a:accent3>
      <a:accent4>
        <a:srgbClr val="00937B"/>
      </a:accent4>
      <a:accent5>
        <a:srgbClr val="5B9BD5"/>
      </a:accent5>
      <a:accent6>
        <a:srgbClr val="932092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50B7070-F291-BD48-BD16-063ABE220FC2}" vid="{A4957333-41A6-3442-98BC-DB1C2ACD67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EECS-343 Lecture 13 - Synchronization Bugs</Template>
  <TotalTime>1850</TotalTime>
  <Words>1723</Words>
  <Application>Microsoft Macintosh PowerPoint</Application>
  <PresentationFormat>Widescreen</PresentationFormat>
  <Paragraphs>216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Andale Mono</vt:lpstr>
      <vt:lpstr>Arial</vt:lpstr>
      <vt:lpstr>Calibri</vt:lpstr>
      <vt:lpstr>Courier New</vt:lpstr>
      <vt:lpstr>Garamond</vt:lpstr>
      <vt:lpstr>Mangal</vt:lpstr>
      <vt:lpstr>Theme1</vt:lpstr>
      <vt:lpstr>EECS-343 Operating Systems Lecture 14: I/O and Disks</vt:lpstr>
      <vt:lpstr>Announcements</vt:lpstr>
      <vt:lpstr>Last Lecture – Synchronization Bugs</vt:lpstr>
      <vt:lpstr>I/O is a major responsibility of the kernel </vt:lpstr>
      <vt:lpstr>A look at a motherboard (Supermicro X8DT3, ~2011)</vt:lpstr>
      <vt:lpstr>PowerPoint Presentation</vt:lpstr>
      <vt:lpstr>OS’s view of this machine</vt:lpstr>
      <vt:lpstr>How does OS interact with I/O devices?</vt:lpstr>
      <vt:lpstr>A simple polling I/O device interaction</vt:lpstr>
      <vt:lpstr>I/O modes</vt:lpstr>
      <vt:lpstr>How does OS interact with device registers?</vt:lpstr>
      <vt:lpstr>I/O ports</vt:lpstr>
      <vt:lpstr>xv6 memory layout</vt:lpstr>
      <vt:lpstr>Hardware abstraction</vt:lpstr>
      <vt:lpstr>IDE disk drivers in Linux</vt:lpstr>
      <vt:lpstr>Abstraction of a disk</vt:lpstr>
      <vt:lpstr>Abstraction of a sound card</vt:lpstr>
      <vt:lpstr>Kernel’s interfaces for IO</vt:lpstr>
      <vt:lpstr>PowerPoint Presentation</vt:lpstr>
      <vt:lpstr>https://en.wikipedia.org/wiki/Linux_kernel_interfaces</vt:lpstr>
      <vt:lpstr>PowerPoint Presentation</vt:lpstr>
      <vt:lpstr>Device driver example</vt:lpstr>
      <vt:lpstr>Example IDE registers for Programmed I/O</vt:lpstr>
      <vt:lpstr>Using an IDE disk’s I/O ports</vt:lpstr>
      <vt:lpstr>Simplified xv6 IDE driver (continued)</vt:lpstr>
      <vt:lpstr>Break time</vt:lpstr>
      <vt:lpstr>How magnetic disks work</vt:lpstr>
      <vt:lpstr>Magnetic disk geometry</vt:lpstr>
      <vt:lpstr>Reading sector 11 requires rotation and seek</vt:lpstr>
      <vt:lpstr>Average delays for random access</vt:lpstr>
      <vt:lpstr>Sequential disk performance</vt:lpstr>
      <vt:lpstr>Scheduling disk requests is important</vt:lpstr>
      <vt:lpstr>Real disks</vt:lpstr>
      <vt:lpstr>Recap– I/O and Disks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317 Data Management and Information Processing</dc:title>
  <dc:creator>Stephen Tarzia</dc:creator>
  <cp:lastModifiedBy>Steve Tarzia</cp:lastModifiedBy>
  <cp:revision>139</cp:revision>
  <cp:lastPrinted>2019-05-21T15:08:24Z</cp:lastPrinted>
  <dcterms:created xsi:type="dcterms:W3CDTF">2017-09-19T21:33:23Z</dcterms:created>
  <dcterms:modified xsi:type="dcterms:W3CDTF">2019-05-22T15:57:00Z</dcterms:modified>
</cp:coreProperties>
</file>