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301" r:id="rId3"/>
    <p:sldId id="276" r:id="rId4"/>
    <p:sldId id="278" r:id="rId5"/>
    <p:sldId id="279" r:id="rId6"/>
    <p:sldId id="280" r:id="rId7"/>
    <p:sldId id="281" r:id="rId8"/>
    <p:sldId id="282" r:id="rId9"/>
    <p:sldId id="284" r:id="rId10"/>
    <p:sldId id="285" r:id="rId11"/>
    <p:sldId id="286" r:id="rId12"/>
    <p:sldId id="283" r:id="rId13"/>
    <p:sldId id="287" r:id="rId14"/>
    <p:sldId id="288" r:id="rId15"/>
    <p:sldId id="291" r:id="rId16"/>
    <p:sldId id="292" r:id="rId17"/>
    <p:sldId id="289" r:id="rId18"/>
    <p:sldId id="290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25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7219861-5E0D-C644-9540-737B718C485A}">
          <p14:sldIdLst>
            <p14:sldId id="256"/>
            <p14:sldId id="301"/>
            <p14:sldId id="276"/>
            <p14:sldId id="278"/>
            <p14:sldId id="279"/>
            <p14:sldId id="280"/>
            <p14:sldId id="281"/>
            <p14:sldId id="282"/>
            <p14:sldId id="284"/>
            <p14:sldId id="285"/>
            <p14:sldId id="286"/>
            <p14:sldId id="283"/>
            <p14:sldId id="287"/>
            <p14:sldId id="288"/>
            <p14:sldId id="291"/>
            <p14:sldId id="292"/>
            <p14:sldId id="289"/>
            <p14:sldId id="290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35"/>
    <p:restoredTop sz="94626"/>
  </p:normalViewPr>
  <p:slideViewPr>
    <p:cSldViewPr snapToGrid="0" snapToObjects="1">
      <p:cViewPr varScale="1">
        <p:scale>
          <a:sx n="121" d="100"/>
          <a:sy n="121" d="100"/>
        </p:scale>
        <p:origin x="6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91097-98C8-FE45-B63E-A689361303E4}" type="datetimeFigureOut">
              <a:rPr lang="en-US" smtClean="0"/>
              <a:t>5/16/19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BE98C-46CD-DF40-A244-A5625579B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57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34C72-D733-5448-A03C-2F9CE3C7CCB3}" type="datetimeFigureOut">
              <a:rPr lang="en-US" smtClean="0"/>
              <a:t>5/16/19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B1E31-8139-D340-BE89-3F6CE06B3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76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7158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5/16/19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91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5/16/19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93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5384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8130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4"/>
            <a:ext cx="11639227" cy="805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084881"/>
            <a:ext cx="5756329" cy="56258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84882"/>
            <a:ext cx="5730498" cy="56258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753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75" y="139485"/>
            <a:ext cx="11747715" cy="8834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474" y="1143794"/>
            <a:ext cx="5765101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75" y="1794724"/>
            <a:ext cx="5765101" cy="4931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43794"/>
            <a:ext cx="5807989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794723"/>
            <a:ext cx="5807988" cy="4931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159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1745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171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5/16/19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26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28CB909-01C5-0048-81B0-8604E356718E}" type="datetimeFigureOut">
              <a:rPr lang="en-US" smtClean="0"/>
              <a:t>5/16/19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FE8D68A-910C-AD49-B346-DB2506993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97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3471" y="154983"/>
            <a:ext cx="11639227" cy="8834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3471" y="1146875"/>
            <a:ext cx="11639227" cy="5594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728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valgrind.org/docs/manual/hg-manual.html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767712"/>
          </a:xfrm>
        </p:spPr>
        <p:txBody>
          <a:bodyPr>
            <a:normAutofit/>
          </a:bodyPr>
          <a:lstStyle/>
          <a:p>
            <a:r>
              <a:rPr lang="en-US" dirty="0"/>
              <a:t>EECS-343 Operating Systems</a:t>
            </a:r>
            <a:br>
              <a:rPr lang="en-US" dirty="0"/>
            </a:br>
            <a:r>
              <a:rPr lang="en-US" dirty="0"/>
              <a:t>Lecture 13:</a:t>
            </a:r>
            <a:br>
              <a:rPr lang="en-US" dirty="0"/>
            </a:br>
            <a:r>
              <a:rPr lang="en-US" dirty="0"/>
              <a:t>Synchronization Bugs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22548"/>
            <a:ext cx="9144000" cy="1135251"/>
          </a:xfrm>
        </p:spPr>
        <p:txBody>
          <a:bodyPr/>
          <a:lstStyle/>
          <a:p>
            <a:r>
              <a:rPr lang="en-US" dirty="0"/>
              <a:t>Steve </a:t>
            </a:r>
            <a:r>
              <a:rPr lang="en-US" dirty="0" err="1"/>
              <a:t>Tarzia</a:t>
            </a:r>
            <a:endParaRPr lang="en-US" dirty="0"/>
          </a:p>
          <a:p>
            <a:r>
              <a:rPr lang="en-US" dirty="0"/>
              <a:t>Spring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161E12-2A92-B94B-92BA-F2B8CEDDA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30" y="6024402"/>
            <a:ext cx="2895814" cy="36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4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violation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307093"/>
            <a:ext cx="11639227" cy="1521983"/>
          </a:xfrm>
        </p:spPr>
        <p:txBody>
          <a:bodyPr/>
          <a:lstStyle/>
          <a:p>
            <a:r>
              <a:rPr lang="en-US" dirty="0"/>
              <a:t>Code often requires a certain ordering of operations, especially:</a:t>
            </a:r>
          </a:p>
          <a:p>
            <a:pPr lvl="1"/>
            <a:r>
              <a:rPr lang="en-US" dirty="0"/>
              <a:t>Objects must be initialized before they’re used</a:t>
            </a:r>
          </a:p>
          <a:p>
            <a:pPr lvl="1"/>
            <a:r>
              <a:rPr lang="en-US" dirty="0"/>
              <a:t>Objects cannot be freed while they are still in use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263471" y="2947988"/>
            <a:ext cx="5341992" cy="37004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4"/>
                </a:solidFill>
              </a:rPr>
              <a:t>Parent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file = open("</a:t>
            </a:r>
            <a:r>
              <a:rPr lang="en-US" sz="2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file.dat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");</a:t>
            </a:r>
          </a:p>
          <a:p>
            <a:pPr marL="0" indent="0">
              <a:buNone/>
            </a:pPr>
            <a:r>
              <a:rPr lang="en-US" sz="2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thread_create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child_fcn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// do some work</a:t>
            </a:r>
          </a:p>
          <a:p>
            <a:pPr marL="0" indent="0">
              <a:buNone/>
            </a:pPr>
            <a:r>
              <a:rPr lang="mr-IN" sz="2400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…</a:t>
            </a:r>
            <a:endParaRPr lang="en-US" sz="2400" dirty="0"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close(file);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6143590" y="2947826"/>
            <a:ext cx="5604714" cy="2654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solidFill>
                  <a:schemeClr val="accent4"/>
                </a:solidFill>
              </a:rPr>
              <a:t>Child Thread</a:t>
            </a:r>
          </a:p>
          <a:p>
            <a:pPr marL="0" indent="0">
              <a:buFont typeface="Arial"/>
              <a:buNone/>
            </a:pPr>
            <a:br>
              <a:rPr lang="en-US" sz="2400" dirty="0">
                <a:latin typeface="Andale Mono" charset="0"/>
                <a:ea typeface="Andale Mono" charset="0"/>
                <a:cs typeface="Andale Mono" charset="0"/>
              </a:rPr>
            </a:br>
            <a:r>
              <a:rPr lang="en-US" sz="2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child_fcn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() {</a:t>
            </a:r>
          </a:p>
          <a:p>
            <a:pPr marL="0" indent="0">
              <a:buFont typeface="Arial"/>
              <a:buNone/>
            </a:pP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write(file, "hello");</a:t>
            </a:r>
          </a:p>
          <a:p>
            <a:pPr marL="0" indent="0">
              <a:buFont typeface="Arial"/>
              <a:buNone/>
            </a:pP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}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041574" y="4618299"/>
            <a:ext cx="3102016" cy="868102"/>
          </a:xfrm>
          <a:prstGeom prst="straightConnector1">
            <a:avLst/>
          </a:prstGeom>
          <a:ln w="3810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80134" y="5490572"/>
            <a:ext cx="3274279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/>
              <a:t>Close</a:t>
            </a:r>
            <a:r>
              <a:rPr lang="en-US" sz="2400" dirty="0"/>
              <a:t> must happen after </a:t>
            </a:r>
            <a:r>
              <a:rPr lang="en-US" sz="2400" i="1" dirty="0"/>
              <a:t>write</a:t>
            </a:r>
            <a:r>
              <a:rPr lang="en-US" sz="2400" dirty="0"/>
              <a:t>, but code does not enforce this ordering.</a:t>
            </a:r>
          </a:p>
        </p:txBody>
      </p:sp>
    </p:spTree>
    <p:extLst>
      <p:ext uri="{BB962C8B-B14F-4D97-AF65-F5344CB8AC3E}">
        <p14:creationId xmlns:p14="http://schemas.microsoft.com/office/powerpoint/2010/main" val="70061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this difficult?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seems like we can just add lots of locks and CVs to be safe, right?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Wrong!  </a:t>
            </a:r>
            <a:r>
              <a:rPr lang="en-US" dirty="0"/>
              <a:t>Too many locks can cause </a:t>
            </a:r>
            <a:r>
              <a:rPr lang="en-US" b="1" i="1" dirty="0">
                <a:solidFill>
                  <a:schemeClr val="accent4"/>
                </a:solidFill>
              </a:rPr>
              <a:t>deadlock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mr-IN" dirty="0"/>
              <a:t>–</a:t>
            </a:r>
            <a:r>
              <a:rPr lang="en-US" dirty="0"/>
              <a:t> indefinite waiting.</a:t>
            </a:r>
          </a:p>
          <a:p>
            <a:r>
              <a:rPr lang="en-US" dirty="0"/>
              <a:t>How about just one big lock?</a:t>
            </a:r>
          </a:p>
          <a:p>
            <a:pPr lvl="1"/>
            <a:r>
              <a:rPr lang="en-US" dirty="0"/>
              <a:t>(+) Cannot deadlock with one lock.</a:t>
            </a:r>
          </a:p>
          <a:p>
            <a:pPr lvl="1"/>
            <a:r>
              <a:rPr lang="en-US" dirty="0"/>
              <a:t>(</a:t>
            </a:r>
            <a:r>
              <a:rPr lang="mr-IN" dirty="0"/>
              <a:t>–</a:t>
            </a:r>
            <a:r>
              <a:rPr lang="en-US" dirty="0"/>
              <a:t>) However, this would </a:t>
            </a:r>
            <a:r>
              <a:rPr lang="en-US" b="1" i="1" dirty="0">
                <a:solidFill>
                  <a:schemeClr val="accent4"/>
                </a:solidFill>
              </a:rPr>
              <a:t>limit concurrency</a:t>
            </a:r>
          </a:p>
          <a:p>
            <a:pPr lvl="2"/>
            <a:r>
              <a:rPr lang="en-US" dirty="0"/>
              <a:t>If every task requires the same lock, then unrelated tasks cannot proceed in parallel.</a:t>
            </a:r>
          </a:p>
          <a:p>
            <a:r>
              <a:rPr lang="en-US" dirty="0"/>
              <a:t>Concurrent code is always difficult to write </a:t>
            </a:r>
            <a:r>
              <a:rPr lang="en-US" dirty="0">
                <a:sym typeface="Wingdings"/>
              </a:rPr>
              <a:t></a:t>
            </a:r>
            <a:endParaRPr lang="en-US" dirty="0"/>
          </a:p>
          <a:p>
            <a:pPr lvl="1"/>
            <a:r>
              <a:rPr lang="en-US" dirty="0"/>
              <a:t>although somewhat easier with some higher-level languages</a:t>
            </a:r>
          </a:p>
        </p:txBody>
      </p:sp>
    </p:spTree>
    <p:extLst>
      <p:ext uri="{BB962C8B-B14F-4D97-AF65-F5344CB8AC3E}">
        <p14:creationId xmlns:p14="http://schemas.microsoft.com/office/powerpoint/2010/main" val="1195994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Intermission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495" y="1620539"/>
            <a:ext cx="5329177" cy="4508196"/>
          </a:xfr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925722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Locking granularity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accent4"/>
                </a:solidFill>
              </a:rPr>
              <a:t>Coarse grained </a:t>
            </a:r>
            <a:r>
              <a:rPr lang="en-US" b="1" i="1" dirty="0"/>
              <a:t>lock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Use one (or a few) locks to protect all (or large chunks of) shared state</a:t>
            </a:r>
          </a:p>
          <a:p>
            <a:pPr lvl="1"/>
            <a:r>
              <a:rPr lang="en-US" dirty="0"/>
              <a:t>Linux kernel &lt; version </a:t>
            </a:r>
            <a:r>
              <a:rPr lang="hr-HR" dirty="0"/>
              <a:t>2.6.39 </a:t>
            </a:r>
            <a:r>
              <a:rPr lang="hr-HR" dirty="0" err="1"/>
              <a:t>used</a:t>
            </a:r>
            <a:r>
              <a:rPr lang="hr-HR" dirty="0"/>
              <a:t> one “Big </a:t>
            </a:r>
            <a:r>
              <a:rPr lang="hr-HR" dirty="0" err="1"/>
              <a:t>Kernel</a:t>
            </a:r>
            <a:r>
              <a:rPr lang="hr-HR" dirty="0"/>
              <a:t> </a:t>
            </a:r>
            <a:r>
              <a:rPr lang="hr-HR" dirty="0" err="1"/>
              <a:t>Lock</a:t>
            </a:r>
            <a:r>
              <a:rPr lang="hr-HR" dirty="0"/>
              <a:t>”</a:t>
            </a:r>
            <a:endParaRPr lang="en-US" dirty="0"/>
          </a:p>
          <a:p>
            <a:pPr lvl="1"/>
            <a:r>
              <a:rPr lang="en-US" dirty="0"/>
              <a:t>Essentially only one thread (CPU core) could run kernel code</a:t>
            </a:r>
          </a:p>
          <a:p>
            <a:pPr lvl="1"/>
            <a:r>
              <a:rPr lang="en-US" dirty="0"/>
              <a:t>It’s simple but there is much contention for this lock, &amp; concurrency is limited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Fine grained </a:t>
            </a:r>
            <a:r>
              <a:rPr lang="en-US" b="1" i="1" dirty="0"/>
              <a:t>locks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Use many locks, each protecting small chunks of related shared state</a:t>
            </a:r>
          </a:p>
          <a:p>
            <a:pPr lvl="1"/>
            <a:r>
              <a:rPr lang="en-US" dirty="0"/>
              <a:t>Leads to more concurrency and better performance</a:t>
            </a:r>
          </a:p>
          <a:p>
            <a:pPr lvl="1"/>
            <a:r>
              <a:rPr lang="en-US" dirty="0"/>
              <a:t>However, there is greater risk of </a:t>
            </a:r>
            <a:r>
              <a:rPr lang="en-US" b="1" i="1" dirty="0"/>
              <a:t>deadlock</a:t>
            </a:r>
            <a:endParaRPr lang="hr-HR" b="1" i="1" dirty="0"/>
          </a:p>
        </p:txBody>
      </p:sp>
    </p:spTree>
    <p:extLst>
      <p:ext uri="{BB962C8B-B14F-4D97-AF65-F5344CB8AC3E}">
        <p14:creationId xmlns:p14="http://schemas.microsoft.com/office/powerpoint/2010/main" val="1005878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concurrency bug arising when:</a:t>
            </a:r>
          </a:p>
          <a:p>
            <a:pPr lvl="1"/>
            <a:r>
              <a:rPr lang="en-US" dirty="0"/>
              <a:t>Two threads are each waiting for the other to release a resource.</a:t>
            </a:r>
          </a:p>
          <a:p>
            <a:pPr lvl="1"/>
            <a:r>
              <a:rPr lang="en-US" dirty="0"/>
              <a:t>While waiting, the threads cannot possibly release the resource already held.</a:t>
            </a:r>
          </a:p>
          <a:p>
            <a:pPr lvl="1"/>
            <a:r>
              <a:rPr lang="en-US" dirty="0"/>
              <a:t>So the two threads </a:t>
            </a:r>
            <a:r>
              <a:rPr lang="en-US" b="1" i="1" dirty="0">
                <a:solidFill>
                  <a:schemeClr val="accent4"/>
                </a:solidFill>
              </a:rPr>
              <a:t>wait forever</a:t>
            </a:r>
            <a:r>
              <a:rPr lang="en-US" dirty="0"/>
              <a:t>.</a:t>
            </a:r>
          </a:p>
          <a:p>
            <a:r>
              <a:rPr lang="en-US" dirty="0"/>
              <a:t>Can arise when </a:t>
            </a:r>
            <a:r>
              <a:rPr lang="en-US" b="1" i="1" dirty="0">
                <a:solidFill>
                  <a:schemeClr val="accent4"/>
                </a:solidFill>
              </a:rPr>
              <a:t>multiple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shared resources are used.</a:t>
            </a:r>
          </a:p>
          <a:p>
            <a:pPr lvl="1"/>
            <a:r>
              <a:rPr lang="en-US" dirty="0"/>
              <a:t>For example, acquiring two or more locks.</a:t>
            </a:r>
          </a:p>
        </p:txBody>
      </p:sp>
    </p:spTree>
    <p:extLst>
      <p:ext uri="{BB962C8B-B14F-4D97-AF65-F5344CB8AC3E}">
        <p14:creationId xmlns:p14="http://schemas.microsoft.com/office/powerpoint/2010/main" val="1167948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example: four-way stop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3471" y="1425843"/>
            <a:ext cx="11639227" cy="5212240"/>
          </a:xfrm>
        </p:spPr>
        <p:txBody>
          <a:bodyPr/>
          <a:lstStyle/>
          <a:p>
            <a:r>
              <a:rPr lang="en-US" dirty="0"/>
              <a:t>Traffic rules state that you must </a:t>
            </a:r>
            <a:r>
              <a:rPr lang="en-US" b="1" dirty="0"/>
              <a:t>yield to the car on your right </a:t>
            </a:r>
            <a:r>
              <a:rPr lang="en-US" dirty="0"/>
              <a:t>if you reach the intersection simultaneously.</a:t>
            </a:r>
          </a:p>
          <a:p>
            <a:r>
              <a:rPr lang="en-US" dirty="0"/>
              <a:t>This rule usually works well.</a:t>
            </a:r>
          </a:p>
          <a:p>
            <a:r>
              <a:rPr lang="en-US" dirty="0"/>
              <a:t>But there’s a problem if</a:t>
            </a:r>
            <a:br>
              <a:rPr lang="en-US" dirty="0"/>
            </a:br>
            <a:r>
              <a:rPr lang="en-US" dirty="0"/>
              <a:t>four cars arrive simultaneously.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274" y="2409431"/>
            <a:ext cx="5420645" cy="44485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6084" y="5463253"/>
            <a:ext cx="631952" cy="11748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176762" y="2422738"/>
            <a:ext cx="631952" cy="1174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0435757" y="3632293"/>
            <a:ext cx="631952" cy="11748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801303" y="4311344"/>
            <a:ext cx="631952" cy="117483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26883606-DB6E-B846-8055-993B9EF19B1B}"/>
              </a:ext>
            </a:extLst>
          </p:cNvPr>
          <p:cNvGrpSpPr/>
          <p:nvPr/>
        </p:nvGrpSpPr>
        <p:grpSpPr>
          <a:xfrm>
            <a:off x="7704694" y="3443845"/>
            <a:ext cx="2459624" cy="2156197"/>
            <a:chOff x="4639764" y="3443845"/>
            <a:chExt cx="2459624" cy="2156197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08874C5C-3C71-F64C-96C8-0E1A75E5610A}"/>
                </a:ext>
              </a:extLst>
            </p:cNvPr>
            <p:cNvCxnSpPr/>
            <p:nvPr/>
          </p:nvCxnSpPr>
          <p:spPr>
            <a:xfrm flipH="1">
              <a:off x="4639764" y="3740727"/>
              <a:ext cx="472068" cy="665018"/>
            </a:xfrm>
            <a:prstGeom prst="straightConnector1">
              <a:avLst/>
            </a:prstGeom>
            <a:ln w="57150">
              <a:solidFill>
                <a:schemeClr val="accent6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CF9DCA4-6F18-ED46-8443-0B216B8006C0}"/>
                </a:ext>
              </a:extLst>
            </p:cNvPr>
            <p:cNvCxnSpPr>
              <a:cxnSpLocks/>
            </p:cNvCxnSpPr>
            <p:nvPr/>
          </p:nvCxnSpPr>
          <p:spPr>
            <a:xfrm>
              <a:off x="4925354" y="5214735"/>
              <a:ext cx="715425" cy="385307"/>
            </a:xfrm>
            <a:prstGeom prst="straightConnector1">
              <a:avLst/>
            </a:prstGeom>
            <a:ln w="57150">
              <a:solidFill>
                <a:schemeClr val="accent6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746A0D6-F156-734F-A60E-AEC6A68B67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33106" y="4617587"/>
              <a:ext cx="466282" cy="702558"/>
            </a:xfrm>
            <a:prstGeom prst="straightConnector1">
              <a:avLst/>
            </a:prstGeom>
            <a:ln w="57150">
              <a:solidFill>
                <a:schemeClr val="accent6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1C15C94-789F-CA4C-BA9B-292D25F6EDB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01154" y="3443845"/>
              <a:ext cx="779656" cy="459886"/>
            </a:xfrm>
            <a:prstGeom prst="straightConnector1">
              <a:avLst/>
            </a:prstGeom>
            <a:ln w="57150">
              <a:solidFill>
                <a:schemeClr val="accent6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1F91D96-030F-414F-B51A-E442FB4DA3DF}"/>
                </a:ext>
              </a:extLst>
            </p:cNvPr>
            <p:cNvSpPr txBox="1"/>
            <p:nvPr/>
          </p:nvSpPr>
          <p:spPr>
            <a:xfrm>
              <a:off x="5214054" y="4120737"/>
              <a:ext cx="13458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6"/>
                  </a:solidFill>
                </a:rPr>
                <a:t>Circular waiting!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852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4 way intersection, without stop signs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425844"/>
            <a:ext cx="11639227" cy="692324"/>
          </a:xfrm>
        </p:spPr>
        <p:txBody>
          <a:bodyPr/>
          <a:lstStyle/>
          <a:p>
            <a:r>
              <a:rPr lang="en-US" dirty="0"/>
              <a:t>There is a problem here if drivers are unwilling to reverse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694" y="1990847"/>
            <a:ext cx="5474825" cy="47135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107" y="4347606"/>
            <a:ext cx="631952" cy="11748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915055" y="3021083"/>
            <a:ext cx="631952" cy="11748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983545" y="3292521"/>
            <a:ext cx="631952" cy="11748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643616" y="4076168"/>
            <a:ext cx="631952" cy="117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719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Dining philosophers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theoretical example of deadlock</a:t>
            </a:r>
          </a:p>
          <a:p>
            <a:r>
              <a:rPr lang="en-US" dirty="0"/>
              <a:t>There are N philosophers sitting in a circle and N chopsticks</a:t>
            </a:r>
          </a:p>
          <a:p>
            <a:pPr lvl="1"/>
            <a:r>
              <a:rPr lang="en-US" dirty="0"/>
              <a:t>left and right of each philosopher</a:t>
            </a:r>
          </a:p>
          <a:p>
            <a:r>
              <a:rPr lang="en-US" dirty="0"/>
              <a:t>Philosophers repeatedly run this loop: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Think for some time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Grab chopstick to left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Grab chopstick to right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Eat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Replace chopsticks</a:t>
            </a:r>
          </a:p>
          <a:p>
            <a:r>
              <a:rPr lang="en-US" dirty="0"/>
              <a:t>If they all grab the left chopstick simultaneously (</a:t>
            </a:r>
            <a:r>
              <a:rPr lang="en-US"/>
              <a:t>step 2),</a:t>
            </a:r>
            <a:br>
              <a:rPr lang="en-US" dirty="0"/>
            </a:br>
            <a:r>
              <a:rPr lang="en-US" dirty="0"/>
              <a:t>they will deadlock and starve!</a:t>
            </a:r>
          </a:p>
          <a:p>
            <a:r>
              <a:rPr lang="en-US" dirty="0">
                <a:solidFill>
                  <a:schemeClr val="accent4"/>
                </a:solidFill>
              </a:rPr>
              <a:t>A solution: one philosopher must grab right before left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8549" y="2293288"/>
            <a:ext cx="3014148" cy="266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97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more practical deadlock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270862"/>
            <a:ext cx="5756329" cy="3405310"/>
          </a:xfrm>
        </p:spPr>
        <p:txBody>
          <a:bodyPr/>
          <a:lstStyle/>
          <a:p>
            <a:r>
              <a:rPr lang="en-US" i="1" dirty="0"/>
              <a:t>Thread 1</a:t>
            </a:r>
            <a:endParaRPr lang="en-US" dirty="0"/>
          </a:p>
          <a:p>
            <a:pPr marL="457200" lvl="1" indent="0">
              <a:buNone/>
            </a:pP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lock(</a:t>
            </a:r>
            <a:r>
              <a:rPr lang="en-US" sz="2400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L1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);</a:t>
            </a:r>
          </a:p>
          <a:p>
            <a:pPr marL="457200" lvl="1" indent="0">
              <a:buNone/>
            </a:pP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lock(</a:t>
            </a:r>
            <a:r>
              <a:rPr lang="en-US" sz="2400" dirty="0">
                <a:solidFill>
                  <a:schemeClr val="accent5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L2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);</a:t>
            </a:r>
          </a:p>
          <a:p>
            <a:pPr marL="457200" lvl="1" indent="0">
              <a:buNone/>
            </a:pP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// do work</a:t>
            </a:r>
          </a:p>
          <a:p>
            <a:pPr marL="457200" lvl="1" indent="0">
              <a:buNone/>
            </a:pPr>
            <a:r>
              <a:rPr lang="mr-IN" sz="2400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…</a:t>
            </a:r>
            <a:endParaRPr lang="en-US" sz="2400" dirty="0"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unlock(</a:t>
            </a:r>
            <a:r>
              <a:rPr lang="en-US" sz="2400" dirty="0">
                <a:solidFill>
                  <a:schemeClr val="accent5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L2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);</a:t>
            </a:r>
          </a:p>
          <a:p>
            <a:pPr marL="457200" lvl="1" indent="0">
              <a:buNone/>
            </a:pP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unlock(</a:t>
            </a:r>
            <a:r>
              <a:rPr lang="en-US" sz="2400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L1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70863"/>
            <a:ext cx="5730498" cy="3104368"/>
          </a:xfrm>
        </p:spPr>
        <p:txBody>
          <a:bodyPr/>
          <a:lstStyle/>
          <a:p>
            <a:r>
              <a:rPr lang="en-US" i="1" dirty="0"/>
              <a:t>Thread 2</a:t>
            </a:r>
            <a:endParaRPr lang="en-US" i="1" dirty="0">
              <a:ea typeface="Andale Mono" charset="0"/>
              <a:cs typeface="Andale Mono" charset="0"/>
            </a:endParaRPr>
          </a:p>
          <a:p>
            <a:pPr marL="457200" lvl="1" indent="0">
              <a:buNone/>
            </a:pP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lock(</a:t>
            </a:r>
            <a:r>
              <a:rPr lang="en-US" sz="2400" dirty="0">
                <a:solidFill>
                  <a:schemeClr val="accent5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L2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);</a:t>
            </a:r>
          </a:p>
          <a:p>
            <a:pPr marL="457200" lvl="1" indent="0">
              <a:buNone/>
            </a:pP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lock(</a:t>
            </a:r>
            <a:r>
              <a:rPr lang="en-US" sz="2400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L1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);</a:t>
            </a:r>
          </a:p>
          <a:p>
            <a:pPr marL="457200" lvl="1" indent="0">
              <a:buNone/>
            </a:pP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// do work</a:t>
            </a:r>
          </a:p>
          <a:p>
            <a:pPr marL="457200" lvl="1" indent="0">
              <a:buNone/>
            </a:pPr>
            <a:r>
              <a:rPr lang="mr-IN" sz="2400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…</a:t>
            </a:r>
            <a:endParaRPr lang="en-US" sz="2400" dirty="0"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unlock(</a:t>
            </a:r>
            <a:r>
              <a:rPr lang="en-US" sz="2400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L1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);</a:t>
            </a:r>
          </a:p>
          <a:p>
            <a:pPr marL="457200" lvl="1" indent="0">
              <a:buNone/>
            </a:pP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unlock(</a:t>
            </a:r>
            <a:r>
              <a:rPr lang="en-US" sz="2400" dirty="0">
                <a:solidFill>
                  <a:schemeClr val="accent5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L2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3472" y="4676172"/>
            <a:ext cx="116392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dirty="0"/>
              <a:t>If we are unlucky and both of the first lines execute before the second lines, we will deadlock.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/>
              <a:t>T1 holds L2 while waiting for L1</a:t>
            </a:r>
            <a:r>
              <a:rPr lang="mr-IN" sz="3200" dirty="0"/>
              <a:t>…</a:t>
            </a:r>
            <a:r>
              <a:rPr lang="en-US" sz="3200" dirty="0"/>
              <a:t> T2 holds L1 while waiting for L2</a:t>
            </a:r>
          </a:p>
        </p:txBody>
      </p:sp>
    </p:spTree>
    <p:extLst>
      <p:ext uri="{BB962C8B-B14F-4D97-AF65-F5344CB8AC3E}">
        <p14:creationId xmlns:p14="http://schemas.microsoft.com/office/powerpoint/2010/main" val="1464795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Deadlocks involve </a:t>
            </a:r>
            <a:r>
              <a:rPr lang="en-US" i="1" dirty="0"/>
              <a:t>circular dependencies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2581" y="1597306"/>
            <a:ext cx="8181004" cy="4495559"/>
          </a:xfrm>
        </p:spPr>
      </p:pic>
    </p:spTree>
    <p:extLst>
      <p:ext uri="{BB962C8B-B14F-4D97-AF65-F5344CB8AC3E}">
        <p14:creationId xmlns:p14="http://schemas.microsoft.com/office/powerpoint/2010/main" val="399452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Lecture </a:t>
            </a:r>
            <a:r>
              <a:rPr lang="mr-IN" dirty="0"/>
              <a:t>–</a:t>
            </a:r>
            <a:r>
              <a:rPr lang="en-US" dirty="0"/>
              <a:t> Concurrent Data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Simplest strategy is to use </a:t>
            </a:r>
            <a:r>
              <a:rPr lang="en-US" b="1" i="1" dirty="0">
                <a:solidFill>
                  <a:schemeClr val="accent4"/>
                </a:solidFill>
              </a:rPr>
              <a:t>one big lock</a:t>
            </a:r>
            <a:r>
              <a:rPr lang="en-US" dirty="0"/>
              <a:t>, but this limits concurrency</a:t>
            </a:r>
          </a:p>
          <a:p>
            <a:pPr lvl="1"/>
            <a:r>
              <a:rPr lang="en-US" dirty="0"/>
              <a:t>It’s </a:t>
            </a:r>
            <a:r>
              <a:rPr lang="en-US" b="1" i="1" dirty="0">
                <a:solidFill>
                  <a:schemeClr val="accent4"/>
                </a:solidFill>
              </a:rPr>
              <a:t>thread-safe</a:t>
            </a:r>
            <a:r>
              <a:rPr lang="en-US" dirty="0"/>
              <a:t>, but not really concurrent</a:t>
            </a:r>
          </a:p>
          <a:p>
            <a:r>
              <a:rPr lang="en-US" dirty="0"/>
              <a:t>Concurrent queue used two locks (head &amp; tail)</a:t>
            </a:r>
          </a:p>
          <a:p>
            <a:r>
              <a:rPr lang="en-US" dirty="0"/>
              <a:t>Concurrent hash table used one lock per bucket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Condition Variables </a:t>
            </a:r>
            <a:r>
              <a:rPr lang="en-US" dirty="0"/>
              <a:t>are used to order threads, using </a:t>
            </a:r>
            <a:r>
              <a:rPr lang="en-US" i="1" dirty="0">
                <a:solidFill>
                  <a:schemeClr val="accent4"/>
                </a:solidFill>
              </a:rPr>
              <a:t>signal()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&amp; </a:t>
            </a:r>
            <a:r>
              <a:rPr lang="en-US" i="1" dirty="0">
                <a:solidFill>
                  <a:schemeClr val="accent4"/>
                </a:solidFill>
              </a:rPr>
              <a:t>wait()</a:t>
            </a:r>
            <a:r>
              <a:rPr lang="en-US" dirty="0"/>
              <a:t>.</a:t>
            </a:r>
          </a:p>
          <a:p>
            <a:pPr lvl="1"/>
            <a:r>
              <a:rPr lang="en-US" b="1" i="1" dirty="0"/>
              <a:t>Wait</a:t>
            </a:r>
            <a:r>
              <a:rPr lang="en-US" dirty="0"/>
              <a:t> puts a thread to sleep, </a:t>
            </a:r>
            <a:r>
              <a:rPr lang="en-US" b="1" i="1" dirty="0"/>
              <a:t>signal</a:t>
            </a:r>
            <a:r>
              <a:rPr lang="en-US" dirty="0"/>
              <a:t> wakes a waiting thread.</a:t>
            </a:r>
          </a:p>
          <a:p>
            <a:pPr lvl="1"/>
            <a:r>
              <a:rPr lang="en-US" dirty="0" err="1"/>
              <a:t>Pthreads</a:t>
            </a:r>
            <a:r>
              <a:rPr lang="en-US" dirty="0"/>
              <a:t> allows </a:t>
            </a:r>
            <a:r>
              <a:rPr lang="en-US" b="1" i="1" dirty="0"/>
              <a:t>spurious wakeups</a:t>
            </a:r>
            <a:r>
              <a:rPr lang="en-US" dirty="0"/>
              <a:t>, so we still need to check a status variable.</a:t>
            </a:r>
          </a:p>
          <a:p>
            <a:pPr lvl="1"/>
            <a:r>
              <a:rPr lang="en-US" b="1" i="1" dirty="0">
                <a:solidFill>
                  <a:schemeClr val="accent4"/>
                </a:solidFill>
              </a:rPr>
              <a:t>broadcast() </a:t>
            </a:r>
            <a:r>
              <a:rPr lang="en-US" dirty="0"/>
              <a:t>wakes all waiting threads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Producer/consumer queue </a:t>
            </a:r>
            <a:r>
              <a:rPr lang="en-US" dirty="0"/>
              <a:t>was implemented using two condition variables.</a:t>
            </a:r>
          </a:p>
        </p:txBody>
      </p:sp>
    </p:spTree>
    <p:extLst>
      <p:ext uri="{BB962C8B-B14F-4D97-AF65-F5344CB8AC3E}">
        <p14:creationId xmlns:p14="http://schemas.microsoft.com/office/powerpoint/2010/main" val="2021372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 requires four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accent4"/>
                </a:solidFill>
              </a:rPr>
              <a:t>Mutual exclusion</a:t>
            </a:r>
          </a:p>
          <a:p>
            <a:pPr lvl="1"/>
            <a:r>
              <a:rPr lang="en-US" dirty="0"/>
              <a:t>Threads cannot access a critical section simultaneously</a:t>
            </a:r>
          </a:p>
          <a:p>
            <a:pPr lvl="1"/>
            <a:r>
              <a:rPr lang="en-US" dirty="0"/>
              <a:t>In other words, we’re using locks so there is the potential for waiting.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accent4"/>
                </a:solidFill>
              </a:rPr>
              <a:t>Hold-and-wait</a:t>
            </a:r>
          </a:p>
          <a:p>
            <a:pPr lvl="1"/>
            <a:r>
              <a:rPr lang="en-US" dirty="0"/>
              <a:t> Threads do not release locks while waiting for additional locks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accent4"/>
                </a:solidFill>
              </a:rPr>
              <a:t>No preemption</a:t>
            </a:r>
          </a:p>
          <a:p>
            <a:pPr lvl="1"/>
            <a:r>
              <a:rPr lang="en-US" dirty="0"/>
              <a:t>Locks are always held until released by the thread.  We cannot </a:t>
            </a:r>
            <a:r>
              <a:rPr lang="en-US" i="1" dirty="0"/>
              <a:t>cancel</a:t>
            </a:r>
            <a:r>
              <a:rPr lang="en-US" dirty="0"/>
              <a:t> a lock.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accent4"/>
                </a:solidFill>
              </a:rPr>
              <a:t>Circular wait</a:t>
            </a:r>
          </a:p>
          <a:p>
            <a:pPr lvl="1"/>
            <a:r>
              <a:rPr lang="en-US" dirty="0"/>
              <a:t>Thread is waiting on a thread that is waiting on the original thread</a:t>
            </a:r>
          </a:p>
          <a:p>
            <a:pPr lvl="1"/>
            <a:r>
              <a:rPr lang="en-US" dirty="0"/>
              <a:t>This can involve just two threads or a chain of many threads.</a:t>
            </a:r>
          </a:p>
          <a:p>
            <a:pPr marL="0" indent="0">
              <a:buNone/>
            </a:pPr>
            <a:r>
              <a:rPr lang="en-US" dirty="0"/>
              <a:t>Avoid </a:t>
            </a:r>
            <a:r>
              <a:rPr lang="en-US" i="1" dirty="0"/>
              <a:t>any one of these </a:t>
            </a:r>
            <a:r>
              <a:rPr lang="en-US" dirty="0"/>
              <a:t>to avoid deadlock.</a:t>
            </a:r>
          </a:p>
        </p:txBody>
      </p:sp>
    </p:spTree>
    <p:extLst>
      <p:ext uri="{BB962C8B-B14F-4D97-AF65-F5344CB8AC3E}">
        <p14:creationId xmlns:p14="http://schemas.microsoft.com/office/powerpoint/2010/main" val="1432418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Avoiding Circular Wait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the most practical way to avoid deadlock.</a:t>
            </a:r>
          </a:p>
          <a:p>
            <a:r>
              <a:rPr lang="en-US" dirty="0"/>
              <a:t>The simplest solution is to always acquire locks in the same order.</a:t>
            </a:r>
          </a:p>
          <a:p>
            <a:pPr lvl="1"/>
            <a:r>
              <a:rPr lang="en-US" dirty="0"/>
              <a:t>If you hold lock L1 and are waiting for lock L2</a:t>
            </a:r>
          </a:p>
          <a:p>
            <a:pPr lvl="1"/>
            <a:r>
              <a:rPr lang="en-US" dirty="0"/>
              <a:t>The holder of L2 cannot be waiting on you,</a:t>
            </a:r>
            <a:br>
              <a:rPr lang="en-US" dirty="0"/>
            </a:br>
            <a:r>
              <a:rPr lang="en-US" dirty="0"/>
              <a:t>because they would have already acquired L1 before acquiring L2.</a:t>
            </a:r>
          </a:p>
          <a:p>
            <a:pPr lvl="1"/>
            <a:endParaRPr lang="en-US" dirty="0"/>
          </a:p>
          <a:p>
            <a:r>
              <a:rPr lang="en-US" dirty="0"/>
              <a:t>However, in practice it can be difficult to know when locks will be acquired because they can be buried in subroutines.</a:t>
            </a:r>
          </a:p>
        </p:txBody>
      </p:sp>
    </p:spTree>
    <p:extLst>
      <p:ext uri="{BB962C8B-B14F-4D97-AF65-F5344CB8AC3E}">
        <p14:creationId xmlns:p14="http://schemas.microsoft.com/office/powerpoint/2010/main" val="1740029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Ordered locking for dining philosophers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7145" y="2060293"/>
            <a:ext cx="3764756" cy="333236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95843" y="1270862"/>
            <a:ext cx="7306855" cy="543990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chopsticks are shared resources, like locks</a:t>
            </a:r>
          </a:p>
          <a:p>
            <a:r>
              <a:rPr lang="en-US" dirty="0"/>
              <a:t>If we require the </a:t>
            </a:r>
            <a:r>
              <a:rPr lang="en-US" b="1" dirty="0"/>
              <a:t>lower-numbered chopstick to be grabbed first</a:t>
            </a:r>
            <a:r>
              <a:rPr lang="en-US" dirty="0"/>
              <a:t>, this eliminates circular waiting.</a:t>
            </a:r>
          </a:p>
          <a:p>
            <a:r>
              <a:rPr lang="en-US" dirty="0"/>
              <a:t>Philosophers A, B, C grab </a:t>
            </a:r>
            <a:r>
              <a:rPr lang="en-US" i="1" dirty="0"/>
              <a:t>left then right</a:t>
            </a:r>
            <a:r>
              <a:rPr lang="en-US" dirty="0"/>
              <a:t>.</a:t>
            </a:r>
          </a:p>
          <a:p>
            <a:r>
              <a:rPr lang="en-US" dirty="0"/>
              <a:t>However philosopher D will grab</a:t>
            </a:r>
            <a:br>
              <a:rPr lang="en-US" dirty="0"/>
            </a:br>
            <a:r>
              <a:rPr lang="en-US" i="1" dirty="0">
                <a:solidFill>
                  <a:schemeClr val="accent4"/>
                </a:solidFill>
              </a:rPr>
              <a:t>right then left</a:t>
            </a:r>
            <a:r>
              <a:rPr lang="en-US" dirty="0"/>
              <a:t>.</a:t>
            </a:r>
          </a:p>
          <a:p>
            <a:r>
              <a:rPr lang="en-US" dirty="0"/>
              <a:t>If everyone tries to start at once, A &amp; D race to grab chopstick 0 first, and the winner eats first.</a:t>
            </a:r>
          </a:p>
          <a:p>
            <a:r>
              <a:rPr lang="en-US" dirty="0"/>
              <a:t>While one is waiting to grab its first chopstick a neighbor will be able to grab two chopsticks.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3903" y="4861740"/>
            <a:ext cx="303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8176" y="4751203"/>
            <a:ext cx="303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1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506357" y="2182785"/>
            <a:ext cx="303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2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33960" y="2213636"/>
            <a:ext cx="303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03246" y="4567836"/>
            <a:ext cx="303639" cy="366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46292" y="3365824"/>
            <a:ext cx="303639" cy="366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90083" y="2456571"/>
            <a:ext cx="303639" cy="366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3695" y="3530247"/>
            <a:ext cx="303639" cy="366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959959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</a:t>
            </a:r>
            <a:r>
              <a:rPr lang="en-US" dirty="0" err="1"/>
              <a:t>Trylock</a:t>
            </a:r>
            <a:r>
              <a:rPr lang="en-US" dirty="0"/>
              <a:t> to avoid hold and wait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can avoid deadlock if we release the first lock after noticing that the second lock is unavailable.</a:t>
            </a:r>
          </a:p>
          <a:p>
            <a:r>
              <a:rPr lang="en-US" b="1" i="1" dirty="0" err="1">
                <a:solidFill>
                  <a:schemeClr val="accent4"/>
                </a:solidFill>
              </a:rPr>
              <a:t>Trylock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tries to acquire a lock, but returns a failure code instead of waiting if the lock is taken:</a:t>
            </a:r>
          </a:p>
          <a:p>
            <a:endParaRPr lang="en-US" dirty="0"/>
          </a:p>
          <a:p>
            <a:r>
              <a:rPr lang="en-US" dirty="0"/>
              <a:t>This code </a:t>
            </a:r>
            <a:r>
              <a:rPr lang="en-US" i="1" dirty="0"/>
              <a:t>cannot deadlock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even if another thread does</a:t>
            </a:r>
            <a:br>
              <a:rPr lang="en-US" dirty="0"/>
            </a:br>
            <a:r>
              <a:rPr lang="en-US" dirty="0"/>
              <a:t>the same with L2 first, then L1.</a:t>
            </a:r>
          </a:p>
          <a:p>
            <a:r>
              <a:rPr lang="en-US" dirty="0"/>
              <a:t>However it can </a:t>
            </a:r>
            <a:r>
              <a:rPr lang="en-US" b="1" i="1" dirty="0" err="1">
                <a:solidFill>
                  <a:schemeClr val="accent4"/>
                </a:solidFill>
              </a:rPr>
              <a:t>livelock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mr-IN" dirty="0"/>
              <a:t>–</a:t>
            </a:r>
            <a:r>
              <a:rPr lang="en-US" dirty="0"/>
              <a:t> two threads can get stuck in this loop forever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5931" y="2889580"/>
            <a:ext cx="5165685" cy="1986801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382194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Livelock</a:t>
            </a:r>
            <a:r>
              <a:rPr lang="en-US" dirty="0"/>
              <a:t> </a:t>
            </a:r>
            <a:r>
              <a:rPr lang="en-US" i="1" dirty="0"/>
              <a:t>vs</a:t>
            </a:r>
            <a:r>
              <a:rPr lang="en-US" dirty="0"/>
              <a:t> Deadlock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Livelock</a:t>
            </a:r>
            <a:r>
              <a:rPr lang="en-US" dirty="0"/>
              <a:t> is a condition where</a:t>
            </a:r>
            <a:br>
              <a:rPr lang="en-US" dirty="0"/>
            </a:br>
            <a:r>
              <a:rPr lang="en-US" dirty="0"/>
              <a:t>two threads repeatedly take action,</a:t>
            </a:r>
            <a:br>
              <a:rPr lang="en-US" dirty="0"/>
            </a:br>
            <a:r>
              <a:rPr lang="en-US" dirty="0"/>
              <a:t>but still don’t make progress.</a:t>
            </a:r>
          </a:p>
          <a:p>
            <a:r>
              <a:rPr lang="en-US" dirty="0"/>
              <a:t>Differs from deadlock because deadlock is always permanent.</a:t>
            </a:r>
          </a:p>
          <a:p>
            <a:r>
              <a:rPr lang="en-US" dirty="0" err="1"/>
              <a:t>Livelock</a:t>
            </a:r>
            <a:r>
              <a:rPr lang="en-US" dirty="0"/>
              <a:t> involves retries that </a:t>
            </a:r>
            <a:r>
              <a:rPr lang="en-US" b="1" i="1" dirty="0"/>
              <a:t>may</a:t>
            </a:r>
            <a:r>
              <a:rPr lang="en-US" dirty="0"/>
              <a:t> lead to progress,</a:t>
            </a:r>
            <a:br>
              <a:rPr lang="en-US" dirty="0"/>
            </a:br>
            <a:r>
              <a:rPr lang="en-US" dirty="0"/>
              <a:t>but there is </a:t>
            </a:r>
            <a:r>
              <a:rPr lang="en-US" b="1" i="1" dirty="0"/>
              <a:t>no </a:t>
            </a:r>
            <a:r>
              <a:rPr lang="en-US" b="1" i="1" dirty="0">
                <a:solidFill>
                  <a:schemeClr val="accent4"/>
                </a:solidFill>
              </a:rPr>
              <a:t>guarantee </a:t>
            </a:r>
            <a:r>
              <a:rPr lang="en-US" b="1" i="1" dirty="0"/>
              <a:t>of progress</a:t>
            </a:r>
            <a:r>
              <a:rPr lang="en-US" b="1" dirty="0"/>
              <a:t>.</a:t>
            </a:r>
          </a:p>
          <a:p>
            <a:pPr lvl="1"/>
            <a:r>
              <a:rPr lang="en-US" sz="3200" dirty="0"/>
              <a:t>A malicious scheduler can always keep the </a:t>
            </a:r>
            <a:r>
              <a:rPr lang="en-US" sz="3200" dirty="0" err="1"/>
              <a:t>livelock</a:t>
            </a:r>
            <a:r>
              <a:rPr lang="en-US" sz="3200" dirty="0"/>
              <a:t> stuck</a:t>
            </a:r>
          </a:p>
          <a:p>
            <a:r>
              <a:rPr lang="en-US" dirty="0"/>
              <a:t>Any randomness in the timing of retries will fix </a:t>
            </a:r>
            <a:r>
              <a:rPr lang="en-US" dirty="0" err="1"/>
              <a:t>livelock</a:t>
            </a:r>
            <a:r>
              <a:rPr lang="en-US" dirty="0"/>
              <a:t>.</a:t>
            </a:r>
          </a:p>
          <a:p>
            <a:r>
              <a:rPr lang="en-US" dirty="0"/>
              <a:t>In practice, </a:t>
            </a:r>
            <a:r>
              <a:rPr lang="en-US" dirty="0" err="1"/>
              <a:t>livelock</a:t>
            </a:r>
            <a:r>
              <a:rPr lang="en-US" dirty="0"/>
              <a:t> is a much less serious concern than deadlock.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2620" y="422703"/>
            <a:ext cx="5165685" cy="1986801"/>
          </a:xfrm>
          <a:prstGeom prst="rect">
            <a:avLst/>
          </a:prstGeo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16073914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deadlock avoidance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Wait-free synchronization</a:t>
            </a:r>
          </a:p>
          <a:p>
            <a:pPr lvl="1"/>
            <a:r>
              <a:rPr lang="en-US" dirty="0"/>
              <a:t>Instead of using locks, build data structures that directly use atomic primitives like compare-and-swap or load-linked &amp; store-conditional.</a:t>
            </a:r>
          </a:p>
          <a:p>
            <a:pPr lvl="1"/>
            <a:r>
              <a:rPr lang="en-US" dirty="0"/>
              <a:t>This is difficult!</a:t>
            </a:r>
          </a:p>
          <a:p>
            <a:r>
              <a:rPr lang="en-US" dirty="0"/>
              <a:t>Don’t </a:t>
            </a:r>
            <a:r>
              <a:rPr lang="en-US" dirty="0" err="1"/>
              <a:t>simultaneuously</a:t>
            </a:r>
            <a:r>
              <a:rPr lang="en-US" dirty="0"/>
              <a:t> schedule threads that use the same sets of locks.</a:t>
            </a:r>
          </a:p>
          <a:p>
            <a:pPr lvl="1"/>
            <a:r>
              <a:rPr lang="en-US" dirty="0"/>
              <a:t>Like the “one big lock” strategy, this reduces concurrency and performance.</a:t>
            </a:r>
          </a:p>
          <a:p>
            <a:r>
              <a:rPr lang="en-US" dirty="0"/>
              <a:t>Detect and kill:</a:t>
            </a:r>
          </a:p>
          <a:p>
            <a:pPr lvl="1"/>
            <a:r>
              <a:rPr lang="en-US" dirty="0"/>
              <a:t>Periodically check which threads are holding locks and waiting for locks.</a:t>
            </a:r>
          </a:p>
          <a:p>
            <a:pPr lvl="1"/>
            <a:r>
              <a:rPr lang="en-US" dirty="0"/>
              <a:t>If there is a circular wait, then kill the process.</a:t>
            </a:r>
            <a:br>
              <a:rPr lang="en-US" dirty="0"/>
            </a:br>
            <a:r>
              <a:rPr lang="en-US" dirty="0"/>
              <a:t>It’s not making progress anyway!</a:t>
            </a:r>
          </a:p>
          <a:p>
            <a:pPr lvl="1"/>
            <a:r>
              <a:rPr lang="en-US" dirty="0"/>
              <a:t>Yes, the crash can be harmful, but it’s inevitable because we’re stuck.</a:t>
            </a:r>
          </a:p>
          <a:p>
            <a:pPr lvl="1"/>
            <a:r>
              <a:rPr lang="en-US" dirty="0"/>
              <a:t>At least it frees up resources for other processes and makes the user aware of the deadlock bug.</a:t>
            </a:r>
          </a:p>
        </p:txBody>
      </p:sp>
    </p:spTree>
    <p:extLst>
      <p:ext uri="{BB962C8B-B14F-4D97-AF65-F5344CB8AC3E}">
        <p14:creationId xmlns:p14="http://schemas.microsoft.com/office/powerpoint/2010/main" val="14795932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Helgrind</a:t>
            </a:r>
            <a:r>
              <a:rPr lang="en-US" dirty="0"/>
              <a:t>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Helgrind</a:t>
            </a:r>
            <a:r>
              <a:rPr lang="en-US" dirty="0"/>
              <a:t> (part of the </a:t>
            </a:r>
            <a:r>
              <a:rPr lang="en-US" dirty="0" err="1"/>
              <a:t>Valgrind</a:t>
            </a:r>
            <a:r>
              <a:rPr lang="en-US" dirty="0"/>
              <a:t> tool) detects many common errors when using the POSIX </a:t>
            </a:r>
            <a:r>
              <a:rPr lang="en-US" dirty="0" err="1"/>
              <a:t>pthreads</a:t>
            </a:r>
            <a:r>
              <a:rPr lang="en-US" dirty="0"/>
              <a:t> library in C &amp; C++, such as:</a:t>
            </a:r>
          </a:p>
          <a:p>
            <a:pPr lvl="1"/>
            <a:r>
              <a:rPr lang="en-US" dirty="0"/>
              <a:t>Race conditions (missing locks)</a:t>
            </a:r>
          </a:p>
          <a:p>
            <a:pPr lvl="1"/>
            <a:r>
              <a:rPr lang="en-US" dirty="0"/>
              <a:t>Lock ordering problems (leading to deadlock)</a:t>
            </a:r>
          </a:p>
          <a:p>
            <a:pPr lvl="1"/>
            <a:r>
              <a:rPr lang="en-US" dirty="0"/>
              <a:t>Double-unlocking</a:t>
            </a:r>
          </a:p>
          <a:p>
            <a:pPr lvl="1"/>
            <a:r>
              <a:rPr lang="en-US" dirty="0"/>
              <a:t>Freeing a locked lock</a:t>
            </a:r>
          </a:p>
          <a:p>
            <a:pPr lvl="1"/>
            <a:r>
              <a:rPr lang="mr-IN" dirty="0"/>
              <a:t>…</a:t>
            </a:r>
            <a:r>
              <a:rPr lang="en-US" dirty="0"/>
              <a:t> and </a:t>
            </a:r>
            <a:r>
              <a:rPr lang="en-US" i="1" dirty="0"/>
              <a:t>much</a:t>
            </a:r>
            <a:r>
              <a:rPr lang="en-US" dirty="0"/>
              <a:t>, </a:t>
            </a:r>
            <a:r>
              <a:rPr lang="en-US" i="1" dirty="0"/>
              <a:t>much</a:t>
            </a:r>
            <a:r>
              <a:rPr lang="en-US" dirty="0"/>
              <a:t> more</a:t>
            </a:r>
          </a:p>
          <a:p>
            <a:pPr lvl="1"/>
            <a:r>
              <a:rPr lang="en-US" dirty="0">
                <a:hlinkClick r:id="rId2"/>
              </a:rPr>
              <a:t>http://valgrind.org/docs/manual/hg-manual.html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3712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</a:t>
            </a:r>
            <a:r>
              <a:rPr lang="mr-IN" dirty="0"/>
              <a:t>–</a:t>
            </a:r>
            <a:r>
              <a:rPr lang="en-US" dirty="0"/>
              <a:t> Synchronization Bugs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chemeClr val="accent4"/>
                </a:solidFill>
              </a:rPr>
              <a:t>Semaphore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(up/down) is an all-purpose synchronization primitive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Reader-writer</a:t>
            </a:r>
            <a:r>
              <a:rPr lang="en-US" dirty="0"/>
              <a:t> lock allows multiple readers, but one writer.</a:t>
            </a:r>
          </a:p>
          <a:p>
            <a:r>
              <a:rPr lang="en-US" dirty="0"/>
              <a:t>Adding too many locks can lead to </a:t>
            </a:r>
            <a:r>
              <a:rPr lang="en-US" b="1" i="1" dirty="0">
                <a:solidFill>
                  <a:schemeClr val="accent4"/>
                </a:solidFill>
              </a:rPr>
              <a:t>deadlock</a:t>
            </a:r>
            <a:r>
              <a:rPr lang="en-US" dirty="0"/>
              <a:t>, which requires:</a:t>
            </a:r>
          </a:p>
          <a:p>
            <a:pPr lvl="1"/>
            <a:r>
              <a:rPr lang="en-US" u="sng" dirty="0"/>
              <a:t>Mutual exclusion </a:t>
            </a:r>
            <a:r>
              <a:rPr lang="en-US" dirty="0"/>
              <a:t>(avoid locks to avoid deadlock)</a:t>
            </a:r>
          </a:p>
          <a:p>
            <a:pPr lvl="1"/>
            <a:r>
              <a:rPr lang="en-US" u="sng" dirty="0"/>
              <a:t>Hold and wait </a:t>
            </a:r>
            <a:r>
              <a:rPr lang="en-US" dirty="0"/>
              <a:t>(use </a:t>
            </a:r>
            <a:r>
              <a:rPr lang="en-US" b="1" i="1" dirty="0" err="1">
                <a:solidFill>
                  <a:schemeClr val="accent4"/>
                </a:solidFill>
              </a:rPr>
              <a:t>trylock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to release first lock to before deadlocking)</a:t>
            </a:r>
          </a:p>
          <a:p>
            <a:pPr lvl="1"/>
            <a:r>
              <a:rPr lang="en-US" u="sng" dirty="0"/>
              <a:t>No preemption</a:t>
            </a:r>
          </a:p>
          <a:p>
            <a:pPr lvl="1"/>
            <a:r>
              <a:rPr lang="en-US" u="sng" dirty="0"/>
              <a:t>Circular wait </a:t>
            </a:r>
            <a:r>
              <a:rPr lang="en-US" dirty="0"/>
              <a:t>(always acquire locks in the same order to avoid deadlock)</a:t>
            </a:r>
          </a:p>
          <a:p>
            <a:r>
              <a:rPr lang="en-US" dirty="0"/>
              <a:t>Dining philosophers was an example of deadlock</a:t>
            </a:r>
          </a:p>
          <a:p>
            <a:pPr lvl="1"/>
            <a:r>
              <a:rPr lang="en-US" dirty="0"/>
              <a:t>Circular wait can be avoided by making one philosopher grab right-hand side instead of left first.</a:t>
            </a:r>
          </a:p>
        </p:txBody>
      </p:sp>
    </p:spTree>
    <p:extLst>
      <p:ext uri="{BB962C8B-B14F-4D97-AF65-F5344CB8AC3E}">
        <p14:creationId xmlns:p14="http://schemas.microsoft.com/office/powerpoint/2010/main" val="258936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Semaphores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generalization of condition variables and locks</a:t>
            </a:r>
          </a:p>
          <a:p>
            <a:pPr lvl="1"/>
            <a:r>
              <a:rPr lang="en-US" dirty="0"/>
              <a:t>But they’re more difficult to understand and use</a:t>
            </a:r>
          </a:p>
          <a:p>
            <a:pPr lvl="1"/>
            <a:r>
              <a:rPr lang="en-US" dirty="0"/>
              <a:t>More general is not always better</a:t>
            </a:r>
          </a:p>
          <a:p>
            <a:r>
              <a:rPr lang="en-US" dirty="0"/>
              <a:t>Semaphore has an integer value</a:t>
            </a:r>
          </a:p>
          <a:p>
            <a:pPr lvl="1"/>
            <a:r>
              <a:rPr lang="en-US" dirty="0"/>
              <a:t>often indicates the number of resources available</a:t>
            </a:r>
          </a:p>
          <a:p>
            <a:pPr marL="0" indent="0">
              <a:buNone/>
            </a:pPr>
            <a:r>
              <a:rPr lang="en-US" dirty="0"/>
              <a:t>Two functions </a:t>
            </a:r>
            <a:r>
              <a:rPr lang="en-US" i="1" dirty="0"/>
              <a:t>(with many alternative names!)</a:t>
            </a:r>
            <a:r>
              <a:rPr lang="en-US" dirty="0"/>
              <a:t>:</a:t>
            </a:r>
          </a:p>
          <a:p>
            <a:r>
              <a:rPr lang="en-US" dirty="0"/>
              <a:t>up/V/signal/</a:t>
            </a:r>
            <a:r>
              <a:rPr lang="en-US" b="1" dirty="0">
                <a:solidFill>
                  <a:schemeClr val="accent4"/>
                </a:solidFill>
              </a:rPr>
              <a:t>post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Increase the value.  If there is a waiting thread, wake one.</a:t>
            </a:r>
          </a:p>
          <a:p>
            <a:r>
              <a:rPr lang="en-US" dirty="0"/>
              <a:t>down/P/</a:t>
            </a:r>
            <a:r>
              <a:rPr lang="en-US" b="1" dirty="0">
                <a:solidFill>
                  <a:schemeClr val="accent4"/>
                </a:solidFill>
              </a:rPr>
              <a:t>wait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Decrease the value.  Wait if the value is negative.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Counting semaphore </a:t>
            </a:r>
            <a:r>
              <a:rPr lang="en-US" dirty="0"/>
              <a:t>is very useful in cases when a finite number of threads are allowed to use a resource (</a:t>
            </a:r>
            <a:r>
              <a:rPr lang="en-US" dirty="0" err="1"/>
              <a:t>eg</a:t>
            </a:r>
            <a:r>
              <a:rPr lang="en-US" dirty="0"/>
              <a:t>., bounded buffer)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583" y="-1"/>
            <a:ext cx="3861417" cy="394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77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Semaphores vs Condition Variables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Semaphores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32475" y="1794724"/>
            <a:ext cx="5765101" cy="2337438"/>
          </a:xfrm>
        </p:spPr>
        <p:txBody>
          <a:bodyPr/>
          <a:lstStyle/>
          <a:p>
            <a:r>
              <a:rPr lang="en-US" b="1" i="1" dirty="0">
                <a:solidFill>
                  <a:schemeClr val="accent4"/>
                </a:solidFill>
              </a:rPr>
              <a:t>Up/Post</a:t>
            </a:r>
            <a:r>
              <a:rPr lang="en-US" dirty="0"/>
              <a:t>: increase value and wake one waiting thread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Down/Wait</a:t>
            </a:r>
            <a:r>
              <a:rPr lang="en-US" dirty="0"/>
              <a:t>: decrease value and wait if it’s negative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Condition Variables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172201" y="1794723"/>
            <a:ext cx="5807988" cy="2216532"/>
          </a:xfrm>
        </p:spPr>
        <p:txBody>
          <a:bodyPr/>
          <a:lstStyle/>
          <a:p>
            <a:r>
              <a:rPr lang="en-US" b="1" i="1" dirty="0">
                <a:solidFill>
                  <a:schemeClr val="accent4"/>
                </a:solidFill>
              </a:rPr>
              <a:t>Signal</a:t>
            </a:r>
            <a:r>
              <a:rPr lang="en-US" dirty="0"/>
              <a:t>: wake one waiting thread</a:t>
            </a:r>
            <a:br>
              <a:rPr lang="en-US" dirty="0"/>
            </a:br>
            <a:endParaRPr lang="en-US" dirty="0"/>
          </a:p>
          <a:p>
            <a:r>
              <a:rPr lang="en-US" b="1" i="1" dirty="0">
                <a:solidFill>
                  <a:schemeClr val="accent4"/>
                </a:solidFill>
              </a:rPr>
              <a:t>Wait</a:t>
            </a:r>
            <a:r>
              <a:rPr lang="en-US" dirty="0"/>
              <a:t>: wait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6491" y="4132162"/>
            <a:ext cx="112621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dirty="0"/>
              <a:t>Compared to CVs, Semaphores add an integer value that controls when waiting is necessary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/>
              <a:t>It counts the quantity of a shared resource currently available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i="1" dirty="0"/>
              <a:t>Up</a:t>
            </a:r>
            <a:r>
              <a:rPr lang="en-US" sz="3200" dirty="0"/>
              <a:t> makes a resource available, </a:t>
            </a:r>
            <a:r>
              <a:rPr lang="en-US" sz="3200" i="1" dirty="0"/>
              <a:t>down</a:t>
            </a:r>
            <a:r>
              <a:rPr lang="en-US" sz="3200" dirty="0"/>
              <a:t> reserves a resource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/>
              <a:t>Negative value </a:t>
            </a:r>
            <a:r>
              <a:rPr lang="en-US" sz="3200" b="1" i="1" dirty="0">
                <a:solidFill>
                  <a:schemeClr val="accent4"/>
                </a:solidFill>
              </a:rPr>
              <a:t>-x</a:t>
            </a:r>
            <a:r>
              <a:rPr lang="en-US" sz="3200" dirty="0"/>
              <a:t> means that </a:t>
            </a:r>
            <a:r>
              <a:rPr lang="en-US" sz="3200" b="1" i="1" dirty="0">
                <a:solidFill>
                  <a:schemeClr val="accent4"/>
                </a:solidFill>
              </a:rPr>
              <a:t>x</a:t>
            </a:r>
            <a:r>
              <a:rPr lang="en-US" sz="3200" dirty="0"/>
              <a:t> threads are waiting for the resource</a:t>
            </a:r>
          </a:p>
        </p:txBody>
      </p:sp>
    </p:spTree>
    <p:extLst>
      <p:ext uri="{BB962C8B-B14F-4D97-AF65-F5344CB8AC3E}">
        <p14:creationId xmlns:p14="http://schemas.microsoft.com/office/powerpoint/2010/main" val="1855456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a lock with a semaphore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Choose an appropriate initial value for the semaphore</a:t>
            </a:r>
          </a:p>
          <a:p>
            <a:r>
              <a:rPr lang="en-US" dirty="0"/>
              <a:t>To implement a </a:t>
            </a:r>
            <a:r>
              <a:rPr lang="en-US" b="1" i="1" dirty="0">
                <a:solidFill>
                  <a:schemeClr val="accent4"/>
                </a:solidFill>
              </a:rPr>
              <a:t>Lock</a:t>
            </a:r>
            <a:r>
              <a:rPr lang="en-US" i="1" dirty="0">
                <a:solidFill>
                  <a:schemeClr val="accent4"/>
                </a:solidFill>
              </a:rPr>
              <a:t>:</a:t>
            </a:r>
          </a:p>
          <a:p>
            <a:pPr lvl="1"/>
            <a:r>
              <a:rPr lang="en-US" dirty="0"/>
              <a:t>Initialize to 1 (access to the critical section is the one shared resource)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Lock </a:t>
            </a:r>
            <a:r>
              <a:rPr lang="is-IS" dirty="0">
                <a:solidFill>
                  <a:schemeClr val="accent4"/>
                </a:solidFill>
              </a:rPr>
              <a:t>→ Down</a:t>
            </a:r>
            <a:r>
              <a:rPr lang="is-IS" dirty="0"/>
              <a:t>: (decreases the value and waits if negative)</a:t>
            </a:r>
          </a:p>
          <a:p>
            <a:pPr lvl="2"/>
            <a:r>
              <a:rPr lang="is-IS" dirty="0"/>
              <a:t>Will decrease the value to 0 if it lock </a:t>
            </a:r>
            <a:r>
              <a:rPr lang="is-IS" i="1" dirty="0"/>
              <a:t>is not </a:t>
            </a:r>
            <a:r>
              <a:rPr lang="is-IS" dirty="0"/>
              <a:t>already taken</a:t>
            </a:r>
          </a:p>
          <a:p>
            <a:pPr lvl="2"/>
            <a:r>
              <a:rPr lang="is-IS" dirty="0"/>
              <a:t>Will decrease the value to -1 and wait if the lock </a:t>
            </a:r>
            <a:r>
              <a:rPr lang="is-IS" i="1" dirty="0"/>
              <a:t>is </a:t>
            </a:r>
            <a:r>
              <a:rPr lang="is-IS" dirty="0"/>
              <a:t>taken</a:t>
            </a:r>
            <a:r>
              <a:rPr lang="is-IS" i="1" dirty="0"/>
              <a:t> </a:t>
            </a:r>
            <a:r>
              <a:rPr lang="is-IS" dirty="0"/>
              <a:t>(value was 0)</a:t>
            </a:r>
          </a:p>
          <a:p>
            <a:pPr lvl="1"/>
            <a:r>
              <a:rPr lang="is-IS" dirty="0">
                <a:solidFill>
                  <a:schemeClr val="accent4"/>
                </a:solidFill>
              </a:rPr>
              <a:t>Unlock → Up</a:t>
            </a:r>
            <a:r>
              <a:rPr lang="is-IS" dirty="0"/>
              <a:t>: (increases the value and wakes one waiting thread)</a:t>
            </a:r>
          </a:p>
          <a:p>
            <a:pPr lvl="2"/>
            <a:r>
              <a:rPr lang="is-IS" dirty="0"/>
              <a:t>If value was 0, then no thread was waiting, and no thread is woken</a:t>
            </a:r>
          </a:p>
          <a:p>
            <a:pPr lvl="2"/>
            <a:r>
              <a:rPr lang="is-IS" dirty="0"/>
              <a:t>If value was -1, then one thread was waiting, and it is woken</a:t>
            </a:r>
          </a:p>
          <a:p>
            <a:pPr lvl="2"/>
            <a:r>
              <a:rPr lang="is-IS" dirty="0"/>
              <a:t>If value was -x, then x threads are waiting, one is woken, value becomes x-1.</a:t>
            </a:r>
          </a:p>
          <a:p>
            <a:pPr lvl="1"/>
            <a:r>
              <a:rPr lang="is-IS" dirty="0"/>
              <a:t>If value is already 1, </a:t>
            </a:r>
            <a:r>
              <a:rPr lang="is-IS" i="1" dirty="0"/>
              <a:t>Up</a:t>
            </a:r>
            <a:r>
              <a:rPr lang="is-IS" dirty="0"/>
              <a:t> should not be called. (Unlock before lock?!)</a:t>
            </a:r>
          </a:p>
          <a:p>
            <a:pPr lvl="2"/>
            <a:endParaRPr lang="is-I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452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Reader-writer 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resources don’t need strict mutual exclusion, especially if they have many </a:t>
            </a:r>
            <a:r>
              <a:rPr lang="en-US" b="1" i="1" dirty="0">
                <a:solidFill>
                  <a:schemeClr val="accent4"/>
                </a:solidFill>
              </a:rPr>
              <a:t>read-only</a:t>
            </a:r>
            <a:r>
              <a:rPr lang="en-US" dirty="0"/>
              <a:t> accesses.  (</a:t>
            </a:r>
            <a:r>
              <a:rPr lang="en-US" dirty="0" err="1"/>
              <a:t>eg</a:t>
            </a:r>
            <a:r>
              <a:rPr lang="en-US" dirty="0"/>
              <a:t>., a linked list)</a:t>
            </a:r>
          </a:p>
          <a:p>
            <a:r>
              <a:rPr lang="en-US" dirty="0"/>
              <a:t>Any number of readers can be active simultaneously, but </a:t>
            </a:r>
          </a:p>
          <a:p>
            <a:r>
              <a:rPr lang="en-US" dirty="0"/>
              <a:t>Writes must be mutually exclusive, and cannot happen during read</a:t>
            </a:r>
          </a:p>
          <a:p>
            <a:r>
              <a:rPr lang="en-US" dirty="0"/>
              <a:t>API:</a:t>
            </a:r>
          </a:p>
          <a:p>
            <a:pPr lvl="1"/>
            <a:r>
              <a:rPr lang="en-US" sz="2400" dirty="0" err="1">
                <a:latin typeface="Andale Mono" charset="0"/>
                <a:ea typeface="Andale Mono" charset="0"/>
                <a:cs typeface="Andale Mono" charset="0"/>
              </a:rPr>
              <a:t>acquire_read_lock</a:t>
            </a: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(), </a:t>
            </a:r>
            <a:r>
              <a:rPr lang="en-US" sz="2400" dirty="0" err="1">
                <a:latin typeface="Andale Mono" charset="0"/>
                <a:ea typeface="Andale Mono" charset="0"/>
                <a:cs typeface="Andale Mono" charset="0"/>
              </a:rPr>
              <a:t>release_read_lock</a:t>
            </a: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()</a:t>
            </a:r>
          </a:p>
          <a:p>
            <a:pPr lvl="1"/>
            <a:r>
              <a:rPr lang="en-US" sz="2400" dirty="0" err="1">
                <a:latin typeface="Andale Mono" charset="0"/>
                <a:ea typeface="Andale Mono" charset="0"/>
                <a:cs typeface="Andale Mono" charset="0"/>
              </a:rPr>
              <a:t>acquire_write_lock</a:t>
            </a: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(), </a:t>
            </a:r>
            <a:r>
              <a:rPr lang="en-US" sz="2400" dirty="0" err="1">
                <a:latin typeface="Andale Mono" charset="0"/>
                <a:ea typeface="Andale Mono" charset="0"/>
                <a:cs typeface="Andale Mono" charset="0"/>
              </a:rPr>
              <a:t>release_write_lock</a:t>
            </a: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830579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Reader-writer Lock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63471" y="1270862"/>
            <a:ext cx="4621045" cy="5439904"/>
          </a:xfrm>
        </p:spPr>
        <p:txBody>
          <a:bodyPr/>
          <a:lstStyle/>
          <a:p>
            <a:r>
              <a:rPr lang="en-US" dirty="0" err="1"/>
              <a:t>Writelock</a:t>
            </a:r>
            <a:r>
              <a:rPr lang="en-US" dirty="0"/>
              <a:t> must be held during read to block writes.</a:t>
            </a:r>
          </a:p>
          <a:p>
            <a:r>
              <a:rPr lang="en-US" dirty="0"/>
              <a:t>Number of active readers is counted.</a:t>
            </a:r>
          </a:p>
          <a:p>
            <a:r>
              <a:rPr lang="en-US" dirty="0"/>
              <a:t>First/last reader handles acquiring/releasing </a:t>
            </a:r>
            <a:r>
              <a:rPr lang="en-US" dirty="0" err="1"/>
              <a:t>writelock</a:t>
            </a:r>
            <a:r>
              <a:rPr lang="en-US" dirty="0"/>
              <a:t>.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22971" y="96124"/>
            <a:ext cx="7099580" cy="6704003"/>
          </a:xfrm>
          <a:ln>
            <a:solidFill>
              <a:schemeClr val="accent4"/>
            </a:solidFill>
          </a:ln>
        </p:spPr>
      </p:pic>
    </p:spTree>
    <p:extLst>
      <p:ext uri="{BB962C8B-B14F-4D97-AF65-F5344CB8AC3E}">
        <p14:creationId xmlns:p14="http://schemas.microsoft.com/office/powerpoint/2010/main" val="1743022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synchronization bugs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Atomicity violation</a:t>
            </a:r>
          </a:p>
          <a:p>
            <a:pPr lvl="1"/>
            <a:r>
              <a:rPr lang="en-US" dirty="0"/>
              <a:t>Critical section is violated (due to missing lock).</a:t>
            </a:r>
          </a:p>
          <a:p>
            <a:r>
              <a:rPr lang="en-US" b="1" dirty="0"/>
              <a:t>Order violation</a:t>
            </a:r>
          </a:p>
          <a:p>
            <a:pPr lvl="1"/>
            <a:r>
              <a:rPr lang="en-US" dirty="0"/>
              <a:t>Something happens sooner (or later) than we expect.</a:t>
            </a:r>
          </a:p>
          <a:p>
            <a:r>
              <a:rPr lang="en-US" b="1" dirty="0"/>
              <a:t>Deadlock</a:t>
            </a:r>
          </a:p>
          <a:p>
            <a:pPr lvl="1"/>
            <a:r>
              <a:rPr lang="en-US" dirty="0"/>
              <a:t>Two threads wait indefinitely for each other.</a:t>
            </a:r>
          </a:p>
          <a:p>
            <a:r>
              <a:rPr lang="en-US" b="1" dirty="0" err="1"/>
              <a:t>Livelock</a:t>
            </a:r>
            <a:r>
              <a:rPr lang="en-US" dirty="0"/>
              <a:t> </a:t>
            </a:r>
            <a:r>
              <a:rPr lang="en-US" sz="2400" i="1" dirty="0"/>
              <a:t>(not common in practice)</a:t>
            </a:r>
            <a:endParaRPr lang="en-US" i="1" dirty="0"/>
          </a:p>
          <a:p>
            <a:pPr lvl="1"/>
            <a:r>
              <a:rPr lang="en-US" dirty="0"/>
              <a:t>Two threads repeatedly block each other from proceeding and retry.</a:t>
            </a:r>
          </a:p>
        </p:txBody>
      </p:sp>
    </p:spTree>
    <p:extLst>
      <p:ext uri="{BB962C8B-B14F-4D97-AF65-F5344CB8AC3E}">
        <p14:creationId xmlns:p14="http://schemas.microsoft.com/office/powerpoint/2010/main" val="209271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Atomicity violation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71" y="1425843"/>
            <a:ext cx="11639227" cy="50096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It’s relatively easy to find and protect critical sections, </a:t>
            </a:r>
          </a:p>
          <a:p>
            <a:r>
              <a:rPr lang="en-US" dirty="0"/>
              <a:t>But often we forget to add locks around other uses of the shared data.</a:t>
            </a:r>
          </a:p>
          <a:p>
            <a:pPr lvl="1"/>
            <a:endParaRPr lang="en-US" dirty="0"/>
          </a:p>
          <a:p>
            <a:r>
              <a:rPr lang="en-US" dirty="0"/>
              <a:t>Obvious critical section is here:</a:t>
            </a:r>
          </a:p>
          <a:p>
            <a:pPr lvl="1"/>
            <a:r>
              <a:rPr lang="en-US" dirty="0"/>
              <a:t>Two threads should not enter this at once</a:t>
            </a:r>
          </a:p>
          <a:p>
            <a:r>
              <a:rPr lang="en-US" dirty="0"/>
              <a:t>But, we also have to make sure that </a:t>
            </a:r>
            <a:r>
              <a:rPr lang="en-US" i="1" dirty="0"/>
              <a:t>file</a:t>
            </a:r>
            <a:br>
              <a:rPr lang="en-US" i="1" dirty="0"/>
            </a:br>
            <a:r>
              <a:rPr lang="en-US" dirty="0"/>
              <a:t>is not modified elsewhere.</a:t>
            </a:r>
          </a:p>
          <a:p>
            <a:r>
              <a:rPr lang="en-US" dirty="0"/>
              <a:t>Even if this one-line </a:t>
            </a:r>
            <a:r>
              <a:rPr lang="en-US" i="1" dirty="0"/>
              <a:t>close</a:t>
            </a:r>
            <a:r>
              <a:rPr lang="en-US" dirty="0"/>
              <a:t> is atomic we</a:t>
            </a:r>
            <a:br>
              <a:rPr lang="en-US" dirty="0"/>
            </a:br>
            <a:r>
              <a:rPr lang="en-US" dirty="0"/>
              <a:t>have to make sure it doesn’t run during</a:t>
            </a:r>
            <a:br>
              <a:rPr lang="en-US" dirty="0"/>
            </a:br>
            <a:r>
              <a:rPr lang="en-US" dirty="0"/>
              <a:t>the above critical section.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26655" y="2916820"/>
            <a:ext cx="4376043" cy="286232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lock(</a:t>
            </a:r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lck</a:t>
            </a:r>
            <a:r>
              <a:rPr lang="en-US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);</a:t>
            </a:r>
          </a:p>
          <a:p>
            <a:r>
              <a:rPr lang="en-US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if (file == NULL) {</a:t>
            </a:r>
          </a:p>
          <a:p>
            <a:r>
              <a:rPr lang="en-US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file = open("~/</a:t>
            </a:r>
            <a:r>
              <a:rPr lang="en-US" b="1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myfile.txt</a:t>
            </a:r>
            <a:r>
              <a:rPr lang="en-US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");</a:t>
            </a:r>
          </a:p>
          <a:p>
            <a:r>
              <a:rPr lang="en-US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}</a:t>
            </a:r>
          </a:p>
          <a:p>
            <a:r>
              <a:rPr lang="en-US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write(file, "hello file");</a:t>
            </a:r>
          </a:p>
          <a:p>
            <a:r>
              <a:rPr lang="en-US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unlock(</a:t>
            </a:r>
            <a:r>
              <a:rPr lang="en-US" b="1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lck</a:t>
            </a:r>
            <a:r>
              <a:rPr lang="en-US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);</a:t>
            </a:r>
          </a:p>
          <a:p>
            <a:endParaRPr lang="en-US" b="1" dirty="0"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  <a:p>
            <a:r>
              <a:rPr lang="mr-IN" b="1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…</a:t>
            </a:r>
            <a:endParaRPr lang="en-US" b="1" dirty="0"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  <a:p>
            <a:endParaRPr lang="en-US" b="1" dirty="0">
              <a:solidFill>
                <a:schemeClr val="accent4"/>
              </a:solidFill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close(file);  </a:t>
            </a:r>
            <a:r>
              <a:rPr lang="en-US" b="1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// whoops!!</a:t>
            </a:r>
          </a:p>
        </p:txBody>
      </p:sp>
      <p:sp>
        <p:nvSpPr>
          <p:cNvPr id="6" name="Left Brace 5"/>
          <p:cNvSpPr/>
          <p:nvPr/>
        </p:nvSpPr>
        <p:spPr>
          <a:xfrm>
            <a:off x="7176306" y="3252485"/>
            <a:ext cx="304049" cy="1064871"/>
          </a:xfrm>
          <a:prstGeom prst="leftBrace">
            <a:avLst>
              <a:gd name="adj1" fmla="val 33206"/>
              <a:gd name="adj2" fmla="val 29348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025835" y="5578997"/>
            <a:ext cx="466095" cy="0"/>
          </a:xfrm>
          <a:prstGeom prst="straightConnector1">
            <a:avLst/>
          </a:prstGeom>
          <a:ln w="1905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216667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CAB00"/>
      </a:accent1>
      <a:accent2>
        <a:srgbClr val="ED4B11"/>
      </a:accent2>
      <a:accent3>
        <a:srgbClr val="A5A5A5"/>
      </a:accent3>
      <a:accent4>
        <a:srgbClr val="00937B"/>
      </a:accent4>
      <a:accent5>
        <a:srgbClr val="5B9BD5"/>
      </a:accent5>
      <a:accent6>
        <a:srgbClr val="932092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50B7070-F291-BD48-BD16-063ABE220FC2}" vid="{A4957333-41A6-3442-98BC-DB1C2ACD67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EECS-343 Lecture 12 - Concurrent Data Structures</Template>
  <TotalTime>3305</TotalTime>
  <Words>1736</Words>
  <Application>Microsoft Macintosh PowerPoint</Application>
  <PresentationFormat>Widescreen</PresentationFormat>
  <Paragraphs>241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Andale Mono</vt:lpstr>
      <vt:lpstr>Arial</vt:lpstr>
      <vt:lpstr>Calibri</vt:lpstr>
      <vt:lpstr>Courier New</vt:lpstr>
      <vt:lpstr>Garamond</vt:lpstr>
      <vt:lpstr>Theme1</vt:lpstr>
      <vt:lpstr>EECS-343 Operating Systems Lecture 13: Synchronization Bugs</vt:lpstr>
      <vt:lpstr>Last Lecture – Concurrent Data Structures</vt:lpstr>
      <vt:lpstr>Semaphores</vt:lpstr>
      <vt:lpstr>Semaphores vs Condition Variables</vt:lpstr>
      <vt:lpstr>Implementing a lock with a semaphore</vt:lpstr>
      <vt:lpstr>Reader-writer Lock</vt:lpstr>
      <vt:lpstr>Reader-writer Lock</vt:lpstr>
      <vt:lpstr>Common synchronization bugs</vt:lpstr>
      <vt:lpstr>Atomicity violation</vt:lpstr>
      <vt:lpstr>Order violation</vt:lpstr>
      <vt:lpstr>Why is this difficult?</vt:lpstr>
      <vt:lpstr>Intermission</vt:lpstr>
      <vt:lpstr>Locking granularity</vt:lpstr>
      <vt:lpstr>Deadlock</vt:lpstr>
      <vt:lpstr>Simple example: four-way stop</vt:lpstr>
      <vt:lpstr>Another 4 way intersection, without stop signs</vt:lpstr>
      <vt:lpstr>Dining philosophers</vt:lpstr>
      <vt:lpstr>A more practical deadlock example</vt:lpstr>
      <vt:lpstr>Deadlocks involve circular dependencies</vt:lpstr>
      <vt:lpstr>Deadlock requires four conditions</vt:lpstr>
      <vt:lpstr>4. Avoiding Circular Wait</vt:lpstr>
      <vt:lpstr>Ordered locking for dining philosophers</vt:lpstr>
      <vt:lpstr>2. Trylock to avoid hold and wait</vt:lpstr>
      <vt:lpstr>Livelock vs Deadlock</vt:lpstr>
      <vt:lpstr>Other deadlock avoidance strategies</vt:lpstr>
      <vt:lpstr>Helgrind tool</vt:lpstr>
      <vt:lpstr>Recap – Synchronization Bugs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317 Data Management and Information Processing</dc:title>
  <dc:creator>Stephen Tarzia</dc:creator>
  <cp:lastModifiedBy>Stephen Tarzia</cp:lastModifiedBy>
  <cp:revision>192</cp:revision>
  <cp:lastPrinted>2019-05-16T14:25:42Z</cp:lastPrinted>
  <dcterms:created xsi:type="dcterms:W3CDTF">2017-09-19T21:33:23Z</dcterms:created>
  <dcterms:modified xsi:type="dcterms:W3CDTF">2019-05-16T17:23:10Z</dcterms:modified>
</cp:coreProperties>
</file>