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82" r:id="rId14"/>
    <p:sldId id="266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7" r:id="rId23"/>
    <p:sldId id="278" r:id="rId24"/>
    <p:sldId id="279" r:id="rId25"/>
    <p:sldId id="281" r:id="rId26"/>
    <p:sldId id="280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8"/>
            <p14:sldId id="283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7"/>
            <p14:sldId id="282"/>
            <p14:sldId id="266"/>
            <p14:sldId id="269"/>
            <p14:sldId id="270"/>
            <p14:sldId id="271"/>
            <p14:sldId id="272"/>
            <p14:sldId id="273"/>
            <p14:sldId id="275"/>
            <p14:sldId id="274"/>
            <p14:sldId id="277"/>
            <p14:sldId id="278"/>
            <p14:sldId id="279"/>
            <p14:sldId id="281"/>
            <p14:sldId id="28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13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1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01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9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6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7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52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12:</a:t>
            </a:r>
            <a:br>
              <a:rPr lang="en-US" dirty="0"/>
            </a:br>
            <a:r>
              <a:rPr lang="en-US" dirty="0"/>
              <a:t>Concurrent Data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7959" y="6024402"/>
            <a:ext cx="478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i="1" dirty="0"/>
              <a:t>Some slides based on those by </a:t>
            </a:r>
            <a:r>
              <a:rPr lang="en-US" i="1" dirty="0" err="1"/>
              <a:t>Nima</a:t>
            </a:r>
            <a:r>
              <a:rPr lang="en-US" i="1" dirty="0"/>
              <a:t> </a:t>
            </a:r>
            <a:r>
              <a:rPr lang="en-US" i="1" dirty="0" err="1"/>
              <a:t>Honarmand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42241-0860-CD4A-943C-819A3E358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Hash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bucket is implemented with a Concurrent List</a:t>
            </a:r>
          </a:p>
          <a:p>
            <a:pPr lvl="1"/>
            <a:r>
              <a:rPr lang="en-US" dirty="0"/>
              <a:t>We don’t have to define any locks!</a:t>
            </a:r>
          </a:p>
          <a:p>
            <a:pPr lvl="1"/>
            <a:r>
              <a:rPr lang="en-US" dirty="0"/>
              <a:t>(Locks are in the lists)</a:t>
            </a:r>
          </a:p>
          <a:p>
            <a:r>
              <a:rPr lang="en-US" dirty="0"/>
              <a:t>A thread can access a bucket without blocking other threads’ access to </a:t>
            </a:r>
            <a:r>
              <a:rPr lang="en-US" b="1" i="1" dirty="0">
                <a:solidFill>
                  <a:schemeClr val="accent4"/>
                </a:solidFill>
              </a:rPr>
              <a:t>other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buckets.</a:t>
            </a:r>
          </a:p>
          <a:p>
            <a:r>
              <a:rPr lang="en-US" dirty="0"/>
              <a:t>Hash tables are ideal for concurrency.</a:t>
            </a:r>
          </a:p>
          <a:p>
            <a:pPr lvl="1"/>
            <a:r>
              <a:rPr lang="en-US" dirty="0"/>
              <a:t>Hash (bucket id) can be calculated without accessing a shared resource.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Distributed hash tables </a:t>
            </a:r>
            <a:r>
              <a:rPr lang="en-US" dirty="0"/>
              <a:t>are used for huge NoSQL databases.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43406"/>
            <a:ext cx="5730874" cy="4707814"/>
          </a:xfrm>
        </p:spPr>
      </p:pic>
    </p:spTree>
    <p:extLst>
      <p:ext uri="{BB962C8B-B14F-4D97-AF65-F5344CB8AC3E}">
        <p14:creationId xmlns:p14="http://schemas.microsoft.com/office/powerpoint/2010/main" val="4859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Language-level support for critical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Java has </a:t>
            </a:r>
            <a:r>
              <a:rPr lang="en-US" b="1" i="1" dirty="0">
                <a:solidFill>
                  <a:schemeClr val="accent4"/>
                </a:solidFill>
              </a:rPr>
              <a:t>synchronized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keyword for surrounding critical sections</a:t>
            </a:r>
          </a:p>
          <a:p>
            <a:r>
              <a:rPr lang="en-US" dirty="0"/>
              <a:t>Automatically releases the lock when exiting early:</a:t>
            </a:r>
          </a:p>
          <a:p>
            <a:endParaRPr lang="en-US" dirty="0"/>
          </a:p>
          <a:p>
            <a:r>
              <a:rPr lang="en-US" dirty="0"/>
              <a:t>Python: “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with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self.lock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</a:t>
            </a:r>
            <a:r>
              <a:rPr lang="en-US" dirty="0"/>
              <a:t>”</a:t>
            </a:r>
          </a:p>
          <a:p>
            <a:r>
              <a:rPr lang="en-US" dirty="0"/>
              <a:t>Objective-C: 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@synchronized</a:t>
            </a:r>
            <a:r>
              <a:rPr lang="en-US" dirty="0"/>
              <a:t>”</a:t>
            </a:r>
          </a:p>
          <a:p>
            <a:r>
              <a:rPr lang="en-US" dirty="0"/>
              <a:t>C++/C: </a:t>
            </a:r>
            <a:r>
              <a:rPr lang="en-US" dirty="0">
                <a:latin typeface="Apple Color Emoji" charset="0"/>
              </a:rPr>
              <a:t>😔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1374" y="1446487"/>
            <a:ext cx="6018054" cy="5131335"/>
          </a:xfrm>
        </p:spPr>
      </p:pic>
      <p:sp>
        <p:nvSpPr>
          <p:cNvPr id="7" name="Rounded Rectangle 6"/>
          <p:cNvSpPr/>
          <p:nvPr/>
        </p:nvSpPr>
        <p:spPr>
          <a:xfrm flipH="1" flipV="1">
            <a:off x="7377899" y="2117567"/>
            <a:ext cx="1314681" cy="26147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7055736" y="3990108"/>
            <a:ext cx="1926213" cy="23776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Freeform 16"/>
          <p:cNvSpPr/>
          <p:nvPr/>
        </p:nvSpPr>
        <p:spPr>
          <a:xfrm>
            <a:off x="3718777" y="2825226"/>
            <a:ext cx="3789747" cy="2185885"/>
          </a:xfrm>
          <a:custGeom>
            <a:avLst/>
            <a:gdLst>
              <a:gd name="connsiteX0" fmla="*/ 0 w 4053016"/>
              <a:gd name="connsiteY0" fmla="*/ 27682 h 2062428"/>
              <a:gd name="connsiteX1" fmla="*/ 1812324 w 4053016"/>
              <a:gd name="connsiteY1" fmla="*/ 208915 h 2062428"/>
              <a:gd name="connsiteX2" fmla="*/ 2479589 w 4053016"/>
              <a:gd name="connsiteY2" fmla="*/ 1576396 h 2062428"/>
              <a:gd name="connsiteX3" fmla="*/ 4053016 w 4053016"/>
              <a:gd name="connsiteY3" fmla="*/ 2062428 h 2062428"/>
              <a:gd name="connsiteX0" fmla="*/ 0 w 4053016"/>
              <a:gd name="connsiteY0" fmla="*/ 5939 h 2040685"/>
              <a:gd name="connsiteX1" fmla="*/ 1581664 w 4053016"/>
              <a:gd name="connsiteY1" fmla="*/ 376642 h 2040685"/>
              <a:gd name="connsiteX2" fmla="*/ 2479589 w 4053016"/>
              <a:gd name="connsiteY2" fmla="*/ 1554653 h 2040685"/>
              <a:gd name="connsiteX3" fmla="*/ 4053016 w 4053016"/>
              <a:gd name="connsiteY3" fmla="*/ 2040685 h 2040685"/>
              <a:gd name="connsiteX0" fmla="*/ 0 w 4053016"/>
              <a:gd name="connsiteY0" fmla="*/ 2804 h 2037550"/>
              <a:gd name="connsiteX1" fmla="*/ 1548713 w 4053016"/>
              <a:gd name="connsiteY1" fmla="*/ 587691 h 2037550"/>
              <a:gd name="connsiteX2" fmla="*/ 2479589 w 4053016"/>
              <a:gd name="connsiteY2" fmla="*/ 1551518 h 2037550"/>
              <a:gd name="connsiteX3" fmla="*/ 4053016 w 4053016"/>
              <a:gd name="connsiteY3" fmla="*/ 2037550 h 2037550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16" h="2034746">
                <a:moveTo>
                  <a:pt x="0" y="0"/>
                </a:moveTo>
                <a:cubicBezTo>
                  <a:pt x="847811" y="85125"/>
                  <a:pt x="1291967" y="367957"/>
                  <a:pt x="1548713" y="584887"/>
                </a:cubicBezTo>
                <a:cubicBezTo>
                  <a:pt x="1805459" y="801817"/>
                  <a:pt x="2062205" y="1307071"/>
                  <a:pt x="2479589" y="1548714"/>
                </a:cubicBezTo>
                <a:cubicBezTo>
                  <a:pt x="2896973" y="1790357"/>
                  <a:pt x="4053016" y="2034746"/>
                  <a:pt x="4053016" y="2034746"/>
                </a:cubicBezTo>
              </a:path>
            </a:pathLst>
          </a:custGeom>
          <a:noFill/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app development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Avoid using locks directly.  Instead use provided thread-safe objects.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Concurrency code is tricky, so don’t try to write your own.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Read documentation to learn whether libraries’ data structures and functions are </a:t>
            </a:r>
            <a:r>
              <a:rPr lang="en-US" b="1" i="1" dirty="0">
                <a:solidFill>
                  <a:schemeClr val="accent4"/>
                </a:solidFill>
              </a:rPr>
              <a:t>thread-safe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example, Java has many thread-safe data structures: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HashMap</a:t>
            </a:r>
            <a:r>
              <a:rPr lang="en-US" dirty="0"/>
              <a:t> </a:t>
            </a:r>
            <a:r>
              <a:rPr lang="is-IS" dirty="0"/>
              <a:t>→</a:t>
            </a:r>
            <a:r>
              <a:rPr lang="en-US" dirty="0"/>
              <a:t> </a:t>
            </a:r>
            <a:r>
              <a:rPr lang="en-US" dirty="0" err="1"/>
              <a:t>ConcurrentHashMap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Queue </a:t>
            </a:r>
            <a:r>
              <a:rPr lang="is-IS" dirty="0"/>
              <a:t>→ BlockingQueue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is-IS" dirty="0"/>
              <a:t>Blocks when trying to add to a full queue or retrieve from an empty queue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is-IS" dirty="0"/>
              <a:t>Collections.synchronized[ Set | SortedSet | List | Map | SortedMap 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/>
              <a:t>If possible, pass </a:t>
            </a:r>
            <a:r>
              <a:rPr lang="is-IS" b="1" i="1" dirty="0">
                <a:solidFill>
                  <a:schemeClr val="accent4"/>
                </a:solidFill>
              </a:rPr>
              <a:t>immutable</a:t>
            </a:r>
            <a:r>
              <a:rPr lang="is-IS" dirty="0"/>
              <a:t> (read-only) objects to threads.</a:t>
            </a:r>
          </a:p>
        </p:txBody>
      </p:sp>
    </p:spTree>
    <p:extLst>
      <p:ext uri="{BB962C8B-B14F-4D97-AF65-F5344CB8AC3E}">
        <p14:creationId xmlns:p14="http://schemas.microsoft.com/office/powerpoint/2010/main" val="120311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46" y="1489276"/>
            <a:ext cx="5647875" cy="4554738"/>
          </a:xfrm>
        </p:spPr>
      </p:pic>
    </p:spTree>
    <p:extLst>
      <p:ext uri="{BB962C8B-B14F-4D97-AF65-F5344CB8AC3E}">
        <p14:creationId xmlns:p14="http://schemas.microsoft.com/office/powerpoint/2010/main" val="59231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sensible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Mutual exclusion </a:t>
            </a:r>
            <a:r>
              <a:rPr lang="en-US" dirty="0"/>
              <a:t>(the topic of the last two lectures)</a:t>
            </a:r>
          </a:p>
          <a:p>
            <a:pPr lvl="1"/>
            <a:r>
              <a:rPr lang="en-US" dirty="0"/>
              <a:t>Prevents corruption of data manipulated in critical sections</a:t>
            </a:r>
          </a:p>
          <a:p>
            <a:pPr lvl="1"/>
            <a:r>
              <a:rPr lang="en-US" dirty="0"/>
              <a:t>Atomic instructions </a:t>
            </a:r>
            <a:r>
              <a:rPr lang="is-IS" dirty="0"/>
              <a:t>→</a:t>
            </a:r>
            <a:r>
              <a:rPr lang="en-US" dirty="0"/>
              <a:t> Locks </a:t>
            </a:r>
            <a:r>
              <a:rPr lang="is-IS" dirty="0"/>
              <a:t>→</a:t>
            </a:r>
            <a:r>
              <a:rPr lang="en-US" dirty="0"/>
              <a:t> Concurrent data structures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Ordering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(B runs after A)</a:t>
            </a:r>
          </a:p>
          <a:p>
            <a:pPr lvl="1"/>
            <a:r>
              <a:rPr lang="en-US" dirty="0"/>
              <a:t>We can use </a:t>
            </a:r>
            <a:r>
              <a:rPr lang="en-US" dirty="0" err="1"/>
              <a:t>mutex</a:t>
            </a:r>
            <a:r>
              <a:rPr lang="en-US" dirty="0"/>
              <a:t> variables to control ordering, but it’s inefficient:</a:t>
            </a:r>
          </a:p>
          <a:p>
            <a:pPr lvl="2"/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while(!</a:t>
            </a:r>
            <a:r>
              <a:rPr lang="en-US" sz="20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myTurn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 sleep(1);</a:t>
            </a:r>
          </a:p>
          <a:p>
            <a:pPr lvl="1"/>
            <a:r>
              <a:rPr lang="en-US" dirty="0"/>
              <a:t>We would like cooperating threads to be able to signal each other.</a:t>
            </a:r>
          </a:p>
          <a:p>
            <a:pPr lvl="1"/>
            <a:r>
              <a:rPr lang="en-US" dirty="0"/>
              <a:t>Park/</a:t>
            </a:r>
            <a:r>
              <a:rPr lang="en-US" dirty="0" err="1"/>
              <a:t>unpark</a:t>
            </a:r>
            <a:r>
              <a:rPr lang="en-US" dirty="0"/>
              <a:t> and </a:t>
            </a:r>
            <a:r>
              <a:rPr lang="en-US" dirty="0" err="1"/>
              <a:t>futex</a:t>
            </a:r>
            <a:r>
              <a:rPr lang="en-US" dirty="0"/>
              <a:t> can be used solve this problem, but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Condition Variables </a:t>
            </a:r>
            <a:r>
              <a:rPr lang="en-US" dirty="0"/>
              <a:t>are a simpler, higher-level solution.</a:t>
            </a:r>
          </a:p>
        </p:txBody>
      </p:sp>
    </p:spTree>
    <p:extLst>
      <p:ext uri="{BB962C8B-B14F-4D97-AF65-F5344CB8AC3E}">
        <p14:creationId xmlns:p14="http://schemas.microsoft.com/office/powerpoint/2010/main" val="136002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a thread to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p1, p2;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create child threads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(&amp;p1, NULL,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"A");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(&amp;p2, NULL,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"B");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...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join waits for the child threads to finish 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(p1, NULL);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(p2, NULL); 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return 0;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84" y="4727078"/>
            <a:ext cx="372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to implement join?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04755" y="4433104"/>
            <a:ext cx="1678329" cy="555584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2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child with a status variable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works, but the waiting loop either: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Spins</a:t>
            </a:r>
            <a:r>
              <a:rPr lang="en-US" i="1" dirty="0"/>
              <a:t>:</a:t>
            </a:r>
            <a:r>
              <a:rPr lang="en-US" dirty="0"/>
              <a:t> wasting CPU time, or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Sleeps</a:t>
            </a:r>
            <a:r>
              <a:rPr lang="en-US" i="1" dirty="0"/>
              <a:t>:</a:t>
            </a:r>
            <a:r>
              <a:rPr lang="en-US" dirty="0"/>
              <a:t> delaying the response, or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Yields</a:t>
            </a:r>
            <a:r>
              <a:rPr lang="en-US" i="1" dirty="0"/>
              <a:t>:</a:t>
            </a:r>
            <a:r>
              <a:rPr lang="en-US" dirty="0"/>
              <a:t> leading to unnecessary context switches.</a:t>
            </a:r>
          </a:p>
          <a:p>
            <a:r>
              <a:rPr lang="en-US" dirty="0"/>
              <a:t>It’s not an ideal solution.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6374" y="1270862"/>
            <a:ext cx="7903777" cy="4063689"/>
          </a:xfrm>
        </p:spPr>
      </p:pic>
    </p:spTree>
    <p:extLst>
      <p:ext uri="{BB962C8B-B14F-4D97-AF65-F5344CB8AC3E}">
        <p14:creationId xmlns:p14="http://schemas.microsoft.com/office/powerpoint/2010/main" val="139691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dirty="0"/>
              <a:t>…</a:t>
            </a:r>
            <a:r>
              <a:rPr lang="en-US" dirty="0"/>
              <a:t> is a queue of waiting threads with two operations: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accent4"/>
                </a:solidFill>
              </a:rPr>
              <a:t>Wait</a:t>
            </a:r>
            <a:r>
              <a:rPr lang="en-US" dirty="0"/>
              <a:t> to queue the thread and wait for a signal.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accent4"/>
                </a:solidFill>
              </a:rPr>
              <a:t>Signal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wake one waiting thread (or none if no one is waiting).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(real POSIX implementation actually lets you specify the number to wake.)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pthread_cond_wait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*c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pthread_mutex_t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*m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  <a:b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pthread_cond_signal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*c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ea typeface="Andale Mono" charset="0"/>
              <a:cs typeface="Andale Mono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CV has an associated lock to protect itself and related shared state.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Must hold lock </a:t>
            </a:r>
            <a:r>
              <a:rPr lang="en-US" i="1" dirty="0">
                <a:ea typeface="Andale Mono" charset="0"/>
                <a:cs typeface="Andale Mono" charset="0"/>
              </a:rPr>
              <a:t>m</a:t>
            </a:r>
            <a:r>
              <a:rPr lang="en-US" dirty="0">
                <a:ea typeface="Andale Mono" charset="0"/>
                <a:cs typeface="Andale Mono" charset="0"/>
              </a:rPr>
              <a:t> when calling </a:t>
            </a:r>
            <a:r>
              <a:rPr lang="en-US" i="1" dirty="0">
                <a:ea typeface="Andale Mono" charset="0"/>
                <a:cs typeface="Andale Mono" charset="0"/>
              </a:rPr>
              <a:t>wait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Will release the lock before sleeping and acquire the lock before returning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Wait and signal can be implemented with park/</a:t>
            </a:r>
            <a:r>
              <a:rPr lang="en-US" dirty="0" err="1">
                <a:ea typeface="Andale Mono" charset="0"/>
                <a:cs typeface="Andale Mono" charset="0"/>
              </a:rPr>
              <a:t>unpark</a:t>
            </a:r>
            <a:r>
              <a:rPr lang="en-US" dirty="0">
                <a:ea typeface="Andale Mono" charset="0"/>
                <a:cs typeface="Andale Mono" charset="0"/>
              </a:rPr>
              <a:t> or </a:t>
            </a:r>
            <a:r>
              <a:rPr lang="en-US" dirty="0" err="1">
                <a:ea typeface="Andale Mono" charset="0"/>
                <a:cs typeface="Andale Mono" charset="0"/>
              </a:rPr>
              <a:t>futex</a:t>
            </a:r>
            <a:r>
              <a:rPr lang="en-US" dirty="0">
                <a:ea typeface="Andale Mono" charset="0"/>
                <a:cs typeface="Andale Mon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07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Must grab lock before calling </a:t>
            </a:r>
            <a:r>
              <a:rPr lang="en-US" i="1" dirty="0"/>
              <a:t>wait</a:t>
            </a:r>
          </a:p>
          <a:p>
            <a:r>
              <a:rPr lang="en-US" dirty="0"/>
              <a:t>Still need </a:t>
            </a:r>
            <a:r>
              <a:rPr lang="en-US" i="1" dirty="0"/>
              <a:t>done</a:t>
            </a:r>
            <a:r>
              <a:rPr lang="en-US" dirty="0"/>
              <a:t> variable because child may finish before parent gets to </a:t>
            </a:r>
            <a:r>
              <a:rPr lang="en-US" dirty="0" err="1"/>
              <a:t>thr_join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Don’t want to wait indefinitely for a signal that already passed.</a:t>
            </a:r>
          </a:p>
          <a:p>
            <a:r>
              <a:rPr lang="en-US" i="1" dirty="0"/>
              <a:t>while</a:t>
            </a:r>
            <a:r>
              <a:rPr lang="en-US" dirty="0"/>
              <a:t> loop on line 20 could be an </a:t>
            </a:r>
            <a:r>
              <a:rPr lang="en-US" i="1" dirty="0"/>
              <a:t>if</a:t>
            </a:r>
            <a:r>
              <a:rPr lang="en-US" dirty="0"/>
              <a:t>, but while is more careful.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849" y="155387"/>
            <a:ext cx="5470849" cy="6555378"/>
          </a:xfrm>
        </p:spPr>
      </p:pic>
    </p:spTree>
    <p:extLst>
      <p:ext uri="{BB962C8B-B14F-4D97-AF65-F5344CB8AC3E}">
        <p14:creationId xmlns:p14="http://schemas.microsoft.com/office/powerpoint/2010/main" val="172027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4696" y="1319513"/>
            <a:ext cx="4830480" cy="284083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8260" y="1350554"/>
            <a:ext cx="4501331" cy="2214447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627796" y="2198260"/>
            <a:ext cx="256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     Child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564238" y="2012147"/>
            <a:ext cx="224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971" y="4326529"/>
            <a:ext cx="5374205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/>
              <a:t>1) Without </a:t>
            </a:r>
            <a:r>
              <a:rPr lang="en-US" sz="3200" i="1" dirty="0"/>
              <a:t>done</a:t>
            </a:r>
            <a:r>
              <a:rPr lang="en-US" sz="3200" dirty="0"/>
              <a:t> variable, the child could run first and signal before the parent starts waiting for the child.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/>
          <p:nvPr/>
        </p:nvCxnSpPr>
        <p:spPr>
          <a:xfrm>
            <a:off x="6008915" y="1307638"/>
            <a:ext cx="0" cy="5211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1C56E22-E4DC-F44D-88C4-277F73E52A43}"/>
              </a:ext>
            </a:extLst>
          </p:cNvPr>
          <p:cNvSpPr txBox="1"/>
          <p:nvPr/>
        </p:nvSpPr>
        <p:spPr>
          <a:xfrm>
            <a:off x="6276446" y="4326528"/>
            <a:ext cx="5915554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/>
              <a:t>2) Without a lock, the parent could see done==0, then the child could finish and signal, then the parent would start waiting (after the signal).</a:t>
            </a:r>
          </a:p>
        </p:txBody>
      </p:sp>
    </p:spTree>
    <p:extLst>
      <p:ext uri="{BB962C8B-B14F-4D97-AF65-F5344CB8AC3E}">
        <p14:creationId xmlns:p14="http://schemas.microsoft.com/office/powerpoint/2010/main" val="1422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was posted and is due next Wednesday</a:t>
            </a:r>
          </a:p>
          <a:p>
            <a:r>
              <a:rPr lang="en-US" dirty="0"/>
              <a:t>Project 3 is due on Monday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Spurious (fake) wakeups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Pthreads</a:t>
            </a:r>
            <a:r>
              <a:rPr lang="en-US" dirty="0"/>
              <a:t> allows wakeup to return not just when a signaled, but also when a </a:t>
            </a:r>
            <a:r>
              <a:rPr lang="en-US" b="1" i="1" dirty="0">
                <a:solidFill>
                  <a:schemeClr val="accent4"/>
                </a:solidFill>
              </a:rPr>
              <a:t>timer expires </a:t>
            </a:r>
            <a:r>
              <a:rPr lang="en-US" dirty="0"/>
              <a:t>or for </a:t>
            </a:r>
            <a:r>
              <a:rPr lang="en-US" b="1" i="1" dirty="0">
                <a:solidFill>
                  <a:schemeClr val="accent4"/>
                </a:solidFill>
              </a:rPr>
              <a:t>no reason at all!</a:t>
            </a:r>
          </a:p>
          <a:p>
            <a:r>
              <a:rPr lang="en-US" dirty="0"/>
              <a:t>Spurious wakeups were included in the specification because they may allow some implementations be more efficient.</a:t>
            </a:r>
          </a:p>
          <a:p>
            <a:r>
              <a:rPr lang="en-US" dirty="0"/>
              <a:t>There is no guarantee that the condition you’ve been waiting for is true when you are awoken</a:t>
            </a:r>
          </a:p>
          <a:p>
            <a:r>
              <a:rPr lang="en-US" dirty="0"/>
              <a:t>So, we must also use a “predicate loop.” (</a:t>
            </a:r>
            <a:r>
              <a:rPr lang="en-US" i="1" dirty="0"/>
              <a:t>while</a:t>
            </a:r>
            <a:r>
              <a:rPr lang="en-US" dirty="0"/>
              <a:t>, not </a:t>
            </a:r>
            <a:r>
              <a:rPr lang="en-US" i="1" dirty="0"/>
              <a:t>if</a:t>
            </a:r>
            <a:r>
              <a:rPr lang="en-US" dirty="0"/>
              <a:t>)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6103" y="211702"/>
            <a:ext cx="5423851" cy="6499063"/>
          </a:xfrm>
        </p:spPr>
      </p:pic>
      <p:sp>
        <p:nvSpPr>
          <p:cNvPr id="10" name="Rounded Rectangle 9"/>
          <p:cNvSpPr/>
          <p:nvPr/>
        </p:nvSpPr>
        <p:spPr>
          <a:xfrm flipH="1" flipV="1">
            <a:off x="7502323" y="4064641"/>
            <a:ext cx="1850020" cy="217991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reeform 10"/>
          <p:cNvSpPr/>
          <p:nvPr/>
        </p:nvSpPr>
        <p:spPr>
          <a:xfrm>
            <a:off x="3495553" y="4178461"/>
            <a:ext cx="3912243" cy="2008583"/>
          </a:xfrm>
          <a:custGeom>
            <a:avLst/>
            <a:gdLst>
              <a:gd name="connsiteX0" fmla="*/ 0 w 3565002"/>
              <a:gd name="connsiteY0" fmla="*/ 1516284 h 1564945"/>
              <a:gd name="connsiteX1" fmla="*/ 2338086 w 3565002"/>
              <a:gd name="connsiteY1" fmla="*/ 1412112 h 1564945"/>
              <a:gd name="connsiteX2" fmla="*/ 2986268 w 3565002"/>
              <a:gd name="connsiteY2" fmla="*/ 243069 h 1564945"/>
              <a:gd name="connsiteX3" fmla="*/ 3565002 w 3565002"/>
              <a:gd name="connsiteY3" fmla="*/ 0 h 156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5002" h="1564945">
                <a:moveTo>
                  <a:pt x="0" y="1516284"/>
                </a:moveTo>
                <a:cubicBezTo>
                  <a:pt x="920187" y="1570299"/>
                  <a:pt x="1840375" y="1624315"/>
                  <a:pt x="2338086" y="1412112"/>
                </a:cubicBezTo>
                <a:cubicBezTo>
                  <a:pt x="2835797" y="1199909"/>
                  <a:pt x="2781782" y="478421"/>
                  <a:pt x="2986268" y="243069"/>
                </a:cubicBezTo>
                <a:cubicBezTo>
                  <a:pt x="3190754" y="7717"/>
                  <a:pt x="3565002" y="0"/>
                  <a:pt x="3565002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0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buffer (producer/consumer)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multiple producers and multiple consumers that communicate with a shared queue (FIFO buffer).</a:t>
            </a:r>
          </a:p>
          <a:p>
            <a:pPr lvl="1"/>
            <a:r>
              <a:rPr lang="en-US" dirty="0"/>
              <a:t>Concurrent queue allows work to happen asynchronously.</a:t>
            </a:r>
          </a:p>
          <a:p>
            <a:r>
              <a:rPr lang="en-US" dirty="0"/>
              <a:t>Buffer has finite size (does not dynamically expand).</a:t>
            </a:r>
          </a:p>
          <a:p>
            <a:r>
              <a:rPr lang="en-US" dirty="0"/>
              <a:t>Two operations: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Put</a:t>
            </a:r>
            <a:r>
              <a:rPr lang="en-US" dirty="0"/>
              <a:t>, which should block (wait) if the buffer is </a:t>
            </a:r>
            <a:r>
              <a:rPr lang="en-US" b="1" dirty="0"/>
              <a:t>full</a:t>
            </a:r>
            <a:r>
              <a:rPr lang="en-US" dirty="0"/>
              <a:t>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Get</a:t>
            </a:r>
            <a:r>
              <a:rPr lang="en-US" dirty="0"/>
              <a:t>, which should block (wait) if the buffer is </a:t>
            </a:r>
            <a:r>
              <a:rPr lang="en-US" b="1" dirty="0"/>
              <a:t>empty</a:t>
            </a:r>
            <a:r>
              <a:rPr lang="en-US" dirty="0"/>
              <a:t>.</a:t>
            </a:r>
          </a:p>
          <a:p>
            <a:r>
              <a:rPr lang="en-US" dirty="0"/>
              <a:t>This is more complex than a (linked-list-based) concurrent queue because of the finite size and waiting.</a:t>
            </a:r>
          </a:p>
          <a:p>
            <a:r>
              <a:rPr lang="en-US" dirty="0"/>
              <a:t>Example: request queue in a multi-threaded web server.</a:t>
            </a:r>
          </a:p>
        </p:txBody>
      </p:sp>
    </p:spTree>
    <p:extLst>
      <p:ext uri="{BB962C8B-B14F-4D97-AF65-F5344CB8AC3E}">
        <p14:creationId xmlns:p14="http://schemas.microsoft.com/office/powerpoint/2010/main" val="17500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buffer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085" y="1930097"/>
            <a:ext cx="4164214" cy="412143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145628"/>
            <a:ext cx="6416298" cy="55651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simple implementation of a circular buffer that stores data in a fixed-size array.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fill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tail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use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head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count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fill – use) % MAX</a:t>
            </a:r>
          </a:p>
          <a:p>
            <a:endParaRPr lang="en-US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This simple implementation assumes:</a:t>
            </a:r>
          </a:p>
          <a:p>
            <a:r>
              <a:rPr lang="en-US" dirty="0"/>
              <a:t>Concurrency is managed elsewhere</a:t>
            </a:r>
          </a:p>
          <a:p>
            <a:r>
              <a:rPr lang="en-US" dirty="0"/>
              <a:t>It will overwrite data if we try to put more than MAX elements.</a:t>
            </a:r>
          </a:p>
        </p:txBody>
      </p:sp>
    </p:spTree>
    <p:extLst>
      <p:ext uri="{BB962C8B-B14F-4D97-AF65-F5344CB8AC3E}">
        <p14:creationId xmlns:p14="http://schemas.microsoft.com/office/powerpoint/2010/main" val="86743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463" y="1271990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1115878"/>
            <a:ext cx="6080632" cy="5594888"/>
          </a:xfrm>
        </p:spPr>
        <p:txBody>
          <a:bodyPr>
            <a:normAutofit fontScale="92500"/>
          </a:bodyPr>
          <a:lstStyle/>
          <a:p>
            <a:r>
              <a:rPr lang="en-US" dirty="0"/>
              <a:t>Always acquire </a:t>
            </a:r>
            <a:r>
              <a:rPr lang="en-US" b="1" i="1" dirty="0" err="1">
                <a:solidFill>
                  <a:schemeClr val="accent4"/>
                </a:solidFill>
              </a:rPr>
              <a:t>mutex</a:t>
            </a:r>
            <a:endParaRPr lang="en-US" b="1" i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Must use same </a:t>
            </a:r>
            <a:r>
              <a:rPr lang="en-US" dirty="0" err="1"/>
              <a:t>mutex</a:t>
            </a:r>
            <a:r>
              <a:rPr lang="en-US" dirty="0"/>
              <a:t> in both functions</a:t>
            </a:r>
          </a:p>
          <a:p>
            <a:r>
              <a:rPr lang="en-US" dirty="0"/>
              <a:t>Use </a:t>
            </a:r>
            <a:r>
              <a:rPr lang="en-US" b="1" i="1" dirty="0">
                <a:solidFill>
                  <a:schemeClr val="accent4"/>
                </a:solidFill>
              </a:rPr>
              <a:t>two condition variables</a:t>
            </a:r>
          </a:p>
          <a:p>
            <a:r>
              <a:rPr lang="en-US" dirty="0"/>
              <a:t>Producer waits for an </a:t>
            </a:r>
            <a:r>
              <a:rPr lang="en-US" b="1" i="1" dirty="0"/>
              <a:t>empty</a:t>
            </a:r>
            <a:r>
              <a:rPr lang="en-US" dirty="0"/>
              <a:t> if the buffer is full</a:t>
            </a:r>
          </a:p>
          <a:p>
            <a:pPr lvl="1"/>
            <a:r>
              <a:rPr lang="en-US" dirty="0"/>
              <a:t>Consumer signals </a:t>
            </a:r>
            <a:r>
              <a:rPr lang="en-US" b="1" i="1" dirty="0"/>
              <a:t>empty</a:t>
            </a:r>
            <a:r>
              <a:rPr lang="en-US" dirty="0"/>
              <a:t> after get</a:t>
            </a:r>
          </a:p>
          <a:p>
            <a:r>
              <a:rPr lang="en-US" dirty="0"/>
              <a:t>Consumer waits for </a:t>
            </a:r>
            <a:r>
              <a:rPr lang="en-US" b="1" i="1" dirty="0"/>
              <a:t>fill</a:t>
            </a:r>
            <a:r>
              <a:rPr lang="en-US" dirty="0"/>
              <a:t> if the buffer is empty</a:t>
            </a:r>
          </a:p>
          <a:p>
            <a:pPr lvl="1"/>
            <a:r>
              <a:rPr lang="en-US" dirty="0"/>
              <a:t>Producer signals </a:t>
            </a:r>
            <a:r>
              <a:rPr lang="en-US" b="1" i="1" dirty="0"/>
              <a:t>fill</a:t>
            </a:r>
            <a:r>
              <a:rPr lang="en-US" dirty="0"/>
              <a:t> after put</a:t>
            </a:r>
          </a:p>
          <a:p>
            <a:r>
              <a:rPr lang="en-US" dirty="0"/>
              <a:t>While loops re-check count condition after breaking out of wait, to handle spurious wakeups.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</a:t>
            </a:r>
            <a:r>
              <a:rPr lang="en-US" i="1" dirty="0"/>
              <a:t>signal</a:t>
            </a:r>
            <a:r>
              <a:rPr lang="en-US" dirty="0"/>
              <a:t> wakes one waiting thread (FIFO)</a:t>
            </a:r>
          </a:p>
          <a:p>
            <a:r>
              <a:rPr lang="en-US" dirty="0"/>
              <a:t>But there are times when threads are not all equivalent</a:t>
            </a:r>
          </a:p>
          <a:p>
            <a:r>
              <a:rPr lang="en-US" dirty="0"/>
              <a:t>The signal may not be serviceable by any of the threads</a:t>
            </a:r>
          </a:p>
          <a:p>
            <a:r>
              <a:rPr lang="en-US" dirty="0"/>
              <a:t>For example, consider memory allocation/free requests</a:t>
            </a:r>
          </a:p>
          <a:p>
            <a:pPr lvl="1"/>
            <a:r>
              <a:rPr lang="en-US" dirty="0"/>
              <a:t>An allocation can only be serviced by free of &gt;= size</a:t>
            </a:r>
          </a:p>
          <a:p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pthread_cond_broadcast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wakes all threads</a:t>
            </a:r>
          </a:p>
          <a:p>
            <a:r>
              <a:rPr lang="en-US" dirty="0"/>
              <a:t>This approach may be inefficient, but it may be necessary to ensure progress.</a:t>
            </a:r>
          </a:p>
        </p:txBody>
      </p:sp>
    </p:spTree>
    <p:extLst>
      <p:ext uri="{BB962C8B-B14F-4D97-AF65-F5344CB8AC3E}">
        <p14:creationId xmlns:p14="http://schemas.microsoft.com/office/powerpoint/2010/main" val="121224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state determines if condition is true or not </a:t>
            </a:r>
          </a:p>
          <a:p>
            <a:r>
              <a:rPr lang="en-US" dirty="0"/>
              <a:t>Check the state in a while loop before waiting on CV</a:t>
            </a:r>
            <a:endParaRPr lang="en-US" sz="3600" dirty="0"/>
          </a:p>
          <a:p>
            <a:r>
              <a:rPr lang="en-US" dirty="0"/>
              <a:t>Use a mutex to protect:</a:t>
            </a:r>
          </a:p>
          <a:p>
            <a:pPr lvl="1"/>
            <a:r>
              <a:rPr lang="en-US" dirty="0"/>
              <a:t>the shared state on which condition is based, and</a:t>
            </a:r>
            <a:endParaRPr lang="en-US" sz="3200" dirty="0"/>
          </a:p>
          <a:p>
            <a:pPr lvl="1"/>
            <a:r>
              <a:rPr lang="en-US" dirty="0"/>
              <a:t>operations on the CV</a:t>
            </a:r>
            <a:endParaRPr lang="en-US" sz="3200" dirty="0"/>
          </a:p>
          <a:p>
            <a:r>
              <a:rPr lang="en-US" dirty="0"/>
              <a:t>Remember to acquire the mutex before calling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</a:p>
          <a:p>
            <a:r>
              <a:rPr lang="en-US" dirty="0"/>
              <a:t>Use different CVs for different conditions </a:t>
            </a:r>
          </a:p>
          <a:p>
            <a:r>
              <a:rPr lang="en-US" dirty="0"/>
              <a:t>Sometimes,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r>
              <a:rPr lang="en-US" dirty="0"/>
              <a:t>helps if you can’t find an elegant solution using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endParaRPr lang="en-US" sz="2800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8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Pthreads</a:t>
            </a:r>
            <a:r>
              <a:rPr lang="en-US" dirty="0"/>
              <a:t> condition variable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Initialization/cleanup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pthread_cond_init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(cv,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pthread_cond_destroy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(cv)</a:t>
            </a:r>
          </a:p>
          <a:p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Specify attributes of CVs (</a:t>
            </a:r>
            <a:r>
              <a:rPr lang="en-US" dirty="0" err="1">
                <a:ea typeface="Andale Mono" charset="0"/>
                <a:cs typeface="Andale Mono" charset="0"/>
              </a:rPr>
              <a:t>eg.</a:t>
            </a:r>
            <a:r>
              <a:rPr lang="en-US" dirty="0">
                <a:ea typeface="Andale Mono" charset="0"/>
                <a:cs typeface="Andale Mono" charset="0"/>
              </a:rPr>
              <a:t>, threads of this process only or all procs)</a:t>
            </a:r>
            <a:br>
              <a:rPr lang="en-US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pthread_condattr_init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pthread_condattr_destroy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 </a:t>
            </a:r>
          </a:p>
          <a:p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/>
              <a:t>Waiting and </a:t>
            </a:r>
            <a:r>
              <a:rPr lang="en-US" dirty="0" err="1"/>
              <a:t>signalling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pthread_cond_wait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(cv,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mutex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pthread_cond_timedwait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(cv,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mutex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time) </a:t>
            </a: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pthread_cond_signal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(cv)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pthread_cond_broadcast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(cv) </a:t>
            </a:r>
          </a:p>
        </p:txBody>
      </p:sp>
    </p:spTree>
    <p:extLst>
      <p:ext uri="{BB962C8B-B14F-4D97-AF65-F5344CB8AC3E}">
        <p14:creationId xmlns:p14="http://schemas.microsoft.com/office/powerpoint/2010/main" val="157088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  <a:r>
              <a:rPr lang="mr-IN" dirty="0"/>
              <a:t>–</a:t>
            </a:r>
            <a:r>
              <a:rPr lang="en-US" dirty="0"/>
              <a:t> Concurrent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strategy is to use </a:t>
            </a:r>
            <a:r>
              <a:rPr lang="en-US" b="1" i="1" dirty="0">
                <a:solidFill>
                  <a:schemeClr val="accent4"/>
                </a:solidFill>
              </a:rPr>
              <a:t>one big lock</a:t>
            </a:r>
            <a:r>
              <a:rPr lang="en-US" dirty="0"/>
              <a:t>, but this limits concurrency</a:t>
            </a:r>
          </a:p>
          <a:p>
            <a:pPr lvl="1"/>
            <a:r>
              <a:rPr lang="en-US" dirty="0"/>
              <a:t>It’s </a:t>
            </a:r>
            <a:r>
              <a:rPr lang="en-US" b="1" i="1" dirty="0">
                <a:solidFill>
                  <a:schemeClr val="accent4"/>
                </a:solidFill>
              </a:rPr>
              <a:t>thread-safe</a:t>
            </a:r>
            <a:r>
              <a:rPr lang="en-US" dirty="0"/>
              <a:t>, but not really concurrent</a:t>
            </a:r>
          </a:p>
          <a:p>
            <a:r>
              <a:rPr lang="en-US" dirty="0"/>
              <a:t>Concurrent queue used two locks (head &amp; tail)</a:t>
            </a:r>
          </a:p>
          <a:p>
            <a:r>
              <a:rPr lang="en-US" dirty="0"/>
              <a:t>Concurrent hash table used one lock per bucket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Condition Variables </a:t>
            </a:r>
            <a:r>
              <a:rPr lang="en-US" dirty="0"/>
              <a:t>are used to order threads, using </a:t>
            </a:r>
            <a:r>
              <a:rPr lang="en-US" i="1" dirty="0">
                <a:solidFill>
                  <a:schemeClr val="accent4"/>
                </a:solidFill>
              </a:rPr>
              <a:t>signal()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&amp; </a:t>
            </a:r>
            <a:r>
              <a:rPr lang="en-US" i="1" dirty="0">
                <a:solidFill>
                  <a:schemeClr val="accent4"/>
                </a:solidFill>
              </a:rPr>
              <a:t>wait()</a:t>
            </a:r>
            <a:r>
              <a:rPr lang="en-US" dirty="0"/>
              <a:t>.</a:t>
            </a:r>
          </a:p>
          <a:p>
            <a:pPr lvl="1"/>
            <a:r>
              <a:rPr lang="en-US" b="1" i="1" dirty="0"/>
              <a:t>Wait</a:t>
            </a:r>
            <a:r>
              <a:rPr lang="en-US" dirty="0"/>
              <a:t> puts a thread to sleep, </a:t>
            </a:r>
            <a:r>
              <a:rPr lang="en-US" b="1" i="1" dirty="0"/>
              <a:t>signal</a:t>
            </a:r>
            <a:r>
              <a:rPr lang="en-US" dirty="0"/>
              <a:t> wakes a waiting thread.</a:t>
            </a:r>
          </a:p>
          <a:p>
            <a:pPr lvl="1"/>
            <a:r>
              <a:rPr lang="en-US" dirty="0" err="1"/>
              <a:t>Pthreads</a:t>
            </a:r>
            <a:r>
              <a:rPr lang="en-US" dirty="0"/>
              <a:t> allows </a:t>
            </a:r>
            <a:r>
              <a:rPr lang="en-US" b="1" i="1" dirty="0"/>
              <a:t>spurious wakeups</a:t>
            </a:r>
            <a:r>
              <a:rPr lang="en-US" dirty="0"/>
              <a:t>, so we still need to check a status variable.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broadcast() </a:t>
            </a:r>
            <a:r>
              <a:rPr lang="en-US" dirty="0"/>
              <a:t>wakes all waiting threads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Producer/consumer queue </a:t>
            </a:r>
            <a:r>
              <a:rPr lang="en-US" dirty="0"/>
              <a:t>was implemented using two condition variables.</a:t>
            </a:r>
          </a:p>
        </p:txBody>
      </p:sp>
    </p:spTree>
    <p:extLst>
      <p:ext uri="{BB962C8B-B14F-4D97-AF65-F5344CB8AC3E}">
        <p14:creationId xmlns:p14="http://schemas.microsoft.com/office/powerpoint/2010/main" val="19641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 </a:t>
            </a:r>
            <a:r>
              <a:rPr lang="mr-IN" dirty="0"/>
              <a:t>–</a:t>
            </a:r>
            <a:r>
              <a:rPr lang="en-US" dirty="0"/>
              <a:t> Implementing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5756329" cy="3254643"/>
          </a:xfrm>
        </p:spPr>
        <p:txBody>
          <a:bodyPr/>
          <a:lstStyle/>
          <a:p>
            <a:r>
              <a:rPr lang="en-US" dirty="0"/>
              <a:t>Hardware support for atomicity:</a:t>
            </a:r>
          </a:p>
          <a:p>
            <a:pPr lvl="1"/>
            <a:r>
              <a:rPr lang="en-US" dirty="0"/>
              <a:t>Disable interrupts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Test and set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Compare and swap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Fetch and add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Load-linked </a:t>
            </a:r>
            <a:r>
              <a:rPr lang="en-US" dirty="0"/>
              <a:t>&amp;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Store-conditional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0862"/>
            <a:ext cx="5730498" cy="3254643"/>
          </a:xfrm>
        </p:spPr>
        <p:txBody>
          <a:bodyPr/>
          <a:lstStyle/>
          <a:p>
            <a:r>
              <a:rPr lang="en-US" dirty="0"/>
              <a:t>Various lock implementations</a:t>
            </a:r>
          </a:p>
          <a:p>
            <a:pPr lvl="1"/>
            <a:r>
              <a:rPr lang="en-US" dirty="0"/>
              <a:t>Spinlock</a:t>
            </a:r>
          </a:p>
          <a:p>
            <a:pPr lvl="1"/>
            <a:r>
              <a:rPr lang="en-US" dirty="0"/>
              <a:t>Ticket lock</a:t>
            </a:r>
          </a:p>
          <a:p>
            <a:pPr lvl="1"/>
            <a:r>
              <a:rPr lang="en-US" dirty="0"/>
              <a:t>Yielding lock</a:t>
            </a:r>
          </a:p>
          <a:p>
            <a:pPr lvl="1"/>
            <a:r>
              <a:rPr lang="en-US" dirty="0"/>
              <a:t>Queuing locks</a:t>
            </a:r>
          </a:p>
          <a:p>
            <a:pPr lvl="2"/>
            <a:r>
              <a:rPr lang="en-US" b="1" i="1" dirty="0">
                <a:solidFill>
                  <a:schemeClr val="accent4"/>
                </a:solidFill>
              </a:rPr>
              <a:t>Park/</a:t>
            </a:r>
            <a:r>
              <a:rPr lang="en-US" b="1" i="1" dirty="0" err="1">
                <a:solidFill>
                  <a:schemeClr val="accent4"/>
                </a:solidFill>
              </a:rPr>
              <a:t>unpark</a:t>
            </a:r>
            <a:r>
              <a:rPr lang="en-US" b="1" dirty="0"/>
              <a:t> </a:t>
            </a:r>
            <a:r>
              <a:rPr lang="en-US" dirty="0"/>
              <a:t>on Solaris</a:t>
            </a:r>
          </a:p>
          <a:p>
            <a:pPr lvl="2"/>
            <a:r>
              <a:rPr lang="en-US" b="1" i="1" dirty="0" err="1">
                <a:solidFill>
                  <a:schemeClr val="accent4"/>
                </a:solidFill>
              </a:rPr>
              <a:t>Futex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on Linux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70" y="4525506"/>
            <a:ext cx="11639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Sophisticated locks can be more </a:t>
            </a:r>
            <a:r>
              <a:rPr lang="en-US" sz="2800" b="1" i="1" dirty="0">
                <a:solidFill>
                  <a:schemeClr val="accent4"/>
                </a:solidFill>
              </a:rPr>
              <a:t>fair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and avoid starvation, but they can add unnecessary context-switch overhead on multiprocessors.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i="1" dirty="0">
                <a:solidFill>
                  <a:schemeClr val="accent4"/>
                </a:solidFill>
              </a:rPr>
              <a:t>Two-phase locks </a:t>
            </a:r>
            <a:r>
              <a:rPr lang="en-US" sz="2800" dirty="0"/>
              <a:t>try to combine the best of both approaches.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OS scheduler and concurrent user code must coordinate for best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10970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Thread-safe</a:t>
            </a:r>
            <a:r>
              <a:rPr lang="en-US" dirty="0"/>
              <a:t>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Multi-threaded programs can concurrently access shared memory.</a:t>
            </a:r>
          </a:p>
          <a:p>
            <a:r>
              <a:rPr lang="en-US" dirty="0"/>
              <a:t>We say that a data structure is </a:t>
            </a:r>
            <a:r>
              <a:rPr lang="en-US" b="1" i="1" dirty="0">
                <a:solidFill>
                  <a:schemeClr val="accent4"/>
                </a:solidFill>
              </a:rPr>
              <a:t>thread safe </a:t>
            </a:r>
            <a:r>
              <a:rPr lang="en-US" dirty="0"/>
              <a:t>if it can be concurrently accessed by multiple threads.</a:t>
            </a:r>
          </a:p>
          <a:p>
            <a:r>
              <a:rPr lang="en-US" dirty="0"/>
              <a:t>These are also called </a:t>
            </a:r>
            <a:r>
              <a:rPr lang="en-US" i="1" dirty="0"/>
              <a:t>concurrent data structures.</a:t>
            </a:r>
          </a:p>
          <a:p>
            <a:r>
              <a:rPr lang="en-US" dirty="0"/>
              <a:t>Simple implementations are usually not thread safe.</a:t>
            </a:r>
          </a:p>
          <a:p>
            <a:r>
              <a:rPr lang="en-US" dirty="0"/>
              <a:t>Usually we use one or more lock to protect critical sections in the data structure read/update functions.</a:t>
            </a:r>
          </a:p>
          <a:p>
            <a:r>
              <a:rPr lang="en-US" dirty="0"/>
              <a:t>The simplest way to achieve thread safety is to use </a:t>
            </a:r>
            <a:r>
              <a:rPr lang="en-US" b="1" i="1" dirty="0">
                <a:solidFill>
                  <a:schemeClr val="accent4"/>
                </a:solidFill>
              </a:rPr>
              <a:t>one big lock</a:t>
            </a:r>
            <a:r>
              <a:rPr lang="en-US" i="1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/>
              <a:t>The big lock prevents any concurrent access to the data structure.</a:t>
            </a:r>
          </a:p>
          <a:p>
            <a:pPr lvl="1"/>
            <a:r>
              <a:rPr lang="en-US" dirty="0"/>
              <a:t>However, this is not very scalable – it eliminates concurrency!</a:t>
            </a:r>
          </a:p>
        </p:txBody>
      </p:sp>
    </p:spTree>
    <p:extLst>
      <p:ext uri="{BB962C8B-B14F-4D97-AF65-F5344CB8AC3E}">
        <p14:creationId xmlns:p14="http://schemas.microsoft.com/office/powerpoint/2010/main" val="175737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5756329" cy="960895"/>
          </a:xfrm>
        </p:spPr>
        <p:txBody>
          <a:bodyPr/>
          <a:lstStyle/>
          <a:p>
            <a:r>
              <a:rPr lang="en-US"/>
              <a:t>Concurrent counter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307810" cy="5439904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Simplest approach: </a:t>
            </a:r>
            <a:r>
              <a:rPr lang="en-US" dirty="0"/>
              <a:t>use one lock to protect increment and decrement.</a:t>
            </a:r>
          </a:p>
          <a:p>
            <a:r>
              <a:rPr lang="en-US" dirty="0"/>
              <a:t>Lock in get() is not strictly necessary.</a:t>
            </a:r>
          </a:p>
          <a:p>
            <a:pPr lvl="1"/>
            <a:r>
              <a:rPr lang="en-US" dirty="0"/>
              <a:t>Reading an out-of-date value is still consistent.</a:t>
            </a:r>
          </a:p>
          <a:p>
            <a:r>
              <a:rPr lang="en-US" b="1" dirty="0">
                <a:solidFill>
                  <a:schemeClr val="accent4"/>
                </a:solidFill>
              </a:rPr>
              <a:t>Problem</a:t>
            </a:r>
            <a:r>
              <a:rPr lang="en-US" dirty="0">
                <a:solidFill>
                  <a:schemeClr val="accent4"/>
                </a:solidFill>
              </a:rPr>
              <a:t>:</a:t>
            </a:r>
          </a:p>
          <a:p>
            <a:pPr lvl="1"/>
            <a:r>
              <a:rPr lang="en-US" dirty="0"/>
              <a:t>There is a lot of locking overhead for just a tiny bit of work (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++</a:t>
            </a:r>
            <a:r>
              <a:rPr lang="en-US" dirty="0"/>
              <a:t> or 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--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2.4 seconds to run 40,000,000 increments divided across 4 threads</a:t>
            </a:r>
          </a:p>
          <a:p>
            <a:pPr lvl="1"/>
            <a:r>
              <a:rPr lang="en-US" dirty="0"/>
              <a:t>Runtime is just 0.4 seconds without locks (</a:t>
            </a:r>
            <a:r>
              <a:rPr lang="en-US" b="1" dirty="0"/>
              <a:t>~6x slowdown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Atomic CPU ops (</a:t>
            </a:r>
            <a:r>
              <a:rPr lang="en-US" dirty="0" err="1"/>
              <a:t>eg.</a:t>
            </a:r>
            <a:r>
              <a:rPr lang="en-US" dirty="0"/>
              <a:t>, </a:t>
            </a:r>
            <a:r>
              <a:rPr lang="en-US" dirty="0" err="1"/>
              <a:t>xchg</a:t>
            </a:r>
            <a:r>
              <a:rPr lang="en-US" dirty="0"/>
              <a:t>) are slow.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3586" y="154985"/>
            <a:ext cx="5313106" cy="655537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5BC64-F1D5-3049-AA13-C13934923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581" y="2753749"/>
            <a:ext cx="143644" cy="226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C3B00-497A-924D-91D6-B5B183B8F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353" y="3228762"/>
            <a:ext cx="201102" cy="226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255F0D-AF76-F84C-A6FC-02BAC93C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601" y="4141179"/>
            <a:ext cx="143644" cy="226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38FFD5-E7F1-D54F-9120-2AACAA6C3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373" y="4616192"/>
            <a:ext cx="201102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688B25-639A-AE4E-A38D-578A622B6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603" y="5542471"/>
            <a:ext cx="143644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77B9C5-588A-B740-889E-314C01D6C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375" y="6017484"/>
            <a:ext cx="201102" cy="2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2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reduce the locking overhead?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lock frequency.</a:t>
            </a:r>
          </a:p>
          <a:p>
            <a:r>
              <a:rPr lang="en-US" dirty="0"/>
              <a:t>Give each thread a chunk of work to do between each synchronization</a:t>
            </a:r>
          </a:p>
          <a:p>
            <a:r>
              <a:rPr lang="en-US" dirty="0"/>
              <a:t>Give each thread a </a:t>
            </a:r>
            <a:r>
              <a:rPr lang="en-US" b="1" i="1" dirty="0">
                <a:solidFill>
                  <a:schemeClr val="accent4"/>
                </a:solidFill>
              </a:rPr>
              <a:t>local counter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Periodically flush local counters to the global counter.</a:t>
            </a:r>
          </a:p>
          <a:p>
            <a:pPr lvl="1"/>
            <a:r>
              <a:rPr lang="en-US" dirty="0"/>
              <a:t>We’ll make large increments to the global counter, not just single increments.</a:t>
            </a:r>
          </a:p>
          <a:p>
            <a:pPr lvl="1"/>
            <a:r>
              <a:rPr lang="en-US" dirty="0"/>
              <a:t>There is no contention on the local counter, does not require a lock.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Sloppy counter</a:t>
            </a:r>
            <a:r>
              <a:rPr lang="en-US" b="1" dirty="0"/>
              <a:t> </a:t>
            </a:r>
            <a:r>
              <a:rPr lang="en-US" dirty="0"/>
              <a:t>is a slightly-out-of-date global counter</a:t>
            </a:r>
          </a:p>
        </p:txBody>
      </p:sp>
    </p:spTree>
    <p:extLst>
      <p:ext uri="{BB962C8B-B14F-4D97-AF65-F5344CB8AC3E}">
        <p14:creationId xmlns:p14="http://schemas.microsoft.com/office/powerpoint/2010/main" val="5789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experiment: count to 40 million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(source code is posted to Canvas: “sample code/</a:t>
            </a:r>
            <a:r>
              <a:rPr lang="en-US" dirty="0" err="1"/>
              <a:t>counters.tar.gz</a:t>
            </a:r>
            <a:r>
              <a:rPr lang="en-US" dirty="0"/>
              <a:t>”)</a:t>
            </a:r>
          </a:p>
          <a:p>
            <a:r>
              <a:rPr lang="en-US" dirty="0"/>
              <a:t>Single-threaded: </a:t>
            </a:r>
            <a:r>
              <a:rPr lang="en-US" dirty="0">
                <a:solidFill>
                  <a:schemeClr val="accent4"/>
                </a:solidFill>
              </a:rPr>
              <a:t>0.09 seconds</a:t>
            </a:r>
          </a:p>
          <a:p>
            <a:pPr lvl="1"/>
            <a:r>
              <a:rPr lang="en-US" dirty="0"/>
              <a:t>fast because there is no thread creation </a:t>
            </a:r>
            <a:r>
              <a:rPr lang="en-US" i="1" dirty="0"/>
              <a:t>and</a:t>
            </a:r>
            <a:r>
              <a:rPr lang="en-US" dirty="0"/>
              <a:t> no locking.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Multi-threaded (4 threads):</a:t>
            </a:r>
          </a:p>
          <a:p>
            <a:r>
              <a:rPr lang="en-US" i="1" dirty="0">
                <a:solidFill>
                  <a:schemeClr val="accent4"/>
                </a:solidFill>
              </a:rPr>
              <a:t>Buggy</a:t>
            </a:r>
            <a:r>
              <a:rPr lang="en-US" dirty="0"/>
              <a:t> multi-threaded (no locks): </a:t>
            </a:r>
            <a:r>
              <a:rPr lang="en-US" dirty="0">
                <a:solidFill>
                  <a:schemeClr val="accent4"/>
                </a:solidFill>
              </a:rPr>
              <a:t>0.4 seconds</a:t>
            </a:r>
          </a:p>
          <a:p>
            <a:pPr lvl="1"/>
            <a:r>
              <a:rPr lang="en-US" dirty="0"/>
              <a:t>(only counted to ~11M)</a:t>
            </a:r>
          </a:p>
          <a:p>
            <a:r>
              <a:rPr lang="en-US" dirty="0"/>
              <a:t>One big lock: </a:t>
            </a:r>
            <a:r>
              <a:rPr lang="en-US" b="1" dirty="0">
                <a:solidFill>
                  <a:schemeClr val="accent4"/>
                </a:solidFill>
              </a:rPr>
              <a:t>2.4 seconds</a:t>
            </a:r>
          </a:p>
          <a:p>
            <a:r>
              <a:rPr lang="en-US" dirty="0"/>
              <a:t>Sloppy counter with local locks: </a:t>
            </a:r>
            <a:r>
              <a:rPr lang="en-US" dirty="0">
                <a:solidFill>
                  <a:schemeClr val="accent4"/>
                </a:solidFill>
              </a:rPr>
              <a:t>0.49 seconds</a:t>
            </a:r>
          </a:p>
          <a:p>
            <a:pPr lvl="1"/>
            <a:r>
              <a:rPr lang="en-US" dirty="0"/>
              <a:t>Increment global counter every time local counter reaches 1000.</a:t>
            </a:r>
          </a:p>
          <a:p>
            <a:r>
              <a:rPr lang="en-US" dirty="0"/>
              <a:t>Sloppy counter with just one global lock: </a:t>
            </a:r>
            <a:r>
              <a:rPr lang="en-US" dirty="0">
                <a:solidFill>
                  <a:schemeClr val="accent4"/>
                </a:solidFill>
              </a:rPr>
              <a:t>0.05 seconds</a:t>
            </a:r>
          </a:p>
          <a:p>
            <a:pPr lvl="1"/>
            <a:r>
              <a:rPr lang="en-US" dirty="0"/>
              <a:t>Here we didn’t bother to lock the local counter since it’s not shared.</a:t>
            </a:r>
          </a:p>
        </p:txBody>
      </p:sp>
    </p:spTree>
    <p:extLst>
      <p:ext uri="{BB962C8B-B14F-4D97-AF65-F5344CB8AC3E}">
        <p14:creationId xmlns:p14="http://schemas.microsoft.com/office/powerpoint/2010/main" val="112295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Concurrent Linked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1270863"/>
            <a:ext cx="6091030" cy="18080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Just use one “big” lock</a:t>
            </a:r>
          </a:p>
          <a:p>
            <a:r>
              <a:rPr lang="en-US" dirty="0"/>
              <a:t>Don’t forget to unlock when returning early.</a:t>
            </a:r>
          </a:p>
          <a:p>
            <a:r>
              <a:rPr lang="en-US" dirty="0"/>
              <a:t>Simplicity means it’s easy to verify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5712" y="925898"/>
            <a:ext cx="5173000" cy="578446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85" y="3243263"/>
            <a:ext cx="5372100" cy="346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C872FD-85AA-6745-BE07-62BFF0826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242" y="1117408"/>
            <a:ext cx="143644" cy="226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E5C6E8-EC75-1844-8991-5BC9BE428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749" y="1937198"/>
            <a:ext cx="201102" cy="226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53CC6E-D174-3348-885F-7DE6727A3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784" y="3178883"/>
            <a:ext cx="201102" cy="226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BDE599-625C-804B-809B-31FE3502F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963" y="5022673"/>
            <a:ext cx="201102" cy="2269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3B6DEC-4C42-E240-8A6C-96FDB42B0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996" y="6053438"/>
            <a:ext cx="201102" cy="2269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680B94-28C3-8F4B-BA6B-7B6032022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242" y="4197885"/>
            <a:ext cx="143644" cy="2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5756329" cy="11598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Separate head &amp; tail locks</a:t>
            </a:r>
          </a:p>
          <a:p>
            <a:r>
              <a:rPr lang="en-US" dirty="0"/>
              <a:t>Allows concurrent add &amp; remove</a:t>
            </a:r>
          </a:p>
          <a:p>
            <a:pPr lvl="1"/>
            <a:r>
              <a:rPr lang="en-US" dirty="0"/>
              <a:t>Up to 2 threads can access without waiting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354" y="720767"/>
            <a:ext cx="5873506" cy="598645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17" y="2546430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364" y="211493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361" y="278034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364" y="370212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760" y="578282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395" y="4619041"/>
            <a:ext cx="201102" cy="2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60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11 - Implementing Locks</Template>
  <TotalTime>2386</TotalTime>
  <Words>1670</Words>
  <Application>Microsoft Macintosh PowerPoint</Application>
  <PresentationFormat>Widescreen</PresentationFormat>
  <Paragraphs>207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Andale Mono</vt:lpstr>
      <vt:lpstr>Apple Color Emoji</vt:lpstr>
      <vt:lpstr>Arial</vt:lpstr>
      <vt:lpstr>Calibri</vt:lpstr>
      <vt:lpstr>Courier New</vt:lpstr>
      <vt:lpstr>Garamond</vt:lpstr>
      <vt:lpstr>Theme1</vt:lpstr>
      <vt:lpstr>EECS-343 Operating Systems Lecture 12: Concurrent Data Structures</vt:lpstr>
      <vt:lpstr>Announcements</vt:lpstr>
      <vt:lpstr>Last Lecture – Implementing Locks</vt:lpstr>
      <vt:lpstr>Thread-safe data structures</vt:lpstr>
      <vt:lpstr>Concurrent counter</vt:lpstr>
      <vt:lpstr>How to reduce the locking overhead?</vt:lpstr>
      <vt:lpstr>Performance experiment: count to 40 million</vt:lpstr>
      <vt:lpstr>Basic Concurrent Linked List</vt:lpstr>
      <vt:lpstr>Concurrent Queue</vt:lpstr>
      <vt:lpstr>Concurrent Hash Table</vt:lpstr>
      <vt:lpstr>Language-level support for critical sections</vt:lpstr>
      <vt:lpstr>Multithreaded app development advice</vt:lpstr>
      <vt:lpstr>Intermission</vt:lpstr>
      <vt:lpstr>Requirements for sensible concurrency</vt:lpstr>
      <vt:lpstr>Waiting for a thread to finish</vt:lpstr>
      <vt:lpstr>Waiting for child with a status variable</vt:lpstr>
      <vt:lpstr>Condition Variable</vt:lpstr>
      <vt:lpstr>CV for child wait</vt:lpstr>
      <vt:lpstr>Buggy attempts to wait for a child</vt:lpstr>
      <vt:lpstr>Spurious (fake) wakeups</vt:lpstr>
      <vt:lpstr>Bounded buffer (producer/consumer)</vt:lpstr>
      <vt:lpstr>Managing the buffer</vt:lpstr>
      <vt:lpstr>Managing the concurrency</vt:lpstr>
      <vt:lpstr>Covering conditions</vt:lpstr>
      <vt:lpstr>Rules of thumb</vt:lpstr>
      <vt:lpstr>Pthreads condition variable API</vt:lpstr>
      <vt:lpstr>Recap – Concurrent Data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157</cp:revision>
  <cp:lastPrinted>2019-05-14T02:50:07Z</cp:lastPrinted>
  <dcterms:created xsi:type="dcterms:W3CDTF">2017-09-19T21:33:23Z</dcterms:created>
  <dcterms:modified xsi:type="dcterms:W3CDTF">2019-05-14T20:54:18Z</dcterms:modified>
</cp:coreProperties>
</file>