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3" r:id="rId3"/>
    <p:sldId id="280" r:id="rId4"/>
    <p:sldId id="259" r:id="rId5"/>
    <p:sldId id="260" r:id="rId6"/>
    <p:sldId id="261" r:id="rId7"/>
    <p:sldId id="263" r:id="rId8"/>
    <p:sldId id="281" r:id="rId9"/>
    <p:sldId id="264" r:id="rId10"/>
    <p:sldId id="282" r:id="rId11"/>
    <p:sldId id="266" r:id="rId12"/>
    <p:sldId id="270" r:id="rId13"/>
    <p:sldId id="265" r:id="rId14"/>
    <p:sldId id="268" r:id="rId15"/>
    <p:sldId id="269" r:id="rId16"/>
    <p:sldId id="267" r:id="rId17"/>
    <p:sldId id="279" r:id="rId18"/>
    <p:sldId id="272" r:id="rId19"/>
    <p:sldId id="273" r:id="rId20"/>
    <p:sldId id="274" r:id="rId21"/>
    <p:sldId id="275" r:id="rId22"/>
    <p:sldId id="276" r:id="rId23"/>
    <p:sldId id="277" r:id="rId24"/>
    <p:sldId id="284" r:id="rId25"/>
    <p:sldId id="271" r:id="rId26"/>
    <p:sldId id="278" r:id="rId27"/>
    <p:sldId id="25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283"/>
            <p14:sldId id="280"/>
            <p14:sldId id="259"/>
            <p14:sldId id="260"/>
            <p14:sldId id="261"/>
            <p14:sldId id="263"/>
            <p14:sldId id="281"/>
            <p14:sldId id="264"/>
            <p14:sldId id="282"/>
            <p14:sldId id="266"/>
            <p14:sldId id="270"/>
            <p14:sldId id="265"/>
            <p14:sldId id="268"/>
            <p14:sldId id="269"/>
            <p14:sldId id="267"/>
            <p14:sldId id="279"/>
            <p14:sldId id="272"/>
            <p14:sldId id="273"/>
            <p14:sldId id="274"/>
            <p14:sldId id="275"/>
            <p14:sldId id="276"/>
            <p14:sldId id="277"/>
            <p14:sldId id="284"/>
            <p14:sldId id="271"/>
            <p14:sldId id="278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8"/>
    <p:restoredTop sz="94762"/>
  </p:normalViewPr>
  <p:slideViewPr>
    <p:cSldViewPr snapToGrid="0" snapToObjects="1">
      <p:cViewPr varScale="1">
        <p:scale>
          <a:sx n="106" d="100"/>
          <a:sy n="106" d="100"/>
        </p:scale>
        <p:origin x="2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5/9/19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5/9/19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5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811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4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0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3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614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5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681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42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8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0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3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cc.gnu.org/onlinedocs/gcc-4.1.0/gcc/Atomic-Builtin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/>
          </a:bodyPr>
          <a:lstStyle/>
          <a:p>
            <a:r>
              <a:rPr lang="en-US" dirty="0"/>
              <a:t>EECS-343 Operating Systems</a:t>
            </a:r>
            <a:br>
              <a:rPr lang="en-US" dirty="0"/>
            </a:br>
            <a:r>
              <a:rPr lang="en-US" dirty="0"/>
              <a:t>Lecture 11:</a:t>
            </a:r>
            <a:br>
              <a:rPr lang="en-US" dirty="0"/>
            </a:br>
            <a:r>
              <a:rPr lang="en-US" dirty="0"/>
              <a:t>Implementing Locks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</a:t>
            </a:r>
            <a:r>
              <a:rPr lang="en-US" dirty="0" err="1"/>
              <a:t>Tarzia</a:t>
            </a:r>
            <a:endParaRPr lang="en-US" dirty="0"/>
          </a:p>
          <a:p>
            <a:r>
              <a:rPr lang="en-US" dirty="0"/>
              <a:t>Spring 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6780" y="6024402"/>
            <a:ext cx="5145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Diagrams in </a:t>
            </a:r>
            <a:r>
              <a:rPr lang="en-US" sz="2400" i="1"/>
              <a:t>the slides are by </a:t>
            </a:r>
            <a:r>
              <a:rPr lang="en-US" sz="2400" i="1" dirty="0" err="1"/>
              <a:t>Arpaci-Dusseau</a:t>
            </a:r>
            <a:endParaRPr lang="en-US" sz="24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B8C71A-A3F9-854A-B0D4-E91BA11D4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evaluate a lock implementation?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4"/>
                </a:solidFill>
              </a:rPr>
              <a:t>Correctness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must provide mutual exclusion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Fairness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threads acquire lock in the order they request it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Progress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if several threads request the lock, one must acquire it</a:t>
            </a:r>
          </a:p>
          <a:p>
            <a:pPr lvl="1"/>
            <a:r>
              <a:rPr lang="en-US" dirty="0"/>
              <a:t>(avoid </a:t>
            </a:r>
            <a:r>
              <a:rPr lang="en-US" i="1" dirty="0"/>
              <a:t>deadlock</a:t>
            </a:r>
            <a:r>
              <a:rPr lang="en-US" dirty="0"/>
              <a:t>)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Bounded wait </a:t>
            </a:r>
            <a:r>
              <a:rPr lang="mr-IN" dirty="0"/>
              <a:t>–</a:t>
            </a:r>
            <a:r>
              <a:rPr lang="en-US" dirty="0"/>
              <a:t> no thread should wait forever (or starve).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Performance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minimize latency/overhead introduced by the 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spinlock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Lacks </a:t>
            </a:r>
            <a:r>
              <a:rPr lang="en-US" b="1" i="1" dirty="0">
                <a:solidFill>
                  <a:schemeClr val="accent4"/>
                </a:solidFill>
              </a:rPr>
              <a:t>Fairness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and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b="1" i="1" dirty="0">
                <a:solidFill>
                  <a:schemeClr val="accent4"/>
                </a:solidFill>
              </a:rPr>
              <a:t>bounded wait </a:t>
            </a:r>
            <a:r>
              <a:rPr lang="mr-IN" dirty="0"/>
              <a:t>–</a:t>
            </a:r>
            <a:r>
              <a:rPr lang="en-US" dirty="0"/>
              <a:t> starvation can occur.</a:t>
            </a:r>
          </a:p>
          <a:p>
            <a:pPr lvl="1"/>
            <a:r>
              <a:rPr lang="en-US" dirty="0"/>
              <a:t>Next thread to acquire the lock is whichever the scheduler chooses</a:t>
            </a:r>
          </a:p>
          <a:p>
            <a:pPr lvl="1"/>
            <a:r>
              <a:rPr lang="en-US" dirty="0"/>
              <a:t>Even if scheduler is “fair” and schedules the waiting process periodically, there is no guarantee that the lock will be available when scheduled.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Performance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(on uniprocessor)</a:t>
            </a:r>
          </a:p>
          <a:p>
            <a:pPr lvl="1"/>
            <a:r>
              <a:rPr lang="en-US" dirty="0"/>
              <a:t>CPU “spins,” repeatedly checking a variable that will not change.</a:t>
            </a:r>
          </a:p>
          <a:p>
            <a:pPr lvl="1"/>
            <a:r>
              <a:rPr lang="en-US" dirty="0" err="1"/>
              <a:t>Timeslice</a:t>
            </a:r>
            <a:r>
              <a:rPr lang="en-US" dirty="0"/>
              <a:t> must expire before another thread is given a chance to unlock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N</a:t>
            </a:r>
            <a:r>
              <a:rPr lang="en-US" dirty="0"/>
              <a:t> threads want the lock, then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timeslices</a:t>
            </a:r>
            <a:r>
              <a:rPr lang="en-US" dirty="0"/>
              <a:t> can be wasted spinning.</a:t>
            </a:r>
          </a:p>
          <a:p>
            <a:pPr lvl="1"/>
            <a:r>
              <a:rPr lang="en-US" dirty="0"/>
              <a:t>Notice that spinlocks may be efficient on a multiprocessor, because a thread on another core may release the lock being waited for.</a:t>
            </a:r>
          </a:p>
          <a:p>
            <a:r>
              <a:rPr lang="en-US" dirty="0"/>
              <a:t>Nevertheless, the spinlock is </a:t>
            </a:r>
            <a:r>
              <a:rPr lang="en-US" b="1" i="1" dirty="0">
                <a:solidFill>
                  <a:schemeClr val="accent4"/>
                </a:solidFill>
              </a:rPr>
              <a:t>correct</a:t>
            </a:r>
            <a:r>
              <a:rPr lang="en-US" dirty="0"/>
              <a:t>, simple, and safe for user code.</a:t>
            </a:r>
          </a:p>
        </p:txBody>
      </p:sp>
    </p:spTree>
    <p:extLst>
      <p:ext uri="{BB962C8B-B14F-4D97-AF65-F5344CB8AC3E}">
        <p14:creationId xmlns:p14="http://schemas.microsoft.com/office/powerpoint/2010/main" val="82152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 starvation illustrated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4885947"/>
            <a:ext cx="11639227" cy="1762824"/>
          </a:xfrm>
        </p:spPr>
        <p:txBody>
          <a:bodyPr>
            <a:normAutofit/>
          </a:bodyPr>
          <a:lstStyle/>
          <a:p>
            <a:r>
              <a:rPr lang="en-US" dirty="0"/>
              <a:t>Problem is that scheduler has no knowledge of locks,</a:t>
            </a:r>
            <a:br>
              <a:rPr lang="en-US" dirty="0"/>
            </a:br>
            <a:r>
              <a:rPr lang="en-US" dirty="0"/>
              <a:t>and locking threads have no control over scheduler</a:t>
            </a:r>
          </a:p>
          <a:p>
            <a:r>
              <a:rPr lang="en-US" b="1" dirty="0"/>
              <a:t>B</a:t>
            </a:r>
            <a:r>
              <a:rPr lang="en-US" dirty="0"/>
              <a:t> makes no progress </a:t>
            </a:r>
            <a:r>
              <a:rPr lang="en-US" i="1" dirty="0"/>
              <a:t>and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wastes a </a:t>
            </a:r>
            <a:r>
              <a:rPr lang="en-US" dirty="0" err="1"/>
              <a:t>timeslice</a:t>
            </a:r>
            <a:r>
              <a:rPr lang="en-US" dirty="0"/>
              <a:t> every time it is scheduled!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4" y="1314349"/>
            <a:ext cx="10274300" cy="33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70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 and add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2" y="1425843"/>
            <a:ext cx="9035512" cy="5222929"/>
          </a:xfrm>
          <a:ln>
            <a:noFill/>
          </a:ln>
        </p:spPr>
        <p:txBody>
          <a:bodyPr/>
          <a:lstStyle/>
          <a:p>
            <a:r>
              <a:rPr lang="en-US" dirty="0"/>
              <a:t>Return old value and increment it</a:t>
            </a:r>
          </a:p>
          <a:p>
            <a:r>
              <a:rPr lang="en-US" dirty="0"/>
              <a:t>This is yet another atomic instruction for concurrency</a:t>
            </a:r>
          </a:p>
          <a:p>
            <a:r>
              <a:rPr lang="en-US" dirty="0"/>
              <a:t>Can be used to atomically reserve a “ticket number”</a:t>
            </a:r>
          </a:p>
          <a:p>
            <a:r>
              <a:rPr lang="en-US" dirty="0"/>
              <a:t>“</a:t>
            </a:r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lock; </a:t>
            </a:r>
            <a:r>
              <a:rPr lang="en-US" sz="24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xadd</a:t>
            </a:r>
            <a:r>
              <a:rPr lang="en-US" dirty="0"/>
              <a:t>” in x86 assembly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81" y="2851687"/>
            <a:ext cx="2898538" cy="3797085"/>
          </a:xfrm>
          <a:prstGeom prst="rect">
            <a:avLst/>
          </a:prstGeom>
          <a:ln w="2857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385" y="4037307"/>
            <a:ext cx="5360399" cy="185204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5EF12D3-0B98-1642-B705-7E7108F71039}"/>
              </a:ext>
            </a:extLst>
          </p:cNvPr>
          <p:cNvSpPr/>
          <p:nvPr/>
        </p:nvSpPr>
        <p:spPr>
          <a:xfrm>
            <a:off x="2060294" y="3819646"/>
            <a:ext cx="5972536" cy="230336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0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1441342"/>
            <a:ext cx="6075920" cy="4520485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76814" y="154984"/>
            <a:ext cx="5625884" cy="65557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thread uses fetch-and-add to atomically </a:t>
            </a:r>
            <a:r>
              <a:rPr lang="en-US" b="1" i="1" dirty="0">
                <a:solidFill>
                  <a:schemeClr val="accent4"/>
                </a:solidFill>
              </a:rPr>
              <a:t>reserve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its turn number.</a:t>
            </a:r>
          </a:p>
          <a:p>
            <a:r>
              <a:rPr lang="en-US" dirty="0"/>
              <a:t>In lock(), spin while checking whether it’s your turn.</a:t>
            </a:r>
          </a:p>
          <a:p>
            <a:pPr lvl="1"/>
            <a:r>
              <a:rPr lang="en-US" dirty="0"/>
              <a:t>Unique turn numbers prevent race</a:t>
            </a:r>
          </a:p>
          <a:p>
            <a:r>
              <a:rPr lang="en-US" dirty="0"/>
              <a:t>To unlock, just increment “turn”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Prevents starvation </a:t>
            </a:r>
            <a:r>
              <a:rPr lang="en-US" dirty="0"/>
              <a:t>because threads acquire the lock in FIFO order.</a:t>
            </a:r>
          </a:p>
          <a:p>
            <a:endParaRPr lang="en-US" dirty="0"/>
          </a:p>
          <a:p>
            <a:r>
              <a:rPr lang="en-US" dirty="0"/>
              <a:t>Atomic instruction is not really needed in unlock.</a:t>
            </a:r>
          </a:p>
          <a:p>
            <a:pPr lvl="1"/>
            <a:r>
              <a:rPr lang="en-US" dirty="0"/>
              <a:t>Can avoid overflow with:</a:t>
            </a:r>
          </a:p>
          <a:p>
            <a:pPr marL="457200" lvl="1" indent="0">
              <a:buNone/>
            </a:pPr>
            <a:r>
              <a:rPr lang="en-US" sz="1600" dirty="0">
                <a:latin typeface="Courier" pitchFamily="2" charset="0"/>
                <a:ea typeface="Andale Mono" charset="0"/>
                <a:cs typeface="Andale Mono" charset="0"/>
              </a:rPr>
              <a:t>lock-&gt;turn = (lock-&gt;turn + 1) % MAX_INT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77533" y="5284922"/>
            <a:ext cx="2123267" cy="331463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865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GCC has built-in functions for atomic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>
                <a:latin typeface="Courier" pitchFamily="2" charset="0"/>
                <a:ea typeface="Andale Mono" charset="0"/>
                <a:cs typeface="Andale Mono" charset="0"/>
              </a:rPr>
              <a:t>type</a:t>
            </a:r>
            <a:r>
              <a:rPr lang="en-US" sz="2000" dirty="0">
                <a:latin typeface="Courier" pitchFamily="2" charset="0"/>
                <a:ea typeface="Andale Mono" charset="0"/>
                <a:cs typeface="Andale Mono" charset="0"/>
              </a:rPr>
              <a:t> __</a:t>
            </a:r>
            <a:r>
              <a:rPr lang="en-US" sz="2000" dirty="0" err="1">
                <a:latin typeface="Courier" pitchFamily="2" charset="0"/>
                <a:ea typeface="Andale Mono" charset="0"/>
                <a:cs typeface="Andale Mono" charset="0"/>
              </a:rPr>
              <a:t>sync_fetch_and_add</a:t>
            </a:r>
            <a:r>
              <a:rPr lang="en-US" sz="2000" dirty="0">
                <a:latin typeface="Courier" pitchFamily="2" charset="0"/>
                <a:ea typeface="Andale Mono" charset="0"/>
                <a:cs typeface="Andale Mono" charset="0"/>
              </a:rPr>
              <a:t> (</a:t>
            </a:r>
            <a:r>
              <a:rPr lang="en-US" sz="2000" i="1" dirty="0">
                <a:latin typeface="Courier" pitchFamily="2" charset="0"/>
                <a:ea typeface="Andale Mono" charset="0"/>
                <a:cs typeface="Andale Mono" charset="0"/>
              </a:rPr>
              <a:t>type</a:t>
            </a:r>
            <a:r>
              <a:rPr lang="en-US" sz="2000" dirty="0">
                <a:latin typeface="Courier" pitchFamily="2" charset="0"/>
                <a:ea typeface="Andale Mono" charset="0"/>
                <a:cs typeface="Andale Mono" charset="0"/>
              </a:rPr>
              <a:t> *</a:t>
            </a:r>
            <a:r>
              <a:rPr lang="en-US" sz="2000" dirty="0" err="1">
                <a:latin typeface="Courier" pitchFamily="2" charset="0"/>
                <a:ea typeface="Andale Mono" charset="0"/>
                <a:cs typeface="Andale Mono" charset="0"/>
              </a:rPr>
              <a:t>ptr</a:t>
            </a:r>
            <a:r>
              <a:rPr lang="en-US" sz="2000" dirty="0">
                <a:latin typeface="Courier" pitchFamily="2" charset="0"/>
                <a:ea typeface="Andale Mono" charset="0"/>
                <a:cs typeface="Andale Mono" charset="0"/>
              </a:rPr>
              <a:t>, </a:t>
            </a:r>
            <a:r>
              <a:rPr lang="en-US" sz="2000" i="1" dirty="0">
                <a:latin typeface="Courier" pitchFamily="2" charset="0"/>
                <a:ea typeface="Andale Mono" charset="0"/>
                <a:cs typeface="Andale Mono" charset="0"/>
              </a:rPr>
              <a:t>type</a:t>
            </a:r>
            <a:r>
              <a:rPr lang="en-US" sz="2000" dirty="0">
                <a:latin typeface="Courier" pitchFamily="2" charset="0"/>
                <a:ea typeface="Andale Mono" charset="0"/>
                <a:cs typeface="Andale Mono" charset="0"/>
              </a:rPr>
              <a:t> value)</a:t>
            </a:r>
          </a:p>
          <a:p>
            <a:r>
              <a:rPr lang="en-US" sz="2000" dirty="0">
                <a:latin typeface="Courier" pitchFamily="2" charset="0"/>
                <a:ea typeface="Andale Mono" charset="0"/>
                <a:cs typeface="Andale Mono" charset="0"/>
              </a:rPr>
              <a:t>bool __</a:t>
            </a:r>
            <a:r>
              <a:rPr lang="en-US" sz="2000" dirty="0" err="1">
                <a:latin typeface="Courier" pitchFamily="2" charset="0"/>
                <a:ea typeface="Andale Mono" charset="0"/>
                <a:cs typeface="Andale Mono" charset="0"/>
              </a:rPr>
              <a:t>sync_bool_compare_and_swap</a:t>
            </a:r>
            <a:r>
              <a:rPr lang="en-US" sz="2000" dirty="0">
                <a:latin typeface="Courier" pitchFamily="2" charset="0"/>
                <a:ea typeface="Andale Mono" charset="0"/>
                <a:cs typeface="Andale Mono" charset="0"/>
              </a:rPr>
              <a:t> (</a:t>
            </a:r>
            <a:r>
              <a:rPr lang="en-US" sz="2000" i="1" dirty="0">
                <a:latin typeface="Courier" pitchFamily="2" charset="0"/>
                <a:ea typeface="Andale Mono" charset="0"/>
                <a:cs typeface="Andale Mono" charset="0"/>
              </a:rPr>
              <a:t>type</a:t>
            </a:r>
            <a:r>
              <a:rPr lang="en-US" sz="2000" dirty="0">
                <a:latin typeface="Courier" pitchFamily="2" charset="0"/>
                <a:ea typeface="Andale Mono" charset="0"/>
                <a:cs typeface="Andale Mono" charset="0"/>
              </a:rPr>
              <a:t> *</a:t>
            </a:r>
            <a:r>
              <a:rPr lang="en-US" sz="2000" dirty="0" err="1">
                <a:latin typeface="Courier" pitchFamily="2" charset="0"/>
                <a:ea typeface="Andale Mono" charset="0"/>
                <a:cs typeface="Andale Mono" charset="0"/>
              </a:rPr>
              <a:t>ptr</a:t>
            </a:r>
            <a:r>
              <a:rPr lang="en-US" sz="2000" dirty="0">
                <a:latin typeface="Courier" pitchFamily="2" charset="0"/>
                <a:ea typeface="Andale Mono" charset="0"/>
                <a:cs typeface="Andale Mono" charset="0"/>
              </a:rPr>
              <a:t>, </a:t>
            </a:r>
            <a:r>
              <a:rPr lang="en-US" sz="2000" i="1" dirty="0">
                <a:latin typeface="Courier" pitchFamily="2" charset="0"/>
                <a:ea typeface="Andale Mono" charset="0"/>
                <a:cs typeface="Andale Mono" charset="0"/>
              </a:rPr>
              <a:t>type</a:t>
            </a:r>
            <a:r>
              <a:rPr lang="en-US" sz="2000" dirty="0">
                <a:latin typeface="Courier" pitchFamily="2" charset="0"/>
                <a:ea typeface="Andale Mono" charset="0"/>
                <a:cs typeface="Andale Mono" charset="0"/>
              </a:rPr>
              <a:t> </a:t>
            </a:r>
            <a:r>
              <a:rPr lang="en-US" sz="2000" dirty="0" err="1">
                <a:latin typeface="Courier" pitchFamily="2" charset="0"/>
                <a:ea typeface="Andale Mono" charset="0"/>
                <a:cs typeface="Andale Mono" charset="0"/>
              </a:rPr>
              <a:t>oldval</a:t>
            </a:r>
            <a:r>
              <a:rPr lang="en-US" sz="2000" dirty="0">
                <a:latin typeface="Courier" pitchFamily="2" charset="0"/>
                <a:ea typeface="Andale Mono" charset="0"/>
                <a:cs typeface="Andale Mono" charset="0"/>
              </a:rPr>
              <a:t> </a:t>
            </a:r>
            <a:r>
              <a:rPr lang="en-US" sz="2000" i="1" dirty="0">
                <a:latin typeface="Courier" pitchFamily="2" charset="0"/>
                <a:ea typeface="Andale Mono" charset="0"/>
                <a:cs typeface="Andale Mono" charset="0"/>
              </a:rPr>
              <a:t>type</a:t>
            </a:r>
            <a:r>
              <a:rPr lang="en-US" sz="2000" dirty="0">
                <a:latin typeface="Courier" pitchFamily="2" charset="0"/>
                <a:ea typeface="Andale Mono" charset="0"/>
                <a:cs typeface="Andale Mono" charset="0"/>
              </a:rPr>
              <a:t> </a:t>
            </a:r>
            <a:r>
              <a:rPr lang="en-US" sz="2000" dirty="0" err="1">
                <a:latin typeface="Courier" pitchFamily="2" charset="0"/>
                <a:ea typeface="Andale Mono" charset="0"/>
                <a:cs typeface="Andale Mono" charset="0"/>
              </a:rPr>
              <a:t>newval</a:t>
            </a:r>
            <a:r>
              <a:rPr lang="en-US" sz="2000" dirty="0">
                <a:latin typeface="Courier" pitchFamily="2" charset="0"/>
                <a:ea typeface="Andale Mono" charset="0"/>
                <a:cs typeface="Andale Mono" charset="0"/>
              </a:rPr>
              <a:t>)</a:t>
            </a:r>
          </a:p>
          <a:p>
            <a:r>
              <a:rPr lang="en-US" sz="2000" i="1" dirty="0">
                <a:latin typeface="Courier" pitchFamily="2" charset="0"/>
                <a:ea typeface="Andale Mono" charset="0"/>
                <a:cs typeface="Andale Mono" charset="0"/>
              </a:rPr>
              <a:t>type</a:t>
            </a:r>
            <a:r>
              <a:rPr lang="en-US" sz="2000" dirty="0">
                <a:latin typeface="Courier" pitchFamily="2" charset="0"/>
                <a:ea typeface="Andale Mono" charset="0"/>
                <a:cs typeface="Andale Mono" charset="0"/>
              </a:rPr>
              <a:t> __</a:t>
            </a:r>
            <a:r>
              <a:rPr lang="en-US" sz="2000" dirty="0" err="1">
                <a:latin typeface="Courier" pitchFamily="2" charset="0"/>
                <a:ea typeface="Andale Mono" charset="0"/>
                <a:cs typeface="Andale Mono" charset="0"/>
              </a:rPr>
              <a:t>sync_lock_test_and_set</a:t>
            </a:r>
            <a:r>
              <a:rPr lang="en-US" sz="2000" dirty="0">
                <a:latin typeface="Courier" pitchFamily="2" charset="0"/>
                <a:ea typeface="Andale Mono" charset="0"/>
                <a:cs typeface="Andale Mono" charset="0"/>
              </a:rPr>
              <a:t> (</a:t>
            </a:r>
            <a:r>
              <a:rPr lang="en-US" sz="2000" i="1" dirty="0">
                <a:latin typeface="Courier" pitchFamily="2" charset="0"/>
                <a:ea typeface="Andale Mono" charset="0"/>
                <a:cs typeface="Andale Mono" charset="0"/>
              </a:rPr>
              <a:t>type</a:t>
            </a:r>
            <a:r>
              <a:rPr lang="en-US" sz="2000" dirty="0">
                <a:latin typeface="Courier" pitchFamily="2" charset="0"/>
                <a:ea typeface="Andale Mono" charset="0"/>
                <a:cs typeface="Andale Mono" charset="0"/>
              </a:rPr>
              <a:t> *</a:t>
            </a:r>
            <a:r>
              <a:rPr lang="en-US" sz="2000" dirty="0" err="1">
                <a:latin typeface="Courier" pitchFamily="2" charset="0"/>
                <a:ea typeface="Andale Mono" charset="0"/>
                <a:cs typeface="Andale Mono" charset="0"/>
              </a:rPr>
              <a:t>ptr</a:t>
            </a:r>
            <a:r>
              <a:rPr lang="en-US" sz="2000" dirty="0">
                <a:latin typeface="Courier" pitchFamily="2" charset="0"/>
                <a:ea typeface="Andale Mono" charset="0"/>
                <a:cs typeface="Andale Mono" charset="0"/>
              </a:rPr>
              <a:t>, </a:t>
            </a:r>
            <a:r>
              <a:rPr lang="en-US" sz="2000" i="1" dirty="0">
                <a:latin typeface="Courier" pitchFamily="2" charset="0"/>
                <a:ea typeface="Andale Mono" charset="0"/>
                <a:cs typeface="Andale Mono" charset="0"/>
              </a:rPr>
              <a:t>type</a:t>
            </a:r>
            <a:r>
              <a:rPr lang="en-US" sz="2000" dirty="0">
                <a:latin typeface="Courier" pitchFamily="2" charset="0"/>
                <a:ea typeface="Andale Mono" charset="0"/>
                <a:cs typeface="Andale Mono" charset="0"/>
              </a:rPr>
              <a:t> value)</a:t>
            </a:r>
          </a:p>
          <a:p>
            <a:r>
              <a:rPr lang="en-US" sz="2000" dirty="0">
                <a:latin typeface="Courier" pitchFamily="2" charset="0"/>
                <a:ea typeface="Andale Mono" charset="0"/>
                <a:cs typeface="Andale Mono" charset="0"/>
              </a:rPr>
              <a:t>void __</a:t>
            </a:r>
            <a:r>
              <a:rPr lang="en-US" sz="2000" dirty="0" err="1">
                <a:latin typeface="Courier" pitchFamily="2" charset="0"/>
                <a:ea typeface="Andale Mono" charset="0"/>
                <a:cs typeface="Andale Mono" charset="0"/>
              </a:rPr>
              <a:t>sync_lock_release</a:t>
            </a:r>
            <a:r>
              <a:rPr lang="en-US" sz="2000" dirty="0">
                <a:latin typeface="Courier" pitchFamily="2" charset="0"/>
                <a:ea typeface="Andale Mono" charset="0"/>
                <a:cs typeface="Andale Mono" charset="0"/>
              </a:rPr>
              <a:t> (</a:t>
            </a:r>
            <a:r>
              <a:rPr lang="en-US" sz="2000" i="1" dirty="0">
                <a:latin typeface="Courier" pitchFamily="2" charset="0"/>
                <a:ea typeface="Andale Mono" charset="0"/>
                <a:cs typeface="Andale Mono" charset="0"/>
              </a:rPr>
              <a:t>type</a:t>
            </a:r>
            <a:r>
              <a:rPr lang="en-US" sz="2000" dirty="0">
                <a:latin typeface="Courier" pitchFamily="2" charset="0"/>
                <a:ea typeface="Andale Mono" charset="0"/>
                <a:cs typeface="Andale Mono" charset="0"/>
              </a:rPr>
              <a:t> *</a:t>
            </a:r>
            <a:r>
              <a:rPr lang="en-US" sz="2000" dirty="0" err="1">
                <a:latin typeface="Courier" pitchFamily="2" charset="0"/>
                <a:ea typeface="Andale Mono" charset="0"/>
                <a:cs typeface="Andale Mono" charset="0"/>
              </a:rPr>
              <a:t>ptr</a:t>
            </a:r>
            <a:r>
              <a:rPr lang="en-US" sz="2000" dirty="0">
                <a:latin typeface="Courier" pitchFamily="2" charset="0"/>
                <a:ea typeface="Andale Mono" charset="0"/>
                <a:cs typeface="Andale Mono" charset="0"/>
              </a:rPr>
              <a:t>)</a:t>
            </a:r>
          </a:p>
          <a:p>
            <a:r>
              <a:rPr lang="mr-IN" dirty="0"/>
              <a:t>…</a:t>
            </a:r>
            <a:r>
              <a:rPr lang="en-US" dirty="0"/>
              <a:t> and more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https://gcc.gnu.org/onlinedocs/gcc-4.1.0/gcc/Atomic-Builtins.html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These will be compiled to the appropriate atomic instructions on the particular target CPU architecture.</a:t>
            </a:r>
          </a:p>
        </p:txBody>
      </p:sp>
    </p:spTree>
    <p:extLst>
      <p:ext uri="{BB962C8B-B14F-4D97-AF65-F5344CB8AC3E}">
        <p14:creationId xmlns:p14="http://schemas.microsoft.com/office/powerpoint/2010/main" val="776396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Load-linked &amp; Store-conditional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special pair of load/store instructions for concurrency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Load-linked</a:t>
            </a:r>
            <a:r>
              <a:rPr lang="en-US" dirty="0"/>
              <a:t> reads the value at an address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Store-conditional</a:t>
            </a:r>
            <a:r>
              <a:rPr lang="en-US" dirty="0"/>
              <a:t> writes a new value to an address</a:t>
            </a:r>
          </a:p>
          <a:p>
            <a:pPr lvl="1"/>
            <a:r>
              <a:rPr lang="en-US" dirty="0"/>
              <a:t>However, it aborts if there has already been a write to that address since the last load-linked.</a:t>
            </a:r>
          </a:p>
          <a:p>
            <a:r>
              <a:rPr lang="en-US" dirty="0"/>
              <a:t>Can be used to implement a lock</a:t>
            </a:r>
          </a:p>
          <a:p>
            <a:pPr lvl="1"/>
            <a:r>
              <a:rPr lang="en-US" dirty="0"/>
              <a:t>But more importantly, can be used directly for </a:t>
            </a:r>
            <a:r>
              <a:rPr lang="en-US" b="1" i="1" dirty="0">
                <a:solidFill>
                  <a:schemeClr val="accent4"/>
                </a:solidFill>
              </a:rPr>
              <a:t>lock-free</a:t>
            </a:r>
            <a:r>
              <a:rPr lang="en-US" dirty="0"/>
              <a:t> concurrent code.</a:t>
            </a:r>
          </a:p>
          <a:p>
            <a:pPr lvl="1"/>
            <a:r>
              <a:rPr lang="en-US" dirty="0"/>
              <a:t>Instead of locking before working on shared memory, just use load-linked.</a:t>
            </a:r>
          </a:p>
          <a:p>
            <a:pPr lvl="2"/>
            <a:r>
              <a:rPr lang="en-US" dirty="0"/>
              <a:t>The store-conditional later on will tell you whether you need to retry.</a:t>
            </a:r>
          </a:p>
          <a:p>
            <a:r>
              <a:rPr lang="en-US" dirty="0"/>
              <a:t>Supported on some RISC/ARM CPUs, but not on x86. </a:t>
            </a:r>
          </a:p>
        </p:txBody>
      </p:sp>
    </p:spTree>
    <p:extLst>
      <p:ext uri="{BB962C8B-B14F-4D97-AF65-F5344CB8AC3E}">
        <p14:creationId xmlns:p14="http://schemas.microsoft.com/office/powerpoint/2010/main" val="1291337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17" y="1157467"/>
            <a:ext cx="6720346" cy="5532699"/>
          </a:xfrm>
        </p:spPr>
      </p:pic>
    </p:spTree>
    <p:extLst>
      <p:ext uri="{BB962C8B-B14F-4D97-AF65-F5344CB8AC3E}">
        <p14:creationId xmlns:p14="http://schemas.microsoft.com/office/powerpoint/2010/main" val="277977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Ticket lock avoids starvation, but it’s still not ideal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57468"/>
            <a:ext cx="11639227" cy="5578997"/>
          </a:xfrm>
        </p:spPr>
        <p:txBody>
          <a:bodyPr>
            <a:normAutofit/>
          </a:bodyPr>
          <a:lstStyle/>
          <a:p>
            <a:r>
              <a:rPr lang="en-US" dirty="0"/>
              <a:t>Imagine 4 processes competing  on one CPU for a lock: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B,C,D are wasting time by </a:t>
            </a:r>
            <a:r>
              <a:rPr lang="en-US" b="1" i="1" dirty="0">
                <a:solidFill>
                  <a:schemeClr val="accent4"/>
                </a:solidFill>
              </a:rPr>
              <a:t>busy waiting</a:t>
            </a:r>
            <a:r>
              <a:rPr lang="en-US" dirty="0"/>
              <a:t>.</a:t>
            </a:r>
          </a:p>
          <a:p>
            <a:r>
              <a:rPr lang="en-US" dirty="0"/>
              <a:t>Scheduler is trying to be fair to B,C,D by letting them run, but scheduler is ignorant of locks, and does not know they are just waiting.</a:t>
            </a:r>
          </a:p>
          <a:p>
            <a:r>
              <a:rPr lang="en-US" dirty="0"/>
              <a:t>It would be better to skip B,C,D and let A finish the critical section.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91" y="1795061"/>
            <a:ext cx="9779347" cy="258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70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Yielding is a simple solution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525" y="1303643"/>
            <a:ext cx="5756274" cy="518734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Give the user process </a:t>
            </a:r>
            <a:r>
              <a:rPr lang="en-US" i="1" dirty="0"/>
              <a:t>just a little</a:t>
            </a:r>
            <a:r>
              <a:rPr lang="en-US" dirty="0"/>
              <a:t> control over the scheduler.</a:t>
            </a:r>
          </a:p>
          <a:p>
            <a:r>
              <a:rPr lang="en-US" dirty="0"/>
              <a:t>Create a </a:t>
            </a:r>
            <a:r>
              <a:rPr lang="en-US" b="1" i="1" dirty="0">
                <a:solidFill>
                  <a:schemeClr val="accent4"/>
                </a:solidFill>
              </a:rPr>
              <a:t>yield</a:t>
            </a:r>
            <a:r>
              <a:rPr lang="en-US" dirty="0"/>
              <a:t> </a:t>
            </a:r>
            <a:r>
              <a:rPr lang="en-US" dirty="0" err="1"/>
              <a:t>syscall</a:t>
            </a:r>
            <a:r>
              <a:rPr lang="en-US" dirty="0"/>
              <a:t> that un-schedules the current thread (before the </a:t>
            </a:r>
            <a:r>
              <a:rPr lang="en-US" dirty="0" err="1"/>
              <a:t>timeslice</a:t>
            </a:r>
            <a:r>
              <a:rPr lang="en-US" dirty="0"/>
              <a:t> expires).</a:t>
            </a:r>
          </a:p>
          <a:p>
            <a:r>
              <a:rPr lang="en-US" dirty="0"/>
              <a:t>In </a:t>
            </a:r>
            <a:r>
              <a:rPr lang="en-US" b="1" dirty="0"/>
              <a:t>acquire</a:t>
            </a:r>
            <a:r>
              <a:rPr lang="en-US" dirty="0"/>
              <a:t>, the thread will check the lock variable once.</a:t>
            </a:r>
          </a:p>
          <a:p>
            <a:r>
              <a:rPr lang="en-US" dirty="0"/>
              <a:t>If the lock is not available, the thread is better off letting another thread run because it’s waiting for someone else to unlock.</a:t>
            </a:r>
          </a:p>
        </p:txBody>
      </p:sp>
    </p:spTree>
    <p:extLst>
      <p:ext uri="{BB962C8B-B14F-4D97-AF65-F5344CB8AC3E}">
        <p14:creationId xmlns:p14="http://schemas.microsoft.com/office/powerpoint/2010/main" val="195935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5D3C4-8F05-F84D-B293-2C3E34C74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633BE-C978-8146-AF80-04BBDCA29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Drop deadline is tomorrow.  Stop by my office if you’re thinking about dropping.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D0B890-DD5E-8D4B-9F20-9A4C9C360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407" y="2056466"/>
            <a:ext cx="7809186" cy="480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9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Yielding eliminates busy-waiting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135" y="1146175"/>
            <a:ext cx="11492329" cy="5595937"/>
          </a:xfrm>
        </p:spPr>
      </p:pic>
    </p:spTree>
    <p:extLst>
      <p:ext uri="{BB962C8B-B14F-4D97-AF65-F5344CB8AC3E}">
        <p14:creationId xmlns:p14="http://schemas.microsoft.com/office/powerpoint/2010/main" val="948364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remaining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is better with </a:t>
            </a:r>
            <a:r>
              <a:rPr lang="en-US" b="1" i="1" dirty="0"/>
              <a:t>yield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but we are still doing a lot of</a:t>
            </a:r>
            <a:br>
              <a:rPr lang="en-US" dirty="0"/>
            </a:br>
            <a:r>
              <a:rPr lang="en-US" u="sng" dirty="0"/>
              <a:t>unnecessary context switches </a:t>
            </a:r>
          </a:p>
          <a:p>
            <a:r>
              <a:rPr lang="en-US" dirty="0"/>
              <a:t>Remember that context switches are </a:t>
            </a:r>
            <a:br>
              <a:rPr lang="en-US" dirty="0"/>
            </a:br>
            <a:r>
              <a:rPr lang="en-US" dirty="0"/>
              <a:t>costly because they flush caches &amp; TLB.</a:t>
            </a:r>
          </a:p>
          <a:p>
            <a:r>
              <a:rPr lang="en-US" dirty="0"/>
              <a:t>Solution is to make the scheduler aware of who is holding which locks</a:t>
            </a:r>
          </a:p>
          <a:p>
            <a:r>
              <a:rPr lang="en-US" dirty="0"/>
              <a:t>Then scheduler can avoid scheduling a thread until the lock it’s waiting for is free.</a:t>
            </a:r>
          </a:p>
          <a:p>
            <a:r>
              <a:rPr lang="en-US" dirty="0"/>
              <a:t>Thread “A” should be scheduled again at time 20, because the other three processes are all waiting for a lock that has not yet been released.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779" y="941283"/>
            <a:ext cx="4483370" cy="23019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121112" y="1487836"/>
            <a:ext cx="1208867" cy="139484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9419542">
            <a:off x="3339598" y="2120979"/>
            <a:ext cx="5381725" cy="2507075"/>
          </a:xfrm>
          <a:prstGeom prst="arc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13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locks and wait queues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better solution requires some</a:t>
            </a:r>
            <a:br>
              <a:rPr lang="en-US" dirty="0"/>
            </a:br>
            <a:r>
              <a:rPr lang="en-US" dirty="0">
                <a:solidFill>
                  <a:schemeClr val="accent4"/>
                </a:solidFill>
              </a:rPr>
              <a:t>cooperation between the user thread’s locks and the OS scheduler.</a:t>
            </a:r>
          </a:p>
          <a:p>
            <a:r>
              <a:rPr lang="en-US" dirty="0"/>
              <a:t>Solaris provides park/</a:t>
            </a:r>
            <a:r>
              <a:rPr lang="en-US" dirty="0" err="1"/>
              <a:t>unpark</a:t>
            </a:r>
            <a:r>
              <a:rPr lang="en-US" dirty="0"/>
              <a:t> </a:t>
            </a:r>
            <a:r>
              <a:rPr lang="en-US" dirty="0" err="1"/>
              <a:t>syscalls</a:t>
            </a:r>
            <a:r>
              <a:rPr lang="en-US" dirty="0"/>
              <a:t> to influence the scheduler: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Park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blocks the current thread.</a:t>
            </a:r>
          </a:p>
          <a:p>
            <a:pPr lvl="2"/>
            <a:r>
              <a:rPr lang="en-US" dirty="0"/>
              <a:t>Yields, but also puts the thread in a special blocked state so it cannot run.</a:t>
            </a:r>
          </a:p>
          <a:p>
            <a:pPr lvl="1"/>
            <a:r>
              <a:rPr lang="en-US" b="1" i="1" dirty="0" err="1">
                <a:solidFill>
                  <a:schemeClr val="accent4"/>
                </a:solidFill>
              </a:rPr>
              <a:t>Unpark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unblocks </a:t>
            </a:r>
            <a:r>
              <a:rPr lang="en-US" b="1" i="1" dirty="0"/>
              <a:t>another</a:t>
            </a:r>
            <a:r>
              <a:rPr lang="en-US" dirty="0"/>
              <a:t> thread, identified by </a:t>
            </a:r>
            <a:r>
              <a:rPr lang="en-US" dirty="0" err="1"/>
              <a:t>thread_id</a:t>
            </a:r>
            <a:r>
              <a:rPr lang="en-US" dirty="0"/>
              <a:t>.</a:t>
            </a:r>
          </a:p>
          <a:p>
            <a:r>
              <a:rPr lang="en-US" dirty="0"/>
              <a:t>A lock based on park/</a:t>
            </a:r>
            <a:r>
              <a:rPr lang="en-US" dirty="0" err="1"/>
              <a:t>unpark</a:t>
            </a:r>
            <a:r>
              <a:rPr lang="en-US" dirty="0"/>
              <a:t> can be implemented as follows:</a:t>
            </a:r>
          </a:p>
          <a:p>
            <a:pPr lvl="1"/>
            <a:r>
              <a:rPr lang="en-US" dirty="0"/>
              <a:t>If lock </a:t>
            </a:r>
            <a:r>
              <a:rPr lang="en-US" b="1" dirty="0"/>
              <a:t>acquire</a:t>
            </a:r>
            <a:r>
              <a:rPr lang="en-US" dirty="0"/>
              <a:t> fails, add the thread to the queue of parked threads and park.</a:t>
            </a:r>
          </a:p>
          <a:p>
            <a:pPr lvl="1"/>
            <a:r>
              <a:rPr lang="en-US" b="1" dirty="0"/>
              <a:t>release</a:t>
            </a:r>
            <a:r>
              <a:rPr lang="en-US" dirty="0"/>
              <a:t> dequeues the next waiting thread (if any) and </a:t>
            </a:r>
            <a:r>
              <a:rPr lang="en-US" dirty="0" err="1"/>
              <a:t>unparks</a:t>
            </a:r>
            <a:r>
              <a:rPr lang="en-US" dirty="0"/>
              <a:t> it, so it can run.</a:t>
            </a:r>
          </a:p>
          <a:p>
            <a:pPr lvl="1"/>
            <a:r>
              <a:rPr lang="en-US" dirty="0"/>
              <a:t>Queue resides in user memory and unlocking thread effectively decides which thread is scheduled next.</a:t>
            </a:r>
          </a:p>
          <a:p>
            <a:r>
              <a:rPr lang="en-US" dirty="0"/>
              <a:t>See the book for details.</a:t>
            </a:r>
          </a:p>
        </p:txBody>
      </p:sp>
    </p:spTree>
    <p:extLst>
      <p:ext uri="{BB962C8B-B14F-4D97-AF65-F5344CB8AC3E}">
        <p14:creationId xmlns:p14="http://schemas.microsoft.com/office/powerpoint/2010/main" val="219054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</a:t>
            </a:r>
            <a:r>
              <a:rPr lang="en-US" dirty="0" err="1"/>
              <a:t>Futex</a:t>
            </a:r>
            <a:r>
              <a:rPr lang="en-US" dirty="0"/>
              <a:t> (“fast </a:t>
            </a:r>
            <a:r>
              <a:rPr lang="en-US" dirty="0" err="1"/>
              <a:t>userspace</a:t>
            </a:r>
            <a:r>
              <a:rPr lang="en-US" dirty="0"/>
              <a:t> </a:t>
            </a:r>
            <a:r>
              <a:rPr lang="en-US" dirty="0" err="1"/>
              <a:t>mutex</a:t>
            </a:r>
            <a:r>
              <a:rPr lang="en-US" dirty="0"/>
              <a:t>”) </a:t>
            </a:r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park/</a:t>
            </a:r>
            <a:r>
              <a:rPr lang="en-US" dirty="0" err="1"/>
              <a:t>unpark</a:t>
            </a:r>
            <a:r>
              <a:rPr lang="en-US" dirty="0"/>
              <a:t>, but the queue is in the kernel.</a:t>
            </a:r>
          </a:p>
          <a:p>
            <a:r>
              <a:rPr lang="en-US" sz="2400" b="1" dirty="0" err="1">
                <a:solidFill>
                  <a:schemeClr val="accent4"/>
                </a:solidFill>
                <a:latin typeface="Courier" pitchFamily="2" charset="0"/>
                <a:ea typeface="Andale Mono" charset="0"/>
                <a:cs typeface="Andale Mono" charset="0"/>
              </a:rPr>
              <a:t>futex_wait</a:t>
            </a:r>
            <a:r>
              <a:rPr lang="en-US" sz="2400" b="1" dirty="0">
                <a:solidFill>
                  <a:schemeClr val="accent4"/>
                </a:solidFill>
                <a:latin typeface="Courier" pitchFamily="2" charset="0"/>
                <a:ea typeface="Andale Mono" charset="0"/>
                <a:cs typeface="Andale Mono" charset="0"/>
              </a:rPr>
              <a:t>(address, expected) </a:t>
            </a:r>
            <a:r>
              <a:rPr lang="mr-IN" dirty="0"/>
              <a:t>–</a:t>
            </a:r>
            <a:r>
              <a:rPr lang="en-US" dirty="0"/>
              <a:t> put the thread to sleep if the value at address equals “expected.”  Used in lock/acquire function.</a:t>
            </a:r>
          </a:p>
          <a:p>
            <a:r>
              <a:rPr lang="en-US" sz="2400" b="1" dirty="0" err="1">
                <a:solidFill>
                  <a:schemeClr val="accent4"/>
                </a:solidFill>
                <a:latin typeface="Courier" pitchFamily="2" charset="0"/>
                <a:ea typeface="Andale Mono" charset="0"/>
                <a:cs typeface="Andale Mono" charset="0"/>
              </a:rPr>
              <a:t>futex_wake</a:t>
            </a:r>
            <a:r>
              <a:rPr lang="en-US" sz="2400" b="1" dirty="0">
                <a:solidFill>
                  <a:schemeClr val="accent4"/>
                </a:solidFill>
                <a:latin typeface="Courier" pitchFamily="2" charset="0"/>
                <a:ea typeface="Andale Mono" charset="0"/>
                <a:cs typeface="Andale Mono" charset="0"/>
              </a:rPr>
              <a:t>(address) </a:t>
            </a:r>
            <a:r>
              <a:rPr lang="mr-IN" dirty="0"/>
              <a:t>–</a:t>
            </a:r>
            <a:r>
              <a:rPr lang="en-US" dirty="0"/>
              <a:t> wake one thread (in FIFO order) that previously called </a:t>
            </a:r>
            <a:r>
              <a:rPr lang="en-US" dirty="0" err="1"/>
              <a:t>futex_wait</a:t>
            </a:r>
            <a:r>
              <a:rPr lang="en-US" dirty="0"/>
              <a:t>.    Used in unlock/release function.</a:t>
            </a:r>
          </a:p>
          <a:p>
            <a:r>
              <a:rPr lang="en-US" dirty="0"/>
              <a:t>Behind the scenes, the kernel will create a queue for each address associated with a </a:t>
            </a:r>
            <a:r>
              <a:rPr lang="en-US" dirty="0" err="1"/>
              <a:t>futex</a:t>
            </a:r>
            <a:r>
              <a:rPr lang="en-US" dirty="0"/>
              <a:t>.  (Queue will be protected by locks.)</a:t>
            </a:r>
          </a:p>
        </p:txBody>
      </p:sp>
    </p:spTree>
    <p:extLst>
      <p:ext uri="{BB962C8B-B14F-4D97-AF65-F5344CB8AC3E}">
        <p14:creationId xmlns:p14="http://schemas.microsoft.com/office/powerpoint/2010/main" val="129530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1A1E8-8C6E-324D-83BB-7353B16A9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classes of 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60D5D-CC77-1E48-A4C9-D9D4F2C21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Spinlocks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17086-8521-D948-8545-09E4B83C85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Just use an atomic CPU instruction like test-and-set or fetch-and-add.</a:t>
            </a:r>
          </a:p>
          <a:p>
            <a:r>
              <a:rPr lang="en-US" dirty="0"/>
              <a:t>“Spinning” is trying to acquire the lock repeatedly in a loop.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Simple</a:t>
            </a:r>
          </a:p>
          <a:p>
            <a:r>
              <a:rPr lang="en-US">
                <a:solidFill>
                  <a:srgbClr val="C00000"/>
                </a:solidFill>
              </a:rPr>
              <a:t>Wastes </a:t>
            </a:r>
            <a:r>
              <a:rPr lang="en-US" dirty="0">
                <a:solidFill>
                  <a:srgbClr val="C00000"/>
                </a:solidFill>
              </a:rPr>
              <a:t>CPU time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BCCBE5-5F9E-A54D-933B-1CDF6A3EE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Blocking locks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A52D19-B093-AB49-86ED-57E2300931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Still require atomic instructions.</a:t>
            </a:r>
          </a:p>
          <a:p>
            <a:r>
              <a:rPr lang="en-US" dirty="0"/>
              <a:t>But somehow tell the scheduler to run a different thread if lock acquire failed.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Frees up the CPU</a:t>
            </a:r>
          </a:p>
          <a:p>
            <a:r>
              <a:rPr lang="en-US" dirty="0">
                <a:solidFill>
                  <a:srgbClr val="C00000"/>
                </a:solidFill>
              </a:rPr>
              <a:t>But context switches are costly</a:t>
            </a:r>
          </a:p>
        </p:txBody>
      </p:sp>
    </p:spTree>
    <p:extLst>
      <p:ext uri="{BB962C8B-B14F-4D97-AF65-F5344CB8AC3E}">
        <p14:creationId xmlns:p14="http://schemas.microsoft.com/office/powerpoint/2010/main" val="3947280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 blocking locks </a:t>
            </a:r>
            <a:r>
              <a:rPr lang="en-US" i="1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spinlocks are useful!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Spinlocks on multiprocessors do not require a context switch.</a:t>
            </a:r>
          </a:p>
          <a:p>
            <a:r>
              <a:rPr lang="en-US" dirty="0"/>
              <a:t>If locks are held a short time, and threads are running on multiple CPUs, then spinlocks are the most efficient choice.</a:t>
            </a:r>
          </a:p>
          <a:p>
            <a:pPr lvl="1"/>
            <a:r>
              <a:rPr lang="en-US" dirty="0"/>
              <a:t>In this scenario, a thread will only spin a few times before a thread scheduled on another CPU releases the lock.</a:t>
            </a:r>
          </a:p>
          <a:p>
            <a:pPr lvl="1"/>
            <a:r>
              <a:rPr lang="en-US" dirty="0"/>
              <a:t>The short “hold time” suggests that the lock holder is probably running.  </a:t>
            </a:r>
            <a:r>
              <a:rPr lang="en-US" b="1" dirty="0">
                <a:solidFill>
                  <a:schemeClr val="accent1"/>
                </a:solidFill>
              </a:rPr>
              <a:t>Why?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Is this still true on a uniprocessor?</a:t>
            </a:r>
          </a:p>
          <a:p>
            <a:r>
              <a:rPr lang="en-US" dirty="0"/>
              <a:t>On the other hand, a spinning thread on an uniprocessor will have to be preempted before another thread is given an opportunity to release.</a:t>
            </a:r>
          </a:p>
          <a:p>
            <a:endParaRPr lang="en-US" dirty="0"/>
          </a:p>
          <a:p>
            <a:r>
              <a:rPr lang="en-US" dirty="0"/>
              <a:t>On a </a:t>
            </a:r>
            <a:r>
              <a:rPr lang="en-US" b="1" i="1" dirty="0"/>
              <a:t>uniprocessor</a:t>
            </a:r>
            <a:r>
              <a:rPr lang="en-US" i="1" dirty="0"/>
              <a:t>,</a:t>
            </a:r>
            <a:r>
              <a:rPr lang="en-US" dirty="0"/>
              <a:t> blocking locks are </a:t>
            </a:r>
            <a:r>
              <a:rPr lang="en-US" b="1" i="1" dirty="0">
                <a:solidFill>
                  <a:schemeClr val="accent4"/>
                </a:solidFill>
              </a:rPr>
              <a:t>always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better</a:t>
            </a:r>
          </a:p>
          <a:p>
            <a:r>
              <a:rPr lang="en-US" dirty="0"/>
              <a:t>On a </a:t>
            </a:r>
            <a:r>
              <a:rPr lang="en-US" b="1" i="1" dirty="0"/>
              <a:t>multiprocessor</a:t>
            </a:r>
            <a:r>
              <a:rPr lang="en-US" i="1" dirty="0"/>
              <a:t>,</a:t>
            </a:r>
            <a:r>
              <a:rPr lang="en-US" dirty="0"/>
              <a:t> spinlocks are better for </a:t>
            </a:r>
            <a:r>
              <a:rPr lang="en-US" b="1" i="1" dirty="0">
                <a:solidFill>
                  <a:schemeClr val="accent4"/>
                </a:solidFill>
              </a:rPr>
              <a:t>short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critical sections.</a:t>
            </a:r>
          </a:p>
          <a:p>
            <a:pPr lvl="1"/>
            <a:r>
              <a:rPr lang="en-US" dirty="0"/>
              <a:t>For long-held locks, spinning would waste a lot of CPU time.</a:t>
            </a:r>
          </a:p>
        </p:txBody>
      </p:sp>
    </p:spTree>
    <p:extLst>
      <p:ext uri="{BB962C8B-B14F-4D97-AF65-F5344CB8AC3E}">
        <p14:creationId xmlns:p14="http://schemas.microsoft.com/office/powerpoint/2010/main" val="191435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chemeClr val="tx1"/>
                </a:solidFill>
              </a:rPr>
              <a:t>two-phase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/>
              <a:t>lock (in Linux/</a:t>
            </a:r>
            <a:r>
              <a:rPr lang="en-US" dirty="0" err="1"/>
              <a:t>glibc’s</a:t>
            </a:r>
            <a:r>
              <a:rPr lang="en-US" dirty="0"/>
              <a:t> NPTL lib)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525" y="1176521"/>
            <a:ext cx="6987681" cy="553424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470183" y="1270862"/>
            <a:ext cx="4572000" cy="54399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top bit (31</a:t>
            </a:r>
            <a:r>
              <a:rPr lang="en-US" baseline="30000" dirty="0"/>
              <a:t>st</a:t>
            </a:r>
            <a:r>
              <a:rPr lang="en-US" dirty="0"/>
              <a:t>) is set if the lock is acquired.</a:t>
            </a:r>
          </a:p>
          <a:p>
            <a:r>
              <a:rPr lang="en-US" dirty="0"/>
              <a:t>Lower 0-30 bits count the number of waiting threads.</a:t>
            </a:r>
          </a:p>
          <a:p>
            <a:r>
              <a:rPr lang="en-US" dirty="0"/>
              <a:t>If there is no contention, lock and unlock are very fast (just one atomic op).</a:t>
            </a:r>
          </a:p>
          <a:p>
            <a:r>
              <a:rPr lang="en-US" dirty="0"/>
              <a:t>Otherwise use the </a:t>
            </a:r>
            <a:r>
              <a:rPr lang="en-US" dirty="0" err="1"/>
              <a:t>futex</a:t>
            </a:r>
            <a:r>
              <a:rPr lang="en-US" dirty="0"/>
              <a:t>.</a:t>
            </a:r>
          </a:p>
          <a:p>
            <a:r>
              <a:rPr lang="en-US" dirty="0"/>
              <a:t>Check the lock at least three times before blocking with </a:t>
            </a:r>
            <a:r>
              <a:rPr lang="en-US" dirty="0" err="1"/>
              <a:t>futex</a:t>
            </a:r>
            <a:r>
              <a:rPr lang="en-US" dirty="0"/>
              <a:t>.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4987891" y="1765525"/>
            <a:ext cx="127250" cy="132027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600929" y="2516066"/>
            <a:ext cx="127250" cy="132027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445217" y="4021733"/>
            <a:ext cx="127250" cy="132027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479326" y="5358384"/>
            <a:ext cx="293073" cy="234429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75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5756329" cy="3254643"/>
          </a:xfrm>
        </p:spPr>
        <p:txBody>
          <a:bodyPr/>
          <a:lstStyle/>
          <a:p>
            <a:r>
              <a:rPr lang="en-US" dirty="0"/>
              <a:t>Hardware support for atomicity:</a:t>
            </a:r>
          </a:p>
          <a:p>
            <a:pPr lvl="1"/>
            <a:r>
              <a:rPr lang="en-US" dirty="0"/>
              <a:t>Disable interrupts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Test and set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Compare and swap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Fetch and add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Load-linked </a:t>
            </a:r>
            <a:r>
              <a:rPr lang="en-US" dirty="0"/>
              <a:t>&amp;</a:t>
            </a:r>
            <a:r>
              <a:rPr lang="en-US" i="1" dirty="0">
                <a:solidFill>
                  <a:schemeClr val="accent4"/>
                </a:solidFill>
              </a:rPr>
              <a:t> </a:t>
            </a:r>
            <a:r>
              <a:rPr lang="en-US" b="1" i="1" dirty="0">
                <a:solidFill>
                  <a:schemeClr val="accent4"/>
                </a:solidFill>
              </a:rPr>
              <a:t>Store-conditional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0862"/>
            <a:ext cx="5730498" cy="3254643"/>
          </a:xfrm>
        </p:spPr>
        <p:txBody>
          <a:bodyPr/>
          <a:lstStyle/>
          <a:p>
            <a:r>
              <a:rPr lang="en-US" dirty="0"/>
              <a:t>Various lock implementations</a:t>
            </a:r>
          </a:p>
          <a:p>
            <a:pPr lvl="1"/>
            <a:r>
              <a:rPr lang="en-US" dirty="0"/>
              <a:t>Spinlock</a:t>
            </a:r>
          </a:p>
          <a:p>
            <a:pPr lvl="1"/>
            <a:r>
              <a:rPr lang="en-US" dirty="0"/>
              <a:t>Ticket lock</a:t>
            </a:r>
          </a:p>
          <a:p>
            <a:pPr lvl="1"/>
            <a:r>
              <a:rPr lang="en-US" dirty="0"/>
              <a:t>Yielding lock</a:t>
            </a:r>
          </a:p>
          <a:p>
            <a:pPr lvl="1"/>
            <a:r>
              <a:rPr lang="en-US" dirty="0"/>
              <a:t>Queuing locks</a:t>
            </a:r>
          </a:p>
          <a:p>
            <a:pPr lvl="2"/>
            <a:r>
              <a:rPr lang="en-US" b="1" i="1" dirty="0">
                <a:solidFill>
                  <a:schemeClr val="accent4"/>
                </a:solidFill>
              </a:rPr>
              <a:t>Park/</a:t>
            </a:r>
            <a:r>
              <a:rPr lang="en-US" b="1" i="1" dirty="0" err="1">
                <a:solidFill>
                  <a:schemeClr val="accent4"/>
                </a:solidFill>
              </a:rPr>
              <a:t>unpark</a:t>
            </a:r>
            <a:r>
              <a:rPr lang="en-US" b="1" dirty="0"/>
              <a:t> </a:t>
            </a:r>
            <a:r>
              <a:rPr lang="en-US" dirty="0"/>
              <a:t>on Solaris</a:t>
            </a:r>
          </a:p>
          <a:p>
            <a:pPr lvl="2"/>
            <a:r>
              <a:rPr lang="en-US" b="1" i="1" dirty="0" err="1">
                <a:solidFill>
                  <a:schemeClr val="accent4"/>
                </a:solidFill>
              </a:rPr>
              <a:t>Futex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on Linux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470" y="4525506"/>
            <a:ext cx="116392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Sophisticated locks can be more </a:t>
            </a:r>
            <a:r>
              <a:rPr lang="en-US" sz="2800" b="1" i="1" dirty="0">
                <a:solidFill>
                  <a:schemeClr val="accent4"/>
                </a:solidFill>
              </a:rPr>
              <a:t>fair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/>
              <a:t>and avoid starvation, but they can add unnecessary context-switch overhead on multiprocessors.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i="1" dirty="0">
                <a:solidFill>
                  <a:schemeClr val="accent4"/>
                </a:solidFill>
              </a:rPr>
              <a:t>Two-phase locks </a:t>
            </a:r>
            <a:r>
              <a:rPr lang="en-US" sz="2800" dirty="0"/>
              <a:t>try to combine the best of both approaches.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OS scheduler and concurrent user code must coordinate for best performance.</a:t>
            </a:r>
          </a:p>
        </p:txBody>
      </p:sp>
    </p:spTree>
    <p:extLst>
      <p:ext uri="{BB962C8B-B14F-4D97-AF65-F5344CB8AC3E}">
        <p14:creationId xmlns:p14="http://schemas.microsoft.com/office/powerpoint/2010/main" val="289613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Lecture: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Processes can have multiple </a:t>
            </a:r>
            <a:r>
              <a:rPr lang="en-US" b="1" i="1" dirty="0">
                <a:solidFill>
                  <a:schemeClr val="accent4"/>
                </a:solidFill>
              </a:rPr>
              <a:t>threads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sharing the virtual address space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Critical sections </a:t>
            </a:r>
            <a:r>
              <a:rPr lang="en-US" dirty="0"/>
              <a:t>are block of code that must be run </a:t>
            </a:r>
            <a:r>
              <a:rPr lang="en-US" b="1" i="1" dirty="0">
                <a:solidFill>
                  <a:schemeClr val="accent4"/>
                </a:solidFill>
              </a:rPr>
              <a:t>atomically</a:t>
            </a:r>
          </a:p>
          <a:p>
            <a:r>
              <a:rPr lang="en-US" dirty="0"/>
              <a:t>If unprotected, critical sections lead to </a:t>
            </a:r>
            <a:r>
              <a:rPr lang="en-US" b="1" i="1" dirty="0">
                <a:solidFill>
                  <a:schemeClr val="accent4"/>
                </a:solidFill>
              </a:rPr>
              <a:t>race conditions </a:t>
            </a:r>
            <a:r>
              <a:rPr lang="en-US" dirty="0"/>
              <a:t>that make code </a:t>
            </a:r>
            <a:r>
              <a:rPr lang="en-US" b="1" i="1" dirty="0" err="1">
                <a:solidFill>
                  <a:schemeClr val="accent4"/>
                </a:solidFill>
              </a:rPr>
              <a:t>indeterminant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we get different results depending on timing.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Locks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are the simplest </a:t>
            </a:r>
            <a:r>
              <a:rPr lang="en-US" b="1" i="1" dirty="0">
                <a:solidFill>
                  <a:schemeClr val="accent4"/>
                </a:solidFill>
              </a:rPr>
              <a:t>mutual exclusion primitive</a:t>
            </a:r>
            <a:r>
              <a:rPr lang="en-US" i="1" dirty="0">
                <a:solidFill>
                  <a:schemeClr val="accent4"/>
                </a:solidFill>
              </a:rPr>
              <a:t>, </a:t>
            </a:r>
            <a:r>
              <a:rPr lang="en-US" dirty="0"/>
              <a:t>with two main functions:</a:t>
            </a:r>
            <a:endParaRPr lang="en-US" i="1" dirty="0">
              <a:solidFill>
                <a:schemeClr val="accent4"/>
              </a:solidFill>
            </a:endParaRP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Acquire/lock </a:t>
            </a:r>
            <a:r>
              <a:rPr lang="mr-IN" dirty="0"/>
              <a:t>–</a:t>
            </a:r>
            <a:r>
              <a:rPr lang="en-US" dirty="0"/>
              <a:t> get exclusive access to a shared resource.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Release/unlock </a:t>
            </a:r>
            <a:r>
              <a:rPr lang="mr-IN" dirty="0"/>
              <a:t>–</a:t>
            </a:r>
            <a:r>
              <a:rPr lang="en-US" dirty="0"/>
              <a:t> release the shared resource.</a:t>
            </a:r>
          </a:p>
          <a:p>
            <a:r>
              <a:rPr lang="en-US" dirty="0"/>
              <a:t>Concurrency occurs naturally in multi-CPU systems</a:t>
            </a:r>
          </a:p>
          <a:p>
            <a:r>
              <a:rPr lang="en-US" dirty="0"/>
              <a:t>Concurrency is created by the process scheduler in single-CPU systems</a:t>
            </a:r>
          </a:p>
        </p:txBody>
      </p:sp>
    </p:spTree>
    <p:extLst>
      <p:ext uri="{BB962C8B-B14F-4D97-AF65-F5344CB8AC3E}">
        <p14:creationId xmlns:p14="http://schemas.microsoft.com/office/powerpoint/2010/main" val="15283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approach for single-CPU: </a:t>
            </a:r>
            <a:r>
              <a:rPr lang="en-US" i="1" dirty="0">
                <a:solidFill>
                  <a:schemeClr val="tx1"/>
                </a:solidFill>
              </a:rPr>
              <a:t>disable interrupts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3472" y="1270862"/>
            <a:ext cx="4571999" cy="54399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void lock() {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disable_interrupts</a:t>
            </a: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latin typeface="Courier" pitchFamily="2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void unlock() {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enable_interrupts</a:t>
            </a: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" pitchFamily="2" charset="0"/>
              <a:ea typeface="Andale Mono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36949" y="1270862"/>
            <a:ext cx="6865749" cy="54399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Disabling interrupts prevents preemption during a critical section.</a:t>
            </a:r>
          </a:p>
          <a:p>
            <a:r>
              <a:rPr lang="en-US" dirty="0"/>
              <a:t>This simple approach is used in some kernel code, </a:t>
            </a:r>
            <a:r>
              <a:rPr lang="en-US" b="1" dirty="0"/>
              <a:t>but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Does not help with concurrency on multiple CPUs.</a:t>
            </a:r>
          </a:p>
          <a:p>
            <a:pPr lvl="1"/>
            <a:r>
              <a:rPr lang="en-US" dirty="0"/>
              <a:t>Masking/unmasking interrupts is slow.</a:t>
            </a:r>
          </a:p>
          <a:p>
            <a:pPr lvl="1"/>
            <a:r>
              <a:rPr lang="en-US" dirty="0"/>
              <a:t>Important HW interrupts might be lost.</a:t>
            </a:r>
          </a:p>
          <a:p>
            <a:pPr lvl="1"/>
            <a:r>
              <a:rPr lang="en-US" dirty="0"/>
              <a:t>Would give too much power to user code</a:t>
            </a:r>
          </a:p>
          <a:p>
            <a:pPr lvl="2"/>
            <a:r>
              <a:rPr lang="en-US" dirty="0"/>
              <a:t>A process could acquire a lock and run forever</a:t>
            </a:r>
          </a:p>
          <a:p>
            <a:pPr lvl="2"/>
            <a:r>
              <a:rPr lang="en-US" dirty="0"/>
              <a:t>With interrupts disabled, kernel has no ability to preempt user processes.</a:t>
            </a:r>
          </a:p>
          <a:p>
            <a:r>
              <a:rPr lang="en-US" dirty="0"/>
              <a:t>So, this is </a:t>
            </a:r>
            <a:r>
              <a:rPr lang="en-US" b="1" dirty="0"/>
              <a:t>not</a:t>
            </a:r>
            <a:r>
              <a:rPr lang="en-US" dirty="0"/>
              <a:t> a very useful lock strategy. </a:t>
            </a:r>
          </a:p>
        </p:txBody>
      </p:sp>
    </p:spTree>
    <p:extLst>
      <p:ext uri="{BB962C8B-B14F-4D97-AF65-F5344CB8AC3E}">
        <p14:creationId xmlns:p14="http://schemas.microsoft.com/office/powerpoint/2010/main" val="160286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lock flag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Courier" pitchFamily="2" charset="0"/>
                <a:ea typeface="Andale Mono" charset="0"/>
                <a:cs typeface="Andale Mono" charset="0"/>
              </a:rPr>
              <a:t>int</a:t>
            </a:r>
            <a:r>
              <a:rPr lang="en-US" sz="2800" dirty="0">
                <a:latin typeface="Courier" pitchFamily="2" charset="0"/>
                <a:ea typeface="Andale Mono" charset="0"/>
                <a:cs typeface="Andale Mono" charset="0"/>
              </a:rPr>
              <a:t> locked = 0;</a:t>
            </a:r>
          </a:p>
          <a:p>
            <a:pPr marL="0" indent="0">
              <a:buNone/>
            </a:pPr>
            <a:endParaRPr lang="en-US" sz="2800" dirty="0">
              <a:latin typeface="Courier" pitchFamily="2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2800" dirty="0">
                <a:latin typeface="Courier" pitchFamily="2" charset="0"/>
                <a:ea typeface="Andale Mono" charset="0"/>
                <a:cs typeface="Andale Mono" charset="0"/>
              </a:rPr>
              <a:t>void lock() {</a:t>
            </a:r>
          </a:p>
          <a:p>
            <a:pPr marL="0" indent="0">
              <a:buNone/>
            </a:pPr>
            <a:r>
              <a:rPr lang="en-US" sz="2800" dirty="0">
                <a:latin typeface="Courier" pitchFamily="2" charset="0"/>
                <a:ea typeface="Andale Mono" charset="0"/>
                <a:cs typeface="Andale Mono" charset="0"/>
              </a:rPr>
              <a:t>  while (locked);</a:t>
            </a:r>
          </a:p>
          <a:p>
            <a:pPr marL="0" indent="0">
              <a:buNone/>
            </a:pPr>
            <a:r>
              <a:rPr lang="en-US" sz="2800" dirty="0">
                <a:latin typeface="Courier" pitchFamily="2" charset="0"/>
                <a:ea typeface="Andale Mono" charset="0"/>
                <a:cs typeface="Andale Mono" charset="0"/>
              </a:rPr>
              <a:t>  locked = 1;</a:t>
            </a:r>
          </a:p>
          <a:p>
            <a:pPr marL="0" indent="0">
              <a:buNone/>
            </a:pPr>
            <a:r>
              <a:rPr lang="en-US" sz="2800" dirty="0">
                <a:latin typeface="Courier" pitchFamily="2" charset="0"/>
                <a:ea typeface="Andale Mono" charset="0"/>
                <a:cs typeface="Andale Mono" charset="0"/>
              </a:rPr>
              <a:t>}</a:t>
            </a:r>
          </a:p>
          <a:p>
            <a:pPr marL="0" indent="0">
              <a:buNone/>
            </a:pPr>
            <a:endParaRPr lang="en-US" sz="2800" dirty="0">
              <a:latin typeface="Courier" pitchFamily="2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2800" dirty="0">
                <a:latin typeface="Courier" pitchFamily="2" charset="0"/>
                <a:ea typeface="Andale Mono" charset="0"/>
                <a:cs typeface="Andale Mono" charset="0"/>
              </a:rPr>
              <a:t>void unlock() {</a:t>
            </a:r>
          </a:p>
          <a:p>
            <a:pPr marL="0" indent="0">
              <a:buNone/>
            </a:pPr>
            <a:r>
              <a:rPr lang="en-US" sz="2800" dirty="0">
                <a:latin typeface="Courier" pitchFamily="2" charset="0"/>
                <a:ea typeface="Andale Mono" charset="0"/>
                <a:cs typeface="Andale Mono" charset="0"/>
              </a:rPr>
              <a:t>  locked = 0;</a:t>
            </a:r>
          </a:p>
          <a:p>
            <a:pPr marL="0" indent="0">
              <a:buNone/>
            </a:pPr>
            <a:r>
              <a:rPr lang="en-US" sz="2800" dirty="0">
                <a:latin typeface="Courier" pitchFamily="2" charset="0"/>
                <a:ea typeface="Andale Mono" charset="0"/>
                <a:cs typeface="Andale Mono" charset="0"/>
              </a:rPr>
              <a:t>}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98942" y="1270862"/>
            <a:ext cx="6803756" cy="5439903"/>
          </a:xfrm>
        </p:spPr>
        <p:txBody>
          <a:bodyPr>
            <a:normAutofit/>
          </a:bodyPr>
          <a:lstStyle/>
          <a:p>
            <a:r>
              <a:rPr lang="en-US" dirty="0"/>
              <a:t>Lock will keep checking the flag until it’s unset, then set it to exclude any other threads.</a:t>
            </a:r>
          </a:p>
          <a:p>
            <a:r>
              <a:rPr lang="en-US" dirty="0"/>
              <a:t>But this implementation does not work because two threads may </a:t>
            </a:r>
            <a:r>
              <a:rPr lang="en-US" i="1" dirty="0"/>
              <a:t>simultaneously</a:t>
            </a:r>
            <a:r>
              <a:rPr lang="en-US" dirty="0"/>
              <a:t> see locked==0, exit the while loop, and both grab the lock.</a:t>
            </a:r>
          </a:p>
          <a:p>
            <a:r>
              <a:rPr lang="en-US" dirty="0"/>
              <a:t>In other words, the </a:t>
            </a:r>
            <a:r>
              <a:rPr lang="en-US" b="1" i="1" dirty="0">
                <a:solidFill>
                  <a:schemeClr val="accent6"/>
                </a:solidFill>
              </a:rPr>
              <a:t>test</a:t>
            </a:r>
            <a:r>
              <a:rPr lang="en-US" b="1" dirty="0"/>
              <a:t> </a:t>
            </a:r>
            <a:r>
              <a:rPr lang="en-US" dirty="0"/>
              <a:t>and the </a:t>
            </a:r>
            <a:r>
              <a:rPr lang="en-US" b="1" i="1" dirty="0">
                <a:solidFill>
                  <a:schemeClr val="accent6"/>
                </a:solidFill>
              </a:rPr>
              <a:t>set</a:t>
            </a:r>
            <a:r>
              <a:rPr lang="en-US" b="1" dirty="0"/>
              <a:t> </a:t>
            </a:r>
            <a:r>
              <a:rPr lang="en-US" dirty="0"/>
              <a:t>are not atomic.</a:t>
            </a:r>
          </a:p>
        </p:txBody>
      </p:sp>
    </p:spTree>
    <p:extLst>
      <p:ext uri="{BB962C8B-B14F-4D97-AF65-F5344CB8AC3E}">
        <p14:creationId xmlns:p14="http://schemas.microsoft.com/office/powerpoint/2010/main" val="121978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hardware support for 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0" y="1270862"/>
            <a:ext cx="11639227" cy="5439904"/>
          </a:xfrm>
        </p:spPr>
        <p:txBody>
          <a:bodyPr/>
          <a:lstStyle/>
          <a:p>
            <a:r>
              <a:rPr lang="en-US" dirty="0"/>
              <a:t>Atomic </a:t>
            </a:r>
            <a:r>
              <a:rPr lang="en-US" b="1" i="1" dirty="0">
                <a:solidFill>
                  <a:schemeClr val="accent4"/>
                </a:solidFill>
              </a:rPr>
              <a:t>test-and-set</a:t>
            </a:r>
            <a:r>
              <a:rPr lang="en-US" dirty="0"/>
              <a:t> instruction</a:t>
            </a:r>
          </a:p>
          <a:p>
            <a:pPr lvl="1"/>
            <a:r>
              <a:rPr lang="en-US" dirty="0"/>
              <a:t>Called “atomic exchange” </a:t>
            </a:r>
            <a:r>
              <a:rPr lang="mr-IN" dirty="0"/>
              <a:t>–</a:t>
            </a:r>
            <a:r>
              <a:rPr lang="en-US" dirty="0"/>
              <a:t> “</a:t>
            </a:r>
            <a:r>
              <a:rPr lang="en-US" sz="2400" dirty="0">
                <a:solidFill>
                  <a:schemeClr val="accent4"/>
                </a:solidFill>
                <a:latin typeface="Courier" pitchFamily="2" charset="0"/>
                <a:ea typeface="Andale Mono" charset="0"/>
                <a:cs typeface="Andale Mono" charset="0"/>
              </a:rPr>
              <a:t>lock; </a:t>
            </a:r>
            <a:r>
              <a:rPr lang="en-US" sz="2400" dirty="0" err="1">
                <a:solidFill>
                  <a:schemeClr val="accent4"/>
                </a:solidFill>
                <a:latin typeface="Courier" pitchFamily="2" charset="0"/>
                <a:ea typeface="Andale Mono" charset="0"/>
                <a:cs typeface="Andale Mono" charset="0"/>
              </a:rPr>
              <a:t>xchg</a:t>
            </a:r>
            <a:r>
              <a:rPr lang="en-US" sz="2400" dirty="0">
                <a:ea typeface="Andale Mono" charset="0"/>
                <a:cs typeface="Andale Mono" charset="0"/>
              </a:rPr>
              <a:t>”</a:t>
            </a:r>
            <a:r>
              <a:rPr lang="en-US" sz="2400" dirty="0">
                <a:solidFill>
                  <a:schemeClr val="accent4"/>
                </a:solidFill>
                <a:ea typeface="Andale Mono" charset="0"/>
                <a:cs typeface="Andale Mono" charset="0"/>
              </a:rPr>
              <a:t> </a:t>
            </a:r>
            <a:r>
              <a:rPr lang="en-US" dirty="0"/>
              <a:t>on x86</a:t>
            </a:r>
          </a:p>
          <a:p>
            <a:r>
              <a:rPr lang="en-US" dirty="0"/>
              <a:t>Operates on a particular memory location</a:t>
            </a:r>
          </a:p>
          <a:p>
            <a:r>
              <a:rPr lang="en-US" dirty="0"/>
              <a:t>Simultaneously sets a new value and returns the old value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It’s </a:t>
            </a:r>
            <a:r>
              <a:rPr lang="en-US" i="1" dirty="0"/>
              <a:t>atomic</a:t>
            </a:r>
            <a:r>
              <a:rPr lang="en-US" dirty="0"/>
              <a:t>, so the three steps cannot be interrupted halfway through.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95465" y="3647776"/>
            <a:ext cx="8368560" cy="1843920"/>
          </a:xfrm>
          <a:ln>
            <a:noFill/>
          </a:ln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300C786-3879-924B-B060-502A58931028}"/>
              </a:ext>
            </a:extLst>
          </p:cNvPr>
          <p:cNvSpPr/>
          <p:nvPr/>
        </p:nvSpPr>
        <p:spPr>
          <a:xfrm>
            <a:off x="1620456" y="3449256"/>
            <a:ext cx="8981954" cy="2164466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3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useful </a:t>
            </a:r>
            <a:r>
              <a:rPr lang="en-US" b="1" dirty="0"/>
              <a:t>spinlock</a:t>
            </a:r>
            <a:r>
              <a:rPr lang="en-US" dirty="0"/>
              <a:t>, with test-and-set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209" y="1270861"/>
            <a:ext cx="10445750" cy="5222875"/>
          </a:xfrm>
        </p:spPr>
      </p:pic>
    </p:spTree>
    <p:extLst>
      <p:ext uri="{BB962C8B-B14F-4D97-AF65-F5344CB8AC3E}">
        <p14:creationId xmlns:p14="http://schemas.microsoft.com/office/powerpoint/2010/main" val="150191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702267"/>
          </a:xfrm>
        </p:spPr>
        <p:txBody>
          <a:bodyPr/>
          <a:lstStyle/>
          <a:p>
            <a:r>
              <a:rPr lang="en-US" dirty="0"/>
              <a:t>xv6’s spinlock.[</a:t>
            </a:r>
            <a:r>
              <a:rPr lang="en-US" dirty="0" err="1"/>
              <a:t>ch</a:t>
            </a:r>
            <a:r>
              <a:rPr lang="en-US" dirty="0"/>
              <a:t>]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471" y="1886857"/>
            <a:ext cx="6547358" cy="497114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43568" y="2772962"/>
            <a:ext cx="3421680" cy="385354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1" y="0"/>
            <a:ext cx="7112000" cy="26179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859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and Swap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Another, more powerful, atomic instruction</a:t>
            </a:r>
          </a:p>
          <a:p>
            <a:r>
              <a:rPr lang="en-US" dirty="0"/>
              <a:t>Atomically compares a memory location to a register, returns the original result, and sets a new value if the comparison was true.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It’s a generalization of test-and-set</a:t>
            </a:r>
          </a:p>
          <a:p>
            <a:pPr lvl="1"/>
            <a:r>
              <a:rPr lang="en-US" dirty="0" err="1"/>
              <a:t>TestAndSet</a:t>
            </a:r>
            <a:r>
              <a:rPr lang="en-US" dirty="0"/>
              <a:t>(</a:t>
            </a:r>
            <a:r>
              <a:rPr lang="en-US" dirty="0" err="1"/>
              <a:t>ptr</a:t>
            </a:r>
            <a:r>
              <a:rPr lang="en-US" dirty="0"/>
              <a:t>, new) </a:t>
            </a:r>
            <a:r>
              <a:rPr lang="en-US" dirty="0">
                <a:sym typeface="Wingdings"/>
              </a:rPr>
              <a:t> </a:t>
            </a:r>
            <a:r>
              <a:rPr lang="en-US" dirty="0" err="1"/>
              <a:t>CompareAndSwap</a:t>
            </a:r>
            <a:r>
              <a:rPr lang="en-US" dirty="0"/>
              <a:t>(</a:t>
            </a:r>
            <a:r>
              <a:rPr lang="en-US" dirty="0" err="1"/>
              <a:t>ptr</a:t>
            </a:r>
            <a:r>
              <a:rPr lang="en-US" dirty="0"/>
              <a:t>, *</a:t>
            </a:r>
            <a:r>
              <a:rPr lang="en-US" dirty="0" err="1"/>
              <a:t>ptr</a:t>
            </a:r>
            <a:r>
              <a:rPr lang="en-US" dirty="0"/>
              <a:t>, new)</a:t>
            </a:r>
          </a:p>
          <a:p>
            <a:r>
              <a:rPr lang="en-US" dirty="0"/>
              <a:t>“</a:t>
            </a:r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lock; </a:t>
            </a:r>
            <a:r>
              <a:rPr lang="en-US" sz="24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cmpxchg</a:t>
            </a:r>
            <a:r>
              <a:rPr lang="en-US" dirty="0"/>
              <a:t>” in x86 assembly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984" y="2938103"/>
            <a:ext cx="8712200" cy="18923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F420C0A-03DE-A345-91BA-F5EC5EB666A3}"/>
              </a:ext>
            </a:extLst>
          </p:cNvPr>
          <p:cNvSpPr/>
          <p:nvPr/>
        </p:nvSpPr>
        <p:spPr>
          <a:xfrm>
            <a:off x="1457229" y="2731625"/>
            <a:ext cx="9191479" cy="2234861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5585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00937B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EECS-343 Lecture 10 - Threads</Template>
  <TotalTime>1850</TotalTime>
  <Words>1548</Words>
  <Application>Microsoft Macintosh PowerPoint</Application>
  <PresentationFormat>Widescreen</PresentationFormat>
  <Paragraphs>212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</vt:lpstr>
      <vt:lpstr>Courier New</vt:lpstr>
      <vt:lpstr>Garamond</vt:lpstr>
      <vt:lpstr>Theme1</vt:lpstr>
      <vt:lpstr>EECS-343 Operating Systems Lecture 11: Implementing Locks</vt:lpstr>
      <vt:lpstr>Announcements</vt:lpstr>
      <vt:lpstr>Last Lecture: Threads</vt:lpstr>
      <vt:lpstr>Simple approach for single-CPU: disable interrupts</vt:lpstr>
      <vt:lpstr>Using a lock flag</vt:lpstr>
      <vt:lpstr>CPU hardware support for concurrency</vt:lpstr>
      <vt:lpstr>Our first useful spinlock, with test-and-set</vt:lpstr>
      <vt:lpstr>xv6’s spinlock.[ch]</vt:lpstr>
      <vt:lpstr>Compare and Swap</vt:lpstr>
      <vt:lpstr>How to evaluate a lock implementation?</vt:lpstr>
      <vt:lpstr>Simple spinlock problems</vt:lpstr>
      <vt:lpstr>Spinlock starvation illustrated</vt:lpstr>
      <vt:lpstr>Fetch and add</vt:lpstr>
      <vt:lpstr>Ticket lock</vt:lpstr>
      <vt:lpstr>GCC has built-in functions for atomic operations</vt:lpstr>
      <vt:lpstr>Load-linked &amp; Store-conditional</vt:lpstr>
      <vt:lpstr>Intermission</vt:lpstr>
      <vt:lpstr>Ticket lock avoids starvation, but it’s still not ideal</vt:lpstr>
      <vt:lpstr>Yielding is a simple solution</vt:lpstr>
      <vt:lpstr>Yielding eliminates busy-waiting</vt:lpstr>
      <vt:lpstr>One remaining problem</vt:lpstr>
      <vt:lpstr>Blocking locks and wait queues</vt:lpstr>
      <vt:lpstr>Linux Futex (“fast userspace mutex”) syscalls</vt:lpstr>
      <vt:lpstr>Two classes of locks</vt:lpstr>
      <vt:lpstr>Both blocking locks and spinlocks are useful!</vt:lpstr>
      <vt:lpstr>A two-phase lock (in Linux/glibc’s NPTL lib)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136</cp:revision>
  <cp:lastPrinted>2017-09-19T21:40:07Z</cp:lastPrinted>
  <dcterms:created xsi:type="dcterms:W3CDTF">2017-09-19T21:33:23Z</dcterms:created>
  <dcterms:modified xsi:type="dcterms:W3CDTF">2019-05-09T16:52:50Z</dcterms:modified>
</cp:coreProperties>
</file>