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83" r:id="rId5"/>
    <p:sldId id="284" r:id="rId6"/>
    <p:sldId id="293" r:id="rId7"/>
    <p:sldId id="296" r:id="rId8"/>
    <p:sldId id="309" r:id="rId9"/>
    <p:sldId id="316" r:id="rId10"/>
    <p:sldId id="312" r:id="rId11"/>
    <p:sldId id="319" r:id="rId12"/>
    <p:sldId id="31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257"/>
            <p14:sldId id="260"/>
            <p14:sldId id="283"/>
            <p14:sldId id="284"/>
            <p14:sldId id="293"/>
            <p14:sldId id="296"/>
            <p14:sldId id="309"/>
            <p14:sldId id="316"/>
            <p14:sldId id="312"/>
            <p14:sldId id="319"/>
            <p14:sldId id="31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65"/>
    <p:restoredTop sz="94708"/>
  </p:normalViewPr>
  <p:slideViewPr>
    <p:cSldViewPr snapToGrid="0" snapToObjects="1">
      <p:cViewPr varScale="1">
        <p:scale>
          <a:sx n="83" d="100"/>
          <a:sy n="83" d="100"/>
        </p:scale>
        <p:origin x="20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913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3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981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309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793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35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04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56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1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4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/>
          </a:bodyPr>
          <a:lstStyle/>
          <a:p>
            <a:r>
              <a:rPr lang="en-US" dirty="0"/>
              <a:t>EECS-343 Operating Systems</a:t>
            </a:r>
            <a:br>
              <a:rPr lang="en-US" dirty="0"/>
            </a:br>
            <a:r>
              <a:rPr lang="en-US" dirty="0"/>
              <a:t>Lecture 9:</a:t>
            </a:r>
            <a:br>
              <a:rPr lang="en-US" dirty="0"/>
            </a:br>
            <a:r>
              <a:rPr lang="en-US" dirty="0"/>
              <a:t>Midterm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</a:t>
            </a:r>
            <a:r>
              <a:rPr lang="en-US" dirty="0" err="1"/>
              <a:t>Tarzia</a:t>
            </a:r>
            <a:endParaRPr lang="en-US" dirty="0"/>
          </a:p>
          <a:p>
            <a:r>
              <a:rPr lang="en-US" dirty="0"/>
              <a:t>Spring 2019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FE1A2A-BB92-854A-88D4-E8E839357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Swapping</a:t>
            </a:r>
            <a:r>
              <a:rPr lang="en-US" dirty="0"/>
              <a:t> gives the illusion of lots of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Disk is slow, but large, and can be used to store RAM’s overflow</a:t>
            </a:r>
          </a:p>
          <a:p>
            <a:pPr lvl="1"/>
            <a:r>
              <a:rPr lang="en-US" dirty="0"/>
              <a:t>Disks have high </a:t>
            </a:r>
            <a:r>
              <a:rPr lang="en-US" b="1" i="1" dirty="0">
                <a:solidFill>
                  <a:schemeClr val="accent4"/>
                </a:solidFill>
              </a:rPr>
              <a:t>throughput</a:t>
            </a:r>
            <a:r>
              <a:rPr lang="en-US" dirty="0"/>
              <a:t> (transfer bitrate)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but high </a:t>
            </a:r>
            <a:r>
              <a:rPr lang="en-US" b="1" i="1" dirty="0">
                <a:solidFill>
                  <a:schemeClr val="accent4"/>
                </a:solidFill>
              </a:rPr>
              <a:t>latency</a:t>
            </a:r>
            <a:r>
              <a:rPr lang="en-US" i="1" dirty="0">
                <a:solidFill>
                  <a:schemeClr val="accent4"/>
                </a:solidFill>
              </a:rPr>
              <a:t> </a:t>
            </a:r>
            <a:r>
              <a:rPr lang="en-US" dirty="0"/>
              <a:t>(delay)</a:t>
            </a:r>
          </a:p>
          <a:p>
            <a:pPr lvl="1"/>
            <a:r>
              <a:rPr lang="en-US" dirty="0"/>
              <a:t>Magnetic disks have even higher latency than SSDs, due to moving parts.</a:t>
            </a:r>
          </a:p>
          <a:p>
            <a:r>
              <a:rPr lang="en-US" dirty="0"/>
              <a:t>Paging and swapping work together, using the same CPU mechanisms</a:t>
            </a:r>
          </a:p>
          <a:p>
            <a:pPr lvl="1"/>
            <a:r>
              <a:rPr lang="en-US" dirty="0"/>
              <a:t>If a page is marked “not present” it may be either invalid or swapped to disk.</a:t>
            </a:r>
          </a:p>
          <a:p>
            <a:pPr lvl="2"/>
            <a:r>
              <a:rPr lang="en-US" dirty="0"/>
              <a:t>Or it might indicate </a:t>
            </a:r>
            <a:r>
              <a:rPr lang="en-US" i="1" dirty="0">
                <a:solidFill>
                  <a:schemeClr val="accent4"/>
                </a:solidFill>
              </a:rPr>
              <a:t>lazy allocation</a:t>
            </a:r>
            <a:r>
              <a:rPr lang="en-US" dirty="0"/>
              <a:t>, </a:t>
            </a:r>
            <a:r>
              <a:rPr lang="en-US" i="1" dirty="0">
                <a:solidFill>
                  <a:schemeClr val="accent4"/>
                </a:solidFill>
              </a:rPr>
              <a:t>lazy loading</a:t>
            </a:r>
            <a:r>
              <a:rPr lang="en-US" dirty="0"/>
              <a:t>, or </a:t>
            </a:r>
            <a:r>
              <a:rPr lang="en-US" i="1" dirty="0">
                <a:solidFill>
                  <a:schemeClr val="accent4"/>
                </a:solidFill>
              </a:rPr>
              <a:t>copy-on-write</a:t>
            </a:r>
          </a:p>
          <a:p>
            <a:pPr lvl="2"/>
            <a:r>
              <a:rPr lang="en-US" dirty="0"/>
              <a:t>High bits of page table entry can store disk location of swapped page.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Page replacement policy </a:t>
            </a:r>
            <a:r>
              <a:rPr lang="en-US" dirty="0"/>
              <a:t>decides which page(s) to </a:t>
            </a:r>
            <a:r>
              <a:rPr lang="en-US" b="1" i="1" dirty="0">
                <a:solidFill>
                  <a:schemeClr val="accent4"/>
                </a:solidFill>
              </a:rPr>
              <a:t>evict</a:t>
            </a:r>
            <a:r>
              <a:rPr lang="en-US" dirty="0"/>
              <a:t> to free memory</a:t>
            </a:r>
          </a:p>
          <a:p>
            <a:pPr lvl="1"/>
            <a:r>
              <a:rPr lang="en-US" dirty="0"/>
              <a:t>Swapping can be done </a:t>
            </a:r>
            <a:r>
              <a:rPr lang="en-US" b="1" i="1" dirty="0">
                <a:solidFill>
                  <a:schemeClr val="accent4"/>
                </a:solidFill>
              </a:rPr>
              <a:t>on demand </a:t>
            </a:r>
            <a:r>
              <a:rPr lang="en-US" dirty="0"/>
              <a:t>or in the </a:t>
            </a:r>
            <a:r>
              <a:rPr lang="en-US" b="1" i="1" dirty="0">
                <a:solidFill>
                  <a:schemeClr val="accent4"/>
                </a:solidFill>
              </a:rPr>
              <a:t>background</a:t>
            </a:r>
          </a:p>
          <a:p>
            <a:pPr lvl="1"/>
            <a:r>
              <a:rPr lang="en-US" dirty="0"/>
              <a:t>Having some free physical frames will prevent delays for allocations.</a:t>
            </a:r>
          </a:p>
          <a:p>
            <a:pPr lvl="1"/>
            <a:r>
              <a:rPr lang="en-US" b="1" i="1" dirty="0">
                <a:solidFill>
                  <a:schemeClr val="accent4"/>
                </a:solidFill>
              </a:rPr>
              <a:t>Accessed bit </a:t>
            </a:r>
            <a:r>
              <a:rPr lang="en-US" dirty="0"/>
              <a:t>and </a:t>
            </a:r>
            <a:r>
              <a:rPr lang="en-US" b="1" i="1" dirty="0">
                <a:solidFill>
                  <a:schemeClr val="accent4"/>
                </a:solidFill>
              </a:rPr>
              <a:t>Dirty bit</a:t>
            </a:r>
            <a:r>
              <a:rPr lang="en-US" i="1" dirty="0">
                <a:solidFill>
                  <a:schemeClr val="accent4"/>
                </a:solidFill>
              </a:rPr>
              <a:t> </a:t>
            </a:r>
            <a:r>
              <a:rPr lang="en-US" dirty="0"/>
              <a:t>in PTEs inform the page replacement policy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Thrashing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is when swapping prevents the system from doing any work.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Unified page cache </a:t>
            </a:r>
            <a:r>
              <a:rPr lang="en-US" dirty="0"/>
              <a:t>handles both traditional paging and </a:t>
            </a:r>
            <a:r>
              <a:rPr lang="en-US" b="1" i="1" dirty="0">
                <a:solidFill>
                  <a:schemeClr val="accent4"/>
                </a:solidFill>
              </a:rPr>
              <a:t>file caching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Makes filesystem access seem just as fast as memory access.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492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39478-6E58-3441-841C-28090B5F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page faults 						</a:t>
            </a:r>
            <a:r>
              <a:rPr lang="en-US" i="1" dirty="0">
                <a:solidFill>
                  <a:schemeClr val="tx1"/>
                </a:solidFill>
              </a:rPr>
              <a:t>(new slide)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EF6A6-DE5E-254B-8C9E-238890CD0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Minor/soft</a:t>
            </a:r>
            <a:r>
              <a:rPr lang="en-US" dirty="0"/>
              <a:t>: Page is loaded in memory, but PTE is not configured:</a:t>
            </a:r>
          </a:p>
          <a:p>
            <a:pPr lvl="1"/>
            <a:r>
              <a:rPr lang="en-US" dirty="0"/>
              <a:t>OS just wants to be informed when the page is accessed, so it </a:t>
            </a:r>
            <a:r>
              <a:rPr lang="en-US" i="1" dirty="0"/>
              <a:t>pretends </a:t>
            </a:r>
            <a:r>
              <a:rPr lang="en-US" dirty="0"/>
              <a:t> to evict the page (just mark it </a:t>
            </a:r>
            <a:r>
              <a:rPr lang="en-US" i="1" dirty="0"/>
              <a:t>not present</a:t>
            </a:r>
            <a:r>
              <a:rPr lang="en-US" dirty="0"/>
              <a:t>).  Useful if CPU has no accessed/dirty bit.</a:t>
            </a:r>
          </a:p>
          <a:p>
            <a:pPr lvl="1"/>
            <a:r>
              <a:rPr lang="en-US" dirty="0"/>
              <a:t>Memory can be shared from another process (</a:t>
            </a:r>
            <a:r>
              <a:rPr lang="en-US" dirty="0" err="1"/>
              <a:t>eg.</a:t>
            </a:r>
            <a:r>
              <a:rPr lang="en-US" dirty="0"/>
              <a:t>, copy </a:t>
            </a:r>
            <a:r>
              <a:rPr lang="en-US"/>
              <a:t>on write)</a:t>
            </a:r>
            <a:endParaRPr lang="en-US" dirty="0"/>
          </a:p>
          <a:p>
            <a:pPr marL="457200" lvl="1" indent="0">
              <a:buNone/>
            </a:pPr>
            <a:r>
              <a:rPr lang="en-US" i="1" dirty="0">
                <a:solidFill>
                  <a:schemeClr val="accent6"/>
                </a:solidFill>
              </a:rPr>
              <a:t>Response</a:t>
            </a:r>
            <a:r>
              <a:rPr lang="en-US" dirty="0"/>
              <a:t>: update the PTE.</a:t>
            </a:r>
          </a:p>
          <a:p>
            <a:r>
              <a:rPr lang="en-US" b="1" dirty="0"/>
              <a:t>Major/hard</a:t>
            </a:r>
            <a:r>
              <a:rPr lang="en-US" dirty="0"/>
              <a:t>: A disk access will be needed:</a:t>
            </a:r>
          </a:p>
          <a:p>
            <a:pPr lvl="1"/>
            <a:r>
              <a:rPr lang="en-US" dirty="0"/>
              <a:t>Anonymous page (process data) may have been swapped out.</a:t>
            </a:r>
          </a:p>
          <a:p>
            <a:pPr lvl="1"/>
            <a:r>
              <a:rPr lang="en-US" dirty="0"/>
              <a:t>Lazy-loading program executable.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chemeClr val="accent6"/>
                </a:solidFill>
              </a:rPr>
              <a:t>Response</a:t>
            </a:r>
            <a:r>
              <a:rPr lang="en-US" dirty="0"/>
              <a:t>: load the page from disk</a:t>
            </a:r>
          </a:p>
          <a:p>
            <a:r>
              <a:rPr lang="en-US" b="1" dirty="0"/>
              <a:t>Invalid</a:t>
            </a:r>
            <a:r>
              <a:rPr lang="en-US" dirty="0"/>
              <a:t>: User program misbehaved:</a:t>
            </a:r>
          </a:p>
          <a:p>
            <a:pPr lvl="1"/>
            <a:r>
              <a:rPr lang="en-US" dirty="0"/>
              <a:t>Dereference null or invalid pointer.</a:t>
            </a:r>
          </a:p>
          <a:p>
            <a:pPr lvl="1"/>
            <a:r>
              <a:rPr lang="en-US" dirty="0"/>
              <a:t>Write to page that is read-only.</a:t>
            </a:r>
          </a:p>
          <a:p>
            <a:pPr lvl="1"/>
            <a:r>
              <a:rPr lang="en-US" dirty="0"/>
              <a:t>Execute code on a page that is not executable (for security).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chemeClr val="accent6"/>
                </a:solidFill>
              </a:rPr>
              <a:t>Response</a:t>
            </a:r>
            <a:r>
              <a:rPr lang="en-US" dirty="0"/>
              <a:t>: terminate the process.</a:t>
            </a:r>
            <a:endParaRPr lang="en-US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658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8650-30E5-2246-B4F2-425A85E0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09D80-6C35-F141-B9CC-42B324E8C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Freed memory is put on a </a:t>
            </a:r>
            <a:r>
              <a:rPr lang="en-US" b="1" i="1" dirty="0">
                <a:solidFill>
                  <a:schemeClr val="accent4"/>
                </a:solidFill>
              </a:rPr>
              <a:t>free list </a:t>
            </a:r>
            <a:r>
              <a:rPr lang="en-US" dirty="0"/>
              <a:t>to be reused for later allocations.</a:t>
            </a:r>
          </a:p>
          <a:p>
            <a:r>
              <a:rPr lang="en-US" dirty="0"/>
              <a:t>A single header can be cleverly used and re-used for two purposes:</a:t>
            </a:r>
          </a:p>
          <a:p>
            <a:pPr lvl="1"/>
            <a:r>
              <a:rPr lang="en-US" dirty="0"/>
              <a:t>As a linked list node when the block is free/available</a:t>
            </a:r>
          </a:p>
          <a:p>
            <a:pPr lvl="1"/>
            <a:r>
              <a:rPr lang="en-US" dirty="0"/>
              <a:t>To store the size of the allocated block to help service </a:t>
            </a:r>
            <a:r>
              <a:rPr lang="en-US" i="1" dirty="0"/>
              <a:t>free</a:t>
            </a:r>
            <a:r>
              <a:rPr lang="en-US" dirty="0"/>
              <a:t> calls.</a:t>
            </a:r>
          </a:p>
          <a:p>
            <a:r>
              <a:rPr lang="en-US" dirty="0"/>
              <a:t>Free space management </a:t>
            </a:r>
            <a:r>
              <a:rPr lang="en-US" b="1" i="1" dirty="0">
                <a:solidFill>
                  <a:schemeClr val="accent4"/>
                </a:solidFill>
              </a:rPr>
              <a:t>policy</a:t>
            </a:r>
            <a:r>
              <a:rPr lang="en-US" dirty="0"/>
              <a:t> determines:</a:t>
            </a:r>
          </a:p>
          <a:p>
            <a:pPr lvl="1"/>
            <a:r>
              <a:rPr lang="en-US" dirty="0"/>
              <a:t>which free blocks to choose for an allocation, and</a:t>
            </a:r>
          </a:p>
          <a:p>
            <a:pPr lvl="1"/>
            <a:r>
              <a:rPr lang="en-US" dirty="0"/>
              <a:t>When to </a:t>
            </a:r>
            <a:r>
              <a:rPr lang="en-US" b="1" i="1" dirty="0">
                <a:solidFill>
                  <a:schemeClr val="accent4"/>
                </a:solidFill>
              </a:rPr>
              <a:t>coalesce</a:t>
            </a:r>
            <a:r>
              <a:rPr lang="en-US" dirty="0"/>
              <a:t> (join) adjacent free blocks</a:t>
            </a:r>
          </a:p>
          <a:p>
            <a:r>
              <a:rPr lang="en-US" dirty="0"/>
              <a:t>Free block choice policies include:</a:t>
            </a:r>
          </a:p>
          <a:p>
            <a:pPr lvl="1"/>
            <a:r>
              <a:rPr lang="en-US" b="1" dirty="0"/>
              <a:t>First</a:t>
            </a:r>
            <a:r>
              <a:rPr lang="en-US" dirty="0"/>
              <a:t>, </a:t>
            </a:r>
            <a:r>
              <a:rPr lang="en-US" b="1" dirty="0"/>
              <a:t>next</a:t>
            </a:r>
            <a:r>
              <a:rPr lang="en-US" dirty="0"/>
              <a:t>, </a:t>
            </a:r>
            <a:r>
              <a:rPr lang="en-US" b="1" dirty="0"/>
              <a:t>best</a:t>
            </a:r>
            <a:r>
              <a:rPr lang="en-US" dirty="0"/>
              <a:t>, and </a:t>
            </a:r>
            <a:r>
              <a:rPr lang="en-US" b="1" dirty="0"/>
              <a:t>worst</a:t>
            </a:r>
            <a:r>
              <a:rPr lang="en-US" dirty="0"/>
              <a:t> fit.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28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Project 2 deadline was extended one week (due Monday)</a:t>
            </a:r>
          </a:p>
          <a:p>
            <a:r>
              <a:rPr lang="en-US" dirty="0"/>
              <a:t>HW2 is out and due on Wednesday.</a:t>
            </a:r>
          </a:p>
          <a:p>
            <a:r>
              <a:rPr lang="en-US" dirty="0"/>
              <a:t>HW1 solutions have been posted.</a:t>
            </a:r>
          </a:p>
          <a:p>
            <a:r>
              <a:rPr lang="en-US" dirty="0"/>
              <a:t>Midterm exam is on Thursday.</a:t>
            </a:r>
          </a:p>
          <a:p>
            <a:r>
              <a:rPr lang="en-US" dirty="0"/>
              <a:t>Practice Midterm solution Q2 had an error.  New solutions are posted.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5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systems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A 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</a:rPr>
              <a:t>user interface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for humans to run programs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 </a:t>
            </a:r>
            <a:r>
              <a:rPr lang="en-US" b="1" i="1" dirty="0">
                <a:solidFill>
                  <a:schemeClr val="accent4"/>
                </a:solidFill>
              </a:rPr>
              <a:t>resource manager </a:t>
            </a:r>
            <a:r>
              <a:rPr lang="en-US" dirty="0"/>
              <a:t>allowing multiple programs to share one set of hardware.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A </a:t>
            </a:r>
            <a:r>
              <a:rPr lang="en-US" b="1" i="1" dirty="0">
                <a:solidFill>
                  <a:schemeClr val="tx2">
                    <a:lumMod val="50000"/>
                  </a:schemeClr>
                </a:solidFill>
              </a:rPr>
              <a:t>programming interface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(API) for programs to access the hardware and other services.  System calls are the OS API.</a:t>
            </a:r>
          </a:p>
        </p:txBody>
      </p:sp>
    </p:spTree>
    <p:extLst>
      <p:ext uri="{BB962C8B-B14F-4D97-AF65-F5344CB8AC3E}">
        <p14:creationId xmlns:p14="http://schemas.microsoft.com/office/powerpoint/2010/main" val="343175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&amp; System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Process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is a program in execution</a:t>
            </a:r>
          </a:p>
          <a:p>
            <a:r>
              <a:rPr lang="en-US" b="1" dirty="0">
                <a:solidFill>
                  <a:schemeClr val="accent4"/>
                </a:solidFill>
              </a:rPr>
              <a:t>Limited direct execution </a:t>
            </a:r>
            <a:r>
              <a:rPr lang="en-US" dirty="0"/>
              <a:t>is a strategy whereby a process usually operates as if it has full use of the CPU &amp; memory.</a:t>
            </a:r>
          </a:p>
          <a:p>
            <a:r>
              <a:rPr lang="en-US" dirty="0"/>
              <a:t>CPUs have user and kernel </a:t>
            </a:r>
            <a:r>
              <a:rPr lang="en-US" b="1" dirty="0">
                <a:solidFill>
                  <a:schemeClr val="accent4"/>
                </a:solidFill>
              </a:rPr>
              <a:t>modes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to prevent user processes from running privileged instructions, thus </a:t>
            </a:r>
            <a:r>
              <a:rPr lang="en-US" i="1" dirty="0"/>
              <a:t>limiting</a:t>
            </a:r>
            <a:r>
              <a:rPr lang="en-US" dirty="0"/>
              <a:t> execution.</a:t>
            </a:r>
          </a:p>
          <a:p>
            <a:r>
              <a:rPr lang="en-US" b="1" dirty="0">
                <a:solidFill>
                  <a:schemeClr val="accent4"/>
                </a:solidFill>
              </a:rPr>
              <a:t>Interrupts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are events that cause the kernel to run</a:t>
            </a:r>
          </a:p>
          <a:p>
            <a:r>
              <a:rPr lang="en-US" b="1" dirty="0">
                <a:solidFill>
                  <a:schemeClr val="accent4"/>
                </a:solidFill>
              </a:rPr>
              <a:t>System Calls </a:t>
            </a:r>
            <a:r>
              <a:rPr lang="en-US" dirty="0"/>
              <a:t>(or traps) are software interrupts called by a user program to ask the OS to do something on its behalf.</a:t>
            </a:r>
          </a:p>
          <a:p>
            <a:r>
              <a:rPr lang="en-US" b="1" dirty="0">
                <a:solidFill>
                  <a:schemeClr val="accent4"/>
                </a:solidFill>
              </a:rPr>
              <a:t>Timer Interrupt </a:t>
            </a:r>
            <a:r>
              <a:rPr lang="en-US" dirty="0"/>
              <a:t>ensures that the kernel eventually runs.</a:t>
            </a:r>
          </a:p>
        </p:txBody>
      </p:sp>
    </p:spTree>
    <p:extLst>
      <p:ext uri="{BB962C8B-B14F-4D97-AF65-F5344CB8AC3E}">
        <p14:creationId xmlns:p14="http://schemas.microsoft.com/office/powerpoint/2010/main" val="2138970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xv6 OS code is written for the Intel x86 CPU architecture, but…</a:t>
            </a:r>
          </a:p>
          <a:p>
            <a:r>
              <a:rPr lang="en-US" dirty="0"/>
              <a:t>Linux supports 31 different CPU architectures</a:t>
            </a:r>
          </a:p>
          <a:p>
            <a:pPr lvl="1"/>
            <a:r>
              <a:rPr lang="en-US" dirty="0"/>
              <a:t>Low-level </a:t>
            </a:r>
            <a:r>
              <a:rPr lang="en-US" b="1" i="1" dirty="0">
                <a:solidFill>
                  <a:schemeClr val="accent4"/>
                </a:solidFill>
              </a:rPr>
              <a:t>mechanisms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are different on each architecture.</a:t>
            </a:r>
          </a:p>
          <a:p>
            <a:pPr lvl="1"/>
            <a:r>
              <a:rPr lang="en-US" dirty="0"/>
              <a:t>High-level </a:t>
            </a:r>
            <a:r>
              <a:rPr lang="en-US" b="1" i="1" dirty="0">
                <a:solidFill>
                  <a:schemeClr val="accent4"/>
                </a:solidFill>
              </a:rPr>
              <a:t>policies</a:t>
            </a:r>
            <a:r>
              <a:rPr lang="en-US" i="1" dirty="0">
                <a:solidFill>
                  <a:schemeClr val="accent4"/>
                </a:solidFill>
              </a:rPr>
              <a:t> </a:t>
            </a:r>
            <a:r>
              <a:rPr lang="en-US" dirty="0"/>
              <a:t>are the same for all.</a:t>
            </a:r>
            <a:endParaRPr lang="en-US" i="1" dirty="0">
              <a:solidFill>
                <a:schemeClr val="accent4"/>
              </a:solidFill>
            </a:endParaRPr>
          </a:p>
          <a:p>
            <a:r>
              <a:rPr lang="en-US" b="1" i="1" dirty="0">
                <a:solidFill>
                  <a:schemeClr val="accent4"/>
                </a:solidFill>
              </a:rPr>
              <a:t>Fork</a:t>
            </a:r>
            <a:r>
              <a:rPr lang="en-US" dirty="0"/>
              <a:t> </a:t>
            </a:r>
            <a:r>
              <a:rPr lang="en-US" dirty="0" err="1"/>
              <a:t>syscall</a:t>
            </a:r>
            <a:r>
              <a:rPr lang="en-US" dirty="0"/>
              <a:t>: run once, exits twice!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Nondeterminism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is when a program’s output is unpredictable</a:t>
            </a:r>
          </a:p>
          <a:p>
            <a:r>
              <a:rPr lang="en-US" dirty="0"/>
              <a:t>OS process scheduler can create </a:t>
            </a:r>
            <a:r>
              <a:rPr lang="en-US" b="1" i="1" dirty="0">
                <a:solidFill>
                  <a:schemeClr val="accent4"/>
                </a:solidFill>
              </a:rPr>
              <a:t>race conditions </a:t>
            </a:r>
            <a:r>
              <a:rPr lang="en-US" dirty="0"/>
              <a:t>in programs that rely on an interaction of multiple processes.</a:t>
            </a:r>
          </a:p>
          <a:p>
            <a:pPr lvl="1"/>
            <a:r>
              <a:rPr lang="en-US" dirty="0"/>
              <a:t>These are tricky to debug, because they are sensitive to timing (</a:t>
            </a:r>
            <a:r>
              <a:rPr lang="en-US" b="1" i="1" dirty="0">
                <a:solidFill>
                  <a:schemeClr val="accent4"/>
                </a:solidFill>
              </a:rPr>
              <a:t>Heisenbugs</a:t>
            </a:r>
            <a:r>
              <a:rPr lang="en-US" dirty="0"/>
              <a:t>).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Kernel panic </a:t>
            </a:r>
            <a:r>
              <a:rPr lang="en-US" dirty="0"/>
              <a:t>occurs when OS causes an exception and can’t recover</a:t>
            </a:r>
          </a:p>
        </p:txBody>
      </p:sp>
    </p:spTree>
    <p:extLst>
      <p:ext uri="{BB962C8B-B14F-4D97-AF65-F5344CB8AC3E}">
        <p14:creationId xmlns:p14="http://schemas.microsoft.com/office/powerpoint/2010/main" val="3884746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Defined two conflicting metrics: </a:t>
            </a:r>
            <a:r>
              <a:rPr lang="en-US" b="1" i="1" dirty="0">
                <a:solidFill>
                  <a:schemeClr val="accent4"/>
                </a:solidFill>
              </a:rPr>
              <a:t>turnaround time </a:t>
            </a:r>
            <a:r>
              <a:rPr lang="en-US" dirty="0"/>
              <a:t>and </a:t>
            </a:r>
            <a:r>
              <a:rPr lang="en-US" b="1" i="1" dirty="0">
                <a:solidFill>
                  <a:schemeClr val="accent4"/>
                </a:solidFill>
              </a:rPr>
              <a:t>response time</a:t>
            </a:r>
          </a:p>
          <a:p>
            <a:pPr lvl="1"/>
            <a:r>
              <a:rPr lang="en-US" dirty="0"/>
              <a:t>Cannot optimize both </a:t>
            </a:r>
            <a:r>
              <a:rPr lang="mr-IN" dirty="0"/>
              <a:t>–</a:t>
            </a:r>
            <a:r>
              <a:rPr lang="en-US" dirty="0"/>
              <a:t> must tradeoff, or balance, the two</a:t>
            </a:r>
          </a:p>
          <a:p>
            <a:r>
              <a:rPr lang="en-US" dirty="0"/>
              <a:t>Optimized by </a:t>
            </a:r>
            <a:r>
              <a:rPr lang="en-US" b="1" i="1" dirty="0">
                <a:solidFill>
                  <a:schemeClr val="accent4"/>
                </a:solidFill>
              </a:rPr>
              <a:t>shortest job first </a:t>
            </a:r>
            <a:r>
              <a:rPr lang="en-US" dirty="0"/>
              <a:t>and </a:t>
            </a:r>
            <a:r>
              <a:rPr lang="en-US" b="1" i="1" dirty="0">
                <a:solidFill>
                  <a:schemeClr val="accent4"/>
                </a:solidFill>
              </a:rPr>
              <a:t>round robin</a:t>
            </a:r>
            <a:r>
              <a:rPr lang="en-US" dirty="0"/>
              <a:t>, respectively</a:t>
            </a:r>
          </a:p>
          <a:p>
            <a:r>
              <a:rPr lang="en-US" dirty="0"/>
              <a:t>Context switching overhead is due to the CPU caches</a:t>
            </a:r>
          </a:p>
          <a:p>
            <a:pPr lvl="1"/>
            <a:r>
              <a:rPr lang="en-US" dirty="0"/>
              <a:t>CPU keeps most recently used data in nearby caches, so it’s more efficient to let an ongoing process continue.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I/O-blocked</a:t>
            </a:r>
            <a:r>
              <a:rPr lang="en-US" b="1" dirty="0"/>
              <a:t> </a:t>
            </a:r>
            <a:r>
              <a:rPr lang="en-US" dirty="0"/>
              <a:t>processes make progress without using the CPU</a:t>
            </a:r>
          </a:p>
          <a:p>
            <a:pPr lvl="1"/>
            <a:r>
              <a:rPr lang="en-US" dirty="0"/>
              <a:t>We should prioritize I/O-bound processes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Multi-Level Feedback Queues </a:t>
            </a:r>
            <a:r>
              <a:rPr lang="en-US" dirty="0"/>
              <a:t>are often used in real OS schedulers</a:t>
            </a:r>
          </a:p>
          <a:p>
            <a:pPr lvl="1"/>
            <a:r>
              <a:rPr lang="en-US" dirty="0"/>
              <a:t>Prioritizes “polite” processes that use little CPU time when scheduled</a:t>
            </a:r>
          </a:p>
          <a:p>
            <a:pPr lvl="1"/>
            <a:r>
              <a:rPr lang="en-US" dirty="0"/>
              <a:t>CPU-bound processes squander their time quotas and lose priority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2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is divided into equal-sized </a:t>
            </a:r>
            <a:r>
              <a:rPr lang="en-US" b="1" i="1" dirty="0">
                <a:solidFill>
                  <a:schemeClr val="accent4"/>
                </a:solidFill>
              </a:rPr>
              <a:t>pages</a:t>
            </a:r>
            <a:r>
              <a:rPr lang="en-US" b="1" dirty="0"/>
              <a:t>.</a:t>
            </a:r>
          </a:p>
          <a:p>
            <a:r>
              <a:rPr lang="en-US" b="1" i="1" dirty="0">
                <a:solidFill>
                  <a:schemeClr val="accent4"/>
                </a:solidFill>
              </a:rPr>
              <a:t>Page tables </a:t>
            </a:r>
            <a:r>
              <a:rPr lang="en-US" dirty="0"/>
              <a:t>translate virtual page numbers to physical page numbers.</a:t>
            </a:r>
          </a:p>
          <a:p>
            <a:r>
              <a:rPr lang="en-US" dirty="0"/>
              <a:t>Showed the details of page table entries (PTEs):</a:t>
            </a:r>
          </a:p>
          <a:p>
            <a:pPr lvl="1"/>
            <a:r>
              <a:rPr lang="en-US" dirty="0"/>
              <a:t>High bits translate from virtual page number to physical page number.</a:t>
            </a:r>
          </a:p>
          <a:p>
            <a:pPr lvl="1"/>
            <a:r>
              <a:rPr lang="en-US" dirty="0"/>
              <a:t>Low bits in the PTE are used to indicate present/</a:t>
            </a:r>
            <a:r>
              <a:rPr lang="en-US" dirty="0" err="1"/>
              <a:t>rw</a:t>
            </a:r>
            <a:r>
              <a:rPr lang="en-US" dirty="0"/>
              <a:t>/kernel page.</a:t>
            </a:r>
          </a:p>
          <a:p>
            <a:r>
              <a:rPr lang="en-US" dirty="0"/>
              <a:t>During a context switch, kernel changes the </a:t>
            </a:r>
            <a:r>
              <a:rPr lang="en-US" b="1" dirty="0">
                <a:solidFill>
                  <a:schemeClr val="accent4"/>
                </a:solidFill>
              </a:rPr>
              <a:t>%CR3 </a:t>
            </a:r>
            <a:r>
              <a:rPr lang="en-US" dirty="0"/>
              <a:t>register to switch from the page table (VM mapping) of one process to another.</a:t>
            </a:r>
          </a:p>
          <a:p>
            <a:r>
              <a:rPr lang="en-US" dirty="0"/>
              <a:t>VM is handled by both the OS and CPU:</a:t>
            </a:r>
          </a:p>
          <a:p>
            <a:pPr lvl="1"/>
            <a:r>
              <a:rPr lang="en-US" b="1" dirty="0">
                <a:solidFill>
                  <a:schemeClr val="accent4"/>
                </a:solidFill>
              </a:rPr>
              <a:t>OS</a:t>
            </a:r>
            <a:r>
              <a:rPr lang="en-US" dirty="0"/>
              <a:t> sets up the page tables and handles exceptions (page faults).</a:t>
            </a:r>
          </a:p>
          <a:p>
            <a:pPr lvl="1"/>
            <a:r>
              <a:rPr lang="en-US" b="1" dirty="0">
                <a:solidFill>
                  <a:schemeClr val="accent4"/>
                </a:solidFill>
              </a:rPr>
              <a:t>CPU</a:t>
            </a:r>
            <a:r>
              <a:rPr lang="en-US" dirty="0"/>
              <a:t> automatically translates every memory access in the program from virtual addresses to physical addresses by checking (</a:t>
            </a:r>
            <a:r>
              <a:rPr lang="en-US" i="1" dirty="0"/>
              <a:t>walking</a:t>
            </a:r>
            <a:r>
              <a:rPr lang="en-US" dirty="0"/>
              <a:t>) the page table.</a:t>
            </a:r>
          </a:p>
        </p:txBody>
      </p:sp>
    </p:spTree>
    <p:extLst>
      <p:ext uri="{BB962C8B-B14F-4D97-AF65-F5344CB8AC3E}">
        <p14:creationId xmlns:p14="http://schemas.microsoft.com/office/powerpoint/2010/main" val="893485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26FE-9538-3D42-A7F2-6C9F9DFAB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VM &amp; Paging costs &amp; optimizations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0816E-1465-AE40-A268-1556D2CAB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Latency cost</a:t>
            </a:r>
            <a:r>
              <a:rPr lang="en-US" dirty="0"/>
              <a:t>, because each memory access must be translated.</a:t>
            </a:r>
          </a:p>
          <a:p>
            <a:pPr lvl="1"/>
            <a:r>
              <a:rPr lang="en-US" b="1" dirty="0"/>
              <a:t>Translation lookaside buffer (TLB) </a:t>
            </a:r>
            <a:r>
              <a:rPr lang="en-US" dirty="0"/>
              <a:t>caches recent virtual to physical page number translations.</a:t>
            </a:r>
          </a:p>
          <a:p>
            <a:pPr lvl="1"/>
            <a:r>
              <a:rPr lang="en-US" dirty="0"/>
              <a:t>Software-controlled paging removes page tables from the CPU spec and lets OS handle translations in software, in response to TLB miss exceptions.</a:t>
            </a:r>
          </a:p>
          <a:p>
            <a:r>
              <a:rPr lang="en-US" b="1" dirty="0"/>
              <a:t>Space cost</a:t>
            </a:r>
            <a:r>
              <a:rPr lang="en-US" dirty="0"/>
              <a:t>, due to storing a page table for each process.</a:t>
            </a:r>
          </a:p>
          <a:p>
            <a:pPr lvl="1"/>
            <a:r>
              <a:rPr lang="en-US" dirty="0"/>
              <a:t>Linear (one-level) page tables are large.</a:t>
            </a:r>
          </a:p>
          <a:p>
            <a:pPr lvl="1"/>
            <a:r>
              <a:rPr lang="en-US" dirty="0"/>
              <a:t>Smaller pages lead to less wasted space during allocation,</a:t>
            </a:r>
            <a:br>
              <a:rPr lang="en-US" dirty="0"/>
            </a:br>
            <a:r>
              <a:rPr lang="en-US" dirty="0"/>
              <a:t>but more space is consumed by page tables.</a:t>
            </a:r>
          </a:p>
          <a:p>
            <a:pPr lvl="1"/>
            <a:r>
              <a:rPr lang="en-US" b="1" dirty="0"/>
              <a:t>Multi-level page tables </a:t>
            </a:r>
            <a:r>
              <a:rPr lang="en-US" dirty="0"/>
              <a:t>are the only way to truly conserve space.</a:t>
            </a:r>
          </a:p>
          <a:p>
            <a:pPr lvl="1"/>
            <a:r>
              <a:rPr lang="en-US" dirty="0"/>
              <a:t>Mixed-size pages reduce TLB misses.</a:t>
            </a:r>
          </a:p>
          <a:p>
            <a:r>
              <a:rPr lang="en-US" dirty="0"/>
              <a:t>Copy-on-write fork, demand zeroing, lazy loading, and library sharing all reduce physical memory demands.</a:t>
            </a:r>
          </a:p>
        </p:txBody>
      </p:sp>
    </p:spTree>
    <p:extLst>
      <p:ext uri="{BB962C8B-B14F-4D97-AF65-F5344CB8AC3E}">
        <p14:creationId xmlns:p14="http://schemas.microsoft.com/office/powerpoint/2010/main" val="396136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4C38-3A8A-A348-9E0C-C2F55EE0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Paging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63909-3959-DB49-BB31-AA31400A0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Virtual memory</a:t>
            </a:r>
            <a:r>
              <a:rPr lang="en-US" dirty="0"/>
              <a:t> addresses are translated to physical memory addresses by the CPU, and the translation is dynamically configured by the OS in each process’ page table.</a:t>
            </a:r>
          </a:p>
          <a:p>
            <a:r>
              <a:rPr lang="en-US" b="1" dirty="0"/>
              <a:t>Swapping</a:t>
            </a:r>
            <a:r>
              <a:rPr lang="en-US" dirty="0"/>
              <a:t> is the movement of pages between disk and physical mem.</a:t>
            </a:r>
          </a:p>
          <a:p>
            <a:r>
              <a:rPr lang="en-US" dirty="0"/>
              <a:t>Page tables also allow several memory management optimizations:</a:t>
            </a:r>
          </a:p>
          <a:p>
            <a:pPr lvl="1"/>
            <a:r>
              <a:rPr lang="en-US" b="1" dirty="0"/>
              <a:t>Copy-on-write fork </a:t>
            </a:r>
            <a:r>
              <a:rPr lang="en-US" dirty="0"/>
              <a:t>– delays memory copies</a:t>
            </a:r>
          </a:p>
          <a:p>
            <a:pPr lvl="1"/>
            <a:r>
              <a:rPr lang="en-US" b="1" dirty="0"/>
              <a:t>Shared libraries </a:t>
            </a:r>
            <a:r>
              <a:rPr lang="en-US" dirty="0"/>
              <a:t>– read/execute-only code can be shared by several processes</a:t>
            </a:r>
          </a:p>
          <a:p>
            <a:pPr lvl="1"/>
            <a:r>
              <a:rPr lang="en-US" b="1" dirty="0"/>
              <a:t>Lazy allocation/demand zeroing </a:t>
            </a:r>
            <a:r>
              <a:rPr lang="en-US" dirty="0"/>
              <a:t>– wait before allocating user memory.</a:t>
            </a:r>
          </a:p>
          <a:p>
            <a:r>
              <a:rPr lang="en-US" b="1" dirty="0"/>
              <a:t>Filesystem caching </a:t>
            </a:r>
            <a:r>
              <a:rPr lang="en-US" dirty="0"/>
              <a:t>allows page-sized portions of files to be stored in physical memory.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11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00937B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EECS-343 Lecture 07 - Swapping</Template>
  <TotalTime>4261</TotalTime>
  <Words>1155</Words>
  <Application>Microsoft Macintosh PowerPoint</Application>
  <PresentationFormat>Widescreen</PresentationFormat>
  <Paragraphs>108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Garamond</vt:lpstr>
      <vt:lpstr>Mangal</vt:lpstr>
      <vt:lpstr>Theme1</vt:lpstr>
      <vt:lpstr>EECS-343 Operating Systems Lecture 9: Midterm Review</vt:lpstr>
      <vt:lpstr>Announcements </vt:lpstr>
      <vt:lpstr>Operating systems roles</vt:lpstr>
      <vt:lpstr>Processes &amp; System Calls</vt:lpstr>
      <vt:lpstr>Process Creation</vt:lpstr>
      <vt:lpstr>Process Scheduling</vt:lpstr>
      <vt:lpstr>Virtual Memory</vt:lpstr>
      <vt:lpstr>VM &amp; Paging costs &amp; optimizations</vt:lpstr>
      <vt:lpstr>Paging overview</vt:lpstr>
      <vt:lpstr>Swapping gives the illusion of lots of memory</vt:lpstr>
      <vt:lpstr>Types of page faults       (new slide) </vt:lpstr>
      <vt:lpstr>Free Lists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179</cp:revision>
  <cp:lastPrinted>2019-04-30T16:28:15Z</cp:lastPrinted>
  <dcterms:created xsi:type="dcterms:W3CDTF">2017-09-19T21:33:23Z</dcterms:created>
  <dcterms:modified xsi:type="dcterms:W3CDTF">2019-05-01T17:13:27Z</dcterms:modified>
</cp:coreProperties>
</file>