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12" r:id="rId4"/>
    <p:sldId id="316" r:id="rId5"/>
    <p:sldId id="314" r:id="rId6"/>
    <p:sldId id="260" r:id="rId7"/>
    <p:sldId id="261" r:id="rId8"/>
    <p:sldId id="265" r:id="rId9"/>
    <p:sldId id="264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315" r:id="rId29"/>
    <p:sldId id="283" r:id="rId30"/>
    <p:sldId id="284" r:id="rId31"/>
    <p:sldId id="285" r:id="rId32"/>
    <p:sldId id="317" r:id="rId33"/>
    <p:sldId id="31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57"/>
            <p14:sldId id="312"/>
            <p14:sldId id="316"/>
            <p14:sldId id="314"/>
            <p14:sldId id="260"/>
            <p14:sldId id="261"/>
            <p14:sldId id="265"/>
            <p14:sldId id="264"/>
            <p14:sldId id="262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79"/>
            <p14:sldId id="281"/>
            <p14:sldId id="282"/>
            <p14:sldId id="315"/>
            <p14:sldId id="283"/>
            <p14:sldId id="284"/>
            <p14:sldId id="285"/>
            <p14:sldId id="317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2"/>
    <p:restoredTop sz="94706"/>
  </p:normalViewPr>
  <p:slideViewPr>
    <p:cSldViewPr snapToGrid="0" snapToObjects="1">
      <p:cViewPr varScale="1">
        <p:scale>
          <a:sx n="65" d="100"/>
          <a:sy n="65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13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81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09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4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56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4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8:</a:t>
            </a:r>
            <a:br>
              <a:rPr lang="en-US" dirty="0"/>
            </a:br>
            <a:r>
              <a:rPr lang="en-US" dirty="0"/>
              <a:t>Free-Space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E1A2A-BB92-854A-88D4-E8E839357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Malloc</a:t>
            </a:r>
            <a:r>
              <a:rPr lang="en-US" dirty="0"/>
              <a:t> in user and kernel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kernel and user code must dynamically allocate memory</a:t>
            </a:r>
          </a:p>
          <a:p>
            <a:r>
              <a:rPr lang="en-US" dirty="0"/>
              <a:t>Free space management algorithms </a:t>
            </a:r>
            <a:r>
              <a:rPr lang="en-US" b="1" i="1" dirty="0">
                <a:solidFill>
                  <a:schemeClr val="accent4"/>
                </a:solidFill>
              </a:rPr>
              <a:t>can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be the same in both cases</a:t>
            </a:r>
          </a:p>
          <a:p>
            <a:r>
              <a:rPr lang="en-US" dirty="0"/>
              <a:t>But different implementations are used.  In xv6: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User level: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umalloc.c</a:t>
            </a:r>
            <a:r>
              <a:rPr lang="en-US" dirty="0"/>
              <a:t>: 90 lines of code</a:t>
            </a:r>
          </a:p>
          <a:p>
            <a:pPr lvl="2"/>
            <a:r>
              <a:rPr lang="en-US" dirty="0"/>
              <a:t>Basic C memory management: </a:t>
            </a:r>
            <a:r>
              <a:rPr lang="en-US" dirty="0" err="1"/>
              <a:t>malloc</a:t>
            </a:r>
            <a:r>
              <a:rPr lang="en-US" dirty="0"/>
              <a:t> &amp; free</a:t>
            </a:r>
          </a:p>
          <a:p>
            <a:pPr lvl="2"/>
            <a:r>
              <a:rPr lang="en-US" dirty="0"/>
              <a:t>Missing: </a:t>
            </a:r>
            <a:r>
              <a:rPr lang="en-US" dirty="0" err="1"/>
              <a:t>calloc</a:t>
            </a:r>
            <a:r>
              <a:rPr lang="en-US" dirty="0"/>
              <a:t> &amp; </a:t>
            </a:r>
            <a:r>
              <a:rPr lang="en-US" dirty="0" err="1"/>
              <a:t>realloc</a:t>
            </a:r>
            <a:r>
              <a:rPr lang="en-US" dirty="0"/>
              <a:t> (it’s not ANSI C)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Kernel level: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kalloc.c</a:t>
            </a:r>
            <a:r>
              <a:rPr lang="en-US" dirty="0"/>
              <a:t>: 72 lines of code</a:t>
            </a:r>
          </a:p>
          <a:p>
            <a:pPr lvl="2"/>
            <a:r>
              <a:rPr lang="en-US" dirty="0"/>
              <a:t>xv6 lacks dynamic memory allocation in the kernel</a:t>
            </a:r>
          </a:p>
          <a:p>
            <a:pPr lvl="2"/>
            <a:r>
              <a:rPr lang="en-US" dirty="0"/>
              <a:t>No </a:t>
            </a:r>
            <a:r>
              <a:rPr lang="en-US" dirty="0" err="1"/>
              <a:t>malloc</a:t>
            </a:r>
            <a:r>
              <a:rPr lang="en-US" dirty="0"/>
              <a:t> &amp; free, just allocate and free a </a:t>
            </a:r>
            <a:r>
              <a:rPr lang="en-US" b="1" dirty="0"/>
              <a:t>full page </a:t>
            </a:r>
            <a:r>
              <a:rPr lang="en-US" dirty="0"/>
              <a:t>of memory (4kb block)</a:t>
            </a:r>
          </a:p>
          <a:p>
            <a:r>
              <a:rPr lang="en-US" dirty="0"/>
              <a:t>Linux has </a:t>
            </a:r>
            <a:r>
              <a:rPr lang="en-US" dirty="0" err="1"/>
              <a:t>kmalloc</a:t>
            </a:r>
            <a:r>
              <a:rPr lang="en-US" dirty="0"/>
              <a:t>, </a:t>
            </a:r>
            <a:r>
              <a:rPr lang="en-US" dirty="0" err="1"/>
              <a:t>kfree</a:t>
            </a:r>
            <a:r>
              <a:rPr lang="en-US" dirty="0"/>
              <a:t> (like user-level malloc and free)</a:t>
            </a:r>
          </a:p>
        </p:txBody>
      </p:sp>
    </p:spTree>
    <p:extLst>
      <p:ext uri="{BB962C8B-B14F-4D97-AF65-F5344CB8AC3E}">
        <p14:creationId xmlns:p14="http://schemas.microsoft.com/office/powerpoint/2010/main" val="10752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list is a linked list tracking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346" y="1425843"/>
            <a:ext cx="5920352" cy="52229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Ordering is arbitrary</a:t>
            </a:r>
          </a:p>
          <a:p>
            <a:r>
              <a:rPr lang="en-US" dirty="0"/>
              <a:t>This example shows two free blocks of size 10.</a:t>
            </a:r>
          </a:p>
          <a:p>
            <a:pPr lvl="1"/>
            <a:r>
              <a:rPr lang="en-US" dirty="0"/>
              <a:t>Space between two free blocks can be used by multiple </a:t>
            </a:r>
            <a:r>
              <a:rPr lang="en-US" dirty="0" err="1"/>
              <a:t>mallocs</a:t>
            </a:r>
            <a:endParaRPr lang="en-US" dirty="0"/>
          </a:p>
          <a:p>
            <a:pPr lvl="1"/>
            <a:r>
              <a:rPr lang="en-US" dirty="0"/>
              <a:t>We’ll track </a:t>
            </a:r>
            <a:r>
              <a:rPr lang="en-US" i="1" dirty="0"/>
              <a:t>used</a:t>
            </a:r>
            <a:r>
              <a:rPr lang="en-US" dirty="0"/>
              <a:t> blocks another way</a:t>
            </a:r>
          </a:p>
          <a:p>
            <a:r>
              <a:rPr lang="en-US" dirty="0"/>
              <a:t>Like any linked list:</a:t>
            </a:r>
          </a:p>
          <a:p>
            <a:pPr lvl="1"/>
            <a:r>
              <a:rPr lang="en-US" dirty="0"/>
              <a:t>It’s easy to insert and delete nodes</a:t>
            </a:r>
          </a:p>
          <a:p>
            <a:pPr lvl="1"/>
            <a:r>
              <a:rPr lang="en-US" dirty="0"/>
              <a:t>Finding the n</a:t>
            </a:r>
            <a:r>
              <a:rPr lang="en-US" baseline="30000" dirty="0"/>
              <a:t>th</a:t>
            </a:r>
            <a:r>
              <a:rPr lang="en-US" dirty="0"/>
              <a:t> node is slow</a:t>
            </a:r>
          </a:p>
          <a:p>
            <a:pPr lvl="2"/>
            <a:r>
              <a:rPr lang="en-US" dirty="0"/>
              <a:t>Start at the head node</a:t>
            </a:r>
          </a:p>
          <a:p>
            <a:pPr lvl="2"/>
            <a:r>
              <a:rPr lang="en-US" dirty="0"/>
              <a:t>Traverse </a:t>
            </a:r>
            <a:r>
              <a:rPr lang="en-US" i="1" dirty="0"/>
              <a:t>n</a:t>
            </a:r>
            <a:r>
              <a:rPr lang="en-US" dirty="0"/>
              <a:t> pointers</a:t>
            </a:r>
          </a:p>
          <a:p>
            <a:pPr lvl="1"/>
            <a:r>
              <a:rPr lang="en-US" dirty="0"/>
              <a:t>Lacks any </a:t>
            </a:r>
            <a:r>
              <a:rPr lang="en-US" i="1" dirty="0"/>
              <a:t>indexing</a:t>
            </a:r>
          </a:p>
          <a:p>
            <a:pPr lvl="2"/>
            <a:r>
              <a:rPr lang="en-US" dirty="0"/>
              <a:t>Must examine every node when searching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6" y="1866683"/>
            <a:ext cx="4625591" cy="737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37" y="4037307"/>
            <a:ext cx="5220107" cy="1208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26B34-0AF7-504F-A736-5BA2566D7180}"/>
              </a:ext>
            </a:extLst>
          </p:cNvPr>
          <p:cNvSpPr txBox="1"/>
          <p:nvPr/>
        </p:nvSpPr>
        <p:spPr>
          <a:xfrm>
            <a:off x="433136" y="3192379"/>
            <a:ext cx="322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Above is represented as:</a:t>
            </a:r>
          </a:p>
        </p:txBody>
      </p:sp>
    </p:spTree>
    <p:extLst>
      <p:ext uri="{BB962C8B-B14F-4D97-AF65-F5344CB8AC3E}">
        <p14:creationId xmlns:p14="http://schemas.microsoft.com/office/powerpoint/2010/main" val="61840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Allocate memory by </a:t>
            </a:r>
            <a:r>
              <a:rPr lang="en-US" i="1" dirty="0">
                <a:solidFill>
                  <a:schemeClr val="tx1"/>
                </a:solidFill>
              </a:rPr>
              <a:t>splitting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41" y="1425843"/>
            <a:ext cx="11498657" cy="522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Before: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allocating one byte from the second free block: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just found a free block large enough for the allocation and claimed a chunk of it.  (The </a:t>
            </a:r>
            <a:r>
              <a:rPr lang="en-US" b="1" i="1" dirty="0"/>
              <a:t>policy</a:t>
            </a:r>
            <a:r>
              <a:rPr lang="en-US" dirty="0"/>
              <a:t> decides which block to choose.)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41" y="1883955"/>
            <a:ext cx="5220107" cy="12088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6553" y="3774258"/>
            <a:ext cx="5583688" cy="1332207"/>
            <a:chOff x="326553" y="4433161"/>
            <a:chExt cx="5583688" cy="13322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553" y="4433161"/>
              <a:ext cx="5583688" cy="1332207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332135" y="4564896"/>
              <a:ext cx="1119215" cy="1080254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884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Coalescing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eliminates artificial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8073705" cy="52229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Before: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freeing 10 bytes of data at address 10</a:t>
            </a:r>
          </a:p>
          <a:p>
            <a:pPr marL="457200" lvl="1" indent="0">
              <a:buNone/>
            </a:pPr>
            <a:r>
              <a:rPr lang="en-US" dirty="0"/>
              <a:t>(We usually add new nodes to a linked list’s head):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coalescing: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36" y="4111729"/>
            <a:ext cx="6504469" cy="1143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36" y="5754907"/>
            <a:ext cx="3517884" cy="1129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9224" y="3200400"/>
            <a:ext cx="3323474" cy="267765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Splitting this big block of free space among three small nodes makes it difficult to recognize it as a large contiguous free block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7664824" y="4435589"/>
            <a:ext cx="914400" cy="495805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7B5E6-17E8-6347-9629-30FEDFFB5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41" y="1883955"/>
            <a:ext cx="5220107" cy="12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6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trick to help with </a:t>
            </a:r>
            <a:r>
              <a:rPr lang="en-US" b="1" i="1" dirty="0">
                <a:solidFill>
                  <a:schemeClr val="tx1"/>
                </a:solidFill>
              </a:rPr>
              <a:t>frees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free(</a:t>
            </a:r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ptr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) </a:t>
            </a:r>
            <a:r>
              <a:rPr lang="en-US" dirty="0"/>
              <a:t>doesn’t tell us how long the block is, just where it starts</a:t>
            </a:r>
          </a:p>
          <a:p>
            <a:pPr lvl="1"/>
            <a:r>
              <a:rPr lang="en-US" dirty="0"/>
              <a:t>But we need that information to free the block.</a:t>
            </a:r>
          </a:p>
          <a:p>
            <a:r>
              <a:rPr lang="en-US" dirty="0">
                <a:solidFill>
                  <a:schemeClr val="accent4"/>
                </a:solidFill>
              </a:rPr>
              <a:t>Solution</a:t>
            </a:r>
            <a:r>
              <a:rPr lang="en-US" dirty="0"/>
              <a:t>: cleverly prefix the block with a header:</a:t>
            </a:r>
          </a:p>
          <a:p>
            <a:pPr marL="457200" lvl="1" indent="0">
              <a:buNone/>
            </a:pPr>
            <a:r>
              <a:rPr lang="en-US" dirty="0" err="1"/>
              <a:t>Eg</a:t>
            </a:r>
            <a:r>
              <a:rPr lang="en-US" dirty="0"/>
              <a:t>., </a:t>
            </a:r>
            <a:r>
              <a:rPr lang="en-US" dirty="0" err="1"/>
              <a:t>malloc</a:t>
            </a:r>
            <a:r>
              <a:rPr lang="en-US" dirty="0"/>
              <a:t>(20):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To handle 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free(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ptr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)</a:t>
            </a:r>
            <a:r>
              <a:rPr lang="en-US" dirty="0"/>
              <a:t> just look at 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ptr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mr-IN" sz="2000" dirty="0">
                <a:latin typeface="Andale Mono" charset="0"/>
                <a:ea typeface="Andale Mono" charset="0"/>
                <a:cs typeface="Andale Mono" charset="0"/>
              </a:rPr>
              <a:t>–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(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sizeof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hptr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))</a:t>
            </a:r>
            <a:r>
              <a:rPr lang="en-US" dirty="0"/>
              <a:t> to find the block size.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1AF6F3-56DC-814D-941B-DD246BE26C06}"/>
              </a:ext>
            </a:extLst>
          </p:cNvPr>
          <p:cNvGrpSpPr/>
          <p:nvPr/>
        </p:nvGrpSpPr>
        <p:grpSpPr>
          <a:xfrm>
            <a:off x="3290136" y="3117019"/>
            <a:ext cx="7477971" cy="2705100"/>
            <a:chOff x="3290136" y="3117019"/>
            <a:chExt cx="7477971" cy="2705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0136" y="3117019"/>
              <a:ext cx="7137400" cy="2705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8707" y="3166325"/>
              <a:ext cx="4089400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86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example: step 1: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with an empty 4kb block of memory (4096 bytes)</a:t>
            </a:r>
          </a:p>
          <a:p>
            <a:r>
              <a:rPr lang="en-US" dirty="0"/>
              <a:t>Part of the Heap is always used to store the </a:t>
            </a:r>
            <a:r>
              <a:rPr lang="en-US" b="1" i="1" dirty="0">
                <a:solidFill>
                  <a:schemeClr val="accent4"/>
                </a:solidFill>
              </a:rPr>
              <a:t>free list</a:t>
            </a:r>
            <a:r>
              <a:rPr lang="en-US" dirty="0"/>
              <a:t>.</a:t>
            </a:r>
          </a:p>
          <a:p>
            <a:r>
              <a:rPr lang="en-US" dirty="0"/>
              <a:t>We just have a free list with one node, representing one big free block: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pointers are 32 bits = 4 bytes, the free list node occupies 8 bytes, leaving 4088 bytes free below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734" y="2901403"/>
            <a:ext cx="7124700" cy="2755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0983" y="2746421"/>
            <a:ext cx="3000935" cy="49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5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934229"/>
          </a:xfrm>
        </p:spPr>
        <p:txBody>
          <a:bodyPr>
            <a:normAutofit/>
          </a:bodyPr>
          <a:lstStyle/>
          <a:p>
            <a:r>
              <a:rPr lang="en-US" dirty="0"/>
              <a:t>Heap example: step 2: </a:t>
            </a:r>
            <a:r>
              <a:rPr lang="en-US" sz="36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malloc</a:t>
            </a:r>
            <a:r>
              <a:rPr lang="en-US" sz="36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(100);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89213"/>
            <a:ext cx="11639227" cy="555956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malloc</a:t>
            </a:r>
            <a:r>
              <a:rPr lang="en-US" sz="2800" dirty="0"/>
              <a:t> implementation will traverse the free list (starting at “head”)</a:t>
            </a:r>
            <a:br>
              <a:rPr lang="en-US" sz="2800" dirty="0"/>
            </a:br>
            <a:r>
              <a:rPr lang="en-US" sz="2800" dirty="0"/>
              <a:t>and find the one node that has &gt;= 100 bytes.</a:t>
            </a:r>
          </a:p>
          <a:p>
            <a:r>
              <a:rPr lang="en-US" sz="2800" dirty="0"/>
              <a:t>Free block had 4088 bytes</a:t>
            </a:r>
          </a:p>
          <a:p>
            <a:pPr lvl="1"/>
            <a:r>
              <a:rPr lang="en-US" sz="2400" dirty="0"/>
              <a:t>It is </a:t>
            </a:r>
            <a:r>
              <a:rPr lang="en-US" sz="2400" b="1" i="1" dirty="0">
                <a:solidFill>
                  <a:schemeClr val="accent4"/>
                </a:solidFill>
              </a:rPr>
              <a:t>split</a:t>
            </a:r>
            <a:r>
              <a:rPr lang="en-US" sz="2400" dirty="0"/>
              <a:t>, leaving 4088 </a:t>
            </a:r>
            <a:r>
              <a:rPr lang="mr-IN" sz="2400" dirty="0"/>
              <a:t>–</a:t>
            </a:r>
            <a:r>
              <a:rPr lang="en-US" sz="2400" dirty="0"/>
              <a:t> 100 </a:t>
            </a:r>
            <a:r>
              <a:rPr lang="mr-IN" sz="2400" dirty="0"/>
              <a:t>–</a:t>
            </a:r>
            <a:r>
              <a:rPr lang="en-US" sz="2400" dirty="0"/>
              <a:t> 8  = 3980 bytes.</a:t>
            </a:r>
          </a:p>
          <a:p>
            <a:pPr lvl="1"/>
            <a:r>
              <a:rPr lang="en-US" sz="2400" dirty="0"/>
              <a:t>8 bytes are reserved for the new node’s header.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562725" y="2747078"/>
            <a:ext cx="5629275" cy="40562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1" y="4034118"/>
            <a:ext cx="5404430" cy="209048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697813" y="4034118"/>
            <a:ext cx="864352" cy="803983"/>
          </a:xfrm>
          <a:prstGeom prst="rightArrow">
            <a:avLst>
              <a:gd name="adj1" fmla="val 50000"/>
              <a:gd name="adj2" fmla="val 55681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0967" y="3574249"/>
            <a:ext cx="15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Before: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1402" y="2269120"/>
            <a:ext cx="15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After: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3007" y="3359700"/>
            <a:ext cx="2272553" cy="934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30145" y="2404998"/>
            <a:ext cx="2272553" cy="934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77317" y="2864224"/>
            <a:ext cx="5553636" cy="1976717"/>
          </a:xfrm>
          <a:prstGeom prst="rect">
            <a:avLst/>
          </a:prstGeom>
          <a:solidFill>
            <a:srgbClr val="92D05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0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24" y="375782"/>
            <a:ext cx="4440320" cy="6482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2" y="154983"/>
            <a:ext cx="6944152" cy="1222542"/>
          </a:xfrm>
        </p:spPr>
        <p:txBody>
          <a:bodyPr>
            <a:normAutofit fontScale="90000"/>
          </a:bodyPr>
          <a:lstStyle/>
          <a:p>
            <a:r>
              <a:rPr lang="en-US" dirty="0"/>
              <a:t>Heap example: step 3:</a:t>
            </a:r>
            <a:br>
              <a:rPr lang="en-US" dirty="0"/>
            </a:br>
            <a:r>
              <a:rPr lang="en-US"/>
              <a:t>two more calls to </a:t>
            </a:r>
            <a:r>
              <a:rPr lang="en-US" sz="36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malloc</a:t>
            </a:r>
            <a:r>
              <a:rPr lang="en-US" sz="36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(100);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586753"/>
            <a:ext cx="11639227" cy="5062020"/>
          </a:xfrm>
        </p:spPr>
        <p:txBody>
          <a:bodyPr>
            <a:normAutofit/>
          </a:bodyPr>
          <a:lstStyle/>
          <a:p>
            <a:r>
              <a:rPr lang="en-US" sz="2800" dirty="0"/>
              <a:t>In each case there is one free block and we split.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0" y="2523241"/>
            <a:ext cx="5629275" cy="4056243"/>
          </a:xfrm>
        </p:spPr>
      </p:pic>
      <p:sp>
        <p:nvSpPr>
          <p:cNvPr id="8" name="Right Arrow 7"/>
          <p:cNvSpPr/>
          <p:nvPr/>
        </p:nvSpPr>
        <p:spPr>
          <a:xfrm>
            <a:off x="5986554" y="3214899"/>
            <a:ext cx="864352" cy="803983"/>
          </a:xfrm>
          <a:prstGeom prst="rightArrow">
            <a:avLst>
              <a:gd name="adj1" fmla="val 50000"/>
              <a:gd name="adj2" fmla="val 55681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39068" y="6449"/>
            <a:ext cx="15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6"/>
                </a:solidFill>
              </a:rPr>
              <a:t>After: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237" y="2179952"/>
            <a:ext cx="15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Before: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9901" y="2230148"/>
            <a:ext cx="2272553" cy="934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06969" y="6449"/>
            <a:ext cx="2295729" cy="726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66529" y="2097742"/>
            <a:ext cx="2689413" cy="3146612"/>
          </a:xfrm>
          <a:prstGeom prst="rect">
            <a:avLst/>
          </a:prstGeom>
          <a:solidFill>
            <a:srgbClr val="92D05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2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example: step 4: </a:t>
            </a:r>
            <a:r>
              <a:rPr lang="en-US" sz="36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free(</a:t>
            </a:r>
            <a:r>
              <a:rPr lang="en-US" sz="36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sptr</a:t>
            </a:r>
            <a:r>
              <a:rPr lang="en-US" sz="36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)</a:t>
            </a:r>
            <a:endParaRPr lang="en-US" dirty="0">
              <a:solidFill>
                <a:schemeClr val="tx1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723" y="1084263"/>
            <a:ext cx="3853878" cy="5626099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handling the “free,” all we have is </a:t>
            </a:r>
            <a:r>
              <a:rPr lang="en-US" b="1" i="1" dirty="0" err="1"/>
              <a:t>sptr</a:t>
            </a:r>
            <a:r>
              <a:rPr lang="en-US" dirty="0"/>
              <a:t> (the </a:t>
            </a:r>
            <a:r>
              <a:rPr lang="en-US" i="1" dirty="0"/>
              <a:t>free</a:t>
            </a:r>
            <a:r>
              <a:rPr lang="en-US" dirty="0"/>
              <a:t> parameter) and </a:t>
            </a:r>
            <a:r>
              <a:rPr lang="en-US" b="1" i="1" dirty="0"/>
              <a:t>head </a:t>
            </a:r>
            <a:r>
              <a:rPr lang="en-US" dirty="0"/>
              <a:t>(a global variable).</a:t>
            </a:r>
            <a:endParaRPr lang="en-US" i="1" dirty="0"/>
          </a:p>
          <a:p>
            <a:r>
              <a:rPr lang="en-US" dirty="0"/>
              <a:t>The caller </a:t>
            </a:r>
            <a:r>
              <a:rPr lang="en-US" dirty="0" err="1"/>
              <a:t>didn</a:t>
            </a:r>
            <a:r>
              <a:rPr lang="mr-IN" dirty="0"/>
              <a:t>’</a:t>
            </a:r>
            <a:r>
              <a:rPr lang="en-US" dirty="0"/>
              <a:t>t tell us how large a block to free, but we look back from </a:t>
            </a:r>
            <a:r>
              <a:rPr lang="en-US" i="1" dirty="0" err="1"/>
              <a:t>sptr</a:t>
            </a:r>
            <a:r>
              <a:rPr lang="en-US" dirty="0"/>
              <a:t> to find that size=100.</a:t>
            </a:r>
          </a:p>
          <a:p>
            <a:r>
              <a:rPr lang="en-US" dirty="0"/>
              <a:t>To free the block, we just convert the </a:t>
            </a:r>
            <a:r>
              <a:rPr lang="en-US" dirty="0" err="1"/>
              <a:t>malloc</a:t>
            </a:r>
            <a:r>
              <a:rPr lang="en-US" dirty="0"/>
              <a:t> header into a free list node by changing the magic number into a pointer to the former head of the free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508" y="1271588"/>
            <a:ext cx="15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Before: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3682" y="2577118"/>
            <a:ext cx="3644153" cy="1358153"/>
          </a:xfrm>
          <a:prstGeom prst="rect">
            <a:avLst/>
          </a:prstGeom>
          <a:solidFill>
            <a:srgbClr val="FF00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829" y="1271586"/>
            <a:ext cx="3725561" cy="5438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example: step 4: </a:t>
            </a:r>
            <a:r>
              <a:rPr lang="en-US" sz="36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free(</a:t>
            </a:r>
            <a:r>
              <a:rPr lang="en-US" sz="36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sptr</a:t>
            </a:r>
            <a:r>
              <a:rPr lang="en-US" sz="36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) </a:t>
            </a:r>
            <a:r>
              <a:rPr lang="mr-IN" sz="3600" i="1" dirty="0">
                <a:latin typeface="+mn-lt"/>
                <a:ea typeface="Andale Mono" charset="0"/>
                <a:cs typeface="Andale Mono" charset="0"/>
              </a:rPr>
              <a:t>…</a:t>
            </a:r>
            <a:r>
              <a:rPr lang="en-US" sz="3600" i="1" dirty="0">
                <a:latin typeface="+mn-lt"/>
                <a:ea typeface="Andale Mono" charset="0"/>
                <a:cs typeface="Andale Mono" charset="0"/>
              </a:rPr>
              <a:t>in slow motion</a:t>
            </a:r>
            <a:endParaRPr lang="en-US" i="1" dirty="0">
              <a:latin typeface="+mn-lt"/>
              <a:ea typeface="Andale Mono" charset="0"/>
              <a:cs typeface="Andale Mono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435" y="1271588"/>
            <a:ext cx="3725560" cy="5438773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006432" y="1161883"/>
            <a:ext cx="4253021" cy="5626098"/>
          </a:xfrm>
        </p:spPr>
      </p:pic>
      <p:sp>
        <p:nvSpPr>
          <p:cNvPr id="12" name="Right Arrow 11"/>
          <p:cNvSpPr/>
          <p:nvPr/>
        </p:nvSpPr>
        <p:spPr>
          <a:xfrm>
            <a:off x="3647440" y="2569889"/>
            <a:ext cx="1577732" cy="1250271"/>
          </a:xfrm>
          <a:prstGeom prst="rightArrow">
            <a:avLst>
              <a:gd name="adj1" fmla="val 50000"/>
              <a:gd name="adj2" fmla="val 5568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52052" y="2549265"/>
            <a:ext cx="1488271" cy="1344555"/>
          </a:xfrm>
          <a:prstGeom prst="rightArrow">
            <a:avLst>
              <a:gd name="adj1" fmla="val 50000"/>
              <a:gd name="adj2" fmla="val 5568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2435" y="2696321"/>
            <a:ext cx="3443219" cy="1329579"/>
          </a:xfrm>
          <a:prstGeom prst="rect">
            <a:avLst/>
          </a:prstGeom>
          <a:solidFill>
            <a:srgbClr val="FF00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37515" y="2851828"/>
            <a:ext cx="143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Create a new free list node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1764" y="2868868"/>
            <a:ext cx="150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Look back to find block size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2082" y="2851827"/>
            <a:ext cx="104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Clear the block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14477" y="2569889"/>
            <a:ext cx="4133596" cy="1453472"/>
          </a:xfrm>
          <a:prstGeom prst="rect">
            <a:avLst/>
          </a:prstGeom>
          <a:solidFill>
            <a:srgbClr val="92D05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1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2 due Monday</a:t>
            </a:r>
          </a:p>
          <a:p>
            <a:r>
              <a:rPr lang="en-US" dirty="0"/>
              <a:t>HW2 is out and due on Wednesday.</a:t>
            </a:r>
          </a:p>
          <a:p>
            <a:r>
              <a:rPr lang="en-US" dirty="0"/>
              <a:t>Midterm in one week (Thursday)</a:t>
            </a:r>
          </a:p>
          <a:p>
            <a:r>
              <a:rPr lang="en-US" dirty="0"/>
              <a:t>Tuesday will be a midterm review</a:t>
            </a:r>
          </a:p>
          <a:p>
            <a:pPr lvl="1"/>
            <a:r>
              <a:rPr lang="en-US" dirty="0"/>
              <a:t>A Piazza post will ask for topics to cover.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8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example: step 4: </a:t>
            </a:r>
            <a:r>
              <a:rPr lang="en-US" sz="36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free(</a:t>
            </a:r>
            <a:r>
              <a:rPr lang="en-US" sz="3600" dirty="0" err="1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sptr</a:t>
            </a:r>
            <a:r>
              <a:rPr lang="en-US" sz="36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) </a:t>
            </a:r>
            <a:r>
              <a:rPr lang="mr-IN" sz="3600" i="1" dirty="0">
                <a:latin typeface="+mn-lt"/>
                <a:ea typeface="Andale Mono" charset="0"/>
                <a:cs typeface="Andale Mono" charset="0"/>
              </a:rPr>
              <a:t>…</a:t>
            </a:r>
            <a:r>
              <a:rPr lang="en-US" sz="3600" i="1" dirty="0">
                <a:latin typeface="+mn-lt"/>
                <a:ea typeface="Andale Mono" charset="0"/>
                <a:cs typeface="Andale Mono" charset="0"/>
              </a:rPr>
              <a:t>the net change</a:t>
            </a:r>
            <a:endParaRPr lang="en-US" i="1" dirty="0">
              <a:latin typeface="+mn-lt"/>
              <a:ea typeface="Andale Mono" charset="0"/>
              <a:cs typeface="Andale Mono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435" y="1271588"/>
            <a:ext cx="3725560" cy="5438773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44584" y="1184228"/>
            <a:ext cx="4253021" cy="5626098"/>
          </a:xfrm>
        </p:spPr>
      </p:pic>
      <p:sp>
        <p:nvSpPr>
          <p:cNvPr id="15" name="TextBox 14"/>
          <p:cNvSpPr txBox="1"/>
          <p:nvPr/>
        </p:nvSpPr>
        <p:spPr>
          <a:xfrm>
            <a:off x="4283972" y="1959158"/>
            <a:ext cx="34681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Actually, just two small things changed!</a:t>
            </a:r>
          </a:p>
          <a:p>
            <a:pPr algn="ctr"/>
            <a:endParaRPr lang="en-US" sz="2800" dirty="0">
              <a:solidFill>
                <a:schemeClr val="accent6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err="1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sptr</a:t>
            </a:r>
            <a:r>
              <a:rPr lang="en-US" sz="2400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mr-IN" sz="2400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–</a:t>
            </a:r>
            <a:r>
              <a:rPr lang="en-US" sz="2400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 4 = head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head = </a:t>
            </a:r>
            <a:r>
              <a:rPr lang="en-US" sz="2400" dirty="0" err="1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sptr</a:t>
            </a:r>
            <a:r>
              <a:rPr lang="en-US" sz="2400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mr-IN" sz="2400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–</a:t>
            </a:r>
            <a:r>
              <a:rPr lang="en-US" sz="2400" dirty="0">
                <a:solidFill>
                  <a:schemeClr val="accent6"/>
                </a:solidFill>
                <a:latin typeface="Andale Mono" charset="0"/>
                <a:ea typeface="Andale Mono" charset="0"/>
                <a:cs typeface="Andale Mono" charset="0"/>
              </a:rPr>
              <a:t> 8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solidFill>
                <a:schemeClr val="accent6"/>
              </a:solidFill>
            </a:endParaRPr>
          </a:p>
          <a:p>
            <a:r>
              <a:rPr lang="en-US" sz="2800" dirty="0">
                <a:solidFill>
                  <a:schemeClr val="accent6"/>
                </a:solidFill>
              </a:rPr>
              <a:t>Our work is easy because </a:t>
            </a:r>
            <a:r>
              <a:rPr lang="en-US" sz="2800" dirty="0" err="1">
                <a:solidFill>
                  <a:schemeClr val="accent6"/>
                </a:solidFill>
              </a:rPr>
              <a:t>malloc</a:t>
            </a:r>
            <a:r>
              <a:rPr lang="en-US" sz="2800" dirty="0">
                <a:solidFill>
                  <a:schemeClr val="accent6"/>
                </a:solidFill>
              </a:rPr>
              <a:t> block headers are very similar to free list nodes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3317" y="983520"/>
            <a:ext cx="15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Before: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83625" y="931212"/>
            <a:ext cx="15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1684743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915860"/>
          </a:xfrm>
        </p:spPr>
        <p:txBody>
          <a:bodyPr/>
          <a:lstStyle/>
          <a:p>
            <a:r>
              <a:rPr lang="en-US" dirty="0"/>
              <a:t>Heap example: step 5: </a:t>
            </a:r>
            <a:r>
              <a:rPr lang="en-US" sz="3600" dirty="0">
                <a:solidFill>
                  <a:schemeClr val="tx1"/>
                </a:solidFill>
                <a:latin typeface="Andale Mono" charset="0"/>
                <a:ea typeface="Andale Mono" charset="0"/>
                <a:cs typeface="Andale Mono" charset="0"/>
              </a:rPr>
              <a:t>free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dirty="0"/>
              <a:t>everything 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3084847" cy="5222929"/>
          </a:xfrm>
        </p:spPr>
        <p:txBody>
          <a:bodyPr anchor="ctr"/>
          <a:lstStyle/>
          <a:p>
            <a:r>
              <a:rPr lang="en-US" dirty="0"/>
              <a:t>This leaves a free list with four chunks.</a:t>
            </a:r>
          </a:p>
          <a:p>
            <a:r>
              <a:rPr lang="en-US" dirty="0"/>
              <a:t>Notice that the free list is out of order.</a:t>
            </a:r>
          </a:p>
          <a:p>
            <a:r>
              <a:rPr lang="en-US" dirty="0"/>
              <a:t>And it badly needs to be </a:t>
            </a:r>
            <a:r>
              <a:rPr lang="en-US" b="1" i="1" dirty="0">
                <a:solidFill>
                  <a:schemeClr val="accent4"/>
                </a:solidFill>
              </a:rPr>
              <a:t>coalesced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539" y="1425843"/>
            <a:ext cx="3791633" cy="5015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696" y="1425843"/>
            <a:ext cx="3852304" cy="511934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48625" y="1910983"/>
            <a:ext cx="803536" cy="980135"/>
            <a:chOff x="3647440" y="2569889"/>
            <a:chExt cx="803536" cy="980135"/>
          </a:xfrm>
        </p:grpSpPr>
        <p:sp>
          <p:nvSpPr>
            <p:cNvPr id="6" name="Right Arrow 5"/>
            <p:cNvSpPr/>
            <p:nvPr/>
          </p:nvSpPr>
          <p:spPr>
            <a:xfrm>
              <a:off x="3647440" y="2569889"/>
              <a:ext cx="803536" cy="980135"/>
            </a:xfrm>
            <a:prstGeom prst="rightArrow">
              <a:avLst>
                <a:gd name="adj1" fmla="val 50000"/>
                <a:gd name="adj2" fmla="val 55681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84333" y="2825692"/>
              <a:ext cx="76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1</a:t>
              </a:r>
              <a:r>
                <a:rPr lang="en-US" i="1" baseline="30000" dirty="0">
                  <a:solidFill>
                    <a:schemeClr val="accent6"/>
                  </a:solidFill>
                </a:rPr>
                <a:t>st</a:t>
              </a:r>
              <a:r>
                <a:rPr lang="en-US" i="1" dirty="0">
                  <a:solidFill>
                    <a:schemeClr val="accent6"/>
                  </a:solidFill>
                </a:rPr>
                <a:t> free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8625" y="4389725"/>
            <a:ext cx="856989" cy="980135"/>
            <a:chOff x="3647440" y="2569889"/>
            <a:chExt cx="856989" cy="980135"/>
          </a:xfrm>
        </p:grpSpPr>
        <p:sp>
          <p:nvSpPr>
            <p:cNvPr id="10" name="Right Arrow 9"/>
            <p:cNvSpPr/>
            <p:nvPr/>
          </p:nvSpPr>
          <p:spPr>
            <a:xfrm>
              <a:off x="3647440" y="2569889"/>
              <a:ext cx="803536" cy="980135"/>
            </a:xfrm>
            <a:prstGeom prst="rightArrow">
              <a:avLst>
                <a:gd name="adj1" fmla="val 50000"/>
                <a:gd name="adj2" fmla="val 55681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84333" y="2825692"/>
              <a:ext cx="820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2</a:t>
              </a:r>
              <a:r>
                <a:rPr lang="en-US" i="1" baseline="30000" dirty="0">
                  <a:solidFill>
                    <a:schemeClr val="accent6"/>
                  </a:solidFill>
                </a:rPr>
                <a:t>nd</a:t>
              </a:r>
              <a:r>
                <a:rPr lang="en-US" i="1" dirty="0">
                  <a:solidFill>
                    <a:schemeClr val="accent6"/>
                  </a:solidFill>
                </a:rPr>
                <a:t> free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776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 with the magic number?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just an unusual, large numeric constant.  </a:t>
            </a:r>
            <a:r>
              <a:rPr lang="en-US" i="1" dirty="0">
                <a:solidFill>
                  <a:schemeClr val="accent4"/>
                </a:solidFill>
              </a:rPr>
              <a:t>Always the same number</a:t>
            </a:r>
            <a:r>
              <a:rPr lang="en-US" dirty="0"/>
              <a:t>.</a:t>
            </a:r>
          </a:p>
          <a:p>
            <a:r>
              <a:rPr lang="en-US" dirty="0"/>
              <a:t>It allows </a:t>
            </a:r>
            <a:r>
              <a:rPr lang="en-US" sz="28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free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dirty="0"/>
              <a:t>to detect whether the pointer it received is valid.</a:t>
            </a:r>
          </a:p>
          <a:p>
            <a:r>
              <a:rPr lang="en-US" dirty="0"/>
              <a:t>If there is no magic number behind the pointer, then</a:t>
            </a:r>
          </a:p>
          <a:p>
            <a:pPr lvl="1"/>
            <a:r>
              <a:rPr lang="en-US" dirty="0"/>
              <a:t>Free should abort and warn the user.</a:t>
            </a:r>
          </a:p>
          <a:p>
            <a:pPr lvl="1"/>
            <a:r>
              <a:rPr lang="en-US" dirty="0"/>
              <a:t>Maybe the code already called free?  In other words, a “double free” error.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5B6AC-0DEC-1643-820E-72A02A24EDA4}"/>
              </a:ext>
            </a:extLst>
          </p:cNvPr>
          <p:cNvGrpSpPr/>
          <p:nvPr/>
        </p:nvGrpSpPr>
        <p:grpSpPr>
          <a:xfrm>
            <a:off x="2471989" y="3944319"/>
            <a:ext cx="7477971" cy="2705100"/>
            <a:chOff x="3290136" y="3117019"/>
            <a:chExt cx="7477971" cy="27051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41753C-B6DF-B74A-BD16-7B2BFA2BC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0136" y="3117019"/>
              <a:ext cx="7137400" cy="27051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529481-7993-A34A-A663-71572F0A7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8707" y="3166325"/>
              <a:ext cx="4089400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26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What could happen if you ignored the magic number and allowed a double free to proceed?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9" y="0"/>
            <a:ext cx="5765800" cy="4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 are just one way to track free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alternatives, especially if you want:</a:t>
            </a:r>
          </a:p>
          <a:p>
            <a:pPr lvl="1"/>
            <a:r>
              <a:rPr lang="en-US" dirty="0"/>
              <a:t>Quickly find a block of a given size</a:t>
            </a:r>
          </a:p>
          <a:p>
            <a:pPr lvl="1"/>
            <a:r>
              <a:rPr lang="en-US" dirty="0"/>
              <a:t>Quickly find neighboring blocks for coalescing</a:t>
            </a:r>
          </a:p>
          <a:p>
            <a:r>
              <a:rPr lang="en-US" dirty="0"/>
              <a:t>One alternative is a </a:t>
            </a:r>
            <a:r>
              <a:rPr lang="en-US" b="1" i="1" dirty="0">
                <a:solidFill>
                  <a:schemeClr val="accent4"/>
                </a:solidFill>
              </a:rPr>
              <a:t>bitmap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Divide the memory into fixed-size chunks and use a bit to indicate whether the chunk has been allocated.</a:t>
            </a:r>
          </a:p>
          <a:p>
            <a:pPr lvl="1"/>
            <a:r>
              <a:rPr lang="en-US" dirty="0"/>
              <a:t>Memory allocations would be rounded up to a multiple of the chunk size.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., “111000000001000000”</a:t>
            </a:r>
          </a:p>
          <a:p>
            <a:pPr marL="914400" lvl="2" indent="0">
              <a:buNone/>
            </a:pPr>
            <a:r>
              <a:rPr lang="en-US" dirty="0"/>
              <a:t>     a used block       a large free block</a:t>
            </a:r>
          </a:p>
          <a:p>
            <a:r>
              <a:rPr lang="en-US" dirty="0"/>
              <a:t>But lists are a very common choice</a:t>
            </a:r>
          </a:p>
          <a:p>
            <a:pPr lvl="1"/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1996888" y="4575422"/>
            <a:ext cx="134472" cy="443753"/>
          </a:xfrm>
          <a:prstGeom prst="leftBrace">
            <a:avLst>
              <a:gd name="adj1" fmla="val 42708"/>
              <a:gd name="adj2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4272179" y="4349558"/>
            <a:ext cx="107576" cy="922378"/>
          </a:xfrm>
          <a:prstGeom prst="leftBrace">
            <a:avLst>
              <a:gd name="adj1" fmla="val 42708"/>
              <a:gd name="adj2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3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space management policies &amp;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seen a basic </a:t>
            </a:r>
            <a:r>
              <a:rPr lang="en-US" dirty="0" err="1"/>
              <a:t>malloc</a:t>
            </a:r>
            <a:r>
              <a:rPr lang="en-US" dirty="0"/>
              <a:t>/free mechanism</a:t>
            </a:r>
          </a:p>
          <a:p>
            <a:pPr lvl="1"/>
            <a:r>
              <a:rPr lang="en-US" dirty="0"/>
              <a:t>Glossed over some details of maintaining the linked list, but that’s trivial.</a:t>
            </a:r>
          </a:p>
          <a:p>
            <a:r>
              <a:rPr lang="en-US" dirty="0"/>
              <a:t>There are still some policy decisions to make:</a:t>
            </a:r>
          </a:p>
          <a:p>
            <a:pPr lvl="1"/>
            <a:r>
              <a:rPr lang="en-US" b="1" dirty="0"/>
              <a:t>Which of the free blocks do we choose for a given allocation?</a:t>
            </a:r>
          </a:p>
          <a:p>
            <a:pPr lvl="1"/>
            <a:r>
              <a:rPr lang="en-US" b="1" dirty="0"/>
              <a:t>When do we coalesce?</a:t>
            </a:r>
          </a:p>
          <a:p>
            <a:r>
              <a:rPr lang="en-US" dirty="0"/>
              <a:t>In other words, how do we avoid memory fragmentation?</a:t>
            </a:r>
          </a:p>
        </p:txBody>
      </p:sp>
    </p:spTree>
    <p:extLst>
      <p:ext uri="{BB962C8B-B14F-4D97-AF65-F5344CB8AC3E}">
        <p14:creationId xmlns:p14="http://schemas.microsoft.com/office/powerpoint/2010/main" val="1720460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0" y="185359"/>
            <a:ext cx="11639227" cy="732523"/>
          </a:xfrm>
        </p:spPr>
        <p:txBody>
          <a:bodyPr/>
          <a:lstStyle/>
          <a:p>
            <a:r>
              <a:rPr lang="en-US" dirty="0"/>
              <a:t>Choosing a free block to serve an allocation: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75765"/>
            <a:ext cx="11639227" cy="5573007"/>
          </a:xfrm>
        </p:spPr>
        <p:txBody>
          <a:bodyPr/>
          <a:lstStyle/>
          <a:p>
            <a:r>
              <a:rPr lang="en-US" b="1" dirty="0"/>
              <a:t>First fit </a:t>
            </a:r>
            <a:r>
              <a:rPr lang="mr-IN" dirty="0"/>
              <a:t>–</a:t>
            </a:r>
            <a:r>
              <a:rPr lang="en-US" dirty="0"/>
              <a:t> simple and fast:</a:t>
            </a:r>
          </a:p>
          <a:p>
            <a:endParaRPr lang="en-US" dirty="0"/>
          </a:p>
          <a:p>
            <a:r>
              <a:rPr lang="en-US" b="1" dirty="0"/>
              <a:t>Next fit </a:t>
            </a:r>
            <a:r>
              <a:rPr lang="mr-IN" dirty="0"/>
              <a:t>–</a:t>
            </a:r>
            <a:r>
              <a:rPr lang="en-US" dirty="0"/>
              <a:t> start looking where you left off:</a:t>
            </a:r>
          </a:p>
          <a:p>
            <a:endParaRPr lang="en-US" dirty="0"/>
          </a:p>
          <a:p>
            <a:endParaRPr lang="en-US" sz="800" dirty="0"/>
          </a:p>
          <a:p>
            <a:r>
              <a:rPr lang="en-US" b="1" dirty="0"/>
              <a:t>Best fit </a:t>
            </a:r>
            <a:r>
              <a:rPr lang="mr-IN" dirty="0"/>
              <a:t>–</a:t>
            </a:r>
            <a:r>
              <a:rPr lang="en-US" dirty="0"/>
              <a:t> try to leave the smallest remainder</a:t>
            </a:r>
          </a:p>
          <a:p>
            <a:pPr lvl="1"/>
            <a:r>
              <a:rPr lang="en-US" dirty="0"/>
              <a:t>But have to search the whole list and leaves small holes (hard to reuse)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Worst fit </a:t>
            </a:r>
            <a:r>
              <a:rPr lang="mr-IN" dirty="0"/>
              <a:t>–</a:t>
            </a:r>
            <a:r>
              <a:rPr lang="en-US" dirty="0"/>
              <a:t> try to leave large remainders that are easy to reuse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82C1C2-EA10-CA4B-AB0B-1CF5108C3ADA}"/>
              </a:ext>
            </a:extLst>
          </p:cNvPr>
          <p:cNvGrpSpPr/>
          <p:nvPr/>
        </p:nvGrpSpPr>
        <p:grpSpPr>
          <a:xfrm>
            <a:off x="2518860" y="1627792"/>
            <a:ext cx="7128448" cy="593093"/>
            <a:chOff x="2518860" y="1627792"/>
            <a:chExt cx="7128448" cy="5930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8860" y="1627792"/>
              <a:ext cx="7128448" cy="59309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429527" y="1737705"/>
              <a:ext cx="260168" cy="3453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FFD2AA-6676-754E-8DFB-90F94B988EED}"/>
              </a:ext>
            </a:extLst>
          </p:cNvPr>
          <p:cNvGrpSpPr/>
          <p:nvPr/>
        </p:nvGrpSpPr>
        <p:grpSpPr>
          <a:xfrm>
            <a:off x="2518860" y="4657186"/>
            <a:ext cx="7128448" cy="593093"/>
            <a:chOff x="2518860" y="4657186"/>
            <a:chExt cx="7128448" cy="5930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8860" y="4657186"/>
              <a:ext cx="7128448" cy="59309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672261" y="4781077"/>
              <a:ext cx="260168" cy="3453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C51F2A-72BC-9640-A4F6-34732199D299}"/>
              </a:ext>
            </a:extLst>
          </p:cNvPr>
          <p:cNvGrpSpPr/>
          <p:nvPr/>
        </p:nvGrpSpPr>
        <p:grpSpPr>
          <a:xfrm>
            <a:off x="2518860" y="6112831"/>
            <a:ext cx="7128448" cy="593093"/>
            <a:chOff x="2518860" y="6112831"/>
            <a:chExt cx="7128448" cy="5930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8860" y="6112831"/>
              <a:ext cx="7128448" cy="59309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635873" y="6258067"/>
              <a:ext cx="260168" cy="3453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068452" y="395898"/>
            <a:ext cx="260168" cy="34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B2C0FB-E6C3-6348-A2CB-282E505FDE38}"/>
              </a:ext>
            </a:extLst>
          </p:cNvPr>
          <p:cNvGrpSpPr/>
          <p:nvPr/>
        </p:nvGrpSpPr>
        <p:grpSpPr>
          <a:xfrm>
            <a:off x="2518860" y="2688261"/>
            <a:ext cx="7128448" cy="834911"/>
            <a:chOff x="2518860" y="2688261"/>
            <a:chExt cx="7128448" cy="8349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8860" y="2930079"/>
              <a:ext cx="7128448" cy="59309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326060" y="3067949"/>
              <a:ext cx="260168" cy="3453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628707" y="2930079"/>
              <a:ext cx="170121" cy="99803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170947" y="2688261"/>
              <a:ext cx="55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4"/>
                  </a:solidFill>
                </a:rPr>
                <a:t>last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6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Segregated lists (Slab memory allocator)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9187471" cy="5439904"/>
          </a:xfrm>
        </p:spPr>
        <p:txBody>
          <a:bodyPr/>
          <a:lstStyle/>
          <a:p>
            <a:r>
              <a:rPr lang="en-US" dirty="0"/>
              <a:t>Instead of keeping one list of free blocks, we can keep different lists for small, medium, and large blocks.</a:t>
            </a:r>
          </a:p>
          <a:p>
            <a:r>
              <a:rPr lang="en-US" dirty="0"/>
              <a:t>This will allow us to find the right sized block more efficiently.</a:t>
            </a:r>
          </a:p>
          <a:p>
            <a:r>
              <a:rPr lang="en-US" dirty="0"/>
              <a:t>Just keep an array of free lists (many </a:t>
            </a:r>
            <a:r>
              <a:rPr lang="en-US" i="1" dirty="0"/>
              <a:t>heads</a:t>
            </a:r>
            <a:r>
              <a:rPr lang="en-US" dirty="0"/>
              <a:t>)</a:t>
            </a:r>
          </a:p>
          <a:p>
            <a:r>
              <a:rPr lang="en-US" dirty="0"/>
              <a:t>On free (or if splitting), add free block to the appropriate list</a:t>
            </a:r>
          </a:p>
          <a:p>
            <a:r>
              <a:rPr lang="en-US" dirty="0"/>
              <a:t>Many variations are possible, but this design often uses fixed-length chunks (powers of 2).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50942" y="1640542"/>
            <a:ext cx="2451756" cy="3361763"/>
          </a:xfrm>
        </p:spPr>
      </p:pic>
      <p:sp>
        <p:nvSpPr>
          <p:cNvPr id="7" name="TextBox 6"/>
          <p:cNvSpPr txBox="1"/>
          <p:nvPr/>
        </p:nvSpPr>
        <p:spPr>
          <a:xfrm>
            <a:off x="9450942" y="5284697"/>
            <a:ext cx="17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</a:t>
            </a:r>
            <a:r>
              <a:rPr lang="en-US"/>
              <a:t>block size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9769291" y="4955242"/>
            <a:ext cx="134472" cy="524435"/>
          </a:xfrm>
          <a:prstGeom prst="leftBrace">
            <a:avLst>
              <a:gd name="adj1" fmla="val 42708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3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9243-E8E9-454E-B62F-0C68FF3C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3"/>
            <a:ext cx="7677371" cy="883403"/>
          </a:xfrm>
        </p:spPr>
        <p:txBody>
          <a:bodyPr/>
          <a:lstStyle/>
          <a:p>
            <a:r>
              <a:rPr lang="en-US" dirty="0"/>
              <a:t>Warning: bad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AF66A-6977-A64C-9B13-4A8EC53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1146875"/>
            <a:ext cx="6534370" cy="5594888"/>
          </a:xfrm>
        </p:spPr>
        <p:txBody>
          <a:bodyPr>
            <a:normAutofit/>
          </a:bodyPr>
          <a:lstStyle/>
          <a:p>
            <a:r>
              <a:rPr lang="en-US" dirty="0"/>
              <a:t>xv6 codebase suffers from some code style problems.</a:t>
            </a:r>
          </a:p>
          <a:p>
            <a:pPr lvl="1"/>
            <a:r>
              <a:rPr lang="en-US" dirty="0"/>
              <a:t>Lacks comments</a:t>
            </a:r>
          </a:p>
          <a:p>
            <a:pPr lvl="1"/>
            <a:r>
              <a:rPr lang="en-US" dirty="0"/>
              <a:t>Variable names are too short: np, </a:t>
            </a:r>
            <a:r>
              <a:rPr lang="en-US" dirty="0" err="1"/>
              <a:t>bp</a:t>
            </a:r>
            <a:r>
              <a:rPr lang="en-US" dirty="0"/>
              <a:t>, </a:t>
            </a:r>
            <a:r>
              <a:rPr lang="en-US" dirty="0" err="1"/>
              <a:t>hp</a:t>
            </a:r>
            <a:r>
              <a:rPr lang="en-US" dirty="0"/>
              <a:t>, s, b, </a:t>
            </a:r>
            <a:r>
              <a:rPr lang="en-US" i="1" dirty="0"/>
              <a:t>etc.  </a:t>
            </a:r>
            <a:r>
              <a:rPr lang="en-US" dirty="0">
                <a:solidFill>
                  <a:schemeClr val="accent4"/>
                </a:solidFill>
              </a:rPr>
              <a:t>Why so short!?</a:t>
            </a:r>
          </a:p>
          <a:p>
            <a:pPr lvl="1"/>
            <a:r>
              <a:rPr lang="en-US" dirty="0"/>
              <a:t>if/else should </a:t>
            </a:r>
            <a:r>
              <a:rPr lang="en-US" i="1" dirty="0"/>
              <a:t>always</a:t>
            </a:r>
            <a:r>
              <a:rPr lang="en-US" dirty="0"/>
              <a:t> use {}</a:t>
            </a:r>
          </a:p>
          <a:p>
            <a:pPr lvl="1"/>
            <a:r>
              <a:rPr lang="en-US" dirty="0" err="1"/>
              <a:t>goto</a:t>
            </a:r>
            <a:endParaRPr lang="en-US" dirty="0"/>
          </a:p>
          <a:p>
            <a:r>
              <a:rPr lang="en-US" dirty="0"/>
              <a:t>Most of these are due to obsolete habits.  Computer screens used to be small, so shorter code was favored.</a:t>
            </a:r>
          </a:p>
          <a:p>
            <a:r>
              <a:rPr lang="en-US" dirty="0"/>
              <a:t>Don’t learn these bad habits!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9A8DC-DE8F-1B43-931A-853686F9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495" y="154983"/>
            <a:ext cx="4239093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7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Malloc</a:t>
            </a:r>
            <a:r>
              <a:rPr lang="en-US" dirty="0"/>
              <a:t> in xv6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Taken from Section 8.7 of Kernighan and Ritchie “C book”</a:t>
            </a:r>
          </a:p>
          <a:p>
            <a:r>
              <a:rPr lang="en-US" dirty="0"/>
              <a:t>Free list is circular (tail points back to head instead of to null)</a:t>
            </a:r>
          </a:p>
          <a:p>
            <a:r>
              <a:rPr lang="en-US" dirty="0"/>
              <a:t>Uses the “next fit” policy </a:t>
            </a:r>
            <a:r>
              <a:rPr lang="mr-IN" dirty="0"/>
              <a:t>–</a:t>
            </a:r>
            <a:r>
              <a:rPr lang="en-US" dirty="0"/>
              <a:t> head pointer changes each time</a:t>
            </a:r>
          </a:p>
          <a:p>
            <a:r>
              <a:rPr lang="en-US" dirty="0"/>
              <a:t>Free list is ordered according to memory address</a:t>
            </a:r>
          </a:p>
          <a:p>
            <a:pPr lvl="1"/>
            <a:r>
              <a:rPr lang="en-US" dirty="0"/>
              <a:t>This enables easy coalescing</a:t>
            </a:r>
          </a:p>
          <a:p>
            <a:pPr lvl="1"/>
            <a:r>
              <a:rPr lang="en-US" dirty="0"/>
              <a:t>When freeing a block, don’t just place it at the list head:</a:t>
            </a:r>
          </a:p>
          <a:p>
            <a:pPr lvl="2"/>
            <a:r>
              <a:rPr lang="en-US" sz="2800" dirty="0"/>
              <a:t>Scan for the correct location in the list for that address</a:t>
            </a:r>
          </a:p>
          <a:p>
            <a:pPr lvl="2"/>
            <a:r>
              <a:rPr lang="en-US" sz="2800" dirty="0"/>
              <a:t>Check whether neighbors are directly adjacent in memory (and </a:t>
            </a:r>
            <a:r>
              <a:rPr lang="en-US" sz="2800" b="1" dirty="0">
                <a:solidFill>
                  <a:schemeClr val="accent4"/>
                </a:solidFill>
              </a:rPr>
              <a:t>coalesce</a:t>
            </a:r>
            <a:r>
              <a:rPr lang="en-US" sz="2800" dirty="0"/>
              <a:t>)</a:t>
            </a:r>
          </a:p>
          <a:p>
            <a:r>
              <a:rPr lang="en-US" dirty="0"/>
              <a:t>When free list cannot serve the request, use </a:t>
            </a:r>
            <a:r>
              <a:rPr lang="en-US" b="1" i="1" dirty="0" err="1">
                <a:solidFill>
                  <a:schemeClr val="accent4"/>
                </a:solidFill>
              </a:rPr>
              <a:t>sbrk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/>
              <a:t>syscall</a:t>
            </a:r>
            <a:r>
              <a:rPr lang="en-US" dirty="0"/>
              <a:t> to get a pointer to a block of new memory from the OS.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7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Swapping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Disk is slow, but large, and can be used to store RAM’s overflow</a:t>
            </a:r>
          </a:p>
          <a:p>
            <a:pPr lvl="1"/>
            <a:r>
              <a:rPr lang="en-US" dirty="0"/>
              <a:t>Disks have high </a:t>
            </a:r>
            <a:r>
              <a:rPr lang="en-US" b="1" i="1" dirty="0">
                <a:solidFill>
                  <a:schemeClr val="accent4"/>
                </a:solidFill>
              </a:rPr>
              <a:t>throughput</a:t>
            </a:r>
            <a:r>
              <a:rPr lang="en-US" dirty="0"/>
              <a:t> (transfer bitrate)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but high </a:t>
            </a:r>
            <a:r>
              <a:rPr lang="en-US" b="1" i="1" dirty="0">
                <a:solidFill>
                  <a:schemeClr val="accent4"/>
                </a:solidFill>
              </a:rPr>
              <a:t>latency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(delay)</a:t>
            </a:r>
          </a:p>
          <a:p>
            <a:pPr lvl="1"/>
            <a:r>
              <a:rPr lang="en-US" dirty="0"/>
              <a:t>Magnetic disks have even higher latency than SSDs, due to moving parts.</a:t>
            </a:r>
          </a:p>
          <a:p>
            <a:r>
              <a:rPr lang="en-US" dirty="0"/>
              <a:t>Paging and swapping work together, using the same CPU mechanisms</a:t>
            </a:r>
          </a:p>
          <a:p>
            <a:pPr lvl="1"/>
            <a:r>
              <a:rPr lang="en-US" dirty="0"/>
              <a:t>If a page is marked “not present” it may be either invalid or swapped to disk.</a:t>
            </a:r>
          </a:p>
          <a:p>
            <a:pPr lvl="2"/>
            <a:r>
              <a:rPr lang="en-US" dirty="0"/>
              <a:t>Or it might indicate </a:t>
            </a:r>
            <a:r>
              <a:rPr lang="en-US" i="1" dirty="0">
                <a:solidFill>
                  <a:schemeClr val="accent4"/>
                </a:solidFill>
              </a:rPr>
              <a:t>lazy allocation</a:t>
            </a:r>
            <a:r>
              <a:rPr lang="en-US" dirty="0"/>
              <a:t>, </a:t>
            </a:r>
            <a:r>
              <a:rPr lang="en-US" i="1" dirty="0">
                <a:solidFill>
                  <a:schemeClr val="accent4"/>
                </a:solidFill>
              </a:rPr>
              <a:t>lazy loading</a:t>
            </a:r>
            <a:r>
              <a:rPr lang="en-US" dirty="0"/>
              <a:t>, or </a:t>
            </a:r>
            <a:r>
              <a:rPr lang="en-US" i="1" dirty="0">
                <a:solidFill>
                  <a:schemeClr val="accent4"/>
                </a:solidFill>
              </a:rPr>
              <a:t>copy-on-write</a:t>
            </a:r>
            <a:r>
              <a:rPr lang="en-US" dirty="0"/>
              <a:t>, as we saw last time.</a:t>
            </a:r>
          </a:p>
          <a:p>
            <a:pPr lvl="1"/>
            <a:r>
              <a:rPr lang="en-US" dirty="0"/>
              <a:t>High bits of page table entry can store disk location of swapped page.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Page replacement policy </a:t>
            </a:r>
            <a:r>
              <a:rPr lang="en-US" dirty="0"/>
              <a:t>decides which page(s) to </a:t>
            </a:r>
            <a:r>
              <a:rPr lang="en-US" b="1" i="1" dirty="0">
                <a:solidFill>
                  <a:schemeClr val="accent4"/>
                </a:solidFill>
              </a:rPr>
              <a:t>evict</a:t>
            </a:r>
            <a:r>
              <a:rPr lang="en-US" dirty="0"/>
              <a:t> to free memory</a:t>
            </a:r>
          </a:p>
          <a:p>
            <a:pPr lvl="1"/>
            <a:r>
              <a:rPr lang="en-US" dirty="0"/>
              <a:t>Swapping can be done </a:t>
            </a:r>
            <a:r>
              <a:rPr lang="en-US" b="1" i="1" dirty="0">
                <a:solidFill>
                  <a:schemeClr val="accent4"/>
                </a:solidFill>
              </a:rPr>
              <a:t>on demand </a:t>
            </a:r>
            <a:r>
              <a:rPr lang="en-US" dirty="0"/>
              <a:t>or in the </a:t>
            </a:r>
            <a:r>
              <a:rPr lang="en-US" b="1" i="1" dirty="0">
                <a:solidFill>
                  <a:schemeClr val="accent4"/>
                </a:solidFill>
              </a:rPr>
              <a:t>background</a:t>
            </a:r>
          </a:p>
          <a:p>
            <a:pPr lvl="1"/>
            <a:r>
              <a:rPr lang="en-US" dirty="0"/>
              <a:t>Having some free physical frames will prevent delays for allocations.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Accessed bit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Dirty bit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in PTEs inform the page replacement policy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Thrashing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when swapping prevents the system from doing any work.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Unified page cache </a:t>
            </a:r>
            <a:r>
              <a:rPr lang="en-US" dirty="0"/>
              <a:t>handles both traditional paging and </a:t>
            </a:r>
            <a:r>
              <a:rPr lang="en-US" b="1" i="1" dirty="0">
                <a:solidFill>
                  <a:schemeClr val="accent4"/>
                </a:solidFill>
              </a:rPr>
              <a:t>file caching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Makes filesystem access seem just as fast as memory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92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825051"/>
            <a:ext cx="4684517" cy="3049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74" y="-1"/>
            <a:ext cx="5452176" cy="719935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93284"/>
          </a:xfrm>
        </p:spPr>
        <p:txBody>
          <a:bodyPr/>
          <a:lstStyle/>
          <a:p>
            <a:r>
              <a:rPr lang="en-US" dirty="0"/>
              <a:t>xv6/</a:t>
            </a:r>
            <a:r>
              <a:rPr lang="en-US" dirty="0" err="1"/>
              <a:t>umalloc.c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2BEC8-D719-914A-8BAF-0E413B8CC611}"/>
              </a:ext>
            </a:extLst>
          </p:cNvPr>
          <p:cNvSpPr txBox="1"/>
          <p:nvPr/>
        </p:nvSpPr>
        <p:spPr>
          <a:xfrm>
            <a:off x="3958388" y="2803357"/>
            <a:ext cx="2466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  <a:latin typeface="Andale Mono" panose="020B0509000000000004" pitchFamily="49" charset="0"/>
              </a:rPr>
              <a:t>(in 64-bit units)</a:t>
            </a:r>
          </a:p>
        </p:txBody>
      </p:sp>
    </p:spTree>
    <p:extLst>
      <p:ext uri="{BB962C8B-B14F-4D97-AF65-F5344CB8AC3E}">
        <p14:creationId xmlns:p14="http://schemas.microsoft.com/office/powerpoint/2010/main" val="221898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6" y="1537037"/>
            <a:ext cx="5182046" cy="4005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483" y="0"/>
            <a:ext cx="6621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24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F1A903A-957E-D041-95E2-DF3B087C0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717" y="1038386"/>
            <a:ext cx="7252283" cy="57033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54E35-BC5C-1E4B-A793-E2F75554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Malloc with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7D9B-79C3-5A43-A724-F95ACD89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6574651" cy="5594888"/>
          </a:xfrm>
        </p:spPr>
        <p:txBody>
          <a:bodyPr/>
          <a:lstStyle/>
          <a:p>
            <a:r>
              <a:rPr lang="en-US" dirty="0"/>
              <a:t>Linux’s </a:t>
            </a:r>
            <a:r>
              <a:rPr lang="en-US" b="1" dirty="0" err="1"/>
              <a:t>mmap</a:t>
            </a:r>
            <a:r>
              <a:rPr lang="en-US" dirty="0"/>
              <a:t> </a:t>
            </a:r>
            <a:r>
              <a:rPr lang="en-US" dirty="0" err="1"/>
              <a:t>syscall</a:t>
            </a:r>
            <a:r>
              <a:rPr lang="en-US" dirty="0"/>
              <a:t> activates a new range of virtual addresses.</a:t>
            </a:r>
          </a:p>
          <a:p>
            <a:pPr lvl="1"/>
            <a:r>
              <a:rPr lang="en-US" dirty="0"/>
              <a:t>The kernel chooses the virtual addresses.</a:t>
            </a:r>
          </a:p>
          <a:p>
            <a:pPr lvl="1"/>
            <a:r>
              <a:rPr lang="en-US" dirty="0"/>
              <a:t>Why let kernel choose?</a:t>
            </a:r>
          </a:p>
          <a:p>
            <a:pPr lvl="2"/>
            <a:r>
              <a:rPr lang="en-US" dirty="0"/>
              <a:t>The simpler </a:t>
            </a:r>
            <a:r>
              <a:rPr lang="en-US" b="1" dirty="0" err="1"/>
              <a:t>sbrk</a:t>
            </a:r>
            <a:r>
              <a:rPr lang="en-US" dirty="0"/>
              <a:t> requires heap to be in contiguous memory.</a:t>
            </a:r>
          </a:p>
          <a:p>
            <a:pPr lvl="2"/>
            <a:r>
              <a:rPr lang="en-US" dirty="0" err="1"/>
              <a:t>Mmap</a:t>
            </a:r>
            <a:r>
              <a:rPr lang="en-US" dirty="0"/>
              <a:t> with kernel-chosen location allows allocation to happen </a:t>
            </a:r>
            <a:r>
              <a:rPr lang="en-US" i="1" dirty="0"/>
              <a:t>around</a:t>
            </a:r>
            <a:r>
              <a:rPr lang="en-US" dirty="0"/>
              <a:t> shared libraries, stack, etc.</a:t>
            </a:r>
          </a:p>
          <a:p>
            <a:r>
              <a:rPr lang="en-US" dirty="0"/>
              <a:t>Notice that the malloc implementation does not care if </a:t>
            </a:r>
            <a:r>
              <a:rPr lang="en-US" dirty="0" err="1">
                <a:latin typeface="Andale Mono" panose="020B0509000000000004" pitchFamily="49" charset="0"/>
              </a:rPr>
              <a:t>morecore</a:t>
            </a:r>
            <a:r>
              <a:rPr lang="en-US" dirty="0">
                <a:latin typeface="Andale Mono" panose="020B0509000000000004" pitchFamily="49" charset="0"/>
              </a:rPr>
              <a:t>()</a:t>
            </a:r>
            <a:r>
              <a:rPr lang="en-US" dirty="0"/>
              <a:t> gives adjacent memory.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1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8650-30E5-2246-B4F2-425A85E0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09D80-6C35-F141-B9CC-42B324E8C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Freed memory is put on a </a:t>
            </a:r>
            <a:r>
              <a:rPr lang="en-US" b="1" dirty="0"/>
              <a:t>free list </a:t>
            </a:r>
            <a:r>
              <a:rPr lang="en-US" dirty="0"/>
              <a:t>to be reused for later allocations.</a:t>
            </a:r>
          </a:p>
          <a:p>
            <a:r>
              <a:rPr lang="en-US" dirty="0"/>
              <a:t>A single header can be cleverly used and re-used for two purposes:</a:t>
            </a:r>
          </a:p>
          <a:p>
            <a:pPr lvl="1"/>
            <a:r>
              <a:rPr lang="en-US" dirty="0"/>
              <a:t>As a linked list node when the block is free/available</a:t>
            </a:r>
          </a:p>
          <a:p>
            <a:pPr lvl="1"/>
            <a:r>
              <a:rPr lang="en-US" dirty="0"/>
              <a:t>To store the size of the allocated block to help service </a:t>
            </a:r>
            <a:r>
              <a:rPr lang="en-US" i="1" dirty="0"/>
              <a:t>free</a:t>
            </a:r>
            <a:r>
              <a:rPr lang="en-US" dirty="0"/>
              <a:t> calls.</a:t>
            </a:r>
          </a:p>
          <a:p>
            <a:r>
              <a:rPr lang="en-US" dirty="0"/>
              <a:t>Free space management </a:t>
            </a:r>
            <a:r>
              <a:rPr lang="en-US" b="1" dirty="0"/>
              <a:t>policy</a:t>
            </a:r>
            <a:r>
              <a:rPr lang="en-US" dirty="0"/>
              <a:t> determines:</a:t>
            </a:r>
          </a:p>
          <a:p>
            <a:pPr lvl="1"/>
            <a:r>
              <a:rPr lang="en-US" dirty="0"/>
              <a:t>which free blocks to choose for an allocation, and</a:t>
            </a:r>
          </a:p>
          <a:p>
            <a:pPr lvl="1"/>
            <a:r>
              <a:rPr lang="en-US" dirty="0"/>
              <a:t>When to </a:t>
            </a:r>
            <a:r>
              <a:rPr lang="en-US" b="1" dirty="0"/>
              <a:t>coalesce</a:t>
            </a:r>
            <a:r>
              <a:rPr lang="en-US" dirty="0"/>
              <a:t> (join) adjacent free blocks</a:t>
            </a:r>
          </a:p>
          <a:p>
            <a:r>
              <a:rPr lang="en-US" dirty="0"/>
              <a:t>Free block choice policies include:</a:t>
            </a:r>
          </a:p>
          <a:p>
            <a:pPr lvl="1"/>
            <a:r>
              <a:rPr lang="en-US" b="1" dirty="0"/>
              <a:t>First</a:t>
            </a:r>
            <a:r>
              <a:rPr lang="en-US" dirty="0"/>
              <a:t>, </a:t>
            </a:r>
            <a:r>
              <a:rPr lang="en-US" b="1" dirty="0"/>
              <a:t>next</a:t>
            </a:r>
            <a:r>
              <a:rPr lang="en-US" dirty="0"/>
              <a:t>, </a:t>
            </a:r>
            <a:r>
              <a:rPr lang="en-US" b="1" dirty="0"/>
              <a:t>best</a:t>
            </a:r>
            <a:r>
              <a:rPr lang="en-US" dirty="0"/>
              <a:t>, and </a:t>
            </a:r>
            <a:r>
              <a:rPr lang="en-US" b="1" dirty="0"/>
              <a:t>worst</a:t>
            </a:r>
            <a:r>
              <a:rPr lang="en-US" dirty="0"/>
              <a:t> fit.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3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4C38-3A8A-A348-9E0C-C2F55EE0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3909-3959-DB49-BB31-AA31400A0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Virtual memory</a:t>
            </a:r>
            <a:r>
              <a:rPr lang="en-US" dirty="0"/>
              <a:t> addresses are translated to physical memory addresses by the CPU, and the translation is dynamically configured by the OS in each process’ page table.</a:t>
            </a:r>
          </a:p>
          <a:p>
            <a:r>
              <a:rPr lang="en-US" b="1" dirty="0"/>
              <a:t>Swapping</a:t>
            </a:r>
            <a:r>
              <a:rPr lang="en-US" dirty="0"/>
              <a:t> is the movement of pages between disk and physical mem.</a:t>
            </a:r>
          </a:p>
          <a:p>
            <a:r>
              <a:rPr lang="en-US" dirty="0"/>
              <a:t>Page tables also allow several memory management optimizations:</a:t>
            </a:r>
          </a:p>
          <a:p>
            <a:pPr lvl="1"/>
            <a:r>
              <a:rPr lang="en-US" b="1" dirty="0"/>
              <a:t>Copy-on-write fork </a:t>
            </a:r>
            <a:r>
              <a:rPr lang="en-US" dirty="0"/>
              <a:t>– delays memory copies</a:t>
            </a:r>
          </a:p>
          <a:p>
            <a:pPr lvl="1"/>
            <a:r>
              <a:rPr lang="en-US" b="1" dirty="0"/>
              <a:t>Shared libraries </a:t>
            </a:r>
            <a:r>
              <a:rPr lang="en-US" dirty="0"/>
              <a:t>– read/execute-only code can be shared by several processes</a:t>
            </a:r>
          </a:p>
          <a:p>
            <a:pPr lvl="1"/>
            <a:r>
              <a:rPr lang="en-US" b="1" dirty="0"/>
              <a:t>Lazy allocation/demand zeroing </a:t>
            </a:r>
            <a:r>
              <a:rPr lang="en-US" dirty="0"/>
              <a:t>– wait before allocating user memory.</a:t>
            </a:r>
          </a:p>
          <a:p>
            <a:r>
              <a:rPr lang="en-US" b="1" dirty="0"/>
              <a:t>Filesystem caching </a:t>
            </a:r>
            <a:r>
              <a:rPr lang="en-US" dirty="0"/>
              <a:t>allows page-sized portions of files to be stored in physical memory.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68492-9822-434F-B214-A8884C40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 illustrations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708C9-CAD5-0E45-9C1C-88CAD80EA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process’ view of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and global data are filled by </a:t>
            </a:r>
            <a:r>
              <a:rPr lang="en-US" b="1" i="1" dirty="0">
                <a:solidFill>
                  <a:schemeClr val="accent4"/>
                </a:solidFill>
              </a:rPr>
              <a:t>exec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/>
              <a:t>syscall</a:t>
            </a:r>
            <a:r>
              <a:rPr lang="en-US" dirty="0"/>
              <a:t> to load a program.</a:t>
            </a:r>
          </a:p>
          <a:p>
            <a:r>
              <a:rPr lang="en-US" dirty="0"/>
              <a:t>A new </a:t>
            </a:r>
            <a:r>
              <a:rPr lang="en-US" b="1" i="1" dirty="0">
                <a:solidFill>
                  <a:schemeClr val="accent4"/>
                </a:solidFill>
              </a:rPr>
              <a:t>frame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pushed on the stack whenever a function is called. (And popped on return.)</a:t>
            </a:r>
          </a:p>
          <a:p>
            <a:r>
              <a:rPr lang="en-US" dirty="0"/>
              <a:t>Heap data is managed by </a:t>
            </a:r>
            <a:r>
              <a:rPr lang="en-US" dirty="0" err="1"/>
              <a:t>malloc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How does 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malloc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work?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7D7FA5A-41AC-9C47-A5E3-3B7EF089EB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478" y="1084263"/>
            <a:ext cx="5554368" cy="5626100"/>
          </a:xfrm>
        </p:spPr>
      </p:pic>
    </p:spTree>
    <p:extLst>
      <p:ext uri="{BB962C8B-B14F-4D97-AF65-F5344CB8AC3E}">
        <p14:creationId xmlns:p14="http://schemas.microsoft.com/office/powerpoint/2010/main" val="82473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Free-space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Given</a:t>
            </a:r>
            <a:r>
              <a:rPr lang="en-US" dirty="0"/>
              <a:t>: A single block of contiguous memory</a:t>
            </a:r>
          </a:p>
          <a:p>
            <a:pPr marL="0" indent="0">
              <a:buNone/>
            </a:pPr>
            <a:r>
              <a:rPr lang="en-US" u="sng" dirty="0"/>
              <a:t>Goals</a:t>
            </a:r>
            <a:r>
              <a:rPr lang="en-US" dirty="0"/>
              <a:t>:</a:t>
            </a:r>
          </a:p>
          <a:p>
            <a:r>
              <a:rPr lang="en-US" dirty="0"/>
              <a:t>Handle </a:t>
            </a:r>
            <a:r>
              <a:rPr lang="en-US" b="1" i="1" dirty="0" err="1">
                <a:solidFill>
                  <a:schemeClr val="accent4"/>
                </a:solidFill>
              </a:rPr>
              <a:t>malloc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free</a:t>
            </a:r>
            <a:r>
              <a:rPr lang="en-US" dirty="0"/>
              <a:t> requests</a:t>
            </a:r>
          </a:p>
          <a:p>
            <a:pPr lvl="1"/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void* </a:t>
            </a:r>
            <a:r>
              <a:rPr lang="en-US" sz="2400" b="1" dirty="0" err="1">
                <a:latin typeface="Andale Mono" charset="0"/>
                <a:ea typeface="Andale Mono" charset="0"/>
                <a:cs typeface="Andale Mono" charset="0"/>
              </a:rPr>
              <a:t>malloc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n): </a:t>
            </a:r>
            <a:r>
              <a:rPr lang="en-US" dirty="0"/>
              <a:t>find a unused block of size n</a:t>
            </a:r>
          </a:p>
          <a:p>
            <a:pPr lvl="1"/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free(void*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ptr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): </a:t>
            </a:r>
            <a:r>
              <a:rPr lang="en-US" dirty="0"/>
              <a:t>reclaim a block that was previously </a:t>
            </a:r>
            <a:r>
              <a:rPr lang="en-US" dirty="0" err="1"/>
              <a:t>malloc-ed</a:t>
            </a:r>
            <a:endParaRPr lang="en-US" dirty="0"/>
          </a:p>
          <a:p>
            <a:r>
              <a:rPr lang="en-US" dirty="0"/>
              <a:t>Minimize the total extent of memory required (be compact)</a:t>
            </a:r>
          </a:p>
          <a:p>
            <a:r>
              <a:rPr lang="en-US" dirty="0"/>
              <a:t>Minimize the time required to </a:t>
            </a:r>
            <a:r>
              <a:rPr lang="en-US" dirty="0" err="1"/>
              <a:t>malloc</a:t>
            </a:r>
            <a:r>
              <a:rPr lang="en-US" dirty="0"/>
              <a:t> and free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Free-space management will also be a topic in filesystems.</a:t>
            </a:r>
          </a:p>
        </p:txBody>
      </p:sp>
    </p:spTree>
    <p:extLst>
      <p:ext uri="{BB962C8B-B14F-4D97-AF65-F5344CB8AC3E}">
        <p14:creationId xmlns:p14="http://schemas.microsoft.com/office/powerpoint/2010/main" val="141798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Ideally, </a:t>
            </a:r>
            <a:r>
              <a:rPr lang="en-US" dirty="0" err="1"/>
              <a:t>malloc</a:t>
            </a:r>
            <a:r>
              <a:rPr lang="en-US" dirty="0"/>
              <a:t> would waste no space: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Actually, Stack memory looks nice and compact like above.</a:t>
            </a:r>
          </a:p>
          <a:p>
            <a:r>
              <a:rPr lang="en-US" dirty="0"/>
              <a:t>But </a:t>
            </a:r>
            <a:r>
              <a:rPr lang="en-US" dirty="0" err="1"/>
              <a:t>malloc</a:t>
            </a:r>
            <a:r>
              <a:rPr lang="en-US" dirty="0"/>
              <a:t> is used for </a:t>
            </a:r>
            <a:r>
              <a:rPr lang="en-US" b="1" i="1" dirty="0">
                <a:solidFill>
                  <a:schemeClr val="accent4"/>
                </a:solidFill>
              </a:rPr>
              <a:t>dynamic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memory</a:t>
            </a:r>
          </a:p>
          <a:p>
            <a:pPr lvl="1"/>
            <a:r>
              <a:rPr lang="en-US" dirty="0"/>
              <a:t>it will be freed later, at some unknown time</a:t>
            </a:r>
          </a:p>
          <a:p>
            <a:r>
              <a:rPr lang="en-US" dirty="0"/>
              <a:t>Frees create </a:t>
            </a:r>
            <a:r>
              <a:rPr lang="en-US" b="1" dirty="0"/>
              <a:t>vacancies</a:t>
            </a:r>
            <a:r>
              <a:rPr lang="en-US" dirty="0"/>
              <a:t> in the Heap that waste space,</a:t>
            </a:r>
            <a:br>
              <a:rPr lang="en-US" dirty="0"/>
            </a:br>
            <a:r>
              <a:rPr lang="en-US" dirty="0"/>
              <a:t>but can be re-allocated: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 that user programs expect malloc to return a </a:t>
            </a:r>
            <a:r>
              <a:rPr lang="en-US" b="1" i="1" dirty="0">
                <a:solidFill>
                  <a:schemeClr val="accent4"/>
                </a:solidFill>
              </a:rPr>
              <a:t>contiguous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block of (virtual) memory.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2" y="1743865"/>
            <a:ext cx="7970149" cy="87921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098C01F-B1F6-694C-AA9D-E737AB20CABA}"/>
              </a:ext>
            </a:extLst>
          </p:cNvPr>
          <p:cNvGrpSpPr/>
          <p:nvPr/>
        </p:nvGrpSpPr>
        <p:grpSpPr>
          <a:xfrm>
            <a:off x="2043953" y="4818617"/>
            <a:ext cx="7983600" cy="1020850"/>
            <a:chOff x="2043953" y="5059247"/>
            <a:chExt cx="7983600" cy="10208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3953" y="5240785"/>
              <a:ext cx="7983600" cy="839312"/>
            </a:xfrm>
            <a:prstGeom prst="rect">
              <a:avLst/>
            </a:prstGeom>
          </p:spPr>
        </p:pic>
        <p:sp>
          <p:nvSpPr>
            <p:cNvPr id="6" name="Left Brace 5"/>
            <p:cNvSpPr/>
            <p:nvPr/>
          </p:nvSpPr>
          <p:spPr>
            <a:xfrm rot="5400000">
              <a:off x="4579192" y="4499162"/>
              <a:ext cx="134472" cy="1254642"/>
            </a:xfrm>
            <a:prstGeom prst="leftBrace">
              <a:avLst>
                <a:gd name="adj1" fmla="val 42708"/>
                <a:gd name="adj2" fmla="val 50000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5400000">
              <a:off x="2298508" y="4951046"/>
              <a:ext cx="134472" cy="350874"/>
            </a:xfrm>
            <a:prstGeom prst="leftBrace">
              <a:avLst>
                <a:gd name="adj1" fmla="val 42708"/>
                <a:gd name="adj2" fmla="val 50000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825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the Heap only as a last resort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 is to make maximum use of the Heap range already in use.</a:t>
            </a:r>
          </a:p>
          <a:p>
            <a:r>
              <a:rPr lang="en-US" dirty="0"/>
              <a:t>Look for a free block &gt;= the current </a:t>
            </a:r>
            <a:r>
              <a:rPr lang="en-US" dirty="0" err="1"/>
              <a:t>malloc</a:t>
            </a:r>
            <a:r>
              <a:rPr lang="en-US" dirty="0"/>
              <a:t> request</a:t>
            </a:r>
          </a:p>
          <a:p>
            <a:r>
              <a:rPr lang="en-US" dirty="0"/>
              <a:t>If none is found, then we have to expand the heap.</a:t>
            </a:r>
          </a:p>
          <a:p>
            <a:pPr lvl="1"/>
            <a:r>
              <a:rPr lang="en-US" dirty="0"/>
              <a:t>On xv6, </a:t>
            </a:r>
            <a:r>
              <a:rPr lang="en-US" dirty="0" err="1"/>
              <a:t>malloc</a:t>
            </a:r>
            <a:r>
              <a:rPr lang="en-US" dirty="0"/>
              <a:t> uses </a:t>
            </a:r>
            <a:r>
              <a:rPr lang="en-US" b="1" i="1" dirty="0" err="1">
                <a:solidFill>
                  <a:schemeClr val="accent4"/>
                </a:solidFill>
              </a:rPr>
              <a:t>sbrk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/>
              <a:t>syscall</a:t>
            </a:r>
            <a:r>
              <a:rPr lang="en-US" dirty="0"/>
              <a:t> to tell the OS that the process’s address range has increased and page table must be expanded.</a:t>
            </a:r>
          </a:p>
          <a:p>
            <a:pPr lvl="1"/>
            <a:r>
              <a:rPr lang="en-US" dirty="0"/>
              <a:t>Modern OSes do not use </a:t>
            </a:r>
            <a:r>
              <a:rPr lang="en-US" dirty="0" err="1"/>
              <a:t>sbrk</a:t>
            </a:r>
            <a:r>
              <a:rPr lang="en-US" dirty="0"/>
              <a:t>, but </a:t>
            </a:r>
            <a:r>
              <a:rPr lang="en-US" b="1" i="1" dirty="0" err="1">
                <a:solidFill>
                  <a:schemeClr val="accent4"/>
                </a:solidFill>
              </a:rPr>
              <a:t>mmap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or perhaps nothing.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Memory leaks </a:t>
            </a:r>
            <a:r>
              <a:rPr lang="en-US" dirty="0"/>
              <a:t>cause heap to grow indefinitely (if you forget to </a:t>
            </a:r>
            <a:r>
              <a:rPr lang="en-US" b="1" i="1" dirty="0"/>
              <a:t>free</a:t>
            </a:r>
            <a:r>
              <a:rPr lang="en-US" dirty="0"/>
              <a:t>)</a:t>
            </a:r>
            <a:endParaRPr lang="en-US" i="1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DCDE79DE-2439-7F47-86E6-315A81D103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478" y="1084263"/>
            <a:ext cx="5554368" cy="5626100"/>
          </a:xfrm>
        </p:spPr>
      </p:pic>
    </p:spTree>
    <p:extLst>
      <p:ext uri="{BB962C8B-B14F-4D97-AF65-F5344CB8AC3E}">
        <p14:creationId xmlns:p14="http://schemas.microsoft.com/office/powerpoint/2010/main" val="19184855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07 - Swapping</Template>
  <TotalTime>2658</TotalTime>
  <Words>2072</Words>
  <Application>Microsoft Macintosh PowerPoint</Application>
  <PresentationFormat>Widescreen</PresentationFormat>
  <Paragraphs>251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Andale Mono</vt:lpstr>
      <vt:lpstr>Arial</vt:lpstr>
      <vt:lpstr>Calibri</vt:lpstr>
      <vt:lpstr>Garamond</vt:lpstr>
      <vt:lpstr>Mangal</vt:lpstr>
      <vt:lpstr>Theme1</vt:lpstr>
      <vt:lpstr>EECS-343 Operating Systems Lecture 8: Free-Space Management</vt:lpstr>
      <vt:lpstr>Announcements </vt:lpstr>
      <vt:lpstr>Last Lecture: Swapping</vt:lpstr>
      <vt:lpstr>Paging overview</vt:lpstr>
      <vt:lpstr>Memory management illustrations</vt:lpstr>
      <vt:lpstr>The process’ view of memory</vt:lpstr>
      <vt:lpstr>Free-space management</vt:lpstr>
      <vt:lpstr>Heap dynamics</vt:lpstr>
      <vt:lpstr>Grow the Heap only as a last resort</vt:lpstr>
      <vt:lpstr>Malloc in user and kernel code</vt:lpstr>
      <vt:lpstr>Free list is a linked list tracking free blocks</vt:lpstr>
      <vt:lpstr>Allocate memory by splitting free blocks</vt:lpstr>
      <vt:lpstr>Coalescing eliminates artificial fragmentation</vt:lpstr>
      <vt:lpstr>A trick to help with frees</vt:lpstr>
      <vt:lpstr>Heap example: step 1: initialization</vt:lpstr>
      <vt:lpstr>Heap example: step 2: malloc(100);</vt:lpstr>
      <vt:lpstr>Heap example: step 3: two more calls to malloc(100);</vt:lpstr>
      <vt:lpstr>Heap example: step 4: free(sptr)</vt:lpstr>
      <vt:lpstr>Heap example: step 4: free(sptr) …in slow motion</vt:lpstr>
      <vt:lpstr>Heap example: step 4: free(sptr) …the net change</vt:lpstr>
      <vt:lpstr>Heap example: step 5: free everything else</vt:lpstr>
      <vt:lpstr>What’s up with the magic number?</vt:lpstr>
      <vt:lpstr>Intermission</vt:lpstr>
      <vt:lpstr>Linked lists are just one way to track free space</vt:lpstr>
      <vt:lpstr>Free space management policies &amp; optimizations</vt:lpstr>
      <vt:lpstr>Choosing a free block to serve an allocation:</vt:lpstr>
      <vt:lpstr>Segregated lists (Slab memory allocator)</vt:lpstr>
      <vt:lpstr>Warning: bad style</vt:lpstr>
      <vt:lpstr>Malloc in xv6</vt:lpstr>
      <vt:lpstr>xv6/umalloc.c</vt:lpstr>
      <vt:lpstr>PowerPoint Presentation</vt:lpstr>
      <vt:lpstr>Malloc with mmap</vt:lpstr>
      <vt:lpstr>Recap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165</cp:revision>
  <cp:lastPrinted>2019-04-25T17:10:47Z</cp:lastPrinted>
  <dcterms:created xsi:type="dcterms:W3CDTF">2017-09-19T21:33:23Z</dcterms:created>
  <dcterms:modified xsi:type="dcterms:W3CDTF">2019-04-25T17:12:07Z</dcterms:modified>
</cp:coreProperties>
</file>