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3" r:id="rId3"/>
    <p:sldId id="309" r:id="rId4"/>
    <p:sldId id="259" r:id="rId5"/>
    <p:sldId id="260" r:id="rId6"/>
    <p:sldId id="261" r:id="rId7"/>
    <p:sldId id="262" r:id="rId8"/>
    <p:sldId id="263" r:id="rId9"/>
    <p:sldId id="265" r:id="rId10"/>
    <p:sldId id="319" r:id="rId11"/>
    <p:sldId id="266" r:id="rId12"/>
    <p:sldId id="271" r:id="rId13"/>
    <p:sldId id="270" r:id="rId14"/>
    <p:sldId id="272" r:id="rId15"/>
    <p:sldId id="310" r:id="rId16"/>
    <p:sldId id="268" r:id="rId17"/>
    <p:sldId id="269" r:id="rId18"/>
    <p:sldId id="31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3" r:id="rId30"/>
    <p:sldId id="314" r:id="rId31"/>
    <p:sldId id="315" r:id="rId32"/>
    <p:sldId id="316" r:id="rId33"/>
    <p:sldId id="317" r:id="rId34"/>
    <p:sldId id="318" r:id="rId35"/>
    <p:sldId id="31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73"/>
            <p14:sldId id="309"/>
            <p14:sldId id="259"/>
            <p14:sldId id="260"/>
            <p14:sldId id="261"/>
            <p14:sldId id="262"/>
            <p14:sldId id="263"/>
            <p14:sldId id="265"/>
            <p14:sldId id="319"/>
            <p14:sldId id="266"/>
            <p14:sldId id="271"/>
            <p14:sldId id="270"/>
            <p14:sldId id="272"/>
            <p14:sldId id="310"/>
            <p14:sldId id="268"/>
            <p14:sldId id="269"/>
            <p14:sldId id="31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13"/>
            <p14:sldId id="314"/>
            <p14:sldId id="315"/>
            <p14:sldId id="316"/>
            <p14:sldId id="317"/>
            <p14:sldId id="31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/>
    <p:restoredTop sz="91788"/>
  </p:normalViewPr>
  <p:slideViewPr>
    <p:cSldViewPr snapToGrid="0" snapToObjects="1">
      <p:cViewPr varScale="1">
        <p:scale>
          <a:sx n="85" d="100"/>
          <a:sy n="85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of light means that an</a:t>
            </a:r>
            <a:r>
              <a:rPr lang="en-US" baseline="0" dirty="0"/>
              <a:t> electron can only travel 10cm in a 3ghz clock cycle.  More important, however, is the resistance and capacitance of long wires and the energy/heat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0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0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92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3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3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8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owqvmMf6N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7:</a:t>
            </a:r>
            <a:br>
              <a:rPr lang="en-US" dirty="0"/>
            </a:br>
            <a:r>
              <a:rPr lang="en-US" dirty="0"/>
              <a:t>Swapping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20657-C324-7848-90E9-5F9ACB83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9478-6E58-3441-841C-28090B5F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page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F6A6-DE5E-254B-8C9E-238890CD0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Minor/soft</a:t>
            </a:r>
            <a:r>
              <a:rPr lang="en-US" dirty="0"/>
              <a:t>: Page is loaded in memory, but PTE is not configured:</a:t>
            </a:r>
          </a:p>
          <a:p>
            <a:pPr lvl="1"/>
            <a:r>
              <a:rPr lang="en-US" dirty="0"/>
              <a:t>OS just wants to be informed when the page is accessed, so it </a:t>
            </a:r>
            <a:r>
              <a:rPr lang="en-US" i="1" dirty="0"/>
              <a:t>pretends </a:t>
            </a:r>
            <a:r>
              <a:rPr lang="en-US" dirty="0"/>
              <a:t> to evict the page (just mark it </a:t>
            </a:r>
            <a:r>
              <a:rPr lang="en-US" i="1" dirty="0"/>
              <a:t>not present</a:t>
            </a:r>
            <a:r>
              <a:rPr lang="en-US" dirty="0"/>
              <a:t>).  Useful if CPU has no accessed/dirty bit.</a:t>
            </a:r>
          </a:p>
          <a:p>
            <a:pPr lvl="1"/>
            <a:r>
              <a:rPr lang="en-US" dirty="0"/>
              <a:t>Memory can be shared from another process (</a:t>
            </a:r>
            <a:r>
              <a:rPr lang="en-US" dirty="0" err="1"/>
              <a:t>eg.</a:t>
            </a:r>
            <a:r>
              <a:rPr lang="en-US" dirty="0"/>
              <a:t>, shared library)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: update the PTE.</a:t>
            </a:r>
          </a:p>
          <a:p>
            <a:r>
              <a:rPr lang="en-US" b="1" dirty="0"/>
              <a:t>Major/hard</a:t>
            </a:r>
            <a:r>
              <a:rPr lang="en-US" dirty="0"/>
              <a:t>: A disk access will be needed:</a:t>
            </a:r>
          </a:p>
          <a:p>
            <a:pPr lvl="1"/>
            <a:r>
              <a:rPr lang="en-US" dirty="0"/>
              <a:t>Anonymous page (process data) may have been swapped out.</a:t>
            </a:r>
          </a:p>
          <a:p>
            <a:pPr lvl="1"/>
            <a:r>
              <a:rPr lang="en-US" dirty="0"/>
              <a:t>Lazy-loading program executable.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: load the page from disk</a:t>
            </a:r>
          </a:p>
          <a:p>
            <a:r>
              <a:rPr lang="en-US" b="1" dirty="0"/>
              <a:t>Invalid</a:t>
            </a:r>
            <a:r>
              <a:rPr lang="en-US" dirty="0"/>
              <a:t>: User program misbehaved:</a:t>
            </a:r>
          </a:p>
          <a:p>
            <a:pPr lvl="1"/>
            <a:r>
              <a:rPr lang="en-US" dirty="0"/>
              <a:t>Dereference null or invalid pointer.</a:t>
            </a:r>
          </a:p>
          <a:p>
            <a:pPr lvl="1"/>
            <a:r>
              <a:rPr lang="en-US" dirty="0"/>
              <a:t>Write to page that is read-only.</a:t>
            </a:r>
          </a:p>
          <a:p>
            <a:pPr lvl="1"/>
            <a:r>
              <a:rPr lang="en-US" dirty="0"/>
              <a:t>Execute code on a page that is not executable (for security).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: terminate the process.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 </a:t>
            </a:r>
            <a:r>
              <a:rPr lang="en-US" b="1" dirty="0"/>
              <a:t>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swap space is being used, that means that RAM is in short supply</a:t>
            </a:r>
          </a:p>
          <a:p>
            <a:r>
              <a:rPr lang="en-US" dirty="0"/>
              <a:t>Probably have to </a:t>
            </a:r>
            <a:r>
              <a:rPr lang="en-US" b="1" i="1" dirty="0">
                <a:solidFill>
                  <a:schemeClr val="accent4"/>
                </a:solidFill>
              </a:rPr>
              <a:t>evict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 page to make room for the demanded page.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Page replacement policy </a:t>
            </a:r>
            <a:r>
              <a:rPr lang="en-US" dirty="0"/>
              <a:t>determines which page to evict</a:t>
            </a:r>
          </a:p>
          <a:p>
            <a:pPr lvl="1"/>
            <a:r>
              <a:rPr lang="en-US" dirty="0"/>
              <a:t>Recall that disk read/write is very slow, so we should chose wisely.</a:t>
            </a:r>
          </a:p>
          <a:p>
            <a:pPr lvl="1"/>
            <a:r>
              <a:rPr lang="en-US" dirty="0"/>
              <a:t>Goal is to minimize future page faults by evicting an </a:t>
            </a:r>
            <a:r>
              <a:rPr lang="en-US" b="1" dirty="0"/>
              <a:t>unpopular</a:t>
            </a:r>
            <a:r>
              <a:rPr lang="en-US" dirty="0"/>
              <a:t> page</a:t>
            </a:r>
          </a:p>
          <a:p>
            <a:pPr lvl="1"/>
            <a:r>
              <a:rPr lang="en-US" dirty="0"/>
              <a:t>Evicted page can live happily on disk while it is unused</a:t>
            </a:r>
          </a:p>
        </p:txBody>
      </p:sp>
    </p:spTree>
    <p:extLst>
      <p:ext uri="{BB962C8B-B14F-4D97-AF65-F5344CB8AC3E}">
        <p14:creationId xmlns:p14="http://schemas.microsoft.com/office/powerpoint/2010/main" val="342593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disk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try this at home:</a:t>
            </a:r>
          </a:p>
          <a:p>
            <a:r>
              <a:rPr lang="en-US" dirty="0">
                <a:hlinkClick r:id="rId2"/>
              </a:rPr>
              <a:t>https://www.youtube.com/watch?v=3owqvmMf6No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0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Throughput</a:t>
            </a:r>
            <a:r>
              <a:rPr lang="en-US" dirty="0"/>
              <a:t> versus </a:t>
            </a:r>
            <a:r>
              <a:rPr lang="en-US" b="1" i="1" dirty="0"/>
              <a:t>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very different metrics for measuring I/O “speed”</a:t>
            </a:r>
          </a:p>
          <a:p>
            <a:pPr lvl="1"/>
            <a:r>
              <a:rPr lang="en-US" sz="3200" b="1" i="1" dirty="0">
                <a:solidFill>
                  <a:schemeClr val="accent4"/>
                </a:solidFill>
              </a:rPr>
              <a:t>Throughput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/>
              <a:t>is bytes per second</a:t>
            </a:r>
          </a:p>
          <a:p>
            <a:pPr lvl="1"/>
            <a:r>
              <a:rPr lang="en-US" sz="3200" b="1" i="1" dirty="0">
                <a:solidFill>
                  <a:schemeClr val="accent4"/>
                </a:solidFill>
              </a:rPr>
              <a:t>Latency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/>
              <a:t>is the delay before the action starts</a:t>
            </a:r>
          </a:p>
          <a:p>
            <a:r>
              <a:rPr lang="en-US" dirty="0"/>
              <a:t>Latency is always higher for large, distant storage devices</a:t>
            </a:r>
          </a:p>
          <a:p>
            <a:pPr lvl="1"/>
            <a:r>
              <a:rPr lang="en-US" dirty="0"/>
              <a:t>Magnetic disk &gt; SSD &gt; RAM &gt; L3 cache &gt; L2 &gt; L1 &gt; Registers</a:t>
            </a:r>
          </a:p>
          <a:p>
            <a:pPr lvl="1"/>
            <a:r>
              <a:rPr lang="en-US" dirty="0"/>
              <a:t>At best, speed of light limits information transfer to 30cm/ns</a:t>
            </a:r>
          </a:p>
          <a:p>
            <a:pPr lvl="1"/>
            <a:r>
              <a:rPr lang="en-US" dirty="0"/>
              <a:t>Disk latency includes mechanical </a:t>
            </a:r>
            <a:r>
              <a:rPr lang="en-US" b="1" i="1" dirty="0"/>
              <a:t>rotation</a:t>
            </a:r>
            <a:r>
              <a:rPr lang="en-US" dirty="0"/>
              <a:t> and </a:t>
            </a:r>
            <a:r>
              <a:rPr lang="en-US" b="1" i="1" dirty="0"/>
              <a:t>seek</a:t>
            </a:r>
          </a:p>
          <a:p>
            <a:r>
              <a:rPr lang="en-US" dirty="0"/>
              <a:t>However, throughput can be increased using parallelization</a:t>
            </a:r>
          </a:p>
          <a:p>
            <a:r>
              <a:rPr lang="en-US" dirty="0"/>
              <a:t>A small I/O to disk is just as slow as a larger one</a:t>
            </a:r>
          </a:p>
          <a:p>
            <a:pPr lvl="1"/>
            <a:r>
              <a:rPr lang="en-US" dirty="0"/>
              <a:t>So, we try to batch I/O requests together.</a:t>
            </a:r>
          </a:p>
        </p:txBody>
      </p:sp>
    </p:spTree>
    <p:extLst>
      <p:ext uri="{BB962C8B-B14F-4D97-AF65-F5344CB8AC3E}">
        <p14:creationId xmlns:p14="http://schemas.microsoft.com/office/powerpoint/2010/main" val="312475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Postal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425843"/>
            <a:ext cx="6875266" cy="5222929"/>
          </a:xfrm>
        </p:spPr>
        <p:txBody>
          <a:bodyPr/>
          <a:lstStyle/>
          <a:p>
            <a:r>
              <a:rPr lang="en-US" dirty="0"/>
              <a:t>Letter represents as small disk I/O</a:t>
            </a:r>
          </a:p>
          <a:p>
            <a:r>
              <a:rPr lang="en-US" dirty="0"/>
              <a:t>Package represents a big disk I/O</a:t>
            </a:r>
          </a:p>
          <a:p>
            <a:r>
              <a:rPr lang="en-US" dirty="0"/>
              <a:t>A small letter and a big package both take the same time to reach Los Angeles.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Latency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identical</a:t>
            </a:r>
          </a:p>
          <a:p>
            <a:r>
              <a:rPr lang="en-US" dirty="0"/>
              <a:t>However, the big package transfers more info at once.</a:t>
            </a:r>
          </a:p>
          <a:p>
            <a:r>
              <a:rPr lang="en-US" dirty="0"/>
              <a:t>Package is a </a:t>
            </a:r>
            <a:r>
              <a:rPr lang="en-US" b="1" i="1" dirty="0"/>
              <a:t>batched</a:t>
            </a:r>
            <a:r>
              <a:rPr lang="en-US" dirty="0"/>
              <a:t> transfer</a:t>
            </a:r>
          </a:p>
          <a:p>
            <a:pPr lvl="1"/>
            <a:r>
              <a:rPr lang="en-US" dirty="0"/>
              <a:t>Package </a:t>
            </a:r>
            <a:r>
              <a:rPr lang="en-US" b="1" i="1" dirty="0">
                <a:solidFill>
                  <a:schemeClr val="accent4"/>
                </a:solidFill>
              </a:rPr>
              <a:t>throughput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higher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48" y="3037644"/>
            <a:ext cx="4813649" cy="382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51" y="0"/>
            <a:ext cx="4805646" cy="3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swap?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Demand swapping </a:t>
            </a:r>
            <a:r>
              <a:rPr lang="mr-IN" dirty="0"/>
              <a:t>–</a:t>
            </a:r>
            <a:r>
              <a:rPr lang="en-US" dirty="0"/>
              <a:t> swap pages in response to page faults</a:t>
            </a:r>
          </a:p>
          <a:p>
            <a:pPr lvl="1"/>
            <a:r>
              <a:rPr lang="en-US" dirty="0"/>
              <a:t>The simplest approach</a:t>
            </a:r>
          </a:p>
          <a:p>
            <a:pPr lvl="1"/>
            <a:r>
              <a:rPr lang="en-US" dirty="0"/>
              <a:t>For efficiency, the swap would happen </a:t>
            </a:r>
            <a:r>
              <a:rPr lang="en-US" b="1" i="1" dirty="0"/>
              <a:t>asynchronously</a:t>
            </a:r>
            <a:r>
              <a:rPr lang="en-US" i="1" dirty="0"/>
              <a:t>:</a:t>
            </a:r>
          </a:p>
          <a:p>
            <a:pPr lvl="2"/>
            <a:r>
              <a:rPr lang="en-US" dirty="0"/>
              <a:t>Interrupt handler should be fast </a:t>
            </a:r>
            <a:r>
              <a:rPr lang="mr-IN" dirty="0"/>
              <a:t>–</a:t>
            </a:r>
            <a:r>
              <a:rPr lang="en-US" dirty="0"/>
              <a:t> just start the disk I/O and block the process to let another process run.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Background swapping </a:t>
            </a:r>
            <a:r>
              <a:rPr lang="mr-IN" dirty="0"/>
              <a:t>–</a:t>
            </a:r>
            <a:r>
              <a:rPr lang="en-US" dirty="0"/>
              <a:t> swap pages preemptively</a:t>
            </a:r>
          </a:p>
          <a:p>
            <a:pPr lvl="1"/>
            <a:r>
              <a:rPr lang="en-US" dirty="0"/>
              <a:t>A swap </a:t>
            </a:r>
            <a:r>
              <a:rPr lang="en-US" b="1" i="1" dirty="0"/>
              <a:t>daemon</a:t>
            </a:r>
            <a:r>
              <a:rPr lang="en-US" dirty="0"/>
              <a:t> (background process) periodically runs (like the scheduler)</a:t>
            </a:r>
          </a:p>
          <a:p>
            <a:pPr lvl="1"/>
            <a:r>
              <a:rPr lang="en-US" dirty="0"/>
              <a:t>If # free physical frames &lt; “low water mark,” evict some pages until the quantity reaches the “high water mark”</a:t>
            </a:r>
          </a:p>
          <a:p>
            <a:pPr lvl="2"/>
            <a:r>
              <a:rPr lang="en-US" dirty="0"/>
              <a:t>The system will swap many pages at once to get from the </a:t>
            </a:r>
            <a:r>
              <a:rPr lang="en-US" i="1" dirty="0"/>
              <a:t>low</a:t>
            </a:r>
            <a:r>
              <a:rPr lang="en-US" dirty="0"/>
              <a:t> to </a:t>
            </a:r>
            <a:r>
              <a:rPr lang="en-US" i="1" dirty="0"/>
              <a:t>high</a:t>
            </a:r>
            <a:r>
              <a:rPr lang="en-US" dirty="0"/>
              <a:t> level.</a:t>
            </a:r>
          </a:p>
          <a:p>
            <a:pPr lvl="2"/>
            <a:r>
              <a:rPr lang="en-US" dirty="0"/>
              <a:t>We do this because writing a </a:t>
            </a:r>
            <a:r>
              <a:rPr lang="en-US" i="1" dirty="0"/>
              <a:t>large</a:t>
            </a:r>
            <a:r>
              <a:rPr lang="en-US" dirty="0"/>
              <a:t> block to disk is more efficient (batched transfer)</a:t>
            </a:r>
          </a:p>
        </p:txBody>
      </p:sp>
    </p:spTree>
    <p:extLst>
      <p:ext uri="{BB962C8B-B14F-4D97-AF65-F5344CB8AC3E}">
        <p14:creationId xmlns:p14="http://schemas.microsoft.com/office/powerpoint/2010/main" val="106402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swapping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Avoids long, unexpected delays in allocating memory</a:t>
            </a:r>
          </a:p>
          <a:p>
            <a:r>
              <a:rPr lang="en-US" dirty="0"/>
              <a:t>Also reduces page fault latency because there is no need to evict a page prior to swapping in.</a:t>
            </a:r>
          </a:p>
          <a:p>
            <a:r>
              <a:rPr lang="en-US" dirty="0"/>
              <a:t>Can be scheduled with low priority</a:t>
            </a:r>
          </a:p>
          <a:p>
            <a:r>
              <a:rPr lang="en-US" dirty="0"/>
              <a:t>Takes advantage of idle time to prepare future work</a:t>
            </a:r>
          </a:p>
          <a:p>
            <a:r>
              <a:rPr lang="en-US" dirty="0"/>
              <a:t>Linux swap daemon is a process called </a:t>
            </a:r>
            <a:r>
              <a:rPr lang="en-US" b="1" i="1" dirty="0" err="1">
                <a:solidFill>
                  <a:schemeClr val="accent4"/>
                </a:solidFill>
              </a:rPr>
              <a:t>kswapd</a:t>
            </a:r>
            <a:endParaRPr lang="en-US" b="1" i="1" dirty="0">
              <a:solidFill>
                <a:schemeClr val="accent4"/>
              </a:solidFill>
            </a:endParaRPr>
          </a:p>
          <a:p>
            <a:endParaRPr lang="en-US" i="1" dirty="0">
              <a:solidFill>
                <a:schemeClr val="accent4"/>
              </a:solidFill>
            </a:endParaRPr>
          </a:p>
          <a:p>
            <a:r>
              <a:rPr lang="en-US" dirty="0"/>
              <a:t>Note: swapping is sometimes called “paging,” so the background process can be called a “page daemon.”</a:t>
            </a:r>
          </a:p>
        </p:txBody>
      </p:sp>
    </p:spTree>
    <p:extLst>
      <p:ext uri="{BB962C8B-B14F-4D97-AF65-F5344CB8AC3E}">
        <p14:creationId xmlns:p14="http://schemas.microsoft.com/office/powerpoint/2010/main" val="257116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faults enable </a:t>
            </a:r>
            <a:r>
              <a:rPr lang="en-US" b="1" i="1" dirty="0">
                <a:solidFill>
                  <a:schemeClr val="tx1"/>
                </a:solidFill>
              </a:rPr>
              <a:t>lazy allocation </a:t>
            </a:r>
            <a:r>
              <a:rPr lang="en-US" dirty="0"/>
              <a:t>and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lazy 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practice, paging is not just used to handle memory overflow</a:t>
            </a:r>
          </a:p>
          <a:p>
            <a:pPr lvl="1"/>
            <a:r>
              <a:rPr lang="en-US" dirty="0"/>
              <a:t>Paging provides an opportunity to be lazy about loading requested data</a:t>
            </a:r>
          </a:p>
          <a:p>
            <a:pPr lvl="1"/>
            <a:r>
              <a:rPr lang="en-US" dirty="0"/>
              <a:t>This is an important performance optimization, </a:t>
            </a:r>
            <a:r>
              <a:rPr lang="en-US" i="1" dirty="0">
                <a:solidFill>
                  <a:schemeClr val="accent4"/>
                </a:solidFill>
              </a:rPr>
              <a:t>reducing program start time</a:t>
            </a:r>
          </a:p>
          <a:p>
            <a:r>
              <a:rPr lang="en-US" dirty="0"/>
              <a:t>If a process uses </a:t>
            </a:r>
            <a:r>
              <a:rPr lang="en-US" i="1" dirty="0" err="1"/>
              <a:t>sbrk</a:t>
            </a:r>
            <a:r>
              <a:rPr lang="en-US" dirty="0"/>
              <a:t> or </a:t>
            </a:r>
            <a:r>
              <a:rPr lang="en-US" i="1" dirty="0" err="1"/>
              <a:t>mmap</a:t>
            </a:r>
            <a:r>
              <a:rPr lang="en-US" i="1" dirty="0"/>
              <a:t> </a:t>
            </a:r>
            <a:r>
              <a:rPr lang="en-US" dirty="0"/>
              <a:t>to request a huge chunk of memory, maybe it will not use all that memory immediately (or ever!).</a:t>
            </a:r>
          </a:p>
          <a:p>
            <a:pPr lvl="1"/>
            <a:r>
              <a:rPr lang="en-US" dirty="0"/>
              <a:t>Programmers and compilers are sometimes </a:t>
            </a:r>
            <a:r>
              <a:rPr lang="en-US" b="1" i="1" dirty="0">
                <a:solidFill>
                  <a:schemeClr val="accent4"/>
                </a:solidFill>
              </a:rPr>
              <a:t>greedy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in their requests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We can </a:t>
            </a:r>
            <a:r>
              <a:rPr lang="en-US" i="1" dirty="0"/>
              <a:t>virtually</a:t>
            </a:r>
            <a:r>
              <a:rPr lang="en-US" dirty="0"/>
              <a:t> allocate memory, but mark most of the pages “not present”</a:t>
            </a:r>
          </a:p>
          <a:p>
            <a:pPr lvl="1"/>
            <a:r>
              <a:rPr lang="en-US" dirty="0"/>
              <a:t>Let the CPU raise an exception when the memory is really used</a:t>
            </a:r>
          </a:p>
          <a:p>
            <a:pPr lvl="1"/>
            <a:r>
              <a:rPr lang="en-US" dirty="0"/>
              <a:t>Then really allocate the demanded page</a:t>
            </a:r>
          </a:p>
          <a:p>
            <a:r>
              <a:rPr lang="en-US" dirty="0"/>
              <a:t>Lazy loading also works for large code binaries</a:t>
            </a:r>
          </a:p>
          <a:p>
            <a:pPr lvl="1"/>
            <a:r>
              <a:rPr lang="en-US" dirty="0"/>
              <a:t>Delay loading a page of instructions until it’s needed</a:t>
            </a:r>
          </a:p>
        </p:txBody>
      </p:sp>
    </p:spTree>
    <p:extLst>
      <p:ext uri="{BB962C8B-B14F-4D97-AF65-F5344CB8AC3E}">
        <p14:creationId xmlns:p14="http://schemas.microsoft.com/office/powerpoint/2010/main" val="129543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laziness </a:t>
            </a:r>
            <a:r>
              <a:rPr lang="mr-IN" dirty="0"/>
              <a:t>–</a:t>
            </a:r>
            <a:r>
              <a:rPr lang="en-US" dirty="0"/>
              <a:t> break time!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3" y="1425575"/>
            <a:ext cx="9995933" cy="5222875"/>
          </a:xfrm>
        </p:spPr>
      </p:pic>
    </p:spTree>
    <p:extLst>
      <p:ext uri="{BB962C8B-B14F-4D97-AF65-F5344CB8AC3E}">
        <p14:creationId xmlns:p14="http://schemas.microsoft.com/office/powerpoint/2010/main" val="228118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idea as the Translation Lookaside Buffer (TLB) in last lecture</a:t>
            </a:r>
          </a:p>
          <a:p>
            <a:pPr lvl="1"/>
            <a:r>
              <a:rPr lang="en-US" dirty="0"/>
              <a:t>Again memory access either </a:t>
            </a:r>
            <a:r>
              <a:rPr lang="en-US" b="1" i="1" dirty="0">
                <a:solidFill>
                  <a:schemeClr val="accent4"/>
                </a:solidFill>
              </a:rPr>
              <a:t>hit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4"/>
                </a:solidFill>
              </a:rPr>
              <a:t>miss</a:t>
            </a:r>
            <a:r>
              <a:rPr lang="en-US" dirty="0"/>
              <a:t>.  (Miss triggers a slow swap-in)</a:t>
            </a:r>
          </a:p>
          <a:p>
            <a:r>
              <a:rPr lang="en-US" dirty="0"/>
              <a:t>When time comes to evict a page, we want to choose one that will not be used again soon, and we use recent history to predict the future</a:t>
            </a:r>
          </a:p>
          <a:p>
            <a:r>
              <a:rPr lang="en-US" dirty="0"/>
              <a:t>Page faults are more costly than TLB misses, so we can afford to spend some time and energy implementing a sophisticated good policy.</a:t>
            </a:r>
          </a:p>
          <a:p>
            <a:endParaRPr lang="en-US" dirty="0"/>
          </a:p>
          <a:p>
            <a:r>
              <a:rPr lang="en-US" dirty="0"/>
              <a:t>Definition: </a:t>
            </a:r>
            <a:r>
              <a:rPr lang="en-US" b="1" i="1" dirty="0">
                <a:solidFill>
                  <a:schemeClr val="accent4"/>
                </a:solidFill>
              </a:rPr>
              <a:t>memory pressure </a:t>
            </a:r>
            <a:r>
              <a:rPr lang="en-US" dirty="0"/>
              <a:t>is high demand for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Monday</a:t>
            </a:r>
          </a:p>
          <a:p>
            <a:pPr lvl="1"/>
            <a:r>
              <a:rPr lang="en-US" dirty="0"/>
              <a:t>It’s much more difficult than Project 1!</a:t>
            </a:r>
          </a:p>
          <a:p>
            <a:r>
              <a:rPr lang="en-US" dirty="0"/>
              <a:t>Midterm exam next Thursday, May 2</a:t>
            </a:r>
            <a:r>
              <a:rPr lang="en-US" baseline="30000" dirty="0"/>
              <a:t>nd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2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policy </a:t>
            </a:r>
            <a:r>
              <a:rPr lang="mr-IN" dirty="0"/>
              <a:t>–</a:t>
            </a:r>
            <a:r>
              <a:rPr lang="en-US" dirty="0"/>
              <a:t> 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Given:</a:t>
            </a:r>
          </a:p>
          <a:p>
            <a:r>
              <a:rPr lang="en-US" dirty="0"/>
              <a:t>A small number of page frames</a:t>
            </a:r>
            <a:endParaRPr lang="en-US" i="1" dirty="0"/>
          </a:p>
          <a:p>
            <a:r>
              <a:rPr lang="en-US" dirty="0"/>
              <a:t>A larger number of virtual pages</a:t>
            </a:r>
            <a:endParaRPr lang="en-US" i="1" dirty="0"/>
          </a:p>
          <a:p>
            <a:r>
              <a:rPr lang="en-US" dirty="0"/>
              <a:t>A sequence of memory accesses (a sequence of virtual page demands)</a:t>
            </a:r>
          </a:p>
          <a:p>
            <a:pPr marL="0" indent="0">
              <a:buNone/>
            </a:pPr>
            <a:r>
              <a:rPr lang="en-US" b="1" dirty="0"/>
              <a:t>Choose:</a:t>
            </a:r>
          </a:p>
          <a:p>
            <a:r>
              <a:rPr lang="en-US" dirty="0"/>
              <a:t>An mapping of VPs to PFs at each time step (page table </a:t>
            </a:r>
            <a:r>
              <a:rPr lang="en-US" dirty="0" err="1"/>
              <a:t>config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b="1" dirty="0"/>
              <a:t>Such that:</a:t>
            </a:r>
          </a:p>
          <a:p>
            <a:r>
              <a:rPr lang="en-US" dirty="0"/>
              <a:t>No two VPs are mapped to the same PF at the same time</a:t>
            </a:r>
          </a:p>
          <a:p>
            <a:r>
              <a:rPr lang="en-US" dirty="0"/>
              <a:t>Demanded virtual page at each time step is mapped to a physical page</a:t>
            </a:r>
          </a:p>
          <a:p>
            <a:r>
              <a:rPr lang="en-US" dirty="0"/>
              <a:t>We </a:t>
            </a:r>
            <a:r>
              <a:rPr lang="en-US" b="1" i="1" dirty="0">
                <a:solidFill>
                  <a:schemeClr val="accent4"/>
                </a:solidFill>
              </a:rPr>
              <a:t>minimize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changes in the mapping over time. (Minimize swaps.)</a:t>
            </a:r>
          </a:p>
        </p:txBody>
      </p:sp>
    </p:spTree>
    <p:extLst>
      <p:ext uri="{BB962C8B-B14F-4D97-AF65-F5344CB8AC3E}">
        <p14:creationId xmlns:p14="http://schemas.microsoft.com/office/powerpoint/2010/main" val="391897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page replacement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6221550" cy="5222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page that will be accessed </a:t>
            </a:r>
            <a:r>
              <a:rPr lang="en-US" b="1" i="1" dirty="0">
                <a:solidFill>
                  <a:schemeClr val="accent4"/>
                </a:solidFill>
              </a:rPr>
              <a:t>furthest in the future</a:t>
            </a:r>
          </a:p>
          <a:p>
            <a:r>
              <a:rPr lang="en-US" dirty="0"/>
              <a:t>This makes sense because it will evict rarely-used pages</a:t>
            </a:r>
          </a:p>
          <a:p>
            <a:r>
              <a:rPr lang="en-US" dirty="0"/>
              <a:t>However, it’s not practical because we can’t observe the future</a:t>
            </a:r>
          </a:p>
          <a:p>
            <a:pPr lvl="1"/>
            <a:r>
              <a:rPr lang="en-US" dirty="0"/>
              <a:t>But it’s useful to construct simulations comparing real policies to the optimal policy </a:t>
            </a:r>
            <a:r>
              <a:rPr lang="mr-IN" dirty="0"/>
              <a:t>–</a:t>
            </a:r>
            <a:r>
              <a:rPr lang="en-US" dirty="0"/>
              <a:t> a </a:t>
            </a:r>
            <a:r>
              <a:rPr lang="en-US" i="1" dirty="0"/>
              <a:t>performance upper-bound</a:t>
            </a:r>
            <a:r>
              <a:rPr lang="en-US" dirty="0"/>
              <a:t>.</a:t>
            </a:r>
          </a:p>
          <a:p>
            <a:r>
              <a:rPr lang="en-US" dirty="0"/>
              <a:t>Notice that even an optimal policy has misses due to </a:t>
            </a:r>
            <a:r>
              <a:rPr lang="en-US" b="1" i="1" dirty="0"/>
              <a:t>cold-start</a:t>
            </a:r>
            <a:r>
              <a:rPr lang="en-US" dirty="0"/>
              <a:t> and </a:t>
            </a:r>
            <a:r>
              <a:rPr lang="en-US" b="1" i="1" dirty="0"/>
              <a:t>capacity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53" y="1425843"/>
            <a:ext cx="5048039" cy="42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48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 (LRU) approximates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5607940" cy="5594888"/>
          </a:xfrm>
        </p:spPr>
        <p:txBody>
          <a:bodyPr anchor="ctr"/>
          <a:lstStyle/>
          <a:p>
            <a:r>
              <a:rPr lang="en-US" dirty="0"/>
              <a:t>Evict the LRU virtual page</a:t>
            </a:r>
          </a:p>
          <a:p>
            <a:r>
              <a:rPr lang="en-US" dirty="0"/>
              <a:t>Assuming temporal and spatial locality, future memory accesses should be similar to past accesses.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084" y="1660256"/>
            <a:ext cx="6105910" cy="45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suffers from “corner case”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access patterns can cause LRU to make the wrong prediction every time.</a:t>
            </a:r>
          </a:p>
          <a:p>
            <a:r>
              <a:rPr lang="en-US" dirty="0"/>
              <a:t>Imagine a system with 3 page frames and the following access pattern:</a:t>
            </a:r>
          </a:p>
          <a:p>
            <a:pPr lvl="1"/>
            <a:r>
              <a:rPr lang="en-US" dirty="0"/>
              <a:t>Virtual pages:   1, 2, 3, 4,   1, 2, 3, 4,   1, 2, 3, 4,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In this case the LRU page is exactly the one we’re going to use next!</a:t>
            </a:r>
          </a:p>
          <a:p>
            <a:pPr lvl="1"/>
            <a:r>
              <a:rPr lang="en-US" dirty="0"/>
              <a:t>Every access would be a miss.</a:t>
            </a:r>
          </a:p>
          <a:p>
            <a:pPr lvl="1"/>
            <a:r>
              <a:rPr lang="en-US" dirty="0"/>
              <a:t>The problem is that LRU’s “remembers” only the past 3 accesses,</a:t>
            </a:r>
            <a:br>
              <a:rPr lang="en-US" dirty="0"/>
            </a:br>
            <a:r>
              <a:rPr lang="en-US" dirty="0"/>
              <a:t>but the repetition happens on a longer time scale (4).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Random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eviction policy avoids this “worst case” behavior</a:t>
            </a:r>
          </a:p>
          <a:p>
            <a:pPr lvl="1"/>
            <a:r>
              <a:rPr lang="en-US" dirty="0"/>
              <a:t>Simple to implement</a:t>
            </a:r>
          </a:p>
          <a:p>
            <a:pPr lvl="1"/>
            <a:r>
              <a:rPr lang="en-US" dirty="0"/>
              <a:t>But performs worse that LRU on many workloads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performance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have seen, no one OS policy works best for every program.</a:t>
            </a:r>
          </a:p>
          <a:p>
            <a:r>
              <a:rPr lang="en-US" dirty="0"/>
              <a:t>When testing an OS (or any complex software system),</a:t>
            </a:r>
            <a:br>
              <a:rPr lang="en-US" dirty="0"/>
            </a:br>
            <a:r>
              <a:rPr lang="en-US" dirty="0"/>
              <a:t>must choose a sample </a:t>
            </a:r>
            <a:r>
              <a:rPr lang="en-US" b="1" i="1" dirty="0">
                <a:solidFill>
                  <a:schemeClr val="accent4"/>
                </a:solidFill>
              </a:rPr>
              <a:t>workload</a:t>
            </a:r>
            <a:r>
              <a:rPr lang="en-US" i="1" dirty="0">
                <a:solidFill>
                  <a:schemeClr val="accent4"/>
                </a:solidFill>
              </a:rPr>
              <a:t>:</a:t>
            </a:r>
          </a:p>
          <a:p>
            <a:pPr lvl="1"/>
            <a:r>
              <a:rPr lang="en-US" dirty="0"/>
              <a:t>A workload (sometimes called a benchmark) is a repeatable execution scenario that is meant to mimic a variety of realistic use patterns.</a:t>
            </a:r>
          </a:p>
          <a:p>
            <a:pPr lvl="1"/>
            <a:r>
              <a:rPr lang="en-US" dirty="0"/>
              <a:t>Every program is written differently</a:t>
            </a:r>
          </a:p>
          <a:p>
            <a:pPr lvl="1"/>
            <a:r>
              <a:rPr lang="en-US" dirty="0"/>
              <a:t>Every user places different demands on those programs</a:t>
            </a:r>
          </a:p>
          <a:p>
            <a:r>
              <a:rPr lang="en-US" dirty="0"/>
              <a:t>Any performance evaluation is just an </a:t>
            </a:r>
            <a:r>
              <a:rPr lang="en-US" i="1" dirty="0"/>
              <a:t>experiment</a:t>
            </a:r>
            <a:r>
              <a:rPr lang="en-US" dirty="0"/>
              <a:t> in conditions that should be designed to answer a particular question.</a:t>
            </a:r>
          </a:p>
        </p:txBody>
      </p:sp>
    </p:spTree>
    <p:extLst>
      <p:ext uri="{BB962C8B-B14F-4D97-AF65-F5344CB8AC3E}">
        <p14:creationId xmlns:p14="http://schemas.microsoft.com/office/powerpoint/2010/main" val="3967887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page replacement experiments (varying RAM size)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7259" y="1271588"/>
            <a:ext cx="5108807" cy="543877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9590" y="1271588"/>
            <a:ext cx="5156094" cy="5438774"/>
          </a:xfrm>
        </p:spPr>
      </p:pic>
      <p:sp>
        <p:nvSpPr>
          <p:cNvPr id="8" name="TextBox 7"/>
          <p:cNvSpPr txBox="1"/>
          <p:nvPr/>
        </p:nvSpPr>
        <p:spPr>
          <a:xfrm>
            <a:off x="6077828" y="5959460"/>
            <a:ext cx="7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RAM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05600" y="6063918"/>
            <a:ext cx="1475874" cy="8020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4716380" y="6063917"/>
            <a:ext cx="1361448" cy="8020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8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implement LRU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/>
          </a:bodyPr>
          <a:lstStyle/>
          <a:p>
            <a:r>
              <a:rPr lang="en-US" dirty="0"/>
              <a:t>So far, OS has no way of knowing which pages were used recently</a:t>
            </a:r>
          </a:p>
          <a:p>
            <a:r>
              <a:rPr lang="en-US" dirty="0"/>
              <a:t>The CPU hardware provides some additional features to help the OS</a:t>
            </a:r>
          </a:p>
          <a:p>
            <a:pPr lvl="1"/>
            <a:r>
              <a:rPr lang="en-US" dirty="0"/>
              <a:t>x86 sets an </a:t>
            </a:r>
            <a:r>
              <a:rPr lang="en-US" b="1" i="1" dirty="0">
                <a:solidFill>
                  <a:schemeClr val="accent4"/>
                </a:solidFill>
              </a:rPr>
              <a:t>accessed</a:t>
            </a:r>
            <a:r>
              <a:rPr lang="en-US" dirty="0"/>
              <a:t> bit in PTE if a page is read/written</a:t>
            </a:r>
          </a:p>
          <a:p>
            <a:pPr lvl="1"/>
            <a:r>
              <a:rPr lang="en-US" dirty="0"/>
              <a:t>additionally sets </a:t>
            </a:r>
            <a:r>
              <a:rPr lang="en-US" b="1" i="1" dirty="0">
                <a:solidFill>
                  <a:schemeClr val="accent4"/>
                </a:solidFill>
              </a:rPr>
              <a:t>dirty</a:t>
            </a:r>
            <a:r>
              <a:rPr lang="en-US" dirty="0"/>
              <a:t> bit if page has been written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Clock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OS evicts the first page it sees having</a:t>
            </a:r>
            <a:br>
              <a:rPr lang="en-US" dirty="0"/>
            </a:br>
            <a:r>
              <a:rPr lang="en-US" dirty="0"/>
              <a:t>accessed = 0.</a:t>
            </a:r>
          </a:p>
          <a:p>
            <a:pPr lvl="1"/>
            <a:r>
              <a:rPr lang="en-US" dirty="0"/>
              <a:t>If it sees accessed = 1,</a:t>
            </a:r>
            <a:br>
              <a:rPr lang="en-US" dirty="0"/>
            </a:br>
            <a:r>
              <a:rPr lang="en-US" dirty="0"/>
              <a:t>reset the bit and move on to next page. </a:t>
            </a:r>
          </a:p>
          <a:p>
            <a:pPr lvl="1"/>
            <a:r>
              <a:rPr lang="en-US" dirty="0"/>
              <a:t>Start looking where you left off last time,</a:t>
            </a:r>
            <a:br>
              <a:rPr lang="en-US" dirty="0"/>
            </a:br>
            <a:r>
              <a:rPr lang="en-US" dirty="0"/>
              <a:t>using a circular linked list of pages.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533FE5-B124-EA47-8ADD-959E77BBAACE}"/>
              </a:ext>
            </a:extLst>
          </p:cNvPr>
          <p:cNvGrpSpPr/>
          <p:nvPr/>
        </p:nvGrpSpPr>
        <p:grpSpPr>
          <a:xfrm>
            <a:off x="6812537" y="3490197"/>
            <a:ext cx="5302532" cy="3073442"/>
            <a:chOff x="6812537" y="3490197"/>
            <a:chExt cx="5302532" cy="30734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3A7937-03A4-9749-97EC-245F5889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2537" y="3490197"/>
              <a:ext cx="5302532" cy="307344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 flipH="1" flipV="1">
              <a:off x="7140264" y="5287483"/>
              <a:ext cx="888102" cy="376026"/>
            </a:xfrm>
            <a:prstGeom prst="roundRect">
              <a:avLst>
                <a:gd name="adj" fmla="val 4727"/>
              </a:avLst>
            </a:prstGeom>
            <a:solidFill>
              <a:srgbClr val="FFFC00">
                <a:alpha val="25490"/>
              </a:srgbClr>
            </a:solidFill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Rounded Rectangle 6"/>
            <p:cNvSpPr/>
            <p:nvPr/>
          </p:nvSpPr>
          <p:spPr>
            <a:xfrm flipH="1" flipV="1">
              <a:off x="10943043" y="3944319"/>
              <a:ext cx="300918" cy="526942"/>
            </a:xfrm>
            <a:prstGeom prst="roundRect">
              <a:avLst>
                <a:gd name="adj" fmla="val 4727"/>
              </a:avLst>
            </a:prstGeom>
            <a:solidFill>
              <a:srgbClr val="FFFC00">
                <a:alpha val="25490"/>
              </a:srgbClr>
            </a:solidFill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630893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your hands clean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pages are good candidates for eviction because we can simply throw out the page (without writing to disk).</a:t>
            </a:r>
          </a:p>
          <a:p>
            <a:pPr lvl="1"/>
            <a:r>
              <a:rPr lang="en-US" dirty="0"/>
              <a:t>This assumes that the OS is being clever about tracking the source of pages.</a:t>
            </a:r>
          </a:p>
          <a:p>
            <a:r>
              <a:rPr lang="en-US" dirty="0"/>
              <a:t>For  example:</a:t>
            </a:r>
          </a:p>
          <a:p>
            <a:pPr lvl="1"/>
            <a:r>
              <a:rPr lang="en-US" dirty="0"/>
              <a:t>Instructions from a code binary can be be re-read from the filesystem.</a:t>
            </a:r>
          </a:p>
          <a:p>
            <a:pPr lvl="1"/>
            <a:r>
              <a:rPr lang="en-US" dirty="0"/>
              <a:t>A data page can be duplicated in both swap space and in memory</a:t>
            </a:r>
          </a:p>
          <a:p>
            <a:pPr lvl="2"/>
            <a:r>
              <a:rPr lang="en-US" dirty="0"/>
              <a:t>If the in-memory copy was never written, it can be evicted without re-writing it to disk.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Dirty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bit</a:t>
            </a:r>
            <a:r>
              <a:rPr lang="en-US" b="1" dirty="0"/>
              <a:t> </a:t>
            </a:r>
            <a:r>
              <a:rPr lang="en-US" dirty="0"/>
              <a:t>allows OS to recognize data pages that have been changed and thus are inconsistent with the copy on disk.</a:t>
            </a:r>
          </a:p>
          <a:p>
            <a:r>
              <a:rPr lang="en-US" dirty="0"/>
              <a:t>In other words, the eviction policy should not touch the dirty pages.</a:t>
            </a:r>
          </a:p>
        </p:txBody>
      </p:sp>
    </p:spTree>
    <p:extLst>
      <p:ext uri="{BB962C8B-B14F-4D97-AF65-F5344CB8AC3E}">
        <p14:creationId xmlns:p14="http://schemas.microsoft.com/office/powerpoint/2010/main" val="393872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Thrashing is a condition where swapping happens constantly</a:t>
            </a:r>
          </a:p>
          <a:p>
            <a:pPr lvl="1"/>
            <a:r>
              <a:rPr lang="en-US" dirty="0"/>
              <a:t>This is due to processes simply using way too much memory.</a:t>
            </a:r>
          </a:p>
          <a:p>
            <a:pPr lvl="1"/>
            <a:r>
              <a:rPr lang="en-US" dirty="0"/>
              <a:t>Swapping is very slow, so all programs are essentially frozen</a:t>
            </a:r>
          </a:p>
          <a:p>
            <a:r>
              <a:rPr lang="en-US" dirty="0"/>
              <a:t>Linux </a:t>
            </a:r>
            <a:r>
              <a:rPr lang="en-US" sz="2800" b="1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top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dirty="0"/>
              <a:t>command lets you see the page fault count per process to detect thrashing.</a:t>
            </a:r>
          </a:p>
          <a:p>
            <a:r>
              <a:rPr lang="en-US" dirty="0"/>
              <a:t>When thrashing, it’s usually a good idea to kill some processes.</a:t>
            </a:r>
          </a:p>
          <a:p>
            <a:pPr lvl="1"/>
            <a:r>
              <a:rPr lang="en-US" dirty="0"/>
              <a:t>Better to do one thing well than to do many things very poorly</a:t>
            </a:r>
          </a:p>
        </p:txBody>
      </p:sp>
    </p:spTree>
    <p:extLst>
      <p:ext uri="{BB962C8B-B14F-4D97-AF65-F5344CB8AC3E}">
        <p14:creationId xmlns:p14="http://schemas.microsoft.com/office/powerpoint/2010/main" val="23551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LRU for page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Clock algorithm </a:t>
            </a:r>
            <a:r>
              <a:rPr lang="en-US" dirty="0"/>
              <a:t>is one option:</a:t>
            </a:r>
          </a:p>
          <a:p>
            <a:pPr lvl="1"/>
            <a:r>
              <a:rPr lang="en-US" dirty="0"/>
              <a:t>Basically, just scan through pages until we find one with </a:t>
            </a:r>
            <a:r>
              <a:rPr lang="en-US" i="1" dirty="0"/>
              <a:t>accessed bit</a:t>
            </a:r>
            <a:r>
              <a:rPr lang="en-US" dirty="0"/>
              <a:t> = 0.</a:t>
            </a:r>
          </a:p>
          <a:p>
            <a:pPr lvl="1"/>
            <a:r>
              <a:rPr lang="en-US" dirty="0"/>
              <a:t>Not truly LRU, but will find a page that was </a:t>
            </a:r>
            <a:r>
              <a:rPr lang="en-US" i="1" dirty="0"/>
              <a:t>not recently used</a:t>
            </a:r>
            <a:r>
              <a:rPr lang="en-US" dirty="0"/>
              <a:t>.</a:t>
            </a:r>
          </a:p>
          <a:p>
            <a:r>
              <a:rPr lang="en-US" dirty="0"/>
              <a:t>What if our CPU architecture doesn’t set an accessed bit (like VAX)?</a:t>
            </a:r>
          </a:p>
          <a:p>
            <a:pPr lvl="1"/>
            <a:r>
              <a:rPr lang="en-US" dirty="0"/>
              <a:t>Emulate an accessed bit using the present bit and page faults.</a:t>
            </a:r>
          </a:p>
          <a:p>
            <a:pPr lvl="1"/>
            <a:r>
              <a:rPr lang="en-US" dirty="0"/>
              <a:t>Set </a:t>
            </a:r>
            <a:r>
              <a:rPr lang="en-US" i="1" dirty="0"/>
              <a:t>present bit </a:t>
            </a:r>
            <a:r>
              <a:rPr lang="en-US" dirty="0"/>
              <a:t>= 0 but leave page in physical memory and leave address in PTE.</a:t>
            </a:r>
          </a:p>
          <a:p>
            <a:pPr lvl="2"/>
            <a:r>
              <a:rPr lang="en-US" dirty="0"/>
              <a:t>Set one of the OS-reserved bits in the PTE to recognize that the page is given a second chance.</a:t>
            </a:r>
          </a:p>
          <a:p>
            <a:pPr lvl="1"/>
            <a:r>
              <a:rPr lang="en-US" dirty="0"/>
              <a:t>If we see a page fault then the page was read, set </a:t>
            </a:r>
            <a:r>
              <a:rPr lang="en-US" i="1" dirty="0"/>
              <a:t>present</a:t>
            </a:r>
            <a:r>
              <a:rPr lang="en-US" dirty="0"/>
              <a:t> = 1 (no need for I/O)</a:t>
            </a:r>
          </a:p>
          <a:p>
            <a:r>
              <a:rPr lang="en-US" dirty="0"/>
              <a:t>The above is called the </a:t>
            </a:r>
            <a:r>
              <a:rPr lang="en-US" b="1" i="1" dirty="0">
                <a:solidFill>
                  <a:schemeClr val="accent4"/>
                </a:solidFill>
              </a:rPr>
              <a:t>Second chance </a:t>
            </a:r>
            <a:r>
              <a:rPr lang="en-US" dirty="0"/>
              <a:t>algorithm:</a:t>
            </a:r>
          </a:p>
          <a:p>
            <a:pPr lvl="1"/>
            <a:r>
              <a:rPr lang="en-US" dirty="0"/>
              <a:t>Pretend page was evicted, but just test to see if it will be accessed again</a:t>
            </a:r>
          </a:p>
        </p:txBody>
      </p:sp>
    </p:spTree>
    <p:extLst>
      <p:ext uri="{BB962C8B-B14F-4D97-AF65-F5344CB8AC3E}">
        <p14:creationId xmlns:p14="http://schemas.microsoft.com/office/powerpoint/2010/main" val="23731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26FE-9538-3D42-A7F2-6C9F9DFA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Lecture: VM &amp; Paging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816E-1465-AE40-A268-1556D2CA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Latency cost</a:t>
            </a:r>
            <a:r>
              <a:rPr lang="en-US" dirty="0"/>
              <a:t>, because each memory access must be translated.</a:t>
            </a:r>
          </a:p>
          <a:p>
            <a:pPr lvl="1"/>
            <a:r>
              <a:rPr lang="en-US" b="1" dirty="0"/>
              <a:t>Translation lookaside buffer (TLB) </a:t>
            </a:r>
            <a:r>
              <a:rPr lang="en-US" dirty="0"/>
              <a:t>caches recent virtual to physical page number translations.</a:t>
            </a:r>
          </a:p>
          <a:p>
            <a:pPr lvl="1"/>
            <a:r>
              <a:rPr lang="en-US" dirty="0"/>
              <a:t>Software-controlled paging removes page tables from the CPU spec and lets OS handle translations in software, in response to TLB miss exceptions.</a:t>
            </a:r>
          </a:p>
          <a:p>
            <a:r>
              <a:rPr lang="en-US" b="1" dirty="0"/>
              <a:t>Space cost</a:t>
            </a:r>
            <a:r>
              <a:rPr lang="en-US" dirty="0"/>
              <a:t>, due to storing a page table for each process.</a:t>
            </a:r>
          </a:p>
          <a:p>
            <a:pPr lvl="1"/>
            <a:r>
              <a:rPr lang="en-US" dirty="0"/>
              <a:t>Linear (one-level) page tables are large.</a:t>
            </a:r>
          </a:p>
          <a:p>
            <a:pPr lvl="1"/>
            <a:r>
              <a:rPr lang="en-US" dirty="0"/>
              <a:t>Smaller pages lead to less wasted space during allocation,</a:t>
            </a:r>
            <a:br>
              <a:rPr lang="en-US" dirty="0"/>
            </a:br>
            <a:r>
              <a:rPr lang="en-US" dirty="0"/>
              <a:t>but more space is consumed by page tables.</a:t>
            </a:r>
          </a:p>
          <a:p>
            <a:pPr lvl="1"/>
            <a:r>
              <a:rPr lang="en-US" b="1" dirty="0"/>
              <a:t>Multi-level page tables </a:t>
            </a:r>
            <a:r>
              <a:rPr lang="en-US" dirty="0"/>
              <a:t>are the only way to truly conserve space.</a:t>
            </a:r>
          </a:p>
          <a:p>
            <a:pPr lvl="1"/>
            <a:r>
              <a:rPr lang="en-US" dirty="0"/>
              <a:t>Mixed-size pages reduce TLB misses.</a:t>
            </a:r>
          </a:p>
          <a:p>
            <a:r>
              <a:rPr lang="en-US" dirty="0"/>
              <a:t>Copy-on-write fork, demand zeroing, lazy loading, and library sharing all reduce physical memory demands.</a:t>
            </a:r>
          </a:p>
        </p:txBody>
      </p:sp>
    </p:spTree>
    <p:extLst>
      <p:ext uri="{BB962C8B-B14F-4D97-AF65-F5344CB8AC3E}">
        <p14:creationId xmlns:p14="http://schemas.microsoft.com/office/powerpoint/2010/main" val="2587074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buffering and filesystem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222929"/>
          </a:xfrm>
        </p:spPr>
        <p:txBody>
          <a:bodyPr>
            <a:normAutofit/>
          </a:bodyPr>
          <a:lstStyle/>
          <a:p>
            <a:r>
              <a:rPr lang="en-US" dirty="0"/>
              <a:t>Swapping gives the illusion that RAM is as big as the disk.</a:t>
            </a:r>
          </a:p>
          <a:p>
            <a:r>
              <a:rPr lang="en-US" dirty="0"/>
              <a:t>Similarly, </a:t>
            </a:r>
            <a:r>
              <a:rPr lang="en-US" b="1" i="1" dirty="0">
                <a:solidFill>
                  <a:schemeClr val="accent4"/>
                </a:solidFill>
              </a:rPr>
              <a:t>filesystem caching </a:t>
            </a:r>
            <a:r>
              <a:rPr lang="en-US" dirty="0"/>
              <a:t>gives the illusion that disk is as fast as RAM.</a:t>
            </a:r>
          </a:p>
          <a:p>
            <a:r>
              <a:rPr lang="en-US" dirty="0"/>
              <a:t>Programs explicitly access three kinds of storage:</a:t>
            </a:r>
            <a:br>
              <a:rPr lang="en-US" dirty="0"/>
            </a:br>
            <a:r>
              <a:rPr lang="en-US" dirty="0"/>
              <a:t>	(1) registers	(2) memory	(3) files</a:t>
            </a:r>
          </a:p>
          <a:p>
            <a:r>
              <a:rPr lang="en-US" dirty="0"/>
              <a:t>File I/O can be a significant </a:t>
            </a:r>
            <a:r>
              <a:rPr lang="en-US" b="1" i="1" dirty="0">
                <a:solidFill>
                  <a:schemeClr val="accent4"/>
                </a:solidFill>
              </a:rPr>
              <a:t>performance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i="1" dirty="0">
                <a:solidFill>
                  <a:schemeClr val="accent4"/>
                </a:solidFill>
              </a:rPr>
              <a:t>bottleneck:</a:t>
            </a:r>
          </a:p>
          <a:p>
            <a:pPr lvl="1"/>
            <a:r>
              <a:rPr lang="en-US" dirty="0"/>
              <a:t>A bottleneck is the one slow component that limits performance</a:t>
            </a:r>
          </a:p>
          <a:p>
            <a:r>
              <a:rPr lang="en-US" b="1" dirty="0"/>
              <a:t>Filesystem caching:</a:t>
            </a:r>
          </a:p>
          <a:p>
            <a:pPr lvl="1"/>
            <a:r>
              <a:rPr lang="en-US" dirty="0"/>
              <a:t>To improve performance, OS stores most recently used “pages”</a:t>
            </a:r>
            <a:br>
              <a:rPr lang="en-US" dirty="0"/>
            </a:br>
            <a:r>
              <a:rPr lang="en-US" dirty="0"/>
              <a:t>of disk in RAM (physical page frames).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192" y="2883856"/>
            <a:ext cx="1855808" cy="397414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483807" y="4037307"/>
            <a:ext cx="852385" cy="447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37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top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also reports filesystem cache size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62174" y="1244153"/>
            <a:ext cx="4953258" cy="5439903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buffers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cached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both represent file data that is being stored in memory for improved performance</a:t>
            </a:r>
          </a:p>
          <a:p>
            <a:pPr lvl="1"/>
            <a:r>
              <a:rPr lang="en-US" dirty="0"/>
              <a:t>There is a slight difference between the two, but it’s not important.</a:t>
            </a:r>
          </a:p>
          <a:p>
            <a:r>
              <a:rPr lang="en-US" dirty="0"/>
              <a:t>This machine has lots of RAM (128GB)</a:t>
            </a:r>
          </a:p>
          <a:p>
            <a:pPr lvl="1"/>
            <a:r>
              <a:rPr lang="en-US" dirty="0"/>
              <a:t>The majority of RAM is now being used to cache files (~83GB)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A453DA-51D8-464D-93CA-D4A80ED18C3C}"/>
              </a:ext>
            </a:extLst>
          </p:cNvPr>
          <p:cNvGrpSpPr/>
          <p:nvPr/>
        </p:nvGrpSpPr>
        <p:grpSpPr>
          <a:xfrm>
            <a:off x="56257" y="1070210"/>
            <a:ext cx="6893183" cy="5787790"/>
            <a:chOff x="56257" y="1070210"/>
            <a:chExt cx="6893183" cy="5787790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FEA5CC6B-D95A-8345-901A-D0A87FAB1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57" y="1070210"/>
              <a:ext cx="6893183" cy="578779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 flipH="1" flipV="1">
              <a:off x="4855756" y="1675267"/>
              <a:ext cx="1731264" cy="420754"/>
            </a:xfrm>
            <a:prstGeom prst="roundRect">
              <a:avLst>
                <a:gd name="adj" fmla="val 4727"/>
              </a:avLst>
            </a:prstGeom>
            <a:solidFill>
              <a:srgbClr val="FFFC00">
                <a:alpha val="24706"/>
              </a:srgbClr>
            </a:solidFill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51839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Page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modern OSes, the page replacement policy simultaneously considers</a:t>
            </a:r>
            <a:br>
              <a:rPr lang="en-US" dirty="0"/>
            </a:br>
            <a:r>
              <a:rPr lang="en-US" dirty="0"/>
              <a:t>placement of both VM pages and disk blocks in physical RAM.</a:t>
            </a:r>
          </a:p>
          <a:p>
            <a:pPr lvl="1"/>
            <a:r>
              <a:rPr lang="en-US" dirty="0"/>
              <a:t>May choose to evict either a VM page or a cached disk block.</a:t>
            </a:r>
          </a:p>
          <a:p>
            <a:pPr lvl="1"/>
            <a:r>
              <a:rPr lang="en-US" dirty="0"/>
              <a:t>Eventually, disk blocks are really written to the disk (flushed).</a:t>
            </a:r>
          </a:p>
          <a:p>
            <a:pPr lvl="2"/>
            <a:r>
              <a:rPr lang="en-US" dirty="0"/>
              <a:t>Certainly when the page is evicted, but may also be flushed earlier to make sure the file data is not lost if the machine crashes or loses power.</a:t>
            </a:r>
          </a:p>
          <a:p>
            <a:r>
              <a:rPr lang="en-US" dirty="0"/>
              <a:t>A VM page is either: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file-backed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if it can be reloaded from a file (code)</a:t>
            </a:r>
          </a:p>
          <a:p>
            <a:pPr lvl="2"/>
            <a:r>
              <a:rPr lang="en-US" dirty="0"/>
              <a:t>We can discard this page if evicting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anonymous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if it is memory that was created by a process</a:t>
            </a:r>
          </a:p>
          <a:p>
            <a:pPr lvl="2"/>
            <a:r>
              <a:rPr lang="en-US" dirty="0"/>
              <a:t>Must save page to swap space if evicting</a:t>
            </a:r>
          </a:p>
        </p:txBody>
      </p:sp>
    </p:spTree>
    <p:extLst>
      <p:ext uri="{BB962C8B-B14F-4D97-AF65-F5344CB8AC3E}">
        <p14:creationId xmlns:p14="http://schemas.microsoft.com/office/powerpoint/2010/main" val="366188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471" y="154984"/>
            <a:ext cx="10609121" cy="805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Programmer’s view		OS’s view			Reality …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4190" y="969404"/>
            <a:ext cx="7624699" cy="553971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689590" y="969404"/>
            <a:ext cx="3213108" cy="553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Hardware has further optimizations which the OS cannot see:</a:t>
            </a:r>
          </a:p>
          <a:p>
            <a:r>
              <a:rPr lang="en-US" sz="2800" dirty="0"/>
              <a:t>CPU places most recently accessed RAM in L3, L2, and L1 caches.</a:t>
            </a:r>
          </a:p>
          <a:p>
            <a:r>
              <a:rPr lang="en-US" sz="2800" dirty="0"/>
              <a:t>Disks have caches of ~128 Mb.</a:t>
            </a:r>
          </a:p>
          <a:p>
            <a:r>
              <a:rPr lang="en-US" sz="2800" dirty="0"/>
              <a:t>Hybrid disks migrate data between flash and magnetic platters.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3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filesystem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Filesystem caching allows programmers to focus on functionality rather than performance.</a:t>
            </a:r>
          </a:p>
          <a:p>
            <a:r>
              <a:rPr lang="en-US" dirty="0"/>
              <a:t>Write data to disk if it needs to be </a:t>
            </a:r>
            <a:r>
              <a:rPr lang="en-US" b="1" i="1" dirty="0">
                <a:solidFill>
                  <a:schemeClr val="accent4"/>
                </a:solidFill>
              </a:rPr>
              <a:t>persistent.</a:t>
            </a:r>
            <a:endParaRPr lang="en-US" b="1" dirty="0"/>
          </a:p>
          <a:p>
            <a:r>
              <a:rPr lang="en-US" dirty="0"/>
              <a:t>Don’t worry about disk speed, OS will somehow make it seem fast.</a:t>
            </a:r>
          </a:p>
          <a:p>
            <a:r>
              <a:rPr lang="en-US" dirty="0"/>
              <a:t>Actually, accessing a file can be almost as fast as a register if the disk block is stored in an L1 cache.</a:t>
            </a:r>
          </a:p>
          <a:p>
            <a:pPr lvl="1"/>
            <a:r>
              <a:rPr lang="en-US" dirty="0"/>
              <a:t>Although there will be some overhead for the file read/write </a:t>
            </a:r>
            <a:r>
              <a:rPr lang="en-US" dirty="0" err="1"/>
              <a:t>syscall</a:t>
            </a:r>
            <a:endParaRPr lang="en-US" dirty="0"/>
          </a:p>
          <a:p>
            <a:endParaRPr lang="en-US" dirty="0"/>
          </a:p>
          <a:p>
            <a:r>
              <a:rPr lang="en-US" dirty="0"/>
              <a:t>A great example of why intelligent OSes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1169180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Disk is slow, but large, and can be used to store RAM’s overflow</a:t>
            </a:r>
          </a:p>
          <a:p>
            <a:pPr lvl="1"/>
            <a:r>
              <a:rPr lang="en-US" dirty="0"/>
              <a:t>Disks have high </a:t>
            </a:r>
            <a:r>
              <a:rPr lang="en-US" b="1" i="1" dirty="0">
                <a:solidFill>
                  <a:schemeClr val="accent4"/>
                </a:solidFill>
              </a:rPr>
              <a:t>throughput</a:t>
            </a:r>
            <a:r>
              <a:rPr lang="en-US" dirty="0"/>
              <a:t> (transfer bitrate)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but high </a:t>
            </a:r>
            <a:r>
              <a:rPr lang="en-US" b="1" i="1" dirty="0">
                <a:solidFill>
                  <a:schemeClr val="accent4"/>
                </a:solidFill>
              </a:rPr>
              <a:t>latency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(delay)</a:t>
            </a:r>
          </a:p>
          <a:p>
            <a:pPr lvl="1"/>
            <a:r>
              <a:rPr lang="en-US" dirty="0"/>
              <a:t>Magnetic disks have even higher latency than SSDs, due to moving parts.</a:t>
            </a:r>
          </a:p>
          <a:p>
            <a:r>
              <a:rPr lang="en-US" dirty="0"/>
              <a:t>Paging and swapping work together, using the same CPU mechanisms</a:t>
            </a:r>
          </a:p>
          <a:p>
            <a:pPr lvl="1"/>
            <a:r>
              <a:rPr lang="en-US" dirty="0"/>
              <a:t>If a page is marked “not present” it may be either invalid or swapped to disk.</a:t>
            </a:r>
          </a:p>
          <a:p>
            <a:pPr lvl="2"/>
            <a:r>
              <a:rPr lang="en-US" dirty="0"/>
              <a:t>Or it might indicate </a:t>
            </a:r>
            <a:r>
              <a:rPr lang="en-US" i="1" dirty="0">
                <a:solidFill>
                  <a:schemeClr val="accent4"/>
                </a:solidFill>
              </a:rPr>
              <a:t>lazy allocation</a:t>
            </a:r>
            <a:r>
              <a:rPr lang="en-US" dirty="0"/>
              <a:t>, </a:t>
            </a:r>
            <a:r>
              <a:rPr lang="en-US" i="1" dirty="0">
                <a:solidFill>
                  <a:schemeClr val="accent4"/>
                </a:solidFill>
              </a:rPr>
              <a:t>lazy loading</a:t>
            </a:r>
            <a:r>
              <a:rPr lang="en-US" dirty="0"/>
              <a:t>, or </a:t>
            </a:r>
            <a:r>
              <a:rPr lang="en-US" i="1" dirty="0">
                <a:solidFill>
                  <a:schemeClr val="accent4"/>
                </a:solidFill>
              </a:rPr>
              <a:t>copy-on-write</a:t>
            </a:r>
            <a:r>
              <a:rPr lang="en-US" dirty="0"/>
              <a:t>, as we saw last time.</a:t>
            </a:r>
          </a:p>
          <a:p>
            <a:pPr lvl="1"/>
            <a:r>
              <a:rPr lang="en-US" dirty="0"/>
              <a:t>High bits of page table entry can store disk location of swapped page.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Page replacement policy </a:t>
            </a:r>
            <a:r>
              <a:rPr lang="en-US" dirty="0"/>
              <a:t>decides which page(s) to </a:t>
            </a:r>
            <a:r>
              <a:rPr lang="en-US" b="1" i="1" dirty="0">
                <a:solidFill>
                  <a:schemeClr val="accent4"/>
                </a:solidFill>
              </a:rPr>
              <a:t>evict</a:t>
            </a:r>
            <a:r>
              <a:rPr lang="en-US" dirty="0"/>
              <a:t> to free memory</a:t>
            </a:r>
          </a:p>
          <a:p>
            <a:pPr lvl="1"/>
            <a:r>
              <a:rPr lang="en-US" dirty="0"/>
              <a:t>Swapping can be done </a:t>
            </a:r>
            <a:r>
              <a:rPr lang="en-US" b="1" i="1" dirty="0">
                <a:solidFill>
                  <a:schemeClr val="accent4"/>
                </a:solidFill>
              </a:rPr>
              <a:t>on demand </a:t>
            </a:r>
            <a:r>
              <a:rPr lang="en-US" dirty="0"/>
              <a:t>or in the </a:t>
            </a:r>
            <a:r>
              <a:rPr lang="en-US" b="1" i="1" dirty="0">
                <a:solidFill>
                  <a:schemeClr val="accent4"/>
                </a:solidFill>
              </a:rPr>
              <a:t>background</a:t>
            </a:r>
          </a:p>
          <a:p>
            <a:pPr lvl="1"/>
            <a:r>
              <a:rPr lang="en-US" dirty="0"/>
              <a:t>Having some free physical frames will prevent delays for allocations.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Accessed bit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Dirty bit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in PTEs inform the page replacement policy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Thrashing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swapping prevents the system from doing any work.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Unified page cache </a:t>
            </a:r>
            <a:r>
              <a:rPr lang="en-US" dirty="0"/>
              <a:t>handles both traditional paging and </a:t>
            </a:r>
            <a:r>
              <a:rPr lang="en-US" b="1" i="1" dirty="0">
                <a:solidFill>
                  <a:schemeClr val="accent4"/>
                </a:solidFill>
              </a:rPr>
              <a:t>file caching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Makes filesystem access seem just as fast as memory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swapping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Paging allows many processes to share the same physical memory</a:t>
            </a:r>
          </a:p>
          <a:p>
            <a:r>
              <a:rPr lang="en-US" dirty="0"/>
              <a:t>Each process has a large virtual address space</a:t>
            </a:r>
          </a:p>
          <a:p>
            <a:pPr lvl="1"/>
            <a:r>
              <a:rPr lang="en-US" dirty="0"/>
              <a:t>Programs aren’t really aware of how much RAM is in the system</a:t>
            </a:r>
          </a:p>
          <a:p>
            <a:pPr lvl="1"/>
            <a:r>
              <a:rPr lang="en-US" dirty="0"/>
              <a:t>This is very convenient to the programmer, but actually RAM space is limited!</a:t>
            </a:r>
          </a:p>
          <a:p>
            <a:r>
              <a:rPr lang="en-US" dirty="0"/>
              <a:t>When physical RAM is fully consumed, OS must somehow react: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Option 1</a:t>
            </a:r>
            <a:r>
              <a:rPr lang="en-US" i="1" dirty="0">
                <a:solidFill>
                  <a:schemeClr val="accent4"/>
                </a:solidFill>
              </a:rPr>
              <a:t>: </a:t>
            </a:r>
            <a:r>
              <a:rPr lang="en-US" dirty="0"/>
              <a:t>Give up and kill the memory-hog process(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Option 2</a:t>
            </a:r>
            <a:r>
              <a:rPr lang="en-US" i="1" dirty="0">
                <a:solidFill>
                  <a:schemeClr val="accent4"/>
                </a:solidFill>
              </a:rPr>
              <a:t>:</a:t>
            </a:r>
            <a:r>
              <a:rPr lang="en-US" dirty="0"/>
              <a:t> Free some physical memory by temporarily moving pages to disk</a:t>
            </a:r>
          </a:p>
          <a:p>
            <a:pPr lvl="2"/>
            <a:r>
              <a:rPr lang="en-US" dirty="0"/>
              <a:t>Disk is large (~100x RAM size), but </a:t>
            </a:r>
            <a:r>
              <a:rPr lang="en-US" i="1" dirty="0"/>
              <a:t>very</a:t>
            </a:r>
            <a:r>
              <a:rPr lang="en-US" dirty="0"/>
              <a:t> slow.</a:t>
            </a:r>
          </a:p>
          <a:p>
            <a:pPr lvl="2"/>
            <a:r>
              <a:rPr lang="en-US" dirty="0"/>
              <a:t>Hopefully, some of the memory used by processes is infrequently used.</a:t>
            </a:r>
          </a:p>
          <a:p>
            <a:pPr lvl="2"/>
            <a:endParaRPr lang="en-US" dirty="0"/>
          </a:p>
          <a:p>
            <a:r>
              <a:rPr lang="en-US" b="1" dirty="0"/>
              <a:t>Swapping</a:t>
            </a:r>
            <a:r>
              <a:rPr lang="en-US" dirty="0"/>
              <a:t> is temporarily moving memory pages to disk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2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storage hierarchy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0" y="4001641"/>
            <a:ext cx="8938537" cy="27356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Disk is about </a:t>
            </a:r>
            <a:r>
              <a:rPr lang="en-US" b="1" dirty="0">
                <a:solidFill>
                  <a:schemeClr val="accent4"/>
                </a:solidFill>
              </a:rPr>
              <a:t>100 times larger </a:t>
            </a:r>
            <a:r>
              <a:rPr lang="en-US" dirty="0"/>
              <a:t>than RAM,</a:t>
            </a:r>
            <a:br>
              <a:rPr lang="en-US" dirty="0"/>
            </a:br>
            <a:r>
              <a:rPr lang="en-US" dirty="0"/>
              <a:t>but has about </a:t>
            </a:r>
            <a:r>
              <a:rPr lang="en-US" b="1" dirty="0">
                <a:solidFill>
                  <a:schemeClr val="accent4"/>
                </a:solidFill>
              </a:rPr>
              <a:t>10,000 times higher latency </a:t>
            </a:r>
            <a:r>
              <a:rPr lang="en-US" dirty="0"/>
              <a:t>(delay)</a:t>
            </a:r>
            <a:br>
              <a:rPr lang="en-US" dirty="0"/>
            </a:br>
            <a:r>
              <a:rPr lang="en-US" dirty="0"/>
              <a:t>if magnetic, or </a:t>
            </a:r>
            <a:r>
              <a:rPr lang="en-US" b="1" dirty="0"/>
              <a:t>1000 times higher latency </a:t>
            </a:r>
            <a:r>
              <a:rPr lang="en-US" dirty="0"/>
              <a:t>if SSD.</a:t>
            </a:r>
          </a:p>
          <a:p>
            <a:r>
              <a:rPr lang="en-US" dirty="0"/>
              <a:t>As always,</a:t>
            </a:r>
          </a:p>
          <a:p>
            <a:pPr lvl="1"/>
            <a:r>
              <a:rPr lang="en-US" dirty="0"/>
              <a:t>Goal is to work as much as possible in the top levels.</a:t>
            </a:r>
          </a:p>
          <a:p>
            <a:pPr lvl="1"/>
            <a:r>
              <a:rPr lang="en-US" dirty="0"/>
              <a:t>Large, rarely-needed data is stored at the bottom level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35226"/>
              </p:ext>
            </p:extLst>
          </p:nvPr>
        </p:nvGraphicFramePr>
        <p:xfrm>
          <a:off x="2011557" y="1284671"/>
          <a:ext cx="610229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i="1" dirty="0"/>
                        <a:t>delay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/>
                        <a:t>capacity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0.3ns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CPU 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 kB</a:t>
                      </a:r>
                      <a:r>
                        <a:rPr lang="en-US" sz="2000" baseline="0" dirty="0"/>
                        <a:t> (kilobyte)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CPU Caches (L2)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Random Access Memory (RAM)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16 GB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100</a:t>
                      </a:r>
                      <a:r>
                        <a:rPr lang="el-GR" sz="2000" dirty="0"/>
                        <a:t>μ</a:t>
                      </a:r>
                      <a:r>
                        <a:rPr lang="en-US" sz="2000" dirty="0"/>
                        <a:t>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Flash</a:t>
                      </a:r>
                      <a:r>
                        <a:rPr lang="en-US" sz="2000" baseline="0" dirty="0">
                          <a:solidFill>
                            <a:schemeClr val="accent6"/>
                          </a:solidFill>
                        </a:rPr>
                        <a:t> Storage (SSD)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5ms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Magnetic Disk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817223" y="1559407"/>
            <a:ext cx="11575" cy="2286000"/>
          </a:xfrm>
          <a:prstGeom prst="straightConnector1">
            <a:avLst/>
          </a:prstGeom>
          <a:ln w="476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463198" y="2369737"/>
            <a:ext cx="1990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Larger, </a:t>
            </a:r>
            <a:r>
              <a:rPr lang="en-US" sz="2000"/>
              <a:t>but slower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08" y="2494024"/>
            <a:ext cx="2759312" cy="2222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14" y="4865988"/>
            <a:ext cx="2770208" cy="1871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8" y="1507068"/>
            <a:ext cx="2939348" cy="11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Swapped</a:t>
            </a:r>
            <a:r>
              <a:rPr lang="en-US" dirty="0"/>
              <a:t> pages are stored on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Linux, swap space is a special (optional) disk partition</a:t>
            </a:r>
          </a:p>
          <a:p>
            <a:pPr lvl="1"/>
            <a:r>
              <a:rPr lang="en-US" dirty="0"/>
              <a:t>Allocated when you install the OS</a:t>
            </a:r>
          </a:p>
          <a:p>
            <a:pPr lvl="1"/>
            <a:r>
              <a:rPr lang="en-US" dirty="0"/>
              <a:t>This part of the disk is only used for swapping, never for regular files</a:t>
            </a:r>
          </a:p>
          <a:p>
            <a:pPr lvl="1"/>
            <a:r>
              <a:rPr lang="en-US" dirty="0"/>
              <a:t>Its formatting is optimized for storing page-sized chunks of data</a:t>
            </a:r>
          </a:p>
          <a:p>
            <a:r>
              <a:rPr lang="en-US" dirty="0"/>
              <a:t>On Windows, swap space is in a hidden file called </a:t>
            </a:r>
            <a:r>
              <a:rPr lang="en-US" dirty="0" err="1"/>
              <a:t>pagefile.sys</a:t>
            </a:r>
            <a:endParaRPr lang="en-US" dirty="0"/>
          </a:p>
          <a:p>
            <a:pPr lvl="1"/>
            <a:r>
              <a:rPr lang="en-US" dirty="0"/>
              <a:t>Allows swap space to grow and shrink on demand, sharing space with the main filesystem.</a:t>
            </a:r>
          </a:p>
          <a:p>
            <a:pPr lvl="1"/>
            <a:r>
              <a:rPr lang="en-US" dirty="0"/>
              <a:t>Compared to Linux’s strategy it’s more flexible, but slower.</a:t>
            </a:r>
          </a:p>
          <a:p>
            <a:r>
              <a:rPr lang="en-US" dirty="0"/>
              <a:t>SSDs are better than magnetic disks for swap space, because of much lower latency (relatively little space is needed for swapping).</a:t>
            </a:r>
          </a:p>
        </p:txBody>
      </p:sp>
    </p:spTree>
    <p:extLst>
      <p:ext uri="{BB962C8B-B14F-4D97-AF65-F5344CB8AC3E}">
        <p14:creationId xmlns:p14="http://schemas.microsoft.com/office/powerpoint/2010/main" val="151790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swapping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Process’s memory pages are distributed between RAM and disk: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Processes 0, 1, &amp; 2 are </a:t>
            </a:r>
            <a:r>
              <a:rPr lang="en-US" i="1" dirty="0"/>
              <a:t>partially</a:t>
            </a:r>
            <a:r>
              <a:rPr lang="en-US" dirty="0"/>
              <a:t> in RAM</a:t>
            </a:r>
          </a:p>
          <a:p>
            <a:r>
              <a:rPr lang="en-US" dirty="0"/>
              <a:t>Process 3 is entirely in Swap Space</a:t>
            </a:r>
          </a:p>
          <a:p>
            <a:r>
              <a:rPr lang="en-US" dirty="0"/>
              <a:t>System’s total memory is effectively tripled (12 pages instead of 4)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But</a:t>
            </a:r>
            <a:r>
              <a:rPr lang="en-US" dirty="0"/>
              <a:t>, swapped memory cannot be used by the CPU.  It’s in </a:t>
            </a:r>
            <a:r>
              <a:rPr lang="en-US" i="1" dirty="0"/>
              <a:t>deep storage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page fault exception and some kernel action will be needed to retrieve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242" y="1581818"/>
            <a:ext cx="78613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6" y="2735453"/>
            <a:ext cx="2108706" cy="142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" y="1818126"/>
            <a:ext cx="2620253" cy="9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9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Swapping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6121287" cy="52229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swap a page to disk:</a:t>
            </a:r>
          </a:p>
          <a:p>
            <a:r>
              <a:rPr lang="en-US" dirty="0"/>
              <a:t>Set the PTE </a:t>
            </a:r>
            <a:r>
              <a:rPr lang="en-US" i="1" dirty="0"/>
              <a:t>present</a:t>
            </a:r>
            <a:r>
              <a:rPr lang="en-US" dirty="0"/>
              <a:t> bit to zero</a:t>
            </a:r>
          </a:p>
          <a:p>
            <a:r>
              <a:rPr lang="en-US" dirty="0"/>
              <a:t>To distinguish from an invalid page,</a:t>
            </a:r>
            <a:br>
              <a:rPr lang="en-US" dirty="0"/>
            </a:br>
            <a:r>
              <a:rPr lang="en-US" dirty="0"/>
              <a:t>also store the </a:t>
            </a:r>
            <a:r>
              <a:rPr lang="en-US" i="1" dirty="0">
                <a:solidFill>
                  <a:schemeClr val="accent4"/>
                </a:solidFill>
              </a:rPr>
              <a:t>disk address </a:t>
            </a:r>
            <a:r>
              <a:rPr lang="en-US" dirty="0"/>
              <a:t>of the page in a kernel data structure.</a:t>
            </a:r>
          </a:p>
          <a:p>
            <a:pPr lvl="1"/>
            <a:r>
              <a:rPr lang="en-US" dirty="0"/>
              <a:t>We can actually store the disk address in the high bits of the PTE!</a:t>
            </a:r>
          </a:p>
          <a:p>
            <a:pPr lvl="1"/>
            <a:r>
              <a:rPr lang="en-US" dirty="0"/>
              <a:t>The top 31 bits can be used</a:t>
            </a:r>
          </a:p>
          <a:p>
            <a:r>
              <a:rPr lang="en-US" dirty="0"/>
              <a:t>Copy the page to the disk location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350416-EE44-104D-902D-A34646BB923D}"/>
              </a:ext>
            </a:extLst>
          </p:cNvPr>
          <p:cNvGrpSpPr/>
          <p:nvPr/>
        </p:nvGrpSpPr>
        <p:grpSpPr>
          <a:xfrm>
            <a:off x="6472994" y="1895302"/>
            <a:ext cx="5565112" cy="3225638"/>
            <a:chOff x="6316578" y="1895302"/>
            <a:chExt cx="5565112" cy="32256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617746-96C8-B442-A438-6F91B5E29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6578" y="1895302"/>
              <a:ext cx="5565112" cy="3225638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 flipH="1" flipV="1">
              <a:off x="11677933" y="2375590"/>
              <a:ext cx="155327" cy="526942"/>
            </a:xfrm>
            <a:prstGeom prst="roundRect">
              <a:avLst>
                <a:gd name="adj" fmla="val 4727"/>
              </a:avLst>
            </a:prstGeom>
            <a:solidFill>
              <a:srgbClr val="FFFC00">
                <a:alpha val="25490"/>
              </a:srgbClr>
            </a:solidFill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77737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Page faults </a:t>
            </a:r>
            <a:r>
              <a:rPr lang="en-US" dirty="0"/>
              <a:t>occur when PTE is marked “not present”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If CPU sees a present bit set to zero when doing a virtual address translation, it:</a:t>
            </a:r>
          </a:p>
          <a:p>
            <a:pPr lvl="1"/>
            <a:r>
              <a:rPr lang="en-US" dirty="0"/>
              <a:t>sets the </a:t>
            </a: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%CR2</a:t>
            </a:r>
            <a:r>
              <a:rPr lang="en-US" dirty="0"/>
              <a:t> register to the offending virtual address</a:t>
            </a:r>
          </a:p>
          <a:p>
            <a:pPr lvl="1"/>
            <a:r>
              <a:rPr lang="en-US" dirty="0"/>
              <a:t>generates a </a:t>
            </a:r>
            <a:r>
              <a:rPr lang="en-US" i="1" dirty="0"/>
              <a:t>page fault </a:t>
            </a:r>
            <a:r>
              <a:rPr lang="en-US" dirty="0"/>
              <a:t>exception #14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OS handles the page fault interrupts in two possible ways: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Option 1: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if process made an invalid memory access</a:t>
            </a:r>
          </a:p>
          <a:p>
            <a:pPr lvl="1"/>
            <a:r>
              <a:rPr lang="en-US" dirty="0"/>
              <a:t>Read an invalid (or privileged) address or wrote a read-only page.</a:t>
            </a:r>
          </a:p>
          <a:p>
            <a:pPr lvl="1"/>
            <a:r>
              <a:rPr lang="en-US" dirty="0"/>
              <a:t>Kill the process and report “segmentation fault” to the user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Option 2:</a:t>
            </a:r>
            <a:r>
              <a:rPr lang="en-US" b="1" dirty="0"/>
              <a:t> </a:t>
            </a:r>
            <a:r>
              <a:rPr lang="en-US" dirty="0"/>
              <a:t>if page was </a:t>
            </a:r>
            <a:r>
              <a:rPr lang="en-US" i="1" dirty="0"/>
              <a:t>swapped out </a:t>
            </a:r>
            <a:r>
              <a:rPr lang="en-US" dirty="0"/>
              <a:t>by the OS</a:t>
            </a:r>
          </a:p>
          <a:p>
            <a:pPr lvl="1"/>
            <a:r>
              <a:rPr lang="en-US" dirty="0"/>
              <a:t>Program didn’t do anything wrong, it was just unlucky (or a memory hog)</a:t>
            </a:r>
          </a:p>
          <a:p>
            <a:pPr lvl="1"/>
            <a:r>
              <a:rPr lang="en-US" dirty="0"/>
              <a:t>Have to </a:t>
            </a:r>
            <a:r>
              <a:rPr lang="en-US" i="1" dirty="0"/>
              <a:t>swap in </a:t>
            </a:r>
            <a:r>
              <a:rPr lang="en-US" dirty="0"/>
              <a:t>the page and retry the last instruction</a:t>
            </a:r>
          </a:p>
          <a:p>
            <a:pPr lvl="1"/>
            <a:endParaRPr lang="en-US" dirty="0"/>
          </a:p>
          <a:p>
            <a:r>
              <a:rPr lang="en-US" dirty="0"/>
              <a:t>How to distinguish these two cases?  Interrupt handler checks the high bits of PTE:</a:t>
            </a:r>
          </a:p>
          <a:p>
            <a:pPr lvl="1"/>
            <a:r>
              <a:rPr lang="en-US" dirty="0"/>
              <a:t>OS can choose to store all zeros for invalid pages vs disk location for swapped pages.</a:t>
            </a:r>
          </a:p>
        </p:txBody>
      </p:sp>
    </p:spTree>
    <p:extLst>
      <p:ext uri="{BB962C8B-B14F-4D97-AF65-F5344CB8AC3E}">
        <p14:creationId xmlns:p14="http://schemas.microsoft.com/office/powerpoint/2010/main" val="28059982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04 - Scheduling</Template>
  <TotalTime>3255</TotalTime>
  <Words>2617</Words>
  <Application>Microsoft Macintosh PowerPoint</Application>
  <PresentationFormat>Widescreen</PresentationFormat>
  <Paragraphs>305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Andale Mono</vt:lpstr>
      <vt:lpstr>Arial</vt:lpstr>
      <vt:lpstr>Calibri</vt:lpstr>
      <vt:lpstr>Garamond</vt:lpstr>
      <vt:lpstr>Mangal</vt:lpstr>
      <vt:lpstr>Theme1</vt:lpstr>
      <vt:lpstr>EECS-343 Operating Systems Lecture 7: Swapping</vt:lpstr>
      <vt:lpstr>Announcements</vt:lpstr>
      <vt:lpstr>Last Lecture: VM &amp; Paging optimizations</vt:lpstr>
      <vt:lpstr>Motivation for swapping</vt:lpstr>
      <vt:lpstr>Computer storage hierarchy</vt:lpstr>
      <vt:lpstr>Swapped pages are stored on disk</vt:lpstr>
      <vt:lpstr>A simple swapping example</vt:lpstr>
      <vt:lpstr>Swapping Mechanics</vt:lpstr>
      <vt:lpstr>Page faults occur when PTE is marked “not present”</vt:lpstr>
      <vt:lpstr>Types of page faults</vt:lpstr>
      <vt:lpstr>Swapping in</vt:lpstr>
      <vt:lpstr>Magnetic disk demo</vt:lpstr>
      <vt:lpstr>Throughput versus Latency</vt:lpstr>
      <vt:lpstr>A Postal analogy</vt:lpstr>
      <vt:lpstr>When to swap?</vt:lpstr>
      <vt:lpstr>Background swapping</vt:lpstr>
      <vt:lpstr>Page faults enable lazy allocation and lazy loading</vt:lpstr>
      <vt:lpstr>Speaking of laziness – break time!</vt:lpstr>
      <vt:lpstr>Page Replacement Policies</vt:lpstr>
      <vt:lpstr>Page replacement policy – problem definition</vt:lpstr>
      <vt:lpstr>Optimal page replacement policy</vt:lpstr>
      <vt:lpstr>Least Recently Used (LRU) approximates optimal</vt:lpstr>
      <vt:lpstr>LRU suffers from “corner case” behaviors</vt:lpstr>
      <vt:lpstr>OS performance analysis</vt:lpstr>
      <vt:lpstr>Some page replacement experiments (varying RAM size)</vt:lpstr>
      <vt:lpstr>How to implement LRU</vt:lpstr>
      <vt:lpstr>Keeping your hands clean</vt:lpstr>
      <vt:lpstr>Thrashing</vt:lpstr>
      <vt:lpstr>Approximating LRU for page replacement</vt:lpstr>
      <vt:lpstr>Disk buffering and filesystem caching</vt:lpstr>
      <vt:lpstr>top also reports filesystem cache size</vt:lpstr>
      <vt:lpstr>Unified Page Cache</vt:lpstr>
      <vt:lpstr>Programmer’s view  OS’s view   Reality … </vt:lpstr>
      <vt:lpstr>The benefits filesystem caching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197</cp:revision>
  <cp:lastPrinted>2019-04-18T16:05:43Z</cp:lastPrinted>
  <dcterms:created xsi:type="dcterms:W3CDTF">2017-09-19T21:33:23Z</dcterms:created>
  <dcterms:modified xsi:type="dcterms:W3CDTF">2019-04-30T15:23:59Z</dcterms:modified>
</cp:coreProperties>
</file>