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3" r:id="rId3"/>
    <p:sldId id="296" r:id="rId4"/>
    <p:sldId id="266" r:id="rId5"/>
    <p:sldId id="269" r:id="rId6"/>
    <p:sldId id="270" r:id="rId7"/>
    <p:sldId id="271" r:id="rId8"/>
    <p:sldId id="267" r:id="rId9"/>
    <p:sldId id="306" r:id="rId10"/>
    <p:sldId id="272" r:id="rId11"/>
    <p:sldId id="274" r:id="rId12"/>
    <p:sldId id="258" r:id="rId13"/>
    <p:sldId id="303" r:id="rId14"/>
    <p:sldId id="275" r:id="rId15"/>
    <p:sldId id="276" r:id="rId16"/>
    <p:sldId id="277" r:id="rId17"/>
    <p:sldId id="297" r:id="rId18"/>
    <p:sldId id="280" r:id="rId19"/>
    <p:sldId id="308" r:id="rId20"/>
    <p:sldId id="307" r:id="rId21"/>
    <p:sldId id="279" r:id="rId22"/>
    <p:sldId id="281" r:id="rId23"/>
    <p:sldId id="282" r:id="rId24"/>
    <p:sldId id="283" r:id="rId25"/>
    <p:sldId id="284" r:id="rId26"/>
    <p:sldId id="298" r:id="rId27"/>
    <p:sldId id="299" r:id="rId28"/>
    <p:sldId id="268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73"/>
            <p14:sldId id="296"/>
            <p14:sldId id="266"/>
            <p14:sldId id="269"/>
            <p14:sldId id="270"/>
            <p14:sldId id="271"/>
            <p14:sldId id="267"/>
            <p14:sldId id="306"/>
            <p14:sldId id="272"/>
            <p14:sldId id="274"/>
            <p14:sldId id="258"/>
            <p14:sldId id="303"/>
            <p14:sldId id="275"/>
            <p14:sldId id="276"/>
            <p14:sldId id="277"/>
            <p14:sldId id="297"/>
            <p14:sldId id="280"/>
            <p14:sldId id="308"/>
            <p14:sldId id="307"/>
            <p14:sldId id="279"/>
            <p14:sldId id="281"/>
            <p14:sldId id="282"/>
            <p14:sldId id="283"/>
            <p14:sldId id="284"/>
            <p14:sldId id="298"/>
            <p14:sldId id="299"/>
            <p14:sldId id="268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8"/>
    <p:restoredTop sz="94708"/>
  </p:normalViewPr>
  <p:slideViewPr>
    <p:cSldViewPr snapToGrid="0" snapToObjects="1">
      <p:cViewPr varScale="1">
        <p:scale>
          <a:sx n="86" d="100"/>
          <a:sy n="86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of light means that an</a:t>
            </a:r>
            <a:r>
              <a:rPr lang="en-US" baseline="0" dirty="0"/>
              <a:t> electron can only travel 10cm in a 3ghz clock cycle.  More important, however, is the resistance and capacitance of long wires and the energy/heat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 between registers and magnetic disk (10M</a:t>
            </a:r>
            <a:r>
              <a:rPr lang="en-US" baseline="0" dirty="0"/>
              <a:t> times</a:t>
            </a:r>
            <a:r>
              <a:rPr lang="en-US" dirty="0"/>
              <a:t>) equates</a:t>
            </a:r>
            <a:r>
              <a:rPr lang="en-US" baseline="0" dirty="0"/>
              <a:t> to 3 month delay.  Think of an off-site warehouse in Antarctica, where there are two </a:t>
            </a:r>
            <a:r>
              <a:rPr lang="en-US" baseline="0" dirty="0" err="1"/>
              <a:t>shiping</a:t>
            </a:r>
            <a:r>
              <a:rPr lang="en-US" baseline="0" dirty="0"/>
              <a:t> trips, one at the beginning of summer, and one at the end of summer.  Instead of working on papers, maybe you are doing a biological analysis and the samples have to be kept frozen.  It’s cheapest to archive the samples in the poles.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08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0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92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3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3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8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kadia.org/drepper/dsohowto.pdf" TargetMode="External"/><Relationship Id="rId2" Type="http://schemas.openxmlformats.org/officeDocument/2006/relationships/hyperlink" Target="https://unix.stackexchange.com/a/11633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6:</a:t>
            </a:r>
            <a:br>
              <a:rPr lang="en-US" dirty="0"/>
            </a:br>
            <a:r>
              <a:rPr lang="en-US" dirty="0"/>
              <a:t>Memory management optimizations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20657-C324-7848-90E9-5F9ACB83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Software-controlled paging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 x86 CPUs (and xv6) use </a:t>
            </a:r>
            <a:r>
              <a:rPr lang="en-US" b="1" dirty="0"/>
              <a:t>hardware-managed</a:t>
            </a:r>
            <a:r>
              <a:rPr lang="en-US" dirty="0"/>
              <a:t> TLB</a:t>
            </a:r>
          </a:p>
          <a:p>
            <a:pPr lvl="1"/>
            <a:r>
              <a:rPr lang="en-US" dirty="0"/>
              <a:t>CPU automatically walks the page table &amp; controls the TLB</a:t>
            </a:r>
          </a:p>
          <a:p>
            <a:r>
              <a:rPr lang="en-US" dirty="0"/>
              <a:t>Some RISC CPUs use a </a:t>
            </a:r>
            <a:r>
              <a:rPr lang="en-US" b="1" i="1" dirty="0">
                <a:solidFill>
                  <a:schemeClr val="accent4"/>
                </a:solidFill>
              </a:rPr>
              <a:t>software-managed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chemeClr val="accent4"/>
                </a:solidFill>
              </a:rPr>
              <a:t>TLB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These CPUs know nothing about the page tables.  Just uses the TLB.</a:t>
            </a:r>
          </a:p>
          <a:p>
            <a:pPr lvl="1"/>
            <a:r>
              <a:rPr lang="en-US" dirty="0"/>
              <a:t>If a translation is not present in the TLB, CPU causes an exception</a:t>
            </a:r>
          </a:p>
          <a:p>
            <a:pPr lvl="1"/>
            <a:r>
              <a:rPr lang="en-US" dirty="0"/>
              <a:t>OS interrupt handler consults its page tables to find the address translation.</a:t>
            </a:r>
          </a:p>
          <a:p>
            <a:pPr lvl="1"/>
            <a:r>
              <a:rPr lang="en-US" dirty="0"/>
              <a:t>OS evicts an entry from the TLB and adds the new translation to the TLB, using special instructions.</a:t>
            </a:r>
          </a:p>
          <a:p>
            <a:pPr lvl="1"/>
            <a:r>
              <a:rPr lang="en-US" dirty="0"/>
              <a:t>Interrupt return instruction resumes by </a:t>
            </a:r>
            <a:r>
              <a:rPr lang="en-US" b="1" i="1" dirty="0">
                <a:solidFill>
                  <a:schemeClr val="accent4"/>
                </a:solidFill>
              </a:rPr>
              <a:t>repeating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the instruction that failed.</a:t>
            </a:r>
          </a:p>
          <a:p>
            <a:pPr lvl="1"/>
            <a:r>
              <a:rPr lang="en-US" dirty="0"/>
              <a:t>Flush the TLB before a context switch.</a:t>
            </a:r>
          </a:p>
          <a:p>
            <a:r>
              <a:rPr lang="en-US" dirty="0"/>
              <a:t>This can simplify the CPU hardware and gives more control to the OS.</a:t>
            </a:r>
          </a:p>
        </p:txBody>
      </p:sp>
    </p:spTree>
    <p:extLst>
      <p:ext uri="{BB962C8B-B14F-4D97-AF65-F5344CB8AC3E}">
        <p14:creationId xmlns:p14="http://schemas.microsoft.com/office/powerpoint/2010/main" val="52555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space overhead of paging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we need 10</a:t>
            </a:r>
            <a:r>
              <a:rPr lang="en-US" baseline="30000" dirty="0"/>
              <a:t>6</a:t>
            </a:r>
            <a:r>
              <a:rPr lang="en-US" dirty="0"/>
              <a:t> PTEs for 32-bit address space &amp; 4kb pages</a:t>
            </a:r>
          </a:p>
          <a:p>
            <a:r>
              <a:rPr lang="en-US" dirty="0"/>
              <a:t>We can reduce the page table size by making pages larger:</a:t>
            </a:r>
          </a:p>
          <a:p>
            <a:pPr lvl="1"/>
            <a:r>
              <a:rPr lang="en-US" dirty="0"/>
              <a:t>4MB “</a:t>
            </a:r>
            <a:r>
              <a:rPr lang="en-US" dirty="0" err="1"/>
              <a:t>superpages</a:t>
            </a:r>
            <a:r>
              <a:rPr lang="en-US" dirty="0"/>
              <a:t>” on x86 lead to just 1000 PTEs (4kb overhead) per process</a:t>
            </a:r>
          </a:p>
          <a:p>
            <a:pPr lvl="1"/>
            <a:r>
              <a:rPr lang="en-US" dirty="0"/>
              <a:t>Also leads to more TLB hits, because each page translation serves more data</a:t>
            </a:r>
          </a:p>
          <a:p>
            <a:pPr lvl="1"/>
            <a:r>
              <a:rPr lang="en-US" dirty="0"/>
              <a:t>However, </a:t>
            </a:r>
            <a:r>
              <a:rPr lang="en-US" dirty="0" err="1"/>
              <a:t>superpages</a:t>
            </a:r>
            <a:r>
              <a:rPr lang="en-US" dirty="0"/>
              <a:t> are </a:t>
            </a:r>
            <a:r>
              <a:rPr lang="en-US" b="1" i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 full solution</a:t>
            </a:r>
          </a:p>
          <a:p>
            <a:pPr lvl="1"/>
            <a:r>
              <a:rPr lang="en-US" dirty="0"/>
              <a:t>Allocating huge pages for everything will lead to wasted space</a:t>
            </a:r>
          </a:p>
          <a:p>
            <a:r>
              <a:rPr lang="en-US" dirty="0"/>
              <a:t>We would like to keep fine-grained page allocation, but lose some of the overhead.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2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</a:t>
            </a:r>
            <a:r>
              <a:rPr lang="en-US" dirty="0"/>
              <a:t> (one-level) page table with </a:t>
            </a:r>
            <a:r>
              <a:rPr lang="en-US" b="1" dirty="0"/>
              <a:t>4mb (big)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This is a real option on Intel x86.</a:t>
            </a:r>
          </a:p>
          <a:p>
            <a:r>
              <a:rPr lang="en-US" sz="2800" dirty="0"/>
              <a:t>Page table size = 4gb/4</a:t>
            </a:r>
            <a:r>
              <a:rPr lang="en-US" sz="2800" b="1" dirty="0"/>
              <a:t>m</a:t>
            </a:r>
            <a:r>
              <a:rPr lang="en-US" sz="2800" dirty="0"/>
              <a:t>b = 1,000 * 32bit</a:t>
            </a:r>
          </a:p>
          <a:p>
            <a:endParaRPr lang="en-US" sz="2800" dirty="0"/>
          </a:p>
          <a:p>
            <a:r>
              <a:rPr lang="en-US" sz="2800" dirty="0"/>
              <a:t>We actually want small (4</a:t>
            </a:r>
            <a:r>
              <a:rPr lang="en-US" sz="2800" b="1" dirty="0"/>
              <a:t>k</a:t>
            </a:r>
            <a:r>
              <a:rPr lang="en-US" sz="2800" dirty="0"/>
              <a:t>b) pages,</a:t>
            </a:r>
            <a:br>
              <a:rPr lang="en-US" sz="2800" dirty="0"/>
            </a:br>
            <a:r>
              <a:rPr lang="en-US" sz="2800" dirty="0"/>
              <a:t>to waste less space when allocating.</a:t>
            </a:r>
          </a:p>
          <a:p>
            <a:r>
              <a:rPr lang="en-US" sz="2800" dirty="0"/>
              <a:t>Theoretically, a linear page table could</a:t>
            </a:r>
            <a:br>
              <a:rPr lang="en-US" sz="2800" dirty="0"/>
            </a:br>
            <a:r>
              <a:rPr lang="en-US" sz="2800" dirty="0"/>
              <a:t>also be used for regular-sized (4kb) pages…</a:t>
            </a:r>
          </a:p>
          <a:p>
            <a:r>
              <a:rPr lang="en-US" sz="2800" dirty="0"/>
              <a:t>But it would be huge even for a 32-bit system</a:t>
            </a:r>
            <a:br>
              <a:rPr lang="en-US" sz="2800" dirty="0"/>
            </a:br>
            <a:r>
              <a:rPr lang="en-US" sz="2800" dirty="0"/>
              <a:t>with just 4gb of RAM:</a:t>
            </a:r>
          </a:p>
          <a:p>
            <a:pPr lvl="1"/>
            <a:r>
              <a:rPr lang="en-US" sz="2400" dirty="0"/>
              <a:t>4gb/4kb = 1 million entries</a:t>
            </a:r>
          </a:p>
          <a:p>
            <a:pPr lvl="1"/>
            <a:r>
              <a:rPr lang="en-US" sz="2400" dirty="0"/>
              <a:t>Each process would need a 4mb page table!</a:t>
            </a:r>
          </a:p>
          <a:p>
            <a:pPr lvl="1"/>
            <a:r>
              <a:rPr lang="en-US" sz="2400" dirty="0"/>
              <a:t>That’s OK for a large process, but unacceptably wasteful for small processes.</a:t>
            </a:r>
          </a:p>
          <a:p>
            <a:r>
              <a:rPr lang="en-US" sz="2800" dirty="0"/>
              <a:t>A </a:t>
            </a:r>
            <a:r>
              <a:rPr lang="en-US" sz="2800" b="1" dirty="0"/>
              <a:t>two-level</a:t>
            </a:r>
            <a:r>
              <a:rPr lang="en-US" sz="2800" dirty="0"/>
              <a:t> page table can start small and it </a:t>
            </a:r>
            <a:r>
              <a:rPr lang="en-US" sz="2800" b="1" dirty="0"/>
              <a:t>adapts</a:t>
            </a:r>
            <a:r>
              <a:rPr lang="en-US" sz="2800" dirty="0"/>
              <a:t> its size as needed.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F5F98D-606E-8941-8550-92FF0BAA9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021" y="1146875"/>
            <a:ext cx="4495800" cy="38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page table addressing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are 18 bits from PDE + 22 bit offset (40 bits) used to find a 32-bit address?</a:t>
            </a:r>
          </a:p>
          <a:p>
            <a:r>
              <a:rPr lang="en-US" sz="2800" dirty="0"/>
              <a:t>Add 14 zeros to end of 18-bit PDE value to find the 32-bit starting address of the 4mb page (page must be aligned to a 16kb frame).</a:t>
            </a:r>
          </a:p>
          <a:p>
            <a:r>
              <a:rPr lang="en-US" sz="2800" dirty="0"/>
              <a:t>22 bit offset finds the location within that 4mb page.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F5F98D-606E-8941-8550-92FF0BAA9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901" y="3033882"/>
            <a:ext cx="4495800" cy="382079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4ABD63D-22D8-D044-AAF3-099EBA62069E}"/>
              </a:ext>
            </a:extLst>
          </p:cNvPr>
          <p:cNvSpPr/>
          <p:nvPr/>
        </p:nvSpPr>
        <p:spPr>
          <a:xfrm flipH="1" flipV="1">
            <a:off x="9797136" y="4133781"/>
            <a:ext cx="570122" cy="238575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1F2174-708F-BE41-9B61-51EE056E9A70}"/>
              </a:ext>
            </a:extLst>
          </p:cNvPr>
          <p:cNvSpPr/>
          <p:nvPr/>
        </p:nvSpPr>
        <p:spPr>
          <a:xfrm flipH="1" flipV="1">
            <a:off x="9633801" y="5723898"/>
            <a:ext cx="495846" cy="465290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4475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page table has fixed space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6820235" cy="5222929"/>
          </a:xfrm>
        </p:spPr>
        <p:txBody>
          <a:bodyPr/>
          <a:lstStyle/>
          <a:p>
            <a:r>
              <a:rPr lang="en-US" dirty="0"/>
              <a:t>The page table space overhead is actually OK for large processes.</a:t>
            </a:r>
          </a:p>
          <a:p>
            <a:pPr lvl="1"/>
            <a:r>
              <a:rPr lang="en-US" dirty="0"/>
              <a:t>4MB page table is just 0.1% of a process using the full 4GB of memory</a:t>
            </a:r>
          </a:p>
          <a:p>
            <a:r>
              <a:rPr lang="en-US" dirty="0"/>
              <a:t>However, the 4MB overhead is terrible for small processes</a:t>
            </a:r>
          </a:p>
          <a:p>
            <a:pPr lvl="1"/>
            <a:r>
              <a:rPr lang="en-US" dirty="0"/>
              <a:t>Most of the page table will be empty:</a:t>
            </a:r>
          </a:p>
          <a:p>
            <a:pPr lvl="1"/>
            <a:r>
              <a:rPr lang="en-US" dirty="0"/>
              <a:t>(PTEs will have “present” bit = 0)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1" y="1781617"/>
            <a:ext cx="1708862" cy="48671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609145" y="4101457"/>
            <a:ext cx="1655180" cy="33566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tables eliminate </a:t>
            </a:r>
            <a:r>
              <a:rPr lang="en-US"/>
              <a:t>wasted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5" y="1737281"/>
            <a:ext cx="1708862" cy="4867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0" y="1667833"/>
            <a:ext cx="4639394" cy="45083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65761" y="3626846"/>
            <a:ext cx="1377387" cy="717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5338808" y="4054470"/>
            <a:ext cx="405732" cy="1360615"/>
          </a:xfrm>
          <a:prstGeom prst="leftBrace">
            <a:avLst>
              <a:gd name="adj1" fmla="val 28108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2681919" y="4937644"/>
            <a:ext cx="4163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Small </a:t>
            </a:r>
            <a:r>
              <a:rPr lang="en-US" sz="2400" i="1" dirty="0">
                <a:solidFill>
                  <a:schemeClr val="accent4"/>
                </a:solidFill>
              </a:rPr>
              <a:t>page directory </a:t>
            </a:r>
            <a:r>
              <a:rPr lang="en-US" sz="2400" dirty="0">
                <a:solidFill>
                  <a:schemeClr val="accent4"/>
                </a:solidFill>
              </a:rPr>
              <a:t>indicates which parts of the page table are used. If used, there is a pointer to the page table details</a:t>
            </a:r>
          </a:p>
        </p:txBody>
      </p:sp>
      <p:sp>
        <p:nvSpPr>
          <p:cNvPr id="11" name="Left Brace 10"/>
          <p:cNvSpPr/>
          <p:nvPr/>
        </p:nvSpPr>
        <p:spPr>
          <a:xfrm rot="10800000">
            <a:off x="9374084" y="1737281"/>
            <a:ext cx="405732" cy="4281554"/>
          </a:xfrm>
          <a:prstGeom prst="leftBrace">
            <a:avLst>
              <a:gd name="adj1" fmla="val 28108"/>
              <a:gd name="adj2" fmla="val 83522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9813659" y="1950090"/>
            <a:ext cx="2118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Only the occupied parts of the page table are represented in full detail.</a:t>
            </a:r>
          </a:p>
        </p:txBody>
      </p:sp>
    </p:spTree>
    <p:extLst>
      <p:ext uri="{BB962C8B-B14F-4D97-AF65-F5344CB8AC3E}">
        <p14:creationId xmlns:p14="http://schemas.microsoft.com/office/powerpoint/2010/main" val="339194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6739"/>
          </a:xfrm>
        </p:spPr>
        <p:txBody>
          <a:bodyPr/>
          <a:lstStyle/>
          <a:p>
            <a:r>
              <a:rPr lang="en-US" dirty="0"/>
              <a:t>Multi-level page table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11639227" cy="52407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Virtual address is broken into 3 or more parts</a:t>
            </a:r>
          </a:p>
          <a:p>
            <a:r>
              <a:rPr lang="en-US" dirty="0"/>
              <a:t>Highest bits index into the highest-level page table</a:t>
            </a:r>
          </a:p>
          <a:p>
            <a:r>
              <a:rPr lang="en-US" dirty="0"/>
              <a:t>A page fault can occur if an</a:t>
            </a:r>
            <a:br>
              <a:rPr lang="en-US" dirty="0"/>
            </a:br>
            <a:r>
              <a:rPr lang="en-US" dirty="0"/>
              <a:t>entry is missing at any level</a:t>
            </a:r>
          </a:p>
          <a:p>
            <a:r>
              <a:rPr lang="en-US" dirty="0"/>
              <a:t>OS can initialize a process</a:t>
            </a:r>
            <a:br>
              <a:rPr lang="en-US" dirty="0"/>
            </a:br>
            <a:r>
              <a:rPr lang="en-US" dirty="0"/>
              <a:t>with just a highest-level table</a:t>
            </a:r>
            <a:br>
              <a:rPr lang="en-US" dirty="0"/>
            </a:br>
            <a:r>
              <a:rPr lang="en-US" dirty="0"/>
              <a:t>and just a few lower-level</a:t>
            </a:r>
            <a:br>
              <a:rPr lang="en-US" dirty="0"/>
            </a:br>
            <a:r>
              <a:rPr lang="en-US" dirty="0"/>
              <a:t>tables.</a:t>
            </a:r>
          </a:p>
          <a:p>
            <a:r>
              <a:rPr lang="en-US" dirty="0"/>
              <a:t>More tables are added as a</a:t>
            </a:r>
            <a:br>
              <a:rPr lang="en-US" dirty="0"/>
            </a:br>
            <a:r>
              <a:rPr lang="en-US" dirty="0"/>
              <a:t>process demands more</a:t>
            </a:r>
            <a:br>
              <a:rPr lang="en-US" dirty="0"/>
            </a:br>
            <a:r>
              <a:rPr lang="en-US" dirty="0"/>
              <a:t>memory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82A5EAA-9B4A-7040-BA3F-0930D92D5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24" y="2897578"/>
            <a:ext cx="6982075" cy="39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6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F8F264-D973-5E4B-845D-7DC089AA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764" y="1608401"/>
            <a:ext cx="7171740" cy="4068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2-level page table addressing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5101905" cy="5222929"/>
          </a:xfrm>
        </p:spPr>
        <p:txBody>
          <a:bodyPr>
            <a:normAutofit fontScale="92500"/>
          </a:bodyPr>
          <a:lstStyle/>
          <a:p>
            <a:r>
              <a:rPr lang="en-US" dirty="0"/>
              <a:t>Page table pages must be aligned to a 4096 byte page</a:t>
            </a:r>
          </a:p>
          <a:p>
            <a:pPr lvl="1"/>
            <a:r>
              <a:rPr lang="en-US" dirty="0"/>
              <a:t>In other words, the bottom 12 bits of the address must be zero</a:t>
            </a:r>
          </a:p>
          <a:p>
            <a:r>
              <a:rPr lang="en-US" dirty="0"/>
              <a:t>In two level paging:</a:t>
            </a:r>
          </a:p>
          <a:p>
            <a:pPr lvl="1"/>
            <a:r>
              <a:rPr lang="en-US" dirty="0"/>
              <a:t>PTE address is constructed with: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20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bits from PDE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10</a:t>
            </a:r>
            <a:r>
              <a:rPr lang="en-US" dirty="0"/>
              <a:t> bits from middle of linear address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2</a:t>
            </a:r>
            <a:r>
              <a:rPr lang="en-US" dirty="0"/>
              <a:t> remaining bits are zero because PTEs are 4 bytes long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= total of </a:t>
            </a:r>
            <a:r>
              <a:rPr lang="en-US" b="1" dirty="0">
                <a:solidFill>
                  <a:schemeClr val="accent4"/>
                </a:solidFill>
              </a:rPr>
              <a:t>32 bits</a:t>
            </a:r>
          </a:p>
        </p:txBody>
      </p:sp>
      <p:sp>
        <p:nvSpPr>
          <p:cNvPr id="7" name="Rounded Rectangle 6"/>
          <p:cNvSpPr/>
          <p:nvPr/>
        </p:nvSpPr>
        <p:spPr>
          <a:xfrm flipH="1" flipV="1">
            <a:off x="8377876" y="3943985"/>
            <a:ext cx="1276869" cy="24907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5696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paging example  </a:t>
            </a:r>
            <a:r>
              <a:rPr lang="en-US" sz="3200" dirty="0">
                <a:solidFill>
                  <a:schemeClr val="tx1"/>
                </a:solidFill>
              </a:rPr>
              <a:t>(from 3EP book)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0F0C-24E5-E54D-B9B5-E1972983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3" y="1038386"/>
            <a:ext cx="3669477" cy="5611796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Notice the </a:t>
            </a:r>
            <a:r>
              <a:rPr lang="en-US" sz="2800" dirty="0">
                <a:highlight>
                  <a:srgbClr val="FFFF00"/>
                </a:highlight>
              </a:rPr>
              <a:t>valid</a:t>
            </a:r>
            <a:r>
              <a:rPr lang="en-US" sz="2800" dirty="0"/>
              <a:t> bits.</a:t>
            </a:r>
          </a:p>
          <a:p>
            <a:r>
              <a:rPr lang="en-US" sz="2800" dirty="0"/>
              <a:t>CPU will cause a page fault exception if it encounters a valid=0 PTE when walking the table.</a:t>
            </a:r>
          </a:p>
          <a:p>
            <a:pPr lvl="1"/>
            <a:r>
              <a:rPr lang="en-US" dirty="0"/>
              <a:t>Will also cause an exception if writing to an address whose PTE is marked not writable, etc.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A6D5DE5-91BA-D84E-996E-B2D68445B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32" y="1671566"/>
            <a:ext cx="8173846" cy="509499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CB78FC-B3D7-4440-A931-E26E11C4BA65}"/>
              </a:ext>
            </a:extLst>
          </p:cNvPr>
          <p:cNvSpPr/>
          <p:nvPr/>
        </p:nvSpPr>
        <p:spPr>
          <a:xfrm flipH="1" flipV="1">
            <a:off x="4381994" y="2909453"/>
            <a:ext cx="190005" cy="298070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80E5933-D990-BE4A-812F-8B8F1F8288A8}"/>
              </a:ext>
            </a:extLst>
          </p:cNvPr>
          <p:cNvSpPr/>
          <p:nvPr/>
        </p:nvSpPr>
        <p:spPr>
          <a:xfrm flipH="1" flipV="1">
            <a:off x="7538850" y="2931223"/>
            <a:ext cx="191985" cy="702625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BDFF72-C196-1340-B4E7-A597B6345633}"/>
              </a:ext>
            </a:extLst>
          </p:cNvPr>
          <p:cNvSpPr/>
          <p:nvPr/>
        </p:nvSpPr>
        <p:spPr>
          <a:xfrm flipH="1" flipV="1">
            <a:off x="10327571" y="2931223"/>
            <a:ext cx="191985" cy="702625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3466DDC-42D1-B44A-8AFA-075725A8CECF}"/>
              </a:ext>
            </a:extLst>
          </p:cNvPr>
          <p:cNvSpPr/>
          <p:nvPr/>
        </p:nvSpPr>
        <p:spPr>
          <a:xfrm flipH="1" flipV="1">
            <a:off x="10327570" y="5163785"/>
            <a:ext cx="191985" cy="702625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7387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C0EB-98F2-3447-9348-21DF1E98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Improper virtual memory access causes an exception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208D-DB6C-C04E-B0D7-A10A554A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741886"/>
          </a:xfrm>
        </p:spPr>
        <p:txBody>
          <a:bodyPr/>
          <a:lstStyle/>
          <a:p>
            <a:r>
              <a:rPr lang="en-US" dirty="0"/>
              <a:t>Project 2.2 requires a new interrupt handler in </a:t>
            </a:r>
            <a:r>
              <a:rPr lang="en-US" dirty="0" err="1"/>
              <a:t>trap.c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64E86-0F5C-9D4B-8ECF-AF98D5FC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30" y="1790231"/>
            <a:ext cx="3044668" cy="5067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7460B-A602-0643-B526-3B312920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86" y="2971610"/>
            <a:ext cx="6379153" cy="3387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30500B-C131-4249-89B5-ACC55A59AF8C}"/>
              </a:ext>
            </a:extLst>
          </p:cNvPr>
          <p:cNvSpPr txBox="1"/>
          <p:nvPr/>
        </p:nvSpPr>
        <p:spPr>
          <a:xfrm>
            <a:off x="5111646" y="2458387"/>
            <a:ext cx="971438" cy="3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267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Monday</a:t>
            </a:r>
          </a:p>
          <a:p>
            <a:r>
              <a:rPr lang="en-US" dirty="0"/>
              <a:t>Project 2 due the following Monday</a:t>
            </a:r>
          </a:p>
          <a:p>
            <a:pPr lvl="1"/>
            <a:r>
              <a:rPr lang="en-US" dirty="0"/>
              <a:t>It’s much more difficult than Project 1!</a:t>
            </a:r>
          </a:p>
          <a:p>
            <a:r>
              <a:rPr lang="en-US" dirty="0"/>
              <a:t>Midterm exam in two weeks (Thurs. May 2</a:t>
            </a:r>
            <a:r>
              <a:rPr lang="en-US" baseline="30000" dirty="0"/>
              <a:t>nd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Physical memory management for Project 2.2:</a:t>
            </a:r>
          </a:p>
          <a:p>
            <a:pPr lvl="1"/>
            <a:r>
              <a:rPr lang="en-US" dirty="0"/>
              <a:t>Free physical memory pages in xv6 is managed with a circular linked list.</a:t>
            </a:r>
          </a:p>
          <a:p>
            <a:pPr lvl="1"/>
            <a:r>
              <a:rPr lang="en-US" dirty="0"/>
              <a:t>Each free physical page stores a pointer </a:t>
            </a:r>
            <a:r>
              <a:rPr lang="en-US"/>
              <a:t>to another free </a:t>
            </a:r>
            <a:r>
              <a:rPr lang="en-US" dirty="0"/>
              <a:t>physical page.</a:t>
            </a:r>
          </a:p>
          <a:p>
            <a:pPr lvl="1"/>
            <a:r>
              <a:rPr lang="en-US" dirty="0" err="1">
                <a:latin typeface="Andale Mono" panose="020B0509000000000004" pitchFamily="49" charset="0"/>
              </a:rPr>
              <a:t>kalloc</a:t>
            </a:r>
            <a:r>
              <a:rPr lang="en-US" dirty="0">
                <a:latin typeface="Andale Mono" panose="020B0509000000000004" pitchFamily="49" charset="0"/>
              </a:rPr>
              <a:t>() </a:t>
            </a:r>
            <a:r>
              <a:rPr lang="en-US" dirty="0"/>
              <a:t>removes one physical page from the free list.</a:t>
            </a:r>
          </a:p>
          <a:p>
            <a:pPr lvl="1"/>
            <a:r>
              <a:rPr lang="en-US" dirty="0" err="1">
                <a:latin typeface="Andale Mono" panose="020B0509000000000004" pitchFamily="49" charset="0"/>
              </a:rPr>
              <a:t>kfree</a:t>
            </a:r>
            <a:r>
              <a:rPr lang="en-US" dirty="0">
                <a:latin typeface="Andale Mono" panose="020B0509000000000004" pitchFamily="49" charset="0"/>
              </a:rPr>
              <a:t>() </a:t>
            </a:r>
            <a:r>
              <a:rPr lang="en-US" dirty="0"/>
              <a:t>returns a physical page to the free list.</a:t>
            </a:r>
          </a:p>
          <a:p>
            <a:pPr lvl="1"/>
            <a:r>
              <a:rPr lang="en-US" dirty="0"/>
              <a:t>We’ll talk more about free lists next week.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2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10" y="1425575"/>
            <a:ext cx="4603147" cy="5222875"/>
          </a:xfrm>
        </p:spPr>
      </p:pic>
    </p:spTree>
    <p:extLst>
      <p:ext uri="{BB962C8B-B14F-4D97-AF65-F5344CB8AC3E}">
        <p14:creationId xmlns:p14="http://schemas.microsoft.com/office/powerpoint/2010/main" val="298287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64-bit address space requires &gt; 3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64-bit address space allows 1.8 × 10</a:t>
            </a:r>
            <a:r>
              <a:rPr lang="en-US" baseline="30000" dirty="0"/>
              <a:t>19</a:t>
            </a:r>
            <a:r>
              <a:rPr lang="en-US" dirty="0"/>
              <a:t> = 18 </a:t>
            </a:r>
            <a:r>
              <a:rPr lang="en-US" i="1" dirty="0"/>
              <a:t>billion gigabytes </a:t>
            </a:r>
            <a:r>
              <a:rPr lang="en-US" dirty="0"/>
              <a:t>of memory</a:t>
            </a:r>
          </a:p>
          <a:p>
            <a:r>
              <a:rPr lang="en-US" dirty="0"/>
              <a:t>So, 64-bit address spaces are</a:t>
            </a:r>
            <a:br>
              <a:rPr lang="en-US" dirty="0"/>
            </a:br>
            <a:r>
              <a:rPr lang="en-US" dirty="0"/>
              <a:t>very, very sparse</a:t>
            </a:r>
          </a:p>
          <a:p>
            <a:r>
              <a:rPr lang="en-US" dirty="0"/>
              <a:t>Requires 3 or 4 paging levels</a:t>
            </a:r>
            <a:br>
              <a:rPr lang="en-US" dirty="0"/>
            </a:br>
            <a:r>
              <a:rPr lang="en-US" dirty="0"/>
              <a:t>to keep page tables small:</a:t>
            </a:r>
          </a:p>
          <a:p>
            <a:endParaRPr lang="en-US" dirty="0"/>
          </a:p>
          <a:p>
            <a:r>
              <a:rPr lang="en-US" sz="2800" dirty="0"/>
              <a:t>x86-64 CPUs actually use</a:t>
            </a:r>
            <a:br>
              <a:rPr lang="en-US" sz="2800" dirty="0"/>
            </a:br>
            <a:r>
              <a:rPr lang="en-US" sz="2800" dirty="0"/>
              <a:t>48-bit memory addresses, not 64.</a:t>
            </a:r>
          </a:p>
          <a:p>
            <a:pPr lvl="1"/>
            <a:r>
              <a:rPr lang="en-US" sz="2400" dirty="0"/>
              <a:t>But it still requires 3 or 4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47" y="2154639"/>
            <a:ext cx="6150174" cy="464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9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lets you mix page sizes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throw in a 4mb page!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681" y="1425575"/>
            <a:ext cx="6901237" cy="5222874"/>
          </a:xfrm>
        </p:spPr>
      </p:pic>
      <p:sp>
        <p:nvSpPr>
          <p:cNvPr id="5" name="Rounded Rectangle 4"/>
          <p:cNvSpPr/>
          <p:nvPr/>
        </p:nvSpPr>
        <p:spPr>
          <a:xfrm flipH="1" flipV="1">
            <a:off x="5441795" y="3437680"/>
            <a:ext cx="657922" cy="219920"/>
          </a:xfrm>
          <a:prstGeom prst="roundRect">
            <a:avLst>
              <a:gd name="adj" fmla="val 4727"/>
            </a:avLst>
          </a:prstGeom>
          <a:solidFill>
            <a:srgbClr val="FFFC00">
              <a:alpha val="25490"/>
            </a:srgbClr>
          </a:solidFill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48E7C-6CC4-3647-88EF-E52A3B74E59C}"/>
              </a:ext>
            </a:extLst>
          </p:cNvPr>
          <p:cNvSpPr txBox="1"/>
          <p:nvPr/>
        </p:nvSpPr>
        <p:spPr>
          <a:xfrm>
            <a:off x="6804561" y="4393870"/>
            <a:ext cx="242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Set a bit here to skip straight to a big page.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293BB3-E298-C246-967D-CDD903443709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6187046" y="3657604"/>
            <a:ext cx="1828798" cy="736266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0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US" dirty="0"/>
              <a:t> or even a 1GB huge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525" y="1124905"/>
            <a:ext cx="7410069" cy="558585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029575" y="1270862"/>
            <a:ext cx="3873123" cy="54399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Why use a huge page?</a:t>
            </a:r>
          </a:p>
          <a:p>
            <a:r>
              <a:rPr lang="en-US" dirty="0"/>
              <a:t>If you’re using a huge chunk of data…</a:t>
            </a:r>
          </a:p>
          <a:p>
            <a:pPr marL="457200" lvl="1" indent="0">
              <a:buNone/>
            </a:pPr>
            <a:r>
              <a:rPr lang="en-US" dirty="0"/>
              <a:t>(it makes the page table smaller, but that’s not too important)</a:t>
            </a:r>
          </a:p>
          <a:p>
            <a:r>
              <a:rPr lang="en-US" b="1" dirty="0"/>
              <a:t>Just one TLB entry </a:t>
            </a:r>
            <a:r>
              <a:rPr lang="en-US" dirty="0"/>
              <a:t>can be used for 1GB of data.</a:t>
            </a:r>
          </a:p>
          <a:p>
            <a:pPr lvl="1"/>
            <a:r>
              <a:rPr lang="en-US" dirty="0"/>
              <a:t>Conserves precious TLB space.</a:t>
            </a:r>
          </a:p>
          <a:p>
            <a:r>
              <a:rPr lang="en-US" dirty="0"/>
              <a:t>Thus, reduces TLB miss rate!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flipH="1" flipV="1">
            <a:off x="1755242" y="3926301"/>
            <a:ext cx="657922" cy="219920"/>
          </a:xfrm>
          <a:prstGeom prst="roundRect">
            <a:avLst>
              <a:gd name="adj" fmla="val 4727"/>
            </a:avLst>
          </a:prstGeom>
          <a:solidFill>
            <a:srgbClr val="FFFC00">
              <a:alpha val="25490"/>
            </a:srgbClr>
          </a:solidFill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52650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see VM info on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cat /proc/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meminfo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vmstat</a:t>
            </a: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top</a:t>
            </a:r>
          </a:p>
          <a:p>
            <a:pPr lvl="1"/>
            <a:r>
              <a:rPr lang="en-US" dirty="0"/>
              <a:t>(resident)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788" y="1"/>
            <a:ext cx="251492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6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F9A1387-F2D3-5745-A7F7-1E9D1A8A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431" y="7146"/>
            <a:ext cx="8119870" cy="6817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</a:t>
            </a:r>
          </a:p>
        </p:txBody>
      </p:sp>
      <p:sp>
        <p:nvSpPr>
          <p:cNvPr id="5" name="Rounded Rectangle 4"/>
          <p:cNvSpPr/>
          <p:nvPr/>
        </p:nvSpPr>
        <p:spPr>
          <a:xfrm flipH="1" flipV="1">
            <a:off x="5260768" y="1413163"/>
            <a:ext cx="1626919" cy="5411747"/>
          </a:xfrm>
          <a:prstGeom prst="roundRect">
            <a:avLst>
              <a:gd name="adj" fmla="val 4727"/>
            </a:avLst>
          </a:prstGeom>
          <a:solidFill>
            <a:srgbClr val="FFFC00">
              <a:alpha val="25490"/>
            </a:srgbClr>
          </a:solidFill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23674" y="1307804"/>
            <a:ext cx="2090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 column is “resident memory”</a:t>
            </a:r>
          </a:p>
          <a:p>
            <a:endParaRPr lang="en-US" sz="2800" dirty="0"/>
          </a:p>
          <a:p>
            <a:r>
              <a:rPr lang="en-US" sz="2800" dirty="0"/>
              <a:t>“q” to quit</a:t>
            </a:r>
          </a:p>
        </p:txBody>
      </p:sp>
      <p:sp>
        <p:nvSpPr>
          <p:cNvPr id="7" name="Rounded Rectangle 6"/>
          <p:cNvSpPr/>
          <p:nvPr/>
        </p:nvSpPr>
        <p:spPr>
          <a:xfrm flipH="1" flipV="1">
            <a:off x="2792987" y="705160"/>
            <a:ext cx="7905751" cy="533402"/>
          </a:xfrm>
          <a:prstGeom prst="roundRect">
            <a:avLst>
              <a:gd name="adj" fmla="val 4727"/>
            </a:avLst>
          </a:prstGeom>
          <a:solidFill>
            <a:srgbClr val="FFFC00">
              <a:alpha val="25490"/>
            </a:srgbClr>
          </a:solidFill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77485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 with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</a:t>
            </a:r>
            <a:r>
              <a:rPr lang="en-US" b="1" i="1" dirty="0">
                <a:solidFill>
                  <a:schemeClr val="accent4"/>
                </a:solidFill>
              </a:rPr>
              <a:t>fork + exec </a:t>
            </a:r>
            <a:r>
              <a:rPr lang="en-US" dirty="0"/>
              <a:t>is the only way to create a child process in </a:t>
            </a:r>
            <a:r>
              <a:rPr lang="en-US" dirty="0" err="1"/>
              <a:t>unix</a:t>
            </a:r>
            <a:endParaRPr lang="en-US" dirty="0"/>
          </a:p>
          <a:p>
            <a:r>
              <a:rPr lang="en-US" dirty="0"/>
              <a:t>Fork clones the entire process, including all virtual memory</a:t>
            </a:r>
          </a:p>
          <a:p>
            <a:pPr lvl="1"/>
            <a:r>
              <a:rPr lang="en-US" dirty="0"/>
              <a:t>This can be very slow and inefficient, especially if the memory will just be overwritten by a call to </a:t>
            </a:r>
            <a:r>
              <a:rPr lang="en-US" b="1" dirty="0"/>
              <a:t>exec</a:t>
            </a:r>
            <a:r>
              <a:rPr lang="en-US" dirty="0"/>
              <a:t>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Copy on write </a:t>
            </a:r>
            <a:r>
              <a:rPr lang="en-US" dirty="0"/>
              <a:t>is a performance optimization:</a:t>
            </a:r>
          </a:p>
          <a:p>
            <a:pPr lvl="1"/>
            <a:r>
              <a:rPr lang="en-US" dirty="0"/>
              <a:t>Don’t copy the parent’s pages, </a:t>
            </a:r>
            <a:r>
              <a:rPr lang="en-US" b="1" i="1" dirty="0">
                <a:solidFill>
                  <a:schemeClr val="accent4"/>
                </a:solidFill>
              </a:rPr>
              <a:t>share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them</a:t>
            </a:r>
          </a:p>
          <a:p>
            <a:pPr lvl="2"/>
            <a:r>
              <a:rPr lang="en-US" dirty="0"/>
              <a:t>Make the child process’ page table point to the parent’s physical pages</a:t>
            </a:r>
          </a:p>
          <a:p>
            <a:pPr lvl="2"/>
            <a:r>
              <a:rPr lang="en-US" dirty="0"/>
              <a:t>Mark all the pages as “read only” in the PTEs (temporarily)</a:t>
            </a:r>
          </a:p>
          <a:p>
            <a:pPr lvl="1"/>
            <a:r>
              <a:rPr lang="en-US" dirty="0"/>
              <a:t>If parent or child writes to a shared page, a page fault exception will occur</a:t>
            </a:r>
          </a:p>
          <a:p>
            <a:pPr lvl="1"/>
            <a:r>
              <a:rPr lang="en-US" dirty="0"/>
              <a:t>OS handles the page fault by:</a:t>
            </a:r>
          </a:p>
          <a:p>
            <a:pPr lvl="2"/>
            <a:r>
              <a:rPr lang="en-US" dirty="0"/>
              <a:t>Copying parent’s page to the child &amp; marking both copies as writeable</a:t>
            </a:r>
          </a:p>
          <a:p>
            <a:pPr lvl="2"/>
            <a:r>
              <a:rPr lang="en-US" dirty="0"/>
              <a:t>When the faulting process is resumed, it retries the memory write.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2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zeroing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process asks for more memory with </a:t>
            </a:r>
            <a:r>
              <a:rPr lang="en-US" b="1" i="1" dirty="0" err="1"/>
              <a:t>sbrk</a:t>
            </a:r>
            <a:r>
              <a:rPr lang="en-US" dirty="0"/>
              <a:t> or </a:t>
            </a:r>
            <a:r>
              <a:rPr lang="en-US" b="1" i="1" dirty="0" err="1"/>
              <a:t>mmap</a:t>
            </a:r>
            <a:r>
              <a:rPr lang="en-US" i="1" dirty="0"/>
              <a:t> </a:t>
            </a:r>
            <a:r>
              <a:rPr lang="en-US" dirty="0"/>
              <a:t>the OS can allocate it </a:t>
            </a:r>
            <a:r>
              <a:rPr lang="en-US" b="1" i="1" dirty="0"/>
              <a:t>lazily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other words, don’t allocation the full block immediately.</a:t>
            </a:r>
          </a:p>
          <a:p>
            <a:pPr lvl="1"/>
            <a:r>
              <a:rPr lang="en-US" dirty="0"/>
              <a:t>Lazy allocation minimizes latency of fulfilling the request</a:t>
            </a:r>
          </a:p>
          <a:p>
            <a:pPr lvl="1"/>
            <a:r>
              <a:rPr lang="en-US" dirty="0"/>
              <a:t>and it prevents OS from allocating memory that will not be used.</a:t>
            </a:r>
          </a:p>
          <a:p>
            <a:r>
              <a:rPr lang="en-US" dirty="0"/>
              <a:t>OS must also write zeros to newly assigned physical frames</a:t>
            </a:r>
          </a:p>
          <a:p>
            <a:pPr lvl="1"/>
            <a:r>
              <a:rPr lang="en-US" dirty="0"/>
              <a:t>Program does not necessarily expect the new memory to contain zeros,</a:t>
            </a:r>
          </a:p>
          <a:p>
            <a:pPr lvl="1"/>
            <a:r>
              <a:rPr lang="en-US" dirty="0"/>
              <a:t>But we clear the memory for security, so that other process’ data is not leaked.</a:t>
            </a:r>
          </a:p>
          <a:p>
            <a:r>
              <a:rPr lang="en-US" dirty="0"/>
              <a:t>OS can keep one read-only physical page filled with zeros and just give a reference to this at first.</a:t>
            </a:r>
          </a:p>
          <a:p>
            <a:pPr lvl="1"/>
            <a:r>
              <a:rPr lang="en-US" dirty="0"/>
              <a:t>After the first page fault (due to writing a read-only page), allocate a real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13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Linux, the 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pmap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command shows a process’ VM mapping.</a:t>
            </a:r>
          </a:p>
          <a:p>
            <a:r>
              <a:rPr lang="en-US" dirty="0"/>
              <a:t>We see:	</a:t>
            </a:r>
          </a:p>
          <a:p>
            <a:pPr lvl="1"/>
            <a:r>
              <a:rPr lang="en-US" dirty="0"/>
              <a:t>OS tracks which file code is loaded from, so it can be lazily loaded</a:t>
            </a:r>
          </a:p>
          <a:p>
            <a:pPr lvl="1"/>
            <a:r>
              <a:rPr lang="en-US" dirty="0"/>
              <a:t>The main process binary and libraries are </a:t>
            </a:r>
            <a:r>
              <a:rPr lang="en-US" b="1" i="1" dirty="0"/>
              <a:t>lazy loaded</a:t>
            </a:r>
            <a:r>
              <a:rPr lang="en-US" dirty="0"/>
              <a:t>, not fully in memory</a:t>
            </a:r>
            <a:endParaRPr lang="en-US" i="1" dirty="0"/>
          </a:p>
          <a:p>
            <a:pPr lvl="1"/>
            <a:r>
              <a:rPr lang="en-US" dirty="0"/>
              <a:t>Libraries have read-only sections that can be shared with other processes</a:t>
            </a:r>
          </a:p>
          <a:p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cat /proc/&lt;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pid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&gt;/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smaps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/>
              <a:t>shows even more detail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2000" dirty="0"/>
              <a:t>References:</a:t>
            </a:r>
          </a:p>
          <a:p>
            <a:r>
              <a:rPr lang="en-US" sz="2000" dirty="0">
                <a:hlinkClick r:id="rId2"/>
              </a:rPr>
              <a:t>https://unix.stackexchange.com/a/116332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3"/>
              </a:rPr>
              <a:t>https://www.akkadia.org/drepper/dsohowto.pdf</a:t>
            </a:r>
            <a:r>
              <a:rPr lang="en-US" sz="2000" dirty="0"/>
              <a:t>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9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192" y="154983"/>
            <a:ext cx="6138506" cy="60894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192" y="879677"/>
            <a:ext cx="6138506" cy="57690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“Mapping” shows source of the section, more code can be loaded from here later.</a:t>
            </a:r>
          </a:p>
          <a:p>
            <a:pPr lvl="1"/>
            <a:r>
              <a:rPr lang="en-US" dirty="0"/>
              <a:t>“</a:t>
            </a:r>
            <a:r>
              <a:rPr lang="en-US" b="1" dirty="0">
                <a:solidFill>
                  <a:schemeClr val="accent4"/>
                </a:solidFill>
              </a:rPr>
              <a:t>anon</a:t>
            </a:r>
            <a:r>
              <a:rPr lang="en-US" dirty="0"/>
              <a:t>” are regular program data,</a:t>
            </a:r>
            <a:br>
              <a:rPr lang="en-US" dirty="0"/>
            </a:br>
            <a:r>
              <a:rPr lang="en-US" dirty="0"/>
              <a:t>requested by </a:t>
            </a:r>
            <a:r>
              <a:rPr lang="en-US" i="1" dirty="0" err="1"/>
              <a:t>sbrk</a:t>
            </a:r>
            <a:r>
              <a:rPr lang="en-US" dirty="0"/>
              <a:t> or </a:t>
            </a:r>
            <a:r>
              <a:rPr lang="en-US" i="1" dirty="0" err="1"/>
              <a:t>mmap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(In other words, heap data.)</a:t>
            </a:r>
          </a:p>
          <a:p>
            <a:r>
              <a:rPr lang="en-US" dirty="0"/>
              <a:t>Each library has several sections:	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4"/>
                </a:solidFill>
              </a:rPr>
              <a:t>r-x--</a:t>
            </a:r>
            <a:r>
              <a:rPr lang="en-US" dirty="0"/>
              <a:t>” for code		</a:t>
            </a:r>
            <a:r>
              <a:rPr lang="en-US" i="1" dirty="0">
                <a:solidFill>
                  <a:schemeClr val="accent4"/>
                </a:solidFill>
              </a:rPr>
              <a:t>can be shared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4"/>
                </a:solidFill>
              </a:rPr>
              <a:t>r----</a:t>
            </a:r>
            <a:r>
              <a:rPr lang="en-US" dirty="0"/>
              <a:t>” for constants</a:t>
            </a:r>
          </a:p>
          <a:p>
            <a:pPr lvl="1"/>
            <a:r>
              <a:rPr lang="en-US" dirty="0"/>
              <a:t>“</a:t>
            </a:r>
            <a:r>
              <a:rPr lang="en-US" dirty="0" err="1">
                <a:solidFill>
                  <a:schemeClr val="accent4"/>
                </a:solidFill>
              </a:rPr>
              <a:t>rw</a:t>
            </a:r>
            <a:r>
              <a:rPr lang="en-US" dirty="0">
                <a:solidFill>
                  <a:schemeClr val="accent4"/>
                </a:solidFill>
              </a:rPr>
              <a:t>---</a:t>
            </a:r>
            <a:r>
              <a:rPr lang="en-US" dirty="0"/>
              <a:t>” for global data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4"/>
                </a:solidFill>
              </a:rPr>
              <a:t>-----</a:t>
            </a:r>
            <a:r>
              <a:rPr lang="en-US" dirty="0"/>
              <a:t>” for guard pages:</a:t>
            </a:r>
          </a:p>
          <a:p>
            <a:pPr marL="914400" lvl="2" indent="0">
              <a:buNone/>
            </a:pPr>
            <a:r>
              <a:rPr lang="en-US" dirty="0"/>
              <a:t>(not mapped to anything, just reserved to generate page faults)</a:t>
            </a:r>
          </a:p>
          <a:p>
            <a:r>
              <a:rPr lang="en-US" dirty="0">
                <a:solidFill>
                  <a:schemeClr val="accent4"/>
                </a:solidFill>
              </a:rPr>
              <a:t>RSS</a:t>
            </a:r>
            <a:r>
              <a:rPr lang="en-US" dirty="0"/>
              <a:t> means resident in physical mem.</a:t>
            </a:r>
          </a:p>
          <a:p>
            <a:r>
              <a:rPr lang="en-US" dirty="0">
                <a:solidFill>
                  <a:schemeClr val="accent4"/>
                </a:solidFill>
              </a:rPr>
              <a:t>Dirty</a:t>
            </a:r>
            <a:r>
              <a:rPr lang="en-US" dirty="0"/>
              <a:t> pages have been written and therefore cannot be shared with others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2"/>
            <a:ext cx="5393803" cy="4225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4086"/>
            <a:ext cx="5590572" cy="2233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286" y="4190035"/>
            <a:ext cx="445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r>
              <a:rPr lang="en-US" dirty="0"/>
              <a:t>		</a:t>
            </a:r>
            <a:r>
              <a:rPr lang="mr-IN" dirty="0"/>
              <a:t>…</a:t>
            </a:r>
            <a:r>
              <a:rPr lang="en-US" dirty="0"/>
              <a:t>		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9236597" y="3275635"/>
            <a:ext cx="185195" cy="567160"/>
          </a:xfrm>
          <a:prstGeom prst="rightBrace">
            <a:avLst>
              <a:gd name="adj1" fmla="val 42780"/>
              <a:gd name="adj2" fmla="val 2937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3293811" y="4624085"/>
            <a:ext cx="2296760" cy="752586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208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</a:t>
            </a:r>
            <a:r>
              <a:rPr lang="en-US" b="1" i="1" dirty="0"/>
              <a:t>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is divided into equal-sized </a:t>
            </a:r>
            <a:r>
              <a:rPr lang="en-US" b="1" i="1" dirty="0">
                <a:solidFill>
                  <a:schemeClr val="accent4"/>
                </a:solidFill>
              </a:rPr>
              <a:t>pages</a:t>
            </a:r>
            <a:r>
              <a:rPr lang="en-US" b="1" dirty="0"/>
              <a:t>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Page tables </a:t>
            </a:r>
            <a:r>
              <a:rPr lang="en-US" dirty="0"/>
              <a:t>translate virtual page numbers to physical page numbers.</a:t>
            </a:r>
          </a:p>
          <a:p>
            <a:r>
              <a:rPr lang="en-US" dirty="0"/>
              <a:t>Showed the details of page table entries (PTEs):</a:t>
            </a:r>
          </a:p>
          <a:p>
            <a:pPr lvl="1"/>
            <a:r>
              <a:rPr lang="en-US" dirty="0"/>
              <a:t>High bits translate from virtual page number to physical page number.</a:t>
            </a:r>
          </a:p>
          <a:p>
            <a:pPr lvl="1"/>
            <a:r>
              <a:rPr lang="en-US" dirty="0"/>
              <a:t>Low bits in the PTE are used to indicate present/</a:t>
            </a:r>
            <a:r>
              <a:rPr lang="en-US" dirty="0" err="1"/>
              <a:t>rw</a:t>
            </a:r>
            <a:r>
              <a:rPr lang="en-US" dirty="0"/>
              <a:t>/kernel page.</a:t>
            </a:r>
          </a:p>
          <a:p>
            <a:r>
              <a:rPr lang="en-US" dirty="0"/>
              <a:t>During a context switch, kernel changes the </a:t>
            </a:r>
            <a:r>
              <a:rPr lang="en-US" b="1" dirty="0">
                <a:solidFill>
                  <a:schemeClr val="accent4"/>
                </a:solidFill>
              </a:rPr>
              <a:t>%CR3 </a:t>
            </a:r>
            <a:r>
              <a:rPr lang="en-US" dirty="0"/>
              <a:t>register to switch from the page table (VM mapping) of one process to another.</a:t>
            </a:r>
          </a:p>
          <a:p>
            <a:r>
              <a:rPr lang="en-US" dirty="0"/>
              <a:t>VM is handled by both the OS and CPU: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OS</a:t>
            </a:r>
            <a:r>
              <a:rPr lang="en-US" dirty="0"/>
              <a:t> sets up the page tables and handles exceptions (page faults).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CPU</a:t>
            </a:r>
            <a:r>
              <a:rPr lang="en-US" dirty="0"/>
              <a:t> automatically translates every memory access in the program from virtual addresses to physical addresses by checking (</a:t>
            </a:r>
            <a:r>
              <a:rPr lang="en-US" i="1" dirty="0"/>
              <a:t>walking</a:t>
            </a:r>
            <a:r>
              <a:rPr lang="en-US" dirty="0"/>
              <a:t>) the page table.</a:t>
            </a:r>
          </a:p>
        </p:txBody>
      </p:sp>
    </p:spTree>
    <p:extLst>
      <p:ext uri="{BB962C8B-B14F-4D97-AF65-F5344CB8AC3E}">
        <p14:creationId xmlns:p14="http://schemas.microsoft.com/office/powerpoint/2010/main" val="230693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top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has a column showing shared memory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70210"/>
            <a:ext cx="6893183" cy="578779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32320" y="1270862"/>
            <a:ext cx="4897384" cy="54399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duplicate processes are using a lot of shared memory:</a:t>
            </a:r>
          </a:p>
          <a:p>
            <a:pPr lvl="1"/>
            <a:r>
              <a:rPr lang="en-US" dirty="0"/>
              <a:t>~50% of resident memory for </a:t>
            </a:r>
            <a:r>
              <a:rPr lang="en-US" sz="24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httpd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dirty="0"/>
              <a:t>is shared</a:t>
            </a:r>
            <a:br>
              <a:rPr lang="en-US" dirty="0"/>
            </a:br>
            <a:r>
              <a:rPr lang="en-US" dirty="0"/>
              <a:t>(RES/2 == SHR)</a:t>
            </a:r>
          </a:p>
          <a:p>
            <a:pPr lvl="1"/>
            <a:r>
              <a:rPr lang="en-US" dirty="0"/>
              <a:t>~75% of resident memory for </a:t>
            </a:r>
            <a:r>
              <a:rPr lang="en-US" sz="24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sshd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dirty="0"/>
              <a:t>is shared</a:t>
            </a:r>
          </a:p>
          <a:p>
            <a:r>
              <a:rPr lang="en-US" dirty="0"/>
              <a:t>Even if there is just one instance of </a:t>
            </a:r>
            <a:r>
              <a:rPr lang="en-US" sz="30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emacs</a:t>
            </a:r>
            <a:r>
              <a:rPr lang="en-US" sz="3000" dirty="0">
                <a:solidFill>
                  <a:schemeClr val="accent4"/>
                </a:solidFill>
              </a:rPr>
              <a:t> </a:t>
            </a:r>
            <a:r>
              <a:rPr lang="en-US" dirty="0"/>
              <a:t>running, it may share many libraries with other running programs.</a:t>
            </a:r>
          </a:p>
          <a:p>
            <a:r>
              <a:rPr lang="en-US" dirty="0"/>
              <a:t>Total virtual memory is ~10x larger than resident memory</a:t>
            </a:r>
          </a:p>
          <a:p>
            <a:pPr lvl="1"/>
            <a:r>
              <a:rPr lang="en-US" dirty="0"/>
              <a:t>Processes only use a small fraction of their VM!</a:t>
            </a:r>
          </a:p>
          <a:p>
            <a:pPr lvl="1"/>
            <a:r>
              <a:rPr lang="en-US" dirty="0"/>
              <a:t>Due to sharing and lazy loading.</a:t>
            </a:r>
          </a:p>
        </p:txBody>
      </p:sp>
      <p:sp>
        <p:nvSpPr>
          <p:cNvPr id="6" name="Rounded Rectangle 5"/>
          <p:cNvSpPr/>
          <p:nvPr/>
        </p:nvSpPr>
        <p:spPr>
          <a:xfrm flipH="1" flipV="1">
            <a:off x="2584704" y="2871086"/>
            <a:ext cx="804672" cy="216420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6"/>
          <p:cNvSpPr/>
          <p:nvPr/>
        </p:nvSpPr>
        <p:spPr>
          <a:xfrm flipH="1" flipV="1">
            <a:off x="2523744" y="6230112"/>
            <a:ext cx="865632" cy="609600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58973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26FE-9538-3D42-A7F2-6C9F9DFA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the costs of virtual memory and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0816E-1465-AE40-A268-1556D2CA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Latency cost</a:t>
            </a:r>
            <a:r>
              <a:rPr lang="en-US" dirty="0"/>
              <a:t>, because each memory access must be translated.</a:t>
            </a:r>
          </a:p>
          <a:p>
            <a:pPr lvl="1"/>
            <a:r>
              <a:rPr lang="en-US" b="1" dirty="0"/>
              <a:t>Translation lookaside buffer (TLB) </a:t>
            </a:r>
            <a:r>
              <a:rPr lang="en-US" dirty="0"/>
              <a:t>caches recent virtual to physical page number translations.</a:t>
            </a:r>
          </a:p>
          <a:p>
            <a:pPr lvl="1"/>
            <a:r>
              <a:rPr lang="en-US" dirty="0"/>
              <a:t>Software-controlled paging removes page tables from the CPU spec and lets OS handle translations in software, in response to TLB miss exceptions.</a:t>
            </a:r>
          </a:p>
          <a:p>
            <a:r>
              <a:rPr lang="en-US" b="1" dirty="0"/>
              <a:t>Space cost</a:t>
            </a:r>
            <a:r>
              <a:rPr lang="en-US" dirty="0"/>
              <a:t>, due to storing a page table for each process.</a:t>
            </a:r>
          </a:p>
          <a:p>
            <a:pPr lvl="1"/>
            <a:r>
              <a:rPr lang="en-US" dirty="0"/>
              <a:t>Linear (one-level) page tables are large.</a:t>
            </a:r>
          </a:p>
          <a:p>
            <a:pPr lvl="1"/>
            <a:r>
              <a:rPr lang="en-US" dirty="0"/>
              <a:t>Smaller pages lead to less wasted space during allocation,</a:t>
            </a:r>
            <a:br>
              <a:rPr lang="en-US" dirty="0"/>
            </a:br>
            <a:r>
              <a:rPr lang="en-US" dirty="0"/>
              <a:t>but more space is consumed by page tables.</a:t>
            </a:r>
          </a:p>
          <a:p>
            <a:pPr lvl="1"/>
            <a:r>
              <a:rPr lang="en-US" b="1" dirty="0"/>
              <a:t>Multi-level page tables </a:t>
            </a:r>
            <a:r>
              <a:rPr lang="en-US" dirty="0"/>
              <a:t>are the only way to truly conserve space.</a:t>
            </a:r>
          </a:p>
          <a:p>
            <a:pPr lvl="1"/>
            <a:r>
              <a:rPr lang="en-US" dirty="0"/>
              <a:t>Mixed-size pages reduce TLB misses.</a:t>
            </a:r>
          </a:p>
          <a:p>
            <a:r>
              <a:rPr lang="en-US" dirty="0"/>
              <a:t>Copy-on-write fork, demand zeroing, lazy loading, and library sharing all reduce physical memory demands.</a:t>
            </a:r>
          </a:p>
        </p:txBody>
      </p:sp>
    </p:spTree>
    <p:extLst>
      <p:ext uri="{BB962C8B-B14F-4D97-AF65-F5344CB8AC3E}">
        <p14:creationId xmlns:p14="http://schemas.microsoft.com/office/powerpoint/2010/main" val="337194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4"/>
                </a:solidFill>
              </a:rPr>
              <a:t>Latency</a:t>
            </a:r>
          </a:p>
          <a:p>
            <a:pPr lvl="1"/>
            <a:r>
              <a:rPr lang="en-US" dirty="0"/>
              <a:t>Every memory access now requires an </a:t>
            </a:r>
            <a:r>
              <a:rPr lang="en-US" b="1" i="1" dirty="0">
                <a:solidFill>
                  <a:schemeClr val="accent4"/>
                </a:solidFill>
              </a:rPr>
              <a:t>additional read </a:t>
            </a:r>
            <a:r>
              <a:rPr lang="en-US" dirty="0"/>
              <a:t>to get the physical page number from the page table</a:t>
            </a:r>
          </a:p>
          <a:p>
            <a:pPr lvl="1"/>
            <a:r>
              <a:rPr lang="en-US" dirty="0"/>
              <a:t>RAM access is slow (~50ns), so this is very bad!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4"/>
                </a:solidFill>
              </a:rPr>
              <a:t>Space</a:t>
            </a:r>
          </a:p>
          <a:p>
            <a:pPr lvl="1"/>
            <a:r>
              <a:rPr lang="en-US" dirty="0"/>
              <a:t>Each process must have a page table mapping the entire address range</a:t>
            </a:r>
          </a:p>
          <a:p>
            <a:pPr lvl="1"/>
            <a:r>
              <a:rPr lang="en-US" dirty="0"/>
              <a:t>On a 32-bit system linear page tables would consume 4MB of mem </a:t>
            </a:r>
            <a:r>
              <a:rPr lang="en-US" i="1" dirty="0"/>
              <a:t>per process</a:t>
            </a:r>
          </a:p>
          <a:p>
            <a:pPr lvl="2"/>
            <a:r>
              <a:rPr lang="en-US" dirty="0"/>
              <a:t>Assuming 4kb pages, and 32-bit addresses (4GB of virtual memory)</a:t>
            </a:r>
            <a:br>
              <a:rPr lang="en-US" dirty="0"/>
            </a:br>
            <a:r>
              <a:rPr lang="en-US" dirty="0"/>
              <a:t>we require one million PTEs.  Each PTE is 4 bytes.</a:t>
            </a:r>
          </a:p>
          <a:p>
            <a:pPr lvl="2"/>
            <a:r>
              <a:rPr lang="en-US" dirty="0"/>
              <a:t>On a 64-bit system this would be much, much worse</a:t>
            </a:r>
          </a:p>
        </p:txBody>
      </p:sp>
    </p:spTree>
    <p:extLst>
      <p:ext uri="{BB962C8B-B14F-4D97-AF65-F5344CB8AC3E}">
        <p14:creationId xmlns:p14="http://schemas.microsoft.com/office/powerpoint/2010/main" val="60368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lookaside buffer (TLB)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TLB is the solution to our paging latency problems</a:t>
            </a:r>
          </a:p>
          <a:p>
            <a:r>
              <a:rPr lang="en-US" dirty="0"/>
              <a:t>TLB </a:t>
            </a:r>
            <a:r>
              <a:rPr lang="en-US" b="1" i="1" dirty="0">
                <a:solidFill>
                  <a:schemeClr val="accent4"/>
                </a:solidFill>
              </a:rPr>
              <a:t>caches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recently used PTEs</a:t>
            </a:r>
          </a:p>
          <a:p>
            <a:pPr lvl="1"/>
            <a:r>
              <a:rPr lang="en-US" dirty="0"/>
              <a:t>In other words, it’s a small fraction of the current page table that is stored on-chip, in fast memory.</a:t>
            </a:r>
          </a:p>
          <a:p>
            <a:pPr lvl="1"/>
            <a:r>
              <a:rPr lang="en-US" dirty="0"/>
              <a:t>Usually “fully associative”</a:t>
            </a:r>
          </a:p>
          <a:p>
            <a:r>
              <a:rPr lang="en-US" dirty="0"/>
              <a:t>Caches are common in computer systems</a:t>
            </a:r>
          </a:p>
          <a:p>
            <a:pPr lvl="1"/>
            <a:r>
              <a:rPr lang="en-US" dirty="0"/>
              <a:t>A cache is a record of recent transactions that allows you to skip repeated requests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., a web browser caches all your HTTP GET requests so that you don’t have to reload repeated images, like logos, menus,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5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 TLB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programs don’t access random addresses</a:t>
            </a:r>
          </a:p>
          <a:p>
            <a:r>
              <a:rPr lang="en-US" dirty="0"/>
              <a:t>We’re likely to need the same translations in the future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Temporal locality </a:t>
            </a:r>
            <a:r>
              <a:rPr lang="mr-IN" dirty="0"/>
              <a:t>–</a:t>
            </a:r>
            <a:r>
              <a:rPr lang="en-US" dirty="0"/>
              <a:t> programs reuse the </a:t>
            </a:r>
            <a:r>
              <a:rPr lang="en-US" i="1" dirty="0"/>
              <a:t>exact</a:t>
            </a:r>
            <a:r>
              <a:rPr lang="en-US" dirty="0"/>
              <a:t> </a:t>
            </a:r>
            <a:r>
              <a:rPr lang="en-US" i="1" dirty="0"/>
              <a:t>same</a:t>
            </a:r>
            <a:r>
              <a:rPr lang="en-US" dirty="0"/>
              <a:t> memory addresses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Spatial locality </a:t>
            </a:r>
            <a:r>
              <a:rPr lang="mr-IN" dirty="0"/>
              <a:t>–</a:t>
            </a:r>
            <a:r>
              <a:rPr lang="en-US" dirty="0"/>
              <a:t> programs typically will access memory </a:t>
            </a:r>
            <a:r>
              <a:rPr lang="en-US" i="1" dirty="0"/>
              <a:t>near</a:t>
            </a:r>
            <a:r>
              <a:rPr lang="en-US" dirty="0"/>
              <a:t> recently-used memory.  For example:</a:t>
            </a:r>
          </a:p>
          <a:p>
            <a:pPr lvl="1"/>
            <a:r>
              <a:rPr lang="en-US" dirty="0"/>
              <a:t>Looping through an array (each access is adjacent to the last one)</a:t>
            </a:r>
          </a:p>
          <a:p>
            <a:pPr lvl="1"/>
            <a:r>
              <a:rPr lang="en-US" dirty="0"/>
              <a:t>A function’s local variables and parameters are on the same stack frame.</a:t>
            </a:r>
          </a:p>
          <a:p>
            <a:pPr lvl="1"/>
            <a:r>
              <a:rPr lang="en-US" dirty="0"/>
              <a:t>Code has to be read from memory, and these are contiguous until a branch/jump happens</a:t>
            </a:r>
          </a:p>
        </p:txBody>
      </p:sp>
    </p:spTree>
    <p:extLst>
      <p:ext uri="{BB962C8B-B14F-4D97-AF65-F5344CB8AC3E}">
        <p14:creationId xmlns:p14="http://schemas.microsoft.com/office/powerpoint/2010/main" val="74350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cache </a:t>
            </a:r>
            <a:r>
              <a:rPr lang="en-US" b="1" i="1" dirty="0">
                <a:solidFill>
                  <a:schemeClr val="accent4"/>
                </a:solidFill>
              </a:rPr>
              <a:t>hit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when data is found in the cache</a:t>
            </a:r>
          </a:p>
          <a:p>
            <a:pPr lvl="1"/>
            <a:r>
              <a:rPr lang="en-US" dirty="0"/>
              <a:t>This is the fast case, and hopefully the most common</a:t>
            </a:r>
          </a:p>
          <a:p>
            <a:r>
              <a:rPr lang="en-US" dirty="0"/>
              <a:t>A cache </a:t>
            </a:r>
            <a:r>
              <a:rPr lang="en-US" b="1" i="1" dirty="0">
                <a:solidFill>
                  <a:schemeClr val="accent4"/>
                </a:solidFill>
              </a:rPr>
              <a:t>miss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when data is </a:t>
            </a:r>
            <a:r>
              <a:rPr lang="en-US" i="1" dirty="0"/>
              <a:t>not found </a:t>
            </a:r>
            <a:r>
              <a:rPr lang="en-US" dirty="0"/>
              <a:t>in the cache</a:t>
            </a:r>
          </a:p>
          <a:p>
            <a:pPr lvl="1"/>
            <a:r>
              <a:rPr lang="en-US" dirty="0"/>
              <a:t>Our attempt to take a shortcut failed</a:t>
            </a:r>
          </a:p>
          <a:p>
            <a:pPr lvl="1"/>
            <a:r>
              <a:rPr lang="en-US" dirty="0"/>
              <a:t>Must carry out the request normally (access page table in RAM)</a:t>
            </a:r>
          </a:p>
          <a:p>
            <a:pPr lvl="1"/>
            <a:r>
              <a:rPr lang="en-US" dirty="0"/>
              <a:t>When done, store the data in the cache for next time</a:t>
            </a:r>
          </a:p>
          <a:p>
            <a:pPr lvl="1"/>
            <a:r>
              <a:rPr lang="en-US" dirty="0"/>
              <a:t>To make space in the cache, we must chose an existing entry to </a:t>
            </a:r>
            <a:r>
              <a:rPr lang="en-US" i="1" dirty="0">
                <a:solidFill>
                  <a:schemeClr val="accent4"/>
                </a:solidFill>
              </a:rPr>
              <a:t>evict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(remove)</a:t>
            </a:r>
          </a:p>
          <a:p>
            <a:r>
              <a:rPr lang="en-US" dirty="0"/>
              <a:t>CPU caches (like the TLB) make performance unpredictable because</a:t>
            </a:r>
          </a:p>
          <a:p>
            <a:pPr lvl="1"/>
            <a:r>
              <a:rPr lang="en-US" dirty="0"/>
              <a:t>It’s usually invisible to the OS (*except for software-managed TLBs)</a:t>
            </a:r>
          </a:p>
          <a:p>
            <a:pPr lvl="1"/>
            <a:r>
              <a:rPr lang="en-US" dirty="0"/>
              <a:t>Cache status depends on prior activity, perhaps by other processes.</a:t>
            </a:r>
          </a:p>
        </p:txBody>
      </p:sp>
    </p:spTree>
    <p:extLst>
      <p:ext uri="{BB962C8B-B14F-4D97-AF65-F5344CB8AC3E}">
        <p14:creationId xmlns:p14="http://schemas.microsoft.com/office/powerpoint/2010/main" val="55370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have a hierarchy of storage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470" y="4001641"/>
            <a:ext cx="8938537" cy="27356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Disk is about </a:t>
            </a:r>
            <a:r>
              <a:rPr lang="en-US" i="1" dirty="0"/>
              <a:t>ten billion </a:t>
            </a:r>
            <a:r>
              <a:rPr lang="en-US" dirty="0"/>
              <a:t>times larger than registers, </a:t>
            </a:r>
            <a:br>
              <a:rPr lang="en-US" dirty="0"/>
            </a:br>
            <a:r>
              <a:rPr lang="en-US" dirty="0"/>
              <a:t>but has about </a:t>
            </a:r>
            <a:r>
              <a:rPr lang="en-US" i="1" dirty="0"/>
              <a:t>ten million</a:t>
            </a:r>
            <a:r>
              <a:rPr lang="en-US" dirty="0"/>
              <a:t> times larger delay (latency).</a:t>
            </a:r>
          </a:p>
          <a:p>
            <a:r>
              <a:rPr lang="en-US" dirty="0"/>
              <a:t>Goal is to work as much as possible in the top levels.</a:t>
            </a:r>
          </a:p>
          <a:p>
            <a:r>
              <a:rPr lang="en-US" dirty="0"/>
              <a:t>Large, rarely-needed data is stored at the bottom level</a:t>
            </a:r>
          </a:p>
          <a:p>
            <a:r>
              <a:rPr lang="en-US" dirty="0"/>
              <a:t>“Memory” is not just RAM, but everything below the registers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19421"/>
              </p:ext>
            </p:extLst>
          </p:nvPr>
        </p:nvGraphicFramePr>
        <p:xfrm>
          <a:off x="2011557" y="1284671"/>
          <a:ext cx="610229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i="1" dirty="0"/>
                        <a:t>delay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capacity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0.3ns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CPU 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 kB</a:t>
                      </a:r>
                      <a:r>
                        <a:rPr lang="en-US" sz="2000" baseline="0" dirty="0"/>
                        <a:t> (kilobyte)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CPU Caches (L2)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16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Random Access Memory (RAM)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16 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100</a:t>
                      </a:r>
                      <a:r>
                        <a:rPr lang="el-GR" sz="2000" dirty="0"/>
                        <a:t>μ</a:t>
                      </a:r>
                      <a:r>
                        <a:rPr lang="en-US" sz="2000" dirty="0"/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Flash</a:t>
                      </a:r>
                      <a:r>
                        <a:rPr lang="en-US" sz="2000" baseline="0" dirty="0">
                          <a:solidFill>
                            <a:schemeClr val="accent6"/>
                          </a:solidFill>
                        </a:rPr>
                        <a:t> Storage (SSD)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5ms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Magnetic Disk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817223" y="1559407"/>
            <a:ext cx="11575" cy="2286000"/>
          </a:xfrm>
          <a:prstGeom prst="straightConnector1">
            <a:avLst/>
          </a:prstGeom>
          <a:ln w="476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463198" y="2369737"/>
            <a:ext cx="1990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Larger, </a:t>
            </a:r>
            <a:r>
              <a:rPr lang="en-US" sz="2000"/>
              <a:t>but slower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12" y="1351063"/>
            <a:ext cx="1212011" cy="1372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78" y="1351063"/>
            <a:ext cx="1425140" cy="1301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08" y="2943474"/>
            <a:ext cx="2759312" cy="2222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14" y="4865988"/>
            <a:ext cx="2770208" cy="1871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78" y="2808925"/>
            <a:ext cx="2939348" cy="11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9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Paper-in-office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1270861"/>
            <a:ext cx="9158322" cy="4906102"/>
          </a:xfrm>
        </p:spPr>
        <p:txBody>
          <a:bodyPr>
            <a:noAutofit/>
          </a:bodyPr>
          <a:lstStyle/>
          <a:p>
            <a:r>
              <a:rPr lang="en-US" sz="2800" dirty="0"/>
              <a:t>Imagine doing a really complex pen-and-paper data analysis.</a:t>
            </a:r>
          </a:p>
          <a:p>
            <a:r>
              <a:rPr lang="en-US" sz="2800" dirty="0"/>
              <a:t>You would move papers between these storage levels, as needed: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You would move papers in chunks (folders or boxes).</a:t>
            </a:r>
          </a:p>
          <a:p>
            <a:r>
              <a:rPr lang="en-US" sz="2800" dirty="0"/>
              <a:t>Organize papers to keep related sheets together, to reduce the number of data-fetching trips.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62758"/>
              </p:ext>
            </p:extLst>
          </p:nvPr>
        </p:nvGraphicFramePr>
        <p:xfrm>
          <a:off x="3129034" y="2624534"/>
          <a:ext cx="5702450" cy="235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23"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delay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capacity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26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&lt;</a:t>
                      </a:r>
                      <a:r>
                        <a:rPr lang="en-US" sz="1800" baseline="0" dirty="0"/>
                        <a:t> 1</a:t>
                      </a:r>
                      <a:r>
                        <a:rPr lang="en-US" sz="1800" dirty="0"/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Papers on desk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4 sheets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26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Stack</a:t>
                      </a:r>
                      <a:r>
                        <a:rPr lang="en-US" sz="1800" baseline="0" dirty="0">
                          <a:solidFill>
                            <a:schemeClr val="accent6"/>
                          </a:solidFill>
                        </a:rPr>
                        <a:t> of paper on desk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20 sheets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26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File folders in one desk drawer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1,000</a:t>
                      </a:r>
                      <a:r>
                        <a:rPr lang="en-US" sz="1800" baseline="0" dirty="0"/>
                        <a:t> sheets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26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</a:t>
                      </a:r>
                      <a:r>
                        <a:rPr lang="en-US" sz="1800" baseline="0" dirty="0"/>
                        <a:t> min.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Filing cabinets in storage 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100k sheets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26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 day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Off-site</a:t>
                      </a:r>
                      <a:r>
                        <a:rPr lang="en-US" sz="1800" baseline="0" dirty="0">
                          <a:solidFill>
                            <a:schemeClr val="accent6"/>
                          </a:solidFill>
                        </a:rPr>
                        <a:t> archival warehouse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10M sheets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979179" y="2892967"/>
            <a:ext cx="0" cy="2014695"/>
          </a:xfrm>
          <a:prstGeom prst="straightConnector1">
            <a:avLst/>
          </a:prstGeom>
          <a:ln w="476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5400000">
            <a:off x="1511237" y="3832807"/>
            <a:ext cx="2279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Larger, but further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45" y="0"/>
            <a:ext cx="2620355" cy="174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47" y="3174933"/>
            <a:ext cx="2620353" cy="1939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46" y="5103672"/>
            <a:ext cx="2620354" cy="1754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46" y="1747777"/>
            <a:ext cx="2620354" cy="14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06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04 - Scheduling</Template>
  <TotalTime>3160</TotalTime>
  <Words>2081</Words>
  <Application>Microsoft Macintosh PowerPoint</Application>
  <PresentationFormat>Widescreen</PresentationFormat>
  <Paragraphs>270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Andale Mono</vt:lpstr>
      <vt:lpstr>Arial</vt:lpstr>
      <vt:lpstr>Calibri</vt:lpstr>
      <vt:lpstr>Garamond</vt:lpstr>
      <vt:lpstr>Mangal</vt:lpstr>
      <vt:lpstr>Theme1</vt:lpstr>
      <vt:lpstr>EECS-343 Operating Systems Lecture 6: Memory management optimizations</vt:lpstr>
      <vt:lpstr>Announcements</vt:lpstr>
      <vt:lpstr>Last Lecture: Virtual Memory</vt:lpstr>
      <vt:lpstr>Paging costs</vt:lpstr>
      <vt:lpstr>Translation lookaside buffer (TLB)</vt:lpstr>
      <vt:lpstr>Why does a TLB help?</vt:lpstr>
      <vt:lpstr>Cache dynamics</vt:lpstr>
      <vt:lpstr>Computers have a hierarchy of storage </vt:lpstr>
      <vt:lpstr>Paper-in-office analogy</vt:lpstr>
      <vt:lpstr>Software-controlled paging</vt:lpstr>
      <vt:lpstr>Reducing space overhead of paging</vt:lpstr>
      <vt:lpstr>Linear (one-level) page table with 4mb (big) pages</vt:lpstr>
      <vt:lpstr>Linear page table addressing clarification</vt:lpstr>
      <vt:lpstr>Linear page table has fixed space overhead</vt:lpstr>
      <vt:lpstr>Multi-level page tables eliminate wasted space</vt:lpstr>
      <vt:lpstr>Multi-level page table mechanics</vt:lpstr>
      <vt:lpstr>2-level page table addressing clarification</vt:lpstr>
      <vt:lpstr>Multi-level paging example  (from 3EP book)</vt:lpstr>
      <vt:lpstr>Improper virtual memory access causes an exception</vt:lpstr>
      <vt:lpstr>Intermission</vt:lpstr>
      <vt:lpstr>64-bit address space requires &gt; 3 levels</vt:lpstr>
      <vt:lpstr>x86 lets you mix page sizes – throw in a 4mb page!</vt:lpstr>
      <vt:lpstr>… or even a 1GB huge page</vt:lpstr>
      <vt:lpstr>To see VM info on Linux</vt:lpstr>
      <vt:lpstr>top</vt:lpstr>
      <vt:lpstr>Copy-on-write with Fork</vt:lpstr>
      <vt:lpstr>Demand zeroing</vt:lpstr>
      <vt:lpstr>Virtual memory in practice</vt:lpstr>
      <vt:lpstr>emacs</vt:lpstr>
      <vt:lpstr>top has a column showing shared memory</vt:lpstr>
      <vt:lpstr>Recap: the costs of virtual memory and paging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182</cp:revision>
  <cp:lastPrinted>2019-04-18T16:05:43Z</cp:lastPrinted>
  <dcterms:created xsi:type="dcterms:W3CDTF">2017-09-19T21:33:23Z</dcterms:created>
  <dcterms:modified xsi:type="dcterms:W3CDTF">2019-04-18T17:21:29Z</dcterms:modified>
</cp:coreProperties>
</file>