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3" r:id="rId3"/>
    <p:sldId id="293" r:id="rId4"/>
    <p:sldId id="290" r:id="rId5"/>
    <p:sldId id="267" r:id="rId6"/>
    <p:sldId id="294" r:id="rId7"/>
    <p:sldId id="261" r:id="rId8"/>
    <p:sldId id="274" r:id="rId9"/>
    <p:sldId id="275" r:id="rId10"/>
    <p:sldId id="266" r:id="rId11"/>
    <p:sldId id="262" r:id="rId12"/>
    <p:sldId id="276" r:id="rId13"/>
    <p:sldId id="269" r:id="rId14"/>
    <p:sldId id="277" r:id="rId15"/>
    <p:sldId id="278" r:id="rId16"/>
    <p:sldId id="270" r:id="rId17"/>
    <p:sldId id="272" r:id="rId18"/>
    <p:sldId id="271" r:id="rId19"/>
    <p:sldId id="259" r:id="rId20"/>
    <p:sldId id="263" r:id="rId21"/>
    <p:sldId id="265" r:id="rId22"/>
    <p:sldId id="295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273"/>
            <p14:sldId id="293"/>
            <p14:sldId id="290"/>
            <p14:sldId id="267"/>
            <p14:sldId id="294"/>
            <p14:sldId id="261"/>
            <p14:sldId id="274"/>
            <p14:sldId id="275"/>
            <p14:sldId id="266"/>
            <p14:sldId id="262"/>
            <p14:sldId id="276"/>
            <p14:sldId id="269"/>
            <p14:sldId id="277"/>
            <p14:sldId id="278"/>
            <p14:sldId id="270"/>
            <p14:sldId id="272"/>
            <p14:sldId id="271"/>
            <p14:sldId id="259"/>
            <p14:sldId id="263"/>
            <p14:sldId id="265"/>
            <p14:sldId id="29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2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4/16/19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08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0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92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3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3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8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4/16/19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5:</a:t>
            </a:r>
            <a:br>
              <a:rPr lang="en-US" dirty="0"/>
            </a:br>
            <a:r>
              <a:rPr lang="en-US" dirty="0"/>
              <a:t>Virtual Memory &amp; Paging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20657-C324-7848-90E9-5F9ACB83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Page table </a:t>
            </a:r>
            <a:r>
              <a:rPr lang="en-US" dirty="0"/>
              <a:t>translates virtual to physical addresses</a:t>
            </a:r>
            <a:endParaRPr lang="en-US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54239" y="2077765"/>
            <a:ext cx="5751896" cy="38260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1247" y="1270862"/>
            <a:ext cx="6631451" cy="54399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Just need to translate the page numbers</a:t>
            </a:r>
          </a:p>
          <a:p>
            <a:pPr lvl="1"/>
            <a:r>
              <a:rPr lang="en-US" dirty="0"/>
              <a:t>The high bits of the virtual address</a:t>
            </a:r>
          </a:p>
          <a:p>
            <a:r>
              <a:rPr lang="en-US" dirty="0"/>
              <a:t>The simplest type of page table is an array of physical addresses, one for each virtual page.  (Linear page table)</a:t>
            </a:r>
          </a:p>
          <a:p>
            <a:pPr lvl="1"/>
            <a:r>
              <a:rPr lang="en-US" dirty="0"/>
              <a:t>Special values can be used to indicate that page has never been used or is on disk.</a:t>
            </a:r>
          </a:p>
          <a:p>
            <a:r>
              <a:rPr lang="en-US" dirty="0"/>
              <a:t>To switch process contexts, just switch to a different page table</a:t>
            </a:r>
          </a:p>
          <a:p>
            <a:pPr lvl="1"/>
            <a:r>
              <a:rPr lang="en-US" dirty="0"/>
              <a:t>Different page table will cause the program to access a totally different set of physical memory locations.</a:t>
            </a:r>
          </a:p>
        </p:txBody>
      </p:sp>
    </p:spTree>
    <p:extLst>
      <p:ext uri="{BB962C8B-B14F-4D97-AF65-F5344CB8AC3E}">
        <p14:creationId xmlns:p14="http://schemas.microsoft.com/office/powerpoint/2010/main" val="120609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the high bits of a virtual address refer to the page number, and low bits refer to the offset within that page</a:t>
            </a:r>
          </a:p>
          <a:p>
            <a:r>
              <a:rPr lang="en-US" dirty="0"/>
              <a:t>System must translate </a:t>
            </a:r>
            <a:r>
              <a:rPr lang="en-US" i="1" dirty="0">
                <a:solidFill>
                  <a:schemeClr val="accent4"/>
                </a:solidFill>
              </a:rPr>
              <a:t>virtual page numbers </a:t>
            </a:r>
            <a:r>
              <a:rPr lang="en-US" dirty="0"/>
              <a:t>to </a:t>
            </a:r>
            <a:r>
              <a:rPr lang="en-US" i="1" dirty="0">
                <a:solidFill>
                  <a:schemeClr val="accent4"/>
                </a:solidFill>
              </a:rPr>
              <a:t>physical frame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9" y="3064790"/>
            <a:ext cx="4113603" cy="3804833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BF4736AB-4E5D-1F43-B61A-590DEB6D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89" y="2930658"/>
            <a:ext cx="6131990" cy="40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example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8716" y="635430"/>
            <a:ext cx="2904565" cy="2439834"/>
          </a:xfrm>
        </p:spPr>
      </p:pic>
      <p:sp>
        <p:nvSpPr>
          <p:cNvPr id="6" name="TextBox 5"/>
          <p:cNvSpPr txBox="1"/>
          <p:nvPr/>
        </p:nvSpPr>
        <p:spPr>
          <a:xfrm>
            <a:off x="10232906" y="1347514"/>
            <a:ext cx="1230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Stored in kernel memory</a:t>
            </a:r>
          </a:p>
        </p:txBody>
      </p:sp>
      <p:sp>
        <p:nvSpPr>
          <p:cNvPr id="7" name="Left Brace 6"/>
          <p:cNvSpPr/>
          <p:nvPr/>
        </p:nvSpPr>
        <p:spPr>
          <a:xfrm rot="10800000">
            <a:off x="9687292" y="635429"/>
            <a:ext cx="405732" cy="2439835"/>
          </a:xfrm>
          <a:prstGeom prst="leftBrace">
            <a:avLst>
              <a:gd name="adj1" fmla="val 28108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87" y="3951944"/>
            <a:ext cx="5105711" cy="2825374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A0D277A-AEA3-1248-9DBA-CF49FE1739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5179" y="2363177"/>
            <a:ext cx="5824622" cy="3032686"/>
          </a:xfrm>
        </p:spPr>
      </p:pic>
    </p:spTree>
    <p:extLst>
      <p:ext uri="{BB962C8B-B14F-4D97-AF65-F5344CB8AC3E}">
        <p14:creationId xmlns:p14="http://schemas.microsoft.com/office/powerpoint/2010/main" val="117998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page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6523091" cy="5439904"/>
          </a:xfrm>
        </p:spPr>
        <p:txBody>
          <a:bodyPr>
            <a:normAutofit/>
          </a:bodyPr>
          <a:lstStyle/>
          <a:p>
            <a:r>
              <a:rPr lang="en-US" dirty="0"/>
              <a:t>Intel CPUs’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%CR3</a:t>
            </a:r>
            <a:r>
              <a:rPr lang="en-US" dirty="0">
                <a:solidFill>
                  <a:schemeClr val="accent4"/>
                </a:solidFill>
                <a:ea typeface="Andale Mono" charset="0"/>
                <a:cs typeface="Andale Mono" charset="0"/>
              </a:rPr>
              <a:t> </a:t>
            </a:r>
            <a:r>
              <a:rPr lang="en-US" dirty="0"/>
              <a:t>register stores the page table’s address.</a:t>
            </a:r>
          </a:p>
          <a:p>
            <a:pPr lvl="1"/>
            <a:r>
              <a:rPr lang="en-US" dirty="0"/>
              <a:t>Cannot be changed in user mode.</a:t>
            </a:r>
          </a:p>
          <a:p>
            <a:r>
              <a:rPr lang="en-US" dirty="0"/>
              <a:t>OS kernel changes the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%CR3</a:t>
            </a:r>
            <a:r>
              <a:rPr lang="en-US" dirty="0">
                <a:ea typeface="Andale Mono" charset="0"/>
                <a:cs typeface="Andale Mono" charset="0"/>
              </a:rPr>
              <a:t> </a:t>
            </a:r>
            <a:r>
              <a:rPr lang="en-US" dirty="0"/>
              <a:t>value when switching processes.</a:t>
            </a:r>
          </a:p>
          <a:p>
            <a:r>
              <a:rPr lang="en-US" dirty="0"/>
              <a:t>CPU will use the page tables to translate address of every single memory access</a:t>
            </a:r>
          </a:p>
          <a:p>
            <a:pPr lvl="1"/>
            <a:r>
              <a:rPr lang="en-US" dirty="0"/>
              <a:t>Except the OS’s boot code uses physical addresses directly to set things up.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4412" y="1881984"/>
            <a:ext cx="4495800" cy="3820793"/>
          </a:xfrm>
        </p:spPr>
      </p:pic>
    </p:spTree>
    <p:extLst>
      <p:ext uri="{BB962C8B-B14F-4D97-AF65-F5344CB8AC3E}">
        <p14:creationId xmlns:p14="http://schemas.microsoft.com/office/powerpoint/2010/main" val="75229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Inactive process state in xv6’s </a:t>
            </a:r>
            <a:r>
              <a:rPr lang="en-US" dirty="0" err="1"/>
              <a:t>proc.h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596325"/>
            <a:ext cx="4785839" cy="5052448"/>
          </a:xfrm>
        </p:spPr>
        <p:txBody>
          <a:bodyPr/>
          <a:lstStyle/>
          <a:p>
            <a:r>
              <a:rPr lang="en-US" sz="24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pde_t</a:t>
            </a:r>
            <a:r>
              <a:rPr lang="en-US" sz="24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* </a:t>
            </a:r>
            <a:r>
              <a:rPr lang="en-US" sz="24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pgdir</a:t>
            </a:r>
            <a:r>
              <a:rPr lang="en-US" sz="24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/>
              <a:t>points to this process’ page 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310" y="1710936"/>
            <a:ext cx="7142689" cy="432457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A62E97-BE15-1A47-86D8-F6C775AA92ED}"/>
              </a:ext>
            </a:extLst>
          </p:cNvPr>
          <p:cNvSpPr/>
          <p:nvPr/>
        </p:nvSpPr>
        <p:spPr>
          <a:xfrm>
            <a:off x="5590228" y="2509750"/>
            <a:ext cx="4063437" cy="248440"/>
          </a:xfrm>
          <a:prstGeom prst="roundRect">
            <a:avLst/>
          </a:prstGeom>
          <a:noFill/>
          <a:ln w="3810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472" y="154983"/>
            <a:ext cx="6581082" cy="960895"/>
          </a:xfrm>
        </p:spPr>
        <p:txBody>
          <a:bodyPr>
            <a:normAutofit/>
          </a:bodyPr>
          <a:lstStyle/>
          <a:p>
            <a:r>
              <a:rPr lang="en-US" dirty="0"/>
              <a:t>Context switch in xv6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525" y="2334350"/>
            <a:ext cx="5756275" cy="312592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9771" y="29026"/>
            <a:ext cx="4476347" cy="6828974"/>
          </a:xfrm>
        </p:spPr>
      </p:pic>
      <p:sp>
        <p:nvSpPr>
          <p:cNvPr id="9" name="TextBox 8"/>
          <p:cNvSpPr txBox="1"/>
          <p:nvPr/>
        </p:nvSpPr>
        <p:spPr>
          <a:xfrm>
            <a:off x="263472" y="931212"/>
            <a:ext cx="313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 err="1"/>
              <a:t>vm.c</a:t>
            </a:r>
            <a:r>
              <a:rPr lang="en-US" sz="2000" dirty="0"/>
              <a:t> and </a:t>
            </a:r>
            <a:r>
              <a:rPr lang="en-US" sz="2000" dirty="0" err="1"/>
              <a:t>proc.c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793376" y="4818235"/>
            <a:ext cx="1815354" cy="228600"/>
          </a:xfrm>
          <a:prstGeom prst="roundRect">
            <a:avLst/>
          </a:prstGeom>
          <a:noFill/>
          <a:ln w="3810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866528" y="4558553"/>
            <a:ext cx="927847" cy="174812"/>
          </a:xfrm>
          <a:prstGeom prst="roundRect">
            <a:avLst/>
          </a:prstGeom>
          <a:noFill/>
          <a:ln w="38100">
            <a:solidFill>
              <a:srgbClr val="FF4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0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Actually, Intel x86 supports more complex VM schemes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1372394"/>
            <a:ext cx="9067800" cy="5143500"/>
          </a:xfrm>
        </p:spPr>
      </p:pic>
    </p:spTree>
    <p:extLst>
      <p:ext uri="{BB962C8B-B14F-4D97-AF65-F5344CB8AC3E}">
        <p14:creationId xmlns:p14="http://schemas.microsoft.com/office/powerpoint/2010/main" val="1916783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/>
              <a:t>…</a:t>
            </a:r>
            <a:r>
              <a:rPr lang="en-US" dirty="0"/>
              <a:t>and even more complex schemes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725" y="1146175"/>
            <a:ext cx="6537150" cy="5595937"/>
          </a:xfrm>
        </p:spPr>
      </p:pic>
    </p:spTree>
    <p:extLst>
      <p:ext uri="{BB962C8B-B14F-4D97-AF65-F5344CB8AC3E}">
        <p14:creationId xmlns:p14="http://schemas.microsoft.com/office/powerpoint/2010/main" val="22629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5343953" cy="1445217"/>
          </a:xfrm>
        </p:spPr>
        <p:txBody>
          <a:bodyPr>
            <a:normAutofit/>
          </a:bodyPr>
          <a:lstStyle/>
          <a:p>
            <a:r>
              <a:rPr lang="en-US" dirty="0"/>
              <a:t>CPU behaviors configured by the 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3471" y="1815353"/>
            <a:ext cx="5343953" cy="489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importantly:</a:t>
            </a:r>
          </a:p>
          <a:p>
            <a:r>
              <a:rPr lang="en-US" dirty="0"/>
              <a:t>Interrupt tables - %IDTR</a:t>
            </a:r>
          </a:p>
          <a:p>
            <a:r>
              <a:rPr lang="en-US" dirty="0"/>
              <a:t>Page tables - %CR3</a:t>
            </a:r>
          </a:p>
          <a:p>
            <a:endParaRPr lang="en-US" dirty="0"/>
          </a:p>
          <a:p>
            <a:r>
              <a:rPr lang="en-US" dirty="0"/>
              <a:t>Store tables in kernel memory</a:t>
            </a:r>
          </a:p>
          <a:p>
            <a:r>
              <a:rPr lang="en-US" dirty="0"/>
              <a:t>Store pointers to tables in control registers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0677" y="403"/>
            <a:ext cx="6361323" cy="6857596"/>
          </a:xfrm>
        </p:spPr>
      </p:pic>
      <p:sp>
        <p:nvSpPr>
          <p:cNvPr id="5" name="Rounded Rectangle 4"/>
          <p:cNvSpPr/>
          <p:nvPr/>
        </p:nvSpPr>
        <p:spPr>
          <a:xfrm flipH="1" flipV="1">
            <a:off x="7762784" y="6136640"/>
            <a:ext cx="405855" cy="17938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6685823" y="3434080"/>
            <a:ext cx="405856" cy="162560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7463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many benefits of Virtual Memory &amp; Paging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 code need not worry about:</a:t>
            </a:r>
          </a:p>
          <a:p>
            <a:pPr lvl="1"/>
            <a:r>
              <a:rPr lang="en-US" dirty="0"/>
              <a:t>where in memory it will run</a:t>
            </a:r>
          </a:p>
          <a:p>
            <a:pPr lvl="1"/>
            <a:r>
              <a:rPr lang="en-US" dirty="0"/>
              <a:t>the size of physical memory</a:t>
            </a:r>
          </a:p>
          <a:p>
            <a:pPr lvl="1"/>
            <a:r>
              <a:rPr lang="en-US" dirty="0"/>
              <a:t>Compiler and Loader’s job is now much easier</a:t>
            </a:r>
          </a:p>
          <a:p>
            <a:r>
              <a:rPr lang="en-US" dirty="0"/>
              <a:t>Process memory is isolated &amp; secure</a:t>
            </a:r>
          </a:p>
          <a:p>
            <a:pPr marL="457200" lvl="1" indent="0">
              <a:buNone/>
            </a:pPr>
            <a:r>
              <a:rPr lang="en-US" dirty="0"/>
              <a:t>(assuming pages table entries point to unique locations)</a:t>
            </a:r>
          </a:p>
          <a:p>
            <a:pPr marL="457200" lvl="1" indent="0">
              <a:buNone/>
            </a:pPr>
            <a:r>
              <a:rPr lang="en-US" dirty="0"/>
              <a:t>Changing page tables is a privileged instruction</a:t>
            </a:r>
          </a:p>
          <a:p>
            <a:r>
              <a:rPr lang="en-US" dirty="0"/>
              <a:t>Can efficiently share memory between processes when desired</a:t>
            </a:r>
          </a:p>
          <a:p>
            <a:pPr marL="457200" lvl="1" indent="0">
              <a:buNone/>
            </a:pPr>
            <a:r>
              <a:rPr lang="en-US" dirty="0"/>
              <a:t>(just make page table entries for two processes point to same physical page)</a:t>
            </a:r>
          </a:p>
          <a:p>
            <a:r>
              <a:rPr lang="en-US" dirty="0"/>
              <a:t>Can run programs needing more memory than we physically have</a:t>
            </a:r>
          </a:p>
          <a:p>
            <a:pPr marL="457200" lvl="1" indent="0">
              <a:buNone/>
            </a:pPr>
            <a:r>
              <a:rPr lang="en-US" dirty="0"/>
              <a:t>(by swapping to disk)</a:t>
            </a:r>
          </a:p>
          <a:p>
            <a:r>
              <a:rPr lang="en-US" dirty="0"/>
              <a:t>Can build a machine with more memory than is addressable by programs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., “physical address extension” on 32-bit Intel processors)</a:t>
            </a:r>
          </a:p>
        </p:txBody>
      </p:sp>
    </p:spTree>
    <p:extLst>
      <p:ext uri="{BB962C8B-B14F-4D97-AF65-F5344CB8AC3E}">
        <p14:creationId xmlns:p14="http://schemas.microsoft.com/office/powerpoint/2010/main" val="178260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 due yesterday</a:t>
            </a:r>
          </a:p>
          <a:p>
            <a:r>
              <a:rPr lang="en-US" dirty="0"/>
              <a:t>Late policy: up to two days at 10% off per day</a:t>
            </a:r>
          </a:p>
          <a:p>
            <a:r>
              <a:rPr lang="en-US" dirty="0"/>
              <a:t>HW 1 due Monday</a:t>
            </a:r>
          </a:p>
          <a:p>
            <a:r>
              <a:rPr lang="en-US" dirty="0"/>
              <a:t>Project 2 due the following Monday</a:t>
            </a:r>
          </a:p>
          <a:p>
            <a:pPr lvl="1"/>
            <a:r>
              <a:rPr lang="en-US" dirty="0"/>
              <a:t>It’s much more difficult than Project 1!</a:t>
            </a:r>
          </a:p>
          <a:p>
            <a:r>
              <a:rPr lang="en-US" dirty="0"/>
              <a:t>Additional weekly office hours: Tuesdays 2-4pm in Wilkinson</a:t>
            </a:r>
          </a:p>
        </p:txBody>
      </p:sp>
    </p:spTree>
    <p:extLst>
      <p:ext uri="{BB962C8B-B14F-4D97-AF65-F5344CB8AC3E}">
        <p14:creationId xmlns:p14="http://schemas.microsoft.com/office/powerpoint/2010/main" val="79322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entries (PTEs) in detail (32-bit Intel x86)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4"/>
            <a:ext cx="11639227" cy="4044514"/>
          </a:xfrm>
        </p:spPr>
        <p:txBody>
          <a:bodyPr>
            <a:normAutofit/>
          </a:bodyPr>
          <a:lstStyle/>
          <a:p>
            <a:r>
              <a:rPr lang="en-US" dirty="0"/>
              <a:t>PTEs just need the high bits for the physical frame number</a:t>
            </a:r>
          </a:p>
          <a:p>
            <a:r>
              <a:rPr lang="en-US" dirty="0"/>
              <a:t>Low bits can be set by kernel to control access, etc.</a:t>
            </a:r>
          </a:p>
          <a:p>
            <a:r>
              <a:rPr lang="en-US" dirty="0"/>
              <a:t>Hardware will automatically</a:t>
            </a:r>
            <a:br>
              <a:rPr lang="en-US" dirty="0"/>
            </a:br>
            <a:r>
              <a:rPr lang="en-US" dirty="0"/>
              <a:t>check these bits when </a:t>
            </a:r>
            <a:br>
              <a:rPr lang="en-US" dirty="0"/>
            </a:br>
            <a:r>
              <a:rPr lang="en-US" dirty="0"/>
              <a:t>“walking” the page table</a:t>
            </a:r>
            <a:br>
              <a:rPr lang="en-US" dirty="0"/>
            </a:br>
            <a:r>
              <a:rPr lang="en-US" dirty="0"/>
              <a:t>for a memory access.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66" y="2832972"/>
            <a:ext cx="6560788" cy="3802749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>
          <a:xfrm>
            <a:off x="5573566" y="5984240"/>
            <a:ext cx="405732" cy="664532"/>
          </a:xfrm>
          <a:prstGeom prst="leftBrace">
            <a:avLst>
              <a:gd name="adj1" fmla="val 28108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649" y="5839452"/>
            <a:ext cx="480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/>
              <a:t>Last 3 </a:t>
            </a:r>
            <a:r>
              <a:rPr lang="en-US" sz="2800" dirty="0"/>
              <a:t>bits control user program’s permission to use this page</a:t>
            </a:r>
          </a:p>
        </p:txBody>
      </p:sp>
    </p:spTree>
    <p:extLst>
      <p:ext uri="{BB962C8B-B14F-4D97-AF65-F5344CB8AC3E}">
        <p14:creationId xmlns:p14="http://schemas.microsoft.com/office/powerpoint/2010/main" val="1880218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BEEF0FE3-93A4-AF4F-9059-29D31664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35" y="1515177"/>
            <a:ext cx="4495800" cy="3820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OS controls virtual memory (x86)</a:t>
            </a:r>
          </a:p>
        </p:txBody>
      </p:sp>
      <p:sp>
        <p:nvSpPr>
          <p:cNvPr id="6" name="Rectangle 5"/>
          <p:cNvSpPr/>
          <p:nvPr/>
        </p:nvSpPr>
        <p:spPr>
          <a:xfrm>
            <a:off x="6925384" y="4212380"/>
            <a:ext cx="876969" cy="24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Left Brace 6"/>
          <p:cNvSpPr/>
          <p:nvPr/>
        </p:nvSpPr>
        <p:spPr>
          <a:xfrm rot="16200000">
            <a:off x="6916116" y="4717378"/>
            <a:ext cx="405732" cy="1632106"/>
          </a:xfrm>
          <a:prstGeom prst="leftBrace">
            <a:avLst>
              <a:gd name="adj1" fmla="val 28108"/>
              <a:gd name="adj2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4992730" y="5791948"/>
            <a:ext cx="383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Change the page table register (</a:t>
            </a:r>
            <a:r>
              <a:rPr lang="en-US" sz="20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%CR3</a:t>
            </a:r>
            <a:r>
              <a:rPr lang="en-US" sz="2400" dirty="0">
                <a:solidFill>
                  <a:schemeClr val="accent4"/>
                </a:solidFill>
              </a:rPr>
              <a:t>) on context switch</a:t>
            </a:r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7305398" y="3380014"/>
            <a:ext cx="560173" cy="1268628"/>
          </a:xfrm>
          <a:prstGeom prst="roundRect">
            <a:avLst>
              <a:gd name="adj" fmla="val 4727"/>
            </a:avLst>
          </a:prstGeom>
          <a:noFill/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935036" y="4648642"/>
            <a:ext cx="896448" cy="23135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00949" y="4545734"/>
            <a:ext cx="318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Set low bits of PTEs to control read/write and user/kernel access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19241" y="3588152"/>
            <a:ext cx="1383688" cy="23149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4285" y="2763370"/>
            <a:ext cx="51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Allocate a page table for each process.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Set high bits of PTEs to control which physical pages are used</a:t>
            </a:r>
          </a:p>
        </p:txBody>
      </p:sp>
    </p:spTree>
    <p:extLst>
      <p:ext uri="{BB962C8B-B14F-4D97-AF65-F5344CB8AC3E}">
        <p14:creationId xmlns:p14="http://schemas.microsoft.com/office/powerpoint/2010/main" val="133274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view of paging  </a:t>
            </a:r>
            <a:r>
              <a:rPr lang="en-US" sz="3200" dirty="0">
                <a:solidFill>
                  <a:schemeClr val="tx1"/>
                </a:solidFill>
              </a:rPr>
              <a:t>(from xv6 book)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305" y="1425575"/>
            <a:ext cx="5557989" cy="5222874"/>
          </a:xfrm>
        </p:spPr>
      </p:pic>
    </p:spTree>
    <p:extLst>
      <p:ext uri="{BB962C8B-B14F-4D97-AF65-F5344CB8AC3E}">
        <p14:creationId xmlns:p14="http://schemas.microsoft.com/office/powerpoint/2010/main" val="21814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about </a:t>
            </a:r>
            <a:r>
              <a:rPr lang="en-US" b="1" i="1" dirty="0">
                <a:solidFill>
                  <a:schemeClr val="accent4"/>
                </a:solidFill>
              </a:rPr>
              <a:t>Virtual Memory</a:t>
            </a:r>
          </a:p>
          <a:p>
            <a:r>
              <a:rPr lang="en-US" dirty="0"/>
              <a:t>Showed the details of </a:t>
            </a:r>
            <a:r>
              <a:rPr lang="en-US" b="1" i="1" dirty="0">
                <a:solidFill>
                  <a:schemeClr val="accent4"/>
                </a:solidFill>
              </a:rPr>
              <a:t>page tables </a:t>
            </a:r>
            <a:r>
              <a:rPr lang="en-US" dirty="0"/>
              <a:t>and page table entries (PTEs)</a:t>
            </a:r>
          </a:p>
          <a:p>
            <a:pPr lvl="1"/>
            <a:r>
              <a:rPr lang="en-US" dirty="0"/>
              <a:t>High bits translate from virtual page number </a:t>
            </a:r>
            <a:r>
              <a:rPr lang="en-US"/>
              <a:t>to physical page number.</a:t>
            </a:r>
          </a:p>
          <a:p>
            <a:pPr lvl="1"/>
            <a:r>
              <a:rPr lang="en-US" dirty="0"/>
              <a:t>Low bits in the PTE are used to indicate present/</a:t>
            </a:r>
            <a:r>
              <a:rPr lang="en-US" dirty="0" err="1"/>
              <a:t>rw</a:t>
            </a:r>
            <a:r>
              <a:rPr lang="en-US" dirty="0"/>
              <a:t>/kernel page.</a:t>
            </a:r>
          </a:p>
          <a:p>
            <a:r>
              <a:rPr lang="en-US" dirty="0"/>
              <a:t>During a context switch, kernel changes the </a:t>
            </a:r>
            <a:r>
              <a:rPr lang="en-US" b="1" dirty="0">
                <a:solidFill>
                  <a:schemeClr val="accent4"/>
                </a:solidFill>
              </a:rPr>
              <a:t>%CR3 </a:t>
            </a:r>
            <a:r>
              <a:rPr lang="en-US" dirty="0"/>
              <a:t>register to switch from the page table (VM mapping) of one process to another.</a:t>
            </a:r>
          </a:p>
          <a:p>
            <a:r>
              <a:rPr lang="en-US" dirty="0"/>
              <a:t>Next time:</a:t>
            </a:r>
          </a:p>
          <a:p>
            <a:pPr lvl="1"/>
            <a:r>
              <a:rPr lang="en-US" dirty="0"/>
              <a:t>Page faults</a:t>
            </a:r>
          </a:p>
          <a:p>
            <a:pPr lvl="1"/>
            <a:r>
              <a:rPr lang="en-US" dirty="0"/>
              <a:t>Page table performance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71597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two conflicting metrics: </a:t>
            </a:r>
            <a:r>
              <a:rPr lang="en-US" b="1" i="1" dirty="0">
                <a:solidFill>
                  <a:schemeClr val="accent4"/>
                </a:solidFill>
              </a:rPr>
              <a:t>turnaround time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response time</a:t>
            </a:r>
          </a:p>
          <a:p>
            <a:pPr lvl="1"/>
            <a:r>
              <a:rPr lang="en-US" dirty="0"/>
              <a:t>Cannot optimize both </a:t>
            </a:r>
            <a:r>
              <a:rPr lang="mr-IN" dirty="0"/>
              <a:t>–</a:t>
            </a:r>
            <a:r>
              <a:rPr lang="en-US" dirty="0"/>
              <a:t> must tradeoff, or balance, the two</a:t>
            </a:r>
          </a:p>
          <a:p>
            <a:r>
              <a:rPr lang="en-US" dirty="0"/>
              <a:t>Optimized by </a:t>
            </a:r>
            <a:r>
              <a:rPr lang="en-US" b="1" i="1" dirty="0">
                <a:solidFill>
                  <a:schemeClr val="accent4"/>
                </a:solidFill>
              </a:rPr>
              <a:t>shortest job first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round robin</a:t>
            </a:r>
            <a:r>
              <a:rPr lang="en-US" dirty="0"/>
              <a:t>, respectively</a:t>
            </a:r>
          </a:p>
          <a:p>
            <a:r>
              <a:rPr lang="en-US" dirty="0"/>
              <a:t>Context switching overhead is due to the CPU caches</a:t>
            </a:r>
          </a:p>
          <a:p>
            <a:pPr lvl="1"/>
            <a:r>
              <a:rPr lang="en-US" dirty="0"/>
              <a:t>CPU keeps most recently used data in nearby caches, so it’s more efficient to let an ongoing process continue.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I/O-blocked</a:t>
            </a:r>
            <a:r>
              <a:rPr lang="en-US" b="1" dirty="0"/>
              <a:t> </a:t>
            </a:r>
            <a:r>
              <a:rPr lang="en-US" dirty="0"/>
              <a:t>processes make progress without using the CPU</a:t>
            </a:r>
          </a:p>
          <a:p>
            <a:pPr lvl="1"/>
            <a:r>
              <a:rPr lang="en-US" dirty="0"/>
              <a:t>We should prioritize I/O-bound processes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Multi-Level Feedback Queues </a:t>
            </a:r>
            <a:r>
              <a:rPr lang="en-US" dirty="0"/>
              <a:t>are often used in real OS schedulers</a:t>
            </a:r>
          </a:p>
          <a:p>
            <a:pPr lvl="1"/>
            <a:r>
              <a:rPr lang="en-US" dirty="0"/>
              <a:t>Prioritizes “polite” processes that use little CPU time when scheduled</a:t>
            </a:r>
          </a:p>
          <a:p>
            <a:pPr lvl="1"/>
            <a:r>
              <a:rPr lang="en-US" dirty="0"/>
              <a:t>CPU-bound processes squander their time quotas and lose priority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7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Program’s view of the Machine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2901" y="1084882"/>
            <a:ext cx="6408677" cy="5625884"/>
          </a:xfrm>
        </p:spPr>
        <p:txBody>
          <a:bodyPr anchor="ctr">
            <a:normAutofit/>
          </a:bodyPr>
          <a:lstStyle/>
          <a:p>
            <a:r>
              <a:rPr lang="en-US" dirty="0"/>
              <a:t>Programs are compiled to run </a:t>
            </a:r>
            <a:r>
              <a:rPr lang="en-US" b="1" dirty="0"/>
              <a:t>alone</a:t>
            </a:r>
            <a:r>
              <a:rPr lang="en-US" dirty="0"/>
              <a:t> on a machine with </a:t>
            </a:r>
            <a:r>
              <a:rPr lang="en-US" b="1" dirty="0"/>
              <a:t>lots of memory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“64-bit” machine = 2</a:t>
            </a:r>
            <a:r>
              <a:rPr lang="en-US" baseline="30000" dirty="0"/>
              <a:t>64 </a:t>
            </a:r>
            <a:r>
              <a:rPr lang="en-US" dirty="0"/>
              <a:t>bytes of memory</a:t>
            </a:r>
          </a:p>
          <a:p>
            <a:pPr lvl="1"/>
            <a:r>
              <a:rPr lang="en-US" dirty="0"/>
              <a:t>“32-bit” machine = 2</a:t>
            </a:r>
            <a:r>
              <a:rPr lang="en-US" baseline="30000" dirty="0"/>
              <a:t>32 </a:t>
            </a:r>
            <a:r>
              <a:rPr lang="en-US" dirty="0"/>
              <a:t>bytes = 4GB of memory (xv6 is a 32-bit OS).</a:t>
            </a:r>
          </a:p>
          <a:p>
            <a:r>
              <a:rPr lang="en-US" dirty="0"/>
              <a:t>In reality:</a:t>
            </a:r>
          </a:p>
          <a:p>
            <a:pPr lvl="1"/>
            <a:r>
              <a:rPr lang="en-US" dirty="0"/>
              <a:t>Programs share memory with others</a:t>
            </a:r>
          </a:p>
          <a:p>
            <a:pPr lvl="1"/>
            <a:r>
              <a:rPr lang="en-US" dirty="0"/>
              <a:t>Machine has less than the maximum amount </a:t>
            </a:r>
            <a:r>
              <a:rPr lang="en-US"/>
              <a:t>of memory.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471" y="1271992"/>
            <a:ext cx="5369431" cy="5438774"/>
          </a:xfrm>
        </p:spPr>
      </p:pic>
    </p:spTree>
    <p:extLst>
      <p:ext uri="{BB962C8B-B14F-4D97-AF65-F5344CB8AC3E}">
        <p14:creationId xmlns:p14="http://schemas.microsoft.com/office/powerpoint/2010/main" val="109389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0" y="1270862"/>
            <a:ext cx="8073007" cy="54399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Splits memory between various processes,</a:t>
            </a:r>
          </a:p>
          <a:p>
            <a:r>
              <a:rPr lang="en-US" dirty="0"/>
              <a:t>But gives each process the illusion that it has the full address space.</a:t>
            </a:r>
          </a:p>
          <a:p>
            <a:pPr lvl="1"/>
            <a:r>
              <a:rPr lang="en-US" dirty="0"/>
              <a:t>Code uses </a:t>
            </a:r>
            <a:r>
              <a:rPr lang="en-US" b="1" i="1" dirty="0">
                <a:solidFill>
                  <a:schemeClr val="accent4"/>
                </a:solidFill>
              </a:rPr>
              <a:t>virtual memory addresses</a:t>
            </a:r>
          </a:p>
          <a:p>
            <a:pPr lvl="2"/>
            <a:r>
              <a:rPr lang="en-US" dirty="0"/>
              <a:t>Called “logical address” by Intel</a:t>
            </a:r>
          </a:p>
          <a:p>
            <a:pPr lvl="1"/>
            <a:r>
              <a:rPr lang="en-US" dirty="0"/>
              <a:t>CPU somehow translates to </a:t>
            </a:r>
            <a:r>
              <a:rPr lang="en-US" b="1" i="1" dirty="0">
                <a:solidFill>
                  <a:schemeClr val="accent4"/>
                </a:solidFill>
              </a:rPr>
              <a:t>physical addresses </a:t>
            </a:r>
            <a:r>
              <a:rPr lang="en-US" dirty="0"/>
              <a:t>assigned to that process</a:t>
            </a:r>
          </a:p>
          <a:p>
            <a:r>
              <a:rPr lang="en-US" dirty="0"/>
              <a:t>Virtual memory also gives the illusion that memory is huge.</a:t>
            </a:r>
          </a:p>
          <a:p>
            <a:pPr lvl="1"/>
            <a:r>
              <a:rPr lang="en-US" dirty="0"/>
              <a:t>OS </a:t>
            </a:r>
            <a:r>
              <a:rPr lang="en-US" b="1" i="1" dirty="0">
                <a:solidFill>
                  <a:schemeClr val="accent4"/>
                </a:solidFill>
              </a:rPr>
              <a:t>swaps</a:t>
            </a:r>
            <a:r>
              <a:rPr lang="en-US" i="1" dirty="0"/>
              <a:t> </a:t>
            </a:r>
            <a:r>
              <a:rPr lang="en-US" dirty="0"/>
              <a:t>memory to disk if there is no space in physical memory.  (More on this in later lectures.)</a:t>
            </a:r>
          </a:p>
          <a:p>
            <a:r>
              <a:rPr lang="en-US" dirty="0"/>
              <a:t>So, no memory is moved during context switch.</a:t>
            </a:r>
          </a:p>
          <a:p>
            <a:r>
              <a:rPr lang="en-US" dirty="0"/>
              <a:t>We just need to configure the CPU to use a different virtual-to-physical address translation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77C01D-55A0-C445-9D12-20018EC567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16011" y="1084666"/>
            <a:ext cx="3560822" cy="5626100"/>
          </a:xfrm>
        </p:spPr>
      </p:pic>
    </p:spTree>
    <p:extLst>
      <p:ext uri="{BB962C8B-B14F-4D97-AF65-F5344CB8AC3E}">
        <p14:creationId xmlns:p14="http://schemas.microsoft.com/office/powerpoint/2010/main" val="190345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Memory allows the OS and hardware to control how CPU instructions’ memory addresses are translated to physical memory addresses.</a:t>
            </a:r>
          </a:p>
          <a:p>
            <a:pPr lvl="1"/>
            <a:r>
              <a:rPr lang="en-US" dirty="0"/>
              <a:t>adds a layer of </a:t>
            </a:r>
            <a:r>
              <a:rPr lang="en-US" b="1" i="1" dirty="0">
                <a:solidFill>
                  <a:schemeClr val="accent4"/>
                </a:solidFill>
              </a:rPr>
              <a:t>indirection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between programs and the physical memory.</a:t>
            </a:r>
          </a:p>
          <a:p>
            <a:r>
              <a:rPr lang="en-US" dirty="0"/>
              <a:t>Virtual Memory gives each programs the illusion that it is not competing with other processes for use of the machine’s memory</a:t>
            </a:r>
          </a:p>
          <a:p>
            <a:pPr lvl="1"/>
            <a:r>
              <a:rPr lang="en-US" dirty="0"/>
              <a:t>This does not exactly mean that a program can access the full address range</a:t>
            </a:r>
          </a:p>
          <a:p>
            <a:pPr lvl="1"/>
            <a:r>
              <a:rPr lang="en-US" dirty="0"/>
              <a:t>OS may still place restrictions on what memory can be accessed</a:t>
            </a:r>
          </a:p>
          <a:p>
            <a:pPr lvl="1"/>
            <a:r>
              <a:rPr lang="en-US" b="1" i="1" dirty="0" err="1">
                <a:solidFill>
                  <a:schemeClr val="accent4"/>
                </a:solidFill>
              </a:rPr>
              <a:t>sbrk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or </a:t>
            </a:r>
            <a:r>
              <a:rPr lang="en-US" b="1" i="1" dirty="0" err="1">
                <a:solidFill>
                  <a:schemeClr val="accent4"/>
                </a:solidFill>
              </a:rPr>
              <a:t>mmap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/>
              <a:t>syscalls</a:t>
            </a:r>
            <a:r>
              <a:rPr lang="en-US" dirty="0"/>
              <a:t> may be required for a process to request access to areas of its address space.</a:t>
            </a:r>
          </a:p>
          <a:p>
            <a:r>
              <a:rPr lang="en-US" dirty="0"/>
              <a:t>VM is disabled at boot time, but soon used by both kernel &amp; user code</a:t>
            </a:r>
          </a:p>
        </p:txBody>
      </p:sp>
    </p:spTree>
    <p:extLst>
      <p:ext uri="{BB962C8B-B14F-4D97-AF65-F5344CB8AC3E}">
        <p14:creationId xmlns:p14="http://schemas.microsoft.com/office/powerpoint/2010/main" val="143414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8856354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Modern systems use </a:t>
            </a:r>
            <a:r>
              <a:rPr lang="en-US" b="1" i="1" dirty="0">
                <a:solidFill>
                  <a:schemeClr val="accent4"/>
                </a:solidFill>
              </a:rPr>
              <a:t>paging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translate virtual memory addresses</a:t>
            </a:r>
          </a:p>
          <a:p>
            <a:r>
              <a:rPr lang="en-US" dirty="0"/>
              <a:t>Earlier systems used </a:t>
            </a:r>
            <a:r>
              <a:rPr lang="en-US" b="1" i="1" dirty="0">
                <a:solidFill>
                  <a:schemeClr val="accent4"/>
                </a:solidFill>
              </a:rPr>
              <a:t>segmentation</a:t>
            </a:r>
            <a:r>
              <a:rPr lang="en-US" dirty="0"/>
              <a:t>, which is simpler:</a:t>
            </a:r>
          </a:p>
          <a:p>
            <a:pPr lvl="1"/>
            <a:r>
              <a:rPr lang="en-US" dirty="0"/>
              <a:t>Each process has a memory segment for its code, stack, and heap.</a:t>
            </a:r>
          </a:p>
          <a:p>
            <a:pPr lvl="1"/>
            <a:r>
              <a:rPr lang="en-US" dirty="0"/>
              <a:t>Segments can be any size, defined by a </a:t>
            </a:r>
            <a:r>
              <a:rPr lang="en-US" b="1" i="1" dirty="0">
                <a:solidFill>
                  <a:schemeClr val="accent4"/>
                </a:solidFill>
              </a:rPr>
              <a:t>base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4"/>
                </a:solidFill>
              </a:rPr>
              <a:t>bound</a:t>
            </a:r>
            <a:r>
              <a:rPr lang="en-US" i="1" dirty="0">
                <a:solidFill>
                  <a:schemeClr val="accent4"/>
                </a:solidFill>
              </a:rPr>
              <a:t> </a:t>
            </a:r>
            <a:r>
              <a:rPr lang="en-US" dirty="0"/>
              <a:t>(size)</a:t>
            </a:r>
          </a:p>
          <a:p>
            <a:pPr lvl="1"/>
            <a:r>
              <a:rPr lang="en-US" dirty="0"/>
              <a:t>Memory accesses are offset by the appropriate base and checked that they don’t fall outside the bounds (otherwise you get a segmentation fault).</a:t>
            </a:r>
          </a:p>
          <a:p>
            <a:r>
              <a:rPr lang="en-US" dirty="0"/>
              <a:t>Segment registers (or table) would be altered by the OS on context switch</a:t>
            </a:r>
          </a:p>
          <a:p>
            <a:r>
              <a:rPr lang="en-US" dirty="0"/>
              <a:t>Flaw is that a program’s memory must reside in a large chunk of physical memory.  </a:t>
            </a:r>
            <a:r>
              <a:rPr lang="en-US" b="1" dirty="0"/>
              <a:t>Paging</a:t>
            </a:r>
            <a:r>
              <a:rPr lang="en-US" dirty="0"/>
              <a:t> can distribute a program’s memory.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B14267-D19D-E14B-B296-2648FD25C043}"/>
              </a:ext>
            </a:extLst>
          </p:cNvPr>
          <p:cNvGrpSpPr/>
          <p:nvPr/>
        </p:nvGrpSpPr>
        <p:grpSpPr>
          <a:xfrm>
            <a:off x="9231086" y="1484027"/>
            <a:ext cx="2960914" cy="3464208"/>
            <a:chOff x="8934138" y="1484026"/>
            <a:chExt cx="3257862" cy="3811631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7B351B9A-A506-C341-A6E4-F61D7200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5872" y="1654629"/>
              <a:ext cx="3066128" cy="34563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CF1A06-8D29-EE4F-AB76-1B5535DBC7EE}"/>
                </a:ext>
              </a:extLst>
            </p:cNvPr>
            <p:cNvSpPr txBox="1"/>
            <p:nvPr/>
          </p:nvSpPr>
          <p:spPr>
            <a:xfrm>
              <a:off x="9166970" y="3897823"/>
              <a:ext cx="989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Virtual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9C113A-2F8E-0C49-9050-92D96D5E6824}"/>
                </a:ext>
              </a:extLst>
            </p:cNvPr>
            <p:cNvSpPr txBox="1"/>
            <p:nvPr/>
          </p:nvSpPr>
          <p:spPr>
            <a:xfrm>
              <a:off x="11080229" y="4926325"/>
              <a:ext cx="989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Physical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694593-C264-7E40-8ABE-0B78C1FF3C61}"/>
                </a:ext>
              </a:extLst>
            </p:cNvPr>
            <p:cNvSpPr/>
            <p:nvPr/>
          </p:nvSpPr>
          <p:spPr>
            <a:xfrm>
              <a:off x="8934138" y="1484026"/>
              <a:ext cx="3257862" cy="584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37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Pages</a:t>
            </a:r>
            <a:r>
              <a:rPr lang="en-US" dirty="0"/>
              <a:t> are contiguous blocks of memory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0569" y="1084264"/>
            <a:ext cx="3332997" cy="562609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529" y="1084882"/>
            <a:ext cx="5661169" cy="5625884"/>
          </a:xfrm>
        </p:spPr>
        <p:txBody>
          <a:bodyPr anchor="ctr">
            <a:normAutofit/>
          </a:bodyPr>
          <a:lstStyle/>
          <a:p>
            <a:r>
              <a:rPr lang="en-US" dirty="0"/>
              <a:t>Pages are </a:t>
            </a:r>
            <a:r>
              <a:rPr lang="en-US" i="1" dirty="0"/>
              <a:t>usually</a:t>
            </a:r>
            <a:r>
              <a:rPr lang="en-US" dirty="0"/>
              <a:t> all the same size</a:t>
            </a:r>
          </a:p>
          <a:p>
            <a:pPr lvl="1"/>
            <a:r>
              <a:rPr lang="en-US" dirty="0"/>
              <a:t>Configurable by the OS </a:t>
            </a:r>
            <a:br>
              <a:rPr lang="en-US" dirty="0"/>
            </a:br>
            <a:r>
              <a:rPr lang="en-US" dirty="0"/>
              <a:t>(at boot time)</a:t>
            </a:r>
            <a:br>
              <a:rPr lang="en-US" dirty="0"/>
            </a:br>
            <a:r>
              <a:rPr lang="en-US" dirty="0"/>
              <a:t>from 4 kb to 4 Mb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High bits </a:t>
            </a:r>
            <a:r>
              <a:rPr lang="en-US" dirty="0"/>
              <a:t>of virtual address identify the page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Low bits </a:t>
            </a:r>
            <a:r>
              <a:rPr lang="en-US" dirty="0"/>
              <a:t>identify the offset within the page</a:t>
            </a:r>
          </a:p>
          <a:p>
            <a:r>
              <a:rPr lang="en-US" b="1" dirty="0"/>
              <a:t>Larger</a:t>
            </a:r>
            <a:r>
              <a:rPr lang="en-US" dirty="0"/>
              <a:t> pages lead to:</a:t>
            </a:r>
          </a:p>
          <a:p>
            <a:pPr lvl="1"/>
            <a:r>
              <a:rPr lang="en-US" dirty="0"/>
              <a:t>More low bits identifying offset</a:t>
            </a:r>
          </a:p>
          <a:p>
            <a:pPr lvl="1"/>
            <a:r>
              <a:rPr lang="en-US" dirty="0"/>
              <a:t>Fewer high bits identifying page#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8533" y="5580530"/>
            <a:ext cx="95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8532" y="4307542"/>
            <a:ext cx="95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674" y="1809457"/>
            <a:ext cx="1258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Page 65,535</a:t>
            </a:r>
            <a:br>
              <a:rPr lang="en-US" dirty="0"/>
            </a:br>
            <a:r>
              <a:rPr lang="en-US" dirty="0"/>
              <a:t>(0xFFFF)</a:t>
            </a:r>
          </a:p>
        </p:txBody>
      </p:sp>
    </p:spTree>
    <p:extLst>
      <p:ext uri="{BB962C8B-B14F-4D97-AF65-F5344CB8AC3E}">
        <p14:creationId xmlns:p14="http://schemas.microsoft.com/office/powerpoint/2010/main" val="88686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memory is split among multiple processes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48524"/>
            <a:ext cx="6138340" cy="31960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1482" y="1270862"/>
            <a:ext cx="5421215" cy="5439903"/>
          </a:xfrm>
        </p:spPr>
        <p:txBody>
          <a:bodyPr anchor="ctr">
            <a:normAutofit/>
          </a:bodyPr>
          <a:lstStyle/>
          <a:p>
            <a:r>
              <a:rPr lang="en-US" dirty="0"/>
              <a:t>OS needs a </a:t>
            </a:r>
            <a:r>
              <a:rPr lang="en-US" b="1" i="1" dirty="0">
                <a:solidFill>
                  <a:schemeClr val="accent4"/>
                </a:solidFill>
              </a:rPr>
              <a:t>policy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splitting physical memory among competing processes</a:t>
            </a:r>
          </a:p>
          <a:p>
            <a:pPr lvl="1"/>
            <a:r>
              <a:rPr lang="en-US" dirty="0"/>
              <a:t>(We’ll discuss memory management policies in a later lecture.)</a:t>
            </a:r>
          </a:p>
          <a:p>
            <a:r>
              <a:rPr lang="en-US" dirty="0"/>
              <a:t>CPU needs a </a:t>
            </a:r>
            <a:r>
              <a:rPr lang="en-US" b="1" i="1" dirty="0">
                <a:solidFill>
                  <a:schemeClr val="accent4"/>
                </a:solidFill>
              </a:rPr>
              <a:t>mechanism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implement that policy</a:t>
            </a:r>
          </a:p>
          <a:p>
            <a:pPr lvl="1"/>
            <a:r>
              <a:rPr lang="en-US" dirty="0"/>
              <a:t>At runtime the CPU translates every virtual address mentioned by user code into the appropriate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18892150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04 - Scheduling</Template>
  <TotalTime>3021</TotalTime>
  <Words>1233</Words>
  <Application>Microsoft Macintosh PowerPoint</Application>
  <PresentationFormat>Widescreen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Andale Mono</vt:lpstr>
      <vt:lpstr>Arial</vt:lpstr>
      <vt:lpstr>Calibri</vt:lpstr>
      <vt:lpstr>Garamond</vt:lpstr>
      <vt:lpstr>Mangal</vt:lpstr>
      <vt:lpstr>Theme1</vt:lpstr>
      <vt:lpstr>EECS-343 Operating Systems Lecture 5: Virtual Memory &amp; Paging</vt:lpstr>
      <vt:lpstr>Announcements</vt:lpstr>
      <vt:lpstr>Last Lecture</vt:lpstr>
      <vt:lpstr>Program’s view of the Machine</vt:lpstr>
      <vt:lpstr>Virtual Memory</vt:lpstr>
      <vt:lpstr>Virtual Memory</vt:lpstr>
      <vt:lpstr>Segmentation</vt:lpstr>
      <vt:lpstr>Pages are contiguous blocks of memory </vt:lpstr>
      <vt:lpstr>Physical memory is split among multiple processes</vt:lpstr>
      <vt:lpstr>Page table translates virtual to physical addresses</vt:lpstr>
      <vt:lpstr>Address translation</vt:lpstr>
      <vt:lpstr>Page table example</vt:lpstr>
      <vt:lpstr>Changing page tables</vt:lpstr>
      <vt:lpstr>Inactive process state in xv6’s proc.h</vt:lpstr>
      <vt:lpstr>Context switch in xv6</vt:lpstr>
      <vt:lpstr>Actually, Intel x86 supports more complex VM schemes</vt:lpstr>
      <vt:lpstr>…and even more complex schemes</vt:lpstr>
      <vt:lpstr>CPU behaviors configured by the OS</vt:lpstr>
      <vt:lpstr>The many benefits of Virtual Memory &amp; Paging</vt:lpstr>
      <vt:lpstr>Page table entries (PTEs) in detail (32-bit Intel x86)</vt:lpstr>
      <vt:lpstr>How OS controls virtual memory (x86)</vt:lpstr>
      <vt:lpstr>Complete view of paging  (from xv6 book)</vt:lpstr>
      <vt:lpstr>Recap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160</cp:revision>
  <cp:lastPrinted>2018-01-18T17:28:10Z</cp:lastPrinted>
  <dcterms:created xsi:type="dcterms:W3CDTF">2017-09-19T21:33:23Z</dcterms:created>
  <dcterms:modified xsi:type="dcterms:W3CDTF">2019-04-16T17:24:31Z</dcterms:modified>
</cp:coreProperties>
</file>