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84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8" r:id="rId22"/>
    <p:sldId id="276" r:id="rId23"/>
    <p:sldId id="277" r:id="rId24"/>
    <p:sldId id="279" r:id="rId25"/>
    <p:sldId id="280" r:id="rId26"/>
    <p:sldId id="283" r:id="rId27"/>
    <p:sldId id="282" r:id="rId28"/>
    <p:sldId id="274" r:id="rId29"/>
    <p:sldId id="281" r:id="rId30"/>
    <p:sldId id="29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8"/>
            <p14:sldId id="284"/>
            <p14:sldId id="292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5"/>
            <p14:sldId id="273"/>
            <p14:sldId id="278"/>
            <p14:sldId id="276"/>
            <p14:sldId id="277"/>
            <p14:sldId id="279"/>
            <p14:sldId id="280"/>
            <p14:sldId id="283"/>
            <p14:sldId id="282"/>
            <p14:sldId id="274"/>
            <p14:sldId id="281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/>
    <p:restoredTop sz="94708"/>
  </p:normalViewPr>
  <p:slideViewPr>
    <p:cSldViewPr snapToGrid="0" snapToObjects="1">
      <p:cViewPr varScale="1">
        <p:scale>
          <a:sx n="85" d="100"/>
          <a:sy n="85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6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46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51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4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2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1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34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46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2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7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4: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5433E-2534-0B42-B4C1-C3F1E1D4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0001"/>
            <a:ext cx="11639227" cy="960895"/>
          </a:xfrm>
        </p:spPr>
        <p:txBody>
          <a:bodyPr/>
          <a:lstStyle/>
          <a:p>
            <a:r>
              <a:rPr lang="en-US" dirty="0"/>
              <a:t>FIFO shortcomings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FIFO is like a grocery store with one checkout line</a:t>
            </a:r>
          </a:p>
          <a:p>
            <a:r>
              <a:rPr lang="en-US" dirty="0"/>
              <a:t>One big job can cause lots of jobs behind it to wait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Above, </a:t>
            </a:r>
            <a:r>
              <a:rPr lang="en-US" dirty="0" err="1"/>
              <a:t>avg</a:t>
            </a:r>
            <a:r>
              <a:rPr lang="en-US" dirty="0"/>
              <a:t> turnaround time = </a:t>
            </a:r>
            <a:r>
              <a:rPr lang="en-US" b="1" dirty="0">
                <a:solidFill>
                  <a:schemeClr val="accent4"/>
                </a:solidFill>
              </a:rPr>
              <a:t>110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Convoy effect </a:t>
            </a:r>
            <a:r>
              <a:rPr lang="mr-IN" dirty="0"/>
              <a:t>–</a:t>
            </a:r>
            <a:r>
              <a:rPr lang="en-US" dirty="0"/>
              <a:t> lots of small jobs getting stuck behind a big one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96" y="1603948"/>
            <a:ext cx="5755714" cy="4305274"/>
          </a:xfrm>
        </p:spPr>
      </p:pic>
      <p:sp>
        <p:nvSpPr>
          <p:cNvPr id="4" name="TextBox 3"/>
          <p:cNvSpPr txBox="1"/>
          <p:nvPr/>
        </p:nvSpPr>
        <p:spPr>
          <a:xfrm>
            <a:off x="6431796" y="6140053"/>
            <a:ext cx="5470902" cy="30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from https://</a:t>
            </a:r>
            <a:r>
              <a:rPr lang="en-US" sz="1400" dirty="0" err="1"/>
              <a:t>www.flickr.com</a:t>
            </a:r>
            <a:r>
              <a:rPr lang="en-US" sz="1400" dirty="0"/>
              <a:t>/photos/</a:t>
            </a:r>
            <a:r>
              <a:rPr lang="en-US" sz="1400" dirty="0" err="1"/>
              <a:t>countryluvinchix</a:t>
            </a:r>
            <a:r>
              <a:rPr lang="en-US" sz="1400" dirty="0"/>
              <a:t>/4013902615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785" y="3006564"/>
            <a:ext cx="36957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3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 (SJF)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the smallest jobs to minimize the number of </a:t>
            </a:r>
            <a:r>
              <a:rPr lang="en-US" i="1" dirty="0">
                <a:solidFill>
                  <a:schemeClr val="accent4"/>
                </a:solidFill>
              </a:rPr>
              <a:t>waiting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jobs</a:t>
            </a:r>
          </a:p>
          <a:p>
            <a:r>
              <a:rPr lang="en-US" dirty="0"/>
              <a:t>Minimizing waiting will minimize average turnaround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Above, average turnaround time = (10 + 20 + 120) / 3 = </a:t>
            </a:r>
            <a:r>
              <a:rPr lang="en-US" b="1" dirty="0">
                <a:solidFill>
                  <a:schemeClr val="accent4"/>
                </a:solidFill>
              </a:rPr>
              <a:t>50  </a:t>
            </a:r>
            <a:r>
              <a:rPr lang="en-US" dirty="0">
                <a:latin typeface="Apple Color Emoji" charset="0"/>
              </a:rPr>
              <a:t>😆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Compare to 110 for FIFO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267" y="2295585"/>
            <a:ext cx="5057152" cy="27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9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new jobs to be added </a:t>
            </a:r>
            <a:r>
              <a:rPr lang="en-US" b="1" i="1" dirty="0">
                <a:solidFill>
                  <a:schemeClr val="accent4"/>
                </a:solidFill>
              </a:rPr>
              <a:t>after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the start (drop assumption #2)</a:t>
            </a:r>
          </a:p>
          <a:p>
            <a:r>
              <a:rPr lang="en-US" dirty="0"/>
              <a:t>Now, we can suffer from long waits even with Shortest Job First!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SJF fail: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B &amp; C arrive late, they will have to wait because we already scheduled job A, and jobs must finish once they start (assumption #3)</a:t>
            </a:r>
          </a:p>
          <a:p>
            <a:r>
              <a:rPr lang="en-US" dirty="0"/>
              <a:t>Average turnaround time = (100 + (110-10) + (120-10))/3 = </a:t>
            </a:r>
            <a:r>
              <a:rPr lang="en-US" b="1" dirty="0">
                <a:solidFill>
                  <a:schemeClr val="accent4"/>
                </a:solidFill>
              </a:rPr>
              <a:t>103.3 </a:t>
            </a:r>
            <a:r>
              <a:rPr lang="en-US" dirty="0">
                <a:latin typeface="Apple Color Emoji" charset="0"/>
              </a:rPr>
              <a:t>😞</a:t>
            </a: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453" y="2650209"/>
            <a:ext cx="4589112" cy="21881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33614" y="2777924"/>
            <a:ext cx="772168" cy="35273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00954" y="2833077"/>
            <a:ext cx="7816" cy="21492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Time-to-Completion First (STCF)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6153371" cy="5439904"/>
          </a:xfrm>
        </p:spPr>
        <p:txBody>
          <a:bodyPr/>
          <a:lstStyle/>
          <a:p>
            <a:r>
              <a:rPr lang="en-US" dirty="0"/>
              <a:t>Let’s give our schedule the power to </a:t>
            </a:r>
            <a:r>
              <a:rPr lang="en-US" b="1" i="1" dirty="0">
                <a:solidFill>
                  <a:schemeClr val="accent4"/>
                </a:solidFill>
              </a:rPr>
              <a:t>preempt</a:t>
            </a:r>
            <a:r>
              <a:rPr lang="en-US" dirty="0"/>
              <a:t> jobs</a:t>
            </a:r>
          </a:p>
          <a:p>
            <a:pPr lvl="1"/>
            <a:r>
              <a:rPr lang="en-US" dirty="0"/>
              <a:t>Preemption is pausing a job to run another one (word “interrupt” was taken)</a:t>
            </a:r>
          </a:p>
          <a:p>
            <a:r>
              <a:rPr lang="en-US" dirty="0"/>
              <a:t>Shortest Time-to-Completion First causes scheduler to:</a:t>
            </a:r>
          </a:p>
          <a:p>
            <a:pPr lvl="1"/>
            <a:r>
              <a:rPr lang="en-US" dirty="0"/>
              <a:t>reevaluate all the jobs when a new one arrives</a:t>
            </a:r>
          </a:p>
          <a:p>
            <a:pPr lvl="1"/>
            <a:r>
              <a:rPr lang="en-US" dirty="0"/>
              <a:t>schedule the job with the shortest remaining time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70821" y="1399198"/>
            <a:ext cx="4588042" cy="543990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After B &amp; C arrive, A is no longer the shortest time-to-completion job.</a:t>
            </a:r>
          </a:p>
          <a:p>
            <a:r>
              <a:rPr lang="en-US" sz="2800" dirty="0" err="1"/>
              <a:t>Avg</a:t>
            </a:r>
            <a:r>
              <a:rPr lang="en-US" sz="2800" dirty="0"/>
              <a:t> turnaround time =</a:t>
            </a:r>
            <a:br>
              <a:rPr lang="en-US" sz="2800" dirty="0"/>
            </a:br>
            <a:r>
              <a:rPr lang="en-US" sz="2800" dirty="0"/>
              <a:t>   (120 + 10 + 20) / 3 = </a:t>
            </a:r>
            <a:r>
              <a:rPr lang="en-US" sz="2800" b="1" dirty="0">
                <a:solidFill>
                  <a:schemeClr val="accent4"/>
                </a:solidFill>
              </a:rPr>
              <a:t>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69" y="1399198"/>
            <a:ext cx="4302546" cy="23013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760895" y="1666104"/>
            <a:ext cx="7816" cy="21492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5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metric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i="1" dirty="0">
                <a:solidFill>
                  <a:schemeClr val="tx1"/>
                </a:solidFill>
              </a:rPr>
              <a:t>response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STCF gives optimal </a:t>
            </a:r>
            <a:r>
              <a:rPr lang="en-US" dirty="0" err="1"/>
              <a:t>avg</a:t>
            </a:r>
            <a:r>
              <a:rPr lang="en-US" dirty="0"/>
              <a:t> turnaround time</a:t>
            </a:r>
          </a:p>
          <a:p>
            <a:r>
              <a:rPr lang="en-US" dirty="0"/>
              <a:t>But long jobs may wait a long, long time and this may be undesirable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Response time </a:t>
            </a:r>
            <a:r>
              <a:rPr lang="en-US" dirty="0"/>
              <a:t>metric minimizes the time we wait for a job to </a:t>
            </a:r>
            <a:r>
              <a:rPr lang="en-US" b="1" i="1" dirty="0">
                <a:solidFill>
                  <a:schemeClr val="accent4"/>
                </a:solidFill>
              </a:rPr>
              <a:t>start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600" dirty="0" err="1"/>
              <a:t>T</a:t>
            </a:r>
            <a:r>
              <a:rPr lang="en-US" sz="3600" baseline="-25000" dirty="0" err="1"/>
              <a:t>response</a:t>
            </a:r>
            <a:r>
              <a:rPr lang="en-US" sz="3600" dirty="0"/>
              <a:t> = </a:t>
            </a:r>
            <a:r>
              <a:rPr lang="en-US" sz="3600" dirty="0" err="1"/>
              <a:t>T</a:t>
            </a:r>
            <a:r>
              <a:rPr lang="en-US" sz="3600" baseline="-25000" dirty="0" err="1"/>
              <a:t>start</a:t>
            </a:r>
            <a:r>
              <a:rPr lang="en-US" sz="3600" baseline="-25000" dirty="0"/>
              <a:t> </a:t>
            </a:r>
            <a:r>
              <a:rPr lang="mr-IN" sz="3600" dirty="0"/>
              <a:t>–</a:t>
            </a:r>
            <a:r>
              <a:rPr lang="en-US" sz="3600" dirty="0"/>
              <a:t> </a:t>
            </a:r>
            <a:r>
              <a:rPr lang="en-US" sz="3600" dirty="0" err="1"/>
              <a:t>T</a:t>
            </a:r>
            <a:r>
              <a:rPr lang="en-US" sz="3600" baseline="-25000" dirty="0" err="1"/>
              <a:t>arrival</a:t>
            </a:r>
            <a:endParaRPr lang="en-US" sz="3600" baseline="-25000" dirty="0"/>
          </a:p>
          <a:p>
            <a:pPr marL="0" indent="0" algn="ctr">
              <a:buNone/>
            </a:pPr>
            <a:endParaRPr lang="en-US" sz="1600" dirty="0"/>
          </a:p>
          <a:p>
            <a:r>
              <a:rPr lang="en-US" dirty="0"/>
              <a:t>But we do </a:t>
            </a:r>
            <a:r>
              <a:rPr lang="en-US" b="1" dirty="0"/>
              <a:t>not</a:t>
            </a:r>
            <a:r>
              <a:rPr lang="en-US" dirty="0"/>
              <a:t> care how long it takes to </a:t>
            </a:r>
            <a:r>
              <a:rPr lang="en-US" i="1" dirty="0"/>
              <a:t>finish</a:t>
            </a:r>
            <a:r>
              <a:rPr lang="en-US" dirty="0"/>
              <a:t> a job</a:t>
            </a:r>
          </a:p>
          <a:p>
            <a:r>
              <a:rPr lang="en-US" dirty="0"/>
              <a:t>This is good for interactive processes (GUI) which must quickly show that they are reacting to user inputs, but can service requests slowly</a:t>
            </a:r>
          </a:p>
        </p:txBody>
      </p:sp>
    </p:spTree>
    <p:extLst>
      <p:ext uri="{BB962C8B-B14F-4D97-AF65-F5344CB8AC3E}">
        <p14:creationId xmlns:p14="http://schemas.microsoft.com/office/powerpoint/2010/main" val="1063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optimizes response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4"/>
                </a:solidFill>
              </a:rPr>
              <a:t>Round Robin </a:t>
            </a:r>
            <a:r>
              <a:rPr lang="en-US" dirty="0"/>
              <a:t>(RR) scheduling runs a job for a small </a:t>
            </a:r>
            <a:r>
              <a:rPr lang="en-US" i="1" dirty="0">
                <a:solidFill>
                  <a:schemeClr val="accent4"/>
                </a:solidFill>
              </a:rPr>
              <a:t>time slice</a:t>
            </a:r>
            <a:r>
              <a:rPr lang="en-US" dirty="0"/>
              <a:t>, then schedules the next job: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Above, </a:t>
            </a:r>
            <a:r>
              <a:rPr lang="en-US" dirty="0" err="1"/>
              <a:t>avg</a:t>
            </a:r>
            <a:r>
              <a:rPr lang="en-US" dirty="0"/>
              <a:t> response time = (0 + 1 + 2) /  3 = </a:t>
            </a:r>
            <a:r>
              <a:rPr lang="en-US" b="1" dirty="0">
                <a:solidFill>
                  <a:schemeClr val="accent4"/>
                </a:solidFill>
              </a:rPr>
              <a:t>1</a:t>
            </a:r>
          </a:p>
          <a:p>
            <a:pPr lvl="1"/>
            <a:r>
              <a:rPr lang="en-US" dirty="0"/>
              <a:t>In general, </a:t>
            </a:r>
            <a:r>
              <a:rPr lang="en-US" dirty="0" err="1"/>
              <a:t>avg</a:t>
            </a:r>
            <a:r>
              <a:rPr lang="en-US" dirty="0"/>
              <a:t> response time = (</a:t>
            </a:r>
            <a:r>
              <a:rPr lang="en-US" dirty="0" err="1"/>
              <a:t>num_jobs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1) * </a:t>
            </a:r>
            <a:r>
              <a:rPr lang="en-US" dirty="0" err="1"/>
              <a:t>time_slice</a:t>
            </a:r>
            <a:r>
              <a:rPr lang="en-US" dirty="0"/>
              <a:t> / </a:t>
            </a:r>
            <a:r>
              <a:rPr lang="en-US" dirty="0" err="1"/>
              <a:t>num_jobs</a:t>
            </a:r>
            <a:endParaRPr lang="en-US" dirty="0"/>
          </a:p>
          <a:p>
            <a:r>
              <a:rPr lang="en-US" dirty="0"/>
              <a:t>Smaller time slice means smaller response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895" y="2416347"/>
            <a:ext cx="47752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policies favor different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3689684"/>
            <a:ext cx="5756329" cy="302108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4"/>
                </a:solidFill>
              </a:rPr>
              <a:t>Round Robin </a:t>
            </a:r>
            <a:r>
              <a:rPr lang="en-US" dirty="0"/>
              <a:t>scheduling:</a:t>
            </a:r>
          </a:p>
          <a:p>
            <a:r>
              <a:rPr lang="en-US" dirty="0" err="1"/>
              <a:t>Avg</a:t>
            </a:r>
            <a:r>
              <a:rPr lang="en-US" dirty="0"/>
              <a:t> turnaround time = </a:t>
            </a:r>
            <a:r>
              <a:rPr lang="en-US" b="1" dirty="0">
                <a:solidFill>
                  <a:schemeClr val="accent4"/>
                </a:solidFill>
              </a:rPr>
              <a:t>14</a:t>
            </a:r>
          </a:p>
          <a:p>
            <a:r>
              <a:rPr lang="en-US" dirty="0" err="1"/>
              <a:t>Avg</a:t>
            </a:r>
            <a:r>
              <a:rPr lang="en-US" dirty="0"/>
              <a:t> response time = </a:t>
            </a:r>
            <a:r>
              <a:rPr lang="en-US" b="1" dirty="0">
                <a:solidFill>
                  <a:schemeClr val="accent4"/>
                </a:solidFill>
              </a:rPr>
              <a:t>1</a:t>
            </a:r>
          </a:p>
          <a:p>
            <a:r>
              <a:rPr lang="en-US" dirty="0"/>
              <a:t>Context switches = </a:t>
            </a:r>
            <a:r>
              <a:rPr lang="en-US" b="1" dirty="0">
                <a:solidFill>
                  <a:schemeClr val="accent4"/>
                </a:solidFill>
              </a:rPr>
              <a:t>14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689684"/>
            <a:ext cx="5730498" cy="302108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4"/>
                </a:solidFill>
              </a:rPr>
              <a:t>Shortest Job first </a:t>
            </a:r>
            <a:r>
              <a:rPr lang="en-US" dirty="0"/>
              <a:t>or </a:t>
            </a:r>
            <a:r>
              <a:rPr lang="en-US" b="1" i="1" dirty="0">
                <a:solidFill>
                  <a:schemeClr val="accent4"/>
                </a:solidFill>
              </a:rPr>
              <a:t>STCF</a:t>
            </a:r>
            <a:r>
              <a:rPr lang="en-US" dirty="0"/>
              <a:t>:</a:t>
            </a:r>
          </a:p>
          <a:p>
            <a:r>
              <a:rPr lang="en-US" dirty="0" err="1"/>
              <a:t>Avg</a:t>
            </a:r>
            <a:r>
              <a:rPr lang="en-US" dirty="0"/>
              <a:t> turnaround time = </a:t>
            </a:r>
            <a:r>
              <a:rPr lang="en-US" b="1" dirty="0">
                <a:solidFill>
                  <a:schemeClr val="accent4"/>
                </a:solidFill>
              </a:rPr>
              <a:t>10</a:t>
            </a:r>
          </a:p>
          <a:p>
            <a:r>
              <a:rPr lang="en-US" dirty="0" err="1"/>
              <a:t>Avg</a:t>
            </a:r>
            <a:r>
              <a:rPr lang="en-US" dirty="0"/>
              <a:t> response time = </a:t>
            </a:r>
            <a:r>
              <a:rPr lang="en-US" b="1" dirty="0">
                <a:solidFill>
                  <a:schemeClr val="accent4"/>
                </a:solidFill>
              </a:rPr>
              <a:t>5</a:t>
            </a:r>
          </a:p>
          <a:p>
            <a:r>
              <a:rPr lang="en-US" dirty="0"/>
              <a:t>Context switches = </a:t>
            </a:r>
            <a:r>
              <a:rPr lang="en-US" b="1" dirty="0">
                <a:solidFill>
                  <a:schemeClr val="accent4"/>
                </a:solidFill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35" y="1469863"/>
            <a:ext cx="4775200" cy="199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69863"/>
            <a:ext cx="4826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4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slice (a.k.a. time quantum) tradeoffs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3689684"/>
            <a:ext cx="5756329" cy="302108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4"/>
                </a:solidFill>
              </a:rPr>
              <a:t>Round Robin </a:t>
            </a:r>
            <a:r>
              <a:rPr lang="en-US" dirty="0"/>
              <a:t>scheduling</a:t>
            </a:r>
            <a:br>
              <a:rPr lang="en-US" dirty="0"/>
            </a:br>
            <a:r>
              <a:rPr lang="en-US" dirty="0"/>
              <a:t>with time slice = 1:</a:t>
            </a:r>
          </a:p>
          <a:p>
            <a:r>
              <a:rPr lang="en-US" dirty="0" err="1"/>
              <a:t>Avg</a:t>
            </a:r>
            <a:r>
              <a:rPr lang="en-US" dirty="0"/>
              <a:t> response time = </a:t>
            </a:r>
            <a:r>
              <a:rPr lang="en-US" b="1" dirty="0">
                <a:solidFill>
                  <a:schemeClr val="accent4"/>
                </a:solidFill>
              </a:rPr>
              <a:t>1</a:t>
            </a:r>
          </a:p>
          <a:p>
            <a:r>
              <a:rPr lang="en-US" dirty="0"/>
              <a:t>Context switches = </a:t>
            </a:r>
            <a:r>
              <a:rPr lang="en-US" b="1" dirty="0">
                <a:solidFill>
                  <a:schemeClr val="accent4"/>
                </a:solidFill>
              </a:rPr>
              <a:t>14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689684"/>
            <a:ext cx="5730498" cy="302108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4"/>
                </a:solidFill>
              </a:rPr>
              <a:t>Round Robin </a:t>
            </a:r>
            <a:r>
              <a:rPr lang="en-US" dirty="0"/>
              <a:t>scheduling</a:t>
            </a:r>
            <a:br>
              <a:rPr lang="en-US" dirty="0"/>
            </a:br>
            <a:r>
              <a:rPr lang="en-US" dirty="0"/>
              <a:t>with time slice = 5:</a:t>
            </a:r>
          </a:p>
          <a:p>
            <a:r>
              <a:rPr lang="en-US" dirty="0" err="1"/>
              <a:t>Avg</a:t>
            </a:r>
            <a:r>
              <a:rPr lang="en-US" dirty="0"/>
              <a:t> response time = </a:t>
            </a:r>
            <a:r>
              <a:rPr lang="en-US" b="1" dirty="0">
                <a:solidFill>
                  <a:schemeClr val="accent4"/>
                </a:solidFill>
              </a:rPr>
              <a:t>5</a:t>
            </a:r>
          </a:p>
          <a:p>
            <a:r>
              <a:rPr lang="en-US" dirty="0"/>
              <a:t>Context switches = </a:t>
            </a:r>
            <a:r>
              <a:rPr lang="en-US" b="1" dirty="0">
                <a:solidFill>
                  <a:schemeClr val="accent4"/>
                </a:solidFill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35" y="1469863"/>
            <a:ext cx="4775200" cy="199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69863"/>
            <a:ext cx="48260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7097" y="5998522"/>
            <a:ext cx="91206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Better response time  vs.  Less context switch overhead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8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might expect context switches to be very quick because it just involves switching a few registers.</a:t>
            </a:r>
          </a:p>
          <a:p>
            <a:r>
              <a:rPr lang="en-US" dirty="0"/>
              <a:t>However, there is a large cost in “warming” the CPU’s </a:t>
            </a:r>
            <a:r>
              <a:rPr lang="en-US" b="1" i="1" dirty="0">
                <a:solidFill>
                  <a:schemeClr val="accent4"/>
                </a:solidFill>
              </a:rPr>
              <a:t>caches</a:t>
            </a:r>
            <a:r>
              <a:rPr lang="en-US" dirty="0"/>
              <a:t>.</a:t>
            </a:r>
          </a:p>
          <a:p>
            <a:r>
              <a:rPr lang="en-US" dirty="0"/>
              <a:t>Caches store copies of recently-used memory on the CPU itself</a:t>
            </a:r>
          </a:p>
          <a:p>
            <a:pPr lvl="1"/>
            <a:r>
              <a:rPr lang="en-US" dirty="0"/>
              <a:t>L1, L2, L3 memory cache</a:t>
            </a:r>
          </a:p>
          <a:p>
            <a:pPr lvl="1"/>
            <a:r>
              <a:rPr lang="en-US" dirty="0"/>
              <a:t>Translation Lookaside Buffer (TLB) is a cache of recent page mappings</a:t>
            </a:r>
            <a:br>
              <a:rPr lang="en-US" dirty="0"/>
            </a:br>
            <a:r>
              <a:rPr lang="en-US" dirty="0"/>
              <a:t>(it’s a cache of the current page table)</a:t>
            </a:r>
          </a:p>
          <a:p>
            <a:pPr lvl="1"/>
            <a:r>
              <a:rPr lang="en-US" dirty="0"/>
              <a:t>Execution speed is often dominated by memory access, so this is important</a:t>
            </a:r>
          </a:p>
          <a:p>
            <a:r>
              <a:rPr lang="en-US" dirty="0"/>
              <a:t>New process will use totally different physical memory locations, so all the cache data is useless to the new process.</a:t>
            </a:r>
          </a:p>
        </p:txBody>
      </p:sp>
    </p:spTree>
    <p:extLst>
      <p:ext uri="{BB962C8B-B14F-4D97-AF65-F5344CB8AC3E}">
        <p14:creationId xmlns:p14="http://schemas.microsoft.com/office/powerpoint/2010/main" val="29912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29" y="1259173"/>
            <a:ext cx="7660869" cy="5362609"/>
          </a:xfrm>
        </p:spPr>
      </p:pic>
    </p:spTree>
    <p:extLst>
      <p:ext uri="{BB962C8B-B14F-4D97-AF65-F5344CB8AC3E}">
        <p14:creationId xmlns:p14="http://schemas.microsoft.com/office/powerpoint/2010/main" val="202371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due on Monday</a:t>
            </a:r>
          </a:p>
          <a:p>
            <a:r>
              <a:rPr lang="en-US" dirty="0"/>
              <a:t>HW1 due the next Monday (</a:t>
            </a:r>
            <a:r>
              <a:rPr lang="en-US"/>
              <a:t>22</a:t>
            </a:r>
            <a:r>
              <a:rPr lang="en-US" baseline="30000"/>
              <a:t>nd</a:t>
            </a:r>
            <a:r>
              <a:rPr lang="en-US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2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creates scheduling </a:t>
            </a:r>
            <a:r>
              <a:rPr lang="en-US" b="1" i="1" dirty="0">
                <a:solidFill>
                  <a:schemeClr val="tx1"/>
                </a:solidFill>
              </a:rPr>
              <a:t>overlap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11455483" cy="52229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process A does I/O every ten</a:t>
            </a:r>
            <a:br>
              <a:rPr lang="en-US" dirty="0"/>
            </a:br>
            <a:r>
              <a:rPr lang="en-US" dirty="0"/>
              <a:t>milliseconds and each I/O takes 10  </a:t>
            </a:r>
            <a:r>
              <a:rPr lang="en-US" dirty="0" err="1"/>
              <a:t>ms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the CPU is free during those I/</a:t>
            </a:r>
            <a:r>
              <a:rPr lang="en-US" dirty="0" err="1"/>
              <a:t>Os</a:t>
            </a:r>
            <a:r>
              <a:rPr lang="en-US" dirty="0"/>
              <a:t>:</a:t>
            </a:r>
          </a:p>
          <a:p>
            <a:r>
              <a:rPr lang="en-US" dirty="0"/>
              <a:t>A is </a:t>
            </a:r>
            <a:r>
              <a:rPr lang="en-US" b="1" i="1" dirty="0">
                <a:solidFill>
                  <a:schemeClr val="accent4"/>
                </a:solidFill>
              </a:rPr>
              <a:t>blocked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during it’s I/O.</a:t>
            </a:r>
          </a:p>
          <a:p>
            <a:pPr lvl="1"/>
            <a:r>
              <a:rPr lang="en-US" dirty="0"/>
              <a:t>It’s just waiting for data from the disk</a:t>
            </a:r>
          </a:p>
          <a:p>
            <a:pPr lvl="1"/>
            <a:r>
              <a:rPr lang="en-US" dirty="0"/>
              <a:t>But it does not need the CPU</a:t>
            </a:r>
          </a:p>
          <a:p>
            <a:r>
              <a:rPr lang="en-US" dirty="0"/>
              <a:t>We can schedule another job during</a:t>
            </a:r>
            <a:br>
              <a:rPr lang="en-US" dirty="0"/>
            </a:br>
            <a:r>
              <a:rPr lang="en-US" dirty="0"/>
              <a:t>process A’s I/O:</a:t>
            </a:r>
          </a:p>
          <a:p>
            <a:r>
              <a:rPr lang="en-US" dirty="0"/>
              <a:t>Scheduler should favor processes that will</a:t>
            </a:r>
            <a:br>
              <a:rPr lang="en-US" dirty="0"/>
            </a:br>
            <a:r>
              <a:rPr lang="en-US" dirty="0"/>
              <a:t>do I/O soon because I/O frees the CPU</a:t>
            </a:r>
            <a:br>
              <a:rPr lang="en-US" dirty="0"/>
            </a:br>
            <a:r>
              <a:rPr lang="en-US" dirty="0"/>
              <a:t>and makes use of other hardware.</a:t>
            </a:r>
          </a:p>
          <a:p>
            <a:pPr marL="0" indent="0">
              <a:buNone/>
            </a:pPr>
            <a:r>
              <a:rPr lang="en-US" dirty="0"/>
              <a:t>Blocked processes are actually making progress, but not using the CPU.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254" y="1363728"/>
            <a:ext cx="4330698" cy="190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254" y="3972487"/>
            <a:ext cx="43307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bound and CPU bound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7190625" cy="5439904"/>
          </a:xfrm>
        </p:spPr>
        <p:txBody>
          <a:bodyPr>
            <a:normAutofit/>
          </a:bodyPr>
          <a:lstStyle/>
          <a:p>
            <a:r>
              <a:rPr lang="en-US" dirty="0"/>
              <a:t>We say a process is </a:t>
            </a:r>
            <a:r>
              <a:rPr lang="en-US" b="1" i="1" dirty="0">
                <a:solidFill>
                  <a:schemeClr val="accent4"/>
                </a:solidFill>
              </a:rPr>
              <a:t>CPU bound </a:t>
            </a:r>
            <a:r>
              <a:rPr lang="en-US" dirty="0"/>
              <a:t>if it needs lots of CPU time to progress</a:t>
            </a:r>
          </a:p>
          <a:p>
            <a:pPr lvl="1"/>
            <a:r>
              <a:rPr lang="en-US" dirty="0"/>
              <a:t>These processes have a lot of logic and math.</a:t>
            </a:r>
          </a:p>
          <a:p>
            <a:pPr lvl="1"/>
            <a:r>
              <a:rPr lang="en-US" dirty="0"/>
              <a:t>Usually in </a:t>
            </a:r>
            <a:r>
              <a:rPr lang="en-US" i="1" dirty="0"/>
              <a:t>running</a:t>
            </a:r>
            <a:r>
              <a:rPr lang="en-US" dirty="0"/>
              <a:t> or </a:t>
            </a:r>
            <a:r>
              <a:rPr lang="en-US" i="1" dirty="0"/>
              <a:t>ready </a:t>
            </a:r>
            <a:r>
              <a:rPr lang="en-US" dirty="0"/>
              <a:t>state</a:t>
            </a:r>
          </a:p>
          <a:p>
            <a:r>
              <a:rPr lang="en-US" dirty="0"/>
              <a:t>A process is </a:t>
            </a:r>
            <a:r>
              <a:rPr lang="en-US" b="1" i="1" dirty="0">
                <a:solidFill>
                  <a:schemeClr val="accent4"/>
                </a:solidFill>
              </a:rPr>
              <a:t>I/O bound </a:t>
            </a:r>
            <a:r>
              <a:rPr lang="en-US" dirty="0"/>
              <a:t>if it needs to do lots of I/O to progress</a:t>
            </a:r>
          </a:p>
          <a:p>
            <a:pPr lvl="1"/>
            <a:r>
              <a:rPr lang="en-US" dirty="0"/>
              <a:t>These processes access disk, network, etc.</a:t>
            </a:r>
          </a:p>
          <a:p>
            <a:pPr lvl="1"/>
            <a:r>
              <a:rPr lang="en-US" dirty="0"/>
              <a:t>or they are  </a:t>
            </a:r>
            <a:r>
              <a:rPr lang="en-US" b="1" i="1" dirty="0">
                <a:solidFill>
                  <a:schemeClr val="accent4"/>
                </a:solidFill>
              </a:rPr>
              <a:t>interactive</a:t>
            </a:r>
            <a:r>
              <a:rPr lang="en-US" i="1" dirty="0">
                <a:solidFill>
                  <a:schemeClr val="accent4"/>
                </a:solidFill>
              </a:rPr>
              <a:t>, </a:t>
            </a:r>
            <a:r>
              <a:rPr lang="en-US" dirty="0"/>
              <a:t>spending most of their time waiting for the next user input</a:t>
            </a:r>
          </a:p>
          <a:p>
            <a:pPr marL="914400" lvl="2" indent="0">
              <a:buNone/>
            </a:pPr>
            <a:r>
              <a:rPr lang="en-US" dirty="0"/>
              <a:t>(from the keyboard, mouse, or touchscreen)</a:t>
            </a:r>
          </a:p>
          <a:p>
            <a:pPr lvl="1"/>
            <a:r>
              <a:rPr lang="en-US" dirty="0"/>
              <a:t>Usually in the </a:t>
            </a:r>
            <a:r>
              <a:rPr lang="en-US" i="1" dirty="0"/>
              <a:t>blocked</a:t>
            </a:r>
            <a:r>
              <a:rPr lang="en-US" dirty="0"/>
              <a:t> state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9007" y="1676270"/>
            <a:ext cx="4432300" cy="3962400"/>
          </a:xfrm>
        </p:spPr>
      </p:pic>
    </p:spTree>
    <p:extLst>
      <p:ext uri="{BB962C8B-B14F-4D97-AF65-F5344CB8AC3E}">
        <p14:creationId xmlns:p14="http://schemas.microsoft.com/office/powerpoint/2010/main" val="73490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OS Schedulers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reality, we don’t know the future behavior of processes</a:t>
            </a:r>
          </a:p>
          <a:p>
            <a:pPr lvl="1"/>
            <a:r>
              <a:rPr lang="en-US" dirty="0"/>
              <a:t>How long will a process run?</a:t>
            </a:r>
          </a:p>
          <a:p>
            <a:pPr lvl="1"/>
            <a:r>
              <a:rPr lang="en-US" dirty="0"/>
              <a:t>When will it perform I/O next?</a:t>
            </a:r>
          </a:p>
          <a:p>
            <a:r>
              <a:rPr lang="en-US" dirty="0"/>
              <a:t>However, we can track past behavior and assume future will be similar</a:t>
            </a:r>
          </a:p>
          <a:p>
            <a:endParaRPr lang="en-US" dirty="0"/>
          </a:p>
          <a:p>
            <a:r>
              <a:rPr lang="en-US" dirty="0"/>
              <a:t>Usually we want a policy that </a:t>
            </a:r>
            <a:r>
              <a:rPr lang="en-US" b="1" i="1" dirty="0">
                <a:solidFill>
                  <a:schemeClr val="accent4"/>
                </a:solidFill>
              </a:rPr>
              <a:t>balances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response time and turnaround time, and without too much context switching </a:t>
            </a:r>
            <a:r>
              <a:rPr lang="en-US" b="1" i="1" dirty="0">
                <a:solidFill>
                  <a:schemeClr val="accent4"/>
                </a:solidFill>
              </a:rPr>
              <a:t>overhead</a:t>
            </a:r>
          </a:p>
          <a:p>
            <a:r>
              <a:rPr lang="en-US" dirty="0"/>
              <a:t>Interactive processes should usually be prioritized, because they will use little CPU, but make the system feel responsive.</a:t>
            </a:r>
            <a:endParaRPr lang="en-US" i="1" dirty="0">
              <a:solidFill>
                <a:schemeClr val="accent4"/>
              </a:solidFill>
            </a:endParaRPr>
          </a:p>
          <a:p>
            <a:endParaRPr lang="en-US" i="1" dirty="0">
              <a:solidFill>
                <a:schemeClr val="accent4"/>
              </a:solidFill>
            </a:endParaRPr>
          </a:p>
          <a:p>
            <a:r>
              <a:rPr lang="en-US" dirty="0"/>
              <a:t>Xv6 uses a simple round-robin scheduler, but that</a:t>
            </a:r>
            <a:r>
              <a:rPr lang="mr-IN" dirty="0"/>
              <a:t>’</a:t>
            </a:r>
            <a:r>
              <a:rPr lang="en-US" dirty="0"/>
              <a:t>s not realistic</a:t>
            </a:r>
          </a:p>
        </p:txBody>
      </p:sp>
    </p:spTree>
    <p:extLst>
      <p:ext uri="{BB962C8B-B14F-4D97-AF65-F5344CB8AC3E}">
        <p14:creationId xmlns:p14="http://schemas.microsoft.com/office/powerpoint/2010/main" val="584655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Feedback Queue (MLFQ)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7229780" cy="54399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Several run queues, with varying priority</a:t>
            </a:r>
          </a:p>
          <a:p>
            <a:r>
              <a:rPr lang="en-US" dirty="0"/>
              <a:t>Keep interactive jobs in </a:t>
            </a:r>
            <a:r>
              <a:rPr lang="en-US" b="1" i="1" dirty="0"/>
              <a:t>high priority </a:t>
            </a:r>
            <a:r>
              <a:rPr lang="en-US" dirty="0"/>
              <a:t>queues</a:t>
            </a:r>
          </a:p>
          <a:p>
            <a:r>
              <a:rPr lang="en-US" dirty="0"/>
              <a:t>Processes at a given level are Round Robin scheduled</a:t>
            </a:r>
          </a:p>
          <a:p>
            <a:r>
              <a:rPr lang="en-US" dirty="0"/>
              <a:t>Always run the highest priority processes </a:t>
            </a:r>
          </a:p>
          <a:p>
            <a:r>
              <a:rPr lang="en-US" dirty="0"/>
              <a:t>Run lower-priority processes when all higher processes are blocked.</a:t>
            </a:r>
          </a:p>
          <a:p>
            <a:r>
              <a:rPr lang="en-US" dirty="0"/>
              <a:t>Over time, processes </a:t>
            </a:r>
            <a:r>
              <a:rPr lang="en-US" b="1" i="1" dirty="0">
                <a:solidFill>
                  <a:schemeClr val="accent4"/>
                </a:solidFill>
              </a:rPr>
              <a:t>lose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accent4"/>
                </a:solidFill>
              </a:rPr>
              <a:t>gain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accent4"/>
                </a:solidFill>
              </a:rPr>
              <a:t>priority</a:t>
            </a:r>
          </a:p>
          <a:p>
            <a:pPr lvl="1"/>
            <a:r>
              <a:rPr lang="en-US" dirty="0"/>
              <a:t>Each process has a CPU usage quota at a given level.  When used up, it moves down one level.</a:t>
            </a:r>
          </a:p>
          <a:p>
            <a:pPr lvl="1"/>
            <a:r>
              <a:rPr lang="en-US" dirty="0"/>
              <a:t>Periodically reset by moving all processes up to highest priority.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93251" y="1270862"/>
            <a:ext cx="4698749" cy="5005189"/>
          </a:xfrm>
        </p:spPr>
      </p:pic>
    </p:spTree>
    <p:extLst>
      <p:ext uri="{BB962C8B-B14F-4D97-AF65-F5344CB8AC3E}">
        <p14:creationId xmlns:p14="http://schemas.microsoft.com/office/powerpoint/2010/main" val="197985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MLFQ rules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6658190" cy="543990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If Priority(A) &gt; Priority(B),</a:t>
            </a:r>
            <a:br>
              <a:rPr lang="en-US" dirty="0"/>
            </a:br>
            <a:r>
              <a:rPr lang="en-US" dirty="0"/>
              <a:t>A runs (B doesn’t).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Priority(A) = Priority(B),</a:t>
            </a:r>
            <a:br>
              <a:rPr lang="en-US" dirty="0"/>
            </a:br>
            <a:r>
              <a:rPr lang="en-US" dirty="0"/>
              <a:t>A &amp; B run in RR.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a job enters the system, it is placed at the highest priority (the topmost queue).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a job uses up its time allotment at a given level (regardless of how many times it has given up the CPU), its priority is reduced (i.e., it moves down one queue).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some time period S, move all the jobs in the system to the topmost queue. 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A1C6B02-D9DC-A742-9F30-DD68A9BB12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1661" y="960896"/>
            <a:ext cx="5199063" cy="5538132"/>
          </a:xfrm>
        </p:spPr>
      </p:pic>
    </p:spTree>
    <p:extLst>
      <p:ext uri="{BB962C8B-B14F-4D97-AF65-F5344CB8AC3E}">
        <p14:creationId xmlns:p14="http://schemas.microsoft.com/office/powerpoint/2010/main" val="968711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MLFQ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Round-robin time slice</a:t>
            </a:r>
          </a:p>
          <a:p>
            <a:r>
              <a:rPr lang="en-US" dirty="0"/>
              <a:t>Number of levels</a:t>
            </a:r>
          </a:p>
          <a:p>
            <a:r>
              <a:rPr lang="en-US" dirty="0"/>
              <a:t>CPU time quota at each level</a:t>
            </a:r>
          </a:p>
          <a:p>
            <a:r>
              <a:rPr lang="en-US" dirty="0"/>
              <a:t>Reset interval (</a:t>
            </a:r>
            <a:r>
              <a:rPr lang="en-US" i="1" dirty="0"/>
              <a:t>S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 that we can use a formula to calculate a process’ current priority level if we know the amount of CPU time used in the past </a:t>
            </a:r>
            <a:r>
              <a:rPr lang="en-US" b="1" i="1" dirty="0">
                <a:solidFill>
                  <a:schemeClr val="accent4"/>
                </a:solidFill>
              </a:rPr>
              <a:t>S</a:t>
            </a:r>
            <a:r>
              <a:rPr lang="en-US" dirty="0"/>
              <a:t> seconds.</a:t>
            </a:r>
          </a:p>
        </p:txBody>
      </p:sp>
    </p:spTree>
    <p:extLst>
      <p:ext uri="{BB962C8B-B14F-4D97-AF65-F5344CB8AC3E}">
        <p14:creationId xmlns:p14="http://schemas.microsoft.com/office/powerpoint/2010/main" val="1132748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</a:t>
            </a:r>
            <a:r>
              <a:rPr lang="en-US" b="1" i="1" dirty="0">
                <a:solidFill>
                  <a:schemeClr val="tx1"/>
                </a:solidFill>
              </a:rPr>
              <a:t>starvation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3625623" cy="5439904"/>
          </a:xfrm>
        </p:spPr>
        <p:txBody>
          <a:bodyPr/>
          <a:lstStyle/>
          <a:p>
            <a:r>
              <a:rPr lang="en-US" dirty="0"/>
              <a:t>Low-priority processes are said to </a:t>
            </a:r>
            <a:r>
              <a:rPr lang="en-US" b="1" i="1" dirty="0">
                <a:solidFill>
                  <a:schemeClr val="accent4"/>
                </a:solidFill>
              </a:rPr>
              <a:t>starve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if they never are given a chance to run.</a:t>
            </a:r>
          </a:p>
          <a:p>
            <a:r>
              <a:rPr lang="en-US" dirty="0"/>
              <a:t>MLFQ avoids starvation by periodically boosting all process’ priorities (rule 5).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6858" y="2803779"/>
            <a:ext cx="5730874" cy="3022574"/>
          </a:xfrm>
        </p:spPr>
      </p:pic>
      <p:sp>
        <p:nvSpPr>
          <p:cNvPr id="7" name="TextBox 6"/>
          <p:cNvSpPr txBox="1"/>
          <p:nvPr/>
        </p:nvSpPr>
        <p:spPr>
          <a:xfrm>
            <a:off x="7001339" y="1498163"/>
            <a:ext cx="248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Many</a:t>
            </a:r>
            <a:r>
              <a:rPr lang="en-US" dirty="0"/>
              <a:t> new interactive processes are created that hog the CPU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5108" y="1650563"/>
            <a:ext cx="1949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Process A’s priority drops as it runs on the CPU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400" y="2573893"/>
            <a:ext cx="23149" cy="72489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28123" y="2095018"/>
            <a:ext cx="473216" cy="57873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9549" y="6349171"/>
            <a:ext cx="479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*This diagram </a:t>
            </a:r>
            <a:r>
              <a:rPr lang="en-US"/>
              <a:t>shows a </a:t>
            </a:r>
            <a:r>
              <a:rPr lang="en-US" dirty="0"/>
              <a:t>simplified version of MLFQ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7741830" y="3488590"/>
            <a:ext cx="281064" cy="5440098"/>
          </a:xfrm>
          <a:prstGeom prst="leftBrace">
            <a:avLst>
              <a:gd name="adj1" fmla="val 41278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MLFQ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priority processes are CPU-bound, not interactive, so we can use longer time slices (quanta) to minimize context switches: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07" y="2356172"/>
            <a:ext cx="53721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2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process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MLFQs are designed to automatically favor the right processes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 sometimes it makes sense to give the OS some scheduling hints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Most OSes also have a way for users to specify a process’ “priority”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Eg</a:t>
            </a:r>
            <a:r>
              <a:rPr lang="en-US" dirty="0"/>
              <a:t>., </a:t>
            </a:r>
            <a:r>
              <a:rPr lang="en-US" b="1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nice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command on Unix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User-specified priority can change the MLFQ behavior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example, if the user marks a process as “low priority” then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MLFQ may reset it to one of the middle levels instead of the top level.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May give it a smaller CPU quota at each level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OS may also treat system (root) processes with higher priority</a:t>
            </a:r>
          </a:p>
        </p:txBody>
      </p:sp>
    </p:spTree>
    <p:extLst>
      <p:ext uri="{BB962C8B-B14F-4D97-AF65-F5344CB8AC3E}">
        <p14:creationId xmlns:p14="http://schemas.microsoft.com/office/powerpoint/2010/main" val="1190855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 mechanisms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OS takes over when an interrupt occurs</a:t>
            </a:r>
          </a:p>
          <a:p>
            <a:r>
              <a:rPr lang="en-US" dirty="0"/>
              <a:t>At this time, it can use its scheduling algorithm to determine which process should run next.</a:t>
            </a:r>
          </a:p>
          <a:p>
            <a:pPr lvl="1"/>
            <a:r>
              <a:rPr lang="en-US" dirty="0"/>
              <a:t>Can return to the same process, or</a:t>
            </a:r>
          </a:p>
          <a:p>
            <a:pPr lvl="1"/>
            <a:r>
              <a:rPr lang="en-US" dirty="0"/>
              <a:t>Can </a:t>
            </a:r>
            <a:r>
              <a:rPr lang="en-US" b="1" i="1" dirty="0">
                <a:solidFill>
                  <a:schemeClr val="accent4"/>
                </a:solidFill>
              </a:rPr>
              <a:t>context switch </a:t>
            </a:r>
            <a:r>
              <a:rPr lang="en-US" dirty="0"/>
              <a:t>to a different process</a:t>
            </a:r>
          </a:p>
          <a:p>
            <a:r>
              <a:rPr lang="en-US" dirty="0"/>
              <a:t>Programmable </a:t>
            </a:r>
            <a:r>
              <a:rPr lang="en-US" b="1" dirty="0"/>
              <a:t>timer</a:t>
            </a:r>
            <a:r>
              <a:rPr lang="en-US" dirty="0"/>
              <a:t> should be set to the scheduling </a:t>
            </a:r>
            <a:r>
              <a:rPr lang="en-US" b="1" dirty="0"/>
              <a:t>time slice </a:t>
            </a:r>
            <a:r>
              <a:rPr lang="en-US" dirty="0"/>
              <a:t>(or a multiple of it) to give the OS scheduler an opportunity to run.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2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xv6 OS code is written for the Intel x86 CPU architecture, but…</a:t>
            </a:r>
          </a:p>
          <a:p>
            <a:r>
              <a:rPr lang="en-US" dirty="0"/>
              <a:t>Linux supports 31 different CPU architectures</a:t>
            </a:r>
          </a:p>
          <a:p>
            <a:pPr lvl="1"/>
            <a:r>
              <a:rPr lang="en-US" dirty="0"/>
              <a:t>Low-level </a:t>
            </a:r>
            <a:r>
              <a:rPr lang="en-US" i="1" dirty="0">
                <a:solidFill>
                  <a:schemeClr val="accent4"/>
                </a:solidFill>
              </a:rPr>
              <a:t>mechanisms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are different on each arch.</a:t>
            </a:r>
          </a:p>
          <a:p>
            <a:pPr lvl="1"/>
            <a:r>
              <a:rPr lang="en-US" dirty="0"/>
              <a:t>High-level </a:t>
            </a:r>
            <a:r>
              <a:rPr lang="en-US" i="1" dirty="0">
                <a:solidFill>
                  <a:schemeClr val="accent4"/>
                </a:solidFill>
              </a:rPr>
              <a:t>policies </a:t>
            </a:r>
            <a:r>
              <a:rPr lang="en-US" dirty="0"/>
              <a:t>are the same for all.</a:t>
            </a:r>
            <a:endParaRPr lang="en-US" i="1" dirty="0">
              <a:solidFill>
                <a:schemeClr val="accent4"/>
              </a:solidFill>
            </a:endParaRPr>
          </a:p>
          <a:p>
            <a:r>
              <a:rPr lang="en-US" i="1" dirty="0">
                <a:solidFill>
                  <a:schemeClr val="accent4"/>
                </a:solidFill>
              </a:rPr>
              <a:t>Fork</a:t>
            </a:r>
            <a:r>
              <a:rPr lang="en-US" dirty="0"/>
              <a:t> </a:t>
            </a:r>
            <a:r>
              <a:rPr lang="en-US" dirty="0" err="1"/>
              <a:t>syscall</a:t>
            </a:r>
            <a:r>
              <a:rPr lang="en-US" dirty="0"/>
              <a:t>: run once, exits twice!</a:t>
            </a:r>
          </a:p>
          <a:p>
            <a:r>
              <a:rPr lang="en-US" i="1" dirty="0">
                <a:solidFill>
                  <a:schemeClr val="accent4"/>
                </a:solidFill>
              </a:rPr>
              <a:t>Nondeterminism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when a program’s output is unpredictable</a:t>
            </a:r>
          </a:p>
          <a:p>
            <a:r>
              <a:rPr lang="en-US" dirty="0"/>
              <a:t>OS process scheduler can create </a:t>
            </a:r>
            <a:r>
              <a:rPr lang="en-US" i="1" dirty="0">
                <a:solidFill>
                  <a:schemeClr val="accent4"/>
                </a:solidFill>
              </a:rPr>
              <a:t>race conditions </a:t>
            </a:r>
            <a:r>
              <a:rPr lang="en-US" dirty="0"/>
              <a:t>in programs that rely on an interaction of multiple processes.</a:t>
            </a:r>
          </a:p>
          <a:p>
            <a:pPr lvl="1"/>
            <a:r>
              <a:rPr lang="en-US" dirty="0"/>
              <a:t>These are tricky to debug, because they are sensitive to timing (</a:t>
            </a:r>
            <a:r>
              <a:rPr lang="en-US" i="1" dirty="0">
                <a:solidFill>
                  <a:schemeClr val="accent4"/>
                </a:solidFill>
              </a:rPr>
              <a:t>Heisenbugs</a:t>
            </a:r>
            <a:r>
              <a:rPr lang="en-US" dirty="0"/>
              <a:t>).</a:t>
            </a:r>
          </a:p>
          <a:p>
            <a:r>
              <a:rPr lang="en-US" i="1" dirty="0">
                <a:solidFill>
                  <a:schemeClr val="accent4"/>
                </a:solidFill>
              </a:rPr>
              <a:t>Kernel panic </a:t>
            </a:r>
            <a:r>
              <a:rPr lang="en-US" dirty="0"/>
              <a:t>occurs when OS causes an exception and can’t recover</a:t>
            </a:r>
          </a:p>
        </p:txBody>
      </p:sp>
    </p:spTree>
    <p:extLst>
      <p:ext uri="{BB962C8B-B14F-4D97-AF65-F5344CB8AC3E}">
        <p14:creationId xmlns:p14="http://schemas.microsoft.com/office/powerpoint/2010/main" val="304600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Defined two conflicting metrics: </a:t>
            </a:r>
            <a:r>
              <a:rPr lang="en-US" b="1" i="1" dirty="0">
                <a:solidFill>
                  <a:schemeClr val="accent4"/>
                </a:solidFill>
              </a:rPr>
              <a:t>turnaround time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response time</a:t>
            </a:r>
          </a:p>
          <a:p>
            <a:pPr lvl="1"/>
            <a:r>
              <a:rPr lang="en-US" dirty="0"/>
              <a:t>Cannot optimize both </a:t>
            </a:r>
            <a:r>
              <a:rPr lang="mr-IN" dirty="0"/>
              <a:t>–</a:t>
            </a:r>
            <a:r>
              <a:rPr lang="en-US" dirty="0"/>
              <a:t> must tradeoff, or balance, the two</a:t>
            </a:r>
          </a:p>
          <a:p>
            <a:r>
              <a:rPr lang="en-US" dirty="0"/>
              <a:t>Optimized by </a:t>
            </a:r>
            <a:r>
              <a:rPr lang="en-US" b="1" i="1" dirty="0">
                <a:solidFill>
                  <a:schemeClr val="accent4"/>
                </a:solidFill>
              </a:rPr>
              <a:t>shortest job first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round robin</a:t>
            </a:r>
            <a:r>
              <a:rPr lang="en-US" dirty="0"/>
              <a:t>, respectively</a:t>
            </a:r>
          </a:p>
          <a:p>
            <a:r>
              <a:rPr lang="en-US" dirty="0"/>
              <a:t>Context switching overhead is due to the CPU caches</a:t>
            </a:r>
          </a:p>
          <a:p>
            <a:pPr lvl="1"/>
            <a:r>
              <a:rPr lang="en-US" dirty="0"/>
              <a:t>CPU keeps most recently used data in nearby caches, so it’s more efficient to let an ongoing process continue.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I/O-blocked</a:t>
            </a:r>
            <a:r>
              <a:rPr lang="en-US" b="1" dirty="0"/>
              <a:t> </a:t>
            </a:r>
            <a:r>
              <a:rPr lang="en-US" dirty="0"/>
              <a:t>processes make progress without using the CPU</a:t>
            </a:r>
          </a:p>
          <a:p>
            <a:pPr lvl="1"/>
            <a:r>
              <a:rPr lang="en-US" dirty="0"/>
              <a:t>We should prioritize I/O-bound processes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Multi-Level Feedback Queues </a:t>
            </a:r>
            <a:r>
              <a:rPr lang="en-US" dirty="0"/>
              <a:t>are often used in real OS schedulers</a:t>
            </a:r>
          </a:p>
          <a:p>
            <a:pPr lvl="1"/>
            <a:r>
              <a:rPr lang="en-US" dirty="0"/>
              <a:t>Prioritizes “polite” processes that use little CPU time when scheduled</a:t>
            </a:r>
          </a:p>
          <a:p>
            <a:pPr lvl="1"/>
            <a:r>
              <a:rPr lang="en-US" dirty="0"/>
              <a:t>CPU-bound processes squander their time quotas and lose priority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4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1B44-772D-4144-8A36-7F95B5E1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330A-478F-E949-A96D-DC850B7F92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fork</a:t>
            </a:r>
            <a:r>
              <a:rPr lang="en-US" dirty="0"/>
              <a:t> + </a:t>
            </a:r>
            <a:r>
              <a:rPr lang="en-US" b="1" dirty="0"/>
              <a:t>exec</a:t>
            </a:r>
            <a:r>
              <a:rPr lang="en-US" dirty="0"/>
              <a:t> runs a program.</a:t>
            </a:r>
          </a:p>
          <a:p>
            <a:pPr lvl="1"/>
            <a:r>
              <a:rPr lang="en-US" dirty="0"/>
              <a:t>fork duplicates the current process</a:t>
            </a:r>
          </a:p>
          <a:p>
            <a:pPr lvl="1"/>
            <a:r>
              <a:rPr lang="en-US" dirty="0"/>
              <a:t>exec copies code and global data from an executable file, and creates a new empty stack.</a:t>
            </a:r>
          </a:p>
          <a:p>
            <a:r>
              <a:rPr lang="en-US" dirty="0"/>
              <a:t>Stack grows from high addresses down to lower.</a:t>
            </a:r>
          </a:p>
          <a:p>
            <a:pPr lvl="1"/>
            <a:r>
              <a:rPr lang="en-US" dirty="0"/>
              <a:t>Grows larger when a function is called.</a:t>
            </a:r>
          </a:p>
          <a:p>
            <a:pPr lvl="1"/>
            <a:r>
              <a:rPr lang="en-US" dirty="0"/>
              <a:t>Shrinks when a function returns.</a:t>
            </a:r>
          </a:p>
          <a:p>
            <a:r>
              <a:rPr lang="en-US" dirty="0"/>
              <a:t>Heap is a block of memory managed by C’s malloc &amp; free. </a:t>
            </a:r>
          </a:p>
          <a:p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0C09937-D941-6942-8773-445658BECE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0453" y="1084263"/>
            <a:ext cx="5554368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5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talked about the </a:t>
            </a:r>
            <a:r>
              <a:rPr lang="en-US" b="1" i="1" dirty="0">
                <a:solidFill>
                  <a:schemeClr val="accent4"/>
                </a:solidFill>
              </a:rPr>
              <a:t>mechanisms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for sharing the CPU:</a:t>
            </a:r>
          </a:p>
          <a:p>
            <a:pPr lvl="1"/>
            <a:r>
              <a:rPr lang="en-US" dirty="0"/>
              <a:t>Limited direct execution</a:t>
            </a:r>
          </a:p>
          <a:p>
            <a:pPr lvl="1"/>
            <a:r>
              <a:rPr lang="en-US" dirty="0"/>
              <a:t>User/kernel mode</a:t>
            </a:r>
          </a:p>
          <a:p>
            <a:pPr lvl="1"/>
            <a:r>
              <a:rPr lang="en-US" dirty="0"/>
              <a:t>Timer interrupts</a:t>
            </a:r>
          </a:p>
          <a:p>
            <a:pPr lvl="1"/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b="1" dirty="0"/>
              <a:t>Scheduling</a:t>
            </a:r>
            <a:r>
              <a:rPr lang="en-US" dirty="0"/>
              <a:t> is creating a </a:t>
            </a:r>
            <a:r>
              <a:rPr lang="en-US" b="1" i="1" dirty="0">
                <a:solidFill>
                  <a:schemeClr val="accent4"/>
                </a:solidFill>
              </a:rPr>
              <a:t>policy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for sharing the CPU:</a:t>
            </a:r>
          </a:p>
          <a:p>
            <a:pPr lvl="1"/>
            <a:r>
              <a:rPr lang="en-US" dirty="0"/>
              <a:t>Which process is chosen to run, and when?</a:t>
            </a:r>
          </a:p>
          <a:p>
            <a:pPr lvl="1"/>
            <a:r>
              <a:rPr lang="en-US" dirty="0"/>
              <a:t>When (if ever) are running processes preempted (interrupted)?</a:t>
            </a:r>
          </a:p>
        </p:txBody>
      </p:sp>
    </p:spTree>
    <p:extLst>
      <p:ext uri="{BB962C8B-B14F-4D97-AF65-F5344CB8AC3E}">
        <p14:creationId xmlns:p14="http://schemas.microsoft.com/office/powerpoint/2010/main" val="14443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begin with a simplified scheduling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take ideas from Operations Research (process == “job”)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Simplifying assumptions: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Jobs are the same length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new jobs are added (they all are available at the beginning)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Jobs cannot be </a:t>
            </a:r>
            <a:r>
              <a:rPr lang="en-US" b="1" i="1" dirty="0">
                <a:solidFill>
                  <a:schemeClr val="accent4"/>
                </a:solidFill>
              </a:rPr>
              <a:t>preempted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(interrupted)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I/O is done; it’s just CPU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length is known ahead of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is only one CPU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processes have equal priority</a:t>
            </a:r>
          </a:p>
        </p:txBody>
      </p:sp>
    </p:spTree>
    <p:extLst>
      <p:ext uri="{BB962C8B-B14F-4D97-AF65-F5344CB8AC3E}">
        <p14:creationId xmlns:p14="http://schemas.microsoft.com/office/powerpoint/2010/main" val="14815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chemeClr val="accent4"/>
                </a:solidFill>
              </a:rPr>
              <a:t>metric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a standard for measuring something</a:t>
            </a:r>
          </a:p>
          <a:p>
            <a:pPr lvl="1"/>
            <a:r>
              <a:rPr lang="en-US" dirty="0"/>
              <a:t>Like an “objective function” in mathematical optimization,</a:t>
            </a:r>
          </a:p>
          <a:p>
            <a:pPr lvl="1"/>
            <a:r>
              <a:rPr lang="en-US" dirty="0"/>
              <a:t>or a “utility function” in economics.</a:t>
            </a:r>
          </a:p>
          <a:p>
            <a:r>
              <a:rPr lang="en-US" dirty="0"/>
              <a:t>We must choose a metric </a:t>
            </a:r>
            <a:r>
              <a:rPr lang="en-US" i="1" dirty="0"/>
              <a:t>before</a:t>
            </a:r>
            <a:r>
              <a:rPr lang="en-US" dirty="0"/>
              <a:t> designing a scheduling policy</a:t>
            </a:r>
          </a:p>
          <a:p>
            <a:pPr lvl="1"/>
            <a:r>
              <a:rPr lang="en-US" dirty="0"/>
              <a:t>Computing systems have many different goals and uses, so there are many competing performance metrics.</a:t>
            </a:r>
          </a:p>
          <a:p>
            <a:r>
              <a:rPr lang="en-US" dirty="0"/>
              <a:t>Operating systems (and life) are full of </a:t>
            </a:r>
            <a:r>
              <a:rPr lang="en-US" i="1" dirty="0">
                <a:solidFill>
                  <a:schemeClr val="accent4"/>
                </a:solidFill>
              </a:rPr>
              <a:t>tradeoffs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29" y="4850969"/>
            <a:ext cx="2007031" cy="2007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4441" y="5322226"/>
            <a:ext cx="6261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a typeface="Apple Chancery" charset="0"/>
                <a:cs typeface="Apple Chancery" charset="0"/>
              </a:rPr>
              <a:t>“</a:t>
            </a:r>
            <a:r>
              <a:rPr lang="en-US" sz="2800" i="1" dirty="0">
                <a:solidFill>
                  <a:schemeClr val="accent4"/>
                </a:solidFill>
                <a:ea typeface="Apple Chancery" charset="0"/>
                <a:cs typeface="Apple Chancery" charset="0"/>
              </a:rPr>
              <a:t>fast acting</a:t>
            </a:r>
            <a:r>
              <a:rPr lang="en-US" sz="2800" i="1" dirty="0">
                <a:ea typeface="Apple Chancery" charset="0"/>
                <a:cs typeface="Apple Chancery" charset="0"/>
              </a:rPr>
              <a:t>” </a:t>
            </a:r>
            <a:r>
              <a:rPr lang="en-US" sz="2800" dirty="0">
                <a:ea typeface="Apple Chancery" charset="0"/>
                <a:cs typeface="Apple Chancery" charset="0"/>
              </a:rPr>
              <a:t>or</a:t>
            </a:r>
            <a:r>
              <a:rPr lang="en-US" sz="2800" i="1" dirty="0">
                <a:ea typeface="Apple Chancery" charset="0"/>
                <a:cs typeface="Apple Chancery" charset="0"/>
              </a:rPr>
              <a:t> “</a:t>
            </a:r>
            <a:r>
              <a:rPr lang="en-US" sz="2800" i="1" dirty="0">
                <a:solidFill>
                  <a:schemeClr val="accent4"/>
                </a:solidFill>
                <a:ea typeface="Apple Chancery" charset="0"/>
                <a:cs typeface="Apple Chancery" charset="0"/>
              </a:rPr>
              <a:t>long lasting</a:t>
            </a:r>
            <a:r>
              <a:rPr lang="en-US" sz="2800" i="1" dirty="0">
                <a:ea typeface="Apple Chancery" charset="0"/>
                <a:cs typeface="Apple Chancery" charset="0"/>
              </a:rPr>
              <a:t>”?</a:t>
            </a:r>
          </a:p>
          <a:p>
            <a:r>
              <a:rPr lang="en-US" sz="2800" dirty="0">
                <a:ea typeface="Apple Chancery" charset="0"/>
                <a:cs typeface="Apple Chancery" charset="0"/>
              </a:rPr>
              <a:t>Do I want to feel better now or later?</a:t>
            </a:r>
          </a:p>
        </p:txBody>
      </p:sp>
    </p:spTree>
    <p:extLst>
      <p:ext uri="{BB962C8B-B14F-4D97-AF65-F5344CB8AC3E}">
        <p14:creationId xmlns:p14="http://schemas.microsoft.com/office/powerpoint/2010/main" val="69623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turnaround time </a:t>
            </a:r>
            <a:r>
              <a:rPr lang="en-US" dirty="0"/>
              <a:t>is our first scheduling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T</a:t>
            </a:r>
            <a:r>
              <a:rPr lang="en-US" baseline="-25000" dirty="0" err="1"/>
              <a:t>turnaround</a:t>
            </a:r>
            <a:r>
              <a:rPr lang="en-US" dirty="0"/>
              <a:t> = </a:t>
            </a:r>
            <a:r>
              <a:rPr lang="en-US" dirty="0" err="1"/>
              <a:t>T</a:t>
            </a:r>
            <a:r>
              <a:rPr lang="en-US" baseline="-25000" dirty="0" err="1"/>
              <a:t>completion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arrival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It’s just the total time waited to finish the job, including both it’s execution time and the time it was waiting before execution.</a:t>
            </a:r>
          </a:p>
          <a:p>
            <a:r>
              <a:rPr lang="en-US" i="1" dirty="0"/>
              <a:t>Average</a:t>
            </a:r>
            <a:r>
              <a:rPr lang="en-US" dirty="0"/>
              <a:t> turnaround time is computed across all processes.</a:t>
            </a:r>
          </a:p>
        </p:txBody>
      </p:sp>
    </p:spTree>
    <p:extLst>
      <p:ext uri="{BB962C8B-B14F-4D97-AF65-F5344CB8AC3E}">
        <p14:creationId xmlns:p14="http://schemas.microsoft.com/office/powerpoint/2010/main" val="172481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in, first out (FIFO)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FIFO is the simplest scheduling policy.</a:t>
            </a:r>
          </a:p>
          <a:p>
            <a:r>
              <a:rPr lang="en-US" dirty="0"/>
              <a:t>Just let a job run until it is done, then schedule the next job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Average turnaround time here is (10 + 20 + 30)/3 = </a:t>
            </a:r>
            <a:r>
              <a:rPr lang="en-US" b="1" dirty="0">
                <a:solidFill>
                  <a:schemeClr val="accent4"/>
                </a:solidFill>
              </a:rPr>
              <a:t>20</a:t>
            </a: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24" y="2362245"/>
            <a:ext cx="5701726" cy="30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41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03 - Process creation and memory layout</Template>
  <TotalTime>6515</TotalTime>
  <Words>1747</Words>
  <Application>Microsoft Macintosh PowerPoint</Application>
  <PresentationFormat>Widescreen</PresentationFormat>
  <Paragraphs>244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Andale Mono</vt:lpstr>
      <vt:lpstr>Apple Chancery</vt:lpstr>
      <vt:lpstr>Apple Color Emoji</vt:lpstr>
      <vt:lpstr>Arial</vt:lpstr>
      <vt:lpstr>Calibri</vt:lpstr>
      <vt:lpstr>Garamond</vt:lpstr>
      <vt:lpstr>Mangal</vt:lpstr>
      <vt:lpstr>Theme1</vt:lpstr>
      <vt:lpstr>EECS-343 Operating Systems Lecture 4: Scheduling</vt:lpstr>
      <vt:lpstr>Announcements</vt:lpstr>
      <vt:lpstr>Recap</vt:lpstr>
      <vt:lpstr>Recap (continued)</vt:lpstr>
      <vt:lpstr>Scheduling</vt:lpstr>
      <vt:lpstr>We’ll begin with a simplified scheduling problem</vt:lpstr>
      <vt:lpstr>Metrics</vt:lpstr>
      <vt:lpstr>Average turnaround time is our first scheduling metric</vt:lpstr>
      <vt:lpstr>First in, first out (FIFO)</vt:lpstr>
      <vt:lpstr>FIFO shortcomings</vt:lpstr>
      <vt:lpstr>Shortest Job First (SJF)</vt:lpstr>
      <vt:lpstr>Let’s get real</vt:lpstr>
      <vt:lpstr>Shortest Time-to-Completion First (STCF)</vt:lpstr>
      <vt:lpstr>A different metric – response time</vt:lpstr>
      <vt:lpstr>Round Robin optimizes response time</vt:lpstr>
      <vt:lpstr>Different policies favor different metrics</vt:lpstr>
      <vt:lpstr>Time slice (a.k.a. time quantum) tradeoffs</vt:lpstr>
      <vt:lpstr>Context switching overhead</vt:lpstr>
      <vt:lpstr>Intermission</vt:lpstr>
      <vt:lpstr>I/O creates scheduling overlap opportunities</vt:lpstr>
      <vt:lpstr>I/O bound and CPU bound processes</vt:lpstr>
      <vt:lpstr>Real OS Schedulers</vt:lpstr>
      <vt:lpstr>Multi-Level Feedback Queue (MLFQ)</vt:lpstr>
      <vt:lpstr>MLFQ rules</vt:lpstr>
      <vt:lpstr>MLFQ parameters</vt:lpstr>
      <vt:lpstr>Avoiding starvation</vt:lpstr>
      <vt:lpstr>An MLFQ optimization</vt:lpstr>
      <vt:lpstr>User-defined process priority</vt:lpstr>
      <vt:lpstr>Context switch mechanisms revisited</vt:lpstr>
      <vt:lpstr>Recap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130</cp:revision>
  <cp:lastPrinted>2019-04-11T14:52:58Z</cp:lastPrinted>
  <dcterms:created xsi:type="dcterms:W3CDTF">2017-09-19T21:33:23Z</dcterms:created>
  <dcterms:modified xsi:type="dcterms:W3CDTF">2019-04-11T15:39:29Z</dcterms:modified>
</cp:coreProperties>
</file>