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260" r:id="rId4"/>
    <p:sldId id="262" r:id="rId5"/>
    <p:sldId id="282" r:id="rId6"/>
    <p:sldId id="257" r:id="rId7"/>
    <p:sldId id="264" r:id="rId8"/>
    <p:sldId id="276" r:id="rId9"/>
    <p:sldId id="261" r:id="rId10"/>
    <p:sldId id="265" r:id="rId11"/>
    <p:sldId id="266" r:id="rId12"/>
    <p:sldId id="279" r:id="rId13"/>
    <p:sldId id="268" r:id="rId14"/>
    <p:sldId id="269" r:id="rId15"/>
    <p:sldId id="267" r:id="rId16"/>
    <p:sldId id="270" r:id="rId17"/>
    <p:sldId id="271" r:id="rId18"/>
    <p:sldId id="272" r:id="rId19"/>
    <p:sldId id="280" r:id="rId20"/>
    <p:sldId id="273" r:id="rId21"/>
    <p:sldId id="274" r:id="rId22"/>
    <p:sldId id="277" r:id="rId23"/>
    <p:sldId id="263" r:id="rId24"/>
    <p:sldId id="287" r:id="rId25"/>
    <p:sldId id="283" r:id="rId26"/>
    <p:sldId id="285" r:id="rId27"/>
    <p:sldId id="275" r:id="rId28"/>
    <p:sldId id="286" r:id="rId29"/>
    <p:sldId id="278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8"/>
            <p14:sldId id="259"/>
            <p14:sldId id="260"/>
            <p14:sldId id="262"/>
            <p14:sldId id="282"/>
            <p14:sldId id="257"/>
            <p14:sldId id="264"/>
            <p14:sldId id="276"/>
            <p14:sldId id="261"/>
            <p14:sldId id="265"/>
            <p14:sldId id="266"/>
            <p14:sldId id="279"/>
            <p14:sldId id="268"/>
            <p14:sldId id="269"/>
            <p14:sldId id="267"/>
            <p14:sldId id="270"/>
            <p14:sldId id="271"/>
            <p14:sldId id="272"/>
            <p14:sldId id="280"/>
            <p14:sldId id="273"/>
            <p14:sldId id="274"/>
            <p14:sldId id="277"/>
            <p14:sldId id="263"/>
            <p14:sldId id="287"/>
            <p14:sldId id="283"/>
            <p14:sldId id="285"/>
            <p14:sldId id="275"/>
            <p14:sldId id="286"/>
            <p14:sldId id="278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/>
    <p:restoredTop sz="94682"/>
  </p:normalViewPr>
  <p:slideViewPr>
    <p:cSldViewPr snapToGrid="0" snapToObjects="1">
      <p:cViewPr varScale="1">
        <p:scale>
          <a:sx n="113" d="100"/>
          <a:sy n="113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62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3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6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81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5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dos.csail.mit.edu/6.828/2018/xv6/book-rev1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2:</a:t>
            </a:r>
            <a:br>
              <a:rPr lang="en-US" dirty="0"/>
            </a:br>
            <a:r>
              <a:rPr lang="en-US" dirty="0"/>
              <a:t>Processes </a:t>
            </a:r>
            <a:r>
              <a:rPr lang="en-US"/>
              <a:t>&amp; System Calls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4271" y="6092826"/>
            <a:ext cx="519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Covers Chapter 4 and 5 in Three Easy Pieces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C994B4-94AE-D74F-8A0F-68EC416BB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execution is </a:t>
            </a:r>
            <a:r>
              <a:rPr lang="en-US" i="1" dirty="0"/>
              <a:t>limited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User processes </a:t>
            </a:r>
            <a:r>
              <a:rPr lang="en-US" dirty="0"/>
              <a:t>execute with CPU in “</a:t>
            </a:r>
            <a:r>
              <a:rPr lang="en-US" b="1" dirty="0">
                <a:solidFill>
                  <a:schemeClr val="accent1"/>
                </a:solidFill>
              </a:rPr>
              <a:t>user</a:t>
            </a:r>
            <a:r>
              <a:rPr lang="en-US" dirty="0"/>
              <a:t> mode”</a:t>
            </a:r>
          </a:p>
          <a:p>
            <a:pPr lvl="1"/>
            <a:r>
              <a:rPr lang="en-US" dirty="0"/>
              <a:t>Can only execute basic arithmetic, branching, and memory read/write instructions (within a specific range/segment).</a:t>
            </a:r>
          </a:p>
          <a:p>
            <a:pPr lvl="1"/>
            <a:r>
              <a:rPr lang="en-US" dirty="0"/>
              <a:t>CPU will not execute certain privileged instructions when in user mode..</a:t>
            </a:r>
          </a:p>
          <a:p>
            <a:r>
              <a:rPr lang="en-US" b="1" dirty="0"/>
              <a:t>OS</a:t>
            </a:r>
            <a:r>
              <a:rPr lang="en-US" dirty="0"/>
              <a:t> </a:t>
            </a:r>
            <a:r>
              <a:rPr lang="en-US" b="1" dirty="0"/>
              <a:t>kernel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runs with the CPU in “</a:t>
            </a:r>
            <a:r>
              <a:rPr lang="en-US" b="1" dirty="0">
                <a:solidFill>
                  <a:schemeClr val="accent1"/>
                </a:solidFill>
              </a:rPr>
              <a:t>privileged</a:t>
            </a:r>
            <a:r>
              <a:rPr lang="en-US" dirty="0"/>
              <a:t>/kernel mode”</a:t>
            </a:r>
          </a:p>
          <a:p>
            <a:pPr lvl="1"/>
            <a:r>
              <a:rPr lang="en-US" dirty="0"/>
              <a:t>Allows all instructions, including:</a:t>
            </a:r>
          </a:p>
          <a:p>
            <a:pPr lvl="2"/>
            <a:r>
              <a:rPr lang="en-US" dirty="0"/>
              <a:t>Changing registers that control which memory is accessible</a:t>
            </a:r>
          </a:p>
          <a:p>
            <a:pPr lvl="2"/>
            <a:r>
              <a:rPr lang="en-US" dirty="0"/>
              <a:t>Performing I/O,   switching CPU mode.</a:t>
            </a:r>
          </a:p>
          <a:p>
            <a:r>
              <a:rPr lang="en-US" dirty="0"/>
              <a:t>Early CPUs lacked multiple modes, so could not support a real OS.</a:t>
            </a:r>
          </a:p>
          <a:p>
            <a:pPr lvl="1"/>
            <a:r>
              <a:rPr lang="en-US" dirty="0"/>
              <a:t>For example, the first IBM PC had an Intel 8088 CPU lacking this feature,</a:t>
            </a:r>
            <a:br>
              <a:rPr lang="en-US" dirty="0"/>
            </a:br>
            <a:r>
              <a:rPr lang="en-US" dirty="0"/>
              <a:t>so PC DOS was a very limited OS.</a:t>
            </a:r>
          </a:p>
          <a:p>
            <a:pPr lvl="1"/>
            <a:r>
              <a:rPr lang="en-US" dirty="0"/>
              <a:t>Intel 386 processor in 1985 enabled a true OS for PCs (OS/2 and Windows).</a:t>
            </a:r>
          </a:p>
        </p:txBody>
      </p:sp>
    </p:spTree>
    <p:extLst>
      <p:ext uri="{BB962C8B-B14F-4D97-AF65-F5344CB8AC3E}">
        <p14:creationId xmlns:p14="http://schemas.microsoft.com/office/powerpoint/2010/main" val="182076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 program cannot do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“hello world”</a:t>
            </a:r>
          </a:p>
          <a:p>
            <a:pPr lvl="1"/>
            <a:r>
              <a:rPr lang="en-US" i="1" dirty="0"/>
              <a:t>because the display is a shared resource.</a:t>
            </a:r>
          </a:p>
          <a:p>
            <a:r>
              <a:rPr lang="en-US" dirty="0"/>
              <a:t>Download a web page</a:t>
            </a:r>
          </a:p>
          <a:p>
            <a:pPr lvl="1"/>
            <a:r>
              <a:rPr lang="en-US" i="1" dirty="0"/>
              <a:t>because the network card is a shared resource.</a:t>
            </a:r>
          </a:p>
          <a:p>
            <a:r>
              <a:rPr lang="en-US" dirty="0"/>
              <a:t>Save or read a file</a:t>
            </a:r>
          </a:p>
          <a:p>
            <a:pPr lvl="1"/>
            <a:r>
              <a:rPr lang="en-US" i="1" dirty="0"/>
              <a:t>because the filesystem is a shared resource and the OS wants to check file permissions first.</a:t>
            </a:r>
          </a:p>
          <a:p>
            <a:r>
              <a:rPr lang="en-US" dirty="0"/>
              <a:t>Launch another program</a:t>
            </a:r>
          </a:p>
          <a:p>
            <a:pPr lvl="1"/>
            <a:r>
              <a:rPr lang="en-US" i="1" dirty="0"/>
              <a:t>because processes are managed by the OS</a:t>
            </a:r>
          </a:p>
          <a:p>
            <a:r>
              <a:rPr lang="en-US" dirty="0"/>
              <a:t>Send data to another program</a:t>
            </a:r>
          </a:p>
          <a:p>
            <a:pPr lvl="1"/>
            <a:r>
              <a:rPr lang="en-US" i="1" dirty="0"/>
              <a:t>because each program runs in isolation, one at a time</a:t>
            </a:r>
          </a:p>
        </p:txBody>
      </p:sp>
    </p:spTree>
    <p:extLst>
      <p:ext uri="{BB962C8B-B14F-4D97-AF65-F5344CB8AC3E}">
        <p14:creationId xmlns:p14="http://schemas.microsoft.com/office/powerpoint/2010/main" val="69773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61" y="0"/>
            <a:ext cx="9045039" cy="6916795"/>
          </a:xfrm>
        </p:spPr>
      </p:pic>
    </p:spTree>
    <p:extLst>
      <p:ext uri="{BB962C8B-B14F-4D97-AF65-F5344CB8AC3E}">
        <p14:creationId xmlns:p14="http://schemas.microsoft.com/office/powerpoint/2010/main" val="91982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way for the CPU to be, well, </a:t>
            </a:r>
            <a:r>
              <a:rPr lang="en-US" i="1" dirty="0"/>
              <a:t>interrupted</a:t>
            </a:r>
            <a:r>
              <a:rPr lang="en-US" dirty="0"/>
              <a:t>.</a:t>
            </a:r>
          </a:p>
          <a:p>
            <a:r>
              <a:rPr lang="en-US" dirty="0"/>
              <a:t>CPU switches to privileged mode (kernel activates)</a:t>
            </a:r>
          </a:p>
          <a:p>
            <a:pPr lvl="1"/>
            <a:r>
              <a:rPr lang="en-US" dirty="0"/>
              <a:t>Now any instruction can be executed, including privileged ones.</a:t>
            </a:r>
          </a:p>
          <a:p>
            <a:r>
              <a:rPr lang="en-US" dirty="0"/>
              <a:t>Execution jumps to a predefined location</a:t>
            </a:r>
          </a:p>
          <a:p>
            <a:pPr lvl="1"/>
            <a:r>
              <a:rPr lang="en-US" dirty="0"/>
              <a:t>(specified in the CPU’s interrupt vector table)</a:t>
            </a:r>
          </a:p>
          <a:p>
            <a:pPr lvl="1"/>
            <a:r>
              <a:rPr lang="en-US" dirty="0"/>
              <a:t>This ensures that the kernel code starts running.</a:t>
            </a:r>
          </a:p>
          <a:p>
            <a:pPr lvl="1"/>
            <a:r>
              <a:rPr lang="en-US" dirty="0"/>
              <a:t>Interrupts are the only way the kernel is activated (after boot-up)</a:t>
            </a:r>
          </a:p>
          <a:p>
            <a:r>
              <a:rPr lang="en-US" dirty="0"/>
              <a:t>Used to support asynchronous I/O</a:t>
            </a:r>
          </a:p>
          <a:p>
            <a:pPr lvl="1"/>
            <a:r>
              <a:rPr lang="en-US" dirty="0"/>
              <a:t>Lets a hardware device tell the CPU that some data is ready</a:t>
            </a:r>
          </a:p>
          <a:p>
            <a:pPr lvl="1"/>
            <a:r>
              <a:rPr lang="en-US" dirty="0"/>
              <a:t>Remember that a disk operation is millions of times slower than an </a:t>
            </a:r>
            <a:r>
              <a:rPr lang="en-US" i="1" dirty="0"/>
              <a:t>add</a:t>
            </a:r>
            <a:r>
              <a:rPr lang="en-US" dirty="0"/>
              <a:t>.</a:t>
            </a:r>
          </a:p>
          <a:p>
            <a:r>
              <a:rPr lang="en-US" dirty="0"/>
              <a:t>CPU has an electrical pin for hardware interrupts.</a:t>
            </a:r>
          </a:p>
          <a:p>
            <a:r>
              <a:rPr lang="en-US" dirty="0"/>
              <a:t>There is also an instruction for </a:t>
            </a:r>
            <a:r>
              <a:rPr lang="en-US" i="1" dirty="0"/>
              <a:t>software</a:t>
            </a:r>
            <a:r>
              <a:rPr lang="en-US" dirty="0"/>
              <a:t> interrupts.</a:t>
            </a:r>
          </a:p>
        </p:txBody>
      </p:sp>
    </p:spTree>
    <p:extLst>
      <p:ext uri="{BB962C8B-B14F-4D97-AF65-F5344CB8AC3E}">
        <p14:creationId xmlns:p14="http://schemas.microsoft.com/office/powerpoint/2010/main" val="52097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numbers in xv6 (</a:t>
            </a:r>
            <a:r>
              <a:rPr lang="en-US" dirty="0" err="1"/>
              <a:t>traps.h</a:t>
            </a:r>
            <a:r>
              <a:rPr lang="en-US" dirty="0"/>
              <a:t>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5726" y="1410346"/>
            <a:ext cx="5756273" cy="313870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5549" y="1410346"/>
            <a:ext cx="5730873" cy="5083453"/>
          </a:xfrm>
        </p:spPr>
      </p:pic>
      <p:sp>
        <p:nvSpPr>
          <p:cNvPr id="4" name="Right Brace 3"/>
          <p:cNvSpPr/>
          <p:nvPr/>
        </p:nvSpPr>
        <p:spPr>
          <a:xfrm>
            <a:off x="5982346" y="1611824"/>
            <a:ext cx="453379" cy="4773478"/>
          </a:xfrm>
          <a:prstGeom prst="rightBrace">
            <a:avLst>
              <a:gd name="adj1" fmla="val 49354"/>
              <a:gd name="adj2" fmla="val 7987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2314" y="3351908"/>
            <a:ext cx="2549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External hardware: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Keyboard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IDE disk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9190495" y="3115158"/>
            <a:ext cx="350057" cy="1433897"/>
          </a:xfrm>
          <a:prstGeom prst="rightBrace">
            <a:avLst>
              <a:gd name="adj1" fmla="val 49354"/>
              <a:gd name="adj2" fmla="val 3555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9181" y="5204080"/>
            <a:ext cx="5415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CPU </a:t>
            </a:r>
            <a:r>
              <a:rPr lang="en-US" sz="2400" i="1" dirty="0">
                <a:solidFill>
                  <a:schemeClr val="accent1"/>
                </a:solidFill>
              </a:rPr>
              <a:t>exceptions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/>
              <a:t>trigger interrupts, </a:t>
            </a:r>
            <a:r>
              <a:rPr lang="en-US" sz="2400" dirty="0" err="1"/>
              <a:t>eg</a:t>
            </a:r>
            <a:r>
              <a:rPr lang="en-US" sz="2400" dirty="0"/>
              <a:t>.: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arithmetic overflow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invalid memory access</a:t>
            </a:r>
            <a:br>
              <a:rPr lang="en-US" sz="2400" dirty="0"/>
            </a:br>
            <a:r>
              <a:rPr lang="en-US" sz="2400" dirty="0"/>
              <a:t>(general protection fault)</a:t>
            </a:r>
          </a:p>
        </p:txBody>
      </p:sp>
    </p:spTree>
    <p:extLst>
      <p:ext uri="{BB962C8B-B14F-4D97-AF65-F5344CB8AC3E}">
        <p14:creationId xmlns:p14="http://schemas.microsoft.com/office/powerpoint/2010/main" val="40802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(</a:t>
            </a:r>
            <a:r>
              <a:rPr lang="en-US" dirty="0" err="1"/>
              <a:t>syscalls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r-IN" dirty="0"/>
              <a:t>…</a:t>
            </a:r>
            <a:r>
              <a:rPr lang="en-US" dirty="0"/>
              <a:t>are the way that processes ask the OS to do things for them.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a </a:t>
            </a:r>
            <a:r>
              <a:rPr lang="en-US" b="1" dirty="0">
                <a:solidFill>
                  <a:schemeClr val="accent1"/>
                </a:solidFill>
              </a:rPr>
              <a:t>Software Interrupt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(a.k.a. </a:t>
            </a:r>
            <a:r>
              <a:rPr lang="en-US" b="1" dirty="0">
                <a:solidFill>
                  <a:schemeClr val="accent1"/>
                </a:solidFill>
              </a:rPr>
              <a:t>trap</a:t>
            </a:r>
            <a:r>
              <a:rPr lang="en-US" dirty="0"/>
              <a:t>) instruction (</a:t>
            </a:r>
            <a:r>
              <a:rPr lang="en-US" dirty="0" err="1">
                <a:latin typeface="Andale Mono" panose="020B0509000000000004" pitchFamily="49" charset="0"/>
              </a:rPr>
              <a:t>int</a:t>
            </a:r>
            <a:r>
              <a:rPr lang="en-US" dirty="0"/>
              <a:t> on x86)</a:t>
            </a:r>
          </a:p>
          <a:p>
            <a:r>
              <a:rPr lang="en-US" dirty="0" err="1"/>
              <a:t>Syscall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number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parameters are loaded into pre-defined registers</a:t>
            </a:r>
          </a:p>
          <a:p>
            <a:r>
              <a:rPr lang="en-US" dirty="0"/>
              <a:t>Kernel takes over during the interrupt handler routine</a:t>
            </a:r>
          </a:p>
          <a:p>
            <a:endParaRPr lang="en-US" dirty="0"/>
          </a:p>
          <a:p>
            <a:r>
              <a:rPr lang="en-US" dirty="0"/>
              <a:t>A regular function call into a library would be insufficient because it would run in the same process, in user mode.</a:t>
            </a:r>
          </a:p>
        </p:txBody>
      </p:sp>
    </p:spTree>
    <p:extLst>
      <p:ext uri="{BB962C8B-B14F-4D97-AF65-F5344CB8AC3E}">
        <p14:creationId xmlns:p14="http://schemas.microsoft.com/office/powerpoint/2010/main" val="25463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Syscalls</a:t>
            </a:r>
            <a:r>
              <a:rPr lang="en-US" dirty="0"/>
              <a:t> in xv6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user.h</a:t>
            </a:r>
            <a:r>
              <a:rPr lang="en-US" dirty="0"/>
              <a:t> defines function prototypes for </a:t>
            </a:r>
            <a:r>
              <a:rPr lang="en-US" dirty="0" err="1"/>
              <a:t>syscalls</a:t>
            </a:r>
            <a:r>
              <a:rPr lang="en-US" dirty="0"/>
              <a:t>:</a:t>
            </a:r>
          </a:p>
          <a:p>
            <a:r>
              <a:rPr lang="en-US" dirty="0"/>
              <a:t>User processes can call these functions in C code</a:t>
            </a:r>
          </a:p>
          <a:p>
            <a:r>
              <a:rPr lang="en-US" dirty="0"/>
              <a:t>But these are not regular functions!</a:t>
            </a:r>
          </a:p>
          <a:p>
            <a:pPr lvl="1"/>
            <a:r>
              <a:rPr lang="en-US" dirty="0"/>
              <a:t>They’re just wrappers that trigger software interrupts.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0272" y="287012"/>
            <a:ext cx="4583936" cy="6423351"/>
          </a:xfrm>
        </p:spPr>
      </p:pic>
    </p:spTree>
    <p:extLst>
      <p:ext uri="{BB962C8B-B14F-4D97-AF65-F5344CB8AC3E}">
        <p14:creationId xmlns:p14="http://schemas.microsoft.com/office/powerpoint/2010/main" val="175242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</a:t>
            </a:r>
            <a:r>
              <a:rPr lang="en-US" dirty="0" err="1"/>
              <a:t>syscall</a:t>
            </a:r>
            <a:r>
              <a:rPr lang="en-US" dirty="0"/>
              <a:t> user functions is in assembly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077" y="1589736"/>
            <a:ext cx="4221301" cy="51212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471" y="1589735"/>
            <a:ext cx="7067227" cy="51210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usys.S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There’s some funky C-preprocessor syntax here.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Will generate this code for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kill(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</a:t>
            </a:r>
            <a:r>
              <a:rPr lang="en-US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globl</a:t>
            </a: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 kill</a:t>
            </a:r>
            <a:b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kill: </a:t>
            </a:r>
            <a:r>
              <a:rPr lang="en-US" dirty="0" err="1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movl</a:t>
            </a: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 $</a:t>
            </a:r>
            <a:r>
              <a:rPr lang="en-US" dirty="0" err="1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SYS_kill</a:t>
            </a: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, %</a:t>
            </a:r>
            <a:r>
              <a:rPr lang="en-US" dirty="0" err="1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eax</a:t>
            </a:r>
            <a:b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 $T_SYSCALL</a:t>
            </a:r>
            <a:b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      ret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“.</a:t>
            </a:r>
            <a:r>
              <a:rPr lang="en-US" dirty="0" err="1">
                <a:ea typeface="Andale Mono" charset="0"/>
                <a:cs typeface="Andale Mono" charset="0"/>
              </a:rPr>
              <a:t>globl</a:t>
            </a:r>
            <a:r>
              <a:rPr lang="en-US" dirty="0">
                <a:ea typeface="Andale Mono" charset="0"/>
                <a:cs typeface="Andale Mono" charset="0"/>
              </a:rPr>
              <a:t>” makes the symbol visible to the linker, so it’s like writing a C function.</a:t>
            </a:r>
          </a:p>
        </p:txBody>
      </p:sp>
    </p:spTree>
    <p:extLst>
      <p:ext uri="{BB962C8B-B14F-4D97-AF65-F5344CB8AC3E}">
        <p14:creationId xmlns:p14="http://schemas.microsoft.com/office/powerpoint/2010/main" val="113054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numbers are defined in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syscall.h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094" y="1146175"/>
            <a:ext cx="2346411" cy="5595937"/>
          </a:xfrm>
        </p:spPr>
      </p:pic>
    </p:spTree>
    <p:extLst>
      <p:ext uri="{BB962C8B-B14F-4D97-AF65-F5344CB8AC3E}">
        <p14:creationId xmlns:p14="http://schemas.microsoft.com/office/powerpoint/2010/main" val="164728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table is defined in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syscall.c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5" y="1115445"/>
            <a:ext cx="5756275" cy="556373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4F70-C295-F04A-9E2D-304DEBD25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 anchor="ctr"/>
          <a:lstStyle/>
          <a:p>
            <a:r>
              <a:rPr lang="en-US" dirty="0"/>
              <a:t>There is one software interrupt handler function in the kernel, but it looks at the </a:t>
            </a:r>
            <a:r>
              <a:rPr lang="en-US" dirty="0">
                <a:latin typeface="Andale Mono" panose="020B0509000000000004" pitchFamily="49" charset="0"/>
              </a:rPr>
              <a:t>@</a:t>
            </a:r>
            <a:r>
              <a:rPr lang="en-US" dirty="0" err="1">
                <a:latin typeface="Andale Mono" panose="020B0509000000000004" pitchFamily="49" charset="0"/>
              </a:rPr>
              <a:t>eax</a:t>
            </a:r>
            <a:r>
              <a:rPr lang="en-US" dirty="0"/>
              <a:t> register value to determine which of many </a:t>
            </a:r>
            <a:r>
              <a:rPr lang="en-US" dirty="0" err="1"/>
              <a:t>syscalls</a:t>
            </a:r>
            <a:r>
              <a:rPr lang="en-US" dirty="0"/>
              <a:t> was intended.</a:t>
            </a:r>
          </a:p>
          <a:p>
            <a:endParaRPr lang="en-US" dirty="0"/>
          </a:p>
          <a:p>
            <a:r>
              <a:rPr lang="en-US" dirty="0"/>
              <a:t>This table tells the kernel which kernel function to call (sys_*) for each numbered </a:t>
            </a:r>
            <a:r>
              <a:rPr lang="en-US" dirty="0" err="1"/>
              <a:t>syscall</a:t>
            </a:r>
            <a:r>
              <a:rPr lang="en-US" dirty="0"/>
              <a:t> (SYS_*)</a:t>
            </a:r>
          </a:p>
        </p:txBody>
      </p:sp>
    </p:spTree>
    <p:extLst>
      <p:ext uri="{BB962C8B-B14F-4D97-AF65-F5344CB8AC3E}">
        <p14:creationId xmlns:p14="http://schemas.microsoft.com/office/powerpoint/2010/main" val="187080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is on Thursday, May 2</a:t>
            </a:r>
            <a:r>
              <a:rPr lang="en-US" baseline="30000" dirty="0"/>
              <a:t>nd</a:t>
            </a:r>
            <a:r>
              <a:rPr lang="en-US" dirty="0"/>
              <a:t>.</a:t>
            </a:r>
            <a:endParaRPr lang="en-US" sz="2800" dirty="0"/>
          </a:p>
          <a:p>
            <a:r>
              <a:rPr lang="en-US" sz="3200" dirty="0"/>
              <a:t>First two parts of project 1 are due on Monday.</a:t>
            </a:r>
          </a:p>
          <a:p>
            <a:r>
              <a:rPr lang="en-US" dirty="0"/>
              <a:t>Project part 2 (the big part) was posted, due the </a:t>
            </a:r>
            <a:r>
              <a:rPr lang="en-US"/>
              <a:t>following Monday.</a:t>
            </a:r>
            <a:endParaRPr lang="en-US" sz="3200" dirty="0"/>
          </a:p>
          <a:p>
            <a:r>
              <a:rPr lang="en-US" sz="3200" dirty="0"/>
              <a:t>TA and Peer Mentor office hours will be in the Wilkinson Lab</a:t>
            </a:r>
            <a:br>
              <a:rPr lang="en-US" sz="3200" dirty="0"/>
            </a:br>
            <a:r>
              <a:rPr lang="en-US" sz="3200" dirty="0"/>
              <a:t>(Tech M338) </a:t>
            </a:r>
            <a:endParaRPr lang="en-US" dirty="0"/>
          </a:p>
          <a:p>
            <a:r>
              <a:rPr lang="en-US" dirty="0"/>
              <a:t>Another open OS book that will help you greatly:</a:t>
            </a:r>
          </a:p>
          <a:p>
            <a:pPr lvl="1"/>
            <a:r>
              <a:rPr lang="en-US" sz="2800" dirty="0"/>
              <a:t>“</a:t>
            </a:r>
            <a:r>
              <a:rPr lang="en-US" sz="2800" dirty="0">
                <a:solidFill>
                  <a:schemeClr val="accent4"/>
                </a:solidFill>
                <a:hlinkClick r:id="rId2"/>
              </a:rPr>
              <a:t>xv6: a simple, Unix-like teaching operating system</a:t>
            </a:r>
            <a:r>
              <a:rPr lang="en-US" sz="2800" dirty="0"/>
              <a:t>” by Cox et al.</a:t>
            </a:r>
          </a:p>
          <a:p>
            <a:pPr lvl="1"/>
            <a:r>
              <a:rPr lang="en-US" dirty="0"/>
              <a:t>Google “xv6 book rev11”</a:t>
            </a:r>
          </a:p>
          <a:p>
            <a:r>
              <a:rPr lang="en-US" dirty="0"/>
              <a:t>Don’t forget to read the book!  This lecture covers chapters 4-5.</a:t>
            </a:r>
          </a:p>
        </p:txBody>
      </p:sp>
    </p:spTree>
    <p:extLst>
      <p:ext uri="{BB962C8B-B14F-4D97-AF65-F5344CB8AC3E}">
        <p14:creationId xmlns:p14="http://schemas.microsoft.com/office/powerpoint/2010/main" val="143899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syscall</a:t>
            </a:r>
            <a:r>
              <a:rPr lang="en-US" dirty="0"/>
              <a:t> is handled in xv6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ea typeface="Andale Mono" charset="0"/>
                <a:cs typeface="Andale Mono" charset="0"/>
              </a:rPr>
              <a:t>This C code in a user program: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kill(43);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ea typeface="Andale Mono" charset="0"/>
                <a:cs typeface="Andale Mono" charset="0"/>
              </a:rPr>
              <a:t>Will compile to something like: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push 43</a:t>
            </a:r>
            <a:br>
              <a:rPr lang="en-US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call kill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kill: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movl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8, %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eax</a:t>
            </a:r>
            <a:br>
              <a:rPr lang="en-US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64</a:t>
            </a:r>
            <a:br>
              <a:rPr lang="en-US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ret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1514" y="4122549"/>
            <a:ext cx="5481184" cy="2588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$</a:t>
            </a:r>
            <a:r>
              <a:rPr lang="en-US" dirty="0" err="1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SYS_kill</a:t>
            </a: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 = 8 </a:t>
            </a:r>
            <a:r>
              <a:rPr lang="en-US" dirty="0"/>
              <a:t>is the </a:t>
            </a:r>
            <a:r>
              <a:rPr lang="en-US" dirty="0" err="1"/>
              <a:t>syscall</a:t>
            </a:r>
            <a:r>
              <a:rPr lang="en-US" dirty="0"/>
              <a:t> number for “kill”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$T_SYSCALL = 64 </a:t>
            </a:r>
            <a:r>
              <a:rPr lang="en-US" dirty="0"/>
              <a:t>is the interrupt number chosen by xv6 for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20091620">
            <a:off x="-167187" y="5145044"/>
            <a:ext cx="6990135" cy="1563637"/>
          </a:xfrm>
          <a:prstGeom prst="arc">
            <a:avLst>
              <a:gd name="adj1" fmla="val 16200000"/>
              <a:gd name="adj2" fmla="val 21401436"/>
            </a:avLst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83144" flipV="1">
            <a:off x="-426180" y="4559222"/>
            <a:ext cx="6913955" cy="1179443"/>
          </a:xfrm>
          <a:prstGeom prst="arc">
            <a:avLst>
              <a:gd name="adj1" fmla="val 16767801"/>
              <a:gd name="adj2" fmla="val 21463048"/>
            </a:avLst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+mn-lt"/>
                <a:ea typeface="Andale Mono" charset="0"/>
                <a:cs typeface="Andale Mono" charset="0"/>
              </a:rPr>
              <a:t>(</a:t>
            </a:r>
            <a:r>
              <a:rPr lang="en-US" dirty="0" err="1">
                <a:latin typeface="+mn-lt"/>
                <a:ea typeface="Andale Mono" charset="0"/>
                <a:cs typeface="Andale Mono" charset="0"/>
              </a:rPr>
              <a:t>errupt</a:t>
            </a:r>
            <a:r>
              <a:rPr lang="en-US" dirty="0">
                <a:latin typeface="+mn-lt"/>
                <a:ea typeface="Andale Mono" charset="0"/>
                <a:cs typeface="Andale Mono" charset="0"/>
              </a:rPr>
              <a:t>)</a:t>
            </a:r>
            <a:r>
              <a:rPr lang="en-US" dirty="0"/>
              <a:t> command switches control to the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Having just received an interrupt, the CPU will:</a:t>
            </a:r>
          </a:p>
          <a:p>
            <a:r>
              <a:rPr lang="en-US" dirty="0"/>
              <a:t>Switch to privileged (kernel) mode</a:t>
            </a:r>
          </a:p>
          <a:p>
            <a:r>
              <a:rPr lang="en-US" dirty="0"/>
              <a:t>Get the interrupt handler address by checking the interrupt vector table (in this case using the 64th entry)</a:t>
            </a:r>
          </a:p>
          <a:p>
            <a:r>
              <a:rPr lang="en-US" dirty="0"/>
              <a:t>Check the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eax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register for the </a:t>
            </a:r>
            <a:r>
              <a:rPr lang="en-US" dirty="0" err="1"/>
              <a:t>syscall</a:t>
            </a:r>
            <a:r>
              <a:rPr lang="en-US" dirty="0"/>
              <a:t> number (8 in this case)</a:t>
            </a:r>
          </a:p>
          <a:p>
            <a:r>
              <a:rPr lang="en-US" dirty="0"/>
              <a:t>Call the appropriate </a:t>
            </a:r>
            <a:r>
              <a:rPr lang="en-US" dirty="0" err="1"/>
              <a:t>syscall</a:t>
            </a:r>
            <a:r>
              <a:rPr lang="en-US" dirty="0"/>
              <a:t> handler function</a:t>
            </a:r>
          </a:p>
          <a:p>
            <a:pPr lvl="1"/>
            <a:r>
              <a:rPr lang="en-US" dirty="0"/>
              <a:t>In this case, the 8</a:t>
            </a:r>
            <a:r>
              <a:rPr lang="en-US" baseline="30000" dirty="0"/>
              <a:t>th</a:t>
            </a:r>
            <a:r>
              <a:rPr lang="en-US" dirty="0"/>
              <a:t> handler gives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sys_kill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r>
              <a:rPr lang="en-US" dirty="0"/>
              <a:t>The kernel function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sys_kill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()</a:t>
            </a:r>
            <a:r>
              <a:rPr lang="en-US" dirty="0"/>
              <a:t> gets the parameter left by the user process on the stack (“43” ) and handles it accordingly.</a:t>
            </a:r>
          </a:p>
          <a:p>
            <a:r>
              <a:rPr lang="en-US" dirty="0"/>
              <a:t>When the </a:t>
            </a:r>
            <a:r>
              <a:rPr lang="en-US" dirty="0" err="1"/>
              <a:t>syscall</a:t>
            </a:r>
            <a:r>
              <a:rPr lang="en-US" dirty="0"/>
              <a:t> handler is done, we switch back to user mode and resume execution of the user process (using </a:t>
            </a:r>
            <a:r>
              <a:rPr lang="en-US" sz="3000" dirty="0" err="1">
                <a:latin typeface="Andale Mono" charset="0"/>
                <a:ea typeface="Andale Mono" charset="0"/>
                <a:cs typeface="Andale Mono" charset="0"/>
              </a:rPr>
              <a:t>iret</a:t>
            </a:r>
            <a:r>
              <a:rPr lang="en-US" sz="3000" dirty="0"/>
              <a:t> </a:t>
            </a:r>
            <a:r>
              <a:rPr lang="en-US" dirty="0"/>
              <a:t>instruction).</a:t>
            </a:r>
          </a:p>
        </p:txBody>
      </p:sp>
    </p:spTree>
    <p:extLst>
      <p:ext uri="{BB962C8B-B14F-4D97-AF65-F5344CB8AC3E}">
        <p14:creationId xmlns:p14="http://schemas.microsoft.com/office/powerpoint/2010/main" val="18987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trigger </a:t>
            </a:r>
            <a:r>
              <a:rPr lang="en-US" i="1" dirty="0"/>
              <a:t>context switches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8370" y="2345634"/>
            <a:ext cx="10695379" cy="4235339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2B1C46-F580-7F46-8CA7-94384E785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62" y="960896"/>
            <a:ext cx="11529054" cy="1500796"/>
          </a:xfrm>
        </p:spPr>
        <p:txBody>
          <a:bodyPr/>
          <a:lstStyle/>
          <a:p>
            <a:r>
              <a:rPr lang="en-US" dirty="0"/>
              <a:t>How are context switches implemented?</a:t>
            </a:r>
          </a:p>
          <a:p>
            <a:r>
              <a:rPr lang="en-US" dirty="0"/>
              <a:t>Somehow we have to move processes on and off and on the CPU.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6645" y="6369803"/>
            <a:ext cx="40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Bryant &amp; </a:t>
            </a:r>
            <a:r>
              <a:rPr lang="en-US" dirty="0" err="1"/>
              <a:t>O’Hallaron</a:t>
            </a:r>
            <a:r>
              <a:rPr lang="en-US" dirty="0"/>
              <a:t> 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6645" y="3635812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4062" y="4981582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Inactive process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69233"/>
            <a:ext cx="4556502" cy="5479540"/>
          </a:xfrm>
        </p:spPr>
        <p:txBody>
          <a:bodyPr/>
          <a:lstStyle/>
          <a:p>
            <a:r>
              <a:rPr lang="en-US" dirty="0"/>
              <a:t>OS has a process list in kernel memory to store the CPU state of processes that are not currently running.</a:t>
            </a:r>
          </a:p>
          <a:p>
            <a:r>
              <a:rPr lang="en-US" dirty="0"/>
              <a:t>Context switches read and write this process state.</a:t>
            </a:r>
          </a:p>
          <a:p>
            <a:r>
              <a:rPr lang="en-US" dirty="0"/>
              <a:t>In xv6’s </a:t>
            </a:r>
            <a:r>
              <a:rPr lang="en-US" dirty="0" err="1"/>
              <a:t>proc.h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242" y="193512"/>
            <a:ext cx="2308748" cy="195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242" y="2494516"/>
            <a:ext cx="7142689" cy="436348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3B4D88-12CE-9A42-B44C-EF8A59AB932B}"/>
              </a:ext>
            </a:extLst>
          </p:cNvPr>
          <p:cNvSpPr/>
          <p:nvPr/>
        </p:nvSpPr>
        <p:spPr>
          <a:xfrm>
            <a:off x="5791200" y="4662311"/>
            <a:ext cx="5689600" cy="5192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46E9-1943-4E45-958B-D0004F11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in x86.h: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15FADC-5826-FA4A-A0D8-0ED54EFBB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532" y="1084263"/>
            <a:ext cx="4892260" cy="56261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EE5789-FF41-D348-A8B7-A96C4A439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6627" y="3714044"/>
            <a:ext cx="6436071" cy="3040663"/>
          </a:xfrm>
        </p:spPr>
      </p:pic>
    </p:spTree>
    <p:extLst>
      <p:ext uri="{BB962C8B-B14F-4D97-AF65-F5344CB8AC3E}">
        <p14:creationId xmlns:p14="http://schemas.microsoft.com/office/powerpoint/2010/main" val="42675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BF1CE-A136-8D4C-8ECF-FDA45AC2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CPU’s state is switched during context switch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221BC4D-852C-F842-AD01-13B49700C1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544" y="1084263"/>
            <a:ext cx="5596237" cy="56261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5B6D7C-7410-484C-BE54-58F4588F4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1497" y="3747541"/>
            <a:ext cx="3106154" cy="26254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A48E54-9437-554C-8FAD-0E2712214478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6155543" y="3677827"/>
            <a:ext cx="1688467" cy="244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EEA94A-F3C4-1744-844B-CB044904BDC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477073" y="1998367"/>
            <a:ext cx="2080498" cy="8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07C968A-7377-634E-84CA-C3765BC917DE}"/>
              </a:ext>
            </a:extLst>
          </p:cNvPr>
          <p:cNvSpPr/>
          <p:nvPr/>
        </p:nvSpPr>
        <p:spPr>
          <a:xfrm>
            <a:off x="5702164" y="2765235"/>
            <a:ext cx="453379" cy="1961002"/>
          </a:xfrm>
          <a:prstGeom prst="rightBrace">
            <a:avLst>
              <a:gd name="adj1" fmla="val 49354"/>
              <a:gd name="adj2" fmla="val 4653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61344-D911-E745-9BAE-E319CBB62D22}"/>
              </a:ext>
            </a:extLst>
          </p:cNvPr>
          <p:cNvSpPr txBox="1"/>
          <p:nvPr/>
        </p:nvSpPr>
        <p:spPr>
          <a:xfrm>
            <a:off x="7557571" y="1591602"/>
            <a:ext cx="28093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Stored on the top of the process’ stack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10B1FA-F80D-9C46-A7F6-B56069A65FD9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391427" y="5704044"/>
            <a:ext cx="1450430" cy="3804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1ADC3B-752B-BD4B-AE7C-C64F84468651}"/>
              </a:ext>
            </a:extLst>
          </p:cNvPr>
          <p:cNvSpPr txBox="1"/>
          <p:nvPr/>
        </p:nvSpPr>
        <p:spPr>
          <a:xfrm>
            <a:off x="3841857" y="5484371"/>
            <a:ext cx="29565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Memory is “virtual.”  We’ll see later that it’s very easy to switch. </a:t>
            </a:r>
          </a:p>
        </p:txBody>
      </p:sp>
    </p:spTree>
    <p:extLst>
      <p:ext uri="{BB962C8B-B14F-4D97-AF65-F5344CB8AC3E}">
        <p14:creationId xmlns:p14="http://schemas.microsoft.com/office/powerpoint/2010/main" val="204098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E86-3008-9C48-94CD-EA6830B3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E34A-BDCE-DE4F-9B63-9FB6768C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far, we’ve seen the kernel’s mechanism for switching processes and these are called </a:t>
            </a:r>
            <a:r>
              <a:rPr lang="en-US" b="1" dirty="0"/>
              <a:t>context switches.</a:t>
            </a:r>
          </a:p>
          <a:p>
            <a:r>
              <a:rPr lang="en-US" dirty="0"/>
              <a:t>We’ve seen than the kernel gets control after the CPU gets an interrupt</a:t>
            </a:r>
          </a:p>
          <a:p>
            <a:pPr lvl="1"/>
            <a:r>
              <a:rPr lang="en-US" b="1" dirty="0"/>
              <a:t>Hardware interrupts </a:t>
            </a:r>
            <a:r>
              <a:rPr lang="en-US" dirty="0"/>
              <a:t>can be triggered by I/O devices</a:t>
            </a:r>
          </a:p>
          <a:p>
            <a:pPr lvl="1"/>
            <a:r>
              <a:rPr lang="en-US" b="1" dirty="0"/>
              <a:t>Software interrupts </a:t>
            </a:r>
            <a:r>
              <a:rPr lang="en-US" dirty="0"/>
              <a:t>are created by programs making </a:t>
            </a:r>
            <a:r>
              <a:rPr lang="en-US" b="1" dirty="0"/>
              <a:t>system calls </a:t>
            </a:r>
            <a:r>
              <a:rPr lang="en-US" dirty="0"/>
              <a:t>to ask the OS to do something that the user program is not privileged to do.</a:t>
            </a:r>
          </a:p>
          <a:p>
            <a:r>
              <a:rPr lang="en-US" dirty="0"/>
              <a:t>After an interrupt, the kernel can choose to do a context switch, and thus schedule another process.</a:t>
            </a:r>
          </a:p>
          <a:p>
            <a:r>
              <a:rPr lang="en-US" dirty="0"/>
              <a:t>But what’s to prevent a program from hogging the CPU forever?</a:t>
            </a:r>
          </a:p>
          <a:p>
            <a:r>
              <a:rPr lang="en-US" dirty="0"/>
              <a:t>What is the program never does any I/O or systems calls?</a:t>
            </a:r>
          </a:p>
          <a:p>
            <a:r>
              <a:rPr lang="en-US" dirty="0"/>
              <a:t>No interrupts will happen and the kernel will never run! … right???</a:t>
            </a:r>
          </a:p>
        </p:txBody>
      </p:sp>
    </p:spTree>
    <p:extLst>
      <p:ext uri="{BB962C8B-B14F-4D97-AF65-F5344CB8AC3E}">
        <p14:creationId xmlns:p14="http://schemas.microsoft.com/office/powerpoint/2010/main" val="238423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programmable </a:t>
            </a:r>
            <a:r>
              <a:rPr lang="en-US" b="1" dirty="0"/>
              <a:t>timer interrupt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programmable </a:t>
            </a:r>
            <a:r>
              <a:rPr lang="en-US" b="1" dirty="0">
                <a:solidFill>
                  <a:schemeClr val="accent1"/>
                </a:solidFill>
              </a:rPr>
              <a:t>timer</a:t>
            </a:r>
            <a:r>
              <a:rPr lang="en-US" dirty="0"/>
              <a:t> is another hardware feature for the OS.</a:t>
            </a:r>
          </a:p>
          <a:p>
            <a:r>
              <a:rPr lang="en-US" dirty="0"/>
              <a:t>Timer is a hardware device that can be programmed to generate an interrupt after a certain amount of time.</a:t>
            </a:r>
          </a:p>
          <a:p>
            <a:pPr lvl="1"/>
            <a:r>
              <a:rPr lang="en-US" dirty="0"/>
              <a:t>Perhaps after 1 to 10 milliseconds</a:t>
            </a:r>
          </a:p>
          <a:p>
            <a:r>
              <a:rPr lang="en-US" dirty="0">
                <a:solidFill>
                  <a:schemeClr val="accent6"/>
                </a:solidFill>
              </a:rPr>
              <a:t>Before context switching to a user process, the kernel sets the timer.</a:t>
            </a:r>
          </a:p>
          <a:p>
            <a:r>
              <a:rPr lang="en-US" dirty="0"/>
              <a:t>Timer interrupt ensures that the kernel gets an opportunity to act.</a:t>
            </a:r>
          </a:p>
          <a:p>
            <a:pPr lvl="1"/>
            <a:r>
              <a:rPr lang="en-US" dirty="0"/>
              <a:t>Recall that kernel only runs in response to interrupts</a:t>
            </a:r>
          </a:p>
          <a:p>
            <a:pPr lvl="1"/>
            <a:r>
              <a:rPr lang="en-US" dirty="0"/>
              <a:t>Timer is necessary to implement process scheduling policies</a:t>
            </a:r>
          </a:p>
          <a:p>
            <a:pPr marL="914400" lvl="2" indent="0">
              <a:buNone/>
            </a:pPr>
            <a:r>
              <a:rPr lang="en-US" dirty="0"/>
              <a:t>(Give another process a chance to run)</a:t>
            </a:r>
          </a:p>
          <a:p>
            <a:r>
              <a:rPr lang="en-US" dirty="0"/>
              <a:t>Prevents a user process from getting stuck in an infinite loop</a:t>
            </a:r>
          </a:p>
        </p:txBody>
      </p:sp>
    </p:spTree>
    <p:extLst>
      <p:ext uri="{BB962C8B-B14F-4D97-AF65-F5344CB8AC3E}">
        <p14:creationId xmlns:p14="http://schemas.microsoft.com/office/powerpoint/2010/main" val="1378460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Watchdog Timer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1847215"/>
            <a:ext cx="5756275" cy="460502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PC’s timer generates a periodic interrupt to let the OS check on things.</a:t>
            </a:r>
          </a:p>
          <a:p>
            <a:r>
              <a:rPr lang="en-US" dirty="0"/>
              <a:t>Similarly, embedded systems often have a </a:t>
            </a:r>
            <a:r>
              <a:rPr lang="en-US" i="1" dirty="0">
                <a:solidFill>
                  <a:schemeClr val="accent1"/>
                </a:solidFill>
              </a:rPr>
              <a:t>watchdog timer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A running countdown to </a:t>
            </a:r>
            <a:r>
              <a:rPr lang="en-US" i="1" dirty="0"/>
              <a:t>reboot</a:t>
            </a:r>
          </a:p>
          <a:p>
            <a:pPr lvl="1"/>
            <a:r>
              <a:rPr lang="en-US" dirty="0"/>
              <a:t>Software is supposed to reset it periodically.</a:t>
            </a:r>
          </a:p>
          <a:p>
            <a:pPr lvl="1"/>
            <a:r>
              <a:rPr lang="en-US" dirty="0"/>
              <a:t>If software/hardware is hung, watchdog timer will expire and reboot the CPU.</a:t>
            </a:r>
          </a:p>
          <a:p>
            <a:r>
              <a:rPr lang="en-US" dirty="0"/>
              <a:t>Left: Mars Exploration Rover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621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175658"/>
            <a:ext cx="7930503" cy="5535108"/>
          </a:xfrm>
        </p:spPr>
        <p:txBody>
          <a:bodyPr>
            <a:normAutofit/>
          </a:bodyPr>
          <a:lstStyle/>
          <a:p>
            <a:r>
              <a:rPr lang="en-US" dirty="0"/>
              <a:t>We have shown how each process gets it’s own copy of CPU registers.</a:t>
            </a:r>
          </a:p>
          <a:p>
            <a:pPr lvl="1"/>
            <a:r>
              <a:rPr lang="en-US" dirty="0"/>
              <a:t>However registers only store a little data</a:t>
            </a:r>
          </a:p>
          <a:p>
            <a:r>
              <a:rPr lang="en-US" dirty="0"/>
              <a:t>Each process also has its own </a:t>
            </a:r>
            <a:r>
              <a:rPr lang="en-US" i="1" dirty="0"/>
              <a:t>virtual memory</a:t>
            </a:r>
          </a:p>
          <a:p>
            <a:r>
              <a:rPr lang="en-US" dirty="0"/>
              <a:t>Virtual memory gives the illusions that:</a:t>
            </a:r>
          </a:p>
          <a:p>
            <a:pPr lvl="1"/>
            <a:r>
              <a:rPr lang="en-US" dirty="0"/>
              <a:t>Each process has exclusive use of the memory</a:t>
            </a:r>
          </a:p>
          <a:p>
            <a:pPr lvl="1"/>
            <a:r>
              <a:rPr lang="en-US" dirty="0"/>
              <a:t>Processes have “infinite” memory available</a:t>
            </a:r>
          </a:p>
          <a:p>
            <a:r>
              <a:rPr lang="en-US" dirty="0"/>
              <a:t>OS and CPU handle virtual memory mapping using </a:t>
            </a:r>
            <a:r>
              <a:rPr lang="en-US" i="1" dirty="0"/>
              <a:t>page tables</a:t>
            </a:r>
            <a:r>
              <a:rPr lang="en-US" dirty="0"/>
              <a:t>.</a:t>
            </a:r>
          </a:p>
          <a:p>
            <a:r>
              <a:rPr lang="en-US" dirty="0"/>
              <a:t>This is a complex topic that we will discuss starting in Lecture 6 or 7.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69448" y="1087632"/>
            <a:ext cx="3558945" cy="5623133"/>
          </a:xfrm>
        </p:spPr>
      </p:pic>
    </p:spTree>
    <p:extLst>
      <p:ext uri="{BB962C8B-B14F-4D97-AF65-F5344CB8AC3E}">
        <p14:creationId xmlns:p14="http://schemas.microsoft.com/office/powerpoint/2010/main" val="88406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user interface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for humans to run programs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</a:t>
            </a:r>
            <a:r>
              <a:rPr lang="en-US" i="1" dirty="0">
                <a:solidFill>
                  <a:schemeClr val="accent1"/>
                </a:solidFill>
              </a:rPr>
              <a:t>resource manager </a:t>
            </a:r>
            <a:r>
              <a:rPr lang="en-US" dirty="0"/>
              <a:t>allowing multiple programs to share one set of hardware.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programming interface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(API) for programs to access the hardware and other services.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 this lecture we’ll start talking about how OS provides programs with the illusion that they have the entire CPU and Memory to themselves.</a:t>
            </a:r>
          </a:p>
        </p:txBody>
      </p:sp>
    </p:spTree>
    <p:extLst>
      <p:ext uri="{BB962C8B-B14F-4D97-AF65-F5344CB8AC3E}">
        <p14:creationId xmlns:p14="http://schemas.microsoft.com/office/powerpoint/2010/main" val="1669618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Process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 program in execution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Limited direct execution </a:t>
            </a:r>
            <a:r>
              <a:rPr lang="en-US" dirty="0"/>
              <a:t>is a strategy whereby a process usually operates as if it has full use of the CPU &amp; memory.</a:t>
            </a:r>
          </a:p>
          <a:p>
            <a:r>
              <a:rPr lang="en-US" dirty="0"/>
              <a:t>CPUs have user and kernel </a:t>
            </a:r>
            <a:r>
              <a:rPr lang="en-US" b="1" dirty="0">
                <a:solidFill>
                  <a:schemeClr val="accent1"/>
                </a:solidFill>
              </a:rPr>
              <a:t>modes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prevent user processes from running privileged instructions, thus </a:t>
            </a:r>
            <a:r>
              <a:rPr lang="en-US" i="1" dirty="0"/>
              <a:t>limiting</a:t>
            </a:r>
            <a:r>
              <a:rPr lang="en-US" dirty="0"/>
              <a:t> execution.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Interrupts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events that cause the kernel to run</a:t>
            </a:r>
          </a:p>
          <a:p>
            <a:r>
              <a:rPr lang="en-US" b="1" dirty="0">
                <a:solidFill>
                  <a:schemeClr val="accent1"/>
                </a:solidFill>
              </a:rPr>
              <a:t>System Calls </a:t>
            </a:r>
            <a:r>
              <a:rPr lang="en-US" dirty="0"/>
              <a:t>(or traps) are software interrupts called by a user program to ask the OS to do something on its behalf.</a:t>
            </a:r>
          </a:p>
          <a:p>
            <a:r>
              <a:rPr lang="en-US" b="1" dirty="0">
                <a:solidFill>
                  <a:schemeClr val="accent1"/>
                </a:solidFill>
              </a:rPr>
              <a:t>Timer Interrupt </a:t>
            </a:r>
            <a:r>
              <a:rPr lang="en-US" dirty="0"/>
              <a:t>ensures that the kernel eventually runs.</a:t>
            </a:r>
          </a:p>
          <a:p>
            <a:r>
              <a:rPr lang="en-US" i="1" dirty="0"/>
              <a:t>Next time: </a:t>
            </a:r>
            <a:r>
              <a:rPr lang="en-US" dirty="0"/>
              <a:t>process creation and process memory layout.</a:t>
            </a:r>
          </a:p>
        </p:txBody>
      </p:sp>
    </p:spTree>
    <p:extLst>
      <p:ext uri="{BB962C8B-B14F-4D97-AF65-F5344CB8AC3E}">
        <p14:creationId xmlns:p14="http://schemas.microsoft.com/office/powerpoint/2010/main" val="125087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run </a:t>
            </a:r>
            <a:r>
              <a:rPr lang="en-US" b="1" i="1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process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 program in execution</a:t>
            </a:r>
          </a:p>
          <a:p>
            <a:pPr lvl="1"/>
            <a:r>
              <a:rPr lang="en-US" dirty="0"/>
              <a:t>On Linux/Mac run “</a:t>
            </a:r>
            <a:r>
              <a:rPr lang="en-US" dirty="0" err="1"/>
              <a:t>ps</a:t>
            </a:r>
            <a:r>
              <a:rPr lang="en-US" dirty="0"/>
              <a:t>” or “top” to see the active processes</a:t>
            </a:r>
          </a:p>
          <a:p>
            <a:pPr lvl="1"/>
            <a:r>
              <a:rPr lang="en-US" dirty="0"/>
              <a:t>On Windows use the Task Manager</a:t>
            </a:r>
          </a:p>
          <a:p>
            <a:r>
              <a:rPr lang="en-US" dirty="0"/>
              <a:t>OS assigns each new process a numeric </a:t>
            </a:r>
            <a:r>
              <a:rPr lang="en-US" b="1" dirty="0">
                <a:solidFill>
                  <a:schemeClr val="accent1"/>
                </a:solidFill>
              </a:rPr>
              <a:t>process id</a:t>
            </a:r>
            <a:r>
              <a:rPr lang="en-US" dirty="0"/>
              <a:t>.</a:t>
            </a:r>
          </a:p>
          <a:p>
            <a:r>
              <a:rPr lang="en-US" dirty="0"/>
              <a:t>Each process has it own private view of the computer: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 register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values, including</a:t>
            </a:r>
          </a:p>
          <a:p>
            <a:pPr lvl="2"/>
            <a:r>
              <a:rPr lang="en-US" dirty="0"/>
              <a:t>General purpose registers (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ecx</a:t>
            </a:r>
            <a:r>
              <a:rPr lang="en-US" dirty="0"/>
              <a:t>, </a:t>
            </a:r>
            <a:r>
              <a:rPr lang="en-US" dirty="0" err="1"/>
              <a:t>edx</a:t>
            </a:r>
            <a:r>
              <a:rPr lang="en-US" dirty="0"/>
              <a:t>), index registers (</a:t>
            </a:r>
            <a:r>
              <a:rPr lang="en-US" dirty="0" err="1"/>
              <a:t>edi</a:t>
            </a:r>
            <a:r>
              <a:rPr lang="en-US" dirty="0"/>
              <a:t>, </a:t>
            </a:r>
            <a:r>
              <a:rPr lang="en-US" dirty="0" err="1"/>
              <a:t>esi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Stack pointer (</a:t>
            </a:r>
            <a:r>
              <a:rPr lang="en-US" dirty="0" err="1"/>
              <a:t>esp</a:t>
            </a:r>
            <a:r>
              <a:rPr lang="en-US" dirty="0"/>
              <a:t>, </a:t>
            </a:r>
            <a:r>
              <a:rPr lang="en-US" dirty="0" err="1"/>
              <a:t>ebp</a:t>
            </a:r>
            <a:r>
              <a:rPr lang="en-US" dirty="0"/>
              <a:t>), used to locate local variables, function return address, etc.</a:t>
            </a:r>
          </a:p>
          <a:p>
            <a:pPr lvl="2"/>
            <a:r>
              <a:rPr lang="en-US" dirty="0"/>
              <a:t>Instruction Pointer, indicating the next instruction that will execute</a:t>
            </a:r>
          </a:p>
          <a:p>
            <a:pPr lvl="1"/>
            <a:r>
              <a:rPr lang="en-US" dirty="0"/>
              <a:t>Virtual memory </a:t>
            </a:r>
            <a:r>
              <a:rPr lang="en-US" b="1" dirty="0">
                <a:solidFill>
                  <a:schemeClr val="accent1"/>
                </a:solidFill>
              </a:rPr>
              <a:t>address space</a:t>
            </a:r>
          </a:p>
          <a:p>
            <a:pPr lvl="2"/>
            <a:r>
              <a:rPr lang="en-US" dirty="0"/>
              <a:t>We will explore virtual memory in detail in a couple of weeks.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7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program’s view of the computer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code </a:t>
            </a:r>
            <a:r>
              <a:rPr lang="en-US" dirty="0"/>
              <a:t>(after compilation) is a sequence of simple instructions understood by the CPU circuitry.</a:t>
            </a:r>
          </a:p>
          <a:p>
            <a:pPr lvl="1"/>
            <a:r>
              <a:rPr lang="en-US" dirty="0"/>
              <a:t>Arithmetic, copy to/from memory, and conditional jumps</a:t>
            </a:r>
          </a:p>
          <a:p>
            <a:r>
              <a:rPr lang="en-US" dirty="0"/>
              <a:t>Operates on a few </a:t>
            </a:r>
            <a:r>
              <a:rPr lang="en-US" i="1" dirty="0"/>
              <a:t>fast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registers</a:t>
            </a:r>
            <a:r>
              <a:rPr lang="en-US" dirty="0"/>
              <a:t>, and a large block of </a:t>
            </a:r>
            <a:r>
              <a:rPr lang="en-US" dirty="0">
                <a:solidFill>
                  <a:schemeClr val="accent1"/>
                </a:solidFill>
              </a:rPr>
              <a:t>memory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may have heard of CPU caches. There are optional and </a:t>
            </a:r>
            <a:r>
              <a:rPr lang="en-US" i="1" dirty="0"/>
              <a:t>hidden </a:t>
            </a:r>
            <a:r>
              <a:rPr lang="en-US" dirty="0"/>
              <a:t>from the program.</a:t>
            </a:r>
          </a:p>
          <a:p>
            <a:r>
              <a:rPr lang="en-US" dirty="0"/>
              <a:t>Values stored in registers and in memory represent a program’s state</a:t>
            </a:r>
          </a:p>
          <a:p>
            <a:pPr marL="457200" lvl="1" indent="0">
              <a:buNone/>
            </a:pPr>
            <a:r>
              <a:rPr lang="en-US" sz="2600" dirty="0"/>
              <a:t>(We’re ignoring the OS for a moment)</a:t>
            </a:r>
          </a:p>
          <a:p>
            <a:r>
              <a:rPr lang="en-US" sz="3000" dirty="0"/>
              <a:t>Each program has its own view like this.  The OS and CPU together create this </a:t>
            </a:r>
            <a:r>
              <a:rPr lang="en-US" sz="3000" i="1" dirty="0"/>
              <a:t>illusion</a:t>
            </a:r>
            <a:r>
              <a:rPr lang="en-US" sz="3000" dirty="0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6709" y="1271588"/>
            <a:ext cx="5409906" cy="5438774"/>
          </a:xfrm>
        </p:spPr>
      </p:pic>
      <p:sp>
        <p:nvSpPr>
          <p:cNvPr id="10" name="TextBox 9"/>
          <p:cNvSpPr txBox="1"/>
          <p:nvPr/>
        </p:nvSpPr>
        <p:spPr>
          <a:xfrm>
            <a:off x="1143000" y="3684494"/>
            <a:ext cx="102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Code</a:t>
            </a:r>
          </a:p>
          <a:p>
            <a:pPr algn="ctr"/>
            <a:r>
              <a:rPr lang="en-US" sz="2000" dirty="0"/>
              <a:t>&amp;</a:t>
            </a:r>
          </a:p>
          <a:p>
            <a:pPr algn="ctr"/>
            <a:r>
              <a:rPr lang="en-US" sz="20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771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 at the assembly level for a moment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Language: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void function1() {</a:t>
            </a:r>
          </a:p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A = 10;</a:t>
            </a:r>
          </a:p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A += 66;</a:t>
            </a:r>
          </a:p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x86 assembly: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function1: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pushl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#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movl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esp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,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#,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subl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$4,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esp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#,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movl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$10, -4(%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) #, A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leal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-4(%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),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eax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#, 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addl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$66, (%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eax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) #, A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movl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,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esp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popl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%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	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5540" y="6276814"/>
            <a:ext cx="76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 is from http://</a:t>
            </a:r>
            <a:r>
              <a:rPr lang="en-US" dirty="0" err="1"/>
              <a:t>www.hep.wisc.edu</a:t>
            </a:r>
            <a:r>
              <a:rPr lang="en-US" dirty="0"/>
              <a:t>/~</a:t>
            </a:r>
            <a:r>
              <a:rPr lang="en-US" dirty="0" err="1"/>
              <a:t>pinghc</a:t>
            </a:r>
            <a:r>
              <a:rPr lang="en-US" dirty="0"/>
              <a:t>/x86AssmTutorial.htm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48014" y="2200760"/>
            <a:ext cx="137934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“Limited direct execution”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how the OS supports multi-tasking (concurrent execution)</a:t>
            </a:r>
          </a:p>
          <a:p>
            <a:r>
              <a:rPr lang="en-US" dirty="0"/>
              <a:t>(In this class we usually assume a machine has one CPU core)</a:t>
            </a:r>
          </a:p>
          <a:p>
            <a:r>
              <a:rPr lang="en-US" dirty="0"/>
              <a:t>Let a process run for a while with exclusive use of the CPU</a:t>
            </a:r>
          </a:p>
          <a:p>
            <a:pPr lvl="1"/>
            <a:r>
              <a:rPr lang="en-US" dirty="0"/>
              <a:t>Can use all the CPU registers</a:t>
            </a:r>
          </a:p>
          <a:p>
            <a:r>
              <a:rPr lang="en-US" dirty="0"/>
              <a:t>Eventually, the OS pauses that process to let another process run</a:t>
            </a:r>
          </a:p>
          <a:p>
            <a:pPr lvl="1"/>
            <a:r>
              <a:rPr lang="en-US" dirty="0"/>
              <a:t>Then </a:t>
            </a:r>
            <a:r>
              <a:rPr lang="en-US" i="1" dirty="0"/>
              <a:t>that</a:t>
            </a:r>
            <a:r>
              <a:rPr lang="en-US" dirty="0"/>
              <a:t> process will use CPU for a while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This is a </a:t>
            </a:r>
            <a:r>
              <a:rPr lang="en-US" b="1" dirty="0">
                <a:solidFill>
                  <a:schemeClr val="accent1"/>
                </a:solidFill>
              </a:rPr>
              <a:t>context switch:</a:t>
            </a:r>
            <a:r>
              <a:rPr lang="en-US" dirty="0"/>
              <a:t> the OS/kernel has changed the active process.</a:t>
            </a:r>
          </a:p>
        </p:txBody>
      </p:sp>
    </p:spTree>
    <p:extLst>
      <p:ext uri="{BB962C8B-B14F-4D97-AF65-F5344CB8AC3E}">
        <p14:creationId xmlns:p14="http://schemas.microsoft.com/office/powerpoint/2010/main" val="81904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Multitasking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72" y="1410346"/>
            <a:ext cx="11639548" cy="4609228"/>
          </a:xfrm>
        </p:spPr>
      </p:pic>
      <p:sp>
        <p:nvSpPr>
          <p:cNvPr id="5" name="TextBox 4"/>
          <p:cNvSpPr txBox="1"/>
          <p:nvPr/>
        </p:nvSpPr>
        <p:spPr>
          <a:xfrm>
            <a:off x="7826645" y="6369803"/>
            <a:ext cx="40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Bryant &amp; </a:t>
            </a:r>
            <a:r>
              <a:rPr lang="en-US" dirty="0" err="1"/>
              <a:t>O’Hallaron</a:t>
            </a:r>
            <a:r>
              <a:rPr lang="en-US" dirty="0"/>
              <a:t> 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6645" y="2867186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4062" y="4212956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don’t run all the time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983881"/>
            <a:ext cx="4241800" cy="34671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6597" y="1079292"/>
            <a:ext cx="6716101" cy="5631473"/>
          </a:xfrm>
        </p:spPr>
        <p:txBody>
          <a:bodyPr>
            <a:normAutofit/>
          </a:bodyPr>
          <a:lstStyle/>
          <a:p>
            <a:r>
              <a:rPr lang="en-US" dirty="0"/>
              <a:t>OS </a:t>
            </a:r>
            <a:r>
              <a:rPr lang="en-US" b="1" i="1" dirty="0">
                <a:solidFill>
                  <a:schemeClr val="accent1"/>
                </a:solidFill>
              </a:rPr>
              <a:t>schedules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Decides which of many competing processes to run.</a:t>
            </a:r>
          </a:p>
          <a:p>
            <a:r>
              <a:rPr lang="en-US" dirty="0"/>
              <a:t>A</a:t>
            </a:r>
            <a:r>
              <a:rPr lang="en-US" b="1" i="1" dirty="0">
                <a:solidFill>
                  <a:schemeClr val="accent1"/>
                </a:solidFill>
              </a:rPr>
              <a:t> blocked </a:t>
            </a:r>
            <a:r>
              <a:rPr lang="en-US" dirty="0"/>
              <a:t>process is not ready to run.</a:t>
            </a:r>
          </a:p>
          <a:p>
            <a:r>
              <a:rPr lang="en-US" dirty="0"/>
              <a:t>I/O means input/output – anything other than computing.</a:t>
            </a:r>
          </a:p>
          <a:p>
            <a:pPr lvl="1"/>
            <a:r>
              <a:rPr lang="en-US" dirty="0"/>
              <a:t>For example, reading/writing disk, sending network packet, waiting for keystroke, updating display.</a:t>
            </a:r>
          </a:p>
          <a:p>
            <a:pPr lvl="1"/>
            <a:r>
              <a:rPr lang="en-US" dirty="0"/>
              <a:t>While waiting for results, the process often cannot do anything, so it </a:t>
            </a:r>
            <a:r>
              <a:rPr lang="en-US" b="1" dirty="0"/>
              <a:t>blocks</a:t>
            </a:r>
            <a:r>
              <a:rPr lang="en-US" dirty="0"/>
              <a:t>, telling the OS to let someone else run.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F32C0-6719-F84D-A0B5-1ABE30A785BB}"/>
              </a:ext>
            </a:extLst>
          </p:cNvPr>
          <p:cNvSpPr txBox="1"/>
          <p:nvPr/>
        </p:nvSpPr>
        <p:spPr>
          <a:xfrm>
            <a:off x="495292" y="1395792"/>
            <a:ext cx="377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1"/>
                </a:solidFill>
              </a:rPr>
              <a:t>The three basic process states:</a:t>
            </a:r>
          </a:p>
        </p:txBody>
      </p:sp>
    </p:spTree>
    <p:extLst>
      <p:ext uri="{BB962C8B-B14F-4D97-AF65-F5344CB8AC3E}">
        <p14:creationId xmlns:p14="http://schemas.microsoft.com/office/powerpoint/2010/main" val="16633342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01 - Introduction</Template>
  <TotalTime>1901</TotalTime>
  <Words>1928</Words>
  <Application>Microsoft Macintosh PowerPoint</Application>
  <PresentationFormat>Widescreen</PresentationFormat>
  <Paragraphs>213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Andale Mono</vt:lpstr>
      <vt:lpstr>Arial</vt:lpstr>
      <vt:lpstr>Calibri</vt:lpstr>
      <vt:lpstr>Garamond</vt:lpstr>
      <vt:lpstr>Mangal</vt:lpstr>
      <vt:lpstr>Theme1</vt:lpstr>
      <vt:lpstr>EECS-343 Operating Systems Lecture 2: Processes &amp; System Calls</vt:lpstr>
      <vt:lpstr>Announcements</vt:lpstr>
      <vt:lpstr>Operating systems roles</vt:lpstr>
      <vt:lpstr>Operating systems run processes</vt:lpstr>
      <vt:lpstr>A program’s view of the computer</vt:lpstr>
      <vt:lpstr>Let’s think at the assembly level for a moment</vt:lpstr>
      <vt:lpstr>“Limited direct execution”</vt:lpstr>
      <vt:lpstr>Multitasking</vt:lpstr>
      <vt:lpstr>Processes don’t run all the time</vt:lpstr>
      <vt:lpstr>Process execution is limited</vt:lpstr>
      <vt:lpstr>Things a program cannot do itself</vt:lpstr>
      <vt:lpstr>Break time</vt:lpstr>
      <vt:lpstr>Interrupts</vt:lpstr>
      <vt:lpstr>Interrupts numbers in xv6 (traps.h)</vt:lpstr>
      <vt:lpstr>System Calls (syscalls)</vt:lpstr>
      <vt:lpstr>Syscalls in xv6</vt:lpstr>
      <vt:lpstr>Implementation of syscall user functions is in assembly</vt:lpstr>
      <vt:lpstr>Syscall numbers are defined in syscall.h</vt:lpstr>
      <vt:lpstr>Syscall table is defined in syscall.c</vt:lpstr>
      <vt:lpstr>How syscall is handled in xv6</vt:lpstr>
      <vt:lpstr>The int(errupt) command switches control to the OS</vt:lpstr>
      <vt:lpstr>Interrupts trigger context switches</vt:lpstr>
      <vt:lpstr>Inactive process state</vt:lpstr>
      <vt:lpstr>…and in x86.h:</vt:lpstr>
      <vt:lpstr>CPU’s state is switched during context switch</vt:lpstr>
      <vt:lpstr>Stop and think</vt:lpstr>
      <vt:lpstr>Solution: programmable timer interrupt</vt:lpstr>
      <vt:lpstr>Aside: Watchdog Timer</vt:lpstr>
      <vt:lpstr>What about memory?</vt:lpstr>
      <vt:lpstr>Recap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Steve Tarzia</cp:lastModifiedBy>
  <cp:revision>159</cp:revision>
  <cp:lastPrinted>2019-04-04T15:50:06Z</cp:lastPrinted>
  <dcterms:created xsi:type="dcterms:W3CDTF">2017-09-19T21:33:23Z</dcterms:created>
  <dcterms:modified xsi:type="dcterms:W3CDTF">2019-04-09T13:42:21Z</dcterms:modified>
</cp:coreProperties>
</file>