
<file path=[Content_Types].xml><?xml version="1.0" encoding="utf-8"?>
<Types xmlns="http://schemas.openxmlformats.org/package/2006/content-types">
  <Default Extension="bin" ContentType="application/vnd.openxmlformats-officedocument.oleObject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390" r:id="rId3"/>
    <p:sldId id="359" r:id="rId4"/>
    <p:sldId id="358" r:id="rId5"/>
    <p:sldId id="360" r:id="rId6"/>
    <p:sldId id="373" r:id="rId7"/>
    <p:sldId id="374" r:id="rId8"/>
    <p:sldId id="375" r:id="rId9"/>
    <p:sldId id="376" r:id="rId10"/>
    <p:sldId id="377" r:id="rId11"/>
    <p:sldId id="378" r:id="rId12"/>
    <p:sldId id="383" r:id="rId13"/>
    <p:sldId id="381" r:id="rId14"/>
    <p:sldId id="382" r:id="rId15"/>
    <p:sldId id="379" r:id="rId16"/>
    <p:sldId id="380" r:id="rId17"/>
    <p:sldId id="384" r:id="rId18"/>
    <p:sldId id="385" r:id="rId19"/>
    <p:sldId id="38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7219861-5E0D-C644-9540-737B718C485A}">
          <p14:sldIdLst>
            <p14:sldId id="256"/>
            <p14:sldId id="390"/>
            <p14:sldId id="359"/>
            <p14:sldId id="358"/>
            <p14:sldId id="360"/>
            <p14:sldId id="373"/>
            <p14:sldId id="374"/>
            <p14:sldId id="375"/>
            <p14:sldId id="376"/>
            <p14:sldId id="377"/>
            <p14:sldId id="378"/>
            <p14:sldId id="383"/>
            <p14:sldId id="381"/>
            <p14:sldId id="382"/>
            <p14:sldId id="379"/>
            <p14:sldId id="380"/>
            <p14:sldId id="384"/>
            <p14:sldId id="385"/>
            <p14:sldId id="386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2092"/>
    <a:srgbClr val="DC5CDA"/>
    <a:srgbClr val="942092"/>
    <a:srgbClr val="FF9300"/>
    <a:srgbClr val="FFC000"/>
    <a:srgbClr val="70AD47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30"/>
    <p:restoredTop sz="88095"/>
  </p:normalViewPr>
  <p:slideViewPr>
    <p:cSldViewPr snapToGrid="0" snapToObjects="1">
      <p:cViewPr varScale="1">
        <p:scale>
          <a:sx n="100" d="100"/>
          <a:sy n="100" d="100"/>
        </p:scale>
        <p:origin x="176" y="424"/>
      </p:cViewPr>
      <p:guideLst/>
    </p:cSldViewPr>
  </p:slideViewPr>
  <p:notesTextViewPr>
    <p:cViewPr>
      <p:scale>
        <a:sx n="85" d="100"/>
        <a:sy n="8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A91097-98C8-FE45-B63E-A689361303E4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BE98C-46CD-DF40-A244-A5625579BE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4579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34C72-D733-5448-A03C-2F9CE3C7CCB3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1E31-8139-D340-BE89-3F6CE06B35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76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635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Internet design did not account for mobility.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22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chemeClr val="tx1"/>
                </a:solidFill>
              </a:rPr>
              <a:t>EECS-340 Introduction to Computer Networking</a:t>
            </a:r>
            <a:br>
              <a:rPr lang="en-US" sz="1200" dirty="0">
                <a:solidFill>
                  <a:schemeClr val="tx1"/>
                </a:solidFill>
              </a:rPr>
            </a:br>
            <a:br>
              <a:rPr lang="en-US" sz="800" dirty="0"/>
            </a:br>
            <a:r>
              <a:rPr lang="en-US" dirty="0"/>
              <a:t>Lecture 18 - Final Review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320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1E31-8139-D340-BE89-3F6CE06B353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82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49956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86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466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202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618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471" y="154984"/>
            <a:ext cx="11639227" cy="80591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3471" y="1084881"/>
            <a:ext cx="5756329" cy="56258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084882"/>
            <a:ext cx="5730498" cy="56258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2132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475" y="139485"/>
            <a:ext cx="11747715" cy="88340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2474" y="1143794"/>
            <a:ext cx="5765101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2475" y="1794724"/>
            <a:ext cx="5765101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143794"/>
            <a:ext cx="5807989" cy="530023"/>
          </a:xfrm>
        </p:spPr>
        <p:txBody>
          <a:bodyPr anchor="b">
            <a:noAutofit/>
          </a:bodyPr>
          <a:lstStyle>
            <a:lvl1pPr marL="0" indent="0">
              <a:buNone/>
              <a:defRPr sz="3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1794723"/>
            <a:ext cx="5807988" cy="493154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3881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4795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1656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036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C28CB909-01C5-0048-81B0-8604E356718E}" type="datetimeFigureOut">
              <a:rPr lang="en-US" smtClean="0"/>
              <a:t>11/18/20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7FE8D68A-910C-AD49-B346-DB2506993E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07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3471" y="154983"/>
            <a:ext cx="11639227" cy="8834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3471" y="1146875"/>
            <a:ext cx="11639227" cy="5594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59EEF1C-F27F-1D46-8F21-D0C4EA4B341B}"/>
              </a:ext>
            </a:extLst>
          </p:cNvPr>
          <p:cNvSpPr txBox="1"/>
          <p:nvPr userDrawn="1"/>
        </p:nvSpPr>
        <p:spPr>
          <a:xfrm>
            <a:off x="11393905" y="154983"/>
            <a:ext cx="6015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3E72132-18A4-A340-91B0-EAA9D08BB4B8}" type="slidenum">
              <a:rPr lang="en-US" smtClean="0"/>
              <a:pPr algn="r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589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tools.ietf.org/html/rfc5944" TargetMode="External"/><Relationship Id="rId2" Type="http://schemas.openxmlformats.org/officeDocument/2006/relationships/hyperlink" Target="https://tools.ietf.org/html/rfc3344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3330" y="892582"/>
            <a:ext cx="8129182" cy="3433436"/>
          </a:xfrm>
        </p:spPr>
        <p:txBody>
          <a:bodyPr anchor="ctr">
            <a:norm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CS-340 Introduction to Computer Networking</a:t>
            </a:r>
            <a:br>
              <a:rPr lang="en-US" sz="5400" dirty="0">
                <a:solidFill>
                  <a:schemeClr val="tx1"/>
                </a:solidFill>
              </a:rPr>
            </a:br>
            <a:br>
              <a:rPr lang="en-US" sz="1800" dirty="0"/>
            </a:br>
            <a:r>
              <a:rPr lang="en-US" dirty="0"/>
              <a:t>Lecture 17: Mobility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3330" y="4602995"/>
            <a:ext cx="8129182" cy="1135251"/>
          </a:xfrm>
        </p:spPr>
        <p:txBody>
          <a:bodyPr>
            <a:normAutofit/>
          </a:bodyPr>
          <a:lstStyle/>
          <a:p>
            <a:r>
              <a:rPr lang="en-US" sz="2800" dirty="0"/>
              <a:t>Steve Tarzia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512" y="883403"/>
            <a:ext cx="3719488" cy="507058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72512" y="430939"/>
            <a:ext cx="3719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Motorola </a:t>
            </a:r>
            <a:r>
              <a:rPr lang="en-US" dirty="0" err="1"/>
              <a:t>DynaTAC</a:t>
            </a:r>
            <a:r>
              <a:rPr lang="en-US" dirty="0"/>
              <a:t> ~1984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651778" y="6339903"/>
            <a:ext cx="64435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Many diagrams adapted from those by J.F Kurose and K.W. Ross</a:t>
            </a:r>
          </a:p>
        </p:txBody>
      </p:sp>
    </p:spTree>
    <p:extLst>
      <p:ext uri="{BB962C8B-B14F-4D97-AF65-F5344CB8AC3E}">
        <p14:creationId xmlns:p14="http://schemas.microsoft.com/office/powerpoint/2010/main" val="301514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Indirect Routing</a:t>
            </a:r>
          </a:p>
        </p:txBody>
      </p:sp>
      <p:grpSp>
        <p:nvGrpSpPr>
          <p:cNvPr id="184" name="Group 183"/>
          <p:cNvGrpSpPr/>
          <p:nvPr/>
        </p:nvGrpSpPr>
        <p:grpSpPr>
          <a:xfrm>
            <a:off x="292288" y="469758"/>
            <a:ext cx="11183278" cy="5994040"/>
            <a:chOff x="276461" y="1611313"/>
            <a:chExt cx="8716727" cy="4672012"/>
          </a:xfrm>
        </p:grpSpPr>
        <p:sp>
          <p:nvSpPr>
            <p:cNvPr id="4" name="Freeform 2"/>
            <p:cNvSpPr>
              <a:spLocks/>
            </p:cNvSpPr>
            <p:nvPr/>
          </p:nvSpPr>
          <p:spPr bwMode="auto">
            <a:xfrm>
              <a:off x="4302125" y="4129088"/>
              <a:ext cx="1838325" cy="1089025"/>
            </a:xfrm>
            <a:custGeom>
              <a:avLst/>
              <a:gdLst>
                <a:gd name="T0" fmla="*/ 2147483647 w 3324"/>
                <a:gd name="T1" fmla="*/ 2147483647 h 1971"/>
                <a:gd name="T2" fmla="*/ 2147483647 w 3324"/>
                <a:gd name="T3" fmla="*/ 2147483647 h 1971"/>
                <a:gd name="T4" fmla="*/ 2147483647 w 3324"/>
                <a:gd name="T5" fmla="*/ 2147483647 h 1971"/>
                <a:gd name="T6" fmla="*/ 2147483647 w 3324"/>
                <a:gd name="T7" fmla="*/ 2147483647 h 1971"/>
                <a:gd name="T8" fmla="*/ 2147483647 w 3324"/>
                <a:gd name="T9" fmla="*/ 2147483647 h 1971"/>
                <a:gd name="T10" fmla="*/ 2147483647 w 3324"/>
                <a:gd name="T11" fmla="*/ 2147483647 h 1971"/>
                <a:gd name="T12" fmla="*/ 2147483647 w 3324"/>
                <a:gd name="T13" fmla="*/ 2147483647 h 1971"/>
                <a:gd name="T14" fmla="*/ 2147483647 w 3324"/>
                <a:gd name="T15" fmla="*/ 2147483647 h 1971"/>
                <a:gd name="T16" fmla="*/ 2147483647 w 3324"/>
                <a:gd name="T17" fmla="*/ 2147483647 h 1971"/>
                <a:gd name="T18" fmla="*/ 2147483647 w 3324"/>
                <a:gd name="T19" fmla="*/ 2147483647 h 1971"/>
                <a:gd name="T20" fmla="*/ 2147483647 w 3324"/>
                <a:gd name="T21" fmla="*/ 2147483647 h 1971"/>
                <a:gd name="T22" fmla="*/ 2147483647 w 3324"/>
                <a:gd name="T23" fmla="*/ 2147483647 h 1971"/>
                <a:gd name="T24" fmla="*/ 2147483647 w 3324"/>
                <a:gd name="T25" fmla="*/ 2147483647 h 1971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3324" h="1971">
                  <a:moveTo>
                    <a:pt x="596" y="15"/>
                  </a:moveTo>
                  <a:cubicBezTo>
                    <a:pt x="335" y="29"/>
                    <a:pt x="248" y="155"/>
                    <a:pt x="149" y="330"/>
                  </a:cubicBezTo>
                  <a:cubicBezTo>
                    <a:pt x="50" y="505"/>
                    <a:pt x="0" y="853"/>
                    <a:pt x="3" y="1066"/>
                  </a:cubicBezTo>
                  <a:cubicBezTo>
                    <a:pt x="6" y="1279"/>
                    <a:pt x="67" y="1478"/>
                    <a:pt x="168" y="1606"/>
                  </a:cubicBezTo>
                  <a:cubicBezTo>
                    <a:pt x="269" y="1734"/>
                    <a:pt x="457" y="1811"/>
                    <a:pt x="609" y="1831"/>
                  </a:cubicBezTo>
                  <a:cubicBezTo>
                    <a:pt x="761" y="1851"/>
                    <a:pt x="927" y="1719"/>
                    <a:pt x="1083" y="1726"/>
                  </a:cubicBezTo>
                  <a:cubicBezTo>
                    <a:pt x="1239" y="1733"/>
                    <a:pt x="1333" y="1844"/>
                    <a:pt x="1548" y="1876"/>
                  </a:cubicBezTo>
                  <a:cubicBezTo>
                    <a:pt x="1763" y="1908"/>
                    <a:pt x="2091" y="1971"/>
                    <a:pt x="2373" y="1921"/>
                  </a:cubicBezTo>
                  <a:cubicBezTo>
                    <a:pt x="2655" y="1871"/>
                    <a:pt x="3162" y="1740"/>
                    <a:pt x="3243" y="1576"/>
                  </a:cubicBezTo>
                  <a:cubicBezTo>
                    <a:pt x="3324" y="1412"/>
                    <a:pt x="2947" y="1124"/>
                    <a:pt x="2859" y="935"/>
                  </a:cubicBezTo>
                  <a:cubicBezTo>
                    <a:pt x="2771" y="746"/>
                    <a:pt x="2905" y="559"/>
                    <a:pt x="2714" y="444"/>
                  </a:cubicBezTo>
                  <a:cubicBezTo>
                    <a:pt x="2523" y="328"/>
                    <a:pt x="2063" y="315"/>
                    <a:pt x="1714" y="242"/>
                  </a:cubicBezTo>
                  <a:cubicBezTo>
                    <a:pt x="1366" y="168"/>
                    <a:pt x="857" y="0"/>
                    <a:pt x="596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/>
            </a:p>
          </p:txBody>
        </p:sp>
        <p:sp>
          <p:nvSpPr>
            <p:cNvPr id="5" name="Freeform 4"/>
            <p:cNvSpPr>
              <a:spLocks/>
            </p:cNvSpPr>
            <p:nvPr/>
          </p:nvSpPr>
          <p:spPr bwMode="auto">
            <a:xfrm>
              <a:off x="2317750" y="3646488"/>
              <a:ext cx="1625600" cy="1384300"/>
            </a:xfrm>
            <a:custGeom>
              <a:avLst/>
              <a:gdLst>
                <a:gd name="T0" fmla="*/ 2147483647 w 1340"/>
                <a:gd name="T1" fmla="*/ 2147483647 h 1191"/>
                <a:gd name="T2" fmla="*/ 2147483647 w 1340"/>
                <a:gd name="T3" fmla="*/ 2147483647 h 1191"/>
                <a:gd name="T4" fmla="*/ 2147483647 w 1340"/>
                <a:gd name="T5" fmla="*/ 2147483647 h 1191"/>
                <a:gd name="T6" fmla="*/ 2147483647 w 1340"/>
                <a:gd name="T7" fmla="*/ 2147483647 h 1191"/>
                <a:gd name="T8" fmla="*/ 2147483647 w 1340"/>
                <a:gd name="T9" fmla="*/ 2147483647 h 1191"/>
                <a:gd name="T10" fmla="*/ 2147483647 w 1340"/>
                <a:gd name="T11" fmla="*/ 2147483647 h 1191"/>
                <a:gd name="T12" fmla="*/ 2147483647 w 1340"/>
                <a:gd name="T13" fmla="*/ 2147483647 h 1191"/>
                <a:gd name="T14" fmla="*/ 2147483647 w 1340"/>
                <a:gd name="T15" fmla="*/ 2147483647 h 1191"/>
                <a:gd name="T16" fmla="*/ 2147483647 w 1340"/>
                <a:gd name="T17" fmla="*/ 2147483647 h 1191"/>
                <a:gd name="T18" fmla="*/ 2147483647 w 1340"/>
                <a:gd name="T19" fmla="*/ 2147483647 h 1191"/>
                <a:gd name="T20" fmla="*/ 2147483647 w 1340"/>
                <a:gd name="T21" fmla="*/ 2147483647 h 1191"/>
                <a:gd name="T22" fmla="*/ 2147483647 w 1340"/>
                <a:gd name="T23" fmla="*/ 2147483647 h 1191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340" h="1191">
                  <a:moveTo>
                    <a:pt x="550" y="42"/>
                  </a:moveTo>
                  <a:cubicBezTo>
                    <a:pt x="437" y="4"/>
                    <a:pt x="164" y="0"/>
                    <a:pt x="82" y="60"/>
                  </a:cubicBezTo>
                  <a:cubicBezTo>
                    <a:pt x="0" y="120"/>
                    <a:pt x="67" y="292"/>
                    <a:pt x="58" y="402"/>
                  </a:cubicBezTo>
                  <a:cubicBezTo>
                    <a:pt x="49" y="512"/>
                    <a:pt x="19" y="642"/>
                    <a:pt x="28" y="720"/>
                  </a:cubicBezTo>
                  <a:cubicBezTo>
                    <a:pt x="37" y="798"/>
                    <a:pt x="27" y="844"/>
                    <a:pt x="112" y="870"/>
                  </a:cubicBezTo>
                  <a:cubicBezTo>
                    <a:pt x="197" y="896"/>
                    <a:pt x="450" y="833"/>
                    <a:pt x="538" y="876"/>
                  </a:cubicBezTo>
                  <a:cubicBezTo>
                    <a:pt x="626" y="919"/>
                    <a:pt x="524" y="1091"/>
                    <a:pt x="640" y="1128"/>
                  </a:cubicBezTo>
                  <a:cubicBezTo>
                    <a:pt x="756" y="1165"/>
                    <a:pt x="1128" y="1191"/>
                    <a:pt x="1234" y="1098"/>
                  </a:cubicBezTo>
                  <a:cubicBezTo>
                    <a:pt x="1340" y="1005"/>
                    <a:pt x="1281" y="696"/>
                    <a:pt x="1276" y="570"/>
                  </a:cubicBezTo>
                  <a:cubicBezTo>
                    <a:pt x="1271" y="444"/>
                    <a:pt x="1290" y="389"/>
                    <a:pt x="1204" y="342"/>
                  </a:cubicBezTo>
                  <a:cubicBezTo>
                    <a:pt x="1118" y="295"/>
                    <a:pt x="868" y="338"/>
                    <a:pt x="760" y="288"/>
                  </a:cubicBezTo>
                  <a:cubicBezTo>
                    <a:pt x="652" y="238"/>
                    <a:pt x="663" y="80"/>
                    <a:pt x="550" y="42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/>
            </a:p>
          </p:txBody>
        </p:sp>
        <p:grpSp>
          <p:nvGrpSpPr>
            <p:cNvPr id="6" name="Group 5"/>
            <p:cNvGrpSpPr>
              <a:grpSpLocks/>
            </p:cNvGrpSpPr>
            <p:nvPr/>
          </p:nvGrpSpPr>
          <p:grpSpPr bwMode="auto">
            <a:xfrm>
              <a:off x="3236913" y="4511675"/>
              <a:ext cx="436562" cy="203200"/>
              <a:chOff x="3600" y="219"/>
              <a:chExt cx="360" cy="175"/>
            </a:xfrm>
          </p:grpSpPr>
          <p:sp>
            <p:nvSpPr>
              <p:cNvPr id="7" name="Oval 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9pPr>
              </a:lstStyle>
              <a:p>
                <a:endParaRPr lang="en-US" altLang="en-US" sz="2800">
                  <a:latin typeface="+mn-lt"/>
                </a:endParaRPr>
              </a:p>
            </p:txBody>
          </p:sp>
          <p:sp>
            <p:nvSpPr>
              <p:cNvPr id="8" name="Line 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800"/>
              </a:p>
            </p:txBody>
          </p:sp>
          <p:sp>
            <p:nvSpPr>
              <p:cNvPr id="9" name="Line 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800"/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auto">
              <a:xfrm>
                <a:off x="3603" y="284"/>
                <a:ext cx="231" cy="6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2800">
                  <a:latin typeface="+mn-lt"/>
                </a:endParaRPr>
              </a:p>
            </p:txBody>
          </p:sp>
          <p:sp>
            <p:nvSpPr>
              <p:cNvPr id="11" name="Oval 1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9pPr>
              </a:lstStyle>
              <a:p>
                <a:endParaRPr lang="en-US" altLang="en-US" sz="2800">
                  <a:latin typeface="+mn-lt"/>
                </a:endParaRPr>
              </a:p>
            </p:txBody>
          </p:sp>
          <p:grpSp>
            <p:nvGrpSpPr>
              <p:cNvPr id="12" name="Group 1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7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  <p:sp>
              <p:nvSpPr>
                <p:cNvPr id="18" name="Line 1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  <p:sp>
              <p:nvSpPr>
                <p:cNvPr id="19" name="Line 1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</p:grpSp>
          <p:grpSp>
            <p:nvGrpSpPr>
              <p:cNvPr id="13" name="Group 1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4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  <p:sp>
              <p:nvSpPr>
                <p:cNvPr id="15" name="Line 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  <p:sp>
              <p:nvSpPr>
                <p:cNvPr id="16" name="Line 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</p:grpSp>
        </p:grpSp>
        <p:grpSp>
          <p:nvGrpSpPr>
            <p:cNvPr id="20" name="Group 19"/>
            <p:cNvGrpSpPr>
              <a:grpSpLocks/>
            </p:cNvGrpSpPr>
            <p:nvPr/>
          </p:nvGrpSpPr>
          <p:grpSpPr bwMode="auto">
            <a:xfrm>
              <a:off x="2455863" y="4211638"/>
              <a:ext cx="1160462" cy="298450"/>
              <a:chOff x="8025" y="5070"/>
              <a:chExt cx="2100" cy="540"/>
            </a:xfrm>
          </p:grpSpPr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>
                <a:off x="8025" y="5325"/>
                <a:ext cx="210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22" name="Line 21"/>
              <p:cNvSpPr>
                <a:spLocks noChangeShapeType="1"/>
              </p:cNvSpPr>
              <p:nvPr/>
            </p:nvSpPr>
            <p:spPr bwMode="auto">
              <a:xfrm>
                <a:off x="8355" y="5070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  <p:sp>
            <p:nvSpPr>
              <p:cNvPr id="23" name="Line 22"/>
              <p:cNvSpPr>
                <a:spLocks noChangeShapeType="1"/>
              </p:cNvSpPr>
              <p:nvPr/>
            </p:nvSpPr>
            <p:spPr bwMode="auto">
              <a:xfrm>
                <a:off x="9765" y="5340"/>
                <a:ext cx="0" cy="27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800"/>
              </a:p>
            </p:txBody>
          </p:sp>
        </p:grpSp>
        <p:grpSp>
          <p:nvGrpSpPr>
            <p:cNvPr id="24" name="Group 23"/>
            <p:cNvGrpSpPr>
              <a:grpSpLocks/>
            </p:cNvGrpSpPr>
            <p:nvPr/>
          </p:nvGrpSpPr>
          <p:grpSpPr bwMode="auto">
            <a:xfrm>
              <a:off x="2236788" y="3827463"/>
              <a:ext cx="796925" cy="512762"/>
              <a:chOff x="10665" y="3225"/>
              <a:chExt cx="1440" cy="930"/>
            </a:xfrm>
          </p:grpSpPr>
          <p:sp>
            <p:nvSpPr>
              <p:cNvPr id="25" name="Oval 24"/>
              <p:cNvSpPr>
                <a:spLocks noChangeArrowheads="1"/>
              </p:cNvSpPr>
              <p:nvPr/>
            </p:nvSpPr>
            <p:spPr bwMode="auto">
              <a:xfrm>
                <a:off x="10665" y="3225"/>
                <a:ext cx="1440" cy="930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9pPr>
              </a:lstStyle>
              <a:p>
                <a:endParaRPr lang="en-US" altLang="en-US" sz="2800">
                  <a:latin typeface="+mn-lt"/>
                </a:endParaRPr>
              </a:p>
            </p:txBody>
          </p:sp>
          <p:grpSp>
            <p:nvGrpSpPr>
              <p:cNvPr id="26" name="Group 25"/>
              <p:cNvGrpSpPr>
                <a:grpSpLocks/>
              </p:cNvGrpSpPr>
              <p:nvPr/>
            </p:nvGrpSpPr>
            <p:grpSpPr bwMode="auto">
              <a:xfrm>
                <a:off x="11038" y="3281"/>
                <a:ext cx="618" cy="667"/>
                <a:chOff x="8023" y="4451"/>
                <a:chExt cx="618" cy="667"/>
              </a:xfrm>
            </p:grpSpPr>
            <p:sp>
              <p:nvSpPr>
                <p:cNvPr id="27" name="Freeform 26"/>
                <p:cNvSpPr>
                  <a:spLocks/>
                </p:cNvSpPr>
                <p:nvPr/>
              </p:nvSpPr>
              <p:spPr bwMode="auto">
                <a:xfrm>
                  <a:off x="8279" y="4653"/>
                  <a:ext cx="263" cy="380"/>
                </a:xfrm>
                <a:custGeom>
                  <a:avLst/>
                  <a:gdLst>
                    <a:gd name="T0" fmla="*/ 1 w 788"/>
                    <a:gd name="T1" fmla="*/ 0 h 1138"/>
                    <a:gd name="T2" fmla="*/ 1 w 788"/>
                    <a:gd name="T3" fmla="*/ 0 h 1138"/>
                    <a:gd name="T4" fmla="*/ 1 w 788"/>
                    <a:gd name="T5" fmla="*/ 0 h 1138"/>
                    <a:gd name="T6" fmla="*/ 1 w 788"/>
                    <a:gd name="T7" fmla="*/ 0 h 1138"/>
                    <a:gd name="T8" fmla="*/ 0 w 788"/>
                    <a:gd name="T9" fmla="*/ 0 h 1138"/>
                    <a:gd name="T10" fmla="*/ 0 w 788"/>
                    <a:gd name="T11" fmla="*/ 0 h 1138"/>
                    <a:gd name="T12" fmla="*/ 0 w 788"/>
                    <a:gd name="T13" fmla="*/ 0 h 1138"/>
                    <a:gd name="T14" fmla="*/ 0 w 788"/>
                    <a:gd name="T15" fmla="*/ 0 h 1138"/>
                    <a:gd name="T16" fmla="*/ 0 w 788"/>
                    <a:gd name="T17" fmla="*/ 1 h 1138"/>
                    <a:gd name="T18" fmla="*/ 0 w 788"/>
                    <a:gd name="T19" fmla="*/ 1 h 1138"/>
                    <a:gd name="T20" fmla="*/ 0 w 788"/>
                    <a:gd name="T21" fmla="*/ 1 h 1138"/>
                    <a:gd name="T22" fmla="*/ 0 w 788"/>
                    <a:gd name="T23" fmla="*/ 1 h 1138"/>
                    <a:gd name="T24" fmla="*/ 0 w 788"/>
                    <a:gd name="T25" fmla="*/ 2 h 1138"/>
                    <a:gd name="T26" fmla="*/ 1 w 788"/>
                    <a:gd name="T27" fmla="*/ 2 h 1138"/>
                    <a:gd name="T28" fmla="*/ 1 w 788"/>
                    <a:gd name="T29" fmla="*/ 3 h 1138"/>
                    <a:gd name="T30" fmla="*/ 1 w 788"/>
                    <a:gd name="T31" fmla="*/ 3 h 1138"/>
                    <a:gd name="T32" fmla="*/ 1 w 788"/>
                    <a:gd name="T33" fmla="*/ 4 h 1138"/>
                    <a:gd name="T34" fmla="*/ 1 w 788"/>
                    <a:gd name="T35" fmla="*/ 4 h 1138"/>
                    <a:gd name="T36" fmla="*/ 2 w 788"/>
                    <a:gd name="T37" fmla="*/ 5 h 1138"/>
                    <a:gd name="T38" fmla="*/ 2 w 788"/>
                    <a:gd name="T39" fmla="*/ 5 h 1138"/>
                    <a:gd name="T40" fmla="*/ 2 w 788"/>
                    <a:gd name="T41" fmla="*/ 5 h 1138"/>
                    <a:gd name="T42" fmla="*/ 2 w 788"/>
                    <a:gd name="T43" fmla="*/ 5 h 1138"/>
                    <a:gd name="T44" fmla="*/ 2 w 788"/>
                    <a:gd name="T45" fmla="*/ 4 h 1138"/>
                    <a:gd name="T46" fmla="*/ 3 w 788"/>
                    <a:gd name="T47" fmla="*/ 4 h 1138"/>
                    <a:gd name="T48" fmla="*/ 3 w 788"/>
                    <a:gd name="T49" fmla="*/ 4 h 1138"/>
                    <a:gd name="T50" fmla="*/ 3 w 788"/>
                    <a:gd name="T51" fmla="*/ 4 h 1138"/>
                    <a:gd name="T52" fmla="*/ 3 w 788"/>
                    <a:gd name="T53" fmla="*/ 4 h 1138"/>
                    <a:gd name="T54" fmla="*/ 3 w 788"/>
                    <a:gd name="T55" fmla="*/ 4 h 1138"/>
                    <a:gd name="T56" fmla="*/ 3 w 788"/>
                    <a:gd name="T57" fmla="*/ 4 h 1138"/>
                    <a:gd name="T58" fmla="*/ 3 w 788"/>
                    <a:gd name="T59" fmla="*/ 3 h 1138"/>
                    <a:gd name="T60" fmla="*/ 3 w 788"/>
                    <a:gd name="T61" fmla="*/ 3 h 1138"/>
                    <a:gd name="T62" fmla="*/ 2 w 788"/>
                    <a:gd name="T63" fmla="*/ 2 h 1138"/>
                    <a:gd name="T64" fmla="*/ 2 w 788"/>
                    <a:gd name="T65" fmla="*/ 2 h 1138"/>
                    <a:gd name="T66" fmla="*/ 2 w 788"/>
                    <a:gd name="T67" fmla="*/ 1 h 1138"/>
                    <a:gd name="T68" fmla="*/ 1 w 788"/>
                    <a:gd name="T69" fmla="*/ 1 h 1138"/>
                    <a:gd name="T70" fmla="*/ 1 w 788"/>
                    <a:gd name="T71" fmla="*/ 0 h 1138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788" h="1138">
                      <a:moveTo>
                        <a:pt x="310" y="2"/>
                      </a:moveTo>
                      <a:lnTo>
                        <a:pt x="298" y="0"/>
                      </a:lnTo>
                      <a:lnTo>
                        <a:pt x="282" y="0"/>
                      </a:lnTo>
                      <a:lnTo>
                        <a:pt x="263" y="0"/>
                      </a:lnTo>
                      <a:lnTo>
                        <a:pt x="242" y="2"/>
                      </a:lnTo>
                      <a:lnTo>
                        <a:pt x="219" y="4"/>
                      </a:lnTo>
                      <a:lnTo>
                        <a:pt x="192" y="7"/>
                      </a:lnTo>
                      <a:lnTo>
                        <a:pt x="167" y="12"/>
                      </a:lnTo>
                      <a:lnTo>
                        <a:pt x="141" y="17"/>
                      </a:lnTo>
                      <a:lnTo>
                        <a:pt x="116" y="25"/>
                      </a:lnTo>
                      <a:lnTo>
                        <a:pt x="91" y="35"/>
                      </a:lnTo>
                      <a:lnTo>
                        <a:pt x="67" y="45"/>
                      </a:lnTo>
                      <a:lnTo>
                        <a:pt x="47" y="58"/>
                      </a:lnTo>
                      <a:lnTo>
                        <a:pt x="29" y="73"/>
                      </a:lnTo>
                      <a:lnTo>
                        <a:pt x="16" y="91"/>
                      </a:lnTo>
                      <a:lnTo>
                        <a:pt x="6" y="109"/>
                      </a:lnTo>
                      <a:lnTo>
                        <a:pt x="0" y="131"/>
                      </a:lnTo>
                      <a:lnTo>
                        <a:pt x="0" y="137"/>
                      </a:lnTo>
                      <a:lnTo>
                        <a:pt x="1" y="144"/>
                      </a:lnTo>
                      <a:lnTo>
                        <a:pt x="3" y="152"/>
                      </a:lnTo>
                      <a:lnTo>
                        <a:pt x="4" y="162"/>
                      </a:lnTo>
                      <a:lnTo>
                        <a:pt x="13" y="197"/>
                      </a:lnTo>
                      <a:lnTo>
                        <a:pt x="25" y="240"/>
                      </a:lnTo>
                      <a:lnTo>
                        <a:pt x="39" y="290"/>
                      </a:lnTo>
                      <a:lnTo>
                        <a:pt x="57" y="348"/>
                      </a:lnTo>
                      <a:lnTo>
                        <a:pt x="76" y="410"/>
                      </a:lnTo>
                      <a:lnTo>
                        <a:pt x="100" y="474"/>
                      </a:lnTo>
                      <a:lnTo>
                        <a:pt x="123" y="543"/>
                      </a:lnTo>
                      <a:lnTo>
                        <a:pt x="150" y="612"/>
                      </a:lnTo>
                      <a:lnTo>
                        <a:pt x="176" y="684"/>
                      </a:lnTo>
                      <a:lnTo>
                        <a:pt x="205" y="753"/>
                      </a:lnTo>
                      <a:lnTo>
                        <a:pt x="235" y="822"/>
                      </a:lnTo>
                      <a:lnTo>
                        <a:pt x="264" y="887"/>
                      </a:lnTo>
                      <a:lnTo>
                        <a:pt x="293" y="949"/>
                      </a:lnTo>
                      <a:lnTo>
                        <a:pt x="323" y="1005"/>
                      </a:lnTo>
                      <a:lnTo>
                        <a:pt x="352" y="1055"/>
                      </a:lnTo>
                      <a:lnTo>
                        <a:pt x="381" y="1098"/>
                      </a:lnTo>
                      <a:lnTo>
                        <a:pt x="389" y="1109"/>
                      </a:lnTo>
                      <a:lnTo>
                        <a:pt x="398" y="1120"/>
                      </a:lnTo>
                      <a:lnTo>
                        <a:pt x="406" y="1130"/>
                      </a:lnTo>
                      <a:lnTo>
                        <a:pt x="414" y="1138"/>
                      </a:lnTo>
                      <a:lnTo>
                        <a:pt x="436" y="1130"/>
                      </a:lnTo>
                      <a:lnTo>
                        <a:pt x="461" y="1121"/>
                      </a:lnTo>
                      <a:lnTo>
                        <a:pt x="487" y="1111"/>
                      </a:lnTo>
                      <a:lnTo>
                        <a:pt x="517" y="1099"/>
                      </a:lnTo>
                      <a:lnTo>
                        <a:pt x="547" y="1088"/>
                      </a:lnTo>
                      <a:lnTo>
                        <a:pt x="578" y="1075"/>
                      </a:lnTo>
                      <a:lnTo>
                        <a:pt x="609" y="1062"/>
                      </a:lnTo>
                      <a:lnTo>
                        <a:pt x="640" y="1049"/>
                      </a:lnTo>
                      <a:lnTo>
                        <a:pt x="669" y="1036"/>
                      </a:lnTo>
                      <a:lnTo>
                        <a:pt x="697" y="1023"/>
                      </a:lnTo>
                      <a:lnTo>
                        <a:pt x="722" y="1012"/>
                      </a:lnTo>
                      <a:lnTo>
                        <a:pt x="744" y="999"/>
                      </a:lnTo>
                      <a:lnTo>
                        <a:pt x="762" y="987"/>
                      </a:lnTo>
                      <a:lnTo>
                        <a:pt x="775" y="977"/>
                      </a:lnTo>
                      <a:lnTo>
                        <a:pt x="785" y="967"/>
                      </a:lnTo>
                      <a:lnTo>
                        <a:pt x="788" y="959"/>
                      </a:lnTo>
                      <a:lnTo>
                        <a:pt x="756" y="915"/>
                      </a:lnTo>
                      <a:lnTo>
                        <a:pt x="722" y="868"/>
                      </a:lnTo>
                      <a:lnTo>
                        <a:pt x="687" y="813"/>
                      </a:lnTo>
                      <a:lnTo>
                        <a:pt x="650" y="755"/>
                      </a:lnTo>
                      <a:lnTo>
                        <a:pt x="612" y="693"/>
                      </a:lnTo>
                      <a:lnTo>
                        <a:pt x="575" y="627"/>
                      </a:lnTo>
                      <a:lnTo>
                        <a:pt x="537" y="561"/>
                      </a:lnTo>
                      <a:lnTo>
                        <a:pt x="500" y="492"/>
                      </a:lnTo>
                      <a:lnTo>
                        <a:pt x="467" y="423"/>
                      </a:lnTo>
                      <a:lnTo>
                        <a:pt x="433" y="354"/>
                      </a:lnTo>
                      <a:lnTo>
                        <a:pt x="404" y="287"/>
                      </a:lnTo>
                      <a:lnTo>
                        <a:pt x="376" y="223"/>
                      </a:lnTo>
                      <a:lnTo>
                        <a:pt x="352" y="161"/>
                      </a:lnTo>
                      <a:lnTo>
                        <a:pt x="333" y="102"/>
                      </a:lnTo>
                      <a:lnTo>
                        <a:pt x="318" y="49"/>
                      </a:lnTo>
                      <a:lnTo>
                        <a:pt x="310" y="2"/>
                      </a:lnTo>
                      <a:close/>
                    </a:path>
                  </a:pathLst>
                </a:custGeom>
                <a:solidFill>
                  <a:srgbClr val="F4FCEA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8" name="Freeform 27"/>
                <p:cNvSpPr>
                  <a:spLocks/>
                </p:cNvSpPr>
                <p:nvPr/>
              </p:nvSpPr>
              <p:spPr bwMode="auto">
                <a:xfrm>
                  <a:off x="8264" y="4707"/>
                  <a:ext cx="142" cy="312"/>
                </a:xfrm>
                <a:custGeom>
                  <a:avLst/>
                  <a:gdLst>
                    <a:gd name="T0" fmla="*/ 0 w 425"/>
                    <a:gd name="T1" fmla="*/ 0 h 936"/>
                    <a:gd name="T2" fmla="*/ 0 w 425"/>
                    <a:gd name="T3" fmla="*/ 0 h 936"/>
                    <a:gd name="T4" fmla="*/ 0 w 425"/>
                    <a:gd name="T5" fmla="*/ 0 h 936"/>
                    <a:gd name="T6" fmla="*/ 0 w 425"/>
                    <a:gd name="T7" fmla="*/ 0 h 936"/>
                    <a:gd name="T8" fmla="*/ 0 w 425"/>
                    <a:gd name="T9" fmla="*/ 0 h 936"/>
                    <a:gd name="T10" fmla="*/ 0 w 425"/>
                    <a:gd name="T11" fmla="*/ 0 h 936"/>
                    <a:gd name="T12" fmla="*/ 0 w 425"/>
                    <a:gd name="T13" fmla="*/ 0 h 936"/>
                    <a:gd name="T14" fmla="*/ 0 w 425"/>
                    <a:gd name="T15" fmla="*/ 0 h 936"/>
                    <a:gd name="T16" fmla="*/ 0 w 425"/>
                    <a:gd name="T17" fmla="*/ 0 h 936"/>
                    <a:gd name="T18" fmla="*/ 0 w 425"/>
                    <a:gd name="T19" fmla="*/ 1 h 936"/>
                    <a:gd name="T20" fmla="*/ 0 w 425"/>
                    <a:gd name="T21" fmla="*/ 1 h 936"/>
                    <a:gd name="T22" fmla="*/ 0 w 425"/>
                    <a:gd name="T23" fmla="*/ 1 h 936"/>
                    <a:gd name="T24" fmla="*/ 0 w 425"/>
                    <a:gd name="T25" fmla="*/ 1 h 936"/>
                    <a:gd name="T26" fmla="*/ 0 w 425"/>
                    <a:gd name="T27" fmla="*/ 1 h 936"/>
                    <a:gd name="T28" fmla="*/ 0 w 425"/>
                    <a:gd name="T29" fmla="*/ 2 h 936"/>
                    <a:gd name="T30" fmla="*/ 0 w 425"/>
                    <a:gd name="T31" fmla="*/ 2 h 936"/>
                    <a:gd name="T32" fmla="*/ 0 w 425"/>
                    <a:gd name="T33" fmla="*/ 2 h 936"/>
                    <a:gd name="T34" fmla="*/ 0 w 425"/>
                    <a:gd name="T35" fmla="*/ 2 h 936"/>
                    <a:gd name="T36" fmla="*/ 0 w 425"/>
                    <a:gd name="T37" fmla="*/ 3 h 936"/>
                    <a:gd name="T38" fmla="*/ 1 w 425"/>
                    <a:gd name="T39" fmla="*/ 3 h 936"/>
                    <a:gd name="T40" fmla="*/ 1 w 425"/>
                    <a:gd name="T41" fmla="*/ 3 h 936"/>
                    <a:gd name="T42" fmla="*/ 1 w 425"/>
                    <a:gd name="T43" fmla="*/ 3 h 936"/>
                    <a:gd name="T44" fmla="*/ 1 w 425"/>
                    <a:gd name="T45" fmla="*/ 3 h 936"/>
                    <a:gd name="T46" fmla="*/ 1 w 425"/>
                    <a:gd name="T47" fmla="*/ 3 h 936"/>
                    <a:gd name="T48" fmla="*/ 1 w 425"/>
                    <a:gd name="T49" fmla="*/ 3 h 936"/>
                    <a:gd name="T50" fmla="*/ 1 w 425"/>
                    <a:gd name="T51" fmla="*/ 4 h 936"/>
                    <a:gd name="T52" fmla="*/ 1 w 425"/>
                    <a:gd name="T53" fmla="*/ 4 h 936"/>
                    <a:gd name="T54" fmla="*/ 1 w 425"/>
                    <a:gd name="T55" fmla="*/ 4 h 936"/>
                    <a:gd name="T56" fmla="*/ 1 w 425"/>
                    <a:gd name="T57" fmla="*/ 4 h 936"/>
                    <a:gd name="T58" fmla="*/ 1 w 425"/>
                    <a:gd name="T59" fmla="*/ 4 h 936"/>
                    <a:gd name="T60" fmla="*/ 1 w 425"/>
                    <a:gd name="T61" fmla="*/ 4 h 936"/>
                    <a:gd name="T62" fmla="*/ 2 w 425"/>
                    <a:gd name="T63" fmla="*/ 4 h 936"/>
                    <a:gd name="T64" fmla="*/ 2 w 425"/>
                    <a:gd name="T65" fmla="*/ 4 h 936"/>
                    <a:gd name="T66" fmla="*/ 2 w 425"/>
                    <a:gd name="T67" fmla="*/ 4 h 936"/>
                    <a:gd name="T68" fmla="*/ 2 w 425"/>
                    <a:gd name="T69" fmla="*/ 3 h 936"/>
                    <a:gd name="T70" fmla="*/ 1 w 425"/>
                    <a:gd name="T71" fmla="*/ 3 h 936"/>
                    <a:gd name="T72" fmla="*/ 1 w 425"/>
                    <a:gd name="T73" fmla="*/ 3 h 936"/>
                    <a:gd name="T74" fmla="*/ 1 w 425"/>
                    <a:gd name="T75" fmla="*/ 3 h 936"/>
                    <a:gd name="T76" fmla="*/ 1 w 425"/>
                    <a:gd name="T77" fmla="*/ 2 h 936"/>
                    <a:gd name="T78" fmla="*/ 1 w 425"/>
                    <a:gd name="T79" fmla="*/ 2 h 936"/>
                    <a:gd name="T80" fmla="*/ 1 w 425"/>
                    <a:gd name="T81" fmla="*/ 2 h 936"/>
                    <a:gd name="T82" fmla="*/ 1 w 425"/>
                    <a:gd name="T83" fmla="*/ 2 h 936"/>
                    <a:gd name="T84" fmla="*/ 1 w 425"/>
                    <a:gd name="T85" fmla="*/ 1 h 936"/>
                    <a:gd name="T86" fmla="*/ 0 w 425"/>
                    <a:gd name="T87" fmla="*/ 1 h 936"/>
                    <a:gd name="T88" fmla="*/ 0 w 425"/>
                    <a:gd name="T89" fmla="*/ 1 h 936"/>
                    <a:gd name="T90" fmla="*/ 0 w 425"/>
                    <a:gd name="T91" fmla="*/ 1 h 936"/>
                    <a:gd name="T92" fmla="*/ 0 w 425"/>
                    <a:gd name="T93" fmla="*/ 0 h 936"/>
                    <a:gd name="T94" fmla="*/ 0 w 425"/>
                    <a:gd name="T95" fmla="*/ 0 h 936"/>
                    <a:gd name="T96" fmla="*/ 0 w 425"/>
                    <a:gd name="T97" fmla="*/ 0 h 9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425" h="936">
                      <a:moveTo>
                        <a:pt x="48" y="0"/>
                      </a:moveTo>
                      <a:lnTo>
                        <a:pt x="48" y="2"/>
                      </a:lnTo>
                      <a:lnTo>
                        <a:pt x="48" y="5"/>
                      </a:lnTo>
                      <a:lnTo>
                        <a:pt x="47" y="11"/>
                      </a:lnTo>
                      <a:lnTo>
                        <a:pt x="44" y="19"/>
                      </a:lnTo>
                      <a:lnTo>
                        <a:pt x="39" y="35"/>
                      </a:lnTo>
                      <a:lnTo>
                        <a:pt x="32" y="55"/>
                      </a:lnTo>
                      <a:lnTo>
                        <a:pt x="20" y="82"/>
                      </a:lnTo>
                      <a:lnTo>
                        <a:pt x="6" y="117"/>
                      </a:lnTo>
                      <a:lnTo>
                        <a:pt x="0" y="141"/>
                      </a:lnTo>
                      <a:lnTo>
                        <a:pt x="0" y="177"/>
                      </a:lnTo>
                      <a:lnTo>
                        <a:pt x="4" y="220"/>
                      </a:lnTo>
                      <a:lnTo>
                        <a:pt x="13" y="271"/>
                      </a:lnTo>
                      <a:lnTo>
                        <a:pt x="26" y="325"/>
                      </a:lnTo>
                      <a:lnTo>
                        <a:pt x="41" y="386"/>
                      </a:lnTo>
                      <a:lnTo>
                        <a:pt x="58" y="446"/>
                      </a:lnTo>
                      <a:lnTo>
                        <a:pt x="78" y="509"/>
                      </a:lnTo>
                      <a:lnTo>
                        <a:pt x="98" y="570"/>
                      </a:lnTo>
                      <a:lnTo>
                        <a:pt x="119" y="628"/>
                      </a:lnTo>
                      <a:lnTo>
                        <a:pt x="138" y="683"/>
                      </a:lnTo>
                      <a:lnTo>
                        <a:pt x="157" y="733"/>
                      </a:lnTo>
                      <a:lnTo>
                        <a:pt x="174" y="775"/>
                      </a:lnTo>
                      <a:lnTo>
                        <a:pt x="189" y="808"/>
                      </a:lnTo>
                      <a:lnTo>
                        <a:pt x="201" y="831"/>
                      </a:lnTo>
                      <a:lnTo>
                        <a:pt x="210" y="843"/>
                      </a:lnTo>
                      <a:lnTo>
                        <a:pt x="223" y="853"/>
                      </a:lnTo>
                      <a:lnTo>
                        <a:pt x="239" y="861"/>
                      </a:lnTo>
                      <a:lnTo>
                        <a:pt x="258" y="873"/>
                      </a:lnTo>
                      <a:lnTo>
                        <a:pt x="282" y="883"/>
                      </a:lnTo>
                      <a:lnTo>
                        <a:pt x="310" y="896"/>
                      </a:lnTo>
                      <a:lnTo>
                        <a:pt x="342" y="907"/>
                      </a:lnTo>
                      <a:lnTo>
                        <a:pt x="380" y="922"/>
                      </a:lnTo>
                      <a:lnTo>
                        <a:pt x="425" y="936"/>
                      </a:lnTo>
                      <a:lnTo>
                        <a:pt x="396" y="893"/>
                      </a:lnTo>
                      <a:lnTo>
                        <a:pt x="367" y="843"/>
                      </a:lnTo>
                      <a:lnTo>
                        <a:pt x="337" y="787"/>
                      </a:lnTo>
                      <a:lnTo>
                        <a:pt x="308" y="725"/>
                      </a:lnTo>
                      <a:lnTo>
                        <a:pt x="279" y="660"/>
                      </a:lnTo>
                      <a:lnTo>
                        <a:pt x="249" y="591"/>
                      </a:lnTo>
                      <a:lnTo>
                        <a:pt x="220" y="522"/>
                      </a:lnTo>
                      <a:lnTo>
                        <a:pt x="194" y="450"/>
                      </a:lnTo>
                      <a:lnTo>
                        <a:pt x="167" y="381"/>
                      </a:lnTo>
                      <a:lnTo>
                        <a:pt x="144" y="312"/>
                      </a:lnTo>
                      <a:lnTo>
                        <a:pt x="120" y="248"/>
                      </a:lnTo>
                      <a:lnTo>
                        <a:pt x="101" y="186"/>
                      </a:lnTo>
                      <a:lnTo>
                        <a:pt x="83" y="128"/>
                      </a:lnTo>
                      <a:lnTo>
                        <a:pt x="69" y="78"/>
                      </a:lnTo>
                      <a:lnTo>
                        <a:pt x="57" y="35"/>
                      </a:lnTo>
                      <a:lnTo>
                        <a:pt x="48" y="0"/>
                      </a:lnTo>
                      <a:close/>
                    </a:path>
                  </a:pathLst>
                </a:custGeom>
                <a:solidFill>
                  <a:srgbClr val="CCEF72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29" name="Freeform 28"/>
                <p:cNvSpPr>
                  <a:spLocks/>
                </p:cNvSpPr>
                <p:nvPr/>
              </p:nvSpPr>
              <p:spPr bwMode="auto">
                <a:xfrm>
                  <a:off x="8310" y="4696"/>
                  <a:ext cx="64" cy="69"/>
                </a:xfrm>
                <a:custGeom>
                  <a:avLst/>
                  <a:gdLst>
                    <a:gd name="T0" fmla="*/ 0 w 192"/>
                    <a:gd name="T1" fmla="*/ 0 h 208"/>
                    <a:gd name="T2" fmla="*/ 0 w 192"/>
                    <a:gd name="T3" fmla="*/ 0 h 208"/>
                    <a:gd name="T4" fmla="*/ 0 w 192"/>
                    <a:gd name="T5" fmla="*/ 0 h 208"/>
                    <a:gd name="T6" fmla="*/ 0 w 192"/>
                    <a:gd name="T7" fmla="*/ 0 h 208"/>
                    <a:gd name="T8" fmla="*/ 0 w 192"/>
                    <a:gd name="T9" fmla="*/ 0 h 208"/>
                    <a:gd name="T10" fmla="*/ 0 w 192"/>
                    <a:gd name="T11" fmla="*/ 0 h 208"/>
                    <a:gd name="T12" fmla="*/ 0 w 192"/>
                    <a:gd name="T13" fmla="*/ 1 h 208"/>
                    <a:gd name="T14" fmla="*/ 0 w 192"/>
                    <a:gd name="T15" fmla="*/ 1 h 208"/>
                    <a:gd name="T16" fmla="*/ 0 w 192"/>
                    <a:gd name="T17" fmla="*/ 1 h 208"/>
                    <a:gd name="T18" fmla="*/ 0 w 192"/>
                    <a:gd name="T19" fmla="*/ 1 h 208"/>
                    <a:gd name="T20" fmla="*/ 0 w 192"/>
                    <a:gd name="T21" fmla="*/ 1 h 208"/>
                    <a:gd name="T22" fmla="*/ 0 w 192"/>
                    <a:gd name="T23" fmla="*/ 1 h 208"/>
                    <a:gd name="T24" fmla="*/ 0 w 192"/>
                    <a:gd name="T25" fmla="*/ 1 h 208"/>
                    <a:gd name="T26" fmla="*/ 1 w 192"/>
                    <a:gd name="T27" fmla="*/ 1 h 208"/>
                    <a:gd name="T28" fmla="*/ 1 w 192"/>
                    <a:gd name="T29" fmla="*/ 1 h 208"/>
                    <a:gd name="T30" fmla="*/ 1 w 192"/>
                    <a:gd name="T31" fmla="*/ 1 h 208"/>
                    <a:gd name="T32" fmla="*/ 1 w 192"/>
                    <a:gd name="T33" fmla="*/ 1 h 208"/>
                    <a:gd name="T34" fmla="*/ 1 w 192"/>
                    <a:gd name="T35" fmla="*/ 1 h 208"/>
                    <a:gd name="T36" fmla="*/ 1 w 192"/>
                    <a:gd name="T37" fmla="*/ 0 h 208"/>
                    <a:gd name="T38" fmla="*/ 1 w 192"/>
                    <a:gd name="T39" fmla="*/ 0 h 208"/>
                    <a:gd name="T40" fmla="*/ 1 w 192"/>
                    <a:gd name="T41" fmla="*/ 0 h 208"/>
                    <a:gd name="T42" fmla="*/ 1 w 192"/>
                    <a:gd name="T43" fmla="*/ 0 h 208"/>
                    <a:gd name="T44" fmla="*/ 1 w 192"/>
                    <a:gd name="T45" fmla="*/ 0 h 208"/>
                    <a:gd name="T46" fmla="*/ 1 w 192"/>
                    <a:gd name="T47" fmla="*/ 0 h 208"/>
                    <a:gd name="T48" fmla="*/ 0 w 192"/>
                    <a:gd name="T49" fmla="*/ 0 h 208"/>
                    <a:gd name="T50" fmla="*/ 0 w 192"/>
                    <a:gd name="T51" fmla="*/ 0 h 208"/>
                    <a:gd name="T52" fmla="*/ 0 w 192"/>
                    <a:gd name="T53" fmla="*/ 0 h 208"/>
                    <a:gd name="T54" fmla="*/ 0 w 192"/>
                    <a:gd name="T55" fmla="*/ 0 h 208"/>
                    <a:gd name="T56" fmla="*/ 0 w 192"/>
                    <a:gd name="T57" fmla="*/ 0 h 20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192" h="208">
                      <a:moveTo>
                        <a:pt x="26" y="11"/>
                      </a:moveTo>
                      <a:lnTo>
                        <a:pt x="13" y="24"/>
                      </a:lnTo>
                      <a:lnTo>
                        <a:pt x="4" y="43"/>
                      </a:lnTo>
                      <a:lnTo>
                        <a:pt x="0" y="67"/>
                      </a:lnTo>
                      <a:lnTo>
                        <a:pt x="0" y="93"/>
                      </a:lnTo>
                      <a:lnTo>
                        <a:pt x="3" y="120"/>
                      </a:lnTo>
                      <a:lnTo>
                        <a:pt x="10" y="148"/>
                      </a:lnTo>
                      <a:lnTo>
                        <a:pt x="20" y="171"/>
                      </a:lnTo>
                      <a:lnTo>
                        <a:pt x="35" y="189"/>
                      </a:lnTo>
                      <a:lnTo>
                        <a:pt x="51" y="201"/>
                      </a:lnTo>
                      <a:lnTo>
                        <a:pt x="70" y="206"/>
                      </a:lnTo>
                      <a:lnTo>
                        <a:pt x="91" y="208"/>
                      </a:lnTo>
                      <a:lnTo>
                        <a:pt x="111" y="204"/>
                      </a:lnTo>
                      <a:lnTo>
                        <a:pt x="130" y="196"/>
                      </a:lnTo>
                      <a:lnTo>
                        <a:pt x="148" y="186"/>
                      </a:lnTo>
                      <a:lnTo>
                        <a:pt x="163" y="176"/>
                      </a:lnTo>
                      <a:lnTo>
                        <a:pt x="174" y="163"/>
                      </a:lnTo>
                      <a:lnTo>
                        <a:pt x="189" y="130"/>
                      </a:lnTo>
                      <a:lnTo>
                        <a:pt x="192" y="89"/>
                      </a:lnTo>
                      <a:lnTo>
                        <a:pt x="185" y="50"/>
                      </a:lnTo>
                      <a:lnTo>
                        <a:pt x="166" y="27"/>
                      </a:lnTo>
                      <a:lnTo>
                        <a:pt x="152" y="21"/>
                      </a:lnTo>
                      <a:lnTo>
                        <a:pt x="138" y="14"/>
                      </a:lnTo>
                      <a:lnTo>
                        <a:pt x="122" y="8"/>
                      </a:lnTo>
                      <a:lnTo>
                        <a:pt x="104" y="2"/>
                      </a:lnTo>
                      <a:lnTo>
                        <a:pt x="85" y="0"/>
                      </a:lnTo>
                      <a:lnTo>
                        <a:pt x="66" y="0"/>
                      </a:lnTo>
                      <a:lnTo>
                        <a:pt x="47" y="2"/>
                      </a:lnTo>
                      <a:lnTo>
                        <a:pt x="26" y="11"/>
                      </a:lnTo>
                      <a:close/>
                    </a:path>
                  </a:pathLst>
                </a:custGeom>
                <a:solidFill>
                  <a:srgbClr val="CCEF72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0" name="Freeform 29"/>
                <p:cNvSpPr>
                  <a:spLocks/>
                </p:cNvSpPr>
                <p:nvPr/>
              </p:nvSpPr>
              <p:spPr bwMode="auto">
                <a:xfrm>
                  <a:off x="8406" y="4895"/>
                  <a:ext cx="82" cy="84"/>
                </a:xfrm>
                <a:custGeom>
                  <a:avLst/>
                  <a:gdLst>
                    <a:gd name="T0" fmla="*/ 0 w 247"/>
                    <a:gd name="T1" fmla="*/ 0 h 251"/>
                    <a:gd name="T2" fmla="*/ 0 w 247"/>
                    <a:gd name="T3" fmla="*/ 0 h 251"/>
                    <a:gd name="T4" fmla="*/ 0 w 247"/>
                    <a:gd name="T5" fmla="*/ 0 h 251"/>
                    <a:gd name="T6" fmla="*/ 0 w 247"/>
                    <a:gd name="T7" fmla="*/ 0 h 251"/>
                    <a:gd name="T8" fmla="*/ 0 w 247"/>
                    <a:gd name="T9" fmla="*/ 0 h 251"/>
                    <a:gd name="T10" fmla="*/ 0 w 247"/>
                    <a:gd name="T11" fmla="*/ 0 h 251"/>
                    <a:gd name="T12" fmla="*/ 0 w 247"/>
                    <a:gd name="T13" fmla="*/ 1 h 251"/>
                    <a:gd name="T14" fmla="*/ 0 w 247"/>
                    <a:gd name="T15" fmla="*/ 1 h 251"/>
                    <a:gd name="T16" fmla="*/ 0 w 247"/>
                    <a:gd name="T17" fmla="*/ 1 h 251"/>
                    <a:gd name="T18" fmla="*/ 0 w 247"/>
                    <a:gd name="T19" fmla="*/ 1 h 251"/>
                    <a:gd name="T20" fmla="*/ 0 w 247"/>
                    <a:gd name="T21" fmla="*/ 1 h 251"/>
                    <a:gd name="T22" fmla="*/ 0 w 247"/>
                    <a:gd name="T23" fmla="*/ 1 h 251"/>
                    <a:gd name="T24" fmla="*/ 0 w 247"/>
                    <a:gd name="T25" fmla="*/ 1 h 251"/>
                    <a:gd name="T26" fmla="*/ 0 w 247"/>
                    <a:gd name="T27" fmla="*/ 1 h 251"/>
                    <a:gd name="T28" fmla="*/ 1 w 247"/>
                    <a:gd name="T29" fmla="*/ 1 h 251"/>
                    <a:gd name="T30" fmla="*/ 1 w 247"/>
                    <a:gd name="T31" fmla="*/ 1 h 251"/>
                    <a:gd name="T32" fmla="*/ 1 w 247"/>
                    <a:gd name="T33" fmla="*/ 1 h 251"/>
                    <a:gd name="T34" fmla="*/ 1 w 247"/>
                    <a:gd name="T35" fmla="*/ 1 h 251"/>
                    <a:gd name="T36" fmla="*/ 1 w 247"/>
                    <a:gd name="T37" fmla="*/ 1 h 251"/>
                    <a:gd name="T38" fmla="*/ 1 w 247"/>
                    <a:gd name="T39" fmla="*/ 1 h 251"/>
                    <a:gd name="T40" fmla="*/ 1 w 247"/>
                    <a:gd name="T41" fmla="*/ 1 h 251"/>
                    <a:gd name="T42" fmla="*/ 1 w 247"/>
                    <a:gd name="T43" fmla="*/ 1 h 251"/>
                    <a:gd name="T44" fmla="*/ 1 w 247"/>
                    <a:gd name="T45" fmla="*/ 1 h 251"/>
                    <a:gd name="T46" fmla="*/ 1 w 247"/>
                    <a:gd name="T47" fmla="*/ 1 h 251"/>
                    <a:gd name="T48" fmla="*/ 1 w 247"/>
                    <a:gd name="T49" fmla="*/ 1 h 251"/>
                    <a:gd name="T50" fmla="*/ 1 w 247"/>
                    <a:gd name="T51" fmla="*/ 1 h 251"/>
                    <a:gd name="T52" fmla="*/ 1 w 247"/>
                    <a:gd name="T53" fmla="*/ 0 h 251"/>
                    <a:gd name="T54" fmla="*/ 1 w 247"/>
                    <a:gd name="T55" fmla="*/ 0 h 251"/>
                    <a:gd name="T56" fmla="*/ 1 w 247"/>
                    <a:gd name="T57" fmla="*/ 0 h 251"/>
                    <a:gd name="T58" fmla="*/ 1 w 247"/>
                    <a:gd name="T59" fmla="*/ 0 h 251"/>
                    <a:gd name="T60" fmla="*/ 1 w 247"/>
                    <a:gd name="T61" fmla="*/ 0 h 251"/>
                    <a:gd name="T62" fmla="*/ 1 w 247"/>
                    <a:gd name="T63" fmla="*/ 0 h 251"/>
                    <a:gd name="T64" fmla="*/ 1 w 247"/>
                    <a:gd name="T65" fmla="*/ 0 h 251"/>
                    <a:gd name="T66" fmla="*/ 1 w 247"/>
                    <a:gd name="T67" fmla="*/ 0 h 251"/>
                    <a:gd name="T68" fmla="*/ 0 w 247"/>
                    <a:gd name="T69" fmla="*/ 0 h 251"/>
                    <a:gd name="T70" fmla="*/ 0 w 247"/>
                    <a:gd name="T71" fmla="*/ 0 h 251"/>
                    <a:gd name="T72" fmla="*/ 0 w 247"/>
                    <a:gd name="T73" fmla="*/ 0 h 251"/>
                    <a:gd name="T74" fmla="*/ 0 w 247"/>
                    <a:gd name="T75" fmla="*/ 0 h 251"/>
                    <a:gd name="T76" fmla="*/ 0 w 247"/>
                    <a:gd name="T77" fmla="*/ 0 h 251"/>
                    <a:gd name="T78" fmla="*/ 0 w 247"/>
                    <a:gd name="T79" fmla="*/ 0 h 251"/>
                    <a:gd name="T80" fmla="*/ 0 w 247"/>
                    <a:gd name="T81" fmla="*/ 0 h 251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247" h="251">
                      <a:moveTo>
                        <a:pt x="33" y="29"/>
                      </a:moveTo>
                      <a:lnTo>
                        <a:pt x="21" y="44"/>
                      </a:lnTo>
                      <a:lnTo>
                        <a:pt x="12" y="60"/>
                      </a:lnTo>
                      <a:lnTo>
                        <a:pt x="5" y="79"/>
                      </a:lnTo>
                      <a:lnTo>
                        <a:pt x="0" y="97"/>
                      </a:lnTo>
                      <a:lnTo>
                        <a:pt x="0" y="116"/>
                      </a:lnTo>
                      <a:lnTo>
                        <a:pt x="5" y="135"/>
                      </a:lnTo>
                      <a:lnTo>
                        <a:pt x="12" y="152"/>
                      </a:lnTo>
                      <a:lnTo>
                        <a:pt x="25" y="169"/>
                      </a:lnTo>
                      <a:lnTo>
                        <a:pt x="42" y="187"/>
                      </a:lnTo>
                      <a:lnTo>
                        <a:pt x="58" y="202"/>
                      </a:lnTo>
                      <a:lnTo>
                        <a:pt x="77" y="220"/>
                      </a:lnTo>
                      <a:lnTo>
                        <a:pt x="96" y="233"/>
                      </a:lnTo>
                      <a:lnTo>
                        <a:pt x="114" y="244"/>
                      </a:lnTo>
                      <a:lnTo>
                        <a:pt x="133" y="251"/>
                      </a:lnTo>
                      <a:lnTo>
                        <a:pt x="149" y="251"/>
                      </a:lnTo>
                      <a:lnTo>
                        <a:pt x="165" y="246"/>
                      </a:lnTo>
                      <a:lnTo>
                        <a:pt x="180" y="237"/>
                      </a:lnTo>
                      <a:lnTo>
                        <a:pt x="196" y="228"/>
                      </a:lnTo>
                      <a:lnTo>
                        <a:pt x="209" y="220"/>
                      </a:lnTo>
                      <a:lnTo>
                        <a:pt x="222" y="212"/>
                      </a:lnTo>
                      <a:lnTo>
                        <a:pt x="232" y="202"/>
                      </a:lnTo>
                      <a:lnTo>
                        <a:pt x="240" y="191"/>
                      </a:lnTo>
                      <a:lnTo>
                        <a:pt x="246" y="178"/>
                      </a:lnTo>
                      <a:lnTo>
                        <a:pt x="247" y="162"/>
                      </a:lnTo>
                      <a:lnTo>
                        <a:pt x="244" y="142"/>
                      </a:lnTo>
                      <a:lnTo>
                        <a:pt x="238" y="120"/>
                      </a:lnTo>
                      <a:lnTo>
                        <a:pt x="228" y="96"/>
                      </a:lnTo>
                      <a:lnTo>
                        <a:pt x="215" y="72"/>
                      </a:lnTo>
                      <a:lnTo>
                        <a:pt x="200" y="50"/>
                      </a:lnTo>
                      <a:lnTo>
                        <a:pt x="184" y="30"/>
                      </a:lnTo>
                      <a:lnTo>
                        <a:pt x="165" y="16"/>
                      </a:lnTo>
                      <a:lnTo>
                        <a:pt x="147" y="7"/>
                      </a:lnTo>
                      <a:lnTo>
                        <a:pt x="130" y="3"/>
                      </a:lnTo>
                      <a:lnTo>
                        <a:pt x="112" y="0"/>
                      </a:lnTo>
                      <a:lnTo>
                        <a:pt x="94" y="1"/>
                      </a:lnTo>
                      <a:lnTo>
                        <a:pt x="80" y="3"/>
                      </a:lnTo>
                      <a:lnTo>
                        <a:pt x="65" y="7"/>
                      </a:lnTo>
                      <a:lnTo>
                        <a:pt x="52" y="13"/>
                      </a:lnTo>
                      <a:lnTo>
                        <a:pt x="42" y="20"/>
                      </a:lnTo>
                      <a:lnTo>
                        <a:pt x="33" y="29"/>
                      </a:lnTo>
                      <a:close/>
                    </a:path>
                  </a:pathLst>
                </a:custGeom>
                <a:solidFill>
                  <a:srgbClr val="CCEF72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1" name="Freeform 30"/>
                <p:cNvSpPr>
                  <a:spLocks/>
                </p:cNvSpPr>
                <p:nvPr/>
              </p:nvSpPr>
              <p:spPr bwMode="auto">
                <a:xfrm>
                  <a:off x="8313" y="4687"/>
                  <a:ext cx="75" cy="80"/>
                </a:xfrm>
                <a:custGeom>
                  <a:avLst/>
                  <a:gdLst>
                    <a:gd name="T0" fmla="*/ 0 w 226"/>
                    <a:gd name="T1" fmla="*/ 0 h 240"/>
                    <a:gd name="T2" fmla="*/ 0 w 226"/>
                    <a:gd name="T3" fmla="*/ 0 h 240"/>
                    <a:gd name="T4" fmla="*/ 0 w 226"/>
                    <a:gd name="T5" fmla="*/ 0 h 240"/>
                    <a:gd name="T6" fmla="*/ 0 w 226"/>
                    <a:gd name="T7" fmla="*/ 0 h 240"/>
                    <a:gd name="T8" fmla="*/ 0 w 226"/>
                    <a:gd name="T9" fmla="*/ 0 h 240"/>
                    <a:gd name="T10" fmla="*/ 0 w 226"/>
                    <a:gd name="T11" fmla="*/ 0 h 240"/>
                    <a:gd name="T12" fmla="*/ 0 w 226"/>
                    <a:gd name="T13" fmla="*/ 1 h 240"/>
                    <a:gd name="T14" fmla="*/ 0 w 226"/>
                    <a:gd name="T15" fmla="*/ 1 h 240"/>
                    <a:gd name="T16" fmla="*/ 0 w 226"/>
                    <a:gd name="T17" fmla="*/ 1 h 240"/>
                    <a:gd name="T18" fmla="*/ 0 w 226"/>
                    <a:gd name="T19" fmla="*/ 1 h 240"/>
                    <a:gd name="T20" fmla="*/ 0 w 226"/>
                    <a:gd name="T21" fmla="*/ 1 h 240"/>
                    <a:gd name="T22" fmla="*/ 0 w 226"/>
                    <a:gd name="T23" fmla="*/ 1 h 240"/>
                    <a:gd name="T24" fmla="*/ 1 w 226"/>
                    <a:gd name="T25" fmla="*/ 1 h 240"/>
                    <a:gd name="T26" fmla="*/ 1 w 226"/>
                    <a:gd name="T27" fmla="*/ 1 h 240"/>
                    <a:gd name="T28" fmla="*/ 1 w 226"/>
                    <a:gd name="T29" fmla="*/ 1 h 240"/>
                    <a:gd name="T30" fmla="*/ 1 w 226"/>
                    <a:gd name="T31" fmla="*/ 1 h 240"/>
                    <a:gd name="T32" fmla="*/ 1 w 226"/>
                    <a:gd name="T33" fmla="*/ 0 h 240"/>
                    <a:gd name="T34" fmla="*/ 1 w 226"/>
                    <a:gd name="T35" fmla="*/ 0 h 240"/>
                    <a:gd name="T36" fmla="*/ 1 w 226"/>
                    <a:gd name="T37" fmla="*/ 0 h 240"/>
                    <a:gd name="T38" fmla="*/ 1 w 226"/>
                    <a:gd name="T39" fmla="*/ 0 h 240"/>
                    <a:gd name="T40" fmla="*/ 1 w 226"/>
                    <a:gd name="T41" fmla="*/ 1 h 240"/>
                    <a:gd name="T42" fmla="*/ 1 w 226"/>
                    <a:gd name="T43" fmla="*/ 1 h 240"/>
                    <a:gd name="T44" fmla="*/ 1 w 226"/>
                    <a:gd name="T45" fmla="*/ 1 h 240"/>
                    <a:gd name="T46" fmla="*/ 1 w 226"/>
                    <a:gd name="T47" fmla="*/ 1 h 240"/>
                    <a:gd name="T48" fmla="*/ 0 w 226"/>
                    <a:gd name="T49" fmla="*/ 1 h 240"/>
                    <a:gd name="T50" fmla="*/ 0 w 226"/>
                    <a:gd name="T51" fmla="*/ 1 h 240"/>
                    <a:gd name="T52" fmla="*/ 0 w 226"/>
                    <a:gd name="T53" fmla="*/ 1 h 240"/>
                    <a:gd name="T54" fmla="*/ 0 w 226"/>
                    <a:gd name="T55" fmla="*/ 0 h 240"/>
                    <a:gd name="T56" fmla="*/ 0 w 226"/>
                    <a:gd name="T57" fmla="*/ 0 h 240"/>
                    <a:gd name="T58" fmla="*/ 0 w 226"/>
                    <a:gd name="T59" fmla="*/ 0 h 240"/>
                    <a:gd name="T60" fmla="*/ 0 w 226"/>
                    <a:gd name="T61" fmla="*/ 0 h 240"/>
                    <a:gd name="T62" fmla="*/ 0 w 226"/>
                    <a:gd name="T63" fmla="*/ 0 h 240"/>
                    <a:gd name="T64" fmla="*/ 0 w 226"/>
                    <a:gd name="T65" fmla="*/ 0 h 240"/>
                    <a:gd name="T66" fmla="*/ 0 w 226"/>
                    <a:gd name="T67" fmla="*/ 0 h 240"/>
                    <a:gd name="T68" fmla="*/ 1 w 226"/>
                    <a:gd name="T69" fmla="*/ 0 h 240"/>
                    <a:gd name="T70" fmla="*/ 1 w 226"/>
                    <a:gd name="T71" fmla="*/ 0 h 240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226" h="240">
                      <a:moveTo>
                        <a:pt x="125" y="6"/>
                      </a:moveTo>
                      <a:lnTo>
                        <a:pt x="115" y="3"/>
                      </a:lnTo>
                      <a:lnTo>
                        <a:pt x="104" y="0"/>
                      </a:lnTo>
                      <a:lnTo>
                        <a:pt x="93" y="0"/>
                      </a:lnTo>
                      <a:lnTo>
                        <a:pt x="79" y="0"/>
                      </a:lnTo>
                      <a:lnTo>
                        <a:pt x="66" y="2"/>
                      </a:lnTo>
                      <a:lnTo>
                        <a:pt x="54" y="6"/>
                      </a:lnTo>
                      <a:lnTo>
                        <a:pt x="43" y="12"/>
                      </a:lnTo>
                      <a:lnTo>
                        <a:pt x="32" y="19"/>
                      </a:lnTo>
                      <a:lnTo>
                        <a:pt x="16" y="37"/>
                      </a:lnTo>
                      <a:lnTo>
                        <a:pt x="6" y="58"/>
                      </a:lnTo>
                      <a:lnTo>
                        <a:pt x="0" y="79"/>
                      </a:lnTo>
                      <a:lnTo>
                        <a:pt x="0" y="101"/>
                      </a:lnTo>
                      <a:lnTo>
                        <a:pt x="2" y="124"/>
                      </a:lnTo>
                      <a:lnTo>
                        <a:pt x="7" y="145"/>
                      </a:lnTo>
                      <a:lnTo>
                        <a:pt x="15" y="168"/>
                      </a:lnTo>
                      <a:lnTo>
                        <a:pt x="24" y="188"/>
                      </a:lnTo>
                      <a:lnTo>
                        <a:pt x="32" y="201"/>
                      </a:lnTo>
                      <a:lnTo>
                        <a:pt x="43" y="213"/>
                      </a:lnTo>
                      <a:lnTo>
                        <a:pt x="56" y="223"/>
                      </a:lnTo>
                      <a:lnTo>
                        <a:pt x="69" y="231"/>
                      </a:lnTo>
                      <a:lnTo>
                        <a:pt x="84" y="237"/>
                      </a:lnTo>
                      <a:lnTo>
                        <a:pt x="98" y="240"/>
                      </a:lnTo>
                      <a:lnTo>
                        <a:pt x="113" y="240"/>
                      </a:lnTo>
                      <a:lnTo>
                        <a:pt x="129" y="237"/>
                      </a:lnTo>
                      <a:lnTo>
                        <a:pt x="151" y="229"/>
                      </a:lnTo>
                      <a:lnTo>
                        <a:pt x="172" y="219"/>
                      </a:lnTo>
                      <a:lnTo>
                        <a:pt x="189" y="204"/>
                      </a:lnTo>
                      <a:lnTo>
                        <a:pt x="206" y="188"/>
                      </a:lnTo>
                      <a:lnTo>
                        <a:pt x="216" y="171"/>
                      </a:lnTo>
                      <a:lnTo>
                        <a:pt x="223" y="152"/>
                      </a:lnTo>
                      <a:lnTo>
                        <a:pt x="226" y="131"/>
                      </a:lnTo>
                      <a:lnTo>
                        <a:pt x="223" y="109"/>
                      </a:lnTo>
                      <a:lnTo>
                        <a:pt x="222" y="104"/>
                      </a:lnTo>
                      <a:lnTo>
                        <a:pt x="219" y="98"/>
                      </a:lnTo>
                      <a:lnTo>
                        <a:pt x="213" y="95"/>
                      </a:lnTo>
                      <a:lnTo>
                        <a:pt x="207" y="95"/>
                      </a:lnTo>
                      <a:lnTo>
                        <a:pt x="201" y="96"/>
                      </a:lnTo>
                      <a:lnTo>
                        <a:pt x="197" y="99"/>
                      </a:lnTo>
                      <a:lnTo>
                        <a:pt x="194" y="105"/>
                      </a:lnTo>
                      <a:lnTo>
                        <a:pt x="192" y="111"/>
                      </a:lnTo>
                      <a:lnTo>
                        <a:pt x="191" y="127"/>
                      </a:lnTo>
                      <a:lnTo>
                        <a:pt x="188" y="142"/>
                      </a:lnTo>
                      <a:lnTo>
                        <a:pt x="182" y="158"/>
                      </a:lnTo>
                      <a:lnTo>
                        <a:pt x="173" y="171"/>
                      </a:lnTo>
                      <a:lnTo>
                        <a:pt x="162" y="183"/>
                      </a:lnTo>
                      <a:lnTo>
                        <a:pt x="147" y="191"/>
                      </a:lnTo>
                      <a:lnTo>
                        <a:pt x="131" y="197"/>
                      </a:lnTo>
                      <a:lnTo>
                        <a:pt x="110" y="200"/>
                      </a:lnTo>
                      <a:lnTo>
                        <a:pt x="90" y="197"/>
                      </a:lnTo>
                      <a:lnTo>
                        <a:pt x="74" y="190"/>
                      </a:lnTo>
                      <a:lnTo>
                        <a:pt x="60" y="177"/>
                      </a:lnTo>
                      <a:lnTo>
                        <a:pt x="51" y="161"/>
                      </a:lnTo>
                      <a:lnTo>
                        <a:pt x="44" y="144"/>
                      </a:lnTo>
                      <a:lnTo>
                        <a:pt x="38" y="124"/>
                      </a:lnTo>
                      <a:lnTo>
                        <a:pt x="34" y="105"/>
                      </a:lnTo>
                      <a:lnTo>
                        <a:pt x="32" y="86"/>
                      </a:lnTo>
                      <a:lnTo>
                        <a:pt x="32" y="76"/>
                      </a:lnTo>
                      <a:lnTo>
                        <a:pt x="35" y="66"/>
                      </a:lnTo>
                      <a:lnTo>
                        <a:pt x="41" y="56"/>
                      </a:lnTo>
                      <a:lnTo>
                        <a:pt x="47" y="46"/>
                      </a:lnTo>
                      <a:lnTo>
                        <a:pt x="54" y="39"/>
                      </a:lnTo>
                      <a:lnTo>
                        <a:pt x="63" y="32"/>
                      </a:lnTo>
                      <a:lnTo>
                        <a:pt x="74" y="26"/>
                      </a:lnTo>
                      <a:lnTo>
                        <a:pt x="84" y="25"/>
                      </a:lnTo>
                      <a:lnTo>
                        <a:pt x="87" y="25"/>
                      </a:lnTo>
                      <a:lnTo>
                        <a:pt x="94" y="23"/>
                      </a:lnTo>
                      <a:lnTo>
                        <a:pt x="106" y="25"/>
                      </a:lnTo>
                      <a:lnTo>
                        <a:pt x="119" y="26"/>
                      </a:lnTo>
                      <a:lnTo>
                        <a:pt x="126" y="25"/>
                      </a:lnTo>
                      <a:lnTo>
                        <a:pt x="131" y="19"/>
                      </a:lnTo>
                      <a:lnTo>
                        <a:pt x="129" y="12"/>
                      </a:lnTo>
                      <a:lnTo>
                        <a:pt x="125" y="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2" name="Freeform 31"/>
                <p:cNvSpPr>
                  <a:spLocks/>
                </p:cNvSpPr>
                <p:nvPr/>
              </p:nvSpPr>
              <p:spPr bwMode="auto">
                <a:xfrm>
                  <a:off x="8412" y="4892"/>
                  <a:ext cx="93" cy="90"/>
                </a:xfrm>
                <a:custGeom>
                  <a:avLst/>
                  <a:gdLst>
                    <a:gd name="T0" fmla="*/ 0 w 279"/>
                    <a:gd name="T1" fmla="*/ 0 h 270"/>
                    <a:gd name="T2" fmla="*/ 0 w 279"/>
                    <a:gd name="T3" fmla="*/ 0 h 270"/>
                    <a:gd name="T4" fmla="*/ 0 w 279"/>
                    <a:gd name="T5" fmla="*/ 0 h 270"/>
                    <a:gd name="T6" fmla="*/ 0 w 279"/>
                    <a:gd name="T7" fmla="*/ 0 h 270"/>
                    <a:gd name="T8" fmla="*/ 0 w 279"/>
                    <a:gd name="T9" fmla="*/ 0 h 270"/>
                    <a:gd name="T10" fmla="*/ 0 w 279"/>
                    <a:gd name="T11" fmla="*/ 1 h 270"/>
                    <a:gd name="T12" fmla="*/ 0 w 279"/>
                    <a:gd name="T13" fmla="*/ 1 h 270"/>
                    <a:gd name="T14" fmla="*/ 0 w 279"/>
                    <a:gd name="T15" fmla="*/ 1 h 270"/>
                    <a:gd name="T16" fmla="*/ 0 w 279"/>
                    <a:gd name="T17" fmla="*/ 1 h 270"/>
                    <a:gd name="T18" fmla="*/ 0 w 279"/>
                    <a:gd name="T19" fmla="*/ 1 h 270"/>
                    <a:gd name="T20" fmla="*/ 1 w 279"/>
                    <a:gd name="T21" fmla="*/ 1 h 270"/>
                    <a:gd name="T22" fmla="*/ 1 w 279"/>
                    <a:gd name="T23" fmla="*/ 1 h 270"/>
                    <a:gd name="T24" fmla="*/ 1 w 279"/>
                    <a:gd name="T25" fmla="*/ 1 h 270"/>
                    <a:gd name="T26" fmla="*/ 1 w 279"/>
                    <a:gd name="T27" fmla="*/ 1 h 270"/>
                    <a:gd name="T28" fmla="*/ 1 w 279"/>
                    <a:gd name="T29" fmla="*/ 1 h 270"/>
                    <a:gd name="T30" fmla="*/ 1 w 279"/>
                    <a:gd name="T31" fmla="*/ 1 h 270"/>
                    <a:gd name="T32" fmla="*/ 1 w 279"/>
                    <a:gd name="T33" fmla="*/ 1 h 270"/>
                    <a:gd name="T34" fmla="*/ 1 w 279"/>
                    <a:gd name="T35" fmla="*/ 0 h 270"/>
                    <a:gd name="T36" fmla="*/ 1 w 279"/>
                    <a:gd name="T37" fmla="*/ 0 h 270"/>
                    <a:gd name="T38" fmla="*/ 1 w 279"/>
                    <a:gd name="T39" fmla="*/ 1 h 270"/>
                    <a:gd name="T40" fmla="*/ 1 w 279"/>
                    <a:gd name="T41" fmla="*/ 1 h 270"/>
                    <a:gd name="T42" fmla="*/ 1 w 279"/>
                    <a:gd name="T43" fmla="*/ 1 h 270"/>
                    <a:gd name="T44" fmla="*/ 1 w 279"/>
                    <a:gd name="T45" fmla="*/ 1 h 270"/>
                    <a:gd name="T46" fmla="*/ 1 w 279"/>
                    <a:gd name="T47" fmla="*/ 1 h 270"/>
                    <a:gd name="T48" fmla="*/ 1 w 279"/>
                    <a:gd name="T49" fmla="*/ 1 h 270"/>
                    <a:gd name="T50" fmla="*/ 0 w 279"/>
                    <a:gd name="T51" fmla="*/ 1 h 270"/>
                    <a:gd name="T52" fmla="*/ 0 w 279"/>
                    <a:gd name="T53" fmla="*/ 1 h 270"/>
                    <a:gd name="T54" fmla="*/ 0 w 279"/>
                    <a:gd name="T55" fmla="*/ 0 h 270"/>
                    <a:gd name="T56" fmla="*/ 0 w 279"/>
                    <a:gd name="T57" fmla="*/ 0 h 270"/>
                    <a:gd name="T58" fmla="*/ 0 w 279"/>
                    <a:gd name="T59" fmla="*/ 0 h 270"/>
                    <a:gd name="T60" fmla="*/ 0 w 279"/>
                    <a:gd name="T61" fmla="*/ 0 h 270"/>
                    <a:gd name="T62" fmla="*/ 0 w 279"/>
                    <a:gd name="T63" fmla="*/ 0 h 270"/>
                    <a:gd name="T64" fmla="*/ 0 w 279"/>
                    <a:gd name="T65" fmla="*/ 0 h 270"/>
                    <a:gd name="T66" fmla="*/ 0 w 279"/>
                    <a:gd name="T67" fmla="*/ 0 h 27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279" h="270">
                      <a:moveTo>
                        <a:pt x="75" y="3"/>
                      </a:moveTo>
                      <a:lnTo>
                        <a:pt x="60" y="8"/>
                      </a:lnTo>
                      <a:lnTo>
                        <a:pt x="47" y="17"/>
                      </a:lnTo>
                      <a:lnTo>
                        <a:pt x="34" y="27"/>
                      </a:lnTo>
                      <a:lnTo>
                        <a:pt x="24" y="39"/>
                      </a:lnTo>
                      <a:lnTo>
                        <a:pt x="15" y="50"/>
                      </a:lnTo>
                      <a:lnTo>
                        <a:pt x="7" y="64"/>
                      </a:lnTo>
                      <a:lnTo>
                        <a:pt x="3" y="80"/>
                      </a:lnTo>
                      <a:lnTo>
                        <a:pt x="0" y="96"/>
                      </a:lnTo>
                      <a:lnTo>
                        <a:pt x="0" y="112"/>
                      </a:lnTo>
                      <a:lnTo>
                        <a:pt x="2" y="129"/>
                      </a:lnTo>
                      <a:lnTo>
                        <a:pt x="6" y="145"/>
                      </a:lnTo>
                      <a:lnTo>
                        <a:pt x="12" y="161"/>
                      </a:lnTo>
                      <a:lnTo>
                        <a:pt x="18" y="175"/>
                      </a:lnTo>
                      <a:lnTo>
                        <a:pt x="27" y="189"/>
                      </a:lnTo>
                      <a:lnTo>
                        <a:pt x="37" y="204"/>
                      </a:lnTo>
                      <a:lnTo>
                        <a:pt x="49" y="217"/>
                      </a:lnTo>
                      <a:lnTo>
                        <a:pt x="65" y="231"/>
                      </a:lnTo>
                      <a:lnTo>
                        <a:pt x="82" y="244"/>
                      </a:lnTo>
                      <a:lnTo>
                        <a:pt x="101" y="257"/>
                      </a:lnTo>
                      <a:lnTo>
                        <a:pt x="122" y="266"/>
                      </a:lnTo>
                      <a:lnTo>
                        <a:pt x="142" y="270"/>
                      </a:lnTo>
                      <a:lnTo>
                        <a:pt x="165" y="270"/>
                      </a:lnTo>
                      <a:lnTo>
                        <a:pt x="185" y="263"/>
                      </a:lnTo>
                      <a:lnTo>
                        <a:pt x="206" y="250"/>
                      </a:lnTo>
                      <a:lnTo>
                        <a:pt x="219" y="240"/>
                      </a:lnTo>
                      <a:lnTo>
                        <a:pt x="232" y="228"/>
                      </a:lnTo>
                      <a:lnTo>
                        <a:pt x="244" y="215"/>
                      </a:lnTo>
                      <a:lnTo>
                        <a:pt x="254" y="202"/>
                      </a:lnTo>
                      <a:lnTo>
                        <a:pt x="263" y="188"/>
                      </a:lnTo>
                      <a:lnTo>
                        <a:pt x="270" y="174"/>
                      </a:lnTo>
                      <a:lnTo>
                        <a:pt x="276" y="158"/>
                      </a:lnTo>
                      <a:lnTo>
                        <a:pt x="279" y="141"/>
                      </a:lnTo>
                      <a:lnTo>
                        <a:pt x="279" y="133"/>
                      </a:lnTo>
                      <a:lnTo>
                        <a:pt x="278" y="126"/>
                      </a:lnTo>
                      <a:lnTo>
                        <a:pt x="273" y="120"/>
                      </a:lnTo>
                      <a:lnTo>
                        <a:pt x="266" y="116"/>
                      </a:lnTo>
                      <a:lnTo>
                        <a:pt x="258" y="116"/>
                      </a:lnTo>
                      <a:lnTo>
                        <a:pt x="251" y="118"/>
                      </a:lnTo>
                      <a:lnTo>
                        <a:pt x="245" y="122"/>
                      </a:lnTo>
                      <a:lnTo>
                        <a:pt x="241" y="129"/>
                      </a:lnTo>
                      <a:lnTo>
                        <a:pt x="241" y="132"/>
                      </a:lnTo>
                      <a:lnTo>
                        <a:pt x="238" y="139"/>
                      </a:lnTo>
                      <a:lnTo>
                        <a:pt x="235" y="151"/>
                      </a:lnTo>
                      <a:lnTo>
                        <a:pt x="229" y="164"/>
                      </a:lnTo>
                      <a:lnTo>
                        <a:pt x="220" y="176"/>
                      </a:lnTo>
                      <a:lnTo>
                        <a:pt x="210" y="191"/>
                      </a:lnTo>
                      <a:lnTo>
                        <a:pt x="198" y="201"/>
                      </a:lnTo>
                      <a:lnTo>
                        <a:pt x="182" y="210"/>
                      </a:lnTo>
                      <a:lnTo>
                        <a:pt x="154" y="211"/>
                      </a:lnTo>
                      <a:lnTo>
                        <a:pt x="126" y="207"/>
                      </a:lnTo>
                      <a:lnTo>
                        <a:pt x="100" y="197"/>
                      </a:lnTo>
                      <a:lnTo>
                        <a:pt x="78" y="181"/>
                      </a:lnTo>
                      <a:lnTo>
                        <a:pt x="59" y="162"/>
                      </a:lnTo>
                      <a:lnTo>
                        <a:pt x="46" y="139"/>
                      </a:lnTo>
                      <a:lnTo>
                        <a:pt x="40" y="113"/>
                      </a:lnTo>
                      <a:lnTo>
                        <a:pt x="40" y="86"/>
                      </a:lnTo>
                      <a:lnTo>
                        <a:pt x="44" y="73"/>
                      </a:lnTo>
                      <a:lnTo>
                        <a:pt x="50" y="62"/>
                      </a:lnTo>
                      <a:lnTo>
                        <a:pt x="60" y="50"/>
                      </a:lnTo>
                      <a:lnTo>
                        <a:pt x="71" y="39"/>
                      </a:lnTo>
                      <a:lnTo>
                        <a:pt x="81" y="30"/>
                      </a:lnTo>
                      <a:lnTo>
                        <a:pt x="93" y="21"/>
                      </a:lnTo>
                      <a:lnTo>
                        <a:pt x="103" y="16"/>
                      </a:lnTo>
                      <a:lnTo>
                        <a:pt x="112" y="11"/>
                      </a:lnTo>
                      <a:lnTo>
                        <a:pt x="109" y="4"/>
                      </a:lnTo>
                      <a:lnTo>
                        <a:pt x="100" y="0"/>
                      </a:lnTo>
                      <a:lnTo>
                        <a:pt x="88" y="0"/>
                      </a:lnTo>
                      <a:lnTo>
                        <a:pt x="75" y="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3" name="Freeform 32"/>
                <p:cNvSpPr>
                  <a:spLocks/>
                </p:cNvSpPr>
                <p:nvPr/>
              </p:nvSpPr>
              <p:spPr bwMode="auto">
                <a:xfrm>
                  <a:off x="8347" y="4786"/>
                  <a:ext cx="24" cy="25"/>
                </a:xfrm>
                <a:custGeom>
                  <a:avLst/>
                  <a:gdLst>
                    <a:gd name="T0" fmla="*/ 0 w 72"/>
                    <a:gd name="T1" fmla="*/ 0 h 75"/>
                    <a:gd name="T2" fmla="*/ 0 w 72"/>
                    <a:gd name="T3" fmla="*/ 0 h 75"/>
                    <a:gd name="T4" fmla="*/ 0 w 72"/>
                    <a:gd name="T5" fmla="*/ 0 h 75"/>
                    <a:gd name="T6" fmla="*/ 0 w 72"/>
                    <a:gd name="T7" fmla="*/ 0 h 75"/>
                    <a:gd name="T8" fmla="*/ 0 w 72"/>
                    <a:gd name="T9" fmla="*/ 0 h 75"/>
                    <a:gd name="T10" fmla="*/ 0 w 72"/>
                    <a:gd name="T11" fmla="*/ 0 h 75"/>
                    <a:gd name="T12" fmla="*/ 0 w 72"/>
                    <a:gd name="T13" fmla="*/ 0 h 75"/>
                    <a:gd name="T14" fmla="*/ 0 w 72"/>
                    <a:gd name="T15" fmla="*/ 0 h 75"/>
                    <a:gd name="T16" fmla="*/ 0 w 72"/>
                    <a:gd name="T17" fmla="*/ 0 h 75"/>
                    <a:gd name="T18" fmla="*/ 0 w 72"/>
                    <a:gd name="T19" fmla="*/ 0 h 75"/>
                    <a:gd name="T20" fmla="*/ 0 w 72"/>
                    <a:gd name="T21" fmla="*/ 0 h 75"/>
                    <a:gd name="T22" fmla="*/ 0 w 72"/>
                    <a:gd name="T23" fmla="*/ 0 h 75"/>
                    <a:gd name="T24" fmla="*/ 0 w 72"/>
                    <a:gd name="T25" fmla="*/ 0 h 75"/>
                    <a:gd name="T26" fmla="*/ 0 w 72"/>
                    <a:gd name="T27" fmla="*/ 0 h 75"/>
                    <a:gd name="T28" fmla="*/ 0 w 72"/>
                    <a:gd name="T29" fmla="*/ 0 h 75"/>
                    <a:gd name="T30" fmla="*/ 0 w 72"/>
                    <a:gd name="T31" fmla="*/ 0 h 75"/>
                    <a:gd name="T32" fmla="*/ 0 w 72"/>
                    <a:gd name="T33" fmla="*/ 0 h 75"/>
                    <a:gd name="T34" fmla="*/ 0 w 72"/>
                    <a:gd name="T35" fmla="*/ 0 h 75"/>
                    <a:gd name="T36" fmla="*/ 0 w 72"/>
                    <a:gd name="T37" fmla="*/ 0 h 75"/>
                    <a:gd name="T38" fmla="*/ 0 w 72"/>
                    <a:gd name="T39" fmla="*/ 0 h 75"/>
                    <a:gd name="T40" fmla="*/ 0 w 72"/>
                    <a:gd name="T41" fmla="*/ 0 h 75"/>
                    <a:gd name="T42" fmla="*/ 0 w 72"/>
                    <a:gd name="T43" fmla="*/ 0 h 75"/>
                    <a:gd name="T44" fmla="*/ 0 w 72"/>
                    <a:gd name="T45" fmla="*/ 0 h 75"/>
                    <a:gd name="T46" fmla="*/ 0 w 72"/>
                    <a:gd name="T47" fmla="*/ 0 h 75"/>
                    <a:gd name="T48" fmla="*/ 0 w 72"/>
                    <a:gd name="T49" fmla="*/ 0 h 75"/>
                    <a:gd name="T50" fmla="*/ 0 w 72"/>
                    <a:gd name="T51" fmla="*/ 0 h 75"/>
                    <a:gd name="T52" fmla="*/ 0 w 72"/>
                    <a:gd name="T53" fmla="*/ 0 h 75"/>
                    <a:gd name="T54" fmla="*/ 0 w 72"/>
                    <a:gd name="T55" fmla="*/ 0 h 75"/>
                    <a:gd name="T56" fmla="*/ 0 w 72"/>
                    <a:gd name="T57" fmla="*/ 0 h 75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72" h="75">
                      <a:moveTo>
                        <a:pt x="7" y="65"/>
                      </a:moveTo>
                      <a:lnTo>
                        <a:pt x="15" y="72"/>
                      </a:lnTo>
                      <a:lnTo>
                        <a:pt x="25" y="75"/>
                      </a:lnTo>
                      <a:lnTo>
                        <a:pt x="32" y="75"/>
                      </a:lnTo>
                      <a:lnTo>
                        <a:pt x="37" y="73"/>
                      </a:lnTo>
                      <a:lnTo>
                        <a:pt x="39" y="72"/>
                      </a:lnTo>
                      <a:lnTo>
                        <a:pt x="47" y="71"/>
                      </a:lnTo>
                      <a:lnTo>
                        <a:pt x="56" y="66"/>
                      </a:lnTo>
                      <a:lnTo>
                        <a:pt x="64" y="60"/>
                      </a:lnTo>
                      <a:lnTo>
                        <a:pt x="69" y="56"/>
                      </a:lnTo>
                      <a:lnTo>
                        <a:pt x="72" y="52"/>
                      </a:lnTo>
                      <a:lnTo>
                        <a:pt x="72" y="49"/>
                      </a:lnTo>
                      <a:lnTo>
                        <a:pt x="70" y="45"/>
                      </a:lnTo>
                      <a:lnTo>
                        <a:pt x="67" y="40"/>
                      </a:lnTo>
                      <a:lnTo>
                        <a:pt x="63" y="39"/>
                      </a:lnTo>
                      <a:lnTo>
                        <a:pt x="59" y="38"/>
                      </a:lnTo>
                      <a:lnTo>
                        <a:pt x="54" y="39"/>
                      </a:lnTo>
                      <a:lnTo>
                        <a:pt x="48" y="42"/>
                      </a:lnTo>
                      <a:lnTo>
                        <a:pt x="39" y="46"/>
                      </a:lnTo>
                      <a:lnTo>
                        <a:pt x="32" y="50"/>
                      </a:lnTo>
                      <a:lnTo>
                        <a:pt x="29" y="52"/>
                      </a:lnTo>
                      <a:lnTo>
                        <a:pt x="26" y="43"/>
                      </a:lnTo>
                      <a:lnTo>
                        <a:pt x="20" y="25"/>
                      </a:lnTo>
                      <a:lnTo>
                        <a:pt x="12" y="7"/>
                      </a:lnTo>
                      <a:lnTo>
                        <a:pt x="1" y="0"/>
                      </a:lnTo>
                      <a:lnTo>
                        <a:pt x="0" y="17"/>
                      </a:lnTo>
                      <a:lnTo>
                        <a:pt x="3" y="39"/>
                      </a:lnTo>
                      <a:lnTo>
                        <a:pt x="6" y="58"/>
                      </a:lnTo>
                      <a:lnTo>
                        <a:pt x="7" y="6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4" name="Freeform 33"/>
                <p:cNvSpPr>
                  <a:spLocks/>
                </p:cNvSpPr>
                <p:nvPr/>
              </p:nvSpPr>
              <p:spPr bwMode="auto">
                <a:xfrm>
                  <a:off x="8370" y="4780"/>
                  <a:ext cx="23" cy="20"/>
                </a:xfrm>
                <a:custGeom>
                  <a:avLst/>
                  <a:gdLst>
                    <a:gd name="T0" fmla="*/ 0 w 70"/>
                    <a:gd name="T1" fmla="*/ 0 h 59"/>
                    <a:gd name="T2" fmla="*/ 0 w 70"/>
                    <a:gd name="T3" fmla="*/ 0 h 59"/>
                    <a:gd name="T4" fmla="*/ 0 w 70"/>
                    <a:gd name="T5" fmla="*/ 0 h 59"/>
                    <a:gd name="T6" fmla="*/ 0 w 70"/>
                    <a:gd name="T7" fmla="*/ 0 h 59"/>
                    <a:gd name="T8" fmla="*/ 0 w 70"/>
                    <a:gd name="T9" fmla="*/ 0 h 59"/>
                    <a:gd name="T10" fmla="*/ 0 w 70"/>
                    <a:gd name="T11" fmla="*/ 0 h 59"/>
                    <a:gd name="T12" fmla="*/ 0 w 70"/>
                    <a:gd name="T13" fmla="*/ 0 h 59"/>
                    <a:gd name="T14" fmla="*/ 0 w 70"/>
                    <a:gd name="T15" fmla="*/ 0 h 59"/>
                    <a:gd name="T16" fmla="*/ 0 w 70"/>
                    <a:gd name="T17" fmla="*/ 0 h 59"/>
                    <a:gd name="T18" fmla="*/ 0 w 70"/>
                    <a:gd name="T19" fmla="*/ 0 h 59"/>
                    <a:gd name="T20" fmla="*/ 0 w 70"/>
                    <a:gd name="T21" fmla="*/ 0 h 59"/>
                    <a:gd name="T22" fmla="*/ 0 w 70"/>
                    <a:gd name="T23" fmla="*/ 0 h 59"/>
                    <a:gd name="T24" fmla="*/ 0 w 70"/>
                    <a:gd name="T25" fmla="*/ 0 h 59"/>
                    <a:gd name="T26" fmla="*/ 0 w 70"/>
                    <a:gd name="T27" fmla="*/ 0 h 59"/>
                    <a:gd name="T28" fmla="*/ 0 w 70"/>
                    <a:gd name="T29" fmla="*/ 0 h 59"/>
                    <a:gd name="T30" fmla="*/ 0 w 70"/>
                    <a:gd name="T31" fmla="*/ 0 h 59"/>
                    <a:gd name="T32" fmla="*/ 0 w 70"/>
                    <a:gd name="T33" fmla="*/ 0 h 59"/>
                    <a:gd name="T34" fmla="*/ 0 w 70"/>
                    <a:gd name="T35" fmla="*/ 0 h 59"/>
                    <a:gd name="T36" fmla="*/ 0 w 70"/>
                    <a:gd name="T37" fmla="*/ 0 h 59"/>
                    <a:gd name="T38" fmla="*/ 0 w 70"/>
                    <a:gd name="T39" fmla="*/ 0 h 59"/>
                    <a:gd name="T40" fmla="*/ 0 w 70"/>
                    <a:gd name="T41" fmla="*/ 0 h 59"/>
                    <a:gd name="T42" fmla="*/ 0 w 70"/>
                    <a:gd name="T43" fmla="*/ 0 h 59"/>
                    <a:gd name="T44" fmla="*/ 0 w 70"/>
                    <a:gd name="T45" fmla="*/ 0 h 59"/>
                    <a:gd name="T46" fmla="*/ 0 w 70"/>
                    <a:gd name="T47" fmla="*/ 0 h 59"/>
                    <a:gd name="T48" fmla="*/ 0 w 70"/>
                    <a:gd name="T49" fmla="*/ 0 h 59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70" h="59">
                      <a:moveTo>
                        <a:pt x="15" y="53"/>
                      </a:moveTo>
                      <a:lnTo>
                        <a:pt x="16" y="55"/>
                      </a:lnTo>
                      <a:lnTo>
                        <a:pt x="20" y="57"/>
                      </a:lnTo>
                      <a:lnTo>
                        <a:pt x="25" y="59"/>
                      </a:lnTo>
                      <a:lnTo>
                        <a:pt x="26" y="59"/>
                      </a:lnTo>
                      <a:lnTo>
                        <a:pt x="35" y="59"/>
                      </a:lnTo>
                      <a:lnTo>
                        <a:pt x="45" y="56"/>
                      </a:lnTo>
                      <a:lnTo>
                        <a:pt x="54" y="55"/>
                      </a:lnTo>
                      <a:lnTo>
                        <a:pt x="63" y="50"/>
                      </a:lnTo>
                      <a:lnTo>
                        <a:pt x="66" y="47"/>
                      </a:lnTo>
                      <a:lnTo>
                        <a:pt x="69" y="44"/>
                      </a:lnTo>
                      <a:lnTo>
                        <a:pt x="70" y="40"/>
                      </a:lnTo>
                      <a:lnTo>
                        <a:pt x="69" y="37"/>
                      </a:lnTo>
                      <a:lnTo>
                        <a:pt x="56" y="32"/>
                      </a:lnTo>
                      <a:lnTo>
                        <a:pt x="42" y="33"/>
                      </a:lnTo>
                      <a:lnTo>
                        <a:pt x="32" y="37"/>
                      </a:lnTo>
                      <a:lnTo>
                        <a:pt x="28" y="40"/>
                      </a:lnTo>
                      <a:lnTo>
                        <a:pt x="20" y="30"/>
                      </a:lnTo>
                      <a:lnTo>
                        <a:pt x="16" y="14"/>
                      </a:lnTo>
                      <a:lnTo>
                        <a:pt x="10" y="3"/>
                      </a:lnTo>
                      <a:lnTo>
                        <a:pt x="3" y="0"/>
                      </a:lnTo>
                      <a:lnTo>
                        <a:pt x="0" y="19"/>
                      </a:lnTo>
                      <a:lnTo>
                        <a:pt x="4" y="36"/>
                      </a:lnTo>
                      <a:lnTo>
                        <a:pt x="12" y="49"/>
                      </a:lnTo>
                      <a:lnTo>
                        <a:pt x="15" y="5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5" name="Freeform 34"/>
                <p:cNvSpPr>
                  <a:spLocks/>
                </p:cNvSpPr>
                <p:nvPr/>
              </p:nvSpPr>
              <p:spPr bwMode="auto">
                <a:xfrm>
                  <a:off x="8390" y="4771"/>
                  <a:ext cx="22" cy="20"/>
                </a:xfrm>
                <a:custGeom>
                  <a:avLst/>
                  <a:gdLst>
                    <a:gd name="T0" fmla="*/ 0 w 65"/>
                    <a:gd name="T1" fmla="*/ 0 h 60"/>
                    <a:gd name="T2" fmla="*/ 0 w 65"/>
                    <a:gd name="T3" fmla="*/ 0 h 60"/>
                    <a:gd name="T4" fmla="*/ 0 w 65"/>
                    <a:gd name="T5" fmla="*/ 0 h 60"/>
                    <a:gd name="T6" fmla="*/ 0 w 65"/>
                    <a:gd name="T7" fmla="*/ 0 h 60"/>
                    <a:gd name="T8" fmla="*/ 0 w 65"/>
                    <a:gd name="T9" fmla="*/ 0 h 60"/>
                    <a:gd name="T10" fmla="*/ 0 w 65"/>
                    <a:gd name="T11" fmla="*/ 0 h 60"/>
                    <a:gd name="T12" fmla="*/ 0 w 65"/>
                    <a:gd name="T13" fmla="*/ 0 h 60"/>
                    <a:gd name="T14" fmla="*/ 0 w 65"/>
                    <a:gd name="T15" fmla="*/ 0 h 60"/>
                    <a:gd name="T16" fmla="*/ 0 w 65"/>
                    <a:gd name="T17" fmla="*/ 0 h 60"/>
                    <a:gd name="T18" fmla="*/ 0 w 65"/>
                    <a:gd name="T19" fmla="*/ 0 h 60"/>
                    <a:gd name="T20" fmla="*/ 0 w 65"/>
                    <a:gd name="T21" fmla="*/ 0 h 60"/>
                    <a:gd name="T22" fmla="*/ 0 w 65"/>
                    <a:gd name="T23" fmla="*/ 0 h 60"/>
                    <a:gd name="T24" fmla="*/ 0 w 65"/>
                    <a:gd name="T25" fmla="*/ 0 h 60"/>
                    <a:gd name="T26" fmla="*/ 0 w 65"/>
                    <a:gd name="T27" fmla="*/ 0 h 60"/>
                    <a:gd name="T28" fmla="*/ 0 w 65"/>
                    <a:gd name="T29" fmla="*/ 0 h 60"/>
                    <a:gd name="T30" fmla="*/ 0 w 65"/>
                    <a:gd name="T31" fmla="*/ 0 h 60"/>
                    <a:gd name="T32" fmla="*/ 0 w 65"/>
                    <a:gd name="T33" fmla="*/ 0 h 60"/>
                    <a:gd name="T34" fmla="*/ 0 w 65"/>
                    <a:gd name="T35" fmla="*/ 0 h 60"/>
                    <a:gd name="T36" fmla="*/ 0 w 65"/>
                    <a:gd name="T37" fmla="*/ 0 h 60"/>
                    <a:gd name="T38" fmla="*/ 0 w 65"/>
                    <a:gd name="T39" fmla="*/ 0 h 60"/>
                    <a:gd name="T40" fmla="*/ 0 w 65"/>
                    <a:gd name="T41" fmla="*/ 0 h 60"/>
                    <a:gd name="T42" fmla="*/ 0 w 65"/>
                    <a:gd name="T43" fmla="*/ 0 h 60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</a:gdLst>
                  <a:ahLst/>
                  <a:cxnLst>
                    <a:cxn ang="T44">
                      <a:pos x="T0" y="T1"/>
                    </a:cxn>
                    <a:cxn ang="T45">
                      <a:pos x="T2" y="T3"/>
                    </a:cxn>
                    <a:cxn ang="T46">
                      <a:pos x="T4" y="T5"/>
                    </a:cxn>
                    <a:cxn ang="T47">
                      <a:pos x="T6" y="T7"/>
                    </a:cxn>
                    <a:cxn ang="T48">
                      <a:pos x="T8" y="T9"/>
                    </a:cxn>
                    <a:cxn ang="T49">
                      <a:pos x="T10" y="T11"/>
                    </a:cxn>
                    <a:cxn ang="T50">
                      <a:pos x="T12" y="T13"/>
                    </a:cxn>
                    <a:cxn ang="T51">
                      <a:pos x="T14" y="T15"/>
                    </a:cxn>
                    <a:cxn ang="T52">
                      <a:pos x="T16" y="T17"/>
                    </a:cxn>
                    <a:cxn ang="T53">
                      <a:pos x="T18" y="T19"/>
                    </a:cxn>
                    <a:cxn ang="T54">
                      <a:pos x="T20" y="T21"/>
                    </a:cxn>
                    <a:cxn ang="T55">
                      <a:pos x="T22" y="T23"/>
                    </a:cxn>
                    <a:cxn ang="T56">
                      <a:pos x="T24" y="T25"/>
                    </a:cxn>
                    <a:cxn ang="T57">
                      <a:pos x="T26" y="T27"/>
                    </a:cxn>
                    <a:cxn ang="T58">
                      <a:pos x="T28" y="T29"/>
                    </a:cxn>
                    <a:cxn ang="T59">
                      <a:pos x="T30" y="T31"/>
                    </a:cxn>
                    <a:cxn ang="T60">
                      <a:pos x="T32" y="T33"/>
                    </a:cxn>
                    <a:cxn ang="T61">
                      <a:pos x="T34" y="T35"/>
                    </a:cxn>
                    <a:cxn ang="T62">
                      <a:pos x="T36" y="T37"/>
                    </a:cxn>
                    <a:cxn ang="T63">
                      <a:pos x="T38" y="T39"/>
                    </a:cxn>
                    <a:cxn ang="T64">
                      <a:pos x="T40" y="T41"/>
                    </a:cxn>
                    <a:cxn ang="T65">
                      <a:pos x="T42" y="T43"/>
                    </a:cxn>
                  </a:cxnLst>
                  <a:rect l="0" t="0" r="r" b="b"/>
                  <a:pathLst>
                    <a:path w="65" h="60">
                      <a:moveTo>
                        <a:pt x="4" y="46"/>
                      </a:moveTo>
                      <a:lnTo>
                        <a:pt x="9" y="56"/>
                      </a:lnTo>
                      <a:lnTo>
                        <a:pt x="21" y="60"/>
                      </a:lnTo>
                      <a:lnTo>
                        <a:pt x="31" y="60"/>
                      </a:lnTo>
                      <a:lnTo>
                        <a:pt x="35" y="60"/>
                      </a:lnTo>
                      <a:lnTo>
                        <a:pt x="44" y="57"/>
                      </a:lnTo>
                      <a:lnTo>
                        <a:pt x="54" y="51"/>
                      </a:lnTo>
                      <a:lnTo>
                        <a:pt x="62" y="46"/>
                      </a:lnTo>
                      <a:lnTo>
                        <a:pt x="65" y="40"/>
                      </a:lnTo>
                      <a:lnTo>
                        <a:pt x="63" y="36"/>
                      </a:lnTo>
                      <a:lnTo>
                        <a:pt x="60" y="34"/>
                      </a:lnTo>
                      <a:lnTo>
                        <a:pt x="56" y="33"/>
                      </a:lnTo>
                      <a:lnTo>
                        <a:pt x="51" y="33"/>
                      </a:lnTo>
                      <a:lnTo>
                        <a:pt x="26" y="37"/>
                      </a:lnTo>
                      <a:lnTo>
                        <a:pt x="24" y="30"/>
                      </a:lnTo>
                      <a:lnTo>
                        <a:pt x="18" y="15"/>
                      </a:lnTo>
                      <a:lnTo>
                        <a:pt x="9" y="2"/>
                      </a:lnTo>
                      <a:lnTo>
                        <a:pt x="0" y="0"/>
                      </a:lnTo>
                      <a:lnTo>
                        <a:pt x="0" y="14"/>
                      </a:lnTo>
                      <a:lnTo>
                        <a:pt x="2" y="30"/>
                      </a:lnTo>
                      <a:lnTo>
                        <a:pt x="3" y="41"/>
                      </a:lnTo>
                      <a:lnTo>
                        <a:pt x="4" y="4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6" name="Freeform 35"/>
                <p:cNvSpPr>
                  <a:spLocks/>
                </p:cNvSpPr>
                <p:nvPr/>
              </p:nvSpPr>
              <p:spPr bwMode="auto">
                <a:xfrm>
                  <a:off x="8362" y="4825"/>
                  <a:ext cx="23" cy="16"/>
                </a:xfrm>
                <a:custGeom>
                  <a:avLst/>
                  <a:gdLst>
                    <a:gd name="T0" fmla="*/ 0 w 69"/>
                    <a:gd name="T1" fmla="*/ 0 h 47"/>
                    <a:gd name="T2" fmla="*/ 0 w 69"/>
                    <a:gd name="T3" fmla="*/ 0 h 47"/>
                    <a:gd name="T4" fmla="*/ 0 w 69"/>
                    <a:gd name="T5" fmla="*/ 0 h 47"/>
                    <a:gd name="T6" fmla="*/ 0 w 69"/>
                    <a:gd name="T7" fmla="*/ 0 h 47"/>
                    <a:gd name="T8" fmla="*/ 0 w 69"/>
                    <a:gd name="T9" fmla="*/ 0 h 47"/>
                    <a:gd name="T10" fmla="*/ 0 w 69"/>
                    <a:gd name="T11" fmla="*/ 0 h 47"/>
                    <a:gd name="T12" fmla="*/ 0 w 69"/>
                    <a:gd name="T13" fmla="*/ 0 h 47"/>
                    <a:gd name="T14" fmla="*/ 0 w 69"/>
                    <a:gd name="T15" fmla="*/ 0 h 47"/>
                    <a:gd name="T16" fmla="*/ 0 w 69"/>
                    <a:gd name="T17" fmla="*/ 0 h 47"/>
                    <a:gd name="T18" fmla="*/ 0 w 69"/>
                    <a:gd name="T19" fmla="*/ 0 h 47"/>
                    <a:gd name="T20" fmla="*/ 0 w 69"/>
                    <a:gd name="T21" fmla="*/ 0 h 47"/>
                    <a:gd name="T22" fmla="*/ 0 w 69"/>
                    <a:gd name="T23" fmla="*/ 0 h 47"/>
                    <a:gd name="T24" fmla="*/ 0 w 69"/>
                    <a:gd name="T25" fmla="*/ 0 h 47"/>
                    <a:gd name="T26" fmla="*/ 0 w 69"/>
                    <a:gd name="T27" fmla="*/ 0 h 47"/>
                    <a:gd name="T28" fmla="*/ 0 w 69"/>
                    <a:gd name="T29" fmla="*/ 0 h 47"/>
                    <a:gd name="T30" fmla="*/ 0 w 69"/>
                    <a:gd name="T31" fmla="*/ 0 h 47"/>
                    <a:gd name="T32" fmla="*/ 0 w 69"/>
                    <a:gd name="T33" fmla="*/ 0 h 47"/>
                    <a:gd name="T34" fmla="*/ 0 w 69"/>
                    <a:gd name="T35" fmla="*/ 0 h 47"/>
                    <a:gd name="T36" fmla="*/ 0 w 69"/>
                    <a:gd name="T37" fmla="*/ 0 h 47"/>
                    <a:gd name="T38" fmla="*/ 0 w 69"/>
                    <a:gd name="T39" fmla="*/ 0 h 47"/>
                    <a:gd name="T40" fmla="*/ 0 w 69"/>
                    <a:gd name="T41" fmla="*/ 0 h 47"/>
                    <a:gd name="T42" fmla="*/ 0 w 69"/>
                    <a:gd name="T43" fmla="*/ 0 h 47"/>
                    <a:gd name="T44" fmla="*/ 0 w 69"/>
                    <a:gd name="T45" fmla="*/ 0 h 47"/>
                    <a:gd name="T46" fmla="*/ 0 w 69"/>
                    <a:gd name="T47" fmla="*/ 0 h 47"/>
                    <a:gd name="T48" fmla="*/ 0 w 69"/>
                    <a:gd name="T49" fmla="*/ 0 h 47"/>
                    <a:gd name="T50" fmla="*/ 0 w 69"/>
                    <a:gd name="T51" fmla="*/ 0 h 47"/>
                    <a:gd name="T52" fmla="*/ 0 w 69"/>
                    <a:gd name="T53" fmla="*/ 0 h 47"/>
                    <a:gd name="T54" fmla="*/ 0 w 69"/>
                    <a:gd name="T55" fmla="*/ 0 h 47"/>
                    <a:gd name="T56" fmla="*/ 0 w 69"/>
                    <a:gd name="T57" fmla="*/ 0 h 47"/>
                    <a:gd name="T58" fmla="*/ 0 w 69"/>
                    <a:gd name="T59" fmla="*/ 0 h 47"/>
                    <a:gd name="T60" fmla="*/ 0 w 69"/>
                    <a:gd name="T61" fmla="*/ 0 h 47"/>
                    <a:gd name="T62" fmla="*/ 0 w 69"/>
                    <a:gd name="T63" fmla="*/ 0 h 47"/>
                    <a:gd name="T64" fmla="*/ 0 w 69"/>
                    <a:gd name="T65" fmla="*/ 0 h 47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69" h="47">
                      <a:moveTo>
                        <a:pt x="9" y="46"/>
                      </a:moveTo>
                      <a:lnTo>
                        <a:pt x="12" y="47"/>
                      </a:lnTo>
                      <a:lnTo>
                        <a:pt x="16" y="47"/>
                      </a:lnTo>
                      <a:lnTo>
                        <a:pt x="22" y="47"/>
                      </a:lnTo>
                      <a:lnTo>
                        <a:pt x="23" y="47"/>
                      </a:lnTo>
                      <a:lnTo>
                        <a:pt x="31" y="46"/>
                      </a:lnTo>
                      <a:lnTo>
                        <a:pt x="40" y="45"/>
                      </a:lnTo>
                      <a:lnTo>
                        <a:pt x="48" y="42"/>
                      </a:lnTo>
                      <a:lnTo>
                        <a:pt x="56" y="37"/>
                      </a:lnTo>
                      <a:lnTo>
                        <a:pt x="63" y="34"/>
                      </a:lnTo>
                      <a:lnTo>
                        <a:pt x="67" y="30"/>
                      </a:lnTo>
                      <a:lnTo>
                        <a:pt x="69" y="26"/>
                      </a:lnTo>
                      <a:lnTo>
                        <a:pt x="66" y="20"/>
                      </a:lnTo>
                      <a:lnTo>
                        <a:pt x="62" y="17"/>
                      </a:lnTo>
                      <a:lnTo>
                        <a:pt x="56" y="17"/>
                      </a:lnTo>
                      <a:lnTo>
                        <a:pt x="48" y="17"/>
                      </a:lnTo>
                      <a:lnTo>
                        <a:pt x="40" y="19"/>
                      </a:lnTo>
                      <a:lnTo>
                        <a:pt x="32" y="22"/>
                      </a:lnTo>
                      <a:lnTo>
                        <a:pt x="26" y="23"/>
                      </a:lnTo>
                      <a:lnTo>
                        <a:pt x="22" y="26"/>
                      </a:lnTo>
                      <a:lnTo>
                        <a:pt x="20" y="26"/>
                      </a:lnTo>
                      <a:lnTo>
                        <a:pt x="19" y="22"/>
                      </a:lnTo>
                      <a:lnTo>
                        <a:pt x="16" y="14"/>
                      </a:lnTo>
                      <a:lnTo>
                        <a:pt x="12" y="7"/>
                      </a:lnTo>
                      <a:lnTo>
                        <a:pt x="10" y="4"/>
                      </a:lnTo>
                      <a:lnTo>
                        <a:pt x="7" y="1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0" y="3"/>
                      </a:lnTo>
                      <a:lnTo>
                        <a:pt x="0" y="11"/>
                      </a:lnTo>
                      <a:lnTo>
                        <a:pt x="3" y="26"/>
                      </a:lnTo>
                      <a:lnTo>
                        <a:pt x="7" y="40"/>
                      </a:lnTo>
                      <a:lnTo>
                        <a:pt x="9" y="46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7" name="Freeform 36"/>
                <p:cNvSpPr>
                  <a:spLocks/>
                </p:cNvSpPr>
                <p:nvPr/>
              </p:nvSpPr>
              <p:spPr bwMode="auto">
                <a:xfrm>
                  <a:off x="8390" y="4813"/>
                  <a:ext cx="20" cy="20"/>
                </a:xfrm>
                <a:custGeom>
                  <a:avLst/>
                  <a:gdLst>
                    <a:gd name="T0" fmla="*/ 0 w 60"/>
                    <a:gd name="T1" fmla="*/ 0 h 58"/>
                    <a:gd name="T2" fmla="*/ 0 w 60"/>
                    <a:gd name="T3" fmla="*/ 0 h 58"/>
                    <a:gd name="T4" fmla="*/ 0 w 60"/>
                    <a:gd name="T5" fmla="*/ 0 h 58"/>
                    <a:gd name="T6" fmla="*/ 0 w 60"/>
                    <a:gd name="T7" fmla="*/ 0 h 58"/>
                    <a:gd name="T8" fmla="*/ 0 w 60"/>
                    <a:gd name="T9" fmla="*/ 0 h 58"/>
                    <a:gd name="T10" fmla="*/ 0 w 60"/>
                    <a:gd name="T11" fmla="*/ 0 h 58"/>
                    <a:gd name="T12" fmla="*/ 0 w 60"/>
                    <a:gd name="T13" fmla="*/ 0 h 58"/>
                    <a:gd name="T14" fmla="*/ 0 w 60"/>
                    <a:gd name="T15" fmla="*/ 0 h 58"/>
                    <a:gd name="T16" fmla="*/ 0 w 60"/>
                    <a:gd name="T17" fmla="*/ 0 h 58"/>
                    <a:gd name="T18" fmla="*/ 0 w 60"/>
                    <a:gd name="T19" fmla="*/ 0 h 58"/>
                    <a:gd name="T20" fmla="*/ 0 w 60"/>
                    <a:gd name="T21" fmla="*/ 0 h 58"/>
                    <a:gd name="T22" fmla="*/ 0 w 60"/>
                    <a:gd name="T23" fmla="*/ 0 h 58"/>
                    <a:gd name="T24" fmla="*/ 0 w 60"/>
                    <a:gd name="T25" fmla="*/ 0 h 58"/>
                    <a:gd name="T26" fmla="*/ 0 w 60"/>
                    <a:gd name="T27" fmla="*/ 0 h 58"/>
                    <a:gd name="T28" fmla="*/ 0 w 60"/>
                    <a:gd name="T29" fmla="*/ 0 h 58"/>
                    <a:gd name="T30" fmla="*/ 0 w 60"/>
                    <a:gd name="T31" fmla="*/ 0 h 58"/>
                    <a:gd name="T32" fmla="*/ 0 w 60"/>
                    <a:gd name="T33" fmla="*/ 0 h 58"/>
                    <a:gd name="T34" fmla="*/ 0 w 60"/>
                    <a:gd name="T35" fmla="*/ 0 h 58"/>
                    <a:gd name="T36" fmla="*/ 0 w 60"/>
                    <a:gd name="T37" fmla="*/ 0 h 58"/>
                    <a:gd name="T38" fmla="*/ 0 w 60"/>
                    <a:gd name="T39" fmla="*/ 0 h 58"/>
                    <a:gd name="T40" fmla="*/ 0 w 60"/>
                    <a:gd name="T41" fmla="*/ 0 h 58"/>
                    <a:gd name="T42" fmla="*/ 0 w 60"/>
                    <a:gd name="T43" fmla="*/ 0 h 58"/>
                    <a:gd name="T44" fmla="*/ 0 w 60"/>
                    <a:gd name="T45" fmla="*/ 0 h 58"/>
                    <a:gd name="T46" fmla="*/ 0 w 60"/>
                    <a:gd name="T47" fmla="*/ 0 h 58"/>
                    <a:gd name="T48" fmla="*/ 0 w 60"/>
                    <a:gd name="T49" fmla="*/ 0 h 58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60" h="58">
                      <a:moveTo>
                        <a:pt x="13" y="52"/>
                      </a:moveTo>
                      <a:lnTo>
                        <a:pt x="20" y="55"/>
                      </a:lnTo>
                      <a:lnTo>
                        <a:pt x="32" y="58"/>
                      </a:lnTo>
                      <a:lnTo>
                        <a:pt x="45" y="56"/>
                      </a:lnTo>
                      <a:lnTo>
                        <a:pt x="55" y="50"/>
                      </a:lnTo>
                      <a:lnTo>
                        <a:pt x="58" y="49"/>
                      </a:lnTo>
                      <a:lnTo>
                        <a:pt x="60" y="46"/>
                      </a:lnTo>
                      <a:lnTo>
                        <a:pt x="60" y="42"/>
                      </a:lnTo>
                      <a:lnTo>
                        <a:pt x="60" y="39"/>
                      </a:lnTo>
                      <a:lnTo>
                        <a:pt x="58" y="36"/>
                      </a:lnTo>
                      <a:lnTo>
                        <a:pt x="54" y="33"/>
                      </a:lnTo>
                      <a:lnTo>
                        <a:pt x="49" y="32"/>
                      </a:lnTo>
                      <a:lnTo>
                        <a:pt x="45" y="32"/>
                      </a:lnTo>
                      <a:lnTo>
                        <a:pt x="36" y="35"/>
                      </a:lnTo>
                      <a:lnTo>
                        <a:pt x="27" y="36"/>
                      </a:lnTo>
                      <a:lnTo>
                        <a:pt x="20" y="35"/>
                      </a:lnTo>
                      <a:lnTo>
                        <a:pt x="17" y="35"/>
                      </a:lnTo>
                      <a:lnTo>
                        <a:pt x="17" y="29"/>
                      </a:lnTo>
                      <a:lnTo>
                        <a:pt x="17" y="16"/>
                      </a:lnTo>
                      <a:lnTo>
                        <a:pt x="14" y="3"/>
                      </a:lnTo>
                      <a:lnTo>
                        <a:pt x="5" y="0"/>
                      </a:lnTo>
                      <a:lnTo>
                        <a:pt x="1" y="12"/>
                      </a:lnTo>
                      <a:lnTo>
                        <a:pt x="0" y="26"/>
                      </a:lnTo>
                      <a:lnTo>
                        <a:pt x="3" y="40"/>
                      </a:lnTo>
                      <a:lnTo>
                        <a:pt x="13" y="5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8" name="Freeform 37"/>
                <p:cNvSpPr>
                  <a:spLocks/>
                </p:cNvSpPr>
                <p:nvPr/>
              </p:nvSpPr>
              <p:spPr bwMode="auto">
                <a:xfrm>
                  <a:off x="8411" y="4806"/>
                  <a:ext cx="20" cy="18"/>
                </a:xfrm>
                <a:custGeom>
                  <a:avLst/>
                  <a:gdLst>
                    <a:gd name="T0" fmla="*/ 0 w 59"/>
                    <a:gd name="T1" fmla="*/ 0 h 55"/>
                    <a:gd name="T2" fmla="*/ 0 w 59"/>
                    <a:gd name="T3" fmla="*/ 0 h 55"/>
                    <a:gd name="T4" fmla="*/ 0 w 59"/>
                    <a:gd name="T5" fmla="*/ 0 h 55"/>
                    <a:gd name="T6" fmla="*/ 0 w 59"/>
                    <a:gd name="T7" fmla="*/ 0 h 55"/>
                    <a:gd name="T8" fmla="*/ 0 w 59"/>
                    <a:gd name="T9" fmla="*/ 0 h 55"/>
                    <a:gd name="T10" fmla="*/ 0 w 59"/>
                    <a:gd name="T11" fmla="*/ 0 h 55"/>
                    <a:gd name="T12" fmla="*/ 0 w 59"/>
                    <a:gd name="T13" fmla="*/ 0 h 55"/>
                    <a:gd name="T14" fmla="*/ 0 w 59"/>
                    <a:gd name="T15" fmla="*/ 0 h 55"/>
                    <a:gd name="T16" fmla="*/ 0 w 59"/>
                    <a:gd name="T17" fmla="*/ 0 h 55"/>
                    <a:gd name="T18" fmla="*/ 0 w 59"/>
                    <a:gd name="T19" fmla="*/ 0 h 55"/>
                    <a:gd name="T20" fmla="*/ 0 w 59"/>
                    <a:gd name="T21" fmla="*/ 0 h 55"/>
                    <a:gd name="T22" fmla="*/ 0 w 59"/>
                    <a:gd name="T23" fmla="*/ 0 h 55"/>
                    <a:gd name="T24" fmla="*/ 0 w 59"/>
                    <a:gd name="T25" fmla="*/ 0 h 55"/>
                    <a:gd name="T26" fmla="*/ 0 w 59"/>
                    <a:gd name="T27" fmla="*/ 0 h 55"/>
                    <a:gd name="T28" fmla="*/ 0 w 59"/>
                    <a:gd name="T29" fmla="*/ 0 h 55"/>
                    <a:gd name="T30" fmla="*/ 0 w 59"/>
                    <a:gd name="T31" fmla="*/ 0 h 55"/>
                    <a:gd name="T32" fmla="*/ 0 w 59"/>
                    <a:gd name="T33" fmla="*/ 0 h 55"/>
                    <a:gd name="T34" fmla="*/ 0 w 59"/>
                    <a:gd name="T35" fmla="*/ 0 h 55"/>
                    <a:gd name="T36" fmla="*/ 0 w 59"/>
                    <a:gd name="T37" fmla="*/ 0 h 55"/>
                    <a:gd name="T38" fmla="*/ 0 w 59"/>
                    <a:gd name="T39" fmla="*/ 0 h 55"/>
                    <a:gd name="T40" fmla="*/ 0 w 59"/>
                    <a:gd name="T41" fmla="*/ 0 h 55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59" h="55">
                      <a:moveTo>
                        <a:pt x="19" y="52"/>
                      </a:moveTo>
                      <a:lnTo>
                        <a:pt x="31" y="55"/>
                      </a:lnTo>
                      <a:lnTo>
                        <a:pt x="43" y="54"/>
                      </a:lnTo>
                      <a:lnTo>
                        <a:pt x="53" y="46"/>
                      </a:lnTo>
                      <a:lnTo>
                        <a:pt x="59" y="35"/>
                      </a:lnTo>
                      <a:lnTo>
                        <a:pt x="57" y="31"/>
                      </a:lnTo>
                      <a:lnTo>
                        <a:pt x="54" y="29"/>
                      </a:lnTo>
                      <a:lnTo>
                        <a:pt x="49" y="28"/>
                      </a:lnTo>
                      <a:lnTo>
                        <a:pt x="44" y="29"/>
                      </a:lnTo>
                      <a:lnTo>
                        <a:pt x="41" y="32"/>
                      </a:lnTo>
                      <a:lnTo>
                        <a:pt x="38" y="35"/>
                      </a:lnTo>
                      <a:lnTo>
                        <a:pt x="34" y="36"/>
                      </a:lnTo>
                      <a:lnTo>
                        <a:pt x="31" y="39"/>
                      </a:lnTo>
                      <a:lnTo>
                        <a:pt x="28" y="32"/>
                      </a:lnTo>
                      <a:lnTo>
                        <a:pt x="21" y="18"/>
                      </a:lnTo>
                      <a:lnTo>
                        <a:pt x="10" y="5"/>
                      </a:lnTo>
                      <a:lnTo>
                        <a:pt x="0" y="0"/>
                      </a:lnTo>
                      <a:lnTo>
                        <a:pt x="2" y="18"/>
                      </a:lnTo>
                      <a:lnTo>
                        <a:pt x="9" y="35"/>
                      </a:lnTo>
                      <a:lnTo>
                        <a:pt x="16" y="46"/>
                      </a:lnTo>
                      <a:lnTo>
                        <a:pt x="19" y="52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39" name="Freeform 38"/>
                <p:cNvSpPr>
                  <a:spLocks/>
                </p:cNvSpPr>
                <p:nvPr/>
              </p:nvSpPr>
              <p:spPr bwMode="auto">
                <a:xfrm>
                  <a:off x="8374" y="4857"/>
                  <a:ext cx="27" cy="25"/>
                </a:xfrm>
                <a:custGeom>
                  <a:avLst/>
                  <a:gdLst>
                    <a:gd name="T0" fmla="*/ 0 w 82"/>
                    <a:gd name="T1" fmla="*/ 0 h 76"/>
                    <a:gd name="T2" fmla="*/ 0 w 82"/>
                    <a:gd name="T3" fmla="*/ 0 h 76"/>
                    <a:gd name="T4" fmla="*/ 0 w 82"/>
                    <a:gd name="T5" fmla="*/ 0 h 76"/>
                    <a:gd name="T6" fmla="*/ 0 w 82"/>
                    <a:gd name="T7" fmla="*/ 0 h 76"/>
                    <a:gd name="T8" fmla="*/ 0 w 82"/>
                    <a:gd name="T9" fmla="*/ 0 h 76"/>
                    <a:gd name="T10" fmla="*/ 0 w 82"/>
                    <a:gd name="T11" fmla="*/ 0 h 76"/>
                    <a:gd name="T12" fmla="*/ 0 w 82"/>
                    <a:gd name="T13" fmla="*/ 0 h 76"/>
                    <a:gd name="T14" fmla="*/ 0 w 82"/>
                    <a:gd name="T15" fmla="*/ 0 h 76"/>
                    <a:gd name="T16" fmla="*/ 0 w 82"/>
                    <a:gd name="T17" fmla="*/ 0 h 76"/>
                    <a:gd name="T18" fmla="*/ 0 w 82"/>
                    <a:gd name="T19" fmla="*/ 0 h 76"/>
                    <a:gd name="T20" fmla="*/ 0 w 82"/>
                    <a:gd name="T21" fmla="*/ 0 h 76"/>
                    <a:gd name="T22" fmla="*/ 0 w 82"/>
                    <a:gd name="T23" fmla="*/ 0 h 76"/>
                    <a:gd name="T24" fmla="*/ 0 w 82"/>
                    <a:gd name="T25" fmla="*/ 0 h 76"/>
                    <a:gd name="T26" fmla="*/ 0 w 82"/>
                    <a:gd name="T27" fmla="*/ 0 h 76"/>
                    <a:gd name="T28" fmla="*/ 0 w 82"/>
                    <a:gd name="T29" fmla="*/ 0 h 76"/>
                    <a:gd name="T30" fmla="*/ 0 w 82"/>
                    <a:gd name="T31" fmla="*/ 0 h 76"/>
                    <a:gd name="T32" fmla="*/ 0 w 82"/>
                    <a:gd name="T33" fmla="*/ 0 h 76"/>
                    <a:gd name="T34" fmla="*/ 0 w 82"/>
                    <a:gd name="T35" fmla="*/ 0 h 76"/>
                    <a:gd name="T36" fmla="*/ 0 w 82"/>
                    <a:gd name="T37" fmla="*/ 0 h 76"/>
                    <a:gd name="T38" fmla="*/ 0 w 82"/>
                    <a:gd name="T39" fmla="*/ 0 h 76"/>
                    <a:gd name="T40" fmla="*/ 0 w 82"/>
                    <a:gd name="T41" fmla="*/ 0 h 76"/>
                    <a:gd name="T42" fmla="*/ 0 w 82"/>
                    <a:gd name="T43" fmla="*/ 0 h 76"/>
                    <a:gd name="T44" fmla="*/ 0 w 82"/>
                    <a:gd name="T45" fmla="*/ 0 h 76"/>
                    <a:gd name="T46" fmla="*/ 0 w 82"/>
                    <a:gd name="T47" fmla="*/ 0 h 76"/>
                    <a:gd name="T48" fmla="*/ 0 w 82"/>
                    <a:gd name="T49" fmla="*/ 0 h 76"/>
                    <a:gd name="T50" fmla="*/ 0 w 82"/>
                    <a:gd name="T51" fmla="*/ 0 h 76"/>
                    <a:gd name="T52" fmla="*/ 0 w 82"/>
                    <a:gd name="T53" fmla="*/ 0 h 76"/>
                    <a:gd name="T54" fmla="*/ 0 w 82"/>
                    <a:gd name="T55" fmla="*/ 0 h 76"/>
                    <a:gd name="T56" fmla="*/ 0 w 82"/>
                    <a:gd name="T57" fmla="*/ 0 h 76"/>
                    <a:gd name="T58" fmla="*/ 0 w 82"/>
                    <a:gd name="T59" fmla="*/ 0 h 76"/>
                    <a:gd name="T60" fmla="*/ 0 w 82"/>
                    <a:gd name="T61" fmla="*/ 0 h 76"/>
                    <a:gd name="T62" fmla="*/ 0 w 82"/>
                    <a:gd name="T63" fmla="*/ 0 h 76"/>
                    <a:gd name="T64" fmla="*/ 0 w 82"/>
                    <a:gd name="T65" fmla="*/ 0 h 7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82" h="76">
                      <a:moveTo>
                        <a:pt x="32" y="75"/>
                      </a:moveTo>
                      <a:lnTo>
                        <a:pt x="38" y="76"/>
                      </a:lnTo>
                      <a:lnTo>
                        <a:pt x="44" y="76"/>
                      </a:lnTo>
                      <a:lnTo>
                        <a:pt x="50" y="76"/>
                      </a:lnTo>
                      <a:lnTo>
                        <a:pt x="57" y="75"/>
                      </a:lnTo>
                      <a:lnTo>
                        <a:pt x="61" y="72"/>
                      </a:lnTo>
                      <a:lnTo>
                        <a:pt x="67" y="67"/>
                      </a:lnTo>
                      <a:lnTo>
                        <a:pt x="72" y="64"/>
                      </a:lnTo>
                      <a:lnTo>
                        <a:pt x="76" y="59"/>
                      </a:lnTo>
                      <a:lnTo>
                        <a:pt x="80" y="56"/>
                      </a:lnTo>
                      <a:lnTo>
                        <a:pt x="82" y="52"/>
                      </a:lnTo>
                      <a:lnTo>
                        <a:pt x="82" y="47"/>
                      </a:lnTo>
                      <a:lnTo>
                        <a:pt x="79" y="43"/>
                      </a:lnTo>
                      <a:lnTo>
                        <a:pt x="70" y="39"/>
                      </a:lnTo>
                      <a:lnTo>
                        <a:pt x="63" y="37"/>
                      </a:lnTo>
                      <a:lnTo>
                        <a:pt x="54" y="39"/>
                      </a:lnTo>
                      <a:lnTo>
                        <a:pt x="47" y="41"/>
                      </a:lnTo>
                      <a:lnTo>
                        <a:pt x="39" y="44"/>
                      </a:lnTo>
                      <a:lnTo>
                        <a:pt x="35" y="49"/>
                      </a:lnTo>
                      <a:lnTo>
                        <a:pt x="32" y="50"/>
                      </a:lnTo>
                      <a:lnTo>
                        <a:pt x="30" y="52"/>
                      </a:lnTo>
                      <a:lnTo>
                        <a:pt x="29" y="43"/>
                      </a:lnTo>
                      <a:lnTo>
                        <a:pt x="23" y="23"/>
                      </a:lnTo>
                      <a:lnTo>
                        <a:pt x="14" y="6"/>
                      </a:lnTo>
                      <a:lnTo>
                        <a:pt x="4" y="0"/>
                      </a:lnTo>
                      <a:lnTo>
                        <a:pt x="0" y="17"/>
                      </a:lnTo>
                      <a:lnTo>
                        <a:pt x="0" y="31"/>
                      </a:lnTo>
                      <a:lnTo>
                        <a:pt x="4" y="44"/>
                      </a:lnTo>
                      <a:lnTo>
                        <a:pt x="11" y="54"/>
                      </a:lnTo>
                      <a:lnTo>
                        <a:pt x="19" y="63"/>
                      </a:lnTo>
                      <a:lnTo>
                        <a:pt x="25" y="70"/>
                      </a:lnTo>
                      <a:lnTo>
                        <a:pt x="30" y="73"/>
                      </a:lnTo>
                      <a:lnTo>
                        <a:pt x="32" y="7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0" name="Freeform 39"/>
                <p:cNvSpPr>
                  <a:spLocks/>
                </p:cNvSpPr>
                <p:nvPr/>
              </p:nvSpPr>
              <p:spPr bwMode="auto">
                <a:xfrm>
                  <a:off x="8404" y="4847"/>
                  <a:ext cx="25" cy="22"/>
                </a:xfrm>
                <a:custGeom>
                  <a:avLst/>
                  <a:gdLst>
                    <a:gd name="T0" fmla="*/ 0 w 75"/>
                    <a:gd name="T1" fmla="*/ 0 h 66"/>
                    <a:gd name="T2" fmla="*/ 0 w 75"/>
                    <a:gd name="T3" fmla="*/ 0 h 66"/>
                    <a:gd name="T4" fmla="*/ 0 w 75"/>
                    <a:gd name="T5" fmla="*/ 0 h 66"/>
                    <a:gd name="T6" fmla="*/ 0 w 75"/>
                    <a:gd name="T7" fmla="*/ 0 h 66"/>
                    <a:gd name="T8" fmla="*/ 0 w 75"/>
                    <a:gd name="T9" fmla="*/ 0 h 66"/>
                    <a:gd name="T10" fmla="*/ 0 w 75"/>
                    <a:gd name="T11" fmla="*/ 0 h 66"/>
                    <a:gd name="T12" fmla="*/ 0 w 75"/>
                    <a:gd name="T13" fmla="*/ 0 h 66"/>
                    <a:gd name="T14" fmla="*/ 0 w 75"/>
                    <a:gd name="T15" fmla="*/ 0 h 66"/>
                    <a:gd name="T16" fmla="*/ 0 w 75"/>
                    <a:gd name="T17" fmla="*/ 0 h 66"/>
                    <a:gd name="T18" fmla="*/ 0 w 75"/>
                    <a:gd name="T19" fmla="*/ 0 h 66"/>
                    <a:gd name="T20" fmla="*/ 0 w 75"/>
                    <a:gd name="T21" fmla="*/ 0 h 66"/>
                    <a:gd name="T22" fmla="*/ 0 w 75"/>
                    <a:gd name="T23" fmla="*/ 0 h 66"/>
                    <a:gd name="T24" fmla="*/ 0 w 75"/>
                    <a:gd name="T25" fmla="*/ 0 h 66"/>
                    <a:gd name="T26" fmla="*/ 0 w 75"/>
                    <a:gd name="T27" fmla="*/ 0 h 66"/>
                    <a:gd name="T28" fmla="*/ 0 w 75"/>
                    <a:gd name="T29" fmla="*/ 0 h 66"/>
                    <a:gd name="T30" fmla="*/ 0 w 75"/>
                    <a:gd name="T31" fmla="*/ 0 h 66"/>
                    <a:gd name="T32" fmla="*/ 0 w 75"/>
                    <a:gd name="T33" fmla="*/ 0 h 66"/>
                    <a:gd name="T34" fmla="*/ 0 w 75"/>
                    <a:gd name="T35" fmla="*/ 0 h 66"/>
                    <a:gd name="T36" fmla="*/ 0 w 75"/>
                    <a:gd name="T37" fmla="*/ 0 h 66"/>
                    <a:gd name="T38" fmla="*/ 0 w 75"/>
                    <a:gd name="T39" fmla="*/ 0 h 66"/>
                    <a:gd name="T40" fmla="*/ 0 w 75"/>
                    <a:gd name="T41" fmla="*/ 0 h 66"/>
                    <a:gd name="T42" fmla="*/ 0 w 75"/>
                    <a:gd name="T43" fmla="*/ 0 h 66"/>
                    <a:gd name="T44" fmla="*/ 0 w 75"/>
                    <a:gd name="T45" fmla="*/ 0 h 66"/>
                    <a:gd name="T46" fmla="*/ 0 w 75"/>
                    <a:gd name="T47" fmla="*/ 0 h 66"/>
                    <a:gd name="T48" fmla="*/ 0 w 75"/>
                    <a:gd name="T49" fmla="*/ 0 h 66"/>
                    <a:gd name="T50" fmla="*/ 0 w 75"/>
                    <a:gd name="T51" fmla="*/ 0 h 66"/>
                    <a:gd name="T52" fmla="*/ 0 w 75"/>
                    <a:gd name="T53" fmla="*/ 0 h 66"/>
                    <a:gd name="T54" fmla="*/ 0 w 75"/>
                    <a:gd name="T55" fmla="*/ 0 h 66"/>
                    <a:gd name="T56" fmla="*/ 0 w 75"/>
                    <a:gd name="T57" fmla="*/ 0 h 6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75" h="66">
                      <a:moveTo>
                        <a:pt x="12" y="53"/>
                      </a:moveTo>
                      <a:lnTo>
                        <a:pt x="15" y="56"/>
                      </a:lnTo>
                      <a:lnTo>
                        <a:pt x="19" y="60"/>
                      </a:lnTo>
                      <a:lnTo>
                        <a:pt x="25" y="62"/>
                      </a:lnTo>
                      <a:lnTo>
                        <a:pt x="27" y="63"/>
                      </a:lnTo>
                      <a:lnTo>
                        <a:pt x="32" y="65"/>
                      </a:lnTo>
                      <a:lnTo>
                        <a:pt x="40" y="65"/>
                      </a:lnTo>
                      <a:lnTo>
                        <a:pt x="49" y="66"/>
                      </a:lnTo>
                      <a:lnTo>
                        <a:pt x="57" y="65"/>
                      </a:lnTo>
                      <a:lnTo>
                        <a:pt x="65" y="63"/>
                      </a:lnTo>
                      <a:lnTo>
                        <a:pt x="71" y="60"/>
                      </a:lnTo>
                      <a:lnTo>
                        <a:pt x="75" y="55"/>
                      </a:lnTo>
                      <a:lnTo>
                        <a:pt x="75" y="46"/>
                      </a:lnTo>
                      <a:lnTo>
                        <a:pt x="72" y="39"/>
                      </a:lnTo>
                      <a:lnTo>
                        <a:pt x="66" y="35"/>
                      </a:lnTo>
                      <a:lnTo>
                        <a:pt x="59" y="33"/>
                      </a:lnTo>
                      <a:lnTo>
                        <a:pt x="50" y="33"/>
                      </a:lnTo>
                      <a:lnTo>
                        <a:pt x="41" y="35"/>
                      </a:lnTo>
                      <a:lnTo>
                        <a:pt x="34" y="36"/>
                      </a:lnTo>
                      <a:lnTo>
                        <a:pt x="28" y="39"/>
                      </a:lnTo>
                      <a:lnTo>
                        <a:pt x="27" y="39"/>
                      </a:lnTo>
                      <a:lnTo>
                        <a:pt x="25" y="32"/>
                      </a:lnTo>
                      <a:lnTo>
                        <a:pt x="19" y="16"/>
                      </a:lnTo>
                      <a:lnTo>
                        <a:pt x="10" y="3"/>
                      </a:lnTo>
                      <a:lnTo>
                        <a:pt x="0" y="0"/>
                      </a:lnTo>
                      <a:lnTo>
                        <a:pt x="0" y="22"/>
                      </a:lnTo>
                      <a:lnTo>
                        <a:pt x="5" y="39"/>
                      </a:lnTo>
                      <a:lnTo>
                        <a:pt x="9" y="49"/>
                      </a:lnTo>
                      <a:lnTo>
                        <a:pt x="12" y="5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1" name="Freeform 40"/>
                <p:cNvSpPr>
                  <a:spLocks/>
                </p:cNvSpPr>
                <p:nvPr/>
              </p:nvSpPr>
              <p:spPr bwMode="auto">
                <a:xfrm>
                  <a:off x="8434" y="4844"/>
                  <a:ext cx="25" cy="21"/>
                </a:xfrm>
                <a:custGeom>
                  <a:avLst/>
                  <a:gdLst>
                    <a:gd name="T0" fmla="*/ 0 w 75"/>
                    <a:gd name="T1" fmla="*/ 0 h 63"/>
                    <a:gd name="T2" fmla="*/ 0 w 75"/>
                    <a:gd name="T3" fmla="*/ 0 h 63"/>
                    <a:gd name="T4" fmla="*/ 0 w 75"/>
                    <a:gd name="T5" fmla="*/ 0 h 63"/>
                    <a:gd name="T6" fmla="*/ 0 w 75"/>
                    <a:gd name="T7" fmla="*/ 0 h 63"/>
                    <a:gd name="T8" fmla="*/ 0 w 75"/>
                    <a:gd name="T9" fmla="*/ 0 h 63"/>
                    <a:gd name="T10" fmla="*/ 0 w 75"/>
                    <a:gd name="T11" fmla="*/ 0 h 63"/>
                    <a:gd name="T12" fmla="*/ 0 w 75"/>
                    <a:gd name="T13" fmla="*/ 0 h 63"/>
                    <a:gd name="T14" fmla="*/ 0 w 75"/>
                    <a:gd name="T15" fmla="*/ 0 h 63"/>
                    <a:gd name="T16" fmla="*/ 0 w 75"/>
                    <a:gd name="T17" fmla="*/ 0 h 63"/>
                    <a:gd name="T18" fmla="*/ 0 w 75"/>
                    <a:gd name="T19" fmla="*/ 0 h 63"/>
                    <a:gd name="T20" fmla="*/ 0 w 75"/>
                    <a:gd name="T21" fmla="*/ 0 h 63"/>
                    <a:gd name="T22" fmla="*/ 0 w 75"/>
                    <a:gd name="T23" fmla="*/ 0 h 63"/>
                    <a:gd name="T24" fmla="*/ 0 w 75"/>
                    <a:gd name="T25" fmla="*/ 0 h 63"/>
                    <a:gd name="T26" fmla="*/ 0 w 75"/>
                    <a:gd name="T27" fmla="*/ 0 h 63"/>
                    <a:gd name="T28" fmla="*/ 0 w 75"/>
                    <a:gd name="T29" fmla="*/ 0 h 63"/>
                    <a:gd name="T30" fmla="*/ 0 w 75"/>
                    <a:gd name="T31" fmla="*/ 0 h 63"/>
                    <a:gd name="T32" fmla="*/ 0 w 75"/>
                    <a:gd name="T33" fmla="*/ 0 h 63"/>
                    <a:gd name="T34" fmla="*/ 0 w 75"/>
                    <a:gd name="T35" fmla="*/ 0 h 63"/>
                    <a:gd name="T36" fmla="*/ 0 w 75"/>
                    <a:gd name="T37" fmla="*/ 0 h 63"/>
                    <a:gd name="T38" fmla="*/ 0 w 75"/>
                    <a:gd name="T39" fmla="*/ 0 h 63"/>
                    <a:gd name="T40" fmla="*/ 0 w 75"/>
                    <a:gd name="T41" fmla="*/ 0 h 63"/>
                    <a:gd name="T42" fmla="*/ 0 w 75"/>
                    <a:gd name="T43" fmla="*/ 0 h 63"/>
                    <a:gd name="T44" fmla="*/ 0 w 75"/>
                    <a:gd name="T45" fmla="*/ 0 h 63"/>
                    <a:gd name="T46" fmla="*/ 0 w 75"/>
                    <a:gd name="T47" fmla="*/ 0 h 63"/>
                    <a:gd name="T48" fmla="*/ 0 w 75"/>
                    <a:gd name="T49" fmla="*/ 0 h 63"/>
                    <a:gd name="T50" fmla="*/ 0 w 75"/>
                    <a:gd name="T51" fmla="*/ 0 h 63"/>
                    <a:gd name="T52" fmla="*/ 0 w 75"/>
                    <a:gd name="T53" fmla="*/ 0 h 63"/>
                    <a:gd name="T54" fmla="*/ 0 w 75"/>
                    <a:gd name="T55" fmla="*/ 0 h 63"/>
                    <a:gd name="T56" fmla="*/ 0 w 75"/>
                    <a:gd name="T57" fmla="*/ 0 h 63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75" h="63">
                      <a:moveTo>
                        <a:pt x="3" y="41"/>
                      </a:moveTo>
                      <a:lnTo>
                        <a:pt x="4" y="46"/>
                      </a:lnTo>
                      <a:lnTo>
                        <a:pt x="10" y="50"/>
                      </a:lnTo>
                      <a:lnTo>
                        <a:pt x="14" y="56"/>
                      </a:lnTo>
                      <a:lnTo>
                        <a:pt x="16" y="57"/>
                      </a:lnTo>
                      <a:lnTo>
                        <a:pt x="23" y="60"/>
                      </a:lnTo>
                      <a:lnTo>
                        <a:pt x="32" y="63"/>
                      </a:lnTo>
                      <a:lnTo>
                        <a:pt x="42" y="63"/>
                      </a:lnTo>
                      <a:lnTo>
                        <a:pt x="54" y="61"/>
                      </a:lnTo>
                      <a:lnTo>
                        <a:pt x="64" y="58"/>
                      </a:lnTo>
                      <a:lnTo>
                        <a:pt x="72" y="54"/>
                      </a:lnTo>
                      <a:lnTo>
                        <a:pt x="75" y="47"/>
                      </a:lnTo>
                      <a:lnTo>
                        <a:pt x="73" y="40"/>
                      </a:lnTo>
                      <a:lnTo>
                        <a:pt x="67" y="34"/>
                      </a:lnTo>
                      <a:lnTo>
                        <a:pt x="60" y="30"/>
                      </a:lnTo>
                      <a:lnTo>
                        <a:pt x="53" y="28"/>
                      </a:lnTo>
                      <a:lnTo>
                        <a:pt x="45" y="30"/>
                      </a:lnTo>
                      <a:lnTo>
                        <a:pt x="36" y="31"/>
                      </a:lnTo>
                      <a:lnTo>
                        <a:pt x="31" y="33"/>
                      </a:lnTo>
                      <a:lnTo>
                        <a:pt x="26" y="36"/>
                      </a:lnTo>
                      <a:lnTo>
                        <a:pt x="25" y="36"/>
                      </a:lnTo>
                      <a:lnTo>
                        <a:pt x="23" y="30"/>
                      </a:lnTo>
                      <a:lnTo>
                        <a:pt x="17" y="15"/>
                      </a:lnTo>
                      <a:lnTo>
                        <a:pt x="10" y="2"/>
                      </a:lnTo>
                      <a:lnTo>
                        <a:pt x="0" y="0"/>
                      </a:lnTo>
                      <a:lnTo>
                        <a:pt x="0" y="15"/>
                      </a:lnTo>
                      <a:lnTo>
                        <a:pt x="1" y="28"/>
                      </a:lnTo>
                      <a:lnTo>
                        <a:pt x="3" y="38"/>
                      </a:lnTo>
                      <a:lnTo>
                        <a:pt x="3" y="41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2" name="Freeform 41"/>
                <p:cNvSpPr>
                  <a:spLocks/>
                </p:cNvSpPr>
                <p:nvPr/>
              </p:nvSpPr>
              <p:spPr bwMode="auto">
                <a:xfrm>
                  <a:off x="8126" y="4482"/>
                  <a:ext cx="83" cy="97"/>
                </a:xfrm>
                <a:custGeom>
                  <a:avLst/>
                  <a:gdLst>
                    <a:gd name="T0" fmla="*/ 0 w 250"/>
                    <a:gd name="T1" fmla="*/ 0 h 290"/>
                    <a:gd name="T2" fmla="*/ 0 w 250"/>
                    <a:gd name="T3" fmla="*/ 0 h 290"/>
                    <a:gd name="T4" fmla="*/ 0 w 250"/>
                    <a:gd name="T5" fmla="*/ 0 h 290"/>
                    <a:gd name="T6" fmla="*/ 0 w 250"/>
                    <a:gd name="T7" fmla="*/ 0 h 290"/>
                    <a:gd name="T8" fmla="*/ 0 w 250"/>
                    <a:gd name="T9" fmla="*/ 0 h 290"/>
                    <a:gd name="T10" fmla="*/ 0 w 250"/>
                    <a:gd name="T11" fmla="*/ 0 h 290"/>
                    <a:gd name="T12" fmla="*/ 0 w 250"/>
                    <a:gd name="T13" fmla="*/ 1 h 290"/>
                    <a:gd name="T14" fmla="*/ 0 w 250"/>
                    <a:gd name="T15" fmla="*/ 1 h 290"/>
                    <a:gd name="T16" fmla="*/ 0 w 250"/>
                    <a:gd name="T17" fmla="*/ 1 h 290"/>
                    <a:gd name="T18" fmla="*/ 0 w 250"/>
                    <a:gd name="T19" fmla="*/ 1 h 290"/>
                    <a:gd name="T20" fmla="*/ 0 w 250"/>
                    <a:gd name="T21" fmla="*/ 1 h 290"/>
                    <a:gd name="T22" fmla="*/ 0 w 250"/>
                    <a:gd name="T23" fmla="*/ 1 h 290"/>
                    <a:gd name="T24" fmla="*/ 0 w 250"/>
                    <a:gd name="T25" fmla="*/ 1 h 290"/>
                    <a:gd name="T26" fmla="*/ 0 w 250"/>
                    <a:gd name="T27" fmla="*/ 1 h 290"/>
                    <a:gd name="T28" fmla="*/ 0 w 250"/>
                    <a:gd name="T29" fmla="*/ 1 h 290"/>
                    <a:gd name="T30" fmla="*/ 1 w 250"/>
                    <a:gd name="T31" fmla="*/ 1 h 290"/>
                    <a:gd name="T32" fmla="*/ 1 w 250"/>
                    <a:gd name="T33" fmla="*/ 1 h 290"/>
                    <a:gd name="T34" fmla="*/ 1 w 250"/>
                    <a:gd name="T35" fmla="*/ 1 h 290"/>
                    <a:gd name="T36" fmla="*/ 1 w 250"/>
                    <a:gd name="T37" fmla="*/ 1 h 290"/>
                    <a:gd name="T38" fmla="*/ 1 w 250"/>
                    <a:gd name="T39" fmla="*/ 1 h 290"/>
                    <a:gd name="T40" fmla="*/ 1 w 250"/>
                    <a:gd name="T41" fmla="*/ 1 h 290"/>
                    <a:gd name="T42" fmla="*/ 1 w 250"/>
                    <a:gd name="T43" fmla="*/ 1 h 290"/>
                    <a:gd name="T44" fmla="*/ 1 w 250"/>
                    <a:gd name="T45" fmla="*/ 1 h 290"/>
                    <a:gd name="T46" fmla="*/ 1 w 250"/>
                    <a:gd name="T47" fmla="*/ 1 h 290"/>
                    <a:gd name="T48" fmla="*/ 1 w 250"/>
                    <a:gd name="T49" fmla="*/ 1 h 290"/>
                    <a:gd name="T50" fmla="*/ 1 w 250"/>
                    <a:gd name="T51" fmla="*/ 1 h 290"/>
                    <a:gd name="T52" fmla="*/ 1 w 250"/>
                    <a:gd name="T53" fmla="*/ 1 h 290"/>
                    <a:gd name="T54" fmla="*/ 0 w 250"/>
                    <a:gd name="T55" fmla="*/ 1 h 290"/>
                    <a:gd name="T56" fmla="*/ 0 w 250"/>
                    <a:gd name="T57" fmla="*/ 1 h 290"/>
                    <a:gd name="T58" fmla="*/ 0 w 250"/>
                    <a:gd name="T59" fmla="*/ 1 h 290"/>
                    <a:gd name="T60" fmla="*/ 0 w 250"/>
                    <a:gd name="T61" fmla="*/ 1 h 290"/>
                    <a:gd name="T62" fmla="*/ 0 w 250"/>
                    <a:gd name="T63" fmla="*/ 1 h 290"/>
                    <a:gd name="T64" fmla="*/ 0 w 250"/>
                    <a:gd name="T65" fmla="*/ 1 h 290"/>
                    <a:gd name="T66" fmla="*/ 0 w 250"/>
                    <a:gd name="T67" fmla="*/ 1 h 290"/>
                    <a:gd name="T68" fmla="*/ 0 w 250"/>
                    <a:gd name="T69" fmla="*/ 0 h 290"/>
                    <a:gd name="T70" fmla="*/ 0 w 250"/>
                    <a:gd name="T71" fmla="*/ 0 h 290"/>
                    <a:gd name="T72" fmla="*/ 0 w 250"/>
                    <a:gd name="T73" fmla="*/ 0 h 290"/>
                    <a:gd name="T74" fmla="*/ 1 w 250"/>
                    <a:gd name="T75" fmla="*/ 0 h 290"/>
                    <a:gd name="T76" fmla="*/ 1 w 250"/>
                    <a:gd name="T77" fmla="*/ 0 h 290"/>
                    <a:gd name="T78" fmla="*/ 1 w 250"/>
                    <a:gd name="T79" fmla="*/ 0 h 290"/>
                    <a:gd name="T80" fmla="*/ 1 w 250"/>
                    <a:gd name="T81" fmla="*/ 0 h 290"/>
                    <a:gd name="T82" fmla="*/ 1 w 250"/>
                    <a:gd name="T83" fmla="*/ 0 h 290"/>
                    <a:gd name="T84" fmla="*/ 1 w 250"/>
                    <a:gd name="T85" fmla="*/ 0 h 290"/>
                    <a:gd name="T86" fmla="*/ 1 w 250"/>
                    <a:gd name="T87" fmla="*/ 0 h 290"/>
                    <a:gd name="T88" fmla="*/ 1 w 250"/>
                    <a:gd name="T89" fmla="*/ 0 h 290"/>
                    <a:gd name="T90" fmla="*/ 1 w 250"/>
                    <a:gd name="T91" fmla="*/ 0 h 290"/>
                    <a:gd name="T92" fmla="*/ 1 w 250"/>
                    <a:gd name="T93" fmla="*/ 0 h 290"/>
                    <a:gd name="T94" fmla="*/ 0 w 250"/>
                    <a:gd name="T95" fmla="*/ 0 h 290"/>
                    <a:gd name="T96" fmla="*/ 0 w 250"/>
                    <a:gd name="T97" fmla="*/ 0 h 290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</a:gdLst>
                  <a:ahLst/>
                  <a:cxnLst>
                    <a:cxn ang="T98">
                      <a:pos x="T0" y="T1"/>
                    </a:cxn>
                    <a:cxn ang="T99">
                      <a:pos x="T2" y="T3"/>
                    </a:cxn>
                    <a:cxn ang="T100">
                      <a:pos x="T4" y="T5"/>
                    </a:cxn>
                    <a:cxn ang="T101">
                      <a:pos x="T6" y="T7"/>
                    </a:cxn>
                    <a:cxn ang="T102">
                      <a:pos x="T8" y="T9"/>
                    </a:cxn>
                    <a:cxn ang="T103">
                      <a:pos x="T10" y="T11"/>
                    </a:cxn>
                    <a:cxn ang="T104">
                      <a:pos x="T12" y="T13"/>
                    </a:cxn>
                    <a:cxn ang="T105">
                      <a:pos x="T14" y="T15"/>
                    </a:cxn>
                    <a:cxn ang="T106">
                      <a:pos x="T16" y="T17"/>
                    </a:cxn>
                    <a:cxn ang="T107">
                      <a:pos x="T18" y="T19"/>
                    </a:cxn>
                    <a:cxn ang="T108">
                      <a:pos x="T20" y="T21"/>
                    </a:cxn>
                    <a:cxn ang="T109">
                      <a:pos x="T22" y="T23"/>
                    </a:cxn>
                    <a:cxn ang="T110">
                      <a:pos x="T24" y="T25"/>
                    </a:cxn>
                    <a:cxn ang="T111">
                      <a:pos x="T26" y="T27"/>
                    </a:cxn>
                    <a:cxn ang="T112">
                      <a:pos x="T28" y="T29"/>
                    </a:cxn>
                    <a:cxn ang="T113">
                      <a:pos x="T30" y="T31"/>
                    </a:cxn>
                    <a:cxn ang="T114">
                      <a:pos x="T32" y="T33"/>
                    </a:cxn>
                    <a:cxn ang="T115">
                      <a:pos x="T34" y="T35"/>
                    </a:cxn>
                    <a:cxn ang="T116">
                      <a:pos x="T36" y="T37"/>
                    </a:cxn>
                    <a:cxn ang="T117">
                      <a:pos x="T38" y="T39"/>
                    </a:cxn>
                    <a:cxn ang="T118">
                      <a:pos x="T40" y="T41"/>
                    </a:cxn>
                    <a:cxn ang="T119">
                      <a:pos x="T42" y="T43"/>
                    </a:cxn>
                    <a:cxn ang="T120">
                      <a:pos x="T44" y="T45"/>
                    </a:cxn>
                    <a:cxn ang="T121">
                      <a:pos x="T46" y="T47"/>
                    </a:cxn>
                    <a:cxn ang="T122">
                      <a:pos x="T48" y="T49"/>
                    </a:cxn>
                    <a:cxn ang="T123">
                      <a:pos x="T50" y="T51"/>
                    </a:cxn>
                    <a:cxn ang="T124">
                      <a:pos x="T52" y="T53"/>
                    </a:cxn>
                    <a:cxn ang="T125">
                      <a:pos x="T54" y="T55"/>
                    </a:cxn>
                    <a:cxn ang="T126">
                      <a:pos x="T56" y="T57"/>
                    </a:cxn>
                    <a:cxn ang="T127">
                      <a:pos x="T58" y="T59"/>
                    </a:cxn>
                    <a:cxn ang="T128">
                      <a:pos x="T60" y="T61"/>
                    </a:cxn>
                    <a:cxn ang="T129">
                      <a:pos x="T62" y="T63"/>
                    </a:cxn>
                    <a:cxn ang="T130">
                      <a:pos x="T64" y="T65"/>
                    </a:cxn>
                    <a:cxn ang="T131">
                      <a:pos x="T66" y="T67"/>
                    </a:cxn>
                    <a:cxn ang="T132">
                      <a:pos x="T68" y="T69"/>
                    </a:cxn>
                    <a:cxn ang="T133">
                      <a:pos x="T70" y="T71"/>
                    </a:cxn>
                    <a:cxn ang="T134">
                      <a:pos x="T72" y="T73"/>
                    </a:cxn>
                    <a:cxn ang="T135">
                      <a:pos x="T74" y="T75"/>
                    </a:cxn>
                    <a:cxn ang="T136">
                      <a:pos x="T76" y="T77"/>
                    </a:cxn>
                    <a:cxn ang="T137">
                      <a:pos x="T78" y="T79"/>
                    </a:cxn>
                    <a:cxn ang="T138">
                      <a:pos x="T80" y="T81"/>
                    </a:cxn>
                    <a:cxn ang="T139">
                      <a:pos x="T82" y="T83"/>
                    </a:cxn>
                    <a:cxn ang="T140">
                      <a:pos x="T84" y="T85"/>
                    </a:cxn>
                    <a:cxn ang="T141">
                      <a:pos x="T86" y="T87"/>
                    </a:cxn>
                    <a:cxn ang="T142">
                      <a:pos x="T88" y="T89"/>
                    </a:cxn>
                    <a:cxn ang="T143">
                      <a:pos x="T90" y="T91"/>
                    </a:cxn>
                    <a:cxn ang="T144">
                      <a:pos x="T92" y="T93"/>
                    </a:cxn>
                    <a:cxn ang="T145">
                      <a:pos x="T94" y="T95"/>
                    </a:cxn>
                    <a:cxn ang="T146">
                      <a:pos x="T96" y="T97"/>
                    </a:cxn>
                  </a:cxnLst>
                  <a:rect l="0" t="0" r="r" b="b"/>
                  <a:pathLst>
                    <a:path w="250" h="290">
                      <a:moveTo>
                        <a:pt x="88" y="37"/>
                      </a:moveTo>
                      <a:lnTo>
                        <a:pt x="69" y="49"/>
                      </a:lnTo>
                      <a:lnTo>
                        <a:pt x="53" y="63"/>
                      </a:lnTo>
                      <a:lnTo>
                        <a:pt x="39" y="79"/>
                      </a:lnTo>
                      <a:lnTo>
                        <a:pt x="25" y="96"/>
                      </a:lnTo>
                      <a:lnTo>
                        <a:pt x="15" y="115"/>
                      </a:lnTo>
                      <a:lnTo>
                        <a:pt x="8" y="135"/>
                      </a:lnTo>
                      <a:lnTo>
                        <a:pt x="3" y="157"/>
                      </a:lnTo>
                      <a:lnTo>
                        <a:pt x="0" y="178"/>
                      </a:lnTo>
                      <a:lnTo>
                        <a:pt x="3" y="208"/>
                      </a:lnTo>
                      <a:lnTo>
                        <a:pt x="15" y="233"/>
                      </a:lnTo>
                      <a:lnTo>
                        <a:pt x="33" y="254"/>
                      </a:lnTo>
                      <a:lnTo>
                        <a:pt x="56" y="270"/>
                      </a:lnTo>
                      <a:lnTo>
                        <a:pt x="83" y="283"/>
                      </a:lnTo>
                      <a:lnTo>
                        <a:pt x="110" y="289"/>
                      </a:lnTo>
                      <a:lnTo>
                        <a:pt x="140" y="290"/>
                      </a:lnTo>
                      <a:lnTo>
                        <a:pt x="168" y="286"/>
                      </a:lnTo>
                      <a:lnTo>
                        <a:pt x="174" y="286"/>
                      </a:lnTo>
                      <a:lnTo>
                        <a:pt x="179" y="283"/>
                      </a:lnTo>
                      <a:lnTo>
                        <a:pt x="184" y="279"/>
                      </a:lnTo>
                      <a:lnTo>
                        <a:pt x="185" y="273"/>
                      </a:lnTo>
                      <a:lnTo>
                        <a:pt x="182" y="266"/>
                      </a:lnTo>
                      <a:lnTo>
                        <a:pt x="176" y="260"/>
                      </a:lnTo>
                      <a:lnTo>
                        <a:pt x="169" y="254"/>
                      </a:lnTo>
                      <a:lnTo>
                        <a:pt x="162" y="252"/>
                      </a:lnTo>
                      <a:lnTo>
                        <a:pt x="147" y="247"/>
                      </a:lnTo>
                      <a:lnTo>
                        <a:pt x="132" y="244"/>
                      </a:lnTo>
                      <a:lnTo>
                        <a:pt x="118" y="242"/>
                      </a:lnTo>
                      <a:lnTo>
                        <a:pt x="105" y="239"/>
                      </a:lnTo>
                      <a:lnTo>
                        <a:pt x="91" y="234"/>
                      </a:lnTo>
                      <a:lnTo>
                        <a:pt x="78" y="229"/>
                      </a:lnTo>
                      <a:lnTo>
                        <a:pt x="66" y="221"/>
                      </a:lnTo>
                      <a:lnTo>
                        <a:pt x="55" y="210"/>
                      </a:lnTo>
                      <a:lnTo>
                        <a:pt x="50" y="161"/>
                      </a:lnTo>
                      <a:lnTo>
                        <a:pt x="62" y="121"/>
                      </a:lnTo>
                      <a:lnTo>
                        <a:pt x="85" y="89"/>
                      </a:lnTo>
                      <a:lnTo>
                        <a:pt x="118" y="63"/>
                      </a:lnTo>
                      <a:lnTo>
                        <a:pt x="153" y="43"/>
                      </a:lnTo>
                      <a:lnTo>
                        <a:pt x="190" y="27"/>
                      </a:lnTo>
                      <a:lnTo>
                        <a:pt x="223" y="16"/>
                      </a:lnTo>
                      <a:lnTo>
                        <a:pt x="250" y="6"/>
                      </a:lnTo>
                      <a:lnTo>
                        <a:pt x="234" y="2"/>
                      </a:lnTo>
                      <a:lnTo>
                        <a:pt x="216" y="0"/>
                      </a:lnTo>
                      <a:lnTo>
                        <a:pt x="196" y="3"/>
                      </a:lnTo>
                      <a:lnTo>
                        <a:pt x="174" y="6"/>
                      </a:lnTo>
                      <a:lnTo>
                        <a:pt x="152" y="13"/>
                      </a:lnTo>
                      <a:lnTo>
                        <a:pt x="130" y="20"/>
                      </a:lnTo>
                      <a:lnTo>
                        <a:pt x="107" y="29"/>
                      </a:lnTo>
                      <a:lnTo>
                        <a:pt x="88" y="37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969696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3" name="Freeform 42"/>
                <p:cNvSpPr>
                  <a:spLocks/>
                </p:cNvSpPr>
                <p:nvPr/>
              </p:nvSpPr>
              <p:spPr bwMode="auto">
                <a:xfrm>
                  <a:off x="8268" y="4481"/>
                  <a:ext cx="53" cy="75"/>
                </a:xfrm>
                <a:custGeom>
                  <a:avLst/>
                  <a:gdLst>
                    <a:gd name="T0" fmla="*/ 1 w 160"/>
                    <a:gd name="T1" fmla="*/ 0 h 225"/>
                    <a:gd name="T2" fmla="*/ 1 w 160"/>
                    <a:gd name="T3" fmla="*/ 0 h 225"/>
                    <a:gd name="T4" fmla="*/ 1 w 160"/>
                    <a:gd name="T5" fmla="*/ 0 h 225"/>
                    <a:gd name="T6" fmla="*/ 1 w 160"/>
                    <a:gd name="T7" fmla="*/ 1 h 225"/>
                    <a:gd name="T8" fmla="*/ 0 w 160"/>
                    <a:gd name="T9" fmla="*/ 1 h 225"/>
                    <a:gd name="T10" fmla="*/ 0 w 160"/>
                    <a:gd name="T11" fmla="*/ 1 h 225"/>
                    <a:gd name="T12" fmla="*/ 0 w 160"/>
                    <a:gd name="T13" fmla="*/ 1 h 225"/>
                    <a:gd name="T14" fmla="*/ 0 w 160"/>
                    <a:gd name="T15" fmla="*/ 1 h 225"/>
                    <a:gd name="T16" fmla="*/ 0 w 160"/>
                    <a:gd name="T17" fmla="*/ 1 h 225"/>
                    <a:gd name="T18" fmla="*/ 0 w 160"/>
                    <a:gd name="T19" fmla="*/ 1 h 225"/>
                    <a:gd name="T20" fmla="*/ 0 w 160"/>
                    <a:gd name="T21" fmla="*/ 1 h 225"/>
                    <a:gd name="T22" fmla="*/ 0 w 160"/>
                    <a:gd name="T23" fmla="*/ 1 h 225"/>
                    <a:gd name="T24" fmla="*/ 0 w 160"/>
                    <a:gd name="T25" fmla="*/ 1 h 225"/>
                    <a:gd name="T26" fmla="*/ 0 w 160"/>
                    <a:gd name="T27" fmla="*/ 1 h 225"/>
                    <a:gd name="T28" fmla="*/ 0 w 160"/>
                    <a:gd name="T29" fmla="*/ 1 h 225"/>
                    <a:gd name="T30" fmla="*/ 0 w 160"/>
                    <a:gd name="T31" fmla="*/ 1 h 225"/>
                    <a:gd name="T32" fmla="*/ 0 w 160"/>
                    <a:gd name="T33" fmla="*/ 1 h 225"/>
                    <a:gd name="T34" fmla="*/ 0 w 160"/>
                    <a:gd name="T35" fmla="*/ 1 h 225"/>
                    <a:gd name="T36" fmla="*/ 0 w 160"/>
                    <a:gd name="T37" fmla="*/ 1 h 225"/>
                    <a:gd name="T38" fmla="*/ 0 w 160"/>
                    <a:gd name="T39" fmla="*/ 1 h 225"/>
                    <a:gd name="T40" fmla="*/ 1 w 160"/>
                    <a:gd name="T41" fmla="*/ 1 h 225"/>
                    <a:gd name="T42" fmla="*/ 1 w 160"/>
                    <a:gd name="T43" fmla="*/ 1 h 225"/>
                    <a:gd name="T44" fmla="*/ 1 w 160"/>
                    <a:gd name="T45" fmla="*/ 0 h 225"/>
                    <a:gd name="T46" fmla="*/ 1 w 160"/>
                    <a:gd name="T47" fmla="*/ 0 h 225"/>
                    <a:gd name="T48" fmla="*/ 1 w 160"/>
                    <a:gd name="T49" fmla="*/ 0 h 225"/>
                    <a:gd name="T50" fmla="*/ 1 w 160"/>
                    <a:gd name="T51" fmla="*/ 0 h 225"/>
                    <a:gd name="T52" fmla="*/ 0 w 160"/>
                    <a:gd name="T53" fmla="*/ 0 h 225"/>
                    <a:gd name="T54" fmla="*/ 0 w 160"/>
                    <a:gd name="T55" fmla="*/ 0 h 225"/>
                    <a:gd name="T56" fmla="*/ 0 w 160"/>
                    <a:gd name="T57" fmla="*/ 0 h 225"/>
                    <a:gd name="T58" fmla="*/ 0 w 160"/>
                    <a:gd name="T59" fmla="*/ 0 h 225"/>
                    <a:gd name="T60" fmla="*/ 0 w 160"/>
                    <a:gd name="T61" fmla="*/ 0 h 225"/>
                    <a:gd name="T62" fmla="*/ 0 w 160"/>
                    <a:gd name="T63" fmla="*/ 0 h 225"/>
                    <a:gd name="T64" fmla="*/ 0 w 160"/>
                    <a:gd name="T65" fmla="*/ 0 h 225"/>
                    <a:gd name="T66" fmla="*/ 0 w 160"/>
                    <a:gd name="T67" fmla="*/ 0 h 225"/>
                    <a:gd name="T68" fmla="*/ 0 w 160"/>
                    <a:gd name="T69" fmla="*/ 0 h 225"/>
                    <a:gd name="T70" fmla="*/ 0 w 160"/>
                    <a:gd name="T71" fmla="*/ 0 h 225"/>
                    <a:gd name="T72" fmla="*/ 0 w 160"/>
                    <a:gd name="T73" fmla="*/ 0 h 225"/>
                    <a:gd name="T74" fmla="*/ 0 w 160"/>
                    <a:gd name="T75" fmla="*/ 0 h 225"/>
                    <a:gd name="T76" fmla="*/ 0 w 160"/>
                    <a:gd name="T77" fmla="*/ 0 h 225"/>
                    <a:gd name="T78" fmla="*/ 1 w 160"/>
                    <a:gd name="T79" fmla="*/ 0 h 225"/>
                    <a:gd name="T80" fmla="*/ 1 w 160"/>
                    <a:gd name="T81" fmla="*/ 0 h 225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60" h="225">
                      <a:moveTo>
                        <a:pt x="135" y="73"/>
                      </a:moveTo>
                      <a:lnTo>
                        <a:pt x="141" y="96"/>
                      </a:lnTo>
                      <a:lnTo>
                        <a:pt x="140" y="118"/>
                      </a:lnTo>
                      <a:lnTo>
                        <a:pt x="129" y="135"/>
                      </a:lnTo>
                      <a:lnTo>
                        <a:pt x="115" y="151"/>
                      </a:lnTo>
                      <a:lnTo>
                        <a:pt x="97" y="165"/>
                      </a:lnTo>
                      <a:lnTo>
                        <a:pt x="76" y="179"/>
                      </a:lnTo>
                      <a:lnTo>
                        <a:pt x="56" y="192"/>
                      </a:lnTo>
                      <a:lnTo>
                        <a:pt x="38" y="205"/>
                      </a:lnTo>
                      <a:lnTo>
                        <a:pt x="35" y="210"/>
                      </a:lnTo>
                      <a:lnTo>
                        <a:pt x="34" y="212"/>
                      </a:lnTo>
                      <a:lnTo>
                        <a:pt x="34" y="217"/>
                      </a:lnTo>
                      <a:lnTo>
                        <a:pt x="35" y="221"/>
                      </a:lnTo>
                      <a:lnTo>
                        <a:pt x="40" y="224"/>
                      </a:lnTo>
                      <a:lnTo>
                        <a:pt x="44" y="225"/>
                      </a:lnTo>
                      <a:lnTo>
                        <a:pt x="47" y="225"/>
                      </a:lnTo>
                      <a:lnTo>
                        <a:pt x="51" y="224"/>
                      </a:lnTo>
                      <a:lnTo>
                        <a:pt x="75" y="211"/>
                      </a:lnTo>
                      <a:lnTo>
                        <a:pt x="97" y="197"/>
                      </a:lnTo>
                      <a:lnTo>
                        <a:pt x="117" y="181"/>
                      </a:lnTo>
                      <a:lnTo>
                        <a:pt x="137" y="162"/>
                      </a:lnTo>
                      <a:lnTo>
                        <a:pt x="150" y="142"/>
                      </a:lnTo>
                      <a:lnTo>
                        <a:pt x="159" y="119"/>
                      </a:lnTo>
                      <a:lnTo>
                        <a:pt x="160" y="95"/>
                      </a:lnTo>
                      <a:lnTo>
                        <a:pt x="154" y="69"/>
                      </a:lnTo>
                      <a:lnTo>
                        <a:pt x="141" y="49"/>
                      </a:lnTo>
                      <a:lnTo>
                        <a:pt x="122" y="31"/>
                      </a:lnTo>
                      <a:lnTo>
                        <a:pt x="98" y="18"/>
                      </a:lnTo>
                      <a:lnTo>
                        <a:pt x="72" y="8"/>
                      </a:lnTo>
                      <a:lnTo>
                        <a:pt x="46" y="3"/>
                      </a:lnTo>
                      <a:lnTo>
                        <a:pt x="24" y="0"/>
                      </a:lnTo>
                      <a:lnTo>
                        <a:pt x="7" y="0"/>
                      </a:lnTo>
                      <a:lnTo>
                        <a:pt x="0" y="4"/>
                      </a:lnTo>
                      <a:lnTo>
                        <a:pt x="18" y="11"/>
                      </a:lnTo>
                      <a:lnTo>
                        <a:pt x="37" y="17"/>
                      </a:lnTo>
                      <a:lnTo>
                        <a:pt x="57" y="23"/>
                      </a:lnTo>
                      <a:lnTo>
                        <a:pt x="76" y="29"/>
                      </a:lnTo>
                      <a:lnTo>
                        <a:pt x="95" y="36"/>
                      </a:lnTo>
                      <a:lnTo>
                        <a:pt x="112" y="46"/>
                      </a:lnTo>
                      <a:lnTo>
                        <a:pt x="125" y="57"/>
                      </a:lnTo>
                      <a:lnTo>
                        <a:pt x="135" y="73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969696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4" name="Freeform 43"/>
                <p:cNvSpPr>
                  <a:spLocks/>
                </p:cNvSpPr>
                <p:nvPr/>
              </p:nvSpPr>
              <p:spPr bwMode="auto">
                <a:xfrm>
                  <a:off x="8073" y="4463"/>
                  <a:ext cx="135" cy="158"/>
                </a:xfrm>
                <a:custGeom>
                  <a:avLst/>
                  <a:gdLst>
                    <a:gd name="T0" fmla="*/ 1 w 404"/>
                    <a:gd name="T1" fmla="*/ 0 h 472"/>
                    <a:gd name="T2" fmla="*/ 0 w 404"/>
                    <a:gd name="T3" fmla="*/ 1 h 472"/>
                    <a:gd name="T4" fmla="*/ 0 w 404"/>
                    <a:gd name="T5" fmla="*/ 1 h 472"/>
                    <a:gd name="T6" fmla="*/ 0 w 404"/>
                    <a:gd name="T7" fmla="*/ 1 h 472"/>
                    <a:gd name="T8" fmla="*/ 0 w 404"/>
                    <a:gd name="T9" fmla="*/ 1 h 472"/>
                    <a:gd name="T10" fmla="*/ 0 w 404"/>
                    <a:gd name="T11" fmla="*/ 1 h 472"/>
                    <a:gd name="T12" fmla="*/ 0 w 404"/>
                    <a:gd name="T13" fmla="*/ 2 h 472"/>
                    <a:gd name="T14" fmla="*/ 0 w 404"/>
                    <a:gd name="T15" fmla="*/ 2 h 472"/>
                    <a:gd name="T16" fmla="*/ 0 w 404"/>
                    <a:gd name="T17" fmla="*/ 2 h 472"/>
                    <a:gd name="T18" fmla="*/ 0 w 404"/>
                    <a:gd name="T19" fmla="*/ 2 h 472"/>
                    <a:gd name="T20" fmla="*/ 1 w 404"/>
                    <a:gd name="T21" fmla="*/ 2 h 472"/>
                    <a:gd name="T22" fmla="*/ 1 w 404"/>
                    <a:gd name="T23" fmla="*/ 2 h 472"/>
                    <a:gd name="T24" fmla="*/ 1 w 404"/>
                    <a:gd name="T25" fmla="*/ 2 h 472"/>
                    <a:gd name="T26" fmla="*/ 1 w 404"/>
                    <a:gd name="T27" fmla="*/ 2 h 472"/>
                    <a:gd name="T28" fmla="*/ 1 w 404"/>
                    <a:gd name="T29" fmla="*/ 2 h 472"/>
                    <a:gd name="T30" fmla="*/ 1 w 404"/>
                    <a:gd name="T31" fmla="*/ 2 h 472"/>
                    <a:gd name="T32" fmla="*/ 2 w 404"/>
                    <a:gd name="T33" fmla="*/ 2 h 472"/>
                    <a:gd name="T34" fmla="*/ 2 w 404"/>
                    <a:gd name="T35" fmla="*/ 2 h 472"/>
                    <a:gd name="T36" fmla="*/ 2 w 404"/>
                    <a:gd name="T37" fmla="*/ 2 h 472"/>
                    <a:gd name="T38" fmla="*/ 2 w 404"/>
                    <a:gd name="T39" fmla="*/ 2 h 472"/>
                    <a:gd name="T40" fmla="*/ 2 w 404"/>
                    <a:gd name="T41" fmla="*/ 2 h 472"/>
                    <a:gd name="T42" fmla="*/ 1 w 404"/>
                    <a:gd name="T43" fmla="*/ 2 h 472"/>
                    <a:gd name="T44" fmla="*/ 1 w 404"/>
                    <a:gd name="T45" fmla="*/ 2 h 472"/>
                    <a:gd name="T46" fmla="*/ 1 w 404"/>
                    <a:gd name="T47" fmla="*/ 2 h 472"/>
                    <a:gd name="T48" fmla="*/ 1 w 404"/>
                    <a:gd name="T49" fmla="*/ 2 h 472"/>
                    <a:gd name="T50" fmla="*/ 1 w 404"/>
                    <a:gd name="T51" fmla="*/ 2 h 472"/>
                    <a:gd name="T52" fmla="*/ 1 w 404"/>
                    <a:gd name="T53" fmla="*/ 2 h 472"/>
                    <a:gd name="T54" fmla="*/ 0 w 404"/>
                    <a:gd name="T55" fmla="*/ 2 h 472"/>
                    <a:gd name="T56" fmla="*/ 0 w 404"/>
                    <a:gd name="T57" fmla="*/ 1 h 472"/>
                    <a:gd name="T58" fmla="*/ 0 w 404"/>
                    <a:gd name="T59" fmla="*/ 1 h 472"/>
                    <a:gd name="T60" fmla="*/ 0 w 404"/>
                    <a:gd name="T61" fmla="*/ 1 h 472"/>
                    <a:gd name="T62" fmla="*/ 0 w 404"/>
                    <a:gd name="T63" fmla="*/ 1 h 472"/>
                    <a:gd name="T64" fmla="*/ 0 w 404"/>
                    <a:gd name="T65" fmla="*/ 1 h 472"/>
                    <a:gd name="T66" fmla="*/ 0 w 404"/>
                    <a:gd name="T67" fmla="*/ 1 h 472"/>
                    <a:gd name="T68" fmla="*/ 0 w 404"/>
                    <a:gd name="T69" fmla="*/ 1 h 472"/>
                    <a:gd name="T70" fmla="*/ 1 w 404"/>
                    <a:gd name="T71" fmla="*/ 0 h 472"/>
                    <a:gd name="T72" fmla="*/ 1 w 404"/>
                    <a:gd name="T73" fmla="*/ 0 h 472"/>
                    <a:gd name="T74" fmla="*/ 1 w 404"/>
                    <a:gd name="T75" fmla="*/ 0 h 472"/>
                    <a:gd name="T76" fmla="*/ 1 w 404"/>
                    <a:gd name="T77" fmla="*/ 0 h 472"/>
                    <a:gd name="T78" fmla="*/ 1 w 404"/>
                    <a:gd name="T79" fmla="*/ 0 h 472"/>
                    <a:gd name="T80" fmla="*/ 1 w 404"/>
                    <a:gd name="T81" fmla="*/ 0 h 472"/>
                    <a:gd name="T82" fmla="*/ 1 w 404"/>
                    <a:gd name="T83" fmla="*/ 0 h 472"/>
                    <a:gd name="T84" fmla="*/ 1 w 404"/>
                    <a:gd name="T85" fmla="*/ 0 h 472"/>
                    <a:gd name="T86" fmla="*/ 1 w 404"/>
                    <a:gd name="T87" fmla="*/ 0 h 47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404" h="472">
                      <a:moveTo>
                        <a:pt x="157" y="61"/>
                      </a:moveTo>
                      <a:lnTo>
                        <a:pt x="127" y="87"/>
                      </a:lnTo>
                      <a:lnTo>
                        <a:pt x="96" y="113"/>
                      </a:lnTo>
                      <a:lnTo>
                        <a:pt x="68" y="143"/>
                      </a:lnTo>
                      <a:lnTo>
                        <a:pt x="43" y="175"/>
                      </a:lnTo>
                      <a:lnTo>
                        <a:pt x="22" y="208"/>
                      </a:lnTo>
                      <a:lnTo>
                        <a:pt x="8" y="244"/>
                      </a:lnTo>
                      <a:lnTo>
                        <a:pt x="0" y="283"/>
                      </a:lnTo>
                      <a:lnTo>
                        <a:pt x="2" y="323"/>
                      </a:lnTo>
                      <a:lnTo>
                        <a:pt x="5" y="333"/>
                      </a:lnTo>
                      <a:lnTo>
                        <a:pt x="8" y="344"/>
                      </a:lnTo>
                      <a:lnTo>
                        <a:pt x="12" y="353"/>
                      </a:lnTo>
                      <a:lnTo>
                        <a:pt x="18" y="363"/>
                      </a:lnTo>
                      <a:lnTo>
                        <a:pt x="25" y="372"/>
                      </a:lnTo>
                      <a:lnTo>
                        <a:pt x="34" y="380"/>
                      </a:lnTo>
                      <a:lnTo>
                        <a:pt x="41" y="388"/>
                      </a:lnTo>
                      <a:lnTo>
                        <a:pt x="52" y="393"/>
                      </a:lnTo>
                      <a:lnTo>
                        <a:pt x="71" y="405"/>
                      </a:lnTo>
                      <a:lnTo>
                        <a:pt x="90" y="415"/>
                      </a:lnTo>
                      <a:lnTo>
                        <a:pt x="109" y="424"/>
                      </a:lnTo>
                      <a:lnTo>
                        <a:pt x="129" y="431"/>
                      </a:lnTo>
                      <a:lnTo>
                        <a:pt x="150" y="438"/>
                      </a:lnTo>
                      <a:lnTo>
                        <a:pt x="171" y="444"/>
                      </a:lnTo>
                      <a:lnTo>
                        <a:pt x="191" y="449"/>
                      </a:lnTo>
                      <a:lnTo>
                        <a:pt x="212" y="454"/>
                      </a:lnTo>
                      <a:lnTo>
                        <a:pt x="234" y="458"/>
                      </a:lnTo>
                      <a:lnTo>
                        <a:pt x="254" y="461"/>
                      </a:lnTo>
                      <a:lnTo>
                        <a:pt x="276" y="464"/>
                      </a:lnTo>
                      <a:lnTo>
                        <a:pt x="298" y="467"/>
                      </a:lnTo>
                      <a:lnTo>
                        <a:pt x="319" y="468"/>
                      </a:lnTo>
                      <a:lnTo>
                        <a:pt x="341" y="470"/>
                      </a:lnTo>
                      <a:lnTo>
                        <a:pt x="363" y="471"/>
                      </a:lnTo>
                      <a:lnTo>
                        <a:pt x="383" y="472"/>
                      </a:lnTo>
                      <a:lnTo>
                        <a:pt x="391" y="472"/>
                      </a:lnTo>
                      <a:lnTo>
                        <a:pt x="397" y="470"/>
                      </a:lnTo>
                      <a:lnTo>
                        <a:pt x="401" y="464"/>
                      </a:lnTo>
                      <a:lnTo>
                        <a:pt x="404" y="458"/>
                      </a:lnTo>
                      <a:lnTo>
                        <a:pt x="404" y="451"/>
                      </a:lnTo>
                      <a:lnTo>
                        <a:pt x="401" y="445"/>
                      </a:lnTo>
                      <a:lnTo>
                        <a:pt x="395" y="441"/>
                      </a:lnTo>
                      <a:lnTo>
                        <a:pt x="388" y="438"/>
                      </a:lnTo>
                      <a:lnTo>
                        <a:pt x="369" y="434"/>
                      </a:lnTo>
                      <a:lnTo>
                        <a:pt x="350" y="431"/>
                      </a:lnTo>
                      <a:lnTo>
                        <a:pt x="331" y="426"/>
                      </a:lnTo>
                      <a:lnTo>
                        <a:pt x="310" y="424"/>
                      </a:lnTo>
                      <a:lnTo>
                        <a:pt x="291" y="421"/>
                      </a:lnTo>
                      <a:lnTo>
                        <a:pt x="272" y="418"/>
                      </a:lnTo>
                      <a:lnTo>
                        <a:pt x="251" y="415"/>
                      </a:lnTo>
                      <a:lnTo>
                        <a:pt x="232" y="411"/>
                      </a:lnTo>
                      <a:lnTo>
                        <a:pt x="213" y="408"/>
                      </a:lnTo>
                      <a:lnTo>
                        <a:pt x="194" y="403"/>
                      </a:lnTo>
                      <a:lnTo>
                        <a:pt x="175" y="398"/>
                      </a:lnTo>
                      <a:lnTo>
                        <a:pt x="156" y="393"/>
                      </a:lnTo>
                      <a:lnTo>
                        <a:pt x="138" y="386"/>
                      </a:lnTo>
                      <a:lnTo>
                        <a:pt x="119" y="379"/>
                      </a:lnTo>
                      <a:lnTo>
                        <a:pt x="102" y="372"/>
                      </a:lnTo>
                      <a:lnTo>
                        <a:pt x="84" y="362"/>
                      </a:lnTo>
                      <a:lnTo>
                        <a:pt x="69" y="352"/>
                      </a:lnTo>
                      <a:lnTo>
                        <a:pt x="58" y="339"/>
                      </a:lnTo>
                      <a:lnTo>
                        <a:pt x="49" y="324"/>
                      </a:lnTo>
                      <a:lnTo>
                        <a:pt x="44" y="307"/>
                      </a:lnTo>
                      <a:lnTo>
                        <a:pt x="43" y="290"/>
                      </a:lnTo>
                      <a:lnTo>
                        <a:pt x="44" y="270"/>
                      </a:lnTo>
                      <a:lnTo>
                        <a:pt x="49" y="250"/>
                      </a:lnTo>
                      <a:lnTo>
                        <a:pt x="55" y="234"/>
                      </a:lnTo>
                      <a:lnTo>
                        <a:pt x="65" y="212"/>
                      </a:lnTo>
                      <a:lnTo>
                        <a:pt x="77" y="191"/>
                      </a:lnTo>
                      <a:lnTo>
                        <a:pt x="90" y="172"/>
                      </a:lnTo>
                      <a:lnTo>
                        <a:pt x="104" y="155"/>
                      </a:lnTo>
                      <a:lnTo>
                        <a:pt x="119" y="138"/>
                      </a:lnTo>
                      <a:lnTo>
                        <a:pt x="135" y="120"/>
                      </a:lnTo>
                      <a:lnTo>
                        <a:pt x="154" y="103"/>
                      </a:lnTo>
                      <a:lnTo>
                        <a:pt x="173" y="86"/>
                      </a:lnTo>
                      <a:lnTo>
                        <a:pt x="193" y="71"/>
                      </a:lnTo>
                      <a:lnTo>
                        <a:pt x="218" y="59"/>
                      </a:lnTo>
                      <a:lnTo>
                        <a:pt x="245" y="47"/>
                      </a:lnTo>
                      <a:lnTo>
                        <a:pt x="273" y="36"/>
                      </a:lnTo>
                      <a:lnTo>
                        <a:pt x="298" y="25"/>
                      </a:lnTo>
                      <a:lnTo>
                        <a:pt x="319" y="17"/>
                      </a:lnTo>
                      <a:lnTo>
                        <a:pt x="332" y="8"/>
                      </a:lnTo>
                      <a:lnTo>
                        <a:pt x="336" y="2"/>
                      </a:lnTo>
                      <a:lnTo>
                        <a:pt x="322" y="0"/>
                      </a:lnTo>
                      <a:lnTo>
                        <a:pt x="301" y="1"/>
                      </a:lnTo>
                      <a:lnTo>
                        <a:pt x="278" y="5"/>
                      </a:lnTo>
                      <a:lnTo>
                        <a:pt x="253" y="13"/>
                      </a:lnTo>
                      <a:lnTo>
                        <a:pt x="226" y="23"/>
                      </a:lnTo>
                      <a:lnTo>
                        <a:pt x="201" y="34"/>
                      </a:lnTo>
                      <a:lnTo>
                        <a:pt x="178" y="47"/>
                      </a:lnTo>
                      <a:lnTo>
                        <a:pt x="157" y="61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969696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5" name="Freeform 44"/>
                <p:cNvSpPr>
                  <a:spLocks/>
                </p:cNvSpPr>
                <p:nvPr/>
              </p:nvSpPr>
              <p:spPr bwMode="auto">
                <a:xfrm>
                  <a:off x="8263" y="4458"/>
                  <a:ext cx="118" cy="105"/>
                </a:xfrm>
                <a:custGeom>
                  <a:avLst/>
                  <a:gdLst>
                    <a:gd name="T0" fmla="*/ 1 w 354"/>
                    <a:gd name="T1" fmla="*/ 0 h 315"/>
                    <a:gd name="T2" fmla="*/ 1 w 354"/>
                    <a:gd name="T3" fmla="*/ 0 h 315"/>
                    <a:gd name="T4" fmla="*/ 1 w 354"/>
                    <a:gd name="T5" fmla="*/ 1 h 315"/>
                    <a:gd name="T6" fmla="*/ 1 w 354"/>
                    <a:gd name="T7" fmla="*/ 1 h 315"/>
                    <a:gd name="T8" fmla="*/ 1 w 354"/>
                    <a:gd name="T9" fmla="*/ 1 h 315"/>
                    <a:gd name="T10" fmla="*/ 1 w 354"/>
                    <a:gd name="T11" fmla="*/ 1 h 315"/>
                    <a:gd name="T12" fmla="*/ 1 w 354"/>
                    <a:gd name="T13" fmla="*/ 1 h 315"/>
                    <a:gd name="T14" fmla="*/ 1 w 354"/>
                    <a:gd name="T15" fmla="*/ 1 h 315"/>
                    <a:gd name="T16" fmla="*/ 1 w 354"/>
                    <a:gd name="T17" fmla="*/ 1 h 315"/>
                    <a:gd name="T18" fmla="*/ 1 w 354"/>
                    <a:gd name="T19" fmla="*/ 1 h 315"/>
                    <a:gd name="T20" fmla="*/ 1 w 354"/>
                    <a:gd name="T21" fmla="*/ 1 h 315"/>
                    <a:gd name="T22" fmla="*/ 1 w 354"/>
                    <a:gd name="T23" fmla="*/ 1 h 315"/>
                    <a:gd name="T24" fmla="*/ 1 w 354"/>
                    <a:gd name="T25" fmla="*/ 1 h 315"/>
                    <a:gd name="T26" fmla="*/ 1 w 354"/>
                    <a:gd name="T27" fmla="*/ 1 h 315"/>
                    <a:gd name="T28" fmla="*/ 1 w 354"/>
                    <a:gd name="T29" fmla="*/ 1 h 315"/>
                    <a:gd name="T30" fmla="*/ 1 w 354"/>
                    <a:gd name="T31" fmla="*/ 1 h 315"/>
                    <a:gd name="T32" fmla="*/ 1 w 354"/>
                    <a:gd name="T33" fmla="*/ 1 h 315"/>
                    <a:gd name="T34" fmla="*/ 1 w 354"/>
                    <a:gd name="T35" fmla="*/ 1 h 315"/>
                    <a:gd name="T36" fmla="*/ 1 w 354"/>
                    <a:gd name="T37" fmla="*/ 1 h 315"/>
                    <a:gd name="T38" fmla="*/ 1 w 354"/>
                    <a:gd name="T39" fmla="*/ 1 h 315"/>
                    <a:gd name="T40" fmla="*/ 1 w 354"/>
                    <a:gd name="T41" fmla="*/ 1 h 315"/>
                    <a:gd name="T42" fmla="*/ 1 w 354"/>
                    <a:gd name="T43" fmla="*/ 1 h 315"/>
                    <a:gd name="T44" fmla="*/ 1 w 354"/>
                    <a:gd name="T45" fmla="*/ 1 h 315"/>
                    <a:gd name="T46" fmla="*/ 1 w 354"/>
                    <a:gd name="T47" fmla="*/ 1 h 315"/>
                    <a:gd name="T48" fmla="*/ 1 w 354"/>
                    <a:gd name="T49" fmla="*/ 1 h 315"/>
                    <a:gd name="T50" fmla="*/ 1 w 354"/>
                    <a:gd name="T51" fmla="*/ 1 h 315"/>
                    <a:gd name="T52" fmla="*/ 1 w 354"/>
                    <a:gd name="T53" fmla="*/ 1 h 315"/>
                    <a:gd name="T54" fmla="*/ 1 w 354"/>
                    <a:gd name="T55" fmla="*/ 0 h 315"/>
                    <a:gd name="T56" fmla="*/ 1 w 354"/>
                    <a:gd name="T57" fmla="*/ 0 h 315"/>
                    <a:gd name="T58" fmla="*/ 1 w 354"/>
                    <a:gd name="T59" fmla="*/ 0 h 315"/>
                    <a:gd name="T60" fmla="*/ 1 w 354"/>
                    <a:gd name="T61" fmla="*/ 0 h 315"/>
                    <a:gd name="T62" fmla="*/ 1 w 354"/>
                    <a:gd name="T63" fmla="*/ 0 h 315"/>
                    <a:gd name="T64" fmla="*/ 1 w 354"/>
                    <a:gd name="T65" fmla="*/ 0 h 315"/>
                    <a:gd name="T66" fmla="*/ 1 w 354"/>
                    <a:gd name="T67" fmla="*/ 0 h 315"/>
                    <a:gd name="T68" fmla="*/ 1 w 354"/>
                    <a:gd name="T69" fmla="*/ 0 h 315"/>
                    <a:gd name="T70" fmla="*/ 1 w 354"/>
                    <a:gd name="T71" fmla="*/ 0 h 315"/>
                    <a:gd name="T72" fmla="*/ 1 w 354"/>
                    <a:gd name="T73" fmla="*/ 0 h 315"/>
                    <a:gd name="T74" fmla="*/ 0 w 354"/>
                    <a:gd name="T75" fmla="*/ 0 h 315"/>
                    <a:gd name="T76" fmla="*/ 0 w 354"/>
                    <a:gd name="T77" fmla="*/ 0 h 315"/>
                    <a:gd name="T78" fmla="*/ 0 w 354"/>
                    <a:gd name="T79" fmla="*/ 0 h 315"/>
                    <a:gd name="T80" fmla="*/ 0 w 354"/>
                    <a:gd name="T81" fmla="*/ 0 h 315"/>
                    <a:gd name="T82" fmla="*/ 0 w 354"/>
                    <a:gd name="T83" fmla="*/ 0 h 315"/>
                    <a:gd name="T84" fmla="*/ 0 w 354"/>
                    <a:gd name="T85" fmla="*/ 0 h 315"/>
                    <a:gd name="T86" fmla="*/ 0 w 354"/>
                    <a:gd name="T87" fmla="*/ 0 h 315"/>
                    <a:gd name="T88" fmla="*/ 0 w 354"/>
                    <a:gd name="T89" fmla="*/ 0 h 315"/>
                    <a:gd name="T90" fmla="*/ 0 w 354"/>
                    <a:gd name="T91" fmla="*/ 0 h 315"/>
                    <a:gd name="T92" fmla="*/ 0 w 354"/>
                    <a:gd name="T93" fmla="*/ 0 h 315"/>
                    <a:gd name="T94" fmla="*/ 0 w 354"/>
                    <a:gd name="T95" fmla="*/ 0 h 315"/>
                    <a:gd name="T96" fmla="*/ 0 w 354"/>
                    <a:gd name="T97" fmla="*/ 0 h 315"/>
                    <a:gd name="T98" fmla="*/ 0 w 354"/>
                    <a:gd name="T99" fmla="*/ 0 h 315"/>
                    <a:gd name="T100" fmla="*/ 0 w 354"/>
                    <a:gd name="T101" fmla="*/ 0 h 315"/>
                    <a:gd name="T102" fmla="*/ 1 w 354"/>
                    <a:gd name="T103" fmla="*/ 0 h 315"/>
                    <a:gd name="T104" fmla="*/ 1 w 354"/>
                    <a:gd name="T105" fmla="*/ 0 h 315"/>
                    <a:gd name="T106" fmla="*/ 1 w 354"/>
                    <a:gd name="T107" fmla="*/ 0 h 315"/>
                    <a:gd name="T108" fmla="*/ 1 w 354"/>
                    <a:gd name="T109" fmla="*/ 0 h 315"/>
                    <a:gd name="T110" fmla="*/ 1 w 354"/>
                    <a:gd name="T111" fmla="*/ 0 h 315"/>
                    <a:gd name="T112" fmla="*/ 1 w 354"/>
                    <a:gd name="T113" fmla="*/ 0 h 315"/>
                    <a:gd name="T114" fmla="*/ 1 w 354"/>
                    <a:gd name="T115" fmla="*/ 0 h 315"/>
                    <a:gd name="T116" fmla="*/ 1 w 354"/>
                    <a:gd name="T117" fmla="*/ 0 h 315"/>
                    <a:gd name="T118" fmla="*/ 1 w 354"/>
                    <a:gd name="T119" fmla="*/ 0 h 315"/>
                    <a:gd name="T120" fmla="*/ 1 w 354"/>
                    <a:gd name="T121" fmla="*/ 0 h 315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  <a:gd name="T165" fmla="*/ 0 60000 65536"/>
                    <a:gd name="T166" fmla="*/ 0 60000 65536"/>
                    <a:gd name="T167" fmla="*/ 0 60000 65536"/>
                    <a:gd name="T168" fmla="*/ 0 60000 65536"/>
                    <a:gd name="T169" fmla="*/ 0 60000 65536"/>
                    <a:gd name="T170" fmla="*/ 0 60000 65536"/>
                    <a:gd name="T171" fmla="*/ 0 60000 65536"/>
                    <a:gd name="T172" fmla="*/ 0 60000 65536"/>
                    <a:gd name="T173" fmla="*/ 0 60000 65536"/>
                    <a:gd name="T174" fmla="*/ 0 60000 65536"/>
                    <a:gd name="T175" fmla="*/ 0 60000 65536"/>
                    <a:gd name="T176" fmla="*/ 0 60000 65536"/>
                    <a:gd name="T177" fmla="*/ 0 60000 65536"/>
                    <a:gd name="T178" fmla="*/ 0 60000 65536"/>
                    <a:gd name="T179" fmla="*/ 0 60000 65536"/>
                    <a:gd name="T180" fmla="*/ 0 60000 65536"/>
                    <a:gd name="T181" fmla="*/ 0 60000 65536"/>
                    <a:gd name="T182" fmla="*/ 0 60000 65536"/>
                  </a:gdLst>
                  <a:ahLst/>
                  <a:cxnLst>
                    <a:cxn ang="T122">
                      <a:pos x="T0" y="T1"/>
                    </a:cxn>
                    <a:cxn ang="T123">
                      <a:pos x="T2" y="T3"/>
                    </a:cxn>
                    <a:cxn ang="T124">
                      <a:pos x="T4" y="T5"/>
                    </a:cxn>
                    <a:cxn ang="T125">
                      <a:pos x="T6" y="T7"/>
                    </a:cxn>
                    <a:cxn ang="T126">
                      <a:pos x="T8" y="T9"/>
                    </a:cxn>
                    <a:cxn ang="T127">
                      <a:pos x="T10" y="T11"/>
                    </a:cxn>
                    <a:cxn ang="T128">
                      <a:pos x="T12" y="T13"/>
                    </a:cxn>
                    <a:cxn ang="T129">
                      <a:pos x="T14" y="T15"/>
                    </a:cxn>
                    <a:cxn ang="T130">
                      <a:pos x="T16" y="T17"/>
                    </a:cxn>
                    <a:cxn ang="T131">
                      <a:pos x="T18" y="T19"/>
                    </a:cxn>
                    <a:cxn ang="T132">
                      <a:pos x="T20" y="T21"/>
                    </a:cxn>
                    <a:cxn ang="T133">
                      <a:pos x="T22" y="T23"/>
                    </a:cxn>
                    <a:cxn ang="T134">
                      <a:pos x="T24" y="T25"/>
                    </a:cxn>
                    <a:cxn ang="T135">
                      <a:pos x="T26" y="T27"/>
                    </a:cxn>
                    <a:cxn ang="T136">
                      <a:pos x="T28" y="T29"/>
                    </a:cxn>
                    <a:cxn ang="T137">
                      <a:pos x="T30" y="T31"/>
                    </a:cxn>
                    <a:cxn ang="T138">
                      <a:pos x="T32" y="T33"/>
                    </a:cxn>
                    <a:cxn ang="T139">
                      <a:pos x="T34" y="T35"/>
                    </a:cxn>
                    <a:cxn ang="T140">
                      <a:pos x="T36" y="T37"/>
                    </a:cxn>
                    <a:cxn ang="T141">
                      <a:pos x="T38" y="T39"/>
                    </a:cxn>
                    <a:cxn ang="T142">
                      <a:pos x="T40" y="T41"/>
                    </a:cxn>
                    <a:cxn ang="T143">
                      <a:pos x="T42" y="T43"/>
                    </a:cxn>
                    <a:cxn ang="T144">
                      <a:pos x="T44" y="T45"/>
                    </a:cxn>
                    <a:cxn ang="T145">
                      <a:pos x="T46" y="T47"/>
                    </a:cxn>
                    <a:cxn ang="T146">
                      <a:pos x="T48" y="T49"/>
                    </a:cxn>
                    <a:cxn ang="T147">
                      <a:pos x="T50" y="T51"/>
                    </a:cxn>
                    <a:cxn ang="T148">
                      <a:pos x="T52" y="T53"/>
                    </a:cxn>
                    <a:cxn ang="T149">
                      <a:pos x="T54" y="T55"/>
                    </a:cxn>
                    <a:cxn ang="T150">
                      <a:pos x="T56" y="T57"/>
                    </a:cxn>
                    <a:cxn ang="T151">
                      <a:pos x="T58" y="T59"/>
                    </a:cxn>
                    <a:cxn ang="T152">
                      <a:pos x="T60" y="T61"/>
                    </a:cxn>
                    <a:cxn ang="T153">
                      <a:pos x="T62" y="T63"/>
                    </a:cxn>
                    <a:cxn ang="T154">
                      <a:pos x="T64" y="T65"/>
                    </a:cxn>
                    <a:cxn ang="T155">
                      <a:pos x="T66" y="T67"/>
                    </a:cxn>
                    <a:cxn ang="T156">
                      <a:pos x="T68" y="T69"/>
                    </a:cxn>
                    <a:cxn ang="T157">
                      <a:pos x="T70" y="T71"/>
                    </a:cxn>
                    <a:cxn ang="T158">
                      <a:pos x="T72" y="T73"/>
                    </a:cxn>
                    <a:cxn ang="T159">
                      <a:pos x="T74" y="T75"/>
                    </a:cxn>
                    <a:cxn ang="T160">
                      <a:pos x="T76" y="T77"/>
                    </a:cxn>
                    <a:cxn ang="T161">
                      <a:pos x="T78" y="T79"/>
                    </a:cxn>
                    <a:cxn ang="T162">
                      <a:pos x="T80" y="T81"/>
                    </a:cxn>
                    <a:cxn ang="T163">
                      <a:pos x="T82" y="T83"/>
                    </a:cxn>
                    <a:cxn ang="T164">
                      <a:pos x="T84" y="T85"/>
                    </a:cxn>
                    <a:cxn ang="T165">
                      <a:pos x="T86" y="T87"/>
                    </a:cxn>
                    <a:cxn ang="T166">
                      <a:pos x="T88" y="T89"/>
                    </a:cxn>
                    <a:cxn ang="T167">
                      <a:pos x="T90" y="T91"/>
                    </a:cxn>
                    <a:cxn ang="T168">
                      <a:pos x="T92" y="T93"/>
                    </a:cxn>
                    <a:cxn ang="T169">
                      <a:pos x="T94" y="T95"/>
                    </a:cxn>
                    <a:cxn ang="T170">
                      <a:pos x="T96" y="T97"/>
                    </a:cxn>
                    <a:cxn ang="T171">
                      <a:pos x="T98" y="T99"/>
                    </a:cxn>
                    <a:cxn ang="T172">
                      <a:pos x="T100" y="T101"/>
                    </a:cxn>
                    <a:cxn ang="T173">
                      <a:pos x="T102" y="T103"/>
                    </a:cxn>
                    <a:cxn ang="T174">
                      <a:pos x="T104" y="T105"/>
                    </a:cxn>
                    <a:cxn ang="T175">
                      <a:pos x="T106" y="T107"/>
                    </a:cxn>
                    <a:cxn ang="T176">
                      <a:pos x="T108" y="T109"/>
                    </a:cxn>
                    <a:cxn ang="T177">
                      <a:pos x="T110" y="T111"/>
                    </a:cxn>
                    <a:cxn ang="T178">
                      <a:pos x="T112" y="T113"/>
                    </a:cxn>
                    <a:cxn ang="T179">
                      <a:pos x="T114" y="T115"/>
                    </a:cxn>
                    <a:cxn ang="T180">
                      <a:pos x="T116" y="T117"/>
                    </a:cxn>
                    <a:cxn ang="T181">
                      <a:pos x="T118" y="T119"/>
                    </a:cxn>
                    <a:cxn ang="T182">
                      <a:pos x="T120" y="T121"/>
                    </a:cxn>
                  </a:cxnLst>
                  <a:rect l="0" t="0" r="r" b="b"/>
                  <a:pathLst>
                    <a:path w="354" h="315">
                      <a:moveTo>
                        <a:pt x="294" y="96"/>
                      </a:moveTo>
                      <a:lnTo>
                        <a:pt x="310" y="113"/>
                      </a:lnTo>
                      <a:lnTo>
                        <a:pt x="320" y="133"/>
                      </a:lnTo>
                      <a:lnTo>
                        <a:pt x="325" y="155"/>
                      </a:lnTo>
                      <a:lnTo>
                        <a:pt x="325" y="178"/>
                      </a:lnTo>
                      <a:lnTo>
                        <a:pt x="322" y="197"/>
                      </a:lnTo>
                      <a:lnTo>
                        <a:pt x="316" y="212"/>
                      </a:lnTo>
                      <a:lnTo>
                        <a:pt x="306" y="228"/>
                      </a:lnTo>
                      <a:lnTo>
                        <a:pt x="295" y="241"/>
                      </a:lnTo>
                      <a:lnTo>
                        <a:pt x="282" y="256"/>
                      </a:lnTo>
                      <a:lnTo>
                        <a:pt x="269" y="267"/>
                      </a:lnTo>
                      <a:lnTo>
                        <a:pt x="256" y="280"/>
                      </a:lnTo>
                      <a:lnTo>
                        <a:pt x="243" y="293"/>
                      </a:lnTo>
                      <a:lnTo>
                        <a:pt x="240" y="297"/>
                      </a:lnTo>
                      <a:lnTo>
                        <a:pt x="240" y="302"/>
                      </a:lnTo>
                      <a:lnTo>
                        <a:pt x="240" y="306"/>
                      </a:lnTo>
                      <a:lnTo>
                        <a:pt x="243" y="310"/>
                      </a:lnTo>
                      <a:lnTo>
                        <a:pt x="247" y="313"/>
                      </a:lnTo>
                      <a:lnTo>
                        <a:pt x="253" y="315"/>
                      </a:lnTo>
                      <a:lnTo>
                        <a:pt x="257" y="313"/>
                      </a:lnTo>
                      <a:lnTo>
                        <a:pt x="262" y="310"/>
                      </a:lnTo>
                      <a:lnTo>
                        <a:pt x="291" y="292"/>
                      </a:lnTo>
                      <a:lnTo>
                        <a:pt x="316" y="267"/>
                      </a:lnTo>
                      <a:lnTo>
                        <a:pt x="335" y="240"/>
                      </a:lnTo>
                      <a:lnTo>
                        <a:pt x="348" y="208"/>
                      </a:lnTo>
                      <a:lnTo>
                        <a:pt x="354" y="177"/>
                      </a:lnTo>
                      <a:lnTo>
                        <a:pt x="351" y="143"/>
                      </a:lnTo>
                      <a:lnTo>
                        <a:pt x="339" y="113"/>
                      </a:lnTo>
                      <a:lnTo>
                        <a:pt x="316" y="86"/>
                      </a:lnTo>
                      <a:lnTo>
                        <a:pt x="298" y="72"/>
                      </a:lnTo>
                      <a:lnTo>
                        <a:pt x="278" y="60"/>
                      </a:lnTo>
                      <a:lnTo>
                        <a:pt x="256" y="49"/>
                      </a:lnTo>
                      <a:lnTo>
                        <a:pt x="231" y="39"/>
                      </a:lnTo>
                      <a:lnTo>
                        <a:pt x="206" y="29"/>
                      </a:lnTo>
                      <a:lnTo>
                        <a:pt x="181" y="21"/>
                      </a:lnTo>
                      <a:lnTo>
                        <a:pt x="155" y="16"/>
                      </a:lnTo>
                      <a:lnTo>
                        <a:pt x="130" y="10"/>
                      </a:lnTo>
                      <a:lnTo>
                        <a:pt x="105" y="6"/>
                      </a:lnTo>
                      <a:lnTo>
                        <a:pt x="83" y="3"/>
                      </a:lnTo>
                      <a:lnTo>
                        <a:pt x="61" y="0"/>
                      </a:lnTo>
                      <a:lnTo>
                        <a:pt x="43" y="0"/>
                      </a:lnTo>
                      <a:lnTo>
                        <a:pt x="27" y="0"/>
                      </a:lnTo>
                      <a:lnTo>
                        <a:pt x="14" y="0"/>
                      </a:lnTo>
                      <a:lnTo>
                        <a:pt x="5" y="3"/>
                      </a:lnTo>
                      <a:lnTo>
                        <a:pt x="0" y="6"/>
                      </a:lnTo>
                      <a:lnTo>
                        <a:pt x="15" y="8"/>
                      </a:lnTo>
                      <a:lnTo>
                        <a:pt x="30" y="10"/>
                      </a:lnTo>
                      <a:lnTo>
                        <a:pt x="47" y="13"/>
                      </a:lnTo>
                      <a:lnTo>
                        <a:pt x="65" y="16"/>
                      </a:lnTo>
                      <a:lnTo>
                        <a:pt x="83" y="20"/>
                      </a:lnTo>
                      <a:lnTo>
                        <a:pt x="103" y="23"/>
                      </a:lnTo>
                      <a:lnTo>
                        <a:pt x="122" y="27"/>
                      </a:lnTo>
                      <a:lnTo>
                        <a:pt x="143" y="31"/>
                      </a:lnTo>
                      <a:lnTo>
                        <a:pt x="162" y="37"/>
                      </a:lnTo>
                      <a:lnTo>
                        <a:pt x="182" y="43"/>
                      </a:lnTo>
                      <a:lnTo>
                        <a:pt x="203" y="49"/>
                      </a:lnTo>
                      <a:lnTo>
                        <a:pt x="222" y="56"/>
                      </a:lnTo>
                      <a:lnTo>
                        <a:pt x="241" y="64"/>
                      </a:lnTo>
                      <a:lnTo>
                        <a:pt x="260" y="75"/>
                      </a:lnTo>
                      <a:lnTo>
                        <a:pt x="278" y="85"/>
                      </a:lnTo>
                      <a:lnTo>
                        <a:pt x="294" y="96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6350" cmpd="sng">
                      <a:solidFill>
                        <a:srgbClr val="969696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6" name="Freeform 45"/>
                <p:cNvSpPr>
                  <a:spLocks/>
                </p:cNvSpPr>
                <p:nvPr/>
              </p:nvSpPr>
              <p:spPr bwMode="auto">
                <a:xfrm>
                  <a:off x="8023" y="4506"/>
                  <a:ext cx="47" cy="99"/>
                </a:xfrm>
                <a:custGeom>
                  <a:avLst/>
                  <a:gdLst>
                    <a:gd name="T0" fmla="*/ 0 w 143"/>
                    <a:gd name="T1" fmla="*/ 1 h 297"/>
                    <a:gd name="T2" fmla="*/ 0 w 143"/>
                    <a:gd name="T3" fmla="*/ 1 h 297"/>
                    <a:gd name="T4" fmla="*/ 0 w 143"/>
                    <a:gd name="T5" fmla="*/ 1 h 297"/>
                    <a:gd name="T6" fmla="*/ 0 w 143"/>
                    <a:gd name="T7" fmla="*/ 1 h 297"/>
                    <a:gd name="T8" fmla="*/ 0 w 143"/>
                    <a:gd name="T9" fmla="*/ 1 h 297"/>
                    <a:gd name="T10" fmla="*/ 0 w 143"/>
                    <a:gd name="T11" fmla="*/ 1 h 297"/>
                    <a:gd name="T12" fmla="*/ 0 w 143"/>
                    <a:gd name="T13" fmla="*/ 1 h 297"/>
                    <a:gd name="T14" fmla="*/ 0 w 143"/>
                    <a:gd name="T15" fmla="*/ 1 h 297"/>
                    <a:gd name="T16" fmla="*/ 0 w 143"/>
                    <a:gd name="T17" fmla="*/ 1 h 297"/>
                    <a:gd name="T18" fmla="*/ 0 w 143"/>
                    <a:gd name="T19" fmla="*/ 1 h 297"/>
                    <a:gd name="T20" fmla="*/ 1 w 143"/>
                    <a:gd name="T21" fmla="*/ 1 h 297"/>
                    <a:gd name="T22" fmla="*/ 1 w 143"/>
                    <a:gd name="T23" fmla="*/ 1 h 297"/>
                    <a:gd name="T24" fmla="*/ 1 w 143"/>
                    <a:gd name="T25" fmla="*/ 1 h 297"/>
                    <a:gd name="T26" fmla="*/ 1 w 143"/>
                    <a:gd name="T27" fmla="*/ 1 h 297"/>
                    <a:gd name="T28" fmla="*/ 1 w 143"/>
                    <a:gd name="T29" fmla="*/ 1 h 297"/>
                    <a:gd name="T30" fmla="*/ 1 w 143"/>
                    <a:gd name="T31" fmla="*/ 1 h 297"/>
                    <a:gd name="T32" fmla="*/ 0 w 143"/>
                    <a:gd name="T33" fmla="*/ 1 h 297"/>
                    <a:gd name="T34" fmla="*/ 0 w 143"/>
                    <a:gd name="T35" fmla="*/ 1 h 297"/>
                    <a:gd name="T36" fmla="*/ 0 w 143"/>
                    <a:gd name="T37" fmla="*/ 1 h 297"/>
                    <a:gd name="T38" fmla="*/ 0 w 143"/>
                    <a:gd name="T39" fmla="*/ 1 h 297"/>
                    <a:gd name="T40" fmla="*/ 0 w 143"/>
                    <a:gd name="T41" fmla="*/ 1 h 297"/>
                    <a:gd name="T42" fmla="*/ 0 w 143"/>
                    <a:gd name="T43" fmla="*/ 1 h 297"/>
                    <a:gd name="T44" fmla="*/ 0 w 143"/>
                    <a:gd name="T45" fmla="*/ 1 h 297"/>
                    <a:gd name="T46" fmla="*/ 0 w 143"/>
                    <a:gd name="T47" fmla="*/ 1 h 297"/>
                    <a:gd name="T48" fmla="*/ 0 w 143"/>
                    <a:gd name="T49" fmla="*/ 0 h 297"/>
                    <a:gd name="T50" fmla="*/ 0 w 143"/>
                    <a:gd name="T51" fmla="*/ 0 h 297"/>
                    <a:gd name="T52" fmla="*/ 0 w 143"/>
                    <a:gd name="T53" fmla="*/ 0 h 297"/>
                    <a:gd name="T54" fmla="*/ 0 w 143"/>
                    <a:gd name="T55" fmla="*/ 0 h 297"/>
                    <a:gd name="T56" fmla="*/ 0 w 143"/>
                    <a:gd name="T57" fmla="*/ 0 h 297"/>
                    <a:gd name="T58" fmla="*/ 0 w 143"/>
                    <a:gd name="T59" fmla="*/ 0 h 297"/>
                    <a:gd name="T60" fmla="*/ 0 w 143"/>
                    <a:gd name="T61" fmla="*/ 0 h 297"/>
                    <a:gd name="T62" fmla="*/ 1 w 143"/>
                    <a:gd name="T63" fmla="*/ 0 h 297"/>
                    <a:gd name="T64" fmla="*/ 1 w 143"/>
                    <a:gd name="T65" fmla="*/ 0 h 297"/>
                    <a:gd name="T66" fmla="*/ 1 w 143"/>
                    <a:gd name="T67" fmla="*/ 0 h 297"/>
                    <a:gd name="T68" fmla="*/ 0 w 143"/>
                    <a:gd name="T69" fmla="*/ 0 h 297"/>
                    <a:gd name="T70" fmla="*/ 0 w 143"/>
                    <a:gd name="T71" fmla="*/ 0 h 297"/>
                    <a:gd name="T72" fmla="*/ 0 w 143"/>
                    <a:gd name="T73" fmla="*/ 0 h 297"/>
                    <a:gd name="T74" fmla="*/ 0 w 143"/>
                    <a:gd name="T75" fmla="*/ 0 h 297"/>
                    <a:gd name="T76" fmla="*/ 0 w 143"/>
                    <a:gd name="T77" fmla="*/ 0 h 297"/>
                    <a:gd name="T78" fmla="*/ 0 w 143"/>
                    <a:gd name="T79" fmla="*/ 1 h 297"/>
                    <a:gd name="T80" fmla="*/ 0 w 143"/>
                    <a:gd name="T81" fmla="*/ 1 h 297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43" h="297">
                      <a:moveTo>
                        <a:pt x="0" y="162"/>
                      </a:moveTo>
                      <a:lnTo>
                        <a:pt x="0" y="187"/>
                      </a:lnTo>
                      <a:lnTo>
                        <a:pt x="5" y="210"/>
                      </a:lnTo>
                      <a:lnTo>
                        <a:pt x="16" y="231"/>
                      </a:lnTo>
                      <a:lnTo>
                        <a:pt x="30" y="250"/>
                      </a:lnTo>
                      <a:lnTo>
                        <a:pt x="48" y="266"/>
                      </a:lnTo>
                      <a:lnTo>
                        <a:pt x="69" y="280"/>
                      </a:lnTo>
                      <a:lnTo>
                        <a:pt x="92" y="290"/>
                      </a:lnTo>
                      <a:lnTo>
                        <a:pt x="116" y="296"/>
                      </a:lnTo>
                      <a:lnTo>
                        <a:pt x="123" y="297"/>
                      </a:lnTo>
                      <a:lnTo>
                        <a:pt x="130" y="295"/>
                      </a:lnTo>
                      <a:lnTo>
                        <a:pt x="136" y="290"/>
                      </a:lnTo>
                      <a:lnTo>
                        <a:pt x="139" y="284"/>
                      </a:lnTo>
                      <a:lnTo>
                        <a:pt x="139" y="277"/>
                      </a:lnTo>
                      <a:lnTo>
                        <a:pt x="138" y="270"/>
                      </a:lnTo>
                      <a:lnTo>
                        <a:pt x="133" y="264"/>
                      </a:lnTo>
                      <a:lnTo>
                        <a:pt x="126" y="261"/>
                      </a:lnTo>
                      <a:lnTo>
                        <a:pt x="102" y="253"/>
                      </a:lnTo>
                      <a:lnTo>
                        <a:pt x="80" y="241"/>
                      </a:lnTo>
                      <a:lnTo>
                        <a:pt x="63" y="226"/>
                      </a:lnTo>
                      <a:lnTo>
                        <a:pt x="50" y="208"/>
                      </a:lnTo>
                      <a:lnTo>
                        <a:pt x="41" y="187"/>
                      </a:lnTo>
                      <a:lnTo>
                        <a:pt x="36" y="164"/>
                      </a:lnTo>
                      <a:lnTo>
                        <a:pt x="36" y="139"/>
                      </a:lnTo>
                      <a:lnTo>
                        <a:pt x="44" y="113"/>
                      </a:lnTo>
                      <a:lnTo>
                        <a:pt x="52" y="95"/>
                      </a:lnTo>
                      <a:lnTo>
                        <a:pt x="64" y="78"/>
                      </a:lnTo>
                      <a:lnTo>
                        <a:pt x="77" y="62"/>
                      </a:lnTo>
                      <a:lnTo>
                        <a:pt x="92" y="47"/>
                      </a:lnTo>
                      <a:lnTo>
                        <a:pt x="105" y="34"/>
                      </a:lnTo>
                      <a:lnTo>
                        <a:pt x="120" y="23"/>
                      </a:lnTo>
                      <a:lnTo>
                        <a:pt x="133" y="11"/>
                      </a:lnTo>
                      <a:lnTo>
                        <a:pt x="143" y="1"/>
                      </a:lnTo>
                      <a:lnTo>
                        <a:pt x="133" y="0"/>
                      </a:lnTo>
                      <a:lnTo>
                        <a:pt x="117" y="7"/>
                      </a:lnTo>
                      <a:lnTo>
                        <a:pt x="95" y="23"/>
                      </a:lnTo>
                      <a:lnTo>
                        <a:pt x="70" y="44"/>
                      </a:lnTo>
                      <a:lnTo>
                        <a:pt x="47" y="72"/>
                      </a:lnTo>
                      <a:lnTo>
                        <a:pt x="25" y="101"/>
                      </a:lnTo>
                      <a:lnTo>
                        <a:pt x="8" y="132"/>
                      </a:lnTo>
                      <a:lnTo>
                        <a:pt x="0" y="162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969696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7" name="Freeform 46"/>
                <p:cNvSpPr>
                  <a:spLocks/>
                </p:cNvSpPr>
                <p:nvPr/>
              </p:nvSpPr>
              <p:spPr bwMode="auto">
                <a:xfrm>
                  <a:off x="8360" y="4451"/>
                  <a:ext cx="103" cy="129"/>
                </a:xfrm>
                <a:custGeom>
                  <a:avLst/>
                  <a:gdLst>
                    <a:gd name="T0" fmla="*/ 1 w 309"/>
                    <a:gd name="T1" fmla="*/ 1 h 388"/>
                    <a:gd name="T2" fmla="*/ 1 w 309"/>
                    <a:gd name="T3" fmla="*/ 1 h 388"/>
                    <a:gd name="T4" fmla="*/ 1 w 309"/>
                    <a:gd name="T5" fmla="*/ 1 h 388"/>
                    <a:gd name="T6" fmla="*/ 1 w 309"/>
                    <a:gd name="T7" fmla="*/ 1 h 388"/>
                    <a:gd name="T8" fmla="*/ 1 w 309"/>
                    <a:gd name="T9" fmla="*/ 1 h 388"/>
                    <a:gd name="T10" fmla="*/ 1 w 309"/>
                    <a:gd name="T11" fmla="*/ 1 h 388"/>
                    <a:gd name="T12" fmla="*/ 1 w 309"/>
                    <a:gd name="T13" fmla="*/ 1 h 388"/>
                    <a:gd name="T14" fmla="*/ 1 w 309"/>
                    <a:gd name="T15" fmla="*/ 1 h 388"/>
                    <a:gd name="T16" fmla="*/ 1 w 309"/>
                    <a:gd name="T17" fmla="*/ 1 h 388"/>
                    <a:gd name="T18" fmla="*/ 1 w 309"/>
                    <a:gd name="T19" fmla="*/ 1 h 388"/>
                    <a:gd name="T20" fmla="*/ 1 w 309"/>
                    <a:gd name="T21" fmla="*/ 2 h 388"/>
                    <a:gd name="T22" fmla="*/ 1 w 309"/>
                    <a:gd name="T23" fmla="*/ 2 h 388"/>
                    <a:gd name="T24" fmla="*/ 1 w 309"/>
                    <a:gd name="T25" fmla="*/ 2 h 388"/>
                    <a:gd name="T26" fmla="*/ 1 w 309"/>
                    <a:gd name="T27" fmla="*/ 2 h 388"/>
                    <a:gd name="T28" fmla="*/ 1 w 309"/>
                    <a:gd name="T29" fmla="*/ 2 h 388"/>
                    <a:gd name="T30" fmla="*/ 1 w 309"/>
                    <a:gd name="T31" fmla="*/ 1 h 388"/>
                    <a:gd name="T32" fmla="*/ 1 w 309"/>
                    <a:gd name="T33" fmla="*/ 1 h 388"/>
                    <a:gd name="T34" fmla="*/ 1 w 309"/>
                    <a:gd name="T35" fmla="*/ 1 h 388"/>
                    <a:gd name="T36" fmla="*/ 1 w 309"/>
                    <a:gd name="T37" fmla="*/ 1 h 388"/>
                    <a:gd name="T38" fmla="*/ 1 w 309"/>
                    <a:gd name="T39" fmla="*/ 1 h 388"/>
                    <a:gd name="T40" fmla="*/ 1 w 309"/>
                    <a:gd name="T41" fmla="*/ 1 h 388"/>
                    <a:gd name="T42" fmla="*/ 1 w 309"/>
                    <a:gd name="T43" fmla="*/ 0 h 388"/>
                    <a:gd name="T44" fmla="*/ 1 w 309"/>
                    <a:gd name="T45" fmla="*/ 0 h 388"/>
                    <a:gd name="T46" fmla="*/ 1 w 309"/>
                    <a:gd name="T47" fmla="*/ 0 h 388"/>
                    <a:gd name="T48" fmla="*/ 1 w 309"/>
                    <a:gd name="T49" fmla="*/ 0 h 388"/>
                    <a:gd name="T50" fmla="*/ 1 w 309"/>
                    <a:gd name="T51" fmla="*/ 0 h 388"/>
                    <a:gd name="T52" fmla="*/ 0 w 309"/>
                    <a:gd name="T53" fmla="*/ 0 h 388"/>
                    <a:gd name="T54" fmla="*/ 0 w 309"/>
                    <a:gd name="T55" fmla="*/ 0 h 388"/>
                    <a:gd name="T56" fmla="*/ 0 w 309"/>
                    <a:gd name="T57" fmla="*/ 0 h 388"/>
                    <a:gd name="T58" fmla="*/ 0 w 309"/>
                    <a:gd name="T59" fmla="*/ 0 h 388"/>
                    <a:gd name="T60" fmla="*/ 0 w 309"/>
                    <a:gd name="T61" fmla="*/ 0 h 388"/>
                    <a:gd name="T62" fmla="*/ 0 w 309"/>
                    <a:gd name="T63" fmla="*/ 0 h 388"/>
                    <a:gd name="T64" fmla="*/ 0 w 309"/>
                    <a:gd name="T65" fmla="*/ 0 h 388"/>
                    <a:gd name="T66" fmla="*/ 0 w 309"/>
                    <a:gd name="T67" fmla="*/ 0 h 388"/>
                    <a:gd name="T68" fmla="*/ 1 w 309"/>
                    <a:gd name="T69" fmla="*/ 0 h 388"/>
                    <a:gd name="T70" fmla="*/ 1 w 309"/>
                    <a:gd name="T71" fmla="*/ 0 h 388"/>
                    <a:gd name="T72" fmla="*/ 1 w 309"/>
                    <a:gd name="T73" fmla="*/ 0 h 388"/>
                    <a:gd name="T74" fmla="*/ 1 w 309"/>
                    <a:gd name="T75" fmla="*/ 1 h 388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309" h="388">
                      <a:moveTo>
                        <a:pt x="250" y="145"/>
                      </a:moveTo>
                      <a:lnTo>
                        <a:pt x="260" y="155"/>
                      </a:lnTo>
                      <a:lnTo>
                        <a:pt x="269" y="167"/>
                      </a:lnTo>
                      <a:lnTo>
                        <a:pt x="275" y="180"/>
                      </a:lnTo>
                      <a:lnTo>
                        <a:pt x="281" y="193"/>
                      </a:lnTo>
                      <a:lnTo>
                        <a:pt x="282" y="206"/>
                      </a:lnTo>
                      <a:lnTo>
                        <a:pt x="282" y="220"/>
                      </a:lnTo>
                      <a:lnTo>
                        <a:pt x="278" y="234"/>
                      </a:lnTo>
                      <a:lnTo>
                        <a:pt x="272" y="247"/>
                      </a:lnTo>
                      <a:lnTo>
                        <a:pt x="262" y="262"/>
                      </a:lnTo>
                      <a:lnTo>
                        <a:pt x="250" y="275"/>
                      </a:lnTo>
                      <a:lnTo>
                        <a:pt x="237" y="286"/>
                      </a:lnTo>
                      <a:lnTo>
                        <a:pt x="222" y="298"/>
                      </a:lnTo>
                      <a:lnTo>
                        <a:pt x="209" y="308"/>
                      </a:lnTo>
                      <a:lnTo>
                        <a:pt x="194" y="319"/>
                      </a:lnTo>
                      <a:lnTo>
                        <a:pt x="180" y="331"/>
                      </a:lnTo>
                      <a:lnTo>
                        <a:pt x="166" y="344"/>
                      </a:lnTo>
                      <a:lnTo>
                        <a:pt x="162" y="348"/>
                      </a:lnTo>
                      <a:lnTo>
                        <a:pt x="159" y="354"/>
                      </a:lnTo>
                      <a:lnTo>
                        <a:pt x="156" y="359"/>
                      </a:lnTo>
                      <a:lnTo>
                        <a:pt x="153" y="365"/>
                      </a:lnTo>
                      <a:lnTo>
                        <a:pt x="152" y="371"/>
                      </a:lnTo>
                      <a:lnTo>
                        <a:pt x="152" y="377"/>
                      </a:lnTo>
                      <a:lnTo>
                        <a:pt x="153" y="382"/>
                      </a:lnTo>
                      <a:lnTo>
                        <a:pt x="158" y="387"/>
                      </a:lnTo>
                      <a:lnTo>
                        <a:pt x="163" y="388"/>
                      </a:lnTo>
                      <a:lnTo>
                        <a:pt x="169" y="388"/>
                      </a:lnTo>
                      <a:lnTo>
                        <a:pt x="175" y="387"/>
                      </a:lnTo>
                      <a:lnTo>
                        <a:pt x="180" y="382"/>
                      </a:lnTo>
                      <a:lnTo>
                        <a:pt x="194" y="367"/>
                      </a:lnTo>
                      <a:lnTo>
                        <a:pt x="210" y="351"/>
                      </a:lnTo>
                      <a:lnTo>
                        <a:pt x="227" y="337"/>
                      </a:lnTo>
                      <a:lnTo>
                        <a:pt x="244" y="322"/>
                      </a:lnTo>
                      <a:lnTo>
                        <a:pt x="260" y="308"/>
                      </a:lnTo>
                      <a:lnTo>
                        <a:pt x="275" y="292"/>
                      </a:lnTo>
                      <a:lnTo>
                        <a:pt x="290" y="275"/>
                      </a:lnTo>
                      <a:lnTo>
                        <a:pt x="300" y="256"/>
                      </a:lnTo>
                      <a:lnTo>
                        <a:pt x="307" y="234"/>
                      </a:lnTo>
                      <a:lnTo>
                        <a:pt x="309" y="213"/>
                      </a:lnTo>
                      <a:lnTo>
                        <a:pt x="304" y="191"/>
                      </a:lnTo>
                      <a:lnTo>
                        <a:pt x="297" y="171"/>
                      </a:lnTo>
                      <a:lnTo>
                        <a:pt x="285" y="151"/>
                      </a:lnTo>
                      <a:lnTo>
                        <a:pt x="271" y="134"/>
                      </a:lnTo>
                      <a:lnTo>
                        <a:pt x="253" y="118"/>
                      </a:lnTo>
                      <a:lnTo>
                        <a:pt x="235" y="104"/>
                      </a:lnTo>
                      <a:lnTo>
                        <a:pt x="222" y="94"/>
                      </a:lnTo>
                      <a:lnTo>
                        <a:pt x="207" y="85"/>
                      </a:lnTo>
                      <a:lnTo>
                        <a:pt x="191" y="75"/>
                      </a:lnTo>
                      <a:lnTo>
                        <a:pt x="175" y="65"/>
                      </a:lnTo>
                      <a:lnTo>
                        <a:pt x="159" y="55"/>
                      </a:lnTo>
                      <a:lnTo>
                        <a:pt x="141" y="45"/>
                      </a:lnTo>
                      <a:lnTo>
                        <a:pt x="124" y="36"/>
                      </a:lnTo>
                      <a:lnTo>
                        <a:pt x="108" y="28"/>
                      </a:lnTo>
                      <a:lnTo>
                        <a:pt x="92" y="20"/>
                      </a:lnTo>
                      <a:lnTo>
                        <a:pt x="75" y="13"/>
                      </a:lnTo>
                      <a:lnTo>
                        <a:pt x="59" y="9"/>
                      </a:lnTo>
                      <a:lnTo>
                        <a:pt x="45" y="5"/>
                      </a:lnTo>
                      <a:lnTo>
                        <a:pt x="31" y="2"/>
                      </a:lnTo>
                      <a:lnTo>
                        <a:pt x="20" y="0"/>
                      </a:lnTo>
                      <a:lnTo>
                        <a:pt x="9" y="2"/>
                      </a:lnTo>
                      <a:lnTo>
                        <a:pt x="0" y="5"/>
                      </a:lnTo>
                      <a:lnTo>
                        <a:pt x="11" y="7"/>
                      </a:lnTo>
                      <a:lnTo>
                        <a:pt x="23" y="12"/>
                      </a:lnTo>
                      <a:lnTo>
                        <a:pt x="36" y="17"/>
                      </a:lnTo>
                      <a:lnTo>
                        <a:pt x="49" y="23"/>
                      </a:lnTo>
                      <a:lnTo>
                        <a:pt x="65" y="30"/>
                      </a:lnTo>
                      <a:lnTo>
                        <a:pt x="81" y="38"/>
                      </a:lnTo>
                      <a:lnTo>
                        <a:pt x="99" y="46"/>
                      </a:lnTo>
                      <a:lnTo>
                        <a:pt x="116" y="55"/>
                      </a:lnTo>
                      <a:lnTo>
                        <a:pt x="134" y="65"/>
                      </a:lnTo>
                      <a:lnTo>
                        <a:pt x="152" y="75"/>
                      </a:lnTo>
                      <a:lnTo>
                        <a:pt x="169" y="86"/>
                      </a:lnTo>
                      <a:lnTo>
                        <a:pt x="187" y="98"/>
                      </a:lnTo>
                      <a:lnTo>
                        <a:pt x="205" y="109"/>
                      </a:lnTo>
                      <a:lnTo>
                        <a:pt x="221" y="121"/>
                      </a:lnTo>
                      <a:lnTo>
                        <a:pt x="235" y="132"/>
                      </a:lnTo>
                      <a:lnTo>
                        <a:pt x="250" y="145"/>
                      </a:lnTo>
                      <a:close/>
                    </a:path>
                  </a:pathLst>
                </a:custGeom>
                <a:solidFill>
                  <a:srgbClr val="C9E8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969696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8" name="Freeform 47"/>
                <p:cNvSpPr>
                  <a:spLocks/>
                </p:cNvSpPr>
                <p:nvPr/>
              </p:nvSpPr>
              <p:spPr bwMode="auto">
                <a:xfrm>
                  <a:off x="8279" y="4648"/>
                  <a:ext cx="135" cy="97"/>
                </a:xfrm>
                <a:custGeom>
                  <a:avLst/>
                  <a:gdLst>
                    <a:gd name="T0" fmla="*/ 1 w 406"/>
                    <a:gd name="T1" fmla="*/ 0 h 292"/>
                    <a:gd name="T2" fmla="*/ 1 w 406"/>
                    <a:gd name="T3" fmla="*/ 1 h 292"/>
                    <a:gd name="T4" fmla="*/ 2 w 406"/>
                    <a:gd name="T5" fmla="*/ 1 h 292"/>
                    <a:gd name="T6" fmla="*/ 2 w 406"/>
                    <a:gd name="T7" fmla="*/ 1 h 292"/>
                    <a:gd name="T8" fmla="*/ 2 w 406"/>
                    <a:gd name="T9" fmla="*/ 1 h 292"/>
                    <a:gd name="T10" fmla="*/ 2 w 406"/>
                    <a:gd name="T11" fmla="*/ 1 h 292"/>
                    <a:gd name="T12" fmla="*/ 2 w 406"/>
                    <a:gd name="T13" fmla="*/ 1 h 292"/>
                    <a:gd name="T14" fmla="*/ 2 w 406"/>
                    <a:gd name="T15" fmla="*/ 1 h 292"/>
                    <a:gd name="T16" fmla="*/ 1 w 406"/>
                    <a:gd name="T17" fmla="*/ 1 h 292"/>
                    <a:gd name="T18" fmla="*/ 1 w 406"/>
                    <a:gd name="T19" fmla="*/ 1 h 292"/>
                    <a:gd name="T20" fmla="*/ 1 w 406"/>
                    <a:gd name="T21" fmla="*/ 0 h 292"/>
                    <a:gd name="T22" fmla="*/ 1 w 406"/>
                    <a:gd name="T23" fmla="*/ 0 h 292"/>
                    <a:gd name="T24" fmla="*/ 1 w 406"/>
                    <a:gd name="T25" fmla="*/ 0 h 292"/>
                    <a:gd name="T26" fmla="*/ 1 w 406"/>
                    <a:gd name="T27" fmla="*/ 0 h 292"/>
                    <a:gd name="T28" fmla="*/ 1 w 406"/>
                    <a:gd name="T29" fmla="*/ 0 h 292"/>
                    <a:gd name="T30" fmla="*/ 1 w 406"/>
                    <a:gd name="T31" fmla="*/ 0 h 292"/>
                    <a:gd name="T32" fmla="*/ 0 w 406"/>
                    <a:gd name="T33" fmla="*/ 0 h 292"/>
                    <a:gd name="T34" fmla="*/ 0 w 406"/>
                    <a:gd name="T35" fmla="*/ 0 h 292"/>
                    <a:gd name="T36" fmla="*/ 0 w 406"/>
                    <a:gd name="T37" fmla="*/ 1 h 292"/>
                    <a:gd name="T38" fmla="*/ 0 w 406"/>
                    <a:gd name="T39" fmla="*/ 1 h 292"/>
                    <a:gd name="T40" fmla="*/ 0 w 406"/>
                    <a:gd name="T41" fmla="*/ 1 h 292"/>
                    <a:gd name="T42" fmla="*/ 0 w 406"/>
                    <a:gd name="T43" fmla="*/ 0 h 292"/>
                    <a:gd name="T44" fmla="*/ 0 w 406"/>
                    <a:gd name="T45" fmla="*/ 0 h 292"/>
                    <a:gd name="T46" fmla="*/ 0 w 406"/>
                    <a:gd name="T47" fmla="*/ 0 h 292"/>
                    <a:gd name="T48" fmla="*/ 1 w 406"/>
                    <a:gd name="T49" fmla="*/ 0 h 292"/>
                    <a:gd name="T50" fmla="*/ 1 w 406"/>
                    <a:gd name="T51" fmla="*/ 0 h 292"/>
                    <a:gd name="T52" fmla="*/ 1 w 406"/>
                    <a:gd name="T53" fmla="*/ 0 h 292"/>
                    <a:gd name="T54" fmla="*/ 1 w 406"/>
                    <a:gd name="T55" fmla="*/ 0 h 292"/>
                    <a:gd name="T56" fmla="*/ 1 w 406"/>
                    <a:gd name="T57" fmla="*/ 0 h 292"/>
                    <a:gd name="T58" fmla="*/ 1 w 406"/>
                    <a:gd name="T59" fmla="*/ 0 h 292"/>
                    <a:gd name="T60" fmla="*/ 1 w 406"/>
                    <a:gd name="T61" fmla="*/ 0 h 292"/>
                    <a:gd name="T62" fmla="*/ 1 w 406"/>
                    <a:gd name="T63" fmla="*/ 0 h 292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406" h="292">
                      <a:moveTo>
                        <a:pt x="326" y="36"/>
                      </a:moveTo>
                      <a:lnTo>
                        <a:pt x="332" y="65"/>
                      </a:lnTo>
                      <a:lnTo>
                        <a:pt x="340" y="93"/>
                      </a:lnTo>
                      <a:lnTo>
                        <a:pt x="351" y="123"/>
                      </a:lnTo>
                      <a:lnTo>
                        <a:pt x="361" y="152"/>
                      </a:lnTo>
                      <a:lnTo>
                        <a:pt x="373" y="181"/>
                      </a:lnTo>
                      <a:lnTo>
                        <a:pt x="384" y="210"/>
                      </a:lnTo>
                      <a:lnTo>
                        <a:pt x="395" y="237"/>
                      </a:lnTo>
                      <a:lnTo>
                        <a:pt x="405" y="266"/>
                      </a:lnTo>
                      <a:lnTo>
                        <a:pt x="406" y="273"/>
                      </a:lnTo>
                      <a:lnTo>
                        <a:pt x="406" y="279"/>
                      </a:lnTo>
                      <a:lnTo>
                        <a:pt x="404" y="284"/>
                      </a:lnTo>
                      <a:lnTo>
                        <a:pt x="399" y="289"/>
                      </a:lnTo>
                      <a:lnTo>
                        <a:pt x="393" y="292"/>
                      </a:lnTo>
                      <a:lnTo>
                        <a:pt x="387" y="292"/>
                      </a:lnTo>
                      <a:lnTo>
                        <a:pt x="381" y="289"/>
                      </a:lnTo>
                      <a:lnTo>
                        <a:pt x="377" y="283"/>
                      </a:lnTo>
                      <a:lnTo>
                        <a:pt x="364" y="251"/>
                      </a:lnTo>
                      <a:lnTo>
                        <a:pt x="352" y="213"/>
                      </a:lnTo>
                      <a:lnTo>
                        <a:pt x="339" y="171"/>
                      </a:lnTo>
                      <a:lnTo>
                        <a:pt x="329" y="131"/>
                      </a:lnTo>
                      <a:lnTo>
                        <a:pt x="318" y="93"/>
                      </a:lnTo>
                      <a:lnTo>
                        <a:pt x="311" y="63"/>
                      </a:lnTo>
                      <a:lnTo>
                        <a:pt x="307" y="42"/>
                      </a:lnTo>
                      <a:lnTo>
                        <a:pt x="305" y="34"/>
                      </a:lnTo>
                      <a:lnTo>
                        <a:pt x="283" y="34"/>
                      </a:lnTo>
                      <a:lnTo>
                        <a:pt x="261" y="36"/>
                      </a:lnTo>
                      <a:lnTo>
                        <a:pt x="239" y="39"/>
                      </a:lnTo>
                      <a:lnTo>
                        <a:pt x="216" y="43"/>
                      </a:lnTo>
                      <a:lnTo>
                        <a:pt x="192" y="50"/>
                      </a:lnTo>
                      <a:lnTo>
                        <a:pt x="170" y="57"/>
                      </a:lnTo>
                      <a:lnTo>
                        <a:pt x="148" y="65"/>
                      </a:lnTo>
                      <a:lnTo>
                        <a:pt x="126" y="73"/>
                      </a:lnTo>
                      <a:lnTo>
                        <a:pt x="106" y="83"/>
                      </a:lnTo>
                      <a:lnTo>
                        <a:pt x="85" y="93"/>
                      </a:lnTo>
                      <a:lnTo>
                        <a:pt x="67" y="103"/>
                      </a:lnTo>
                      <a:lnTo>
                        <a:pt x="50" y="113"/>
                      </a:lnTo>
                      <a:lnTo>
                        <a:pt x="34" y="122"/>
                      </a:lnTo>
                      <a:lnTo>
                        <a:pt x="20" y="132"/>
                      </a:lnTo>
                      <a:lnTo>
                        <a:pt x="9" y="141"/>
                      </a:lnTo>
                      <a:lnTo>
                        <a:pt x="0" y="148"/>
                      </a:lnTo>
                      <a:lnTo>
                        <a:pt x="0" y="133"/>
                      </a:lnTo>
                      <a:lnTo>
                        <a:pt x="7" y="118"/>
                      </a:lnTo>
                      <a:lnTo>
                        <a:pt x="19" y="102"/>
                      </a:lnTo>
                      <a:lnTo>
                        <a:pt x="35" y="86"/>
                      </a:lnTo>
                      <a:lnTo>
                        <a:pt x="53" y="70"/>
                      </a:lnTo>
                      <a:lnTo>
                        <a:pt x="73" y="54"/>
                      </a:lnTo>
                      <a:lnTo>
                        <a:pt x="92" y="43"/>
                      </a:lnTo>
                      <a:lnTo>
                        <a:pt x="111" y="33"/>
                      </a:lnTo>
                      <a:lnTo>
                        <a:pt x="139" y="23"/>
                      </a:lnTo>
                      <a:lnTo>
                        <a:pt x="173" y="14"/>
                      </a:lnTo>
                      <a:lnTo>
                        <a:pt x="210" y="8"/>
                      </a:lnTo>
                      <a:lnTo>
                        <a:pt x="245" y="4"/>
                      </a:lnTo>
                      <a:lnTo>
                        <a:pt x="277" y="1"/>
                      </a:lnTo>
                      <a:lnTo>
                        <a:pt x="304" y="0"/>
                      </a:lnTo>
                      <a:lnTo>
                        <a:pt x="321" y="0"/>
                      </a:lnTo>
                      <a:lnTo>
                        <a:pt x="329" y="0"/>
                      </a:lnTo>
                      <a:lnTo>
                        <a:pt x="336" y="1"/>
                      </a:lnTo>
                      <a:lnTo>
                        <a:pt x="342" y="6"/>
                      </a:lnTo>
                      <a:lnTo>
                        <a:pt x="345" y="11"/>
                      </a:lnTo>
                      <a:lnTo>
                        <a:pt x="346" y="19"/>
                      </a:lnTo>
                      <a:lnTo>
                        <a:pt x="345" y="26"/>
                      </a:lnTo>
                      <a:lnTo>
                        <a:pt x="340" y="31"/>
                      </a:lnTo>
                      <a:lnTo>
                        <a:pt x="335" y="34"/>
                      </a:lnTo>
                      <a:lnTo>
                        <a:pt x="326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49" name="Freeform 48"/>
                <p:cNvSpPr>
                  <a:spLocks/>
                </p:cNvSpPr>
                <p:nvPr/>
              </p:nvSpPr>
              <p:spPr bwMode="auto">
                <a:xfrm>
                  <a:off x="8272" y="4697"/>
                  <a:ext cx="146" cy="320"/>
                </a:xfrm>
                <a:custGeom>
                  <a:avLst/>
                  <a:gdLst>
                    <a:gd name="T0" fmla="*/ 0 w 439"/>
                    <a:gd name="T1" fmla="*/ 1 h 960"/>
                    <a:gd name="T2" fmla="*/ 0 w 439"/>
                    <a:gd name="T3" fmla="*/ 1 h 960"/>
                    <a:gd name="T4" fmla="*/ 0 w 439"/>
                    <a:gd name="T5" fmla="*/ 2 h 960"/>
                    <a:gd name="T6" fmla="*/ 1 w 439"/>
                    <a:gd name="T7" fmla="*/ 2 h 960"/>
                    <a:gd name="T8" fmla="*/ 1 w 439"/>
                    <a:gd name="T9" fmla="*/ 2 h 960"/>
                    <a:gd name="T10" fmla="*/ 1 w 439"/>
                    <a:gd name="T11" fmla="*/ 3 h 960"/>
                    <a:gd name="T12" fmla="*/ 1 w 439"/>
                    <a:gd name="T13" fmla="*/ 3 h 960"/>
                    <a:gd name="T14" fmla="*/ 1 w 439"/>
                    <a:gd name="T15" fmla="*/ 3 h 960"/>
                    <a:gd name="T16" fmla="*/ 1 w 439"/>
                    <a:gd name="T17" fmla="*/ 3 h 960"/>
                    <a:gd name="T18" fmla="*/ 2 w 439"/>
                    <a:gd name="T19" fmla="*/ 4 h 960"/>
                    <a:gd name="T20" fmla="*/ 2 w 439"/>
                    <a:gd name="T21" fmla="*/ 4 h 960"/>
                    <a:gd name="T22" fmla="*/ 2 w 439"/>
                    <a:gd name="T23" fmla="*/ 4 h 960"/>
                    <a:gd name="T24" fmla="*/ 2 w 439"/>
                    <a:gd name="T25" fmla="*/ 4 h 960"/>
                    <a:gd name="T26" fmla="*/ 2 w 439"/>
                    <a:gd name="T27" fmla="*/ 4 h 960"/>
                    <a:gd name="T28" fmla="*/ 2 w 439"/>
                    <a:gd name="T29" fmla="*/ 4 h 960"/>
                    <a:gd name="T30" fmla="*/ 2 w 439"/>
                    <a:gd name="T31" fmla="*/ 4 h 960"/>
                    <a:gd name="T32" fmla="*/ 2 w 439"/>
                    <a:gd name="T33" fmla="*/ 4 h 960"/>
                    <a:gd name="T34" fmla="*/ 2 w 439"/>
                    <a:gd name="T35" fmla="*/ 3 h 960"/>
                    <a:gd name="T36" fmla="*/ 1 w 439"/>
                    <a:gd name="T37" fmla="*/ 3 h 960"/>
                    <a:gd name="T38" fmla="*/ 1 w 439"/>
                    <a:gd name="T39" fmla="*/ 3 h 960"/>
                    <a:gd name="T40" fmla="*/ 1 w 439"/>
                    <a:gd name="T41" fmla="*/ 3 h 960"/>
                    <a:gd name="T42" fmla="*/ 1 w 439"/>
                    <a:gd name="T43" fmla="*/ 2 h 960"/>
                    <a:gd name="T44" fmla="*/ 1 w 439"/>
                    <a:gd name="T45" fmla="*/ 2 h 960"/>
                    <a:gd name="T46" fmla="*/ 1 w 439"/>
                    <a:gd name="T47" fmla="*/ 1 h 960"/>
                    <a:gd name="T48" fmla="*/ 0 w 439"/>
                    <a:gd name="T49" fmla="*/ 1 h 960"/>
                    <a:gd name="T50" fmla="*/ 0 w 439"/>
                    <a:gd name="T51" fmla="*/ 1 h 960"/>
                    <a:gd name="T52" fmla="*/ 0 w 439"/>
                    <a:gd name="T53" fmla="*/ 0 h 960"/>
                    <a:gd name="T54" fmla="*/ 0 w 439"/>
                    <a:gd name="T55" fmla="*/ 0 h 960"/>
                    <a:gd name="T56" fmla="*/ 0 w 439"/>
                    <a:gd name="T57" fmla="*/ 0 h 960"/>
                    <a:gd name="T58" fmla="*/ 0 w 439"/>
                    <a:gd name="T59" fmla="*/ 0 h 960"/>
                    <a:gd name="T60" fmla="*/ 0 w 439"/>
                    <a:gd name="T61" fmla="*/ 0 h 960"/>
                    <a:gd name="T62" fmla="*/ 0 w 439"/>
                    <a:gd name="T63" fmla="*/ 0 h 960"/>
                    <a:gd name="T64" fmla="*/ 0 w 439"/>
                    <a:gd name="T65" fmla="*/ 1 h 960"/>
                    <a:gd name="T66" fmla="*/ 0 w 439"/>
                    <a:gd name="T67" fmla="*/ 1 h 96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439" h="960">
                      <a:moveTo>
                        <a:pt x="72" y="270"/>
                      </a:moveTo>
                      <a:lnTo>
                        <a:pt x="82" y="289"/>
                      </a:lnTo>
                      <a:lnTo>
                        <a:pt x="85" y="302"/>
                      </a:lnTo>
                      <a:lnTo>
                        <a:pt x="87" y="316"/>
                      </a:lnTo>
                      <a:lnTo>
                        <a:pt x="93" y="336"/>
                      </a:lnTo>
                      <a:lnTo>
                        <a:pt x="107" y="376"/>
                      </a:lnTo>
                      <a:lnTo>
                        <a:pt x="124" y="417"/>
                      </a:lnTo>
                      <a:lnTo>
                        <a:pt x="141" y="455"/>
                      </a:lnTo>
                      <a:lnTo>
                        <a:pt x="157" y="494"/>
                      </a:lnTo>
                      <a:lnTo>
                        <a:pt x="175" y="533"/>
                      </a:lnTo>
                      <a:lnTo>
                        <a:pt x="193" y="572"/>
                      </a:lnTo>
                      <a:lnTo>
                        <a:pt x="210" y="611"/>
                      </a:lnTo>
                      <a:lnTo>
                        <a:pt x="229" y="649"/>
                      </a:lnTo>
                      <a:lnTo>
                        <a:pt x="248" y="687"/>
                      </a:lnTo>
                      <a:lnTo>
                        <a:pt x="267" y="726"/>
                      </a:lnTo>
                      <a:lnTo>
                        <a:pt x="287" y="763"/>
                      </a:lnTo>
                      <a:lnTo>
                        <a:pt x="307" y="802"/>
                      </a:lnTo>
                      <a:lnTo>
                        <a:pt x="326" y="839"/>
                      </a:lnTo>
                      <a:lnTo>
                        <a:pt x="347" y="878"/>
                      </a:lnTo>
                      <a:lnTo>
                        <a:pt x="367" y="915"/>
                      </a:lnTo>
                      <a:lnTo>
                        <a:pt x="388" y="954"/>
                      </a:lnTo>
                      <a:lnTo>
                        <a:pt x="391" y="957"/>
                      </a:lnTo>
                      <a:lnTo>
                        <a:pt x="397" y="958"/>
                      </a:lnTo>
                      <a:lnTo>
                        <a:pt x="404" y="960"/>
                      </a:lnTo>
                      <a:lnTo>
                        <a:pt x="413" y="960"/>
                      </a:lnTo>
                      <a:lnTo>
                        <a:pt x="420" y="960"/>
                      </a:lnTo>
                      <a:lnTo>
                        <a:pt x="427" y="958"/>
                      </a:lnTo>
                      <a:lnTo>
                        <a:pt x="433" y="957"/>
                      </a:lnTo>
                      <a:lnTo>
                        <a:pt x="436" y="954"/>
                      </a:lnTo>
                      <a:lnTo>
                        <a:pt x="439" y="948"/>
                      </a:lnTo>
                      <a:lnTo>
                        <a:pt x="439" y="943"/>
                      </a:lnTo>
                      <a:lnTo>
                        <a:pt x="436" y="937"/>
                      </a:lnTo>
                      <a:lnTo>
                        <a:pt x="432" y="932"/>
                      </a:lnTo>
                      <a:lnTo>
                        <a:pt x="414" y="902"/>
                      </a:lnTo>
                      <a:lnTo>
                        <a:pt x="398" y="874"/>
                      </a:lnTo>
                      <a:lnTo>
                        <a:pt x="380" y="843"/>
                      </a:lnTo>
                      <a:lnTo>
                        <a:pt x="364" y="813"/>
                      </a:lnTo>
                      <a:lnTo>
                        <a:pt x="348" y="784"/>
                      </a:lnTo>
                      <a:lnTo>
                        <a:pt x="332" y="754"/>
                      </a:lnTo>
                      <a:lnTo>
                        <a:pt x="314" y="724"/>
                      </a:lnTo>
                      <a:lnTo>
                        <a:pt x="298" y="694"/>
                      </a:lnTo>
                      <a:lnTo>
                        <a:pt x="269" y="638"/>
                      </a:lnTo>
                      <a:lnTo>
                        <a:pt x="242" y="585"/>
                      </a:lnTo>
                      <a:lnTo>
                        <a:pt x="216" y="532"/>
                      </a:lnTo>
                      <a:lnTo>
                        <a:pt x="193" y="477"/>
                      </a:lnTo>
                      <a:lnTo>
                        <a:pt x="169" y="424"/>
                      </a:lnTo>
                      <a:lnTo>
                        <a:pt x="149" y="369"/>
                      </a:lnTo>
                      <a:lnTo>
                        <a:pt x="128" y="312"/>
                      </a:lnTo>
                      <a:lnTo>
                        <a:pt x="107" y="253"/>
                      </a:lnTo>
                      <a:lnTo>
                        <a:pt x="91" y="220"/>
                      </a:lnTo>
                      <a:lnTo>
                        <a:pt x="75" y="181"/>
                      </a:lnTo>
                      <a:lnTo>
                        <a:pt x="60" y="139"/>
                      </a:lnTo>
                      <a:lnTo>
                        <a:pt x="47" y="99"/>
                      </a:lnTo>
                      <a:lnTo>
                        <a:pt x="35" y="62"/>
                      </a:lnTo>
                      <a:lnTo>
                        <a:pt x="25" y="31"/>
                      </a:lnTo>
                      <a:lnTo>
                        <a:pt x="15" y="10"/>
                      </a:lnTo>
                      <a:lnTo>
                        <a:pt x="8" y="0"/>
                      </a:lnTo>
                      <a:lnTo>
                        <a:pt x="5" y="1"/>
                      </a:lnTo>
                      <a:lnTo>
                        <a:pt x="2" y="4"/>
                      </a:lnTo>
                      <a:lnTo>
                        <a:pt x="0" y="10"/>
                      </a:lnTo>
                      <a:lnTo>
                        <a:pt x="0" y="14"/>
                      </a:lnTo>
                      <a:lnTo>
                        <a:pt x="6" y="47"/>
                      </a:lnTo>
                      <a:lnTo>
                        <a:pt x="11" y="82"/>
                      </a:lnTo>
                      <a:lnTo>
                        <a:pt x="16" y="115"/>
                      </a:lnTo>
                      <a:lnTo>
                        <a:pt x="24" y="146"/>
                      </a:lnTo>
                      <a:lnTo>
                        <a:pt x="33" y="179"/>
                      </a:lnTo>
                      <a:lnTo>
                        <a:pt x="43" y="211"/>
                      </a:lnTo>
                      <a:lnTo>
                        <a:pt x="56" y="241"/>
                      </a:lnTo>
                      <a:lnTo>
                        <a:pt x="72" y="2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0" name="Freeform 49"/>
                <p:cNvSpPr>
                  <a:spLocks/>
                </p:cNvSpPr>
                <p:nvPr/>
              </p:nvSpPr>
              <p:spPr bwMode="auto">
                <a:xfrm>
                  <a:off x="8416" y="4972"/>
                  <a:ext cx="128" cy="66"/>
                </a:xfrm>
                <a:custGeom>
                  <a:avLst/>
                  <a:gdLst>
                    <a:gd name="T0" fmla="*/ 0 w 382"/>
                    <a:gd name="T1" fmla="*/ 1 h 198"/>
                    <a:gd name="T2" fmla="*/ 0 w 382"/>
                    <a:gd name="T3" fmla="*/ 1 h 198"/>
                    <a:gd name="T4" fmla="*/ 0 w 382"/>
                    <a:gd name="T5" fmla="*/ 1 h 198"/>
                    <a:gd name="T6" fmla="*/ 0 w 382"/>
                    <a:gd name="T7" fmla="*/ 1 h 198"/>
                    <a:gd name="T8" fmla="*/ 0 w 382"/>
                    <a:gd name="T9" fmla="*/ 1 h 198"/>
                    <a:gd name="T10" fmla="*/ 0 w 382"/>
                    <a:gd name="T11" fmla="*/ 1 h 198"/>
                    <a:gd name="T12" fmla="*/ 0 w 382"/>
                    <a:gd name="T13" fmla="*/ 1 h 198"/>
                    <a:gd name="T14" fmla="*/ 0 w 382"/>
                    <a:gd name="T15" fmla="*/ 1 h 198"/>
                    <a:gd name="T16" fmla="*/ 0 w 382"/>
                    <a:gd name="T17" fmla="*/ 1 h 198"/>
                    <a:gd name="T18" fmla="*/ 1 w 382"/>
                    <a:gd name="T19" fmla="*/ 1 h 198"/>
                    <a:gd name="T20" fmla="*/ 1 w 382"/>
                    <a:gd name="T21" fmla="*/ 1 h 198"/>
                    <a:gd name="T22" fmla="*/ 1 w 382"/>
                    <a:gd name="T23" fmla="*/ 1 h 198"/>
                    <a:gd name="T24" fmla="*/ 1 w 382"/>
                    <a:gd name="T25" fmla="*/ 0 h 198"/>
                    <a:gd name="T26" fmla="*/ 1 w 382"/>
                    <a:gd name="T27" fmla="*/ 0 h 198"/>
                    <a:gd name="T28" fmla="*/ 1 w 382"/>
                    <a:gd name="T29" fmla="*/ 0 h 198"/>
                    <a:gd name="T30" fmla="*/ 1 w 382"/>
                    <a:gd name="T31" fmla="*/ 0 h 198"/>
                    <a:gd name="T32" fmla="*/ 1 w 382"/>
                    <a:gd name="T33" fmla="*/ 0 h 198"/>
                    <a:gd name="T34" fmla="*/ 1 w 382"/>
                    <a:gd name="T35" fmla="*/ 0 h 198"/>
                    <a:gd name="T36" fmla="*/ 1 w 382"/>
                    <a:gd name="T37" fmla="*/ 0 h 198"/>
                    <a:gd name="T38" fmla="*/ 1 w 382"/>
                    <a:gd name="T39" fmla="*/ 0 h 198"/>
                    <a:gd name="T40" fmla="*/ 2 w 382"/>
                    <a:gd name="T41" fmla="*/ 0 h 198"/>
                    <a:gd name="T42" fmla="*/ 2 w 382"/>
                    <a:gd name="T43" fmla="*/ 0 h 198"/>
                    <a:gd name="T44" fmla="*/ 2 w 382"/>
                    <a:gd name="T45" fmla="*/ 0 h 198"/>
                    <a:gd name="T46" fmla="*/ 2 w 382"/>
                    <a:gd name="T47" fmla="*/ 0 h 198"/>
                    <a:gd name="T48" fmla="*/ 2 w 382"/>
                    <a:gd name="T49" fmla="*/ 0 h 198"/>
                    <a:gd name="T50" fmla="*/ 2 w 382"/>
                    <a:gd name="T51" fmla="*/ 0 h 198"/>
                    <a:gd name="T52" fmla="*/ 2 w 382"/>
                    <a:gd name="T53" fmla="*/ 0 h 198"/>
                    <a:gd name="T54" fmla="*/ 2 w 382"/>
                    <a:gd name="T55" fmla="*/ 0 h 198"/>
                    <a:gd name="T56" fmla="*/ 1 w 382"/>
                    <a:gd name="T57" fmla="*/ 0 h 198"/>
                    <a:gd name="T58" fmla="*/ 1 w 382"/>
                    <a:gd name="T59" fmla="*/ 0 h 198"/>
                    <a:gd name="T60" fmla="*/ 1 w 382"/>
                    <a:gd name="T61" fmla="*/ 0 h 198"/>
                    <a:gd name="T62" fmla="*/ 1 w 382"/>
                    <a:gd name="T63" fmla="*/ 0 h 198"/>
                    <a:gd name="T64" fmla="*/ 1 w 382"/>
                    <a:gd name="T65" fmla="*/ 0 h 198"/>
                    <a:gd name="T66" fmla="*/ 1 w 382"/>
                    <a:gd name="T67" fmla="*/ 0 h 198"/>
                    <a:gd name="T68" fmla="*/ 1 w 382"/>
                    <a:gd name="T69" fmla="*/ 0 h 198"/>
                    <a:gd name="T70" fmla="*/ 1 w 382"/>
                    <a:gd name="T71" fmla="*/ 0 h 198"/>
                    <a:gd name="T72" fmla="*/ 1 w 382"/>
                    <a:gd name="T73" fmla="*/ 0 h 198"/>
                    <a:gd name="T74" fmla="*/ 0 w 382"/>
                    <a:gd name="T75" fmla="*/ 1 h 198"/>
                    <a:gd name="T76" fmla="*/ 0 w 382"/>
                    <a:gd name="T77" fmla="*/ 1 h 198"/>
                    <a:gd name="T78" fmla="*/ 0 w 382"/>
                    <a:gd name="T79" fmla="*/ 1 h 198"/>
                    <a:gd name="T80" fmla="*/ 0 w 382"/>
                    <a:gd name="T81" fmla="*/ 1 h 198"/>
                    <a:gd name="T82" fmla="*/ 0 w 382"/>
                    <a:gd name="T83" fmla="*/ 1 h 198"/>
                    <a:gd name="T84" fmla="*/ 0 w 382"/>
                    <a:gd name="T85" fmla="*/ 1 h 198"/>
                    <a:gd name="T86" fmla="*/ 0 w 382"/>
                    <a:gd name="T87" fmla="*/ 1 h 198"/>
                    <a:gd name="T88" fmla="*/ 0 w 382"/>
                    <a:gd name="T89" fmla="*/ 1 h 198"/>
                    <a:gd name="T90" fmla="*/ 0 w 382"/>
                    <a:gd name="T91" fmla="*/ 1 h 198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82" h="198">
                      <a:moveTo>
                        <a:pt x="2" y="182"/>
                      </a:moveTo>
                      <a:lnTo>
                        <a:pt x="0" y="187"/>
                      </a:lnTo>
                      <a:lnTo>
                        <a:pt x="0" y="191"/>
                      </a:lnTo>
                      <a:lnTo>
                        <a:pt x="2" y="195"/>
                      </a:lnTo>
                      <a:lnTo>
                        <a:pt x="6" y="198"/>
                      </a:lnTo>
                      <a:lnTo>
                        <a:pt x="30" y="187"/>
                      </a:lnTo>
                      <a:lnTo>
                        <a:pt x="52" y="176"/>
                      </a:lnTo>
                      <a:lnTo>
                        <a:pt x="75" y="166"/>
                      </a:lnTo>
                      <a:lnTo>
                        <a:pt x="99" y="156"/>
                      </a:lnTo>
                      <a:lnTo>
                        <a:pt x="124" y="146"/>
                      </a:lnTo>
                      <a:lnTo>
                        <a:pt x="147" y="138"/>
                      </a:lnTo>
                      <a:lnTo>
                        <a:pt x="171" y="128"/>
                      </a:lnTo>
                      <a:lnTo>
                        <a:pt x="194" y="119"/>
                      </a:lnTo>
                      <a:lnTo>
                        <a:pt x="218" y="109"/>
                      </a:lnTo>
                      <a:lnTo>
                        <a:pt x="241" y="99"/>
                      </a:lnTo>
                      <a:lnTo>
                        <a:pt x="265" y="89"/>
                      </a:lnTo>
                      <a:lnTo>
                        <a:pt x="287" y="77"/>
                      </a:lnTo>
                      <a:lnTo>
                        <a:pt x="310" y="66"/>
                      </a:lnTo>
                      <a:lnTo>
                        <a:pt x="332" y="54"/>
                      </a:lnTo>
                      <a:lnTo>
                        <a:pt x="354" y="41"/>
                      </a:lnTo>
                      <a:lnTo>
                        <a:pt x="376" y="27"/>
                      </a:lnTo>
                      <a:lnTo>
                        <a:pt x="381" y="23"/>
                      </a:lnTo>
                      <a:lnTo>
                        <a:pt x="382" y="17"/>
                      </a:lnTo>
                      <a:lnTo>
                        <a:pt x="382" y="11"/>
                      </a:lnTo>
                      <a:lnTo>
                        <a:pt x="379" y="7"/>
                      </a:lnTo>
                      <a:lnTo>
                        <a:pt x="375" y="3"/>
                      </a:lnTo>
                      <a:lnTo>
                        <a:pt x="369" y="0"/>
                      </a:lnTo>
                      <a:lnTo>
                        <a:pt x="363" y="0"/>
                      </a:lnTo>
                      <a:lnTo>
                        <a:pt x="359" y="3"/>
                      </a:lnTo>
                      <a:lnTo>
                        <a:pt x="335" y="16"/>
                      </a:lnTo>
                      <a:lnTo>
                        <a:pt x="309" y="28"/>
                      </a:lnTo>
                      <a:lnTo>
                        <a:pt x="281" y="41"/>
                      </a:lnTo>
                      <a:lnTo>
                        <a:pt x="253" y="56"/>
                      </a:lnTo>
                      <a:lnTo>
                        <a:pt x="223" y="70"/>
                      </a:lnTo>
                      <a:lnTo>
                        <a:pt x="193" y="84"/>
                      </a:lnTo>
                      <a:lnTo>
                        <a:pt x="163" y="97"/>
                      </a:lnTo>
                      <a:lnTo>
                        <a:pt x="135" y="112"/>
                      </a:lnTo>
                      <a:lnTo>
                        <a:pt x="107" y="125"/>
                      </a:lnTo>
                      <a:lnTo>
                        <a:pt x="83" y="136"/>
                      </a:lnTo>
                      <a:lnTo>
                        <a:pt x="61" y="148"/>
                      </a:lnTo>
                      <a:lnTo>
                        <a:pt x="40" y="158"/>
                      </a:lnTo>
                      <a:lnTo>
                        <a:pt x="24" y="166"/>
                      </a:lnTo>
                      <a:lnTo>
                        <a:pt x="12" y="174"/>
                      </a:lnTo>
                      <a:lnTo>
                        <a:pt x="5" y="179"/>
                      </a:lnTo>
                      <a:lnTo>
                        <a:pt x="2" y="18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1" name="Freeform 50"/>
                <p:cNvSpPr>
                  <a:spLocks/>
                </p:cNvSpPr>
                <p:nvPr/>
              </p:nvSpPr>
              <p:spPr bwMode="auto">
                <a:xfrm>
                  <a:off x="8304" y="4693"/>
                  <a:ext cx="76" cy="80"/>
                </a:xfrm>
                <a:custGeom>
                  <a:avLst/>
                  <a:gdLst>
                    <a:gd name="T0" fmla="*/ 0 w 229"/>
                    <a:gd name="T1" fmla="*/ 0 h 240"/>
                    <a:gd name="T2" fmla="*/ 0 w 229"/>
                    <a:gd name="T3" fmla="*/ 0 h 240"/>
                    <a:gd name="T4" fmla="*/ 0 w 229"/>
                    <a:gd name="T5" fmla="*/ 0 h 240"/>
                    <a:gd name="T6" fmla="*/ 0 w 229"/>
                    <a:gd name="T7" fmla="*/ 0 h 240"/>
                    <a:gd name="T8" fmla="*/ 0 w 229"/>
                    <a:gd name="T9" fmla="*/ 0 h 240"/>
                    <a:gd name="T10" fmla="*/ 0 w 229"/>
                    <a:gd name="T11" fmla="*/ 0 h 240"/>
                    <a:gd name="T12" fmla="*/ 0 w 229"/>
                    <a:gd name="T13" fmla="*/ 0 h 240"/>
                    <a:gd name="T14" fmla="*/ 0 w 229"/>
                    <a:gd name="T15" fmla="*/ 0 h 240"/>
                    <a:gd name="T16" fmla="*/ 0 w 229"/>
                    <a:gd name="T17" fmla="*/ 0 h 240"/>
                    <a:gd name="T18" fmla="*/ 0 w 229"/>
                    <a:gd name="T19" fmla="*/ 1 h 240"/>
                    <a:gd name="T20" fmla="*/ 0 w 229"/>
                    <a:gd name="T21" fmla="*/ 1 h 240"/>
                    <a:gd name="T22" fmla="*/ 0 w 229"/>
                    <a:gd name="T23" fmla="*/ 1 h 240"/>
                    <a:gd name="T24" fmla="*/ 0 w 229"/>
                    <a:gd name="T25" fmla="*/ 1 h 240"/>
                    <a:gd name="T26" fmla="*/ 0 w 229"/>
                    <a:gd name="T27" fmla="*/ 1 h 240"/>
                    <a:gd name="T28" fmla="*/ 1 w 229"/>
                    <a:gd name="T29" fmla="*/ 1 h 240"/>
                    <a:gd name="T30" fmla="*/ 1 w 229"/>
                    <a:gd name="T31" fmla="*/ 1 h 240"/>
                    <a:gd name="T32" fmla="*/ 1 w 229"/>
                    <a:gd name="T33" fmla="*/ 1 h 240"/>
                    <a:gd name="T34" fmla="*/ 1 w 229"/>
                    <a:gd name="T35" fmla="*/ 1 h 240"/>
                    <a:gd name="T36" fmla="*/ 1 w 229"/>
                    <a:gd name="T37" fmla="*/ 0 h 240"/>
                    <a:gd name="T38" fmla="*/ 1 w 229"/>
                    <a:gd name="T39" fmla="*/ 0 h 240"/>
                    <a:gd name="T40" fmla="*/ 1 w 229"/>
                    <a:gd name="T41" fmla="*/ 0 h 240"/>
                    <a:gd name="T42" fmla="*/ 1 w 229"/>
                    <a:gd name="T43" fmla="*/ 0 h 240"/>
                    <a:gd name="T44" fmla="*/ 1 w 229"/>
                    <a:gd name="T45" fmla="*/ 1 h 240"/>
                    <a:gd name="T46" fmla="*/ 1 w 229"/>
                    <a:gd name="T47" fmla="*/ 1 h 240"/>
                    <a:gd name="T48" fmla="*/ 1 w 229"/>
                    <a:gd name="T49" fmla="*/ 1 h 240"/>
                    <a:gd name="T50" fmla="*/ 1 w 229"/>
                    <a:gd name="T51" fmla="*/ 1 h 240"/>
                    <a:gd name="T52" fmla="*/ 0 w 229"/>
                    <a:gd name="T53" fmla="*/ 1 h 240"/>
                    <a:gd name="T54" fmla="*/ 0 w 229"/>
                    <a:gd name="T55" fmla="*/ 1 h 240"/>
                    <a:gd name="T56" fmla="*/ 0 w 229"/>
                    <a:gd name="T57" fmla="*/ 1 h 240"/>
                    <a:gd name="T58" fmla="*/ 0 w 229"/>
                    <a:gd name="T59" fmla="*/ 0 h 240"/>
                    <a:gd name="T60" fmla="*/ 0 w 229"/>
                    <a:gd name="T61" fmla="*/ 0 h 240"/>
                    <a:gd name="T62" fmla="*/ 0 w 229"/>
                    <a:gd name="T63" fmla="*/ 0 h 240"/>
                    <a:gd name="T64" fmla="*/ 0 w 229"/>
                    <a:gd name="T65" fmla="*/ 0 h 240"/>
                    <a:gd name="T66" fmla="*/ 0 w 229"/>
                    <a:gd name="T67" fmla="*/ 0 h 240"/>
                    <a:gd name="T68" fmla="*/ 0 w 229"/>
                    <a:gd name="T69" fmla="*/ 0 h 240"/>
                    <a:gd name="T70" fmla="*/ 0 w 229"/>
                    <a:gd name="T71" fmla="*/ 0 h 240"/>
                    <a:gd name="T72" fmla="*/ 1 w 229"/>
                    <a:gd name="T73" fmla="*/ 0 h 240"/>
                    <a:gd name="T74" fmla="*/ 1 w 229"/>
                    <a:gd name="T75" fmla="*/ 0 h 240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</a:gdLst>
                  <a:ahLst/>
                  <a:cxnLst>
                    <a:cxn ang="T76">
                      <a:pos x="T0" y="T1"/>
                    </a:cxn>
                    <a:cxn ang="T77">
                      <a:pos x="T2" y="T3"/>
                    </a:cxn>
                    <a:cxn ang="T78">
                      <a:pos x="T4" y="T5"/>
                    </a:cxn>
                    <a:cxn ang="T79">
                      <a:pos x="T6" y="T7"/>
                    </a:cxn>
                    <a:cxn ang="T80">
                      <a:pos x="T8" y="T9"/>
                    </a:cxn>
                    <a:cxn ang="T81">
                      <a:pos x="T10" y="T11"/>
                    </a:cxn>
                    <a:cxn ang="T82">
                      <a:pos x="T12" y="T13"/>
                    </a:cxn>
                    <a:cxn ang="T83">
                      <a:pos x="T14" y="T15"/>
                    </a:cxn>
                    <a:cxn ang="T84">
                      <a:pos x="T16" y="T17"/>
                    </a:cxn>
                    <a:cxn ang="T85">
                      <a:pos x="T18" y="T19"/>
                    </a:cxn>
                    <a:cxn ang="T86">
                      <a:pos x="T20" y="T21"/>
                    </a:cxn>
                    <a:cxn ang="T87">
                      <a:pos x="T22" y="T23"/>
                    </a:cxn>
                    <a:cxn ang="T88">
                      <a:pos x="T24" y="T25"/>
                    </a:cxn>
                    <a:cxn ang="T89">
                      <a:pos x="T26" y="T27"/>
                    </a:cxn>
                    <a:cxn ang="T90">
                      <a:pos x="T28" y="T29"/>
                    </a:cxn>
                    <a:cxn ang="T91">
                      <a:pos x="T30" y="T31"/>
                    </a:cxn>
                    <a:cxn ang="T92">
                      <a:pos x="T32" y="T33"/>
                    </a:cxn>
                    <a:cxn ang="T93">
                      <a:pos x="T34" y="T35"/>
                    </a:cxn>
                    <a:cxn ang="T94">
                      <a:pos x="T36" y="T37"/>
                    </a:cxn>
                    <a:cxn ang="T95">
                      <a:pos x="T38" y="T39"/>
                    </a:cxn>
                    <a:cxn ang="T96">
                      <a:pos x="T40" y="T41"/>
                    </a:cxn>
                    <a:cxn ang="T97">
                      <a:pos x="T42" y="T43"/>
                    </a:cxn>
                    <a:cxn ang="T98">
                      <a:pos x="T44" y="T45"/>
                    </a:cxn>
                    <a:cxn ang="T99">
                      <a:pos x="T46" y="T47"/>
                    </a:cxn>
                    <a:cxn ang="T100">
                      <a:pos x="T48" y="T49"/>
                    </a:cxn>
                    <a:cxn ang="T101">
                      <a:pos x="T50" y="T51"/>
                    </a:cxn>
                    <a:cxn ang="T102">
                      <a:pos x="T52" y="T53"/>
                    </a:cxn>
                    <a:cxn ang="T103">
                      <a:pos x="T54" y="T55"/>
                    </a:cxn>
                    <a:cxn ang="T104">
                      <a:pos x="T56" y="T57"/>
                    </a:cxn>
                    <a:cxn ang="T105">
                      <a:pos x="T58" y="T59"/>
                    </a:cxn>
                    <a:cxn ang="T106">
                      <a:pos x="T60" y="T61"/>
                    </a:cxn>
                    <a:cxn ang="T107">
                      <a:pos x="T62" y="T63"/>
                    </a:cxn>
                    <a:cxn ang="T108">
                      <a:pos x="T64" y="T65"/>
                    </a:cxn>
                    <a:cxn ang="T109">
                      <a:pos x="T66" y="T67"/>
                    </a:cxn>
                    <a:cxn ang="T110">
                      <a:pos x="T68" y="T69"/>
                    </a:cxn>
                    <a:cxn ang="T111">
                      <a:pos x="T70" y="T71"/>
                    </a:cxn>
                    <a:cxn ang="T112">
                      <a:pos x="T72" y="T73"/>
                    </a:cxn>
                    <a:cxn ang="T113">
                      <a:pos x="T74" y="T75"/>
                    </a:cxn>
                  </a:cxnLst>
                  <a:rect l="0" t="0" r="r" b="b"/>
                  <a:pathLst>
                    <a:path w="229" h="240">
                      <a:moveTo>
                        <a:pt x="126" y="4"/>
                      </a:moveTo>
                      <a:lnTo>
                        <a:pt x="119" y="3"/>
                      </a:lnTo>
                      <a:lnTo>
                        <a:pt x="111" y="3"/>
                      </a:lnTo>
                      <a:lnTo>
                        <a:pt x="105" y="1"/>
                      </a:lnTo>
                      <a:lnTo>
                        <a:pt x="102" y="1"/>
                      </a:lnTo>
                      <a:lnTo>
                        <a:pt x="94" y="0"/>
                      </a:lnTo>
                      <a:lnTo>
                        <a:pt x="83" y="0"/>
                      </a:lnTo>
                      <a:lnTo>
                        <a:pt x="75" y="1"/>
                      </a:lnTo>
                      <a:lnTo>
                        <a:pt x="66" y="3"/>
                      </a:lnTo>
                      <a:lnTo>
                        <a:pt x="57" y="4"/>
                      </a:lnTo>
                      <a:lnTo>
                        <a:pt x="48" y="9"/>
                      </a:lnTo>
                      <a:lnTo>
                        <a:pt x="41" y="13"/>
                      </a:lnTo>
                      <a:lnTo>
                        <a:pt x="33" y="17"/>
                      </a:lnTo>
                      <a:lnTo>
                        <a:pt x="17" y="34"/>
                      </a:lnTo>
                      <a:lnTo>
                        <a:pt x="6" y="55"/>
                      </a:lnTo>
                      <a:lnTo>
                        <a:pt x="1" y="76"/>
                      </a:lnTo>
                      <a:lnTo>
                        <a:pt x="0" y="98"/>
                      </a:lnTo>
                      <a:lnTo>
                        <a:pt x="3" y="121"/>
                      </a:lnTo>
                      <a:lnTo>
                        <a:pt x="8" y="144"/>
                      </a:lnTo>
                      <a:lnTo>
                        <a:pt x="16" y="167"/>
                      </a:lnTo>
                      <a:lnTo>
                        <a:pt x="26" y="187"/>
                      </a:lnTo>
                      <a:lnTo>
                        <a:pt x="35" y="200"/>
                      </a:lnTo>
                      <a:lnTo>
                        <a:pt x="45" y="213"/>
                      </a:lnTo>
                      <a:lnTo>
                        <a:pt x="57" y="223"/>
                      </a:lnTo>
                      <a:lnTo>
                        <a:pt x="70" y="230"/>
                      </a:lnTo>
                      <a:lnTo>
                        <a:pt x="85" y="236"/>
                      </a:lnTo>
                      <a:lnTo>
                        <a:pt x="101" y="240"/>
                      </a:lnTo>
                      <a:lnTo>
                        <a:pt x="116" y="240"/>
                      </a:lnTo>
                      <a:lnTo>
                        <a:pt x="132" y="237"/>
                      </a:lnTo>
                      <a:lnTo>
                        <a:pt x="154" y="228"/>
                      </a:lnTo>
                      <a:lnTo>
                        <a:pt x="174" y="218"/>
                      </a:lnTo>
                      <a:lnTo>
                        <a:pt x="192" y="204"/>
                      </a:lnTo>
                      <a:lnTo>
                        <a:pt x="208" y="188"/>
                      </a:lnTo>
                      <a:lnTo>
                        <a:pt x="218" y="171"/>
                      </a:lnTo>
                      <a:lnTo>
                        <a:pt x="226" y="151"/>
                      </a:lnTo>
                      <a:lnTo>
                        <a:pt x="229" y="131"/>
                      </a:lnTo>
                      <a:lnTo>
                        <a:pt x="226" y="109"/>
                      </a:lnTo>
                      <a:lnTo>
                        <a:pt x="224" y="103"/>
                      </a:lnTo>
                      <a:lnTo>
                        <a:pt x="221" y="98"/>
                      </a:lnTo>
                      <a:lnTo>
                        <a:pt x="215" y="95"/>
                      </a:lnTo>
                      <a:lnTo>
                        <a:pt x="210" y="93"/>
                      </a:lnTo>
                      <a:lnTo>
                        <a:pt x="204" y="95"/>
                      </a:lnTo>
                      <a:lnTo>
                        <a:pt x="198" y="99"/>
                      </a:lnTo>
                      <a:lnTo>
                        <a:pt x="195" y="105"/>
                      </a:lnTo>
                      <a:lnTo>
                        <a:pt x="195" y="111"/>
                      </a:lnTo>
                      <a:lnTo>
                        <a:pt x="193" y="126"/>
                      </a:lnTo>
                      <a:lnTo>
                        <a:pt x="189" y="142"/>
                      </a:lnTo>
                      <a:lnTo>
                        <a:pt x="183" y="158"/>
                      </a:lnTo>
                      <a:lnTo>
                        <a:pt x="174" y="171"/>
                      </a:lnTo>
                      <a:lnTo>
                        <a:pt x="164" y="181"/>
                      </a:lnTo>
                      <a:lnTo>
                        <a:pt x="149" y="190"/>
                      </a:lnTo>
                      <a:lnTo>
                        <a:pt x="133" y="195"/>
                      </a:lnTo>
                      <a:lnTo>
                        <a:pt x="113" y="198"/>
                      </a:lnTo>
                      <a:lnTo>
                        <a:pt x="92" y="197"/>
                      </a:lnTo>
                      <a:lnTo>
                        <a:pt x="76" y="188"/>
                      </a:lnTo>
                      <a:lnTo>
                        <a:pt x="63" y="177"/>
                      </a:lnTo>
                      <a:lnTo>
                        <a:pt x="54" y="161"/>
                      </a:lnTo>
                      <a:lnTo>
                        <a:pt x="47" y="142"/>
                      </a:lnTo>
                      <a:lnTo>
                        <a:pt x="41" y="124"/>
                      </a:lnTo>
                      <a:lnTo>
                        <a:pt x="36" y="103"/>
                      </a:lnTo>
                      <a:lnTo>
                        <a:pt x="35" y="85"/>
                      </a:lnTo>
                      <a:lnTo>
                        <a:pt x="35" y="73"/>
                      </a:lnTo>
                      <a:lnTo>
                        <a:pt x="36" y="62"/>
                      </a:lnTo>
                      <a:lnTo>
                        <a:pt x="41" y="50"/>
                      </a:lnTo>
                      <a:lnTo>
                        <a:pt x="48" y="40"/>
                      </a:lnTo>
                      <a:lnTo>
                        <a:pt x="55" y="33"/>
                      </a:lnTo>
                      <a:lnTo>
                        <a:pt x="66" y="26"/>
                      </a:lnTo>
                      <a:lnTo>
                        <a:pt x="77" y="21"/>
                      </a:lnTo>
                      <a:lnTo>
                        <a:pt x="92" y="19"/>
                      </a:lnTo>
                      <a:lnTo>
                        <a:pt x="97" y="19"/>
                      </a:lnTo>
                      <a:lnTo>
                        <a:pt x="105" y="19"/>
                      </a:lnTo>
                      <a:lnTo>
                        <a:pt x="120" y="19"/>
                      </a:lnTo>
                      <a:lnTo>
                        <a:pt x="135" y="21"/>
                      </a:lnTo>
                      <a:lnTo>
                        <a:pt x="139" y="20"/>
                      </a:lnTo>
                      <a:lnTo>
                        <a:pt x="139" y="14"/>
                      </a:lnTo>
                      <a:lnTo>
                        <a:pt x="133" y="9"/>
                      </a:lnTo>
                      <a:lnTo>
                        <a:pt x="126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2" name="Freeform 51"/>
                <p:cNvSpPr>
                  <a:spLocks/>
                </p:cNvSpPr>
                <p:nvPr/>
              </p:nvSpPr>
              <p:spPr bwMode="auto">
                <a:xfrm>
                  <a:off x="8401" y="4895"/>
                  <a:ext cx="93" cy="90"/>
                </a:xfrm>
                <a:custGeom>
                  <a:avLst/>
                  <a:gdLst>
                    <a:gd name="T0" fmla="*/ 0 w 281"/>
                    <a:gd name="T1" fmla="*/ 0 h 270"/>
                    <a:gd name="T2" fmla="*/ 0 w 281"/>
                    <a:gd name="T3" fmla="*/ 0 h 270"/>
                    <a:gd name="T4" fmla="*/ 0 w 281"/>
                    <a:gd name="T5" fmla="*/ 0 h 270"/>
                    <a:gd name="T6" fmla="*/ 0 w 281"/>
                    <a:gd name="T7" fmla="*/ 0 h 270"/>
                    <a:gd name="T8" fmla="*/ 0 w 281"/>
                    <a:gd name="T9" fmla="*/ 0 h 270"/>
                    <a:gd name="T10" fmla="*/ 0 w 281"/>
                    <a:gd name="T11" fmla="*/ 1 h 270"/>
                    <a:gd name="T12" fmla="*/ 0 w 281"/>
                    <a:gd name="T13" fmla="*/ 1 h 270"/>
                    <a:gd name="T14" fmla="*/ 0 w 281"/>
                    <a:gd name="T15" fmla="*/ 1 h 270"/>
                    <a:gd name="T16" fmla="*/ 0 w 281"/>
                    <a:gd name="T17" fmla="*/ 1 h 270"/>
                    <a:gd name="T18" fmla="*/ 0 w 281"/>
                    <a:gd name="T19" fmla="*/ 1 h 270"/>
                    <a:gd name="T20" fmla="*/ 1 w 281"/>
                    <a:gd name="T21" fmla="*/ 1 h 270"/>
                    <a:gd name="T22" fmla="*/ 1 w 281"/>
                    <a:gd name="T23" fmla="*/ 1 h 270"/>
                    <a:gd name="T24" fmla="*/ 1 w 281"/>
                    <a:gd name="T25" fmla="*/ 1 h 270"/>
                    <a:gd name="T26" fmla="*/ 1 w 281"/>
                    <a:gd name="T27" fmla="*/ 1 h 270"/>
                    <a:gd name="T28" fmla="*/ 1 w 281"/>
                    <a:gd name="T29" fmla="*/ 1 h 270"/>
                    <a:gd name="T30" fmla="*/ 1 w 281"/>
                    <a:gd name="T31" fmla="*/ 1 h 270"/>
                    <a:gd name="T32" fmla="*/ 1 w 281"/>
                    <a:gd name="T33" fmla="*/ 1 h 270"/>
                    <a:gd name="T34" fmla="*/ 1 w 281"/>
                    <a:gd name="T35" fmla="*/ 0 h 270"/>
                    <a:gd name="T36" fmla="*/ 1 w 281"/>
                    <a:gd name="T37" fmla="*/ 0 h 270"/>
                    <a:gd name="T38" fmla="*/ 1 w 281"/>
                    <a:gd name="T39" fmla="*/ 1 h 270"/>
                    <a:gd name="T40" fmla="*/ 1 w 281"/>
                    <a:gd name="T41" fmla="*/ 1 h 270"/>
                    <a:gd name="T42" fmla="*/ 1 w 281"/>
                    <a:gd name="T43" fmla="*/ 1 h 270"/>
                    <a:gd name="T44" fmla="*/ 1 w 281"/>
                    <a:gd name="T45" fmla="*/ 1 h 270"/>
                    <a:gd name="T46" fmla="*/ 1 w 281"/>
                    <a:gd name="T47" fmla="*/ 1 h 270"/>
                    <a:gd name="T48" fmla="*/ 1 w 281"/>
                    <a:gd name="T49" fmla="*/ 1 h 270"/>
                    <a:gd name="T50" fmla="*/ 0 w 281"/>
                    <a:gd name="T51" fmla="*/ 1 h 270"/>
                    <a:gd name="T52" fmla="*/ 0 w 281"/>
                    <a:gd name="T53" fmla="*/ 1 h 270"/>
                    <a:gd name="T54" fmla="*/ 0 w 281"/>
                    <a:gd name="T55" fmla="*/ 0 h 270"/>
                    <a:gd name="T56" fmla="*/ 0 w 281"/>
                    <a:gd name="T57" fmla="*/ 0 h 270"/>
                    <a:gd name="T58" fmla="*/ 0 w 281"/>
                    <a:gd name="T59" fmla="*/ 0 h 270"/>
                    <a:gd name="T60" fmla="*/ 0 w 281"/>
                    <a:gd name="T61" fmla="*/ 0 h 270"/>
                    <a:gd name="T62" fmla="*/ 0 w 281"/>
                    <a:gd name="T63" fmla="*/ 0 h 270"/>
                    <a:gd name="T64" fmla="*/ 0 w 281"/>
                    <a:gd name="T65" fmla="*/ 0 h 270"/>
                    <a:gd name="T66" fmla="*/ 0 w 281"/>
                    <a:gd name="T67" fmla="*/ 0 h 270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281" h="270">
                      <a:moveTo>
                        <a:pt x="75" y="5"/>
                      </a:moveTo>
                      <a:lnTo>
                        <a:pt x="61" y="10"/>
                      </a:lnTo>
                      <a:lnTo>
                        <a:pt x="47" y="19"/>
                      </a:lnTo>
                      <a:lnTo>
                        <a:pt x="34" y="28"/>
                      </a:lnTo>
                      <a:lnTo>
                        <a:pt x="24" y="39"/>
                      </a:lnTo>
                      <a:lnTo>
                        <a:pt x="15" y="52"/>
                      </a:lnTo>
                      <a:lnTo>
                        <a:pt x="8" y="65"/>
                      </a:lnTo>
                      <a:lnTo>
                        <a:pt x="3" y="81"/>
                      </a:lnTo>
                      <a:lnTo>
                        <a:pt x="0" y="97"/>
                      </a:lnTo>
                      <a:lnTo>
                        <a:pt x="0" y="114"/>
                      </a:lnTo>
                      <a:lnTo>
                        <a:pt x="2" y="130"/>
                      </a:lnTo>
                      <a:lnTo>
                        <a:pt x="6" y="145"/>
                      </a:lnTo>
                      <a:lnTo>
                        <a:pt x="12" y="161"/>
                      </a:lnTo>
                      <a:lnTo>
                        <a:pt x="18" y="176"/>
                      </a:lnTo>
                      <a:lnTo>
                        <a:pt x="27" y="191"/>
                      </a:lnTo>
                      <a:lnTo>
                        <a:pt x="37" y="204"/>
                      </a:lnTo>
                      <a:lnTo>
                        <a:pt x="49" y="217"/>
                      </a:lnTo>
                      <a:lnTo>
                        <a:pt x="65" y="232"/>
                      </a:lnTo>
                      <a:lnTo>
                        <a:pt x="83" y="245"/>
                      </a:lnTo>
                      <a:lnTo>
                        <a:pt x="102" y="258"/>
                      </a:lnTo>
                      <a:lnTo>
                        <a:pt x="122" y="266"/>
                      </a:lnTo>
                      <a:lnTo>
                        <a:pt x="143" y="270"/>
                      </a:lnTo>
                      <a:lnTo>
                        <a:pt x="165" y="270"/>
                      </a:lnTo>
                      <a:lnTo>
                        <a:pt x="185" y="265"/>
                      </a:lnTo>
                      <a:lnTo>
                        <a:pt x="206" y="252"/>
                      </a:lnTo>
                      <a:lnTo>
                        <a:pt x="219" y="240"/>
                      </a:lnTo>
                      <a:lnTo>
                        <a:pt x="232" y="229"/>
                      </a:lnTo>
                      <a:lnTo>
                        <a:pt x="244" y="216"/>
                      </a:lnTo>
                      <a:lnTo>
                        <a:pt x="254" y="203"/>
                      </a:lnTo>
                      <a:lnTo>
                        <a:pt x="263" y="189"/>
                      </a:lnTo>
                      <a:lnTo>
                        <a:pt x="270" y="174"/>
                      </a:lnTo>
                      <a:lnTo>
                        <a:pt x="276" y="158"/>
                      </a:lnTo>
                      <a:lnTo>
                        <a:pt x="279" y="141"/>
                      </a:lnTo>
                      <a:lnTo>
                        <a:pt x="281" y="134"/>
                      </a:lnTo>
                      <a:lnTo>
                        <a:pt x="279" y="127"/>
                      </a:lnTo>
                      <a:lnTo>
                        <a:pt x="275" y="121"/>
                      </a:lnTo>
                      <a:lnTo>
                        <a:pt x="268" y="117"/>
                      </a:lnTo>
                      <a:lnTo>
                        <a:pt x="259" y="117"/>
                      </a:lnTo>
                      <a:lnTo>
                        <a:pt x="251" y="118"/>
                      </a:lnTo>
                      <a:lnTo>
                        <a:pt x="245" y="122"/>
                      </a:lnTo>
                      <a:lnTo>
                        <a:pt x="243" y="130"/>
                      </a:lnTo>
                      <a:lnTo>
                        <a:pt x="243" y="133"/>
                      </a:lnTo>
                      <a:lnTo>
                        <a:pt x="240" y="140"/>
                      </a:lnTo>
                      <a:lnTo>
                        <a:pt x="235" y="151"/>
                      </a:lnTo>
                      <a:lnTo>
                        <a:pt x="229" y="164"/>
                      </a:lnTo>
                      <a:lnTo>
                        <a:pt x="222" y="179"/>
                      </a:lnTo>
                      <a:lnTo>
                        <a:pt x="210" y="191"/>
                      </a:lnTo>
                      <a:lnTo>
                        <a:pt x="199" y="203"/>
                      </a:lnTo>
                      <a:lnTo>
                        <a:pt x="182" y="210"/>
                      </a:lnTo>
                      <a:lnTo>
                        <a:pt x="154" y="212"/>
                      </a:lnTo>
                      <a:lnTo>
                        <a:pt x="127" y="207"/>
                      </a:lnTo>
                      <a:lnTo>
                        <a:pt x="100" y="197"/>
                      </a:lnTo>
                      <a:lnTo>
                        <a:pt x="78" y="181"/>
                      </a:lnTo>
                      <a:lnTo>
                        <a:pt x="59" y="163"/>
                      </a:lnTo>
                      <a:lnTo>
                        <a:pt x="46" y="140"/>
                      </a:lnTo>
                      <a:lnTo>
                        <a:pt x="40" y="114"/>
                      </a:lnTo>
                      <a:lnTo>
                        <a:pt x="40" y="87"/>
                      </a:lnTo>
                      <a:lnTo>
                        <a:pt x="44" y="74"/>
                      </a:lnTo>
                      <a:lnTo>
                        <a:pt x="50" y="62"/>
                      </a:lnTo>
                      <a:lnTo>
                        <a:pt x="59" y="51"/>
                      </a:lnTo>
                      <a:lnTo>
                        <a:pt x="69" y="41"/>
                      </a:lnTo>
                      <a:lnTo>
                        <a:pt x="80" y="31"/>
                      </a:lnTo>
                      <a:lnTo>
                        <a:pt x="91" y="23"/>
                      </a:lnTo>
                      <a:lnTo>
                        <a:pt x="102" y="19"/>
                      </a:lnTo>
                      <a:lnTo>
                        <a:pt x="112" y="16"/>
                      </a:lnTo>
                      <a:lnTo>
                        <a:pt x="110" y="5"/>
                      </a:lnTo>
                      <a:lnTo>
                        <a:pt x="102" y="0"/>
                      </a:lnTo>
                      <a:lnTo>
                        <a:pt x="88" y="2"/>
                      </a:lnTo>
                      <a:lnTo>
                        <a:pt x="75" y="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3" name="Freeform 52"/>
                <p:cNvSpPr>
                  <a:spLocks/>
                </p:cNvSpPr>
                <p:nvPr/>
              </p:nvSpPr>
              <p:spPr bwMode="auto">
                <a:xfrm>
                  <a:off x="8431" y="4921"/>
                  <a:ext cx="5" cy="4"/>
                </a:xfrm>
                <a:custGeom>
                  <a:avLst/>
                  <a:gdLst>
                    <a:gd name="T0" fmla="*/ 0 w 15"/>
                    <a:gd name="T1" fmla="*/ 0 h 13"/>
                    <a:gd name="T2" fmla="*/ 0 w 15"/>
                    <a:gd name="T3" fmla="*/ 0 h 13"/>
                    <a:gd name="T4" fmla="*/ 0 w 15"/>
                    <a:gd name="T5" fmla="*/ 0 h 13"/>
                    <a:gd name="T6" fmla="*/ 0 w 15"/>
                    <a:gd name="T7" fmla="*/ 0 h 13"/>
                    <a:gd name="T8" fmla="*/ 0 w 15"/>
                    <a:gd name="T9" fmla="*/ 0 h 13"/>
                    <a:gd name="T10" fmla="*/ 0 w 15"/>
                    <a:gd name="T11" fmla="*/ 0 h 13"/>
                    <a:gd name="T12" fmla="*/ 0 w 15"/>
                    <a:gd name="T13" fmla="*/ 0 h 13"/>
                    <a:gd name="T14" fmla="*/ 0 w 15"/>
                    <a:gd name="T15" fmla="*/ 0 h 13"/>
                    <a:gd name="T16" fmla="*/ 0 w 15"/>
                    <a:gd name="T17" fmla="*/ 0 h 13"/>
                    <a:gd name="T18" fmla="*/ 0 w 15"/>
                    <a:gd name="T19" fmla="*/ 0 h 13"/>
                    <a:gd name="T20" fmla="*/ 0 w 15"/>
                    <a:gd name="T21" fmla="*/ 0 h 13"/>
                    <a:gd name="T22" fmla="*/ 0 w 15"/>
                    <a:gd name="T23" fmla="*/ 0 h 13"/>
                    <a:gd name="T24" fmla="*/ 0 w 15"/>
                    <a:gd name="T25" fmla="*/ 0 h 13"/>
                    <a:gd name="T26" fmla="*/ 0 w 15"/>
                    <a:gd name="T27" fmla="*/ 0 h 13"/>
                    <a:gd name="T28" fmla="*/ 0 w 15"/>
                    <a:gd name="T29" fmla="*/ 0 h 13"/>
                    <a:gd name="T30" fmla="*/ 0 w 15"/>
                    <a:gd name="T31" fmla="*/ 0 h 13"/>
                    <a:gd name="T32" fmla="*/ 0 w 15"/>
                    <a:gd name="T33" fmla="*/ 0 h 13"/>
                    <a:gd name="T34" fmla="*/ 0 w 15"/>
                    <a:gd name="T35" fmla="*/ 0 h 1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5" h="13">
                      <a:moveTo>
                        <a:pt x="0" y="6"/>
                      </a:moveTo>
                      <a:lnTo>
                        <a:pt x="2" y="9"/>
                      </a:lnTo>
                      <a:lnTo>
                        <a:pt x="3" y="11"/>
                      </a:lnTo>
                      <a:lnTo>
                        <a:pt x="5" y="13"/>
                      </a:lnTo>
                      <a:lnTo>
                        <a:pt x="8" y="13"/>
                      </a:lnTo>
                      <a:lnTo>
                        <a:pt x="11" y="13"/>
                      </a:lnTo>
                      <a:lnTo>
                        <a:pt x="14" y="11"/>
                      </a:lnTo>
                      <a:lnTo>
                        <a:pt x="15" y="9"/>
                      </a:lnTo>
                      <a:lnTo>
                        <a:pt x="15" y="6"/>
                      </a:lnTo>
                      <a:lnTo>
                        <a:pt x="15" y="4"/>
                      </a:lnTo>
                      <a:lnTo>
                        <a:pt x="14" y="1"/>
                      </a:lnTo>
                      <a:lnTo>
                        <a:pt x="11" y="0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3" y="1"/>
                      </a:lnTo>
                      <a:lnTo>
                        <a:pt x="2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4" name="Freeform 53"/>
                <p:cNvSpPr>
                  <a:spLocks/>
                </p:cNvSpPr>
                <p:nvPr/>
              </p:nvSpPr>
              <p:spPr bwMode="auto">
                <a:xfrm>
                  <a:off x="8447" y="4911"/>
                  <a:ext cx="6" cy="6"/>
                </a:xfrm>
                <a:custGeom>
                  <a:avLst/>
                  <a:gdLst>
                    <a:gd name="T0" fmla="*/ 0 w 17"/>
                    <a:gd name="T1" fmla="*/ 0 h 17"/>
                    <a:gd name="T2" fmla="*/ 0 w 17"/>
                    <a:gd name="T3" fmla="*/ 0 h 17"/>
                    <a:gd name="T4" fmla="*/ 0 w 17"/>
                    <a:gd name="T5" fmla="*/ 0 h 17"/>
                    <a:gd name="T6" fmla="*/ 0 w 17"/>
                    <a:gd name="T7" fmla="*/ 0 h 17"/>
                    <a:gd name="T8" fmla="*/ 0 w 17"/>
                    <a:gd name="T9" fmla="*/ 0 h 17"/>
                    <a:gd name="T10" fmla="*/ 0 w 17"/>
                    <a:gd name="T11" fmla="*/ 0 h 17"/>
                    <a:gd name="T12" fmla="*/ 0 w 17"/>
                    <a:gd name="T13" fmla="*/ 0 h 17"/>
                    <a:gd name="T14" fmla="*/ 0 w 17"/>
                    <a:gd name="T15" fmla="*/ 0 h 17"/>
                    <a:gd name="T16" fmla="*/ 0 w 17"/>
                    <a:gd name="T17" fmla="*/ 0 h 17"/>
                    <a:gd name="T18" fmla="*/ 0 w 17"/>
                    <a:gd name="T19" fmla="*/ 0 h 17"/>
                    <a:gd name="T20" fmla="*/ 0 w 17"/>
                    <a:gd name="T21" fmla="*/ 0 h 17"/>
                    <a:gd name="T22" fmla="*/ 0 w 17"/>
                    <a:gd name="T23" fmla="*/ 0 h 17"/>
                    <a:gd name="T24" fmla="*/ 0 w 17"/>
                    <a:gd name="T25" fmla="*/ 0 h 17"/>
                    <a:gd name="T26" fmla="*/ 0 w 17"/>
                    <a:gd name="T27" fmla="*/ 0 h 17"/>
                    <a:gd name="T28" fmla="*/ 0 w 17"/>
                    <a:gd name="T29" fmla="*/ 0 h 17"/>
                    <a:gd name="T30" fmla="*/ 0 w 17"/>
                    <a:gd name="T31" fmla="*/ 0 h 17"/>
                    <a:gd name="T32" fmla="*/ 0 w 17"/>
                    <a:gd name="T33" fmla="*/ 0 h 17"/>
                    <a:gd name="T34" fmla="*/ 0 w 17"/>
                    <a:gd name="T35" fmla="*/ 0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7" h="17">
                      <a:moveTo>
                        <a:pt x="0" y="9"/>
                      </a:moveTo>
                      <a:lnTo>
                        <a:pt x="1" y="13"/>
                      </a:lnTo>
                      <a:lnTo>
                        <a:pt x="3" y="15"/>
                      </a:lnTo>
                      <a:lnTo>
                        <a:pt x="6" y="17"/>
                      </a:lnTo>
                      <a:lnTo>
                        <a:pt x="9" y="17"/>
                      </a:lnTo>
                      <a:lnTo>
                        <a:pt x="13" y="17"/>
                      </a:lnTo>
                      <a:lnTo>
                        <a:pt x="16" y="15"/>
                      </a:lnTo>
                      <a:lnTo>
                        <a:pt x="17" y="13"/>
                      </a:lnTo>
                      <a:lnTo>
                        <a:pt x="17" y="9"/>
                      </a:lnTo>
                      <a:lnTo>
                        <a:pt x="17" y="6"/>
                      </a:lnTo>
                      <a:lnTo>
                        <a:pt x="16" y="3"/>
                      </a:lnTo>
                      <a:lnTo>
                        <a:pt x="13" y="2"/>
                      </a:lnTo>
                      <a:lnTo>
                        <a:pt x="9" y="0"/>
                      </a:lnTo>
                      <a:lnTo>
                        <a:pt x="6" y="2"/>
                      </a:lnTo>
                      <a:lnTo>
                        <a:pt x="3" y="3"/>
                      </a:lnTo>
                      <a:lnTo>
                        <a:pt x="1" y="6"/>
                      </a:lnTo>
                      <a:lnTo>
                        <a:pt x="0" y="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5" name="Freeform 54"/>
                <p:cNvSpPr>
                  <a:spLocks/>
                </p:cNvSpPr>
                <p:nvPr/>
              </p:nvSpPr>
              <p:spPr bwMode="auto">
                <a:xfrm>
                  <a:off x="8468" y="4904"/>
                  <a:ext cx="3" cy="3"/>
                </a:xfrm>
                <a:custGeom>
                  <a:avLst/>
                  <a:gdLst>
                    <a:gd name="T0" fmla="*/ 0 w 9"/>
                    <a:gd name="T1" fmla="*/ 0 h 9"/>
                    <a:gd name="T2" fmla="*/ 0 w 9"/>
                    <a:gd name="T3" fmla="*/ 0 h 9"/>
                    <a:gd name="T4" fmla="*/ 0 w 9"/>
                    <a:gd name="T5" fmla="*/ 0 h 9"/>
                    <a:gd name="T6" fmla="*/ 0 w 9"/>
                    <a:gd name="T7" fmla="*/ 0 h 9"/>
                    <a:gd name="T8" fmla="*/ 0 w 9"/>
                    <a:gd name="T9" fmla="*/ 0 h 9"/>
                    <a:gd name="T10" fmla="*/ 0 w 9"/>
                    <a:gd name="T11" fmla="*/ 0 h 9"/>
                    <a:gd name="T12" fmla="*/ 0 w 9"/>
                    <a:gd name="T13" fmla="*/ 0 h 9"/>
                    <a:gd name="T14" fmla="*/ 0 w 9"/>
                    <a:gd name="T15" fmla="*/ 0 h 9"/>
                    <a:gd name="T16" fmla="*/ 0 w 9"/>
                    <a:gd name="T17" fmla="*/ 0 h 9"/>
                    <a:gd name="T18" fmla="*/ 0 w 9"/>
                    <a:gd name="T19" fmla="*/ 0 h 9"/>
                    <a:gd name="T20" fmla="*/ 0 w 9"/>
                    <a:gd name="T21" fmla="*/ 0 h 9"/>
                    <a:gd name="T22" fmla="*/ 0 w 9"/>
                    <a:gd name="T23" fmla="*/ 0 h 9"/>
                    <a:gd name="T24" fmla="*/ 0 w 9"/>
                    <a:gd name="T25" fmla="*/ 0 h 9"/>
                    <a:gd name="T26" fmla="*/ 0 w 9"/>
                    <a:gd name="T27" fmla="*/ 0 h 9"/>
                    <a:gd name="T28" fmla="*/ 0 w 9"/>
                    <a:gd name="T29" fmla="*/ 0 h 9"/>
                    <a:gd name="T30" fmla="*/ 0 w 9"/>
                    <a:gd name="T31" fmla="*/ 0 h 9"/>
                    <a:gd name="T32" fmla="*/ 0 w 9"/>
                    <a:gd name="T33" fmla="*/ 0 h 9"/>
                    <a:gd name="T34" fmla="*/ 0 w 9"/>
                    <a:gd name="T35" fmla="*/ 0 h 9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9" h="9">
                      <a:moveTo>
                        <a:pt x="0" y="4"/>
                      </a:moveTo>
                      <a:lnTo>
                        <a:pt x="0" y="6"/>
                      </a:lnTo>
                      <a:lnTo>
                        <a:pt x="1" y="7"/>
                      </a:lnTo>
                      <a:lnTo>
                        <a:pt x="3" y="9"/>
                      </a:lnTo>
                      <a:lnTo>
                        <a:pt x="4" y="9"/>
                      </a:lnTo>
                      <a:lnTo>
                        <a:pt x="6" y="9"/>
                      </a:lnTo>
                      <a:lnTo>
                        <a:pt x="7" y="7"/>
                      </a:lnTo>
                      <a:lnTo>
                        <a:pt x="9" y="6"/>
                      </a:lnTo>
                      <a:lnTo>
                        <a:pt x="9" y="4"/>
                      </a:lnTo>
                      <a:lnTo>
                        <a:pt x="9" y="3"/>
                      </a:lnTo>
                      <a:lnTo>
                        <a:pt x="7" y="2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1" y="2"/>
                      </a:lnTo>
                      <a:lnTo>
                        <a:pt x="0" y="3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6" name="Freeform 55"/>
                <p:cNvSpPr>
                  <a:spLocks/>
                </p:cNvSpPr>
                <p:nvPr/>
              </p:nvSpPr>
              <p:spPr bwMode="auto">
                <a:xfrm>
                  <a:off x="8459" y="4927"/>
                  <a:ext cx="2" cy="3"/>
                </a:xfrm>
                <a:custGeom>
                  <a:avLst/>
                  <a:gdLst>
                    <a:gd name="T0" fmla="*/ 0 w 7"/>
                    <a:gd name="T1" fmla="*/ 0 h 8"/>
                    <a:gd name="T2" fmla="*/ 0 w 7"/>
                    <a:gd name="T3" fmla="*/ 0 h 8"/>
                    <a:gd name="T4" fmla="*/ 0 w 7"/>
                    <a:gd name="T5" fmla="*/ 0 h 8"/>
                    <a:gd name="T6" fmla="*/ 0 w 7"/>
                    <a:gd name="T7" fmla="*/ 0 h 8"/>
                    <a:gd name="T8" fmla="*/ 0 w 7"/>
                    <a:gd name="T9" fmla="*/ 0 h 8"/>
                    <a:gd name="T10" fmla="*/ 0 w 7"/>
                    <a:gd name="T11" fmla="*/ 0 h 8"/>
                    <a:gd name="T12" fmla="*/ 0 w 7"/>
                    <a:gd name="T13" fmla="*/ 0 h 8"/>
                    <a:gd name="T14" fmla="*/ 0 w 7"/>
                    <a:gd name="T15" fmla="*/ 0 h 8"/>
                    <a:gd name="T16" fmla="*/ 0 w 7"/>
                    <a:gd name="T17" fmla="*/ 0 h 8"/>
                    <a:gd name="T18" fmla="*/ 0 w 7"/>
                    <a:gd name="T19" fmla="*/ 0 h 8"/>
                    <a:gd name="T20" fmla="*/ 0 w 7"/>
                    <a:gd name="T21" fmla="*/ 0 h 8"/>
                    <a:gd name="T22" fmla="*/ 0 w 7"/>
                    <a:gd name="T23" fmla="*/ 0 h 8"/>
                    <a:gd name="T24" fmla="*/ 0 w 7"/>
                    <a:gd name="T25" fmla="*/ 0 h 8"/>
                    <a:gd name="T26" fmla="*/ 0 w 7"/>
                    <a:gd name="T27" fmla="*/ 0 h 8"/>
                    <a:gd name="T28" fmla="*/ 0 w 7"/>
                    <a:gd name="T29" fmla="*/ 0 h 8"/>
                    <a:gd name="T30" fmla="*/ 0 w 7"/>
                    <a:gd name="T31" fmla="*/ 0 h 8"/>
                    <a:gd name="T32" fmla="*/ 0 w 7"/>
                    <a:gd name="T33" fmla="*/ 0 h 8"/>
                    <a:gd name="T34" fmla="*/ 0 w 7"/>
                    <a:gd name="T35" fmla="*/ 0 h 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" h="8">
                      <a:moveTo>
                        <a:pt x="0" y="4"/>
                      </a:moveTo>
                      <a:lnTo>
                        <a:pt x="0" y="5"/>
                      </a:lnTo>
                      <a:lnTo>
                        <a:pt x="1" y="7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6" y="8"/>
                      </a:lnTo>
                      <a:lnTo>
                        <a:pt x="6" y="7"/>
                      </a:lnTo>
                      <a:lnTo>
                        <a:pt x="7" y="5"/>
                      </a:lnTo>
                      <a:lnTo>
                        <a:pt x="7" y="4"/>
                      </a:lnTo>
                      <a:lnTo>
                        <a:pt x="7" y="2"/>
                      </a:lnTo>
                      <a:lnTo>
                        <a:pt x="6" y="1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0" y="2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7" name="Freeform 56"/>
                <p:cNvSpPr>
                  <a:spLocks/>
                </p:cNvSpPr>
                <p:nvPr/>
              </p:nvSpPr>
              <p:spPr bwMode="auto">
                <a:xfrm>
                  <a:off x="8443" y="4936"/>
                  <a:ext cx="2" cy="3"/>
                </a:xfrm>
                <a:custGeom>
                  <a:avLst/>
                  <a:gdLst>
                    <a:gd name="T0" fmla="*/ 0 w 7"/>
                    <a:gd name="T1" fmla="*/ 0 h 9"/>
                    <a:gd name="T2" fmla="*/ 0 w 7"/>
                    <a:gd name="T3" fmla="*/ 0 h 9"/>
                    <a:gd name="T4" fmla="*/ 0 w 7"/>
                    <a:gd name="T5" fmla="*/ 0 h 9"/>
                    <a:gd name="T6" fmla="*/ 0 w 7"/>
                    <a:gd name="T7" fmla="*/ 0 h 9"/>
                    <a:gd name="T8" fmla="*/ 0 w 7"/>
                    <a:gd name="T9" fmla="*/ 0 h 9"/>
                    <a:gd name="T10" fmla="*/ 0 w 7"/>
                    <a:gd name="T11" fmla="*/ 0 h 9"/>
                    <a:gd name="T12" fmla="*/ 0 w 7"/>
                    <a:gd name="T13" fmla="*/ 0 h 9"/>
                    <a:gd name="T14" fmla="*/ 0 w 7"/>
                    <a:gd name="T15" fmla="*/ 0 h 9"/>
                    <a:gd name="T16" fmla="*/ 0 w 7"/>
                    <a:gd name="T17" fmla="*/ 0 h 9"/>
                    <a:gd name="T18" fmla="*/ 0 w 7"/>
                    <a:gd name="T19" fmla="*/ 0 h 9"/>
                    <a:gd name="T20" fmla="*/ 0 w 7"/>
                    <a:gd name="T21" fmla="*/ 0 h 9"/>
                    <a:gd name="T22" fmla="*/ 0 w 7"/>
                    <a:gd name="T23" fmla="*/ 0 h 9"/>
                    <a:gd name="T24" fmla="*/ 0 w 7"/>
                    <a:gd name="T25" fmla="*/ 0 h 9"/>
                    <a:gd name="T26" fmla="*/ 0 w 7"/>
                    <a:gd name="T27" fmla="*/ 0 h 9"/>
                    <a:gd name="T28" fmla="*/ 0 w 7"/>
                    <a:gd name="T29" fmla="*/ 0 h 9"/>
                    <a:gd name="T30" fmla="*/ 0 w 7"/>
                    <a:gd name="T31" fmla="*/ 0 h 9"/>
                    <a:gd name="T32" fmla="*/ 0 w 7"/>
                    <a:gd name="T33" fmla="*/ 0 h 9"/>
                    <a:gd name="T34" fmla="*/ 0 w 7"/>
                    <a:gd name="T35" fmla="*/ 0 h 9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" h="9">
                      <a:moveTo>
                        <a:pt x="0" y="4"/>
                      </a:moveTo>
                      <a:lnTo>
                        <a:pt x="0" y="6"/>
                      </a:lnTo>
                      <a:lnTo>
                        <a:pt x="1" y="7"/>
                      </a:lnTo>
                      <a:lnTo>
                        <a:pt x="3" y="9"/>
                      </a:lnTo>
                      <a:lnTo>
                        <a:pt x="4" y="9"/>
                      </a:lnTo>
                      <a:lnTo>
                        <a:pt x="5" y="9"/>
                      </a:lnTo>
                      <a:lnTo>
                        <a:pt x="5" y="7"/>
                      </a:lnTo>
                      <a:lnTo>
                        <a:pt x="7" y="6"/>
                      </a:lnTo>
                      <a:lnTo>
                        <a:pt x="7" y="4"/>
                      </a:lnTo>
                      <a:lnTo>
                        <a:pt x="7" y="3"/>
                      </a:lnTo>
                      <a:lnTo>
                        <a:pt x="5" y="1"/>
                      </a:lnTo>
                      <a:lnTo>
                        <a:pt x="5" y="0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0" y="3"/>
                      </a:lnTo>
                      <a:lnTo>
                        <a:pt x="0" y="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8" name="Freeform 57"/>
                <p:cNvSpPr>
                  <a:spLocks/>
                </p:cNvSpPr>
                <p:nvPr/>
              </p:nvSpPr>
              <p:spPr bwMode="auto">
                <a:xfrm>
                  <a:off x="8474" y="4919"/>
                  <a:ext cx="7" cy="6"/>
                </a:xfrm>
                <a:custGeom>
                  <a:avLst/>
                  <a:gdLst>
                    <a:gd name="T0" fmla="*/ 0 w 20"/>
                    <a:gd name="T1" fmla="*/ 0 h 20"/>
                    <a:gd name="T2" fmla="*/ 0 w 20"/>
                    <a:gd name="T3" fmla="*/ 0 h 20"/>
                    <a:gd name="T4" fmla="*/ 0 w 20"/>
                    <a:gd name="T5" fmla="*/ 0 h 20"/>
                    <a:gd name="T6" fmla="*/ 0 w 20"/>
                    <a:gd name="T7" fmla="*/ 0 h 20"/>
                    <a:gd name="T8" fmla="*/ 0 w 20"/>
                    <a:gd name="T9" fmla="*/ 0 h 20"/>
                    <a:gd name="T10" fmla="*/ 0 w 20"/>
                    <a:gd name="T11" fmla="*/ 0 h 20"/>
                    <a:gd name="T12" fmla="*/ 0 w 20"/>
                    <a:gd name="T13" fmla="*/ 0 h 20"/>
                    <a:gd name="T14" fmla="*/ 0 w 20"/>
                    <a:gd name="T15" fmla="*/ 0 h 20"/>
                    <a:gd name="T16" fmla="*/ 0 w 20"/>
                    <a:gd name="T17" fmla="*/ 0 h 20"/>
                    <a:gd name="T18" fmla="*/ 0 w 20"/>
                    <a:gd name="T19" fmla="*/ 0 h 20"/>
                    <a:gd name="T20" fmla="*/ 0 w 20"/>
                    <a:gd name="T21" fmla="*/ 0 h 20"/>
                    <a:gd name="T22" fmla="*/ 0 w 20"/>
                    <a:gd name="T23" fmla="*/ 0 h 20"/>
                    <a:gd name="T24" fmla="*/ 0 w 20"/>
                    <a:gd name="T25" fmla="*/ 0 h 20"/>
                    <a:gd name="T26" fmla="*/ 0 w 20"/>
                    <a:gd name="T27" fmla="*/ 0 h 20"/>
                    <a:gd name="T28" fmla="*/ 0 w 20"/>
                    <a:gd name="T29" fmla="*/ 0 h 20"/>
                    <a:gd name="T30" fmla="*/ 0 w 20"/>
                    <a:gd name="T31" fmla="*/ 0 h 20"/>
                    <a:gd name="T32" fmla="*/ 0 w 20"/>
                    <a:gd name="T33" fmla="*/ 0 h 20"/>
                    <a:gd name="T34" fmla="*/ 0 w 20"/>
                    <a:gd name="T35" fmla="*/ 0 h 20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20" h="20">
                      <a:moveTo>
                        <a:pt x="0" y="10"/>
                      </a:moveTo>
                      <a:lnTo>
                        <a:pt x="0" y="15"/>
                      </a:lnTo>
                      <a:lnTo>
                        <a:pt x="2" y="17"/>
                      </a:lnTo>
                      <a:lnTo>
                        <a:pt x="5" y="20"/>
                      </a:lnTo>
                      <a:lnTo>
                        <a:pt x="10" y="20"/>
                      </a:lnTo>
                      <a:lnTo>
                        <a:pt x="14" y="20"/>
                      </a:lnTo>
                      <a:lnTo>
                        <a:pt x="17" y="17"/>
                      </a:lnTo>
                      <a:lnTo>
                        <a:pt x="20" y="15"/>
                      </a:lnTo>
                      <a:lnTo>
                        <a:pt x="20" y="10"/>
                      </a:lnTo>
                      <a:lnTo>
                        <a:pt x="20" y="6"/>
                      </a:lnTo>
                      <a:lnTo>
                        <a:pt x="17" y="3"/>
                      </a:lnTo>
                      <a:lnTo>
                        <a:pt x="14" y="0"/>
                      </a:lnTo>
                      <a:lnTo>
                        <a:pt x="10" y="0"/>
                      </a:lnTo>
                      <a:lnTo>
                        <a:pt x="5" y="0"/>
                      </a:lnTo>
                      <a:lnTo>
                        <a:pt x="2" y="3"/>
                      </a:lnTo>
                      <a:lnTo>
                        <a:pt x="0" y="6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59" name="Freeform 58"/>
                <p:cNvSpPr>
                  <a:spLocks/>
                </p:cNvSpPr>
                <p:nvPr/>
              </p:nvSpPr>
              <p:spPr bwMode="auto">
                <a:xfrm>
                  <a:off x="8332" y="4713"/>
                  <a:ext cx="4" cy="4"/>
                </a:xfrm>
                <a:custGeom>
                  <a:avLst/>
                  <a:gdLst>
                    <a:gd name="T0" fmla="*/ 0 w 12"/>
                    <a:gd name="T1" fmla="*/ 0 h 13"/>
                    <a:gd name="T2" fmla="*/ 0 w 12"/>
                    <a:gd name="T3" fmla="*/ 0 h 13"/>
                    <a:gd name="T4" fmla="*/ 0 w 12"/>
                    <a:gd name="T5" fmla="*/ 0 h 13"/>
                    <a:gd name="T6" fmla="*/ 0 w 12"/>
                    <a:gd name="T7" fmla="*/ 0 h 13"/>
                    <a:gd name="T8" fmla="*/ 0 w 12"/>
                    <a:gd name="T9" fmla="*/ 0 h 13"/>
                    <a:gd name="T10" fmla="*/ 0 w 12"/>
                    <a:gd name="T11" fmla="*/ 0 h 13"/>
                    <a:gd name="T12" fmla="*/ 0 w 12"/>
                    <a:gd name="T13" fmla="*/ 0 h 13"/>
                    <a:gd name="T14" fmla="*/ 0 w 12"/>
                    <a:gd name="T15" fmla="*/ 0 h 13"/>
                    <a:gd name="T16" fmla="*/ 0 w 12"/>
                    <a:gd name="T17" fmla="*/ 0 h 13"/>
                    <a:gd name="T18" fmla="*/ 0 w 12"/>
                    <a:gd name="T19" fmla="*/ 0 h 13"/>
                    <a:gd name="T20" fmla="*/ 0 w 12"/>
                    <a:gd name="T21" fmla="*/ 0 h 13"/>
                    <a:gd name="T22" fmla="*/ 0 w 12"/>
                    <a:gd name="T23" fmla="*/ 0 h 13"/>
                    <a:gd name="T24" fmla="*/ 0 w 12"/>
                    <a:gd name="T25" fmla="*/ 0 h 13"/>
                    <a:gd name="T26" fmla="*/ 0 w 12"/>
                    <a:gd name="T27" fmla="*/ 0 h 13"/>
                    <a:gd name="T28" fmla="*/ 0 w 12"/>
                    <a:gd name="T29" fmla="*/ 0 h 13"/>
                    <a:gd name="T30" fmla="*/ 0 w 12"/>
                    <a:gd name="T31" fmla="*/ 0 h 13"/>
                    <a:gd name="T32" fmla="*/ 0 w 12"/>
                    <a:gd name="T33" fmla="*/ 0 h 13"/>
                    <a:gd name="T34" fmla="*/ 0 w 12"/>
                    <a:gd name="T35" fmla="*/ 0 h 13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2" h="13">
                      <a:moveTo>
                        <a:pt x="0" y="7"/>
                      </a:moveTo>
                      <a:lnTo>
                        <a:pt x="0" y="9"/>
                      </a:lnTo>
                      <a:lnTo>
                        <a:pt x="2" y="12"/>
                      </a:lnTo>
                      <a:lnTo>
                        <a:pt x="3" y="13"/>
                      </a:lnTo>
                      <a:lnTo>
                        <a:pt x="6" y="13"/>
                      </a:lnTo>
                      <a:lnTo>
                        <a:pt x="9" y="13"/>
                      </a:lnTo>
                      <a:lnTo>
                        <a:pt x="11" y="12"/>
                      </a:lnTo>
                      <a:lnTo>
                        <a:pt x="12" y="9"/>
                      </a:lnTo>
                      <a:lnTo>
                        <a:pt x="12" y="7"/>
                      </a:lnTo>
                      <a:lnTo>
                        <a:pt x="12" y="5"/>
                      </a:lnTo>
                      <a:lnTo>
                        <a:pt x="11" y="2"/>
                      </a:lnTo>
                      <a:lnTo>
                        <a:pt x="9" y="0"/>
                      </a:lnTo>
                      <a:lnTo>
                        <a:pt x="6" y="0"/>
                      </a:lnTo>
                      <a:lnTo>
                        <a:pt x="3" y="0"/>
                      </a:lnTo>
                      <a:lnTo>
                        <a:pt x="2" y="2"/>
                      </a:lnTo>
                      <a:lnTo>
                        <a:pt x="0" y="5"/>
                      </a:lnTo>
                      <a:lnTo>
                        <a:pt x="0" y="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0" name="Freeform 59"/>
                <p:cNvSpPr>
                  <a:spLocks/>
                </p:cNvSpPr>
                <p:nvPr/>
              </p:nvSpPr>
              <p:spPr bwMode="auto">
                <a:xfrm>
                  <a:off x="8349" y="4708"/>
                  <a:ext cx="5" cy="4"/>
                </a:xfrm>
                <a:custGeom>
                  <a:avLst/>
                  <a:gdLst>
                    <a:gd name="T0" fmla="*/ 0 w 13"/>
                    <a:gd name="T1" fmla="*/ 0 h 12"/>
                    <a:gd name="T2" fmla="*/ 0 w 13"/>
                    <a:gd name="T3" fmla="*/ 0 h 12"/>
                    <a:gd name="T4" fmla="*/ 0 w 13"/>
                    <a:gd name="T5" fmla="*/ 0 h 12"/>
                    <a:gd name="T6" fmla="*/ 0 w 13"/>
                    <a:gd name="T7" fmla="*/ 0 h 12"/>
                    <a:gd name="T8" fmla="*/ 0 w 13"/>
                    <a:gd name="T9" fmla="*/ 0 h 12"/>
                    <a:gd name="T10" fmla="*/ 0 w 13"/>
                    <a:gd name="T11" fmla="*/ 0 h 12"/>
                    <a:gd name="T12" fmla="*/ 0 w 13"/>
                    <a:gd name="T13" fmla="*/ 0 h 12"/>
                    <a:gd name="T14" fmla="*/ 0 w 13"/>
                    <a:gd name="T15" fmla="*/ 0 h 12"/>
                    <a:gd name="T16" fmla="*/ 0 w 13"/>
                    <a:gd name="T17" fmla="*/ 0 h 12"/>
                    <a:gd name="T18" fmla="*/ 0 w 13"/>
                    <a:gd name="T19" fmla="*/ 0 h 12"/>
                    <a:gd name="T20" fmla="*/ 0 w 13"/>
                    <a:gd name="T21" fmla="*/ 0 h 12"/>
                    <a:gd name="T22" fmla="*/ 0 w 13"/>
                    <a:gd name="T23" fmla="*/ 0 h 12"/>
                    <a:gd name="T24" fmla="*/ 0 w 13"/>
                    <a:gd name="T25" fmla="*/ 0 h 12"/>
                    <a:gd name="T26" fmla="*/ 0 w 13"/>
                    <a:gd name="T27" fmla="*/ 0 h 12"/>
                    <a:gd name="T28" fmla="*/ 0 w 13"/>
                    <a:gd name="T29" fmla="*/ 0 h 12"/>
                    <a:gd name="T30" fmla="*/ 0 w 13"/>
                    <a:gd name="T31" fmla="*/ 0 h 12"/>
                    <a:gd name="T32" fmla="*/ 0 w 13"/>
                    <a:gd name="T33" fmla="*/ 0 h 12"/>
                    <a:gd name="T34" fmla="*/ 0 w 13"/>
                    <a:gd name="T35" fmla="*/ 0 h 1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3" h="12">
                      <a:moveTo>
                        <a:pt x="0" y="6"/>
                      </a:moveTo>
                      <a:lnTo>
                        <a:pt x="0" y="8"/>
                      </a:lnTo>
                      <a:lnTo>
                        <a:pt x="2" y="10"/>
                      </a:lnTo>
                      <a:lnTo>
                        <a:pt x="5" y="12"/>
                      </a:lnTo>
                      <a:lnTo>
                        <a:pt x="8" y="12"/>
                      </a:lnTo>
                      <a:lnTo>
                        <a:pt x="9" y="12"/>
                      </a:lnTo>
                      <a:lnTo>
                        <a:pt x="12" y="10"/>
                      </a:lnTo>
                      <a:lnTo>
                        <a:pt x="13" y="8"/>
                      </a:lnTo>
                      <a:lnTo>
                        <a:pt x="13" y="6"/>
                      </a:lnTo>
                      <a:lnTo>
                        <a:pt x="13" y="3"/>
                      </a:lnTo>
                      <a:lnTo>
                        <a:pt x="12" y="2"/>
                      </a:lnTo>
                      <a:lnTo>
                        <a:pt x="9" y="0"/>
                      </a:lnTo>
                      <a:lnTo>
                        <a:pt x="8" y="0"/>
                      </a:lnTo>
                      <a:lnTo>
                        <a:pt x="5" y="0"/>
                      </a:lnTo>
                      <a:lnTo>
                        <a:pt x="2" y="2"/>
                      </a:lnTo>
                      <a:lnTo>
                        <a:pt x="0" y="3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1" name="Freeform 60"/>
                <p:cNvSpPr>
                  <a:spLocks/>
                </p:cNvSpPr>
                <p:nvPr/>
              </p:nvSpPr>
              <p:spPr bwMode="auto">
                <a:xfrm>
                  <a:off x="8366" y="4704"/>
                  <a:ext cx="2" cy="2"/>
                </a:xfrm>
                <a:custGeom>
                  <a:avLst/>
                  <a:gdLst>
                    <a:gd name="T0" fmla="*/ 0 w 8"/>
                    <a:gd name="T1" fmla="*/ 0 h 7"/>
                    <a:gd name="T2" fmla="*/ 0 w 8"/>
                    <a:gd name="T3" fmla="*/ 0 h 7"/>
                    <a:gd name="T4" fmla="*/ 0 w 8"/>
                    <a:gd name="T5" fmla="*/ 0 h 7"/>
                    <a:gd name="T6" fmla="*/ 0 w 8"/>
                    <a:gd name="T7" fmla="*/ 0 h 7"/>
                    <a:gd name="T8" fmla="*/ 0 w 8"/>
                    <a:gd name="T9" fmla="*/ 0 h 7"/>
                    <a:gd name="T10" fmla="*/ 0 w 8"/>
                    <a:gd name="T11" fmla="*/ 0 h 7"/>
                    <a:gd name="T12" fmla="*/ 0 w 8"/>
                    <a:gd name="T13" fmla="*/ 0 h 7"/>
                    <a:gd name="T14" fmla="*/ 0 w 8"/>
                    <a:gd name="T15" fmla="*/ 0 h 7"/>
                    <a:gd name="T16" fmla="*/ 0 w 8"/>
                    <a:gd name="T17" fmla="*/ 0 h 7"/>
                    <a:gd name="T18" fmla="*/ 0 w 8"/>
                    <a:gd name="T19" fmla="*/ 0 h 7"/>
                    <a:gd name="T20" fmla="*/ 0 w 8"/>
                    <a:gd name="T21" fmla="*/ 0 h 7"/>
                    <a:gd name="T22" fmla="*/ 0 w 8"/>
                    <a:gd name="T23" fmla="*/ 0 h 7"/>
                    <a:gd name="T24" fmla="*/ 0 w 8"/>
                    <a:gd name="T25" fmla="*/ 0 h 7"/>
                    <a:gd name="T26" fmla="*/ 0 w 8"/>
                    <a:gd name="T27" fmla="*/ 0 h 7"/>
                    <a:gd name="T28" fmla="*/ 0 w 8"/>
                    <a:gd name="T29" fmla="*/ 0 h 7"/>
                    <a:gd name="T30" fmla="*/ 0 w 8"/>
                    <a:gd name="T31" fmla="*/ 0 h 7"/>
                    <a:gd name="T32" fmla="*/ 0 w 8"/>
                    <a:gd name="T33" fmla="*/ 0 h 7"/>
                    <a:gd name="T34" fmla="*/ 0 w 8"/>
                    <a:gd name="T35" fmla="*/ 0 h 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8" h="7">
                      <a:moveTo>
                        <a:pt x="0" y="3"/>
                      </a:moveTo>
                      <a:lnTo>
                        <a:pt x="0" y="4"/>
                      </a:lnTo>
                      <a:lnTo>
                        <a:pt x="1" y="6"/>
                      </a:lnTo>
                      <a:lnTo>
                        <a:pt x="3" y="7"/>
                      </a:lnTo>
                      <a:lnTo>
                        <a:pt x="4" y="7"/>
                      </a:lnTo>
                      <a:lnTo>
                        <a:pt x="6" y="7"/>
                      </a:lnTo>
                      <a:lnTo>
                        <a:pt x="7" y="6"/>
                      </a:lnTo>
                      <a:lnTo>
                        <a:pt x="8" y="4"/>
                      </a:lnTo>
                      <a:lnTo>
                        <a:pt x="8" y="3"/>
                      </a:lnTo>
                      <a:lnTo>
                        <a:pt x="8" y="1"/>
                      </a:lnTo>
                      <a:lnTo>
                        <a:pt x="7" y="1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1" y="1"/>
                      </a:lnTo>
                      <a:lnTo>
                        <a:pt x="0" y="1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2" name="Freeform 61"/>
                <p:cNvSpPr>
                  <a:spLocks/>
                </p:cNvSpPr>
                <p:nvPr/>
              </p:nvSpPr>
              <p:spPr bwMode="auto">
                <a:xfrm>
                  <a:off x="8338" y="4730"/>
                  <a:ext cx="2" cy="3"/>
                </a:xfrm>
                <a:custGeom>
                  <a:avLst/>
                  <a:gdLst>
                    <a:gd name="T0" fmla="*/ 0 w 7"/>
                    <a:gd name="T1" fmla="*/ 0 h 8"/>
                    <a:gd name="T2" fmla="*/ 0 w 7"/>
                    <a:gd name="T3" fmla="*/ 0 h 8"/>
                    <a:gd name="T4" fmla="*/ 0 w 7"/>
                    <a:gd name="T5" fmla="*/ 0 h 8"/>
                    <a:gd name="T6" fmla="*/ 0 w 7"/>
                    <a:gd name="T7" fmla="*/ 0 h 8"/>
                    <a:gd name="T8" fmla="*/ 0 w 7"/>
                    <a:gd name="T9" fmla="*/ 0 h 8"/>
                    <a:gd name="T10" fmla="*/ 0 w 7"/>
                    <a:gd name="T11" fmla="*/ 0 h 8"/>
                    <a:gd name="T12" fmla="*/ 0 w 7"/>
                    <a:gd name="T13" fmla="*/ 0 h 8"/>
                    <a:gd name="T14" fmla="*/ 0 w 7"/>
                    <a:gd name="T15" fmla="*/ 0 h 8"/>
                    <a:gd name="T16" fmla="*/ 0 w 7"/>
                    <a:gd name="T17" fmla="*/ 0 h 8"/>
                    <a:gd name="T18" fmla="*/ 0 w 7"/>
                    <a:gd name="T19" fmla="*/ 0 h 8"/>
                    <a:gd name="T20" fmla="*/ 0 w 7"/>
                    <a:gd name="T21" fmla="*/ 0 h 8"/>
                    <a:gd name="T22" fmla="*/ 0 w 7"/>
                    <a:gd name="T23" fmla="*/ 0 h 8"/>
                    <a:gd name="T24" fmla="*/ 0 w 7"/>
                    <a:gd name="T25" fmla="*/ 0 h 8"/>
                    <a:gd name="T26" fmla="*/ 0 w 7"/>
                    <a:gd name="T27" fmla="*/ 0 h 8"/>
                    <a:gd name="T28" fmla="*/ 0 w 7"/>
                    <a:gd name="T29" fmla="*/ 0 h 8"/>
                    <a:gd name="T30" fmla="*/ 0 w 7"/>
                    <a:gd name="T31" fmla="*/ 0 h 8"/>
                    <a:gd name="T32" fmla="*/ 0 w 7"/>
                    <a:gd name="T33" fmla="*/ 0 h 8"/>
                    <a:gd name="T34" fmla="*/ 0 w 7"/>
                    <a:gd name="T35" fmla="*/ 0 h 8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" h="8">
                      <a:moveTo>
                        <a:pt x="0" y="3"/>
                      </a:moveTo>
                      <a:lnTo>
                        <a:pt x="0" y="5"/>
                      </a:lnTo>
                      <a:lnTo>
                        <a:pt x="1" y="6"/>
                      </a:lnTo>
                      <a:lnTo>
                        <a:pt x="3" y="8"/>
                      </a:lnTo>
                      <a:lnTo>
                        <a:pt x="4" y="8"/>
                      </a:lnTo>
                      <a:lnTo>
                        <a:pt x="6" y="8"/>
                      </a:lnTo>
                      <a:lnTo>
                        <a:pt x="6" y="6"/>
                      </a:lnTo>
                      <a:lnTo>
                        <a:pt x="7" y="5"/>
                      </a:lnTo>
                      <a:lnTo>
                        <a:pt x="7" y="3"/>
                      </a:lnTo>
                      <a:lnTo>
                        <a:pt x="7" y="2"/>
                      </a:lnTo>
                      <a:lnTo>
                        <a:pt x="6" y="2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3" y="0"/>
                      </a:lnTo>
                      <a:lnTo>
                        <a:pt x="1" y="2"/>
                      </a:lnTo>
                      <a:lnTo>
                        <a:pt x="0" y="2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3" name="Freeform 62"/>
                <p:cNvSpPr>
                  <a:spLocks/>
                </p:cNvSpPr>
                <p:nvPr/>
              </p:nvSpPr>
              <p:spPr bwMode="auto">
                <a:xfrm>
                  <a:off x="8370" y="4713"/>
                  <a:ext cx="6" cy="6"/>
                </a:xfrm>
                <a:custGeom>
                  <a:avLst/>
                  <a:gdLst>
                    <a:gd name="T0" fmla="*/ 0 w 16"/>
                    <a:gd name="T1" fmla="*/ 0 h 17"/>
                    <a:gd name="T2" fmla="*/ 0 w 16"/>
                    <a:gd name="T3" fmla="*/ 0 h 17"/>
                    <a:gd name="T4" fmla="*/ 0 w 16"/>
                    <a:gd name="T5" fmla="*/ 0 h 17"/>
                    <a:gd name="T6" fmla="*/ 0 w 16"/>
                    <a:gd name="T7" fmla="*/ 0 h 17"/>
                    <a:gd name="T8" fmla="*/ 0 w 16"/>
                    <a:gd name="T9" fmla="*/ 0 h 17"/>
                    <a:gd name="T10" fmla="*/ 0 w 16"/>
                    <a:gd name="T11" fmla="*/ 0 h 17"/>
                    <a:gd name="T12" fmla="*/ 0 w 16"/>
                    <a:gd name="T13" fmla="*/ 0 h 17"/>
                    <a:gd name="T14" fmla="*/ 0 w 16"/>
                    <a:gd name="T15" fmla="*/ 0 h 17"/>
                    <a:gd name="T16" fmla="*/ 0 w 16"/>
                    <a:gd name="T17" fmla="*/ 0 h 17"/>
                    <a:gd name="T18" fmla="*/ 0 w 16"/>
                    <a:gd name="T19" fmla="*/ 0 h 17"/>
                    <a:gd name="T20" fmla="*/ 0 w 16"/>
                    <a:gd name="T21" fmla="*/ 0 h 17"/>
                    <a:gd name="T22" fmla="*/ 0 w 16"/>
                    <a:gd name="T23" fmla="*/ 0 h 17"/>
                    <a:gd name="T24" fmla="*/ 0 w 16"/>
                    <a:gd name="T25" fmla="*/ 0 h 17"/>
                    <a:gd name="T26" fmla="*/ 0 w 16"/>
                    <a:gd name="T27" fmla="*/ 0 h 17"/>
                    <a:gd name="T28" fmla="*/ 0 w 16"/>
                    <a:gd name="T29" fmla="*/ 0 h 17"/>
                    <a:gd name="T30" fmla="*/ 0 w 16"/>
                    <a:gd name="T31" fmla="*/ 0 h 17"/>
                    <a:gd name="T32" fmla="*/ 0 w 16"/>
                    <a:gd name="T33" fmla="*/ 0 h 17"/>
                    <a:gd name="T34" fmla="*/ 0 w 16"/>
                    <a:gd name="T35" fmla="*/ 0 h 17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6" h="17">
                      <a:moveTo>
                        <a:pt x="0" y="8"/>
                      </a:moveTo>
                      <a:lnTo>
                        <a:pt x="0" y="11"/>
                      </a:lnTo>
                      <a:lnTo>
                        <a:pt x="3" y="14"/>
                      </a:lnTo>
                      <a:lnTo>
                        <a:pt x="5" y="16"/>
                      </a:lnTo>
                      <a:lnTo>
                        <a:pt x="9" y="17"/>
                      </a:lnTo>
                      <a:lnTo>
                        <a:pt x="12" y="16"/>
                      </a:lnTo>
                      <a:lnTo>
                        <a:pt x="15" y="14"/>
                      </a:lnTo>
                      <a:lnTo>
                        <a:pt x="16" y="11"/>
                      </a:lnTo>
                      <a:lnTo>
                        <a:pt x="16" y="8"/>
                      </a:lnTo>
                      <a:lnTo>
                        <a:pt x="16" y="5"/>
                      </a:lnTo>
                      <a:lnTo>
                        <a:pt x="15" y="3"/>
                      </a:lnTo>
                      <a:lnTo>
                        <a:pt x="12" y="1"/>
                      </a:lnTo>
                      <a:lnTo>
                        <a:pt x="9" y="0"/>
                      </a:lnTo>
                      <a:lnTo>
                        <a:pt x="5" y="1"/>
                      </a:lnTo>
                      <a:lnTo>
                        <a:pt x="3" y="3"/>
                      </a:lnTo>
                      <a:lnTo>
                        <a:pt x="0" y="5"/>
                      </a:lnTo>
                      <a:lnTo>
                        <a:pt x="0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4" name="Freeform 63"/>
                <p:cNvSpPr>
                  <a:spLocks/>
                </p:cNvSpPr>
                <p:nvPr/>
              </p:nvSpPr>
              <p:spPr bwMode="auto">
                <a:xfrm>
                  <a:off x="8353" y="4721"/>
                  <a:ext cx="4" cy="4"/>
                </a:xfrm>
                <a:custGeom>
                  <a:avLst/>
                  <a:gdLst>
                    <a:gd name="T0" fmla="*/ 0 w 12"/>
                    <a:gd name="T1" fmla="*/ 0 h 12"/>
                    <a:gd name="T2" fmla="*/ 0 w 12"/>
                    <a:gd name="T3" fmla="*/ 0 h 12"/>
                    <a:gd name="T4" fmla="*/ 0 w 12"/>
                    <a:gd name="T5" fmla="*/ 0 h 12"/>
                    <a:gd name="T6" fmla="*/ 0 w 12"/>
                    <a:gd name="T7" fmla="*/ 0 h 12"/>
                    <a:gd name="T8" fmla="*/ 0 w 12"/>
                    <a:gd name="T9" fmla="*/ 0 h 12"/>
                    <a:gd name="T10" fmla="*/ 0 w 12"/>
                    <a:gd name="T11" fmla="*/ 0 h 12"/>
                    <a:gd name="T12" fmla="*/ 0 w 12"/>
                    <a:gd name="T13" fmla="*/ 0 h 12"/>
                    <a:gd name="T14" fmla="*/ 0 w 12"/>
                    <a:gd name="T15" fmla="*/ 0 h 12"/>
                    <a:gd name="T16" fmla="*/ 0 w 12"/>
                    <a:gd name="T17" fmla="*/ 0 h 12"/>
                    <a:gd name="T18" fmla="*/ 0 w 12"/>
                    <a:gd name="T19" fmla="*/ 0 h 12"/>
                    <a:gd name="T20" fmla="*/ 0 w 12"/>
                    <a:gd name="T21" fmla="*/ 0 h 12"/>
                    <a:gd name="T22" fmla="*/ 0 w 12"/>
                    <a:gd name="T23" fmla="*/ 0 h 12"/>
                    <a:gd name="T24" fmla="*/ 0 w 12"/>
                    <a:gd name="T25" fmla="*/ 0 h 12"/>
                    <a:gd name="T26" fmla="*/ 0 w 12"/>
                    <a:gd name="T27" fmla="*/ 0 h 12"/>
                    <a:gd name="T28" fmla="*/ 0 w 12"/>
                    <a:gd name="T29" fmla="*/ 0 h 12"/>
                    <a:gd name="T30" fmla="*/ 0 w 12"/>
                    <a:gd name="T31" fmla="*/ 0 h 12"/>
                    <a:gd name="T32" fmla="*/ 0 w 12"/>
                    <a:gd name="T33" fmla="*/ 0 h 12"/>
                    <a:gd name="T34" fmla="*/ 0 w 12"/>
                    <a:gd name="T35" fmla="*/ 0 h 1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12" h="12">
                      <a:moveTo>
                        <a:pt x="0" y="6"/>
                      </a:moveTo>
                      <a:lnTo>
                        <a:pt x="0" y="7"/>
                      </a:lnTo>
                      <a:lnTo>
                        <a:pt x="1" y="10"/>
                      </a:lnTo>
                      <a:lnTo>
                        <a:pt x="4" y="12"/>
                      </a:lnTo>
                      <a:lnTo>
                        <a:pt x="6" y="12"/>
                      </a:lnTo>
                      <a:lnTo>
                        <a:pt x="7" y="12"/>
                      </a:lnTo>
                      <a:lnTo>
                        <a:pt x="10" y="10"/>
                      </a:lnTo>
                      <a:lnTo>
                        <a:pt x="12" y="7"/>
                      </a:lnTo>
                      <a:lnTo>
                        <a:pt x="12" y="6"/>
                      </a:lnTo>
                      <a:lnTo>
                        <a:pt x="12" y="4"/>
                      </a:lnTo>
                      <a:lnTo>
                        <a:pt x="10" y="2"/>
                      </a:lnTo>
                      <a:lnTo>
                        <a:pt x="7" y="0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1" y="2"/>
                      </a:lnTo>
                      <a:lnTo>
                        <a:pt x="0" y="4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5" name="Freeform 64"/>
                <p:cNvSpPr>
                  <a:spLocks/>
                </p:cNvSpPr>
                <p:nvPr/>
              </p:nvSpPr>
              <p:spPr bwMode="auto">
                <a:xfrm>
                  <a:off x="8343" y="4794"/>
                  <a:ext cx="25" cy="25"/>
                </a:xfrm>
                <a:custGeom>
                  <a:avLst/>
                  <a:gdLst>
                    <a:gd name="T0" fmla="*/ 0 w 74"/>
                    <a:gd name="T1" fmla="*/ 0 h 75"/>
                    <a:gd name="T2" fmla="*/ 0 w 74"/>
                    <a:gd name="T3" fmla="*/ 0 h 75"/>
                    <a:gd name="T4" fmla="*/ 0 w 74"/>
                    <a:gd name="T5" fmla="*/ 0 h 75"/>
                    <a:gd name="T6" fmla="*/ 0 w 74"/>
                    <a:gd name="T7" fmla="*/ 0 h 75"/>
                    <a:gd name="T8" fmla="*/ 0 w 74"/>
                    <a:gd name="T9" fmla="*/ 0 h 75"/>
                    <a:gd name="T10" fmla="*/ 0 w 74"/>
                    <a:gd name="T11" fmla="*/ 0 h 75"/>
                    <a:gd name="T12" fmla="*/ 0 w 74"/>
                    <a:gd name="T13" fmla="*/ 0 h 75"/>
                    <a:gd name="T14" fmla="*/ 0 w 74"/>
                    <a:gd name="T15" fmla="*/ 0 h 75"/>
                    <a:gd name="T16" fmla="*/ 0 w 74"/>
                    <a:gd name="T17" fmla="*/ 0 h 75"/>
                    <a:gd name="T18" fmla="*/ 0 w 74"/>
                    <a:gd name="T19" fmla="*/ 0 h 75"/>
                    <a:gd name="T20" fmla="*/ 0 w 74"/>
                    <a:gd name="T21" fmla="*/ 0 h 75"/>
                    <a:gd name="T22" fmla="*/ 0 w 74"/>
                    <a:gd name="T23" fmla="*/ 0 h 75"/>
                    <a:gd name="T24" fmla="*/ 0 w 74"/>
                    <a:gd name="T25" fmla="*/ 0 h 75"/>
                    <a:gd name="T26" fmla="*/ 0 w 74"/>
                    <a:gd name="T27" fmla="*/ 0 h 75"/>
                    <a:gd name="T28" fmla="*/ 0 w 74"/>
                    <a:gd name="T29" fmla="*/ 0 h 75"/>
                    <a:gd name="T30" fmla="*/ 0 w 74"/>
                    <a:gd name="T31" fmla="*/ 0 h 75"/>
                    <a:gd name="T32" fmla="*/ 0 w 74"/>
                    <a:gd name="T33" fmla="*/ 0 h 75"/>
                    <a:gd name="T34" fmla="*/ 0 w 74"/>
                    <a:gd name="T35" fmla="*/ 0 h 75"/>
                    <a:gd name="T36" fmla="*/ 0 w 74"/>
                    <a:gd name="T37" fmla="*/ 0 h 75"/>
                    <a:gd name="T38" fmla="*/ 0 w 74"/>
                    <a:gd name="T39" fmla="*/ 0 h 75"/>
                    <a:gd name="T40" fmla="*/ 0 w 74"/>
                    <a:gd name="T41" fmla="*/ 0 h 75"/>
                    <a:gd name="T42" fmla="*/ 0 w 74"/>
                    <a:gd name="T43" fmla="*/ 0 h 75"/>
                    <a:gd name="T44" fmla="*/ 0 w 74"/>
                    <a:gd name="T45" fmla="*/ 0 h 75"/>
                    <a:gd name="T46" fmla="*/ 0 w 74"/>
                    <a:gd name="T47" fmla="*/ 0 h 75"/>
                    <a:gd name="T48" fmla="*/ 0 w 74"/>
                    <a:gd name="T49" fmla="*/ 0 h 75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74" h="75">
                      <a:moveTo>
                        <a:pt x="7" y="65"/>
                      </a:moveTo>
                      <a:lnTo>
                        <a:pt x="15" y="72"/>
                      </a:lnTo>
                      <a:lnTo>
                        <a:pt x="25" y="75"/>
                      </a:lnTo>
                      <a:lnTo>
                        <a:pt x="32" y="75"/>
                      </a:lnTo>
                      <a:lnTo>
                        <a:pt x="37" y="73"/>
                      </a:lnTo>
                      <a:lnTo>
                        <a:pt x="38" y="73"/>
                      </a:lnTo>
                      <a:lnTo>
                        <a:pt x="44" y="71"/>
                      </a:lnTo>
                      <a:lnTo>
                        <a:pt x="50" y="69"/>
                      </a:lnTo>
                      <a:lnTo>
                        <a:pt x="59" y="65"/>
                      </a:lnTo>
                      <a:lnTo>
                        <a:pt x="65" y="60"/>
                      </a:lnTo>
                      <a:lnTo>
                        <a:pt x="71" y="56"/>
                      </a:lnTo>
                      <a:lnTo>
                        <a:pt x="74" y="50"/>
                      </a:lnTo>
                      <a:lnTo>
                        <a:pt x="72" y="45"/>
                      </a:lnTo>
                      <a:lnTo>
                        <a:pt x="59" y="35"/>
                      </a:lnTo>
                      <a:lnTo>
                        <a:pt x="46" y="39"/>
                      </a:lnTo>
                      <a:lnTo>
                        <a:pt x="35" y="48"/>
                      </a:lnTo>
                      <a:lnTo>
                        <a:pt x="31" y="52"/>
                      </a:lnTo>
                      <a:lnTo>
                        <a:pt x="29" y="43"/>
                      </a:lnTo>
                      <a:lnTo>
                        <a:pt x="24" y="26"/>
                      </a:lnTo>
                      <a:lnTo>
                        <a:pt x="13" y="7"/>
                      </a:lnTo>
                      <a:lnTo>
                        <a:pt x="2" y="0"/>
                      </a:lnTo>
                      <a:lnTo>
                        <a:pt x="0" y="19"/>
                      </a:lnTo>
                      <a:lnTo>
                        <a:pt x="3" y="40"/>
                      </a:lnTo>
                      <a:lnTo>
                        <a:pt x="6" y="58"/>
                      </a:lnTo>
                      <a:lnTo>
                        <a:pt x="7" y="6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6" name="Freeform 65"/>
                <p:cNvSpPr>
                  <a:spLocks/>
                </p:cNvSpPr>
                <p:nvPr/>
              </p:nvSpPr>
              <p:spPr bwMode="auto">
                <a:xfrm>
                  <a:off x="8367" y="4788"/>
                  <a:ext cx="23" cy="20"/>
                </a:xfrm>
                <a:custGeom>
                  <a:avLst/>
                  <a:gdLst>
                    <a:gd name="T0" fmla="*/ 0 w 69"/>
                    <a:gd name="T1" fmla="*/ 0 h 59"/>
                    <a:gd name="T2" fmla="*/ 0 w 69"/>
                    <a:gd name="T3" fmla="*/ 0 h 59"/>
                    <a:gd name="T4" fmla="*/ 0 w 69"/>
                    <a:gd name="T5" fmla="*/ 0 h 59"/>
                    <a:gd name="T6" fmla="*/ 0 w 69"/>
                    <a:gd name="T7" fmla="*/ 0 h 59"/>
                    <a:gd name="T8" fmla="*/ 0 w 69"/>
                    <a:gd name="T9" fmla="*/ 0 h 59"/>
                    <a:gd name="T10" fmla="*/ 0 w 69"/>
                    <a:gd name="T11" fmla="*/ 0 h 59"/>
                    <a:gd name="T12" fmla="*/ 0 w 69"/>
                    <a:gd name="T13" fmla="*/ 0 h 59"/>
                    <a:gd name="T14" fmla="*/ 0 w 69"/>
                    <a:gd name="T15" fmla="*/ 0 h 59"/>
                    <a:gd name="T16" fmla="*/ 0 w 69"/>
                    <a:gd name="T17" fmla="*/ 0 h 59"/>
                    <a:gd name="T18" fmla="*/ 0 w 69"/>
                    <a:gd name="T19" fmla="*/ 0 h 59"/>
                    <a:gd name="T20" fmla="*/ 0 w 69"/>
                    <a:gd name="T21" fmla="*/ 0 h 59"/>
                    <a:gd name="T22" fmla="*/ 0 w 69"/>
                    <a:gd name="T23" fmla="*/ 0 h 59"/>
                    <a:gd name="T24" fmla="*/ 0 w 69"/>
                    <a:gd name="T25" fmla="*/ 0 h 59"/>
                    <a:gd name="T26" fmla="*/ 0 w 69"/>
                    <a:gd name="T27" fmla="*/ 0 h 59"/>
                    <a:gd name="T28" fmla="*/ 0 w 69"/>
                    <a:gd name="T29" fmla="*/ 0 h 59"/>
                    <a:gd name="T30" fmla="*/ 0 w 69"/>
                    <a:gd name="T31" fmla="*/ 0 h 59"/>
                    <a:gd name="T32" fmla="*/ 0 w 69"/>
                    <a:gd name="T33" fmla="*/ 0 h 59"/>
                    <a:gd name="T34" fmla="*/ 0 w 69"/>
                    <a:gd name="T35" fmla="*/ 0 h 59"/>
                    <a:gd name="T36" fmla="*/ 0 w 69"/>
                    <a:gd name="T37" fmla="*/ 0 h 59"/>
                    <a:gd name="T38" fmla="*/ 0 w 69"/>
                    <a:gd name="T39" fmla="*/ 0 h 59"/>
                    <a:gd name="T40" fmla="*/ 0 w 69"/>
                    <a:gd name="T41" fmla="*/ 0 h 59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69" h="59">
                      <a:moveTo>
                        <a:pt x="24" y="59"/>
                      </a:moveTo>
                      <a:lnTo>
                        <a:pt x="29" y="59"/>
                      </a:lnTo>
                      <a:lnTo>
                        <a:pt x="38" y="57"/>
                      </a:lnTo>
                      <a:lnTo>
                        <a:pt x="47" y="56"/>
                      </a:lnTo>
                      <a:lnTo>
                        <a:pt x="56" y="54"/>
                      </a:lnTo>
                      <a:lnTo>
                        <a:pt x="63" y="52"/>
                      </a:lnTo>
                      <a:lnTo>
                        <a:pt x="68" y="47"/>
                      </a:lnTo>
                      <a:lnTo>
                        <a:pt x="69" y="43"/>
                      </a:lnTo>
                      <a:lnTo>
                        <a:pt x="66" y="37"/>
                      </a:lnTo>
                      <a:lnTo>
                        <a:pt x="54" y="32"/>
                      </a:lnTo>
                      <a:lnTo>
                        <a:pt x="41" y="33"/>
                      </a:lnTo>
                      <a:lnTo>
                        <a:pt x="29" y="37"/>
                      </a:lnTo>
                      <a:lnTo>
                        <a:pt x="25" y="40"/>
                      </a:lnTo>
                      <a:lnTo>
                        <a:pt x="21" y="29"/>
                      </a:lnTo>
                      <a:lnTo>
                        <a:pt x="19" y="13"/>
                      </a:lnTo>
                      <a:lnTo>
                        <a:pt x="15" y="1"/>
                      </a:lnTo>
                      <a:lnTo>
                        <a:pt x="0" y="0"/>
                      </a:lnTo>
                      <a:lnTo>
                        <a:pt x="0" y="27"/>
                      </a:lnTo>
                      <a:lnTo>
                        <a:pt x="9" y="44"/>
                      </a:lnTo>
                      <a:lnTo>
                        <a:pt x="19" y="56"/>
                      </a:lnTo>
                      <a:lnTo>
                        <a:pt x="24" y="59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7" name="Freeform 66"/>
                <p:cNvSpPr>
                  <a:spLocks/>
                </p:cNvSpPr>
                <p:nvPr/>
              </p:nvSpPr>
              <p:spPr bwMode="auto">
                <a:xfrm>
                  <a:off x="8386" y="4779"/>
                  <a:ext cx="23" cy="20"/>
                </a:xfrm>
                <a:custGeom>
                  <a:avLst/>
                  <a:gdLst>
                    <a:gd name="T0" fmla="*/ 0 w 69"/>
                    <a:gd name="T1" fmla="*/ 0 h 60"/>
                    <a:gd name="T2" fmla="*/ 0 w 69"/>
                    <a:gd name="T3" fmla="*/ 0 h 60"/>
                    <a:gd name="T4" fmla="*/ 0 w 69"/>
                    <a:gd name="T5" fmla="*/ 0 h 60"/>
                    <a:gd name="T6" fmla="*/ 0 w 69"/>
                    <a:gd name="T7" fmla="*/ 0 h 60"/>
                    <a:gd name="T8" fmla="*/ 0 w 69"/>
                    <a:gd name="T9" fmla="*/ 0 h 60"/>
                    <a:gd name="T10" fmla="*/ 0 w 69"/>
                    <a:gd name="T11" fmla="*/ 0 h 60"/>
                    <a:gd name="T12" fmla="*/ 0 w 69"/>
                    <a:gd name="T13" fmla="*/ 0 h 60"/>
                    <a:gd name="T14" fmla="*/ 0 w 69"/>
                    <a:gd name="T15" fmla="*/ 0 h 60"/>
                    <a:gd name="T16" fmla="*/ 0 w 69"/>
                    <a:gd name="T17" fmla="*/ 0 h 60"/>
                    <a:gd name="T18" fmla="*/ 0 w 69"/>
                    <a:gd name="T19" fmla="*/ 0 h 60"/>
                    <a:gd name="T20" fmla="*/ 0 w 69"/>
                    <a:gd name="T21" fmla="*/ 0 h 60"/>
                    <a:gd name="T22" fmla="*/ 0 w 69"/>
                    <a:gd name="T23" fmla="*/ 0 h 60"/>
                    <a:gd name="T24" fmla="*/ 0 w 69"/>
                    <a:gd name="T25" fmla="*/ 0 h 60"/>
                    <a:gd name="T26" fmla="*/ 0 w 69"/>
                    <a:gd name="T27" fmla="*/ 0 h 60"/>
                    <a:gd name="T28" fmla="*/ 0 w 69"/>
                    <a:gd name="T29" fmla="*/ 0 h 60"/>
                    <a:gd name="T30" fmla="*/ 0 w 69"/>
                    <a:gd name="T31" fmla="*/ 0 h 60"/>
                    <a:gd name="T32" fmla="*/ 0 w 69"/>
                    <a:gd name="T33" fmla="*/ 0 h 60"/>
                    <a:gd name="T34" fmla="*/ 0 w 69"/>
                    <a:gd name="T35" fmla="*/ 0 h 60"/>
                    <a:gd name="T36" fmla="*/ 0 w 69"/>
                    <a:gd name="T37" fmla="*/ 0 h 60"/>
                    <a:gd name="T38" fmla="*/ 0 w 69"/>
                    <a:gd name="T39" fmla="*/ 0 h 60"/>
                    <a:gd name="T40" fmla="*/ 0 w 69"/>
                    <a:gd name="T41" fmla="*/ 0 h 60"/>
                    <a:gd name="T42" fmla="*/ 0 w 69"/>
                    <a:gd name="T43" fmla="*/ 0 h 60"/>
                    <a:gd name="T44" fmla="*/ 0 w 69"/>
                    <a:gd name="T45" fmla="*/ 0 h 60"/>
                    <a:gd name="T46" fmla="*/ 0 w 69"/>
                    <a:gd name="T47" fmla="*/ 0 h 60"/>
                    <a:gd name="T48" fmla="*/ 0 w 69"/>
                    <a:gd name="T49" fmla="*/ 0 h 60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69" h="60">
                      <a:moveTo>
                        <a:pt x="6" y="46"/>
                      </a:moveTo>
                      <a:lnTo>
                        <a:pt x="15" y="54"/>
                      </a:lnTo>
                      <a:lnTo>
                        <a:pt x="22" y="59"/>
                      </a:lnTo>
                      <a:lnTo>
                        <a:pt x="31" y="60"/>
                      </a:lnTo>
                      <a:lnTo>
                        <a:pt x="38" y="60"/>
                      </a:lnTo>
                      <a:lnTo>
                        <a:pt x="45" y="59"/>
                      </a:lnTo>
                      <a:lnTo>
                        <a:pt x="51" y="56"/>
                      </a:lnTo>
                      <a:lnTo>
                        <a:pt x="57" y="53"/>
                      </a:lnTo>
                      <a:lnTo>
                        <a:pt x="60" y="51"/>
                      </a:lnTo>
                      <a:lnTo>
                        <a:pt x="64" y="50"/>
                      </a:lnTo>
                      <a:lnTo>
                        <a:pt x="67" y="47"/>
                      </a:lnTo>
                      <a:lnTo>
                        <a:pt x="69" y="43"/>
                      </a:lnTo>
                      <a:lnTo>
                        <a:pt x="67" y="40"/>
                      </a:lnTo>
                      <a:lnTo>
                        <a:pt x="54" y="31"/>
                      </a:lnTo>
                      <a:lnTo>
                        <a:pt x="41" y="31"/>
                      </a:lnTo>
                      <a:lnTo>
                        <a:pt x="32" y="34"/>
                      </a:lnTo>
                      <a:lnTo>
                        <a:pt x="28" y="37"/>
                      </a:lnTo>
                      <a:lnTo>
                        <a:pt x="26" y="30"/>
                      </a:lnTo>
                      <a:lnTo>
                        <a:pt x="20" y="15"/>
                      </a:lnTo>
                      <a:lnTo>
                        <a:pt x="12" y="2"/>
                      </a:lnTo>
                      <a:lnTo>
                        <a:pt x="1" y="0"/>
                      </a:lnTo>
                      <a:lnTo>
                        <a:pt x="0" y="14"/>
                      </a:lnTo>
                      <a:lnTo>
                        <a:pt x="1" y="30"/>
                      </a:lnTo>
                      <a:lnTo>
                        <a:pt x="4" y="41"/>
                      </a:lnTo>
                      <a:lnTo>
                        <a:pt x="6" y="4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8" name="Freeform 67"/>
                <p:cNvSpPr>
                  <a:spLocks/>
                </p:cNvSpPr>
                <p:nvPr/>
              </p:nvSpPr>
              <p:spPr bwMode="auto">
                <a:xfrm>
                  <a:off x="8357" y="4833"/>
                  <a:ext cx="25" cy="16"/>
                </a:xfrm>
                <a:custGeom>
                  <a:avLst/>
                  <a:gdLst>
                    <a:gd name="T0" fmla="*/ 0 w 75"/>
                    <a:gd name="T1" fmla="*/ 0 h 48"/>
                    <a:gd name="T2" fmla="*/ 0 w 75"/>
                    <a:gd name="T3" fmla="*/ 0 h 48"/>
                    <a:gd name="T4" fmla="*/ 0 w 75"/>
                    <a:gd name="T5" fmla="*/ 0 h 48"/>
                    <a:gd name="T6" fmla="*/ 0 w 75"/>
                    <a:gd name="T7" fmla="*/ 0 h 48"/>
                    <a:gd name="T8" fmla="*/ 0 w 75"/>
                    <a:gd name="T9" fmla="*/ 0 h 48"/>
                    <a:gd name="T10" fmla="*/ 0 w 75"/>
                    <a:gd name="T11" fmla="*/ 0 h 48"/>
                    <a:gd name="T12" fmla="*/ 0 w 75"/>
                    <a:gd name="T13" fmla="*/ 0 h 48"/>
                    <a:gd name="T14" fmla="*/ 0 w 75"/>
                    <a:gd name="T15" fmla="*/ 0 h 48"/>
                    <a:gd name="T16" fmla="*/ 0 w 75"/>
                    <a:gd name="T17" fmla="*/ 0 h 48"/>
                    <a:gd name="T18" fmla="*/ 0 w 75"/>
                    <a:gd name="T19" fmla="*/ 0 h 48"/>
                    <a:gd name="T20" fmla="*/ 0 w 75"/>
                    <a:gd name="T21" fmla="*/ 0 h 48"/>
                    <a:gd name="T22" fmla="*/ 0 w 75"/>
                    <a:gd name="T23" fmla="*/ 0 h 48"/>
                    <a:gd name="T24" fmla="*/ 0 w 75"/>
                    <a:gd name="T25" fmla="*/ 0 h 48"/>
                    <a:gd name="T26" fmla="*/ 0 w 75"/>
                    <a:gd name="T27" fmla="*/ 0 h 48"/>
                    <a:gd name="T28" fmla="*/ 0 w 75"/>
                    <a:gd name="T29" fmla="*/ 0 h 48"/>
                    <a:gd name="T30" fmla="*/ 0 w 75"/>
                    <a:gd name="T31" fmla="*/ 0 h 48"/>
                    <a:gd name="T32" fmla="*/ 0 w 75"/>
                    <a:gd name="T33" fmla="*/ 0 h 48"/>
                    <a:gd name="T34" fmla="*/ 0 w 75"/>
                    <a:gd name="T35" fmla="*/ 0 h 48"/>
                    <a:gd name="T36" fmla="*/ 0 w 75"/>
                    <a:gd name="T37" fmla="*/ 0 h 48"/>
                    <a:gd name="T38" fmla="*/ 0 w 75"/>
                    <a:gd name="T39" fmla="*/ 0 h 48"/>
                    <a:gd name="T40" fmla="*/ 0 w 75"/>
                    <a:gd name="T41" fmla="*/ 0 h 48"/>
                    <a:gd name="T42" fmla="*/ 0 w 75"/>
                    <a:gd name="T43" fmla="*/ 0 h 48"/>
                    <a:gd name="T44" fmla="*/ 0 w 75"/>
                    <a:gd name="T45" fmla="*/ 0 h 48"/>
                    <a:gd name="T46" fmla="*/ 0 w 75"/>
                    <a:gd name="T47" fmla="*/ 0 h 48"/>
                    <a:gd name="T48" fmla="*/ 0 w 75"/>
                    <a:gd name="T49" fmla="*/ 0 h 48"/>
                    <a:gd name="T50" fmla="*/ 0 w 75"/>
                    <a:gd name="T51" fmla="*/ 0 h 48"/>
                    <a:gd name="T52" fmla="*/ 0 w 75"/>
                    <a:gd name="T53" fmla="*/ 0 h 48"/>
                    <a:gd name="T54" fmla="*/ 0 w 75"/>
                    <a:gd name="T55" fmla="*/ 0 h 48"/>
                    <a:gd name="T56" fmla="*/ 0 w 75"/>
                    <a:gd name="T57" fmla="*/ 0 h 48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75" h="48">
                      <a:moveTo>
                        <a:pt x="12" y="44"/>
                      </a:moveTo>
                      <a:lnTo>
                        <a:pt x="19" y="46"/>
                      </a:lnTo>
                      <a:lnTo>
                        <a:pt x="31" y="48"/>
                      </a:lnTo>
                      <a:lnTo>
                        <a:pt x="43" y="48"/>
                      </a:lnTo>
                      <a:lnTo>
                        <a:pt x="56" y="46"/>
                      </a:lnTo>
                      <a:lnTo>
                        <a:pt x="66" y="42"/>
                      </a:lnTo>
                      <a:lnTo>
                        <a:pt x="74" y="36"/>
                      </a:lnTo>
                      <a:lnTo>
                        <a:pt x="75" y="29"/>
                      </a:lnTo>
                      <a:lnTo>
                        <a:pt x="71" y="19"/>
                      </a:lnTo>
                      <a:lnTo>
                        <a:pt x="66" y="16"/>
                      </a:lnTo>
                      <a:lnTo>
                        <a:pt x="59" y="15"/>
                      </a:lnTo>
                      <a:lnTo>
                        <a:pt x="52" y="15"/>
                      </a:lnTo>
                      <a:lnTo>
                        <a:pt x="43" y="18"/>
                      </a:lnTo>
                      <a:lnTo>
                        <a:pt x="35" y="19"/>
                      </a:lnTo>
                      <a:lnTo>
                        <a:pt x="30" y="22"/>
                      </a:lnTo>
                      <a:lnTo>
                        <a:pt x="25" y="23"/>
                      </a:lnTo>
                      <a:lnTo>
                        <a:pt x="24" y="25"/>
                      </a:lnTo>
                      <a:lnTo>
                        <a:pt x="22" y="21"/>
                      </a:lnTo>
                      <a:lnTo>
                        <a:pt x="19" y="13"/>
                      </a:lnTo>
                      <a:lnTo>
                        <a:pt x="16" y="5"/>
                      </a:lnTo>
                      <a:lnTo>
                        <a:pt x="15" y="2"/>
                      </a:lnTo>
                      <a:lnTo>
                        <a:pt x="12" y="0"/>
                      </a:lnTo>
                      <a:lnTo>
                        <a:pt x="8" y="0"/>
                      </a:lnTo>
                      <a:lnTo>
                        <a:pt x="3" y="2"/>
                      </a:lnTo>
                      <a:lnTo>
                        <a:pt x="0" y="5"/>
                      </a:lnTo>
                      <a:lnTo>
                        <a:pt x="0" y="13"/>
                      </a:lnTo>
                      <a:lnTo>
                        <a:pt x="5" y="26"/>
                      </a:lnTo>
                      <a:lnTo>
                        <a:pt x="9" y="38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69" name="Freeform 68"/>
                <p:cNvSpPr>
                  <a:spLocks/>
                </p:cNvSpPr>
                <p:nvPr/>
              </p:nvSpPr>
              <p:spPr bwMode="auto">
                <a:xfrm>
                  <a:off x="8385" y="4821"/>
                  <a:ext cx="21" cy="19"/>
                </a:xfrm>
                <a:custGeom>
                  <a:avLst/>
                  <a:gdLst>
                    <a:gd name="T0" fmla="*/ 0 w 63"/>
                    <a:gd name="T1" fmla="*/ 0 h 57"/>
                    <a:gd name="T2" fmla="*/ 0 w 63"/>
                    <a:gd name="T3" fmla="*/ 0 h 57"/>
                    <a:gd name="T4" fmla="*/ 0 w 63"/>
                    <a:gd name="T5" fmla="*/ 0 h 57"/>
                    <a:gd name="T6" fmla="*/ 0 w 63"/>
                    <a:gd name="T7" fmla="*/ 0 h 57"/>
                    <a:gd name="T8" fmla="*/ 0 w 63"/>
                    <a:gd name="T9" fmla="*/ 0 h 57"/>
                    <a:gd name="T10" fmla="*/ 0 w 63"/>
                    <a:gd name="T11" fmla="*/ 0 h 57"/>
                    <a:gd name="T12" fmla="*/ 0 w 63"/>
                    <a:gd name="T13" fmla="*/ 0 h 57"/>
                    <a:gd name="T14" fmla="*/ 0 w 63"/>
                    <a:gd name="T15" fmla="*/ 0 h 57"/>
                    <a:gd name="T16" fmla="*/ 0 w 63"/>
                    <a:gd name="T17" fmla="*/ 0 h 57"/>
                    <a:gd name="T18" fmla="*/ 0 w 63"/>
                    <a:gd name="T19" fmla="*/ 0 h 57"/>
                    <a:gd name="T20" fmla="*/ 0 w 63"/>
                    <a:gd name="T21" fmla="*/ 0 h 57"/>
                    <a:gd name="T22" fmla="*/ 0 w 63"/>
                    <a:gd name="T23" fmla="*/ 0 h 57"/>
                    <a:gd name="T24" fmla="*/ 0 w 63"/>
                    <a:gd name="T25" fmla="*/ 0 h 57"/>
                    <a:gd name="T26" fmla="*/ 0 w 63"/>
                    <a:gd name="T27" fmla="*/ 0 h 57"/>
                    <a:gd name="T28" fmla="*/ 0 w 63"/>
                    <a:gd name="T29" fmla="*/ 0 h 57"/>
                    <a:gd name="T30" fmla="*/ 0 w 63"/>
                    <a:gd name="T31" fmla="*/ 0 h 57"/>
                    <a:gd name="T32" fmla="*/ 0 w 63"/>
                    <a:gd name="T33" fmla="*/ 0 h 57"/>
                    <a:gd name="T34" fmla="*/ 0 w 63"/>
                    <a:gd name="T35" fmla="*/ 0 h 57"/>
                    <a:gd name="T36" fmla="*/ 0 w 63"/>
                    <a:gd name="T37" fmla="*/ 0 h 57"/>
                    <a:gd name="T38" fmla="*/ 0 w 63"/>
                    <a:gd name="T39" fmla="*/ 0 h 57"/>
                    <a:gd name="T40" fmla="*/ 0 w 63"/>
                    <a:gd name="T41" fmla="*/ 0 h 57"/>
                    <a:gd name="T42" fmla="*/ 0 w 63"/>
                    <a:gd name="T43" fmla="*/ 0 h 57"/>
                    <a:gd name="T44" fmla="*/ 0 w 63"/>
                    <a:gd name="T45" fmla="*/ 0 h 57"/>
                    <a:gd name="T46" fmla="*/ 0 w 63"/>
                    <a:gd name="T47" fmla="*/ 0 h 57"/>
                    <a:gd name="T48" fmla="*/ 0 w 63"/>
                    <a:gd name="T49" fmla="*/ 0 h 5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63" h="57">
                      <a:moveTo>
                        <a:pt x="15" y="53"/>
                      </a:moveTo>
                      <a:lnTo>
                        <a:pt x="22" y="54"/>
                      </a:lnTo>
                      <a:lnTo>
                        <a:pt x="34" y="57"/>
                      </a:lnTo>
                      <a:lnTo>
                        <a:pt x="47" y="56"/>
                      </a:lnTo>
                      <a:lnTo>
                        <a:pt x="58" y="50"/>
                      </a:lnTo>
                      <a:lnTo>
                        <a:pt x="61" y="48"/>
                      </a:lnTo>
                      <a:lnTo>
                        <a:pt x="62" y="46"/>
                      </a:lnTo>
                      <a:lnTo>
                        <a:pt x="63" y="43"/>
                      </a:lnTo>
                      <a:lnTo>
                        <a:pt x="62" y="40"/>
                      </a:lnTo>
                      <a:lnTo>
                        <a:pt x="61" y="36"/>
                      </a:lnTo>
                      <a:lnTo>
                        <a:pt x="58" y="33"/>
                      </a:lnTo>
                      <a:lnTo>
                        <a:pt x="53" y="31"/>
                      </a:lnTo>
                      <a:lnTo>
                        <a:pt x="47" y="33"/>
                      </a:lnTo>
                      <a:lnTo>
                        <a:pt x="39" y="36"/>
                      </a:lnTo>
                      <a:lnTo>
                        <a:pt x="30" y="36"/>
                      </a:lnTo>
                      <a:lnTo>
                        <a:pt x="24" y="36"/>
                      </a:lnTo>
                      <a:lnTo>
                        <a:pt x="21" y="36"/>
                      </a:lnTo>
                      <a:lnTo>
                        <a:pt x="21" y="30"/>
                      </a:lnTo>
                      <a:lnTo>
                        <a:pt x="21" y="17"/>
                      </a:lnTo>
                      <a:lnTo>
                        <a:pt x="17" y="4"/>
                      </a:lnTo>
                      <a:lnTo>
                        <a:pt x="8" y="0"/>
                      </a:lnTo>
                      <a:lnTo>
                        <a:pt x="0" y="18"/>
                      </a:lnTo>
                      <a:lnTo>
                        <a:pt x="0" y="34"/>
                      </a:lnTo>
                      <a:lnTo>
                        <a:pt x="6" y="46"/>
                      </a:lnTo>
                      <a:lnTo>
                        <a:pt x="15" y="5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0" name="Freeform 69"/>
                <p:cNvSpPr>
                  <a:spLocks/>
                </p:cNvSpPr>
                <p:nvPr/>
              </p:nvSpPr>
              <p:spPr bwMode="auto">
                <a:xfrm>
                  <a:off x="8406" y="4814"/>
                  <a:ext cx="21" cy="19"/>
                </a:xfrm>
                <a:custGeom>
                  <a:avLst/>
                  <a:gdLst>
                    <a:gd name="T0" fmla="*/ 0 w 65"/>
                    <a:gd name="T1" fmla="*/ 0 h 57"/>
                    <a:gd name="T2" fmla="*/ 0 w 65"/>
                    <a:gd name="T3" fmla="*/ 0 h 57"/>
                    <a:gd name="T4" fmla="*/ 0 w 65"/>
                    <a:gd name="T5" fmla="*/ 0 h 57"/>
                    <a:gd name="T6" fmla="*/ 0 w 65"/>
                    <a:gd name="T7" fmla="*/ 0 h 57"/>
                    <a:gd name="T8" fmla="*/ 0 w 65"/>
                    <a:gd name="T9" fmla="*/ 0 h 57"/>
                    <a:gd name="T10" fmla="*/ 0 w 65"/>
                    <a:gd name="T11" fmla="*/ 0 h 57"/>
                    <a:gd name="T12" fmla="*/ 0 w 65"/>
                    <a:gd name="T13" fmla="*/ 0 h 57"/>
                    <a:gd name="T14" fmla="*/ 0 w 65"/>
                    <a:gd name="T15" fmla="*/ 0 h 57"/>
                    <a:gd name="T16" fmla="*/ 0 w 65"/>
                    <a:gd name="T17" fmla="*/ 0 h 57"/>
                    <a:gd name="T18" fmla="*/ 0 w 65"/>
                    <a:gd name="T19" fmla="*/ 0 h 57"/>
                    <a:gd name="T20" fmla="*/ 0 w 65"/>
                    <a:gd name="T21" fmla="*/ 0 h 57"/>
                    <a:gd name="T22" fmla="*/ 0 w 65"/>
                    <a:gd name="T23" fmla="*/ 0 h 57"/>
                    <a:gd name="T24" fmla="*/ 0 w 65"/>
                    <a:gd name="T25" fmla="*/ 0 h 57"/>
                    <a:gd name="T26" fmla="*/ 0 w 65"/>
                    <a:gd name="T27" fmla="*/ 0 h 57"/>
                    <a:gd name="T28" fmla="*/ 0 w 65"/>
                    <a:gd name="T29" fmla="*/ 0 h 57"/>
                    <a:gd name="T30" fmla="*/ 0 w 65"/>
                    <a:gd name="T31" fmla="*/ 0 h 57"/>
                    <a:gd name="T32" fmla="*/ 0 w 65"/>
                    <a:gd name="T33" fmla="*/ 0 h 57"/>
                    <a:gd name="T34" fmla="*/ 0 w 65"/>
                    <a:gd name="T35" fmla="*/ 0 h 57"/>
                    <a:gd name="T36" fmla="*/ 0 w 65"/>
                    <a:gd name="T37" fmla="*/ 0 h 57"/>
                    <a:gd name="T38" fmla="*/ 0 w 65"/>
                    <a:gd name="T39" fmla="*/ 0 h 57"/>
                    <a:gd name="T40" fmla="*/ 0 w 65"/>
                    <a:gd name="T41" fmla="*/ 0 h 57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65" h="57">
                      <a:moveTo>
                        <a:pt x="24" y="52"/>
                      </a:moveTo>
                      <a:lnTo>
                        <a:pt x="32" y="57"/>
                      </a:lnTo>
                      <a:lnTo>
                        <a:pt x="41" y="55"/>
                      </a:lnTo>
                      <a:lnTo>
                        <a:pt x="50" y="52"/>
                      </a:lnTo>
                      <a:lnTo>
                        <a:pt x="59" y="48"/>
                      </a:lnTo>
                      <a:lnTo>
                        <a:pt x="63" y="45"/>
                      </a:lnTo>
                      <a:lnTo>
                        <a:pt x="65" y="42"/>
                      </a:lnTo>
                      <a:lnTo>
                        <a:pt x="65" y="38"/>
                      </a:lnTo>
                      <a:lnTo>
                        <a:pt x="63" y="34"/>
                      </a:lnTo>
                      <a:lnTo>
                        <a:pt x="53" y="28"/>
                      </a:lnTo>
                      <a:lnTo>
                        <a:pt x="46" y="29"/>
                      </a:lnTo>
                      <a:lnTo>
                        <a:pt x="40" y="35"/>
                      </a:lnTo>
                      <a:lnTo>
                        <a:pt x="35" y="39"/>
                      </a:lnTo>
                      <a:lnTo>
                        <a:pt x="32" y="32"/>
                      </a:lnTo>
                      <a:lnTo>
                        <a:pt x="25" y="18"/>
                      </a:lnTo>
                      <a:lnTo>
                        <a:pt x="16" y="5"/>
                      </a:lnTo>
                      <a:lnTo>
                        <a:pt x="6" y="0"/>
                      </a:lnTo>
                      <a:lnTo>
                        <a:pt x="0" y="21"/>
                      </a:lnTo>
                      <a:lnTo>
                        <a:pt x="7" y="36"/>
                      </a:lnTo>
                      <a:lnTo>
                        <a:pt x="18" y="48"/>
                      </a:lnTo>
                      <a:lnTo>
                        <a:pt x="24" y="5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1" name="Freeform 70"/>
                <p:cNvSpPr>
                  <a:spLocks/>
                </p:cNvSpPr>
                <p:nvPr/>
              </p:nvSpPr>
              <p:spPr bwMode="auto">
                <a:xfrm>
                  <a:off x="8371" y="4865"/>
                  <a:ext cx="26" cy="26"/>
                </a:xfrm>
                <a:custGeom>
                  <a:avLst/>
                  <a:gdLst>
                    <a:gd name="T0" fmla="*/ 0 w 79"/>
                    <a:gd name="T1" fmla="*/ 0 h 80"/>
                    <a:gd name="T2" fmla="*/ 0 w 79"/>
                    <a:gd name="T3" fmla="*/ 0 h 80"/>
                    <a:gd name="T4" fmla="*/ 0 w 79"/>
                    <a:gd name="T5" fmla="*/ 0 h 80"/>
                    <a:gd name="T6" fmla="*/ 0 w 79"/>
                    <a:gd name="T7" fmla="*/ 0 h 80"/>
                    <a:gd name="T8" fmla="*/ 0 w 79"/>
                    <a:gd name="T9" fmla="*/ 0 h 80"/>
                    <a:gd name="T10" fmla="*/ 0 w 79"/>
                    <a:gd name="T11" fmla="*/ 0 h 80"/>
                    <a:gd name="T12" fmla="*/ 0 w 79"/>
                    <a:gd name="T13" fmla="*/ 0 h 80"/>
                    <a:gd name="T14" fmla="*/ 0 w 79"/>
                    <a:gd name="T15" fmla="*/ 0 h 80"/>
                    <a:gd name="T16" fmla="*/ 0 w 79"/>
                    <a:gd name="T17" fmla="*/ 0 h 80"/>
                    <a:gd name="T18" fmla="*/ 0 w 79"/>
                    <a:gd name="T19" fmla="*/ 0 h 80"/>
                    <a:gd name="T20" fmla="*/ 0 w 79"/>
                    <a:gd name="T21" fmla="*/ 0 h 80"/>
                    <a:gd name="T22" fmla="*/ 0 w 79"/>
                    <a:gd name="T23" fmla="*/ 0 h 80"/>
                    <a:gd name="T24" fmla="*/ 0 w 79"/>
                    <a:gd name="T25" fmla="*/ 0 h 80"/>
                    <a:gd name="T26" fmla="*/ 0 w 79"/>
                    <a:gd name="T27" fmla="*/ 0 h 80"/>
                    <a:gd name="T28" fmla="*/ 0 w 79"/>
                    <a:gd name="T29" fmla="*/ 0 h 80"/>
                    <a:gd name="T30" fmla="*/ 0 w 79"/>
                    <a:gd name="T31" fmla="*/ 0 h 80"/>
                    <a:gd name="T32" fmla="*/ 0 w 79"/>
                    <a:gd name="T33" fmla="*/ 0 h 80"/>
                    <a:gd name="T34" fmla="*/ 0 w 79"/>
                    <a:gd name="T35" fmla="*/ 0 h 80"/>
                    <a:gd name="T36" fmla="*/ 0 w 79"/>
                    <a:gd name="T37" fmla="*/ 0 h 80"/>
                    <a:gd name="T38" fmla="*/ 0 w 79"/>
                    <a:gd name="T39" fmla="*/ 0 h 80"/>
                    <a:gd name="T40" fmla="*/ 0 w 79"/>
                    <a:gd name="T41" fmla="*/ 0 h 80"/>
                    <a:gd name="T42" fmla="*/ 0 w 79"/>
                    <a:gd name="T43" fmla="*/ 0 h 80"/>
                    <a:gd name="T44" fmla="*/ 0 w 79"/>
                    <a:gd name="T45" fmla="*/ 0 h 80"/>
                    <a:gd name="T46" fmla="*/ 0 w 79"/>
                    <a:gd name="T47" fmla="*/ 0 h 80"/>
                    <a:gd name="T48" fmla="*/ 0 w 79"/>
                    <a:gd name="T49" fmla="*/ 0 h 80"/>
                    <a:gd name="T50" fmla="*/ 0 w 79"/>
                    <a:gd name="T51" fmla="*/ 0 h 80"/>
                    <a:gd name="T52" fmla="*/ 0 w 79"/>
                    <a:gd name="T53" fmla="*/ 0 h 80"/>
                    <a:gd name="T54" fmla="*/ 0 w 79"/>
                    <a:gd name="T55" fmla="*/ 0 h 80"/>
                    <a:gd name="T56" fmla="*/ 0 w 79"/>
                    <a:gd name="T57" fmla="*/ 0 h 80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79" h="80">
                      <a:moveTo>
                        <a:pt x="16" y="67"/>
                      </a:moveTo>
                      <a:lnTo>
                        <a:pt x="19" y="70"/>
                      </a:lnTo>
                      <a:lnTo>
                        <a:pt x="23" y="73"/>
                      </a:lnTo>
                      <a:lnTo>
                        <a:pt x="31" y="77"/>
                      </a:lnTo>
                      <a:lnTo>
                        <a:pt x="38" y="79"/>
                      </a:lnTo>
                      <a:lnTo>
                        <a:pt x="47" y="80"/>
                      </a:lnTo>
                      <a:lnTo>
                        <a:pt x="57" y="77"/>
                      </a:lnTo>
                      <a:lnTo>
                        <a:pt x="66" y="70"/>
                      </a:lnTo>
                      <a:lnTo>
                        <a:pt x="73" y="59"/>
                      </a:lnTo>
                      <a:lnTo>
                        <a:pt x="76" y="54"/>
                      </a:lnTo>
                      <a:lnTo>
                        <a:pt x="78" y="50"/>
                      </a:lnTo>
                      <a:lnTo>
                        <a:pt x="79" y="46"/>
                      </a:lnTo>
                      <a:lnTo>
                        <a:pt x="78" y="43"/>
                      </a:lnTo>
                      <a:lnTo>
                        <a:pt x="70" y="39"/>
                      </a:lnTo>
                      <a:lnTo>
                        <a:pt x="61" y="37"/>
                      </a:lnTo>
                      <a:lnTo>
                        <a:pt x="53" y="39"/>
                      </a:lnTo>
                      <a:lnTo>
                        <a:pt x="45" y="40"/>
                      </a:lnTo>
                      <a:lnTo>
                        <a:pt x="39" y="44"/>
                      </a:lnTo>
                      <a:lnTo>
                        <a:pt x="34" y="47"/>
                      </a:lnTo>
                      <a:lnTo>
                        <a:pt x="31" y="50"/>
                      </a:lnTo>
                      <a:lnTo>
                        <a:pt x="29" y="52"/>
                      </a:lnTo>
                      <a:lnTo>
                        <a:pt x="28" y="43"/>
                      </a:lnTo>
                      <a:lnTo>
                        <a:pt x="22" y="24"/>
                      </a:lnTo>
                      <a:lnTo>
                        <a:pt x="13" y="6"/>
                      </a:lnTo>
                      <a:lnTo>
                        <a:pt x="1" y="0"/>
                      </a:lnTo>
                      <a:lnTo>
                        <a:pt x="0" y="24"/>
                      </a:lnTo>
                      <a:lnTo>
                        <a:pt x="6" y="46"/>
                      </a:lnTo>
                      <a:lnTo>
                        <a:pt x="13" y="62"/>
                      </a:lnTo>
                      <a:lnTo>
                        <a:pt x="16" y="6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2" name="Freeform 71"/>
                <p:cNvSpPr>
                  <a:spLocks/>
                </p:cNvSpPr>
                <p:nvPr/>
              </p:nvSpPr>
              <p:spPr bwMode="auto">
                <a:xfrm>
                  <a:off x="8399" y="4855"/>
                  <a:ext cx="27" cy="22"/>
                </a:xfrm>
                <a:custGeom>
                  <a:avLst/>
                  <a:gdLst>
                    <a:gd name="T0" fmla="*/ 0 w 79"/>
                    <a:gd name="T1" fmla="*/ 0 h 67"/>
                    <a:gd name="T2" fmla="*/ 0 w 79"/>
                    <a:gd name="T3" fmla="*/ 0 h 67"/>
                    <a:gd name="T4" fmla="*/ 0 w 79"/>
                    <a:gd name="T5" fmla="*/ 0 h 67"/>
                    <a:gd name="T6" fmla="*/ 0 w 79"/>
                    <a:gd name="T7" fmla="*/ 0 h 67"/>
                    <a:gd name="T8" fmla="*/ 0 w 79"/>
                    <a:gd name="T9" fmla="*/ 0 h 67"/>
                    <a:gd name="T10" fmla="*/ 0 w 79"/>
                    <a:gd name="T11" fmla="*/ 0 h 67"/>
                    <a:gd name="T12" fmla="*/ 0 w 79"/>
                    <a:gd name="T13" fmla="*/ 0 h 67"/>
                    <a:gd name="T14" fmla="*/ 0 w 79"/>
                    <a:gd name="T15" fmla="*/ 0 h 67"/>
                    <a:gd name="T16" fmla="*/ 0 w 79"/>
                    <a:gd name="T17" fmla="*/ 0 h 67"/>
                    <a:gd name="T18" fmla="*/ 0 w 79"/>
                    <a:gd name="T19" fmla="*/ 0 h 67"/>
                    <a:gd name="T20" fmla="*/ 0 w 79"/>
                    <a:gd name="T21" fmla="*/ 0 h 67"/>
                    <a:gd name="T22" fmla="*/ 0 w 79"/>
                    <a:gd name="T23" fmla="*/ 0 h 67"/>
                    <a:gd name="T24" fmla="*/ 0 w 79"/>
                    <a:gd name="T25" fmla="*/ 0 h 67"/>
                    <a:gd name="T26" fmla="*/ 0 w 79"/>
                    <a:gd name="T27" fmla="*/ 0 h 67"/>
                    <a:gd name="T28" fmla="*/ 0 w 79"/>
                    <a:gd name="T29" fmla="*/ 0 h 67"/>
                    <a:gd name="T30" fmla="*/ 0 w 79"/>
                    <a:gd name="T31" fmla="*/ 0 h 67"/>
                    <a:gd name="T32" fmla="*/ 0 w 79"/>
                    <a:gd name="T33" fmla="*/ 0 h 67"/>
                    <a:gd name="T34" fmla="*/ 0 w 79"/>
                    <a:gd name="T35" fmla="*/ 0 h 67"/>
                    <a:gd name="T36" fmla="*/ 0 w 79"/>
                    <a:gd name="T37" fmla="*/ 0 h 67"/>
                    <a:gd name="T38" fmla="*/ 0 w 79"/>
                    <a:gd name="T39" fmla="*/ 0 h 67"/>
                    <a:gd name="T40" fmla="*/ 0 w 79"/>
                    <a:gd name="T41" fmla="*/ 0 h 67"/>
                    <a:gd name="T42" fmla="*/ 0 w 79"/>
                    <a:gd name="T43" fmla="*/ 0 h 67"/>
                    <a:gd name="T44" fmla="*/ 0 w 79"/>
                    <a:gd name="T45" fmla="*/ 0 h 67"/>
                    <a:gd name="T46" fmla="*/ 0 w 79"/>
                    <a:gd name="T47" fmla="*/ 0 h 67"/>
                    <a:gd name="T48" fmla="*/ 0 w 79"/>
                    <a:gd name="T49" fmla="*/ 0 h 67"/>
                    <a:gd name="T50" fmla="*/ 0 w 79"/>
                    <a:gd name="T51" fmla="*/ 0 h 67"/>
                    <a:gd name="T52" fmla="*/ 0 w 79"/>
                    <a:gd name="T53" fmla="*/ 0 h 67"/>
                    <a:gd name="T54" fmla="*/ 0 w 79"/>
                    <a:gd name="T55" fmla="*/ 0 h 67"/>
                    <a:gd name="T56" fmla="*/ 0 w 79"/>
                    <a:gd name="T57" fmla="*/ 0 h 67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79" h="67">
                      <a:moveTo>
                        <a:pt x="13" y="54"/>
                      </a:moveTo>
                      <a:lnTo>
                        <a:pt x="16" y="56"/>
                      </a:lnTo>
                      <a:lnTo>
                        <a:pt x="20" y="59"/>
                      </a:lnTo>
                      <a:lnTo>
                        <a:pt x="26" y="61"/>
                      </a:lnTo>
                      <a:lnTo>
                        <a:pt x="34" y="64"/>
                      </a:lnTo>
                      <a:lnTo>
                        <a:pt x="41" y="67"/>
                      </a:lnTo>
                      <a:lnTo>
                        <a:pt x="50" y="67"/>
                      </a:lnTo>
                      <a:lnTo>
                        <a:pt x="59" y="67"/>
                      </a:lnTo>
                      <a:lnTo>
                        <a:pt x="66" y="64"/>
                      </a:lnTo>
                      <a:lnTo>
                        <a:pt x="72" y="61"/>
                      </a:lnTo>
                      <a:lnTo>
                        <a:pt x="76" y="57"/>
                      </a:lnTo>
                      <a:lnTo>
                        <a:pt x="79" y="53"/>
                      </a:lnTo>
                      <a:lnTo>
                        <a:pt x="78" y="47"/>
                      </a:lnTo>
                      <a:lnTo>
                        <a:pt x="72" y="41"/>
                      </a:lnTo>
                      <a:lnTo>
                        <a:pt x="65" y="37"/>
                      </a:lnTo>
                      <a:lnTo>
                        <a:pt x="56" y="36"/>
                      </a:lnTo>
                      <a:lnTo>
                        <a:pt x="48" y="36"/>
                      </a:lnTo>
                      <a:lnTo>
                        <a:pt x="40" y="37"/>
                      </a:lnTo>
                      <a:lnTo>
                        <a:pt x="34" y="38"/>
                      </a:lnTo>
                      <a:lnTo>
                        <a:pt x="29" y="40"/>
                      </a:lnTo>
                      <a:lnTo>
                        <a:pt x="28" y="40"/>
                      </a:lnTo>
                      <a:lnTo>
                        <a:pt x="26" y="33"/>
                      </a:lnTo>
                      <a:lnTo>
                        <a:pt x="22" y="17"/>
                      </a:lnTo>
                      <a:lnTo>
                        <a:pt x="15" y="4"/>
                      </a:lnTo>
                      <a:lnTo>
                        <a:pt x="3" y="0"/>
                      </a:lnTo>
                      <a:lnTo>
                        <a:pt x="0" y="21"/>
                      </a:lnTo>
                      <a:lnTo>
                        <a:pt x="4" y="38"/>
                      </a:lnTo>
                      <a:lnTo>
                        <a:pt x="10" y="50"/>
                      </a:lnTo>
                      <a:lnTo>
                        <a:pt x="13" y="5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3" name="Freeform 72"/>
                <p:cNvSpPr>
                  <a:spLocks/>
                </p:cNvSpPr>
                <p:nvPr/>
              </p:nvSpPr>
              <p:spPr bwMode="auto">
                <a:xfrm>
                  <a:off x="8429" y="4851"/>
                  <a:ext cx="26" cy="20"/>
                </a:xfrm>
                <a:custGeom>
                  <a:avLst/>
                  <a:gdLst>
                    <a:gd name="T0" fmla="*/ 0 w 77"/>
                    <a:gd name="T1" fmla="*/ 0 h 62"/>
                    <a:gd name="T2" fmla="*/ 0 w 77"/>
                    <a:gd name="T3" fmla="*/ 0 h 62"/>
                    <a:gd name="T4" fmla="*/ 0 w 77"/>
                    <a:gd name="T5" fmla="*/ 0 h 62"/>
                    <a:gd name="T6" fmla="*/ 0 w 77"/>
                    <a:gd name="T7" fmla="*/ 0 h 62"/>
                    <a:gd name="T8" fmla="*/ 0 w 77"/>
                    <a:gd name="T9" fmla="*/ 0 h 62"/>
                    <a:gd name="T10" fmla="*/ 0 w 77"/>
                    <a:gd name="T11" fmla="*/ 0 h 62"/>
                    <a:gd name="T12" fmla="*/ 0 w 77"/>
                    <a:gd name="T13" fmla="*/ 0 h 62"/>
                    <a:gd name="T14" fmla="*/ 0 w 77"/>
                    <a:gd name="T15" fmla="*/ 0 h 62"/>
                    <a:gd name="T16" fmla="*/ 0 w 77"/>
                    <a:gd name="T17" fmla="*/ 0 h 62"/>
                    <a:gd name="T18" fmla="*/ 0 w 77"/>
                    <a:gd name="T19" fmla="*/ 0 h 62"/>
                    <a:gd name="T20" fmla="*/ 0 w 77"/>
                    <a:gd name="T21" fmla="*/ 0 h 62"/>
                    <a:gd name="T22" fmla="*/ 0 w 77"/>
                    <a:gd name="T23" fmla="*/ 0 h 62"/>
                    <a:gd name="T24" fmla="*/ 0 w 77"/>
                    <a:gd name="T25" fmla="*/ 0 h 62"/>
                    <a:gd name="T26" fmla="*/ 0 w 77"/>
                    <a:gd name="T27" fmla="*/ 0 h 62"/>
                    <a:gd name="T28" fmla="*/ 0 w 77"/>
                    <a:gd name="T29" fmla="*/ 0 h 62"/>
                    <a:gd name="T30" fmla="*/ 0 w 77"/>
                    <a:gd name="T31" fmla="*/ 0 h 62"/>
                    <a:gd name="T32" fmla="*/ 0 w 77"/>
                    <a:gd name="T33" fmla="*/ 0 h 62"/>
                    <a:gd name="T34" fmla="*/ 0 w 77"/>
                    <a:gd name="T35" fmla="*/ 0 h 62"/>
                    <a:gd name="T36" fmla="*/ 0 w 77"/>
                    <a:gd name="T37" fmla="*/ 0 h 62"/>
                    <a:gd name="T38" fmla="*/ 0 w 77"/>
                    <a:gd name="T39" fmla="*/ 0 h 62"/>
                    <a:gd name="T40" fmla="*/ 0 w 77"/>
                    <a:gd name="T41" fmla="*/ 0 h 62"/>
                    <a:gd name="T42" fmla="*/ 0 w 77"/>
                    <a:gd name="T43" fmla="*/ 0 h 62"/>
                    <a:gd name="T44" fmla="*/ 0 w 77"/>
                    <a:gd name="T45" fmla="*/ 0 h 62"/>
                    <a:gd name="T46" fmla="*/ 0 w 77"/>
                    <a:gd name="T47" fmla="*/ 0 h 62"/>
                    <a:gd name="T48" fmla="*/ 0 w 77"/>
                    <a:gd name="T49" fmla="*/ 0 h 62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77" h="62">
                      <a:moveTo>
                        <a:pt x="9" y="58"/>
                      </a:moveTo>
                      <a:lnTo>
                        <a:pt x="17" y="60"/>
                      </a:lnTo>
                      <a:lnTo>
                        <a:pt x="27" y="62"/>
                      </a:lnTo>
                      <a:lnTo>
                        <a:pt x="40" y="62"/>
                      </a:lnTo>
                      <a:lnTo>
                        <a:pt x="53" y="60"/>
                      </a:lnTo>
                      <a:lnTo>
                        <a:pt x="65" y="58"/>
                      </a:lnTo>
                      <a:lnTo>
                        <a:pt x="72" y="55"/>
                      </a:lnTo>
                      <a:lnTo>
                        <a:pt x="77" y="49"/>
                      </a:lnTo>
                      <a:lnTo>
                        <a:pt x="75" y="42"/>
                      </a:lnTo>
                      <a:lnTo>
                        <a:pt x="69" y="36"/>
                      </a:lnTo>
                      <a:lnTo>
                        <a:pt x="62" y="33"/>
                      </a:lnTo>
                      <a:lnTo>
                        <a:pt x="53" y="32"/>
                      </a:lnTo>
                      <a:lnTo>
                        <a:pt x="46" y="32"/>
                      </a:lnTo>
                      <a:lnTo>
                        <a:pt x="39" y="33"/>
                      </a:lnTo>
                      <a:lnTo>
                        <a:pt x="33" y="35"/>
                      </a:lnTo>
                      <a:lnTo>
                        <a:pt x="28" y="37"/>
                      </a:lnTo>
                      <a:lnTo>
                        <a:pt x="27" y="37"/>
                      </a:lnTo>
                      <a:lnTo>
                        <a:pt x="25" y="30"/>
                      </a:lnTo>
                      <a:lnTo>
                        <a:pt x="21" y="16"/>
                      </a:lnTo>
                      <a:lnTo>
                        <a:pt x="14" y="3"/>
                      </a:lnTo>
                      <a:lnTo>
                        <a:pt x="2" y="0"/>
                      </a:lnTo>
                      <a:lnTo>
                        <a:pt x="0" y="17"/>
                      </a:lnTo>
                      <a:lnTo>
                        <a:pt x="3" y="36"/>
                      </a:lnTo>
                      <a:lnTo>
                        <a:pt x="8" y="52"/>
                      </a:lnTo>
                      <a:lnTo>
                        <a:pt x="9" y="5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4" name="Freeform 73"/>
                <p:cNvSpPr>
                  <a:spLocks/>
                </p:cNvSpPr>
                <p:nvPr/>
              </p:nvSpPr>
              <p:spPr bwMode="auto">
                <a:xfrm>
                  <a:off x="8258" y="4730"/>
                  <a:ext cx="122" cy="281"/>
                </a:xfrm>
                <a:custGeom>
                  <a:avLst/>
                  <a:gdLst>
                    <a:gd name="T0" fmla="*/ 0 w 366"/>
                    <a:gd name="T1" fmla="*/ 1 h 845"/>
                    <a:gd name="T2" fmla="*/ 0 w 366"/>
                    <a:gd name="T3" fmla="*/ 1 h 845"/>
                    <a:gd name="T4" fmla="*/ 0 w 366"/>
                    <a:gd name="T5" fmla="*/ 1 h 845"/>
                    <a:gd name="T6" fmla="*/ 0 w 366"/>
                    <a:gd name="T7" fmla="*/ 2 h 845"/>
                    <a:gd name="T8" fmla="*/ 1 w 366"/>
                    <a:gd name="T9" fmla="*/ 2 h 845"/>
                    <a:gd name="T10" fmla="*/ 1 w 366"/>
                    <a:gd name="T11" fmla="*/ 3 h 845"/>
                    <a:gd name="T12" fmla="*/ 1 w 366"/>
                    <a:gd name="T13" fmla="*/ 3 h 845"/>
                    <a:gd name="T14" fmla="*/ 1 w 366"/>
                    <a:gd name="T15" fmla="*/ 3 h 845"/>
                    <a:gd name="T16" fmla="*/ 1 w 366"/>
                    <a:gd name="T17" fmla="*/ 3 h 845"/>
                    <a:gd name="T18" fmla="*/ 1 w 366"/>
                    <a:gd name="T19" fmla="*/ 3 h 845"/>
                    <a:gd name="T20" fmla="*/ 1 w 366"/>
                    <a:gd name="T21" fmla="*/ 3 h 845"/>
                    <a:gd name="T22" fmla="*/ 1 w 366"/>
                    <a:gd name="T23" fmla="*/ 3 h 845"/>
                    <a:gd name="T24" fmla="*/ 2 w 366"/>
                    <a:gd name="T25" fmla="*/ 3 h 845"/>
                    <a:gd name="T26" fmla="*/ 1 w 366"/>
                    <a:gd name="T27" fmla="*/ 3 h 845"/>
                    <a:gd name="T28" fmla="*/ 1 w 366"/>
                    <a:gd name="T29" fmla="*/ 3 h 845"/>
                    <a:gd name="T30" fmla="*/ 1 w 366"/>
                    <a:gd name="T31" fmla="*/ 3 h 845"/>
                    <a:gd name="T32" fmla="*/ 1 w 366"/>
                    <a:gd name="T33" fmla="*/ 3 h 845"/>
                    <a:gd name="T34" fmla="*/ 1 w 366"/>
                    <a:gd name="T35" fmla="*/ 3 h 845"/>
                    <a:gd name="T36" fmla="*/ 1 w 366"/>
                    <a:gd name="T37" fmla="*/ 3 h 845"/>
                    <a:gd name="T38" fmla="*/ 1 w 366"/>
                    <a:gd name="T39" fmla="*/ 3 h 845"/>
                    <a:gd name="T40" fmla="*/ 1 w 366"/>
                    <a:gd name="T41" fmla="*/ 2 h 845"/>
                    <a:gd name="T42" fmla="*/ 1 w 366"/>
                    <a:gd name="T43" fmla="*/ 2 h 845"/>
                    <a:gd name="T44" fmla="*/ 1 w 366"/>
                    <a:gd name="T45" fmla="*/ 2 h 845"/>
                    <a:gd name="T46" fmla="*/ 0 w 366"/>
                    <a:gd name="T47" fmla="*/ 1 h 845"/>
                    <a:gd name="T48" fmla="*/ 0 w 366"/>
                    <a:gd name="T49" fmla="*/ 1 h 845"/>
                    <a:gd name="T50" fmla="*/ 0 w 366"/>
                    <a:gd name="T51" fmla="*/ 1 h 845"/>
                    <a:gd name="T52" fmla="*/ 0 w 366"/>
                    <a:gd name="T53" fmla="*/ 0 h 845"/>
                    <a:gd name="T54" fmla="*/ 0 w 366"/>
                    <a:gd name="T55" fmla="*/ 0 h 845"/>
                    <a:gd name="T56" fmla="*/ 0 w 366"/>
                    <a:gd name="T57" fmla="*/ 0 h 845"/>
                    <a:gd name="T58" fmla="*/ 0 w 366"/>
                    <a:gd name="T59" fmla="*/ 0 h 845"/>
                    <a:gd name="T60" fmla="*/ 0 w 366"/>
                    <a:gd name="T61" fmla="*/ 0 h 845"/>
                    <a:gd name="T62" fmla="*/ 0 w 366"/>
                    <a:gd name="T63" fmla="*/ 0 h 845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366" h="845">
                      <a:moveTo>
                        <a:pt x="15" y="104"/>
                      </a:moveTo>
                      <a:lnTo>
                        <a:pt x="12" y="150"/>
                      </a:lnTo>
                      <a:lnTo>
                        <a:pt x="12" y="196"/>
                      </a:lnTo>
                      <a:lnTo>
                        <a:pt x="16" y="241"/>
                      </a:lnTo>
                      <a:lnTo>
                        <a:pt x="27" y="286"/>
                      </a:lnTo>
                      <a:lnTo>
                        <a:pt x="46" y="346"/>
                      </a:lnTo>
                      <a:lnTo>
                        <a:pt x="65" y="406"/>
                      </a:lnTo>
                      <a:lnTo>
                        <a:pt x="84" y="465"/>
                      </a:lnTo>
                      <a:lnTo>
                        <a:pt x="103" y="524"/>
                      </a:lnTo>
                      <a:lnTo>
                        <a:pt x="122" y="583"/>
                      </a:lnTo>
                      <a:lnTo>
                        <a:pt x="143" y="640"/>
                      </a:lnTo>
                      <a:lnTo>
                        <a:pt x="163" y="699"/>
                      </a:lnTo>
                      <a:lnTo>
                        <a:pt x="185" y="758"/>
                      </a:lnTo>
                      <a:lnTo>
                        <a:pt x="195" y="778"/>
                      </a:lnTo>
                      <a:lnTo>
                        <a:pt x="210" y="796"/>
                      </a:lnTo>
                      <a:lnTo>
                        <a:pt x="228" y="810"/>
                      </a:lnTo>
                      <a:lnTo>
                        <a:pt x="247" y="822"/>
                      </a:lnTo>
                      <a:lnTo>
                        <a:pt x="269" y="830"/>
                      </a:lnTo>
                      <a:lnTo>
                        <a:pt x="292" y="837"/>
                      </a:lnTo>
                      <a:lnTo>
                        <a:pt x="316" y="842"/>
                      </a:lnTo>
                      <a:lnTo>
                        <a:pt x="339" y="845"/>
                      </a:lnTo>
                      <a:lnTo>
                        <a:pt x="348" y="843"/>
                      </a:lnTo>
                      <a:lnTo>
                        <a:pt x="355" y="840"/>
                      </a:lnTo>
                      <a:lnTo>
                        <a:pt x="361" y="833"/>
                      </a:lnTo>
                      <a:lnTo>
                        <a:pt x="366" y="824"/>
                      </a:lnTo>
                      <a:lnTo>
                        <a:pt x="366" y="816"/>
                      </a:lnTo>
                      <a:lnTo>
                        <a:pt x="361" y="809"/>
                      </a:lnTo>
                      <a:lnTo>
                        <a:pt x="354" y="803"/>
                      </a:lnTo>
                      <a:lnTo>
                        <a:pt x="345" y="800"/>
                      </a:lnTo>
                      <a:lnTo>
                        <a:pt x="329" y="796"/>
                      </a:lnTo>
                      <a:lnTo>
                        <a:pt x="313" y="793"/>
                      </a:lnTo>
                      <a:lnTo>
                        <a:pt x="295" y="788"/>
                      </a:lnTo>
                      <a:lnTo>
                        <a:pt x="279" y="784"/>
                      </a:lnTo>
                      <a:lnTo>
                        <a:pt x="264" y="778"/>
                      </a:lnTo>
                      <a:lnTo>
                        <a:pt x="251" y="768"/>
                      </a:lnTo>
                      <a:lnTo>
                        <a:pt x="239" y="757"/>
                      </a:lnTo>
                      <a:lnTo>
                        <a:pt x="231" y="741"/>
                      </a:lnTo>
                      <a:lnTo>
                        <a:pt x="217" y="708"/>
                      </a:lnTo>
                      <a:lnTo>
                        <a:pt x="206" y="676"/>
                      </a:lnTo>
                      <a:lnTo>
                        <a:pt x="194" y="643"/>
                      </a:lnTo>
                      <a:lnTo>
                        <a:pt x="184" y="610"/>
                      </a:lnTo>
                      <a:lnTo>
                        <a:pt x="172" y="577"/>
                      </a:lnTo>
                      <a:lnTo>
                        <a:pt x="162" y="544"/>
                      </a:lnTo>
                      <a:lnTo>
                        <a:pt x="151" y="511"/>
                      </a:lnTo>
                      <a:lnTo>
                        <a:pt x="141" y="478"/>
                      </a:lnTo>
                      <a:lnTo>
                        <a:pt x="126" y="435"/>
                      </a:lnTo>
                      <a:lnTo>
                        <a:pt x="110" y="392"/>
                      </a:lnTo>
                      <a:lnTo>
                        <a:pt x="94" y="349"/>
                      </a:lnTo>
                      <a:lnTo>
                        <a:pt x="79" y="306"/>
                      </a:lnTo>
                      <a:lnTo>
                        <a:pt x="65" y="263"/>
                      </a:lnTo>
                      <a:lnTo>
                        <a:pt x="54" y="219"/>
                      </a:lnTo>
                      <a:lnTo>
                        <a:pt x="49" y="175"/>
                      </a:lnTo>
                      <a:lnTo>
                        <a:pt x="47" y="129"/>
                      </a:lnTo>
                      <a:lnTo>
                        <a:pt x="46" y="110"/>
                      </a:lnTo>
                      <a:lnTo>
                        <a:pt x="41" y="89"/>
                      </a:lnTo>
                      <a:lnTo>
                        <a:pt x="35" y="67"/>
                      </a:lnTo>
                      <a:lnTo>
                        <a:pt x="28" y="46"/>
                      </a:lnTo>
                      <a:lnTo>
                        <a:pt x="21" y="27"/>
                      </a:lnTo>
                      <a:lnTo>
                        <a:pt x="13" y="11"/>
                      </a:lnTo>
                      <a:lnTo>
                        <a:pt x="6" y="1"/>
                      </a:lnTo>
                      <a:lnTo>
                        <a:pt x="0" y="0"/>
                      </a:lnTo>
                      <a:lnTo>
                        <a:pt x="5" y="17"/>
                      </a:lnTo>
                      <a:lnTo>
                        <a:pt x="10" y="44"/>
                      </a:lnTo>
                      <a:lnTo>
                        <a:pt x="13" y="76"/>
                      </a:lnTo>
                      <a:lnTo>
                        <a:pt x="15" y="10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5" name="Freeform 74"/>
                <p:cNvSpPr>
                  <a:spLocks/>
                </p:cNvSpPr>
                <p:nvPr/>
              </p:nvSpPr>
              <p:spPr bwMode="auto">
                <a:xfrm>
                  <a:off x="8517" y="4850"/>
                  <a:ext cx="29" cy="29"/>
                </a:xfrm>
                <a:custGeom>
                  <a:avLst/>
                  <a:gdLst>
                    <a:gd name="T0" fmla="*/ 0 w 88"/>
                    <a:gd name="T1" fmla="*/ 0 h 87"/>
                    <a:gd name="T2" fmla="*/ 0 w 88"/>
                    <a:gd name="T3" fmla="*/ 0 h 87"/>
                    <a:gd name="T4" fmla="*/ 0 w 88"/>
                    <a:gd name="T5" fmla="*/ 0 h 87"/>
                    <a:gd name="T6" fmla="*/ 0 w 88"/>
                    <a:gd name="T7" fmla="*/ 0 h 87"/>
                    <a:gd name="T8" fmla="*/ 0 w 88"/>
                    <a:gd name="T9" fmla="*/ 0 h 87"/>
                    <a:gd name="T10" fmla="*/ 0 w 88"/>
                    <a:gd name="T11" fmla="*/ 0 h 87"/>
                    <a:gd name="T12" fmla="*/ 0 w 88"/>
                    <a:gd name="T13" fmla="*/ 0 h 87"/>
                    <a:gd name="T14" fmla="*/ 0 w 88"/>
                    <a:gd name="T15" fmla="*/ 0 h 87"/>
                    <a:gd name="T16" fmla="*/ 0 w 88"/>
                    <a:gd name="T17" fmla="*/ 0 h 87"/>
                    <a:gd name="T18" fmla="*/ 0 w 88"/>
                    <a:gd name="T19" fmla="*/ 0 h 87"/>
                    <a:gd name="T20" fmla="*/ 0 w 88"/>
                    <a:gd name="T21" fmla="*/ 0 h 87"/>
                    <a:gd name="T22" fmla="*/ 0 w 88"/>
                    <a:gd name="T23" fmla="*/ 0 h 87"/>
                    <a:gd name="T24" fmla="*/ 0 w 88"/>
                    <a:gd name="T25" fmla="*/ 0 h 87"/>
                    <a:gd name="T26" fmla="*/ 0 w 88"/>
                    <a:gd name="T27" fmla="*/ 0 h 87"/>
                    <a:gd name="T28" fmla="*/ 0 w 88"/>
                    <a:gd name="T29" fmla="*/ 0 h 87"/>
                    <a:gd name="T30" fmla="*/ 0 w 88"/>
                    <a:gd name="T31" fmla="*/ 0 h 87"/>
                    <a:gd name="T32" fmla="*/ 0 w 88"/>
                    <a:gd name="T33" fmla="*/ 0 h 87"/>
                    <a:gd name="T34" fmla="*/ 0 w 88"/>
                    <a:gd name="T35" fmla="*/ 0 h 87"/>
                    <a:gd name="T36" fmla="*/ 0 w 88"/>
                    <a:gd name="T37" fmla="*/ 0 h 87"/>
                    <a:gd name="T38" fmla="*/ 0 w 88"/>
                    <a:gd name="T39" fmla="*/ 0 h 87"/>
                    <a:gd name="T40" fmla="*/ 0 w 88"/>
                    <a:gd name="T41" fmla="*/ 0 h 87"/>
                    <a:gd name="T42" fmla="*/ 0 w 88"/>
                    <a:gd name="T43" fmla="*/ 0 h 87"/>
                    <a:gd name="T44" fmla="*/ 0 w 88"/>
                    <a:gd name="T45" fmla="*/ 0 h 87"/>
                    <a:gd name="T46" fmla="*/ 0 w 88"/>
                    <a:gd name="T47" fmla="*/ 0 h 87"/>
                    <a:gd name="T48" fmla="*/ 0 w 88"/>
                    <a:gd name="T49" fmla="*/ 0 h 87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88" h="87">
                      <a:moveTo>
                        <a:pt x="84" y="23"/>
                      </a:moveTo>
                      <a:lnTo>
                        <a:pt x="88" y="18"/>
                      </a:lnTo>
                      <a:lnTo>
                        <a:pt x="87" y="13"/>
                      </a:lnTo>
                      <a:lnTo>
                        <a:pt x="84" y="7"/>
                      </a:lnTo>
                      <a:lnTo>
                        <a:pt x="77" y="3"/>
                      </a:lnTo>
                      <a:lnTo>
                        <a:pt x="71" y="0"/>
                      </a:lnTo>
                      <a:lnTo>
                        <a:pt x="62" y="0"/>
                      </a:lnTo>
                      <a:lnTo>
                        <a:pt x="55" y="1"/>
                      </a:lnTo>
                      <a:lnTo>
                        <a:pt x="47" y="5"/>
                      </a:lnTo>
                      <a:lnTo>
                        <a:pt x="41" y="11"/>
                      </a:lnTo>
                      <a:lnTo>
                        <a:pt x="34" y="20"/>
                      </a:lnTo>
                      <a:lnTo>
                        <a:pt x="25" y="31"/>
                      </a:lnTo>
                      <a:lnTo>
                        <a:pt x="16" y="43"/>
                      </a:lnTo>
                      <a:lnTo>
                        <a:pt x="9" y="56"/>
                      </a:lnTo>
                      <a:lnTo>
                        <a:pt x="3" y="69"/>
                      </a:lnTo>
                      <a:lnTo>
                        <a:pt x="0" y="79"/>
                      </a:lnTo>
                      <a:lnTo>
                        <a:pt x="3" y="87"/>
                      </a:lnTo>
                      <a:lnTo>
                        <a:pt x="15" y="80"/>
                      </a:lnTo>
                      <a:lnTo>
                        <a:pt x="27" y="70"/>
                      </a:lnTo>
                      <a:lnTo>
                        <a:pt x="40" y="60"/>
                      </a:lnTo>
                      <a:lnTo>
                        <a:pt x="52" y="50"/>
                      </a:lnTo>
                      <a:lnTo>
                        <a:pt x="63" y="41"/>
                      </a:lnTo>
                      <a:lnTo>
                        <a:pt x="72" y="33"/>
                      </a:lnTo>
                      <a:lnTo>
                        <a:pt x="80" y="27"/>
                      </a:lnTo>
                      <a:lnTo>
                        <a:pt x="84" y="2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6" name="Freeform 75"/>
                <p:cNvSpPr>
                  <a:spLocks/>
                </p:cNvSpPr>
                <p:nvPr/>
              </p:nvSpPr>
              <p:spPr bwMode="auto">
                <a:xfrm>
                  <a:off x="8536" y="4890"/>
                  <a:ext cx="34" cy="9"/>
                </a:xfrm>
                <a:custGeom>
                  <a:avLst/>
                  <a:gdLst>
                    <a:gd name="T0" fmla="*/ 0 w 102"/>
                    <a:gd name="T1" fmla="*/ 0 h 28"/>
                    <a:gd name="T2" fmla="*/ 0 w 102"/>
                    <a:gd name="T3" fmla="*/ 0 h 28"/>
                    <a:gd name="T4" fmla="*/ 0 w 102"/>
                    <a:gd name="T5" fmla="*/ 0 h 28"/>
                    <a:gd name="T6" fmla="*/ 0 w 102"/>
                    <a:gd name="T7" fmla="*/ 0 h 28"/>
                    <a:gd name="T8" fmla="*/ 0 w 102"/>
                    <a:gd name="T9" fmla="*/ 0 h 28"/>
                    <a:gd name="T10" fmla="*/ 0 w 102"/>
                    <a:gd name="T11" fmla="*/ 0 h 28"/>
                    <a:gd name="T12" fmla="*/ 0 w 102"/>
                    <a:gd name="T13" fmla="*/ 0 h 28"/>
                    <a:gd name="T14" fmla="*/ 0 w 102"/>
                    <a:gd name="T15" fmla="*/ 0 h 28"/>
                    <a:gd name="T16" fmla="*/ 0 w 102"/>
                    <a:gd name="T17" fmla="*/ 0 h 28"/>
                    <a:gd name="T18" fmla="*/ 0 w 102"/>
                    <a:gd name="T19" fmla="*/ 0 h 28"/>
                    <a:gd name="T20" fmla="*/ 0 w 102"/>
                    <a:gd name="T21" fmla="*/ 0 h 28"/>
                    <a:gd name="T22" fmla="*/ 0 w 102"/>
                    <a:gd name="T23" fmla="*/ 0 h 28"/>
                    <a:gd name="T24" fmla="*/ 0 w 102"/>
                    <a:gd name="T25" fmla="*/ 0 h 28"/>
                    <a:gd name="T26" fmla="*/ 0 w 102"/>
                    <a:gd name="T27" fmla="*/ 0 h 28"/>
                    <a:gd name="T28" fmla="*/ 0 w 102"/>
                    <a:gd name="T29" fmla="*/ 0 h 28"/>
                    <a:gd name="T30" fmla="*/ 0 w 102"/>
                    <a:gd name="T31" fmla="*/ 0 h 28"/>
                    <a:gd name="T32" fmla="*/ 0 w 102"/>
                    <a:gd name="T33" fmla="*/ 0 h 28"/>
                    <a:gd name="T34" fmla="*/ 0 w 102"/>
                    <a:gd name="T35" fmla="*/ 0 h 28"/>
                    <a:gd name="T36" fmla="*/ 0 w 102"/>
                    <a:gd name="T37" fmla="*/ 0 h 28"/>
                    <a:gd name="T38" fmla="*/ 0 w 102"/>
                    <a:gd name="T39" fmla="*/ 0 h 28"/>
                    <a:gd name="T40" fmla="*/ 0 w 102"/>
                    <a:gd name="T41" fmla="*/ 0 h 28"/>
                    <a:gd name="T42" fmla="*/ 0 w 102"/>
                    <a:gd name="T43" fmla="*/ 0 h 28"/>
                    <a:gd name="T44" fmla="*/ 0 w 102"/>
                    <a:gd name="T45" fmla="*/ 0 h 28"/>
                    <a:gd name="T46" fmla="*/ 0 w 102"/>
                    <a:gd name="T47" fmla="*/ 0 h 28"/>
                    <a:gd name="T48" fmla="*/ 0 w 102"/>
                    <a:gd name="T49" fmla="*/ 0 h 28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102" h="28">
                      <a:moveTo>
                        <a:pt x="92" y="23"/>
                      </a:moveTo>
                      <a:lnTo>
                        <a:pt x="96" y="21"/>
                      </a:lnTo>
                      <a:lnTo>
                        <a:pt x="99" y="18"/>
                      </a:lnTo>
                      <a:lnTo>
                        <a:pt x="101" y="14"/>
                      </a:lnTo>
                      <a:lnTo>
                        <a:pt x="102" y="10"/>
                      </a:lnTo>
                      <a:lnTo>
                        <a:pt x="101" y="5"/>
                      </a:lnTo>
                      <a:lnTo>
                        <a:pt x="98" y="1"/>
                      </a:lnTo>
                      <a:lnTo>
                        <a:pt x="93" y="0"/>
                      </a:lnTo>
                      <a:lnTo>
                        <a:pt x="88" y="0"/>
                      </a:lnTo>
                      <a:lnTo>
                        <a:pt x="76" y="2"/>
                      </a:lnTo>
                      <a:lnTo>
                        <a:pt x="61" y="7"/>
                      </a:lnTo>
                      <a:lnTo>
                        <a:pt x="46" y="10"/>
                      </a:lnTo>
                      <a:lnTo>
                        <a:pt x="33" y="11"/>
                      </a:lnTo>
                      <a:lnTo>
                        <a:pt x="20" y="15"/>
                      </a:lnTo>
                      <a:lnTo>
                        <a:pt x="10" y="18"/>
                      </a:lnTo>
                      <a:lnTo>
                        <a:pt x="2" y="23"/>
                      </a:lnTo>
                      <a:lnTo>
                        <a:pt x="0" y="28"/>
                      </a:lnTo>
                      <a:lnTo>
                        <a:pt x="10" y="28"/>
                      </a:lnTo>
                      <a:lnTo>
                        <a:pt x="20" y="28"/>
                      </a:lnTo>
                      <a:lnTo>
                        <a:pt x="32" y="27"/>
                      </a:lnTo>
                      <a:lnTo>
                        <a:pt x="44" y="27"/>
                      </a:lnTo>
                      <a:lnTo>
                        <a:pt x="55" y="25"/>
                      </a:lnTo>
                      <a:lnTo>
                        <a:pt x="67" y="24"/>
                      </a:lnTo>
                      <a:lnTo>
                        <a:pt x="80" y="24"/>
                      </a:lnTo>
                      <a:lnTo>
                        <a:pt x="92" y="2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7" name="Freeform 76"/>
                <p:cNvSpPr>
                  <a:spLocks/>
                </p:cNvSpPr>
                <p:nvPr/>
              </p:nvSpPr>
              <p:spPr bwMode="auto">
                <a:xfrm>
                  <a:off x="8550" y="4921"/>
                  <a:ext cx="47" cy="12"/>
                </a:xfrm>
                <a:custGeom>
                  <a:avLst/>
                  <a:gdLst>
                    <a:gd name="T0" fmla="*/ 1 w 142"/>
                    <a:gd name="T1" fmla="*/ 0 h 36"/>
                    <a:gd name="T2" fmla="*/ 1 w 142"/>
                    <a:gd name="T3" fmla="*/ 0 h 36"/>
                    <a:gd name="T4" fmla="*/ 1 w 142"/>
                    <a:gd name="T5" fmla="*/ 0 h 36"/>
                    <a:gd name="T6" fmla="*/ 1 w 142"/>
                    <a:gd name="T7" fmla="*/ 0 h 36"/>
                    <a:gd name="T8" fmla="*/ 1 w 142"/>
                    <a:gd name="T9" fmla="*/ 0 h 36"/>
                    <a:gd name="T10" fmla="*/ 1 w 142"/>
                    <a:gd name="T11" fmla="*/ 0 h 36"/>
                    <a:gd name="T12" fmla="*/ 1 w 142"/>
                    <a:gd name="T13" fmla="*/ 0 h 36"/>
                    <a:gd name="T14" fmla="*/ 1 w 142"/>
                    <a:gd name="T15" fmla="*/ 0 h 36"/>
                    <a:gd name="T16" fmla="*/ 1 w 142"/>
                    <a:gd name="T17" fmla="*/ 0 h 36"/>
                    <a:gd name="T18" fmla="*/ 0 w 142"/>
                    <a:gd name="T19" fmla="*/ 0 h 36"/>
                    <a:gd name="T20" fmla="*/ 0 w 142"/>
                    <a:gd name="T21" fmla="*/ 0 h 36"/>
                    <a:gd name="T22" fmla="*/ 0 w 142"/>
                    <a:gd name="T23" fmla="*/ 0 h 36"/>
                    <a:gd name="T24" fmla="*/ 0 w 142"/>
                    <a:gd name="T25" fmla="*/ 0 h 36"/>
                    <a:gd name="T26" fmla="*/ 0 w 142"/>
                    <a:gd name="T27" fmla="*/ 0 h 36"/>
                    <a:gd name="T28" fmla="*/ 0 w 142"/>
                    <a:gd name="T29" fmla="*/ 0 h 36"/>
                    <a:gd name="T30" fmla="*/ 0 w 142"/>
                    <a:gd name="T31" fmla="*/ 0 h 36"/>
                    <a:gd name="T32" fmla="*/ 0 w 142"/>
                    <a:gd name="T33" fmla="*/ 0 h 36"/>
                    <a:gd name="T34" fmla="*/ 0 w 142"/>
                    <a:gd name="T35" fmla="*/ 0 h 36"/>
                    <a:gd name="T36" fmla="*/ 0 w 142"/>
                    <a:gd name="T37" fmla="*/ 0 h 36"/>
                    <a:gd name="T38" fmla="*/ 0 w 142"/>
                    <a:gd name="T39" fmla="*/ 0 h 36"/>
                    <a:gd name="T40" fmla="*/ 0 w 142"/>
                    <a:gd name="T41" fmla="*/ 0 h 36"/>
                    <a:gd name="T42" fmla="*/ 0 w 142"/>
                    <a:gd name="T43" fmla="*/ 0 h 36"/>
                    <a:gd name="T44" fmla="*/ 0 w 142"/>
                    <a:gd name="T45" fmla="*/ 0 h 36"/>
                    <a:gd name="T46" fmla="*/ 0 w 142"/>
                    <a:gd name="T47" fmla="*/ 0 h 36"/>
                    <a:gd name="T48" fmla="*/ 1 w 142"/>
                    <a:gd name="T49" fmla="*/ 0 h 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</a:gdLst>
                  <a:ahLst/>
                  <a:cxnLst>
                    <a:cxn ang="T50">
                      <a:pos x="T0" y="T1"/>
                    </a:cxn>
                    <a:cxn ang="T51">
                      <a:pos x="T2" y="T3"/>
                    </a:cxn>
                    <a:cxn ang="T52">
                      <a:pos x="T4" y="T5"/>
                    </a:cxn>
                    <a:cxn ang="T53">
                      <a:pos x="T6" y="T7"/>
                    </a:cxn>
                    <a:cxn ang="T54">
                      <a:pos x="T8" y="T9"/>
                    </a:cxn>
                    <a:cxn ang="T55">
                      <a:pos x="T10" y="T11"/>
                    </a:cxn>
                    <a:cxn ang="T56">
                      <a:pos x="T12" y="T13"/>
                    </a:cxn>
                    <a:cxn ang="T57">
                      <a:pos x="T14" y="T15"/>
                    </a:cxn>
                    <a:cxn ang="T58">
                      <a:pos x="T16" y="T17"/>
                    </a:cxn>
                    <a:cxn ang="T59">
                      <a:pos x="T18" y="T19"/>
                    </a:cxn>
                    <a:cxn ang="T60">
                      <a:pos x="T20" y="T21"/>
                    </a:cxn>
                    <a:cxn ang="T61">
                      <a:pos x="T22" y="T23"/>
                    </a:cxn>
                    <a:cxn ang="T62">
                      <a:pos x="T24" y="T25"/>
                    </a:cxn>
                    <a:cxn ang="T63">
                      <a:pos x="T26" y="T27"/>
                    </a:cxn>
                    <a:cxn ang="T64">
                      <a:pos x="T28" y="T29"/>
                    </a:cxn>
                    <a:cxn ang="T65">
                      <a:pos x="T30" y="T31"/>
                    </a:cxn>
                    <a:cxn ang="T66">
                      <a:pos x="T32" y="T33"/>
                    </a:cxn>
                    <a:cxn ang="T67">
                      <a:pos x="T34" y="T35"/>
                    </a:cxn>
                    <a:cxn ang="T68">
                      <a:pos x="T36" y="T37"/>
                    </a:cxn>
                    <a:cxn ang="T69">
                      <a:pos x="T38" y="T39"/>
                    </a:cxn>
                    <a:cxn ang="T70">
                      <a:pos x="T40" y="T41"/>
                    </a:cxn>
                    <a:cxn ang="T71">
                      <a:pos x="T42" y="T43"/>
                    </a:cxn>
                    <a:cxn ang="T72">
                      <a:pos x="T44" y="T45"/>
                    </a:cxn>
                    <a:cxn ang="T73">
                      <a:pos x="T46" y="T47"/>
                    </a:cxn>
                    <a:cxn ang="T74">
                      <a:pos x="T48" y="T49"/>
                    </a:cxn>
                  </a:cxnLst>
                  <a:rect l="0" t="0" r="r" b="b"/>
                  <a:pathLst>
                    <a:path w="142" h="36">
                      <a:moveTo>
                        <a:pt x="123" y="36"/>
                      </a:moveTo>
                      <a:lnTo>
                        <a:pt x="129" y="36"/>
                      </a:lnTo>
                      <a:lnTo>
                        <a:pt x="135" y="32"/>
                      </a:lnTo>
                      <a:lnTo>
                        <a:pt x="139" y="28"/>
                      </a:lnTo>
                      <a:lnTo>
                        <a:pt x="142" y="20"/>
                      </a:lnTo>
                      <a:lnTo>
                        <a:pt x="141" y="15"/>
                      </a:lnTo>
                      <a:lnTo>
                        <a:pt x="138" y="9"/>
                      </a:lnTo>
                      <a:lnTo>
                        <a:pt x="133" y="5"/>
                      </a:lnTo>
                      <a:lnTo>
                        <a:pt x="126" y="3"/>
                      </a:lnTo>
                      <a:lnTo>
                        <a:pt x="108" y="3"/>
                      </a:lnTo>
                      <a:lnTo>
                        <a:pt x="88" y="3"/>
                      </a:lnTo>
                      <a:lnTo>
                        <a:pt x="67" y="2"/>
                      </a:lnTo>
                      <a:lnTo>
                        <a:pt x="47" y="2"/>
                      </a:lnTo>
                      <a:lnTo>
                        <a:pt x="29" y="0"/>
                      </a:lnTo>
                      <a:lnTo>
                        <a:pt x="13" y="2"/>
                      </a:lnTo>
                      <a:lnTo>
                        <a:pt x="4" y="5"/>
                      </a:lnTo>
                      <a:lnTo>
                        <a:pt x="0" y="9"/>
                      </a:lnTo>
                      <a:lnTo>
                        <a:pt x="10" y="12"/>
                      </a:lnTo>
                      <a:lnTo>
                        <a:pt x="22" y="16"/>
                      </a:lnTo>
                      <a:lnTo>
                        <a:pt x="38" y="19"/>
                      </a:lnTo>
                      <a:lnTo>
                        <a:pt x="54" y="22"/>
                      </a:lnTo>
                      <a:lnTo>
                        <a:pt x="72" y="25"/>
                      </a:lnTo>
                      <a:lnTo>
                        <a:pt x="89" y="29"/>
                      </a:lnTo>
                      <a:lnTo>
                        <a:pt x="107" y="32"/>
                      </a:lnTo>
                      <a:lnTo>
                        <a:pt x="123" y="3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8" name="Freeform 77"/>
                <p:cNvSpPr>
                  <a:spLocks/>
                </p:cNvSpPr>
                <p:nvPr/>
              </p:nvSpPr>
              <p:spPr bwMode="auto">
                <a:xfrm>
                  <a:off x="8416" y="4751"/>
                  <a:ext cx="117" cy="200"/>
                </a:xfrm>
                <a:custGeom>
                  <a:avLst/>
                  <a:gdLst>
                    <a:gd name="T0" fmla="*/ 0 w 351"/>
                    <a:gd name="T1" fmla="*/ 1 h 601"/>
                    <a:gd name="T2" fmla="*/ 1 w 351"/>
                    <a:gd name="T3" fmla="*/ 1 h 601"/>
                    <a:gd name="T4" fmla="*/ 1 w 351"/>
                    <a:gd name="T5" fmla="*/ 2 h 601"/>
                    <a:gd name="T6" fmla="*/ 1 w 351"/>
                    <a:gd name="T7" fmla="*/ 2 h 601"/>
                    <a:gd name="T8" fmla="*/ 1 w 351"/>
                    <a:gd name="T9" fmla="*/ 2 h 601"/>
                    <a:gd name="T10" fmla="*/ 1 w 351"/>
                    <a:gd name="T11" fmla="*/ 2 h 601"/>
                    <a:gd name="T12" fmla="*/ 1 w 351"/>
                    <a:gd name="T13" fmla="*/ 2 h 601"/>
                    <a:gd name="T14" fmla="*/ 1 w 351"/>
                    <a:gd name="T15" fmla="*/ 2 h 601"/>
                    <a:gd name="T16" fmla="*/ 1 w 351"/>
                    <a:gd name="T17" fmla="*/ 2 h 601"/>
                    <a:gd name="T18" fmla="*/ 1 w 351"/>
                    <a:gd name="T19" fmla="*/ 2 h 601"/>
                    <a:gd name="T20" fmla="*/ 1 w 351"/>
                    <a:gd name="T21" fmla="*/ 2 h 601"/>
                    <a:gd name="T22" fmla="*/ 1 w 351"/>
                    <a:gd name="T23" fmla="*/ 2 h 601"/>
                    <a:gd name="T24" fmla="*/ 1 w 351"/>
                    <a:gd name="T25" fmla="*/ 2 h 601"/>
                    <a:gd name="T26" fmla="*/ 1 w 351"/>
                    <a:gd name="T27" fmla="*/ 2 h 601"/>
                    <a:gd name="T28" fmla="*/ 1 w 351"/>
                    <a:gd name="T29" fmla="*/ 2 h 601"/>
                    <a:gd name="T30" fmla="*/ 1 w 351"/>
                    <a:gd name="T31" fmla="*/ 2 h 601"/>
                    <a:gd name="T32" fmla="*/ 1 w 351"/>
                    <a:gd name="T33" fmla="*/ 2 h 601"/>
                    <a:gd name="T34" fmla="*/ 1 w 351"/>
                    <a:gd name="T35" fmla="*/ 2 h 601"/>
                    <a:gd name="T36" fmla="*/ 1 w 351"/>
                    <a:gd name="T37" fmla="*/ 2 h 601"/>
                    <a:gd name="T38" fmla="*/ 1 w 351"/>
                    <a:gd name="T39" fmla="*/ 2 h 601"/>
                    <a:gd name="T40" fmla="*/ 1 w 351"/>
                    <a:gd name="T41" fmla="*/ 2 h 601"/>
                    <a:gd name="T42" fmla="*/ 1 w 351"/>
                    <a:gd name="T43" fmla="*/ 2 h 601"/>
                    <a:gd name="T44" fmla="*/ 1 w 351"/>
                    <a:gd name="T45" fmla="*/ 1 h 601"/>
                    <a:gd name="T46" fmla="*/ 1 w 351"/>
                    <a:gd name="T47" fmla="*/ 1 h 601"/>
                    <a:gd name="T48" fmla="*/ 1 w 351"/>
                    <a:gd name="T49" fmla="*/ 1 h 601"/>
                    <a:gd name="T50" fmla="*/ 1 w 351"/>
                    <a:gd name="T51" fmla="*/ 1 h 601"/>
                    <a:gd name="T52" fmla="*/ 0 w 351"/>
                    <a:gd name="T53" fmla="*/ 1 h 601"/>
                    <a:gd name="T54" fmla="*/ 0 w 351"/>
                    <a:gd name="T55" fmla="*/ 1 h 601"/>
                    <a:gd name="T56" fmla="*/ 0 w 351"/>
                    <a:gd name="T57" fmla="*/ 0 h 601"/>
                    <a:gd name="T58" fmla="*/ 0 w 351"/>
                    <a:gd name="T59" fmla="*/ 0 h 601"/>
                    <a:gd name="T60" fmla="*/ 0 w 351"/>
                    <a:gd name="T61" fmla="*/ 0 h 601"/>
                    <a:gd name="T62" fmla="*/ 0 w 351"/>
                    <a:gd name="T63" fmla="*/ 0 h 601"/>
                    <a:gd name="T64" fmla="*/ 0 w 351"/>
                    <a:gd name="T65" fmla="*/ 0 h 601"/>
                    <a:gd name="T66" fmla="*/ 0 w 351"/>
                    <a:gd name="T67" fmla="*/ 0 h 601"/>
                    <a:gd name="T68" fmla="*/ 0 w 351"/>
                    <a:gd name="T69" fmla="*/ 0 h 601"/>
                    <a:gd name="T70" fmla="*/ 0 w 351"/>
                    <a:gd name="T71" fmla="*/ 0 h 601"/>
                    <a:gd name="T72" fmla="*/ 0 w 351"/>
                    <a:gd name="T73" fmla="*/ 1 h 601"/>
                    <a:gd name="T74" fmla="*/ 0 w 351"/>
                    <a:gd name="T75" fmla="*/ 1 h 601"/>
                    <a:gd name="T76" fmla="*/ 0 w 351"/>
                    <a:gd name="T77" fmla="*/ 1 h 601"/>
                    <a:gd name="T78" fmla="*/ 0 w 351"/>
                    <a:gd name="T79" fmla="*/ 1 h 601"/>
                    <a:gd name="T80" fmla="*/ 0 w 351"/>
                    <a:gd name="T81" fmla="*/ 1 h 601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351" h="601">
                      <a:moveTo>
                        <a:pt x="108" y="298"/>
                      </a:moveTo>
                      <a:lnTo>
                        <a:pt x="132" y="338"/>
                      </a:lnTo>
                      <a:lnTo>
                        <a:pt x="157" y="377"/>
                      </a:lnTo>
                      <a:lnTo>
                        <a:pt x="182" y="414"/>
                      </a:lnTo>
                      <a:lnTo>
                        <a:pt x="208" y="451"/>
                      </a:lnTo>
                      <a:lnTo>
                        <a:pt x="235" y="487"/>
                      </a:lnTo>
                      <a:lnTo>
                        <a:pt x="263" y="523"/>
                      </a:lnTo>
                      <a:lnTo>
                        <a:pt x="292" y="559"/>
                      </a:lnTo>
                      <a:lnTo>
                        <a:pt x="321" y="594"/>
                      </a:lnTo>
                      <a:lnTo>
                        <a:pt x="326" y="598"/>
                      </a:lnTo>
                      <a:lnTo>
                        <a:pt x="332" y="601"/>
                      </a:lnTo>
                      <a:lnTo>
                        <a:pt x="337" y="601"/>
                      </a:lnTo>
                      <a:lnTo>
                        <a:pt x="343" y="598"/>
                      </a:lnTo>
                      <a:lnTo>
                        <a:pt x="349" y="594"/>
                      </a:lnTo>
                      <a:lnTo>
                        <a:pt x="351" y="588"/>
                      </a:lnTo>
                      <a:lnTo>
                        <a:pt x="351" y="582"/>
                      </a:lnTo>
                      <a:lnTo>
                        <a:pt x="349" y="576"/>
                      </a:lnTo>
                      <a:lnTo>
                        <a:pt x="327" y="538"/>
                      </a:lnTo>
                      <a:lnTo>
                        <a:pt x="304" y="499"/>
                      </a:lnTo>
                      <a:lnTo>
                        <a:pt x="279" y="463"/>
                      </a:lnTo>
                      <a:lnTo>
                        <a:pt x="252" y="427"/>
                      </a:lnTo>
                      <a:lnTo>
                        <a:pt x="224" y="391"/>
                      </a:lnTo>
                      <a:lnTo>
                        <a:pt x="198" y="355"/>
                      </a:lnTo>
                      <a:lnTo>
                        <a:pt x="172" y="319"/>
                      </a:lnTo>
                      <a:lnTo>
                        <a:pt x="147" y="280"/>
                      </a:lnTo>
                      <a:lnTo>
                        <a:pt x="125" y="242"/>
                      </a:lnTo>
                      <a:lnTo>
                        <a:pt x="101" y="197"/>
                      </a:lnTo>
                      <a:lnTo>
                        <a:pt x="79" y="150"/>
                      </a:lnTo>
                      <a:lnTo>
                        <a:pt x="59" y="104"/>
                      </a:lnTo>
                      <a:lnTo>
                        <a:pt x="38" y="62"/>
                      </a:lnTo>
                      <a:lnTo>
                        <a:pt x="22" y="29"/>
                      </a:lnTo>
                      <a:lnTo>
                        <a:pt x="9" y="7"/>
                      </a:lnTo>
                      <a:lnTo>
                        <a:pt x="0" y="0"/>
                      </a:lnTo>
                      <a:lnTo>
                        <a:pt x="4" y="17"/>
                      </a:lnTo>
                      <a:lnTo>
                        <a:pt x="13" y="45"/>
                      </a:lnTo>
                      <a:lnTo>
                        <a:pt x="23" y="82"/>
                      </a:lnTo>
                      <a:lnTo>
                        <a:pt x="38" y="124"/>
                      </a:lnTo>
                      <a:lnTo>
                        <a:pt x="54" y="170"/>
                      </a:lnTo>
                      <a:lnTo>
                        <a:pt x="70" y="216"/>
                      </a:lnTo>
                      <a:lnTo>
                        <a:pt x="89" y="259"/>
                      </a:lnTo>
                      <a:lnTo>
                        <a:pt x="108" y="29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rgbClr val="969696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79" name="Freeform 78"/>
                <p:cNvSpPr>
                  <a:spLocks/>
                </p:cNvSpPr>
                <p:nvPr/>
              </p:nvSpPr>
              <p:spPr bwMode="auto">
                <a:xfrm>
                  <a:off x="8100" y="4623"/>
                  <a:ext cx="541" cy="495"/>
                </a:xfrm>
                <a:custGeom>
                  <a:avLst/>
                  <a:gdLst>
                    <a:gd name="T0" fmla="*/ 1 w 2164"/>
                    <a:gd name="T1" fmla="*/ 0 h 1979"/>
                    <a:gd name="T2" fmla="*/ 1 w 2164"/>
                    <a:gd name="T3" fmla="*/ 0 h 1979"/>
                    <a:gd name="T4" fmla="*/ 1 w 2164"/>
                    <a:gd name="T5" fmla="*/ 0 h 1979"/>
                    <a:gd name="T6" fmla="*/ 1 w 2164"/>
                    <a:gd name="T7" fmla="*/ 0 h 1979"/>
                    <a:gd name="T8" fmla="*/ 1 w 2164"/>
                    <a:gd name="T9" fmla="*/ 0 h 1979"/>
                    <a:gd name="T10" fmla="*/ 1 w 2164"/>
                    <a:gd name="T11" fmla="*/ 0 h 1979"/>
                    <a:gd name="T12" fmla="*/ 1 w 2164"/>
                    <a:gd name="T13" fmla="*/ 0 h 1979"/>
                    <a:gd name="T14" fmla="*/ 1 w 2164"/>
                    <a:gd name="T15" fmla="*/ 0 h 1979"/>
                    <a:gd name="T16" fmla="*/ 1 w 2164"/>
                    <a:gd name="T17" fmla="*/ 0 h 1979"/>
                    <a:gd name="T18" fmla="*/ 2 w 2164"/>
                    <a:gd name="T19" fmla="*/ 0 h 1979"/>
                    <a:gd name="T20" fmla="*/ 2 w 2164"/>
                    <a:gd name="T21" fmla="*/ 0 h 1979"/>
                    <a:gd name="T22" fmla="*/ 2 w 2164"/>
                    <a:gd name="T23" fmla="*/ 0 h 1979"/>
                    <a:gd name="T24" fmla="*/ 2 w 2164"/>
                    <a:gd name="T25" fmla="*/ 0 h 1979"/>
                    <a:gd name="T26" fmla="*/ 2 w 2164"/>
                    <a:gd name="T27" fmla="*/ 0 h 1979"/>
                    <a:gd name="T28" fmla="*/ 2 w 2164"/>
                    <a:gd name="T29" fmla="*/ 0 h 1979"/>
                    <a:gd name="T30" fmla="*/ 2 w 2164"/>
                    <a:gd name="T31" fmla="*/ 0 h 1979"/>
                    <a:gd name="T32" fmla="*/ 2 w 2164"/>
                    <a:gd name="T33" fmla="*/ 1 h 1979"/>
                    <a:gd name="T34" fmla="*/ 2 w 2164"/>
                    <a:gd name="T35" fmla="*/ 1 h 1979"/>
                    <a:gd name="T36" fmla="*/ 2 w 2164"/>
                    <a:gd name="T37" fmla="*/ 1 h 1979"/>
                    <a:gd name="T38" fmla="*/ 2 w 2164"/>
                    <a:gd name="T39" fmla="*/ 1 h 1979"/>
                    <a:gd name="T40" fmla="*/ 2 w 2164"/>
                    <a:gd name="T41" fmla="*/ 2 h 1979"/>
                    <a:gd name="T42" fmla="*/ 2 w 2164"/>
                    <a:gd name="T43" fmla="*/ 2 h 1979"/>
                    <a:gd name="T44" fmla="*/ 2 w 2164"/>
                    <a:gd name="T45" fmla="*/ 2 h 1979"/>
                    <a:gd name="T46" fmla="*/ 2 w 2164"/>
                    <a:gd name="T47" fmla="*/ 2 h 1979"/>
                    <a:gd name="T48" fmla="*/ 2 w 2164"/>
                    <a:gd name="T49" fmla="*/ 2 h 1979"/>
                    <a:gd name="T50" fmla="*/ 2 w 2164"/>
                    <a:gd name="T51" fmla="*/ 2 h 1979"/>
                    <a:gd name="T52" fmla="*/ 1 w 2164"/>
                    <a:gd name="T53" fmla="*/ 2 h 1979"/>
                    <a:gd name="T54" fmla="*/ 1 w 2164"/>
                    <a:gd name="T55" fmla="*/ 2 h 1979"/>
                    <a:gd name="T56" fmla="*/ 1 w 2164"/>
                    <a:gd name="T57" fmla="*/ 2 h 1979"/>
                    <a:gd name="T58" fmla="*/ 1 w 2164"/>
                    <a:gd name="T59" fmla="*/ 2 h 1979"/>
                    <a:gd name="T60" fmla="*/ 1 w 2164"/>
                    <a:gd name="T61" fmla="*/ 2 h 1979"/>
                    <a:gd name="T62" fmla="*/ 1 w 2164"/>
                    <a:gd name="T63" fmla="*/ 2 h 1979"/>
                    <a:gd name="T64" fmla="*/ 1 w 2164"/>
                    <a:gd name="T65" fmla="*/ 2 h 1979"/>
                    <a:gd name="T66" fmla="*/ 1 w 2164"/>
                    <a:gd name="T67" fmla="*/ 2 h 1979"/>
                    <a:gd name="T68" fmla="*/ 1 w 2164"/>
                    <a:gd name="T69" fmla="*/ 2 h 1979"/>
                    <a:gd name="T70" fmla="*/ 0 w 2164"/>
                    <a:gd name="T71" fmla="*/ 2 h 1979"/>
                    <a:gd name="T72" fmla="*/ 0 w 2164"/>
                    <a:gd name="T73" fmla="*/ 2 h 1979"/>
                    <a:gd name="T74" fmla="*/ 0 w 2164"/>
                    <a:gd name="T75" fmla="*/ 2 h 1979"/>
                    <a:gd name="T76" fmla="*/ 0 w 2164"/>
                    <a:gd name="T77" fmla="*/ 2 h 1979"/>
                    <a:gd name="T78" fmla="*/ 0 w 2164"/>
                    <a:gd name="T79" fmla="*/ 2 h 1979"/>
                    <a:gd name="T80" fmla="*/ 0 w 2164"/>
                    <a:gd name="T81" fmla="*/ 2 h 1979"/>
                    <a:gd name="T82" fmla="*/ 0 w 2164"/>
                    <a:gd name="T83" fmla="*/ 2 h 1979"/>
                    <a:gd name="T84" fmla="*/ 1 w 2164"/>
                    <a:gd name="T85" fmla="*/ 1 h 1979"/>
                    <a:gd name="T86" fmla="*/ 1 w 2164"/>
                    <a:gd name="T87" fmla="*/ 1 h 1979"/>
                    <a:gd name="T88" fmla="*/ 1 w 2164"/>
                    <a:gd name="T89" fmla="*/ 1 h 1979"/>
                    <a:gd name="T90" fmla="*/ 1 w 2164"/>
                    <a:gd name="T91" fmla="*/ 1 h 1979"/>
                    <a:gd name="T92" fmla="*/ 1 w 2164"/>
                    <a:gd name="T93" fmla="*/ 1 h 1979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</a:gdLst>
                  <a:ahLst/>
                  <a:cxnLst>
                    <a:cxn ang="T94">
                      <a:pos x="T0" y="T1"/>
                    </a:cxn>
                    <a:cxn ang="T95">
                      <a:pos x="T2" y="T3"/>
                    </a:cxn>
                    <a:cxn ang="T96">
                      <a:pos x="T4" y="T5"/>
                    </a:cxn>
                    <a:cxn ang="T97">
                      <a:pos x="T6" y="T7"/>
                    </a:cxn>
                    <a:cxn ang="T98">
                      <a:pos x="T8" y="T9"/>
                    </a:cxn>
                    <a:cxn ang="T99">
                      <a:pos x="T10" y="T11"/>
                    </a:cxn>
                    <a:cxn ang="T100">
                      <a:pos x="T12" y="T13"/>
                    </a:cxn>
                    <a:cxn ang="T101">
                      <a:pos x="T14" y="T15"/>
                    </a:cxn>
                    <a:cxn ang="T102">
                      <a:pos x="T16" y="T17"/>
                    </a:cxn>
                    <a:cxn ang="T103">
                      <a:pos x="T18" y="T19"/>
                    </a:cxn>
                    <a:cxn ang="T104">
                      <a:pos x="T20" y="T21"/>
                    </a:cxn>
                    <a:cxn ang="T105">
                      <a:pos x="T22" y="T23"/>
                    </a:cxn>
                    <a:cxn ang="T106">
                      <a:pos x="T24" y="T25"/>
                    </a:cxn>
                    <a:cxn ang="T107">
                      <a:pos x="T26" y="T27"/>
                    </a:cxn>
                    <a:cxn ang="T108">
                      <a:pos x="T28" y="T29"/>
                    </a:cxn>
                    <a:cxn ang="T109">
                      <a:pos x="T30" y="T31"/>
                    </a:cxn>
                    <a:cxn ang="T110">
                      <a:pos x="T32" y="T33"/>
                    </a:cxn>
                    <a:cxn ang="T111">
                      <a:pos x="T34" y="T35"/>
                    </a:cxn>
                    <a:cxn ang="T112">
                      <a:pos x="T36" y="T37"/>
                    </a:cxn>
                    <a:cxn ang="T113">
                      <a:pos x="T38" y="T39"/>
                    </a:cxn>
                    <a:cxn ang="T114">
                      <a:pos x="T40" y="T41"/>
                    </a:cxn>
                    <a:cxn ang="T115">
                      <a:pos x="T42" y="T43"/>
                    </a:cxn>
                    <a:cxn ang="T116">
                      <a:pos x="T44" y="T45"/>
                    </a:cxn>
                    <a:cxn ang="T117">
                      <a:pos x="T46" y="T47"/>
                    </a:cxn>
                    <a:cxn ang="T118">
                      <a:pos x="T48" y="T49"/>
                    </a:cxn>
                    <a:cxn ang="T119">
                      <a:pos x="T50" y="T51"/>
                    </a:cxn>
                    <a:cxn ang="T120">
                      <a:pos x="T52" y="T53"/>
                    </a:cxn>
                    <a:cxn ang="T121">
                      <a:pos x="T54" y="T55"/>
                    </a:cxn>
                    <a:cxn ang="T122">
                      <a:pos x="T56" y="T57"/>
                    </a:cxn>
                    <a:cxn ang="T123">
                      <a:pos x="T58" y="T59"/>
                    </a:cxn>
                    <a:cxn ang="T124">
                      <a:pos x="T60" y="T61"/>
                    </a:cxn>
                    <a:cxn ang="T125">
                      <a:pos x="T62" y="T63"/>
                    </a:cxn>
                    <a:cxn ang="T126">
                      <a:pos x="T64" y="T65"/>
                    </a:cxn>
                    <a:cxn ang="T127">
                      <a:pos x="T66" y="T67"/>
                    </a:cxn>
                    <a:cxn ang="T128">
                      <a:pos x="T68" y="T69"/>
                    </a:cxn>
                    <a:cxn ang="T129">
                      <a:pos x="T70" y="T71"/>
                    </a:cxn>
                    <a:cxn ang="T130">
                      <a:pos x="T72" y="T73"/>
                    </a:cxn>
                    <a:cxn ang="T131">
                      <a:pos x="T74" y="T75"/>
                    </a:cxn>
                    <a:cxn ang="T132">
                      <a:pos x="T76" y="T77"/>
                    </a:cxn>
                    <a:cxn ang="T133">
                      <a:pos x="T78" y="T79"/>
                    </a:cxn>
                    <a:cxn ang="T134">
                      <a:pos x="T80" y="T81"/>
                    </a:cxn>
                    <a:cxn ang="T135">
                      <a:pos x="T82" y="T83"/>
                    </a:cxn>
                    <a:cxn ang="T136">
                      <a:pos x="T84" y="T85"/>
                    </a:cxn>
                    <a:cxn ang="T137">
                      <a:pos x="T86" y="T87"/>
                    </a:cxn>
                    <a:cxn ang="T138">
                      <a:pos x="T88" y="T89"/>
                    </a:cxn>
                    <a:cxn ang="T139">
                      <a:pos x="T90" y="T91"/>
                    </a:cxn>
                    <a:cxn ang="T140">
                      <a:pos x="T92" y="T93"/>
                    </a:cxn>
                  </a:cxnLst>
                  <a:rect l="0" t="0" r="r" b="b"/>
                  <a:pathLst>
                    <a:path w="2164" h="1979">
                      <a:moveTo>
                        <a:pt x="743" y="0"/>
                      </a:moveTo>
                      <a:lnTo>
                        <a:pt x="746" y="0"/>
                      </a:lnTo>
                      <a:lnTo>
                        <a:pt x="753" y="0"/>
                      </a:lnTo>
                      <a:lnTo>
                        <a:pt x="763" y="0"/>
                      </a:lnTo>
                      <a:lnTo>
                        <a:pt x="778" y="0"/>
                      </a:lnTo>
                      <a:lnTo>
                        <a:pt x="798" y="1"/>
                      </a:lnTo>
                      <a:lnTo>
                        <a:pt x="822" y="1"/>
                      </a:lnTo>
                      <a:lnTo>
                        <a:pt x="848" y="2"/>
                      </a:lnTo>
                      <a:lnTo>
                        <a:pt x="878" y="3"/>
                      </a:lnTo>
                      <a:lnTo>
                        <a:pt x="912" y="5"/>
                      </a:lnTo>
                      <a:lnTo>
                        <a:pt x="949" y="7"/>
                      </a:lnTo>
                      <a:lnTo>
                        <a:pt x="987" y="10"/>
                      </a:lnTo>
                      <a:lnTo>
                        <a:pt x="1030" y="13"/>
                      </a:lnTo>
                      <a:lnTo>
                        <a:pt x="1074" y="16"/>
                      </a:lnTo>
                      <a:lnTo>
                        <a:pt x="1121" y="21"/>
                      </a:lnTo>
                      <a:lnTo>
                        <a:pt x="1171" y="27"/>
                      </a:lnTo>
                      <a:lnTo>
                        <a:pt x="1222" y="32"/>
                      </a:lnTo>
                      <a:lnTo>
                        <a:pt x="1275" y="39"/>
                      </a:lnTo>
                      <a:lnTo>
                        <a:pt x="1329" y="47"/>
                      </a:lnTo>
                      <a:lnTo>
                        <a:pt x="1386" y="56"/>
                      </a:lnTo>
                      <a:lnTo>
                        <a:pt x="1443" y="65"/>
                      </a:lnTo>
                      <a:lnTo>
                        <a:pt x="1502" y="75"/>
                      </a:lnTo>
                      <a:lnTo>
                        <a:pt x="1560" y="87"/>
                      </a:lnTo>
                      <a:lnTo>
                        <a:pt x="1620" y="100"/>
                      </a:lnTo>
                      <a:lnTo>
                        <a:pt x="1681" y="115"/>
                      </a:lnTo>
                      <a:lnTo>
                        <a:pt x="1742" y="129"/>
                      </a:lnTo>
                      <a:lnTo>
                        <a:pt x="1804" y="146"/>
                      </a:lnTo>
                      <a:lnTo>
                        <a:pt x="1865" y="164"/>
                      </a:lnTo>
                      <a:lnTo>
                        <a:pt x="1926" y="183"/>
                      </a:lnTo>
                      <a:lnTo>
                        <a:pt x="1987" y="204"/>
                      </a:lnTo>
                      <a:lnTo>
                        <a:pt x="2047" y="226"/>
                      </a:lnTo>
                      <a:lnTo>
                        <a:pt x="2105" y="250"/>
                      </a:lnTo>
                      <a:lnTo>
                        <a:pt x="2164" y="276"/>
                      </a:lnTo>
                      <a:lnTo>
                        <a:pt x="1975" y="1184"/>
                      </a:lnTo>
                      <a:lnTo>
                        <a:pt x="1980" y="1185"/>
                      </a:lnTo>
                      <a:lnTo>
                        <a:pt x="1990" y="1191"/>
                      </a:lnTo>
                      <a:lnTo>
                        <a:pt x="2005" y="1201"/>
                      </a:lnTo>
                      <a:lnTo>
                        <a:pt x="2020" y="1219"/>
                      </a:lnTo>
                      <a:lnTo>
                        <a:pt x="2031" y="1246"/>
                      </a:lnTo>
                      <a:lnTo>
                        <a:pt x="2035" y="1282"/>
                      </a:lnTo>
                      <a:lnTo>
                        <a:pt x="2030" y="1332"/>
                      </a:lnTo>
                      <a:lnTo>
                        <a:pt x="2011" y="1394"/>
                      </a:lnTo>
                      <a:lnTo>
                        <a:pt x="1681" y="1835"/>
                      </a:lnTo>
                      <a:lnTo>
                        <a:pt x="1636" y="1835"/>
                      </a:lnTo>
                      <a:lnTo>
                        <a:pt x="1512" y="1979"/>
                      </a:lnTo>
                      <a:lnTo>
                        <a:pt x="1510" y="1979"/>
                      </a:lnTo>
                      <a:lnTo>
                        <a:pt x="1502" y="1978"/>
                      </a:lnTo>
                      <a:lnTo>
                        <a:pt x="1490" y="1977"/>
                      </a:lnTo>
                      <a:lnTo>
                        <a:pt x="1474" y="1974"/>
                      </a:lnTo>
                      <a:lnTo>
                        <a:pt x="1451" y="1972"/>
                      </a:lnTo>
                      <a:lnTo>
                        <a:pt x="1427" y="1969"/>
                      </a:lnTo>
                      <a:lnTo>
                        <a:pt x="1397" y="1965"/>
                      </a:lnTo>
                      <a:lnTo>
                        <a:pt x="1364" y="1961"/>
                      </a:lnTo>
                      <a:lnTo>
                        <a:pt x="1328" y="1955"/>
                      </a:lnTo>
                      <a:lnTo>
                        <a:pt x="1288" y="1950"/>
                      </a:lnTo>
                      <a:lnTo>
                        <a:pt x="1246" y="1943"/>
                      </a:lnTo>
                      <a:lnTo>
                        <a:pt x="1200" y="1935"/>
                      </a:lnTo>
                      <a:lnTo>
                        <a:pt x="1152" y="1927"/>
                      </a:lnTo>
                      <a:lnTo>
                        <a:pt x="1101" y="1918"/>
                      </a:lnTo>
                      <a:lnTo>
                        <a:pt x="1049" y="1907"/>
                      </a:lnTo>
                      <a:lnTo>
                        <a:pt x="993" y="1896"/>
                      </a:lnTo>
                      <a:lnTo>
                        <a:pt x="937" y="1884"/>
                      </a:lnTo>
                      <a:lnTo>
                        <a:pt x="878" y="1871"/>
                      </a:lnTo>
                      <a:lnTo>
                        <a:pt x="818" y="1856"/>
                      </a:lnTo>
                      <a:lnTo>
                        <a:pt x="758" y="1841"/>
                      </a:lnTo>
                      <a:lnTo>
                        <a:pt x="696" y="1824"/>
                      </a:lnTo>
                      <a:lnTo>
                        <a:pt x="634" y="1806"/>
                      </a:lnTo>
                      <a:lnTo>
                        <a:pt x="572" y="1787"/>
                      </a:lnTo>
                      <a:lnTo>
                        <a:pt x="508" y="1768"/>
                      </a:lnTo>
                      <a:lnTo>
                        <a:pt x="445" y="1747"/>
                      </a:lnTo>
                      <a:lnTo>
                        <a:pt x="382" y="1724"/>
                      </a:lnTo>
                      <a:lnTo>
                        <a:pt x="319" y="1700"/>
                      </a:lnTo>
                      <a:lnTo>
                        <a:pt x="257" y="1674"/>
                      </a:lnTo>
                      <a:lnTo>
                        <a:pt x="196" y="1647"/>
                      </a:lnTo>
                      <a:lnTo>
                        <a:pt x="135" y="1620"/>
                      </a:lnTo>
                      <a:lnTo>
                        <a:pt x="76" y="1590"/>
                      </a:lnTo>
                      <a:lnTo>
                        <a:pt x="19" y="1559"/>
                      </a:lnTo>
                      <a:lnTo>
                        <a:pt x="18" y="1554"/>
                      </a:lnTo>
                      <a:lnTo>
                        <a:pt x="13" y="1538"/>
                      </a:lnTo>
                      <a:lnTo>
                        <a:pt x="8" y="1514"/>
                      </a:lnTo>
                      <a:lnTo>
                        <a:pt x="3" y="1486"/>
                      </a:lnTo>
                      <a:lnTo>
                        <a:pt x="0" y="1456"/>
                      </a:lnTo>
                      <a:lnTo>
                        <a:pt x="0" y="1424"/>
                      </a:lnTo>
                      <a:lnTo>
                        <a:pt x="3" y="1396"/>
                      </a:lnTo>
                      <a:lnTo>
                        <a:pt x="13" y="1371"/>
                      </a:lnTo>
                      <a:lnTo>
                        <a:pt x="443" y="1002"/>
                      </a:lnTo>
                      <a:lnTo>
                        <a:pt x="441" y="999"/>
                      </a:lnTo>
                      <a:lnTo>
                        <a:pt x="440" y="989"/>
                      </a:lnTo>
                      <a:lnTo>
                        <a:pt x="440" y="973"/>
                      </a:lnTo>
                      <a:lnTo>
                        <a:pt x="445" y="953"/>
                      </a:lnTo>
                      <a:lnTo>
                        <a:pt x="453" y="928"/>
                      </a:lnTo>
                      <a:lnTo>
                        <a:pt x="471" y="902"/>
                      </a:lnTo>
                      <a:lnTo>
                        <a:pt x="497" y="874"/>
                      </a:lnTo>
                      <a:lnTo>
                        <a:pt x="534" y="845"/>
                      </a:lnTo>
                      <a:lnTo>
                        <a:pt x="743" y="0"/>
                      </a:ln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0" name="Freeform 79"/>
                <p:cNvSpPr>
                  <a:spLocks/>
                </p:cNvSpPr>
                <p:nvPr/>
              </p:nvSpPr>
              <p:spPr bwMode="auto">
                <a:xfrm>
                  <a:off x="8279" y="4656"/>
                  <a:ext cx="311" cy="233"/>
                </a:xfrm>
                <a:custGeom>
                  <a:avLst/>
                  <a:gdLst>
                    <a:gd name="T0" fmla="*/ 0 w 1244"/>
                    <a:gd name="T1" fmla="*/ 0 h 930"/>
                    <a:gd name="T2" fmla="*/ 1 w 1244"/>
                    <a:gd name="T3" fmla="*/ 0 h 930"/>
                    <a:gd name="T4" fmla="*/ 1 w 1244"/>
                    <a:gd name="T5" fmla="*/ 1 h 930"/>
                    <a:gd name="T6" fmla="*/ 0 w 1244"/>
                    <a:gd name="T7" fmla="*/ 1 h 930"/>
                    <a:gd name="T8" fmla="*/ 0 w 1244"/>
                    <a:gd name="T9" fmla="*/ 0 h 93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244" h="930">
                      <a:moveTo>
                        <a:pt x="164" y="0"/>
                      </a:moveTo>
                      <a:lnTo>
                        <a:pt x="1244" y="214"/>
                      </a:lnTo>
                      <a:lnTo>
                        <a:pt x="1067" y="930"/>
                      </a:lnTo>
                      <a:lnTo>
                        <a:pt x="0" y="688"/>
                      </a:lnTo>
                      <a:lnTo>
                        <a:pt x="164" y="0"/>
                      </a:lnTo>
                      <a:close/>
                    </a:path>
                  </a:pathLst>
                </a:custGeom>
                <a:solidFill>
                  <a:srgbClr val="C0C0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1" name="Freeform 80"/>
                <p:cNvSpPr>
                  <a:spLocks/>
                </p:cNvSpPr>
                <p:nvPr/>
              </p:nvSpPr>
              <p:spPr bwMode="auto">
                <a:xfrm>
                  <a:off x="8300" y="4672"/>
                  <a:ext cx="237" cy="91"/>
                </a:xfrm>
                <a:custGeom>
                  <a:avLst/>
                  <a:gdLst>
                    <a:gd name="T0" fmla="*/ 0 w 952"/>
                    <a:gd name="T1" fmla="*/ 0 h 366"/>
                    <a:gd name="T2" fmla="*/ 1 w 952"/>
                    <a:gd name="T3" fmla="*/ 0 h 366"/>
                    <a:gd name="T4" fmla="*/ 0 w 952"/>
                    <a:gd name="T5" fmla="*/ 0 h 366"/>
                    <a:gd name="T6" fmla="*/ 0 w 952"/>
                    <a:gd name="T7" fmla="*/ 0 h 366"/>
                    <a:gd name="T8" fmla="*/ 0 w 952"/>
                    <a:gd name="T9" fmla="*/ 0 h 366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952" h="366">
                      <a:moveTo>
                        <a:pt x="112" y="0"/>
                      </a:moveTo>
                      <a:lnTo>
                        <a:pt x="952" y="153"/>
                      </a:lnTo>
                      <a:lnTo>
                        <a:pt x="200" y="108"/>
                      </a:lnTo>
                      <a:lnTo>
                        <a:pt x="0" y="366"/>
                      </a:lnTo>
                      <a:lnTo>
                        <a:pt x="112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2" name="Freeform 81"/>
                <p:cNvSpPr>
                  <a:spLocks/>
                </p:cNvSpPr>
                <p:nvPr/>
              </p:nvSpPr>
              <p:spPr bwMode="auto">
                <a:xfrm>
                  <a:off x="8222" y="4885"/>
                  <a:ext cx="315" cy="84"/>
                </a:xfrm>
                <a:custGeom>
                  <a:avLst/>
                  <a:gdLst>
                    <a:gd name="T0" fmla="*/ 0 w 1259"/>
                    <a:gd name="T1" fmla="*/ 0 h 337"/>
                    <a:gd name="T2" fmla="*/ 1 w 1259"/>
                    <a:gd name="T3" fmla="*/ 0 h 337"/>
                    <a:gd name="T4" fmla="*/ 1 w 1259"/>
                    <a:gd name="T5" fmla="*/ 0 h 337"/>
                    <a:gd name="T6" fmla="*/ 0 w 1259"/>
                    <a:gd name="T7" fmla="*/ 0 h 337"/>
                    <a:gd name="T8" fmla="*/ 0 w 1259"/>
                    <a:gd name="T9" fmla="*/ 0 h 3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259" h="337">
                      <a:moveTo>
                        <a:pt x="40" y="0"/>
                      </a:moveTo>
                      <a:lnTo>
                        <a:pt x="1259" y="288"/>
                      </a:lnTo>
                      <a:lnTo>
                        <a:pt x="1226" y="337"/>
                      </a:lnTo>
                      <a:lnTo>
                        <a:pt x="0" y="32"/>
                      </a:ln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3" name="Freeform 82"/>
                <p:cNvSpPr>
                  <a:spLocks/>
                </p:cNvSpPr>
                <p:nvPr/>
              </p:nvSpPr>
              <p:spPr bwMode="auto">
                <a:xfrm>
                  <a:off x="8193" y="4910"/>
                  <a:ext cx="316" cy="86"/>
                </a:xfrm>
                <a:custGeom>
                  <a:avLst/>
                  <a:gdLst>
                    <a:gd name="T0" fmla="*/ 0 w 1265"/>
                    <a:gd name="T1" fmla="*/ 0 h 342"/>
                    <a:gd name="T2" fmla="*/ 1 w 1265"/>
                    <a:gd name="T3" fmla="*/ 0 h 342"/>
                    <a:gd name="T4" fmla="*/ 1 w 1265"/>
                    <a:gd name="T5" fmla="*/ 1 h 342"/>
                    <a:gd name="T6" fmla="*/ 0 w 1265"/>
                    <a:gd name="T7" fmla="*/ 0 h 342"/>
                    <a:gd name="T8" fmla="*/ 0 w 1265"/>
                    <a:gd name="T9" fmla="*/ 0 h 34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265" h="342">
                      <a:moveTo>
                        <a:pt x="46" y="0"/>
                      </a:moveTo>
                      <a:lnTo>
                        <a:pt x="1265" y="286"/>
                      </a:lnTo>
                      <a:lnTo>
                        <a:pt x="1226" y="342"/>
                      </a:lnTo>
                      <a:lnTo>
                        <a:pt x="0" y="37"/>
                      </a:lnTo>
                      <a:lnTo>
                        <a:pt x="46" y="0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4" name="Freeform 83"/>
                <p:cNvSpPr>
                  <a:spLocks/>
                </p:cNvSpPr>
                <p:nvPr/>
              </p:nvSpPr>
              <p:spPr bwMode="auto">
                <a:xfrm>
                  <a:off x="8165" y="4936"/>
                  <a:ext cx="316" cy="86"/>
                </a:xfrm>
                <a:custGeom>
                  <a:avLst/>
                  <a:gdLst>
                    <a:gd name="T0" fmla="*/ 0 w 1264"/>
                    <a:gd name="T1" fmla="*/ 0 h 344"/>
                    <a:gd name="T2" fmla="*/ 1 w 1264"/>
                    <a:gd name="T3" fmla="*/ 0 h 344"/>
                    <a:gd name="T4" fmla="*/ 1 w 1264"/>
                    <a:gd name="T5" fmla="*/ 1 h 344"/>
                    <a:gd name="T6" fmla="*/ 0 w 1264"/>
                    <a:gd name="T7" fmla="*/ 0 h 344"/>
                    <a:gd name="T8" fmla="*/ 0 w 1264"/>
                    <a:gd name="T9" fmla="*/ 0 h 344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264" h="344">
                      <a:moveTo>
                        <a:pt x="45" y="0"/>
                      </a:moveTo>
                      <a:lnTo>
                        <a:pt x="1264" y="287"/>
                      </a:lnTo>
                      <a:lnTo>
                        <a:pt x="1224" y="344"/>
                      </a:lnTo>
                      <a:lnTo>
                        <a:pt x="0" y="37"/>
                      </a:lnTo>
                      <a:lnTo>
                        <a:pt x="45" y="0"/>
                      </a:lnTo>
                      <a:close/>
                    </a:path>
                  </a:pathLst>
                </a:custGeom>
                <a:solidFill>
                  <a:srgbClr val="7F7F7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5" name="Freeform 84"/>
                <p:cNvSpPr>
                  <a:spLocks/>
                </p:cNvSpPr>
                <p:nvPr/>
              </p:nvSpPr>
              <p:spPr bwMode="auto">
                <a:xfrm>
                  <a:off x="8243" y="4989"/>
                  <a:ext cx="48" cy="19"/>
                </a:xfrm>
                <a:custGeom>
                  <a:avLst/>
                  <a:gdLst>
                    <a:gd name="T0" fmla="*/ 0 w 190"/>
                    <a:gd name="T1" fmla="*/ 0 h 79"/>
                    <a:gd name="T2" fmla="*/ 0 w 190"/>
                    <a:gd name="T3" fmla="*/ 0 h 79"/>
                    <a:gd name="T4" fmla="*/ 0 w 190"/>
                    <a:gd name="T5" fmla="*/ 0 h 79"/>
                    <a:gd name="T6" fmla="*/ 0 w 190"/>
                    <a:gd name="T7" fmla="*/ 0 h 79"/>
                    <a:gd name="T8" fmla="*/ 0 w 190"/>
                    <a:gd name="T9" fmla="*/ 0 h 79"/>
                    <a:gd name="T10" fmla="*/ 0 w 190"/>
                    <a:gd name="T11" fmla="*/ 0 h 79"/>
                    <a:gd name="T12" fmla="*/ 0 w 190"/>
                    <a:gd name="T13" fmla="*/ 0 h 79"/>
                    <a:gd name="T14" fmla="*/ 0 w 190"/>
                    <a:gd name="T15" fmla="*/ 0 h 79"/>
                    <a:gd name="T16" fmla="*/ 0 w 190"/>
                    <a:gd name="T17" fmla="*/ 0 h 79"/>
                    <a:gd name="T18" fmla="*/ 0 w 190"/>
                    <a:gd name="T19" fmla="*/ 0 h 79"/>
                    <a:gd name="T20" fmla="*/ 0 w 190"/>
                    <a:gd name="T21" fmla="*/ 0 h 79"/>
                    <a:gd name="T22" fmla="*/ 0 w 190"/>
                    <a:gd name="T23" fmla="*/ 0 h 79"/>
                    <a:gd name="T24" fmla="*/ 0 w 190"/>
                    <a:gd name="T25" fmla="*/ 0 h 79"/>
                    <a:gd name="T26" fmla="*/ 0 w 190"/>
                    <a:gd name="T27" fmla="*/ 0 h 79"/>
                    <a:gd name="T28" fmla="*/ 0 w 190"/>
                    <a:gd name="T29" fmla="*/ 0 h 79"/>
                    <a:gd name="T30" fmla="*/ 0 w 190"/>
                    <a:gd name="T31" fmla="*/ 0 h 79"/>
                    <a:gd name="T32" fmla="*/ 0 w 190"/>
                    <a:gd name="T33" fmla="*/ 0 h 79"/>
                    <a:gd name="T34" fmla="*/ 0 w 190"/>
                    <a:gd name="T35" fmla="*/ 0 h 79"/>
                    <a:gd name="T36" fmla="*/ 0 w 190"/>
                    <a:gd name="T37" fmla="*/ 0 h 79"/>
                    <a:gd name="T38" fmla="*/ 0 w 190"/>
                    <a:gd name="T39" fmla="*/ 0 h 79"/>
                    <a:gd name="T40" fmla="*/ 0 w 190"/>
                    <a:gd name="T41" fmla="*/ 0 h 79"/>
                    <a:gd name="T42" fmla="*/ 0 w 190"/>
                    <a:gd name="T43" fmla="*/ 0 h 79"/>
                    <a:gd name="T44" fmla="*/ 0 w 190"/>
                    <a:gd name="T45" fmla="*/ 0 h 79"/>
                    <a:gd name="T46" fmla="*/ 0 w 190"/>
                    <a:gd name="T47" fmla="*/ 0 h 79"/>
                    <a:gd name="T48" fmla="*/ 0 w 190"/>
                    <a:gd name="T49" fmla="*/ 0 h 79"/>
                    <a:gd name="T50" fmla="*/ 0 w 190"/>
                    <a:gd name="T51" fmla="*/ 0 h 79"/>
                    <a:gd name="T52" fmla="*/ 0 w 190"/>
                    <a:gd name="T53" fmla="*/ 0 h 79"/>
                    <a:gd name="T54" fmla="*/ 0 w 190"/>
                    <a:gd name="T55" fmla="*/ 0 h 79"/>
                    <a:gd name="T56" fmla="*/ 0 w 190"/>
                    <a:gd name="T57" fmla="*/ 0 h 79"/>
                    <a:gd name="T58" fmla="*/ 0 w 190"/>
                    <a:gd name="T59" fmla="*/ 0 h 79"/>
                    <a:gd name="T60" fmla="*/ 0 w 190"/>
                    <a:gd name="T61" fmla="*/ 0 h 79"/>
                    <a:gd name="T62" fmla="*/ 0 w 190"/>
                    <a:gd name="T63" fmla="*/ 0 h 79"/>
                    <a:gd name="T64" fmla="*/ 0 w 190"/>
                    <a:gd name="T65" fmla="*/ 0 h 79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90" h="79">
                      <a:moveTo>
                        <a:pt x="18" y="1"/>
                      </a:moveTo>
                      <a:lnTo>
                        <a:pt x="23" y="1"/>
                      </a:lnTo>
                      <a:lnTo>
                        <a:pt x="40" y="0"/>
                      </a:lnTo>
                      <a:lnTo>
                        <a:pt x="62" y="0"/>
                      </a:lnTo>
                      <a:lnTo>
                        <a:pt x="90" y="3"/>
                      </a:lnTo>
                      <a:lnTo>
                        <a:pt x="120" y="8"/>
                      </a:lnTo>
                      <a:lnTo>
                        <a:pt x="148" y="18"/>
                      </a:lnTo>
                      <a:lnTo>
                        <a:pt x="173" y="34"/>
                      </a:lnTo>
                      <a:lnTo>
                        <a:pt x="190" y="57"/>
                      </a:lnTo>
                      <a:lnTo>
                        <a:pt x="190" y="58"/>
                      </a:lnTo>
                      <a:lnTo>
                        <a:pt x="190" y="62"/>
                      </a:lnTo>
                      <a:lnTo>
                        <a:pt x="189" y="68"/>
                      </a:lnTo>
                      <a:lnTo>
                        <a:pt x="187" y="74"/>
                      </a:lnTo>
                      <a:lnTo>
                        <a:pt x="181" y="78"/>
                      </a:lnTo>
                      <a:lnTo>
                        <a:pt x="173" y="79"/>
                      </a:lnTo>
                      <a:lnTo>
                        <a:pt x="160" y="78"/>
                      </a:lnTo>
                      <a:lnTo>
                        <a:pt x="143" y="71"/>
                      </a:lnTo>
                      <a:lnTo>
                        <a:pt x="143" y="69"/>
                      </a:lnTo>
                      <a:lnTo>
                        <a:pt x="142" y="65"/>
                      </a:lnTo>
                      <a:lnTo>
                        <a:pt x="139" y="58"/>
                      </a:lnTo>
                      <a:lnTo>
                        <a:pt x="130" y="50"/>
                      </a:lnTo>
                      <a:lnTo>
                        <a:pt x="116" y="42"/>
                      </a:lnTo>
                      <a:lnTo>
                        <a:pt x="94" y="35"/>
                      </a:lnTo>
                      <a:lnTo>
                        <a:pt x="63" y="32"/>
                      </a:lnTo>
                      <a:lnTo>
                        <a:pt x="22" y="32"/>
                      </a:lnTo>
                      <a:lnTo>
                        <a:pt x="20" y="32"/>
                      </a:lnTo>
                      <a:lnTo>
                        <a:pt x="15" y="30"/>
                      </a:lnTo>
                      <a:lnTo>
                        <a:pt x="9" y="27"/>
                      </a:lnTo>
                      <a:lnTo>
                        <a:pt x="5" y="24"/>
                      </a:lnTo>
                      <a:lnTo>
                        <a:pt x="0" y="19"/>
                      </a:lnTo>
                      <a:lnTo>
                        <a:pt x="0" y="15"/>
                      </a:lnTo>
                      <a:lnTo>
                        <a:pt x="6" y="8"/>
                      </a:lnTo>
                      <a:lnTo>
                        <a:pt x="18" y="1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6" name="Freeform 85"/>
                <p:cNvSpPr>
                  <a:spLocks/>
                </p:cNvSpPr>
                <p:nvPr/>
              </p:nvSpPr>
              <p:spPr bwMode="auto">
                <a:xfrm>
                  <a:off x="8246" y="5003"/>
                  <a:ext cx="27" cy="15"/>
                </a:xfrm>
                <a:custGeom>
                  <a:avLst/>
                  <a:gdLst>
                    <a:gd name="T0" fmla="*/ 0 w 107"/>
                    <a:gd name="T1" fmla="*/ 0 h 63"/>
                    <a:gd name="T2" fmla="*/ 0 w 107"/>
                    <a:gd name="T3" fmla="*/ 0 h 63"/>
                    <a:gd name="T4" fmla="*/ 0 w 107"/>
                    <a:gd name="T5" fmla="*/ 0 h 63"/>
                    <a:gd name="T6" fmla="*/ 0 w 107"/>
                    <a:gd name="T7" fmla="*/ 0 h 63"/>
                    <a:gd name="T8" fmla="*/ 0 w 107"/>
                    <a:gd name="T9" fmla="*/ 0 h 63"/>
                    <a:gd name="T10" fmla="*/ 0 w 107"/>
                    <a:gd name="T11" fmla="*/ 0 h 63"/>
                    <a:gd name="T12" fmla="*/ 0 w 107"/>
                    <a:gd name="T13" fmla="*/ 0 h 63"/>
                    <a:gd name="T14" fmla="*/ 0 w 107"/>
                    <a:gd name="T15" fmla="*/ 0 h 63"/>
                    <a:gd name="T16" fmla="*/ 0 w 107"/>
                    <a:gd name="T17" fmla="*/ 0 h 63"/>
                    <a:gd name="T18" fmla="*/ 0 w 107"/>
                    <a:gd name="T19" fmla="*/ 0 h 63"/>
                    <a:gd name="T20" fmla="*/ 0 w 107"/>
                    <a:gd name="T21" fmla="*/ 0 h 63"/>
                    <a:gd name="T22" fmla="*/ 0 w 107"/>
                    <a:gd name="T23" fmla="*/ 0 h 63"/>
                    <a:gd name="T24" fmla="*/ 0 w 107"/>
                    <a:gd name="T25" fmla="*/ 0 h 63"/>
                    <a:gd name="T26" fmla="*/ 0 w 107"/>
                    <a:gd name="T27" fmla="*/ 0 h 63"/>
                    <a:gd name="T28" fmla="*/ 0 w 107"/>
                    <a:gd name="T29" fmla="*/ 0 h 63"/>
                    <a:gd name="T30" fmla="*/ 0 w 107"/>
                    <a:gd name="T31" fmla="*/ 0 h 63"/>
                    <a:gd name="T32" fmla="*/ 0 w 107"/>
                    <a:gd name="T33" fmla="*/ 0 h 63"/>
                    <a:gd name="T34" fmla="*/ 0 w 107"/>
                    <a:gd name="T35" fmla="*/ 0 h 63"/>
                    <a:gd name="T36" fmla="*/ 0 w 107"/>
                    <a:gd name="T37" fmla="*/ 0 h 63"/>
                    <a:gd name="T38" fmla="*/ 0 w 107"/>
                    <a:gd name="T39" fmla="*/ 0 h 63"/>
                    <a:gd name="T40" fmla="*/ 0 w 107"/>
                    <a:gd name="T41" fmla="*/ 0 h 63"/>
                    <a:gd name="T42" fmla="*/ 0 w 107"/>
                    <a:gd name="T43" fmla="*/ 0 h 63"/>
                    <a:gd name="T44" fmla="*/ 0 w 107"/>
                    <a:gd name="T45" fmla="*/ 0 h 63"/>
                    <a:gd name="T46" fmla="*/ 0 w 107"/>
                    <a:gd name="T47" fmla="*/ 0 h 63"/>
                    <a:gd name="T48" fmla="*/ 0 w 107"/>
                    <a:gd name="T49" fmla="*/ 0 h 63"/>
                    <a:gd name="T50" fmla="*/ 0 w 107"/>
                    <a:gd name="T51" fmla="*/ 0 h 63"/>
                    <a:gd name="T52" fmla="*/ 0 w 107"/>
                    <a:gd name="T53" fmla="*/ 0 h 63"/>
                    <a:gd name="T54" fmla="*/ 0 w 107"/>
                    <a:gd name="T55" fmla="*/ 0 h 63"/>
                    <a:gd name="T56" fmla="*/ 0 w 107"/>
                    <a:gd name="T57" fmla="*/ 0 h 63"/>
                    <a:gd name="T58" fmla="*/ 0 w 107"/>
                    <a:gd name="T59" fmla="*/ 0 h 63"/>
                    <a:gd name="T60" fmla="*/ 0 w 107"/>
                    <a:gd name="T61" fmla="*/ 0 h 63"/>
                    <a:gd name="T62" fmla="*/ 0 w 107"/>
                    <a:gd name="T63" fmla="*/ 0 h 63"/>
                    <a:gd name="T64" fmla="*/ 0 w 107"/>
                    <a:gd name="T65" fmla="*/ 0 h 63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</a:gdLst>
                  <a:ahLst/>
                  <a:cxnLst>
                    <a:cxn ang="T66">
                      <a:pos x="T0" y="T1"/>
                    </a:cxn>
                    <a:cxn ang="T67">
                      <a:pos x="T2" y="T3"/>
                    </a:cxn>
                    <a:cxn ang="T68">
                      <a:pos x="T4" y="T5"/>
                    </a:cxn>
                    <a:cxn ang="T69">
                      <a:pos x="T6" y="T7"/>
                    </a:cxn>
                    <a:cxn ang="T70">
                      <a:pos x="T8" y="T9"/>
                    </a:cxn>
                    <a:cxn ang="T71">
                      <a:pos x="T10" y="T11"/>
                    </a:cxn>
                    <a:cxn ang="T72">
                      <a:pos x="T12" y="T13"/>
                    </a:cxn>
                    <a:cxn ang="T73">
                      <a:pos x="T14" y="T15"/>
                    </a:cxn>
                    <a:cxn ang="T74">
                      <a:pos x="T16" y="T17"/>
                    </a:cxn>
                    <a:cxn ang="T75">
                      <a:pos x="T18" y="T19"/>
                    </a:cxn>
                    <a:cxn ang="T76">
                      <a:pos x="T20" y="T21"/>
                    </a:cxn>
                    <a:cxn ang="T77">
                      <a:pos x="T22" y="T23"/>
                    </a:cxn>
                    <a:cxn ang="T78">
                      <a:pos x="T24" y="T25"/>
                    </a:cxn>
                    <a:cxn ang="T79">
                      <a:pos x="T26" y="T27"/>
                    </a:cxn>
                    <a:cxn ang="T80">
                      <a:pos x="T28" y="T29"/>
                    </a:cxn>
                    <a:cxn ang="T81">
                      <a:pos x="T30" y="T31"/>
                    </a:cxn>
                    <a:cxn ang="T82">
                      <a:pos x="T32" y="T33"/>
                    </a:cxn>
                    <a:cxn ang="T83">
                      <a:pos x="T34" y="T35"/>
                    </a:cxn>
                    <a:cxn ang="T84">
                      <a:pos x="T36" y="T37"/>
                    </a:cxn>
                    <a:cxn ang="T85">
                      <a:pos x="T38" y="T39"/>
                    </a:cxn>
                    <a:cxn ang="T86">
                      <a:pos x="T40" y="T41"/>
                    </a:cxn>
                    <a:cxn ang="T87">
                      <a:pos x="T42" y="T43"/>
                    </a:cxn>
                    <a:cxn ang="T88">
                      <a:pos x="T44" y="T45"/>
                    </a:cxn>
                    <a:cxn ang="T89">
                      <a:pos x="T46" y="T47"/>
                    </a:cxn>
                    <a:cxn ang="T90">
                      <a:pos x="T48" y="T49"/>
                    </a:cxn>
                    <a:cxn ang="T91">
                      <a:pos x="T50" y="T51"/>
                    </a:cxn>
                    <a:cxn ang="T92">
                      <a:pos x="T52" y="T53"/>
                    </a:cxn>
                    <a:cxn ang="T93">
                      <a:pos x="T54" y="T55"/>
                    </a:cxn>
                    <a:cxn ang="T94">
                      <a:pos x="T56" y="T57"/>
                    </a:cxn>
                    <a:cxn ang="T95">
                      <a:pos x="T58" y="T59"/>
                    </a:cxn>
                    <a:cxn ang="T96">
                      <a:pos x="T60" y="T61"/>
                    </a:cxn>
                    <a:cxn ang="T97">
                      <a:pos x="T62" y="T63"/>
                    </a:cxn>
                    <a:cxn ang="T98">
                      <a:pos x="T64" y="T65"/>
                    </a:cxn>
                  </a:cxnLst>
                  <a:rect l="0" t="0" r="r" b="b"/>
                  <a:pathLst>
                    <a:path w="107" h="63">
                      <a:moveTo>
                        <a:pt x="43" y="58"/>
                      </a:moveTo>
                      <a:lnTo>
                        <a:pt x="54" y="61"/>
                      </a:lnTo>
                      <a:lnTo>
                        <a:pt x="64" y="63"/>
                      </a:lnTo>
                      <a:lnTo>
                        <a:pt x="74" y="63"/>
                      </a:lnTo>
                      <a:lnTo>
                        <a:pt x="83" y="63"/>
                      </a:lnTo>
                      <a:lnTo>
                        <a:pt x="91" y="61"/>
                      </a:lnTo>
                      <a:lnTo>
                        <a:pt x="97" y="57"/>
                      </a:lnTo>
                      <a:lnTo>
                        <a:pt x="102" y="54"/>
                      </a:lnTo>
                      <a:lnTo>
                        <a:pt x="106" y="48"/>
                      </a:lnTo>
                      <a:lnTo>
                        <a:pt x="107" y="43"/>
                      </a:lnTo>
                      <a:lnTo>
                        <a:pt x="106" y="37"/>
                      </a:lnTo>
                      <a:lnTo>
                        <a:pt x="102" y="30"/>
                      </a:lnTo>
                      <a:lnTo>
                        <a:pt x="97" y="24"/>
                      </a:lnTo>
                      <a:lnTo>
                        <a:pt x="90" y="19"/>
                      </a:lnTo>
                      <a:lnTo>
                        <a:pt x="82" y="13"/>
                      </a:lnTo>
                      <a:lnTo>
                        <a:pt x="74" y="9"/>
                      </a:lnTo>
                      <a:lnTo>
                        <a:pt x="63" y="4"/>
                      </a:lnTo>
                      <a:lnTo>
                        <a:pt x="53" y="2"/>
                      </a:lnTo>
                      <a:lnTo>
                        <a:pt x="42" y="0"/>
                      </a:lnTo>
                      <a:lnTo>
                        <a:pt x="32" y="0"/>
                      </a:lnTo>
                      <a:lnTo>
                        <a:pt x="23" y="1"/>
                      </a:lnTo>
                      <a:lnTo>
                        <a:pt x="15" y="2"/>
                      </a:lnTo>
                      <a:lnTo>
                        <a:pt x="8" y="5"/>
                      </a:lnTo>
                      <a:lnTo>
                        <a:pt x="3" y="10"/>
                      </a:lnTo>
                      <a:lnTo>
                        <a:pt x="1" y="14"/>
                      </a:lnTo>
                      <a:lnTo>
                        <a:pt x="0" y="20"/>
                      </a:lnTo>
                      <a:lnTo>
                        <a:pt x="1" y="26"/>
                      </a:lnTo>
                      <a:lnTo>
                        <a:pt x="5" y="32"/>
                      </a:lnTo>
                      <a:lnTo>
                        <a:pt x="9" y="38"/>
                      </a:lnTo>
                      <a:lnTo>
                        <a:pt x="16" y="44"/>
                      </a:lnTo>
                      <a:lnTo>
                        <a:pt x="25" y="49"/>
                      </a:lnTo>
                      <a:lnTo>
                        <a:pt x="33" y="54"/>
                      </a:lnTo>
                      <a:lnTo>
                        <a:pt x="43" y="58"/>
                      </a:lnTo>
                      <a:close/>
                    </a:path>
                  </a:pathLst>
                </a:custGeom>
                <a:solidFill>
                  <a:srgbClr val="BFB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7" name="Freeform 86"/>
                <p:cNvSpPr>
                  <a:spLocks/>
                </p:cNvSpPr>
                <p:nvPr/>
              </p:nvSpPr>
              <p:spPr bwMode="auto">
                <a:xfrm>
                  <a:off x="8113" y="4974"/>
                  <a:ext cx="367" cy="131"/>
                </a:xfrm>
                <a:custGeom>
                  <a:avLst/>
                  <a:gdLst>
                    <a:gd name="T0" fmla="*/ 1 w 1469"/>
                    <a:gd name="T1" fmla="*/ 0 h 525"/>
                    <a:gd name="T2" fmla="*/ 1 w 1469"/>
                    <a:gd name="T3" fmla="*/ 0 h 525"/>
                    <a:gd name="T4" fmla="*/ 1 w 1469"/>
                    <a:gd name="T5" fmla="*/ 0 h 525"/>
                    <a:gd name="T6" fmla="*/ 1 w 1469"/>
                    <a:gd name="T7" fmla="*/ 0 h 525"/>
                    <a:gd name="T8" fmla="*/ 1 w 1469"/>
                    <a:gd name="T9" fmla="*/ 0 h 525"/>
                    <a:gd name="T10" fmla="*/ 1 w 1469"/>
                    <a:gd name="T11" fmla="*/ 0 h 525"/>
                    <a:gd name="T12" fmla="*/ 1 w 1469"/>
                    <a:gd name="T13" fmla="*/ 0 h 525"/>
                    <a:gd name="T14" fmla="*/ 1 w 1469"/>
                    <a:gd name="T15" fmla="*/ 0 h 525"/>
                    <a:gd name="T16" fmla="*/ 1 w 1469"/>
                    <a:gd name="T17" fmla="*/ 0 h 525"/>
                    <a:gd name="T18" fmla="*/ 1 w 1469"/>
                    <a:gd name="T19" fmla="*/ 0 h 525"/>
                    <a:gd name="T20" fmla="*/ 0 w 1469"/>
                    <a:gd name="T21" fmla="*/ 0 h 525"/>
                    <a:gd name="T22" fmla="*/ 0 w 1469"/>
                    <a:gd name="T23" fmla="*/ 0 h 525"/>
                    <a:gd name="T24" fmla="*/ 0 w 1469"/>
                    <a:gd name="T25" fmla="*/ 0 h 525"/>
                    <a:gd name="T26" fmla="*/ 0 w 1469"/>
                    <a:gd name="T27" fmla="*/ 0 h 525"/>
                    <a:gd name="T28" fmla="*/ 0 w 1469"/>
                    <a:gd name="T29" fmla="*/ 0 h 525"/>
                    <a:gd name="T30" fmla="*/ 0 w 1469"/>
                    <a:gd name="T31" fmla="*/ 0 h 525"/>
                    <a:gd name="T32" fmla="*/ 0 w 1469"/>
                    <a:gd name="T33" fmla="*/ 0 h 525"/>
                    <a:gd name="T34" fmla="*/ 0 w 1469"/>
                    <a:gd name="T35" fmla="*/ 0 h 525"/>
                    <a:gd name="T36" fmla="*/ 0 w 1469"/>
                    <a:gd name="T37" fmla="*/ 0 h 525"/>
                    <a:gd name="T38" fmla="*/ 0 w 1469"/>
                    <a:gd name="T39" fmla="*/ 0 h 525"/>
                    <a:gd name="T40" fmla="*/ 0 w 1469"/>
                    <a:gd name="T41" fmla="*/ 0 h 525"/>
                    <a:gd name="T42" fmla="*/ 0 w 1469"/>
                    <a:gd name="T43" fmla="*/ 0 h 525"/>
                    <a:gd name="T44" fmla="*/ 0 w 1469"/>
                    <a:gd name="T45" fmla="*/ 0 h 525"/>
                    <a:gd name="T46" fmla="*/ 0 w 1469"/>
                    <a:gd name="T47" fmla="*/ 0 h 525"/>
                    <a:gd name="T48" fmla="*/ 0 w 1469"/>
                    <a:gd name="T49" fmla="*/ 0 h 525"/>
                    <a:gd name="T50" fmla="*/ 0 w 1469"/>
                    <a:gd name="T51" fmla="*/ 0 h 525"/>
                    <a:gd name="T52" fmla="*/ 0 w 1469"/>
                    <a:gd name="T53" fmla="*/ 0 h 525"/>
                    <a:gd name="T54" fmla="*/ 0 w 1469"/>
                    <a:gd name="T55" fmla="*/ 0 h 525"/>
                    <a:gd name="T56" fmla="*/ 0 w 1469"/>
                    <a:gd name="T57" fmla="*/ 0 h 525"/>
                    <a:gd name="T58" fmla="*/ 0 w 1469"/>
                    <a:gd name="T59" fmla="*/ 0 h 525"/>
                    <a:gd name="T60" fmla="*/ 0 w 1469"/>
                    <a:gd name="T61" fmla="*/ 0 h 525"/>
                    <a:gd name="T62" fmla="*/ 1 w 1469"/>
                    <a:gd name="T63" fmla="*/ 0 h 525"/>
                    <a:gd name="T64" fmla="*/ 1 w 1469"/>
                    <a:gd name="T65" fmla="*/ 0 h 525"/>
                    <a:gd name="T66" fmla="*/ 1 w 1469"/>
                    <a:gd name="T67" fmla="*/ 0 h 525"/>
                    <a:gd name="T68" fmla="*/ 1 w 1469"/>
                    <a:gd name="T69" fmla="*/ 0 h 525"/>
                    <a:gd name="T70" fmla="*/ 1 w 1469"/>
                    <a:gd name="T71" fmla="*/ 0 h 525"/>
                    <a:gd name="T72" fmla="*/ 1 w 1469"/>
                    <a:gd name="T73" fmla="*/ 0 h 525"/>
                    <a:gd name="T74" fmla="*/ 1 w 1469"/>
                    <a:gd name="T75" fmla="*/ 0 h 525"/>
                    <a:gd name="T76" fmla="*/ 1 w 1469"/>
                    <a:gd name="T77" fmla="*/ 0 h 525"/>
                    <a:gd name="T78" fmla="*/ 1 w 1469"/>
                    <a:gd name="T79" fmla="*/ 0 h 525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1469" h="525">
                      <a:moveTo>
                        <a:pt x="1468" y="407"/>
                      </a:moveTo>
                      <a:lnTo>
                        <a:pt x="1466" y="407"/>
                      </a:lnTo>
                      <a:lnTo>
                        <a:pt x="1458" y="406"/>
                      </a:lnTo>
                      <a:lnTo>
                        <a:pt x="1446" y="405"/>
                      </a:lnTo>
                      <a:lnTo>
                        <a:pt x="1429" y="402"/>
                      </a:lnTo>
                      <a:lnTo>
                        <a:pt x="1408" y="400"/>
                      </a:lnTo>
                      <a:lnTo>
                        <a:pt x="1382" y="397"/>
                      </a:lnTo>
                      <a:lnTo>
                        <a:pt x="1353" y="393"/>
                      </a:lnTo>
                      <a:lnTo>
                        <a:pt x="1321" y="389"/>
                      </a:lnTo>
                      <a:lnTo>
                        <a:pt x="1285" y="383"/>
                      </a:lnTo>
                      <a:lnTo>
                        <a:pt x="1245" y="376"/>
                      </a:lnTo>
                      <a:lnTo>
                        <a:pt x="1203" y="370"/>
                      </a:lnTo>
                      <a:lnTo>
                        <a:pt x="1158" y="363"/>
                      </a:lnTo>
                      <a:lnTo>
                        <a:pt x="1110" y="354"/>
                      </a:lnTo>
                      <a:lnTo>
                        <a:pt x="1060" y="345"/>
                      </a:lnTo>
                      <a:lnTo>
                        <a:pt x="1008" y="335"/>
                      </a:lnTo>
                      <a:lnTo>
                        <a:pt x="954" y="323"/>
                      </a:lnTo>
                      <a:lnTo>
                        <a:pt x="898" y="311"/>
                      </a:lnTo>
                      <a:lnTo>
                        <a:pt x="841" y="299"/>
                      </a:lnTo>
                      <a:lnTo>
                        <a:pt x="782" y="284"/>
                      </a:lnTo>
                      <a:lnTo>
                        <a:pt x="723" y="269"/>
                      </a:lnTo>
                      <a:lnTo>
                        <a:pt x="663" y="253"/>
                      </a:lnTo>
                      <a:lnTo>
                        <a:pt x="602" y="236"/>
                      </a:lnTo>
                      <a:lnTo>
                        <a:pt x="541" y="217"/>
                      </a:lnTo>
                      <a:lnTo>
                        <a:pt x="480" y="198"/>
                      </a:lnTo>
                      <a:lnTo>
                        <a:pt x="417" y="178"/>
                      </a:lnTo>
                      <a:lnTo>
                        <a:pt x="356" y="156"/>
                      </a:lnTo>
                      <a:lnTo>
                        <a:pt x="296" y="133"/>
                      </a:lnTo>
                      <a:lnTo>
                        <a:pt x="236" y="109"/>
                      </a:lnTo>
                      <a:lnTo>
                        <a:pt x="178" y="84"/>
                      </a:lnTo>
                      <a:lnTo>
                        <a:pt x="120" y="57"/>
                      </a:lnTo>
                      <a:lnTo>
                        <a:pt x="64" y="29"/>
                      </a:lnTo>
                      <a:lnTo>
                        <a:pt x="9" y="0"/>
                      </a:lnTo>
                      <a:lnTo>
                        <a:pt x="7" y="4"/>
                      </a:lnTo>
                      <a:lnTo>
                        <a:pt x="5" y="15"/>
                      </a:lnTo>
                      <a:lnTo>
                        <a:pt x="3" y="33"/>
                      </a:lnTo>
                      <a:lnTo>
                        <a:pt x="0" y="55"/>
                      </a:lnTo>
                      <a:lnTo>
                        <a:pt x="0" y="79"/>
                      </a:lnTo>
                      <a:lnTo>
                        <a:pt x="3" y="102"/>
                      </a:lnTo>
                      <a:lnTo>
                        <a:pt x="10" y="125"/>
                      </a:lnTo>
                      <a:lnTo>
                        <a:pt x="22" y="143"/>
                      </a:lnTo>
                      <a:lnTo>
                        <a:pt x="23" y="144"/>
                      </a:lnTo>
                      <a:lnTo>
                        <a:pt x="26" y="146"/>
                      </a:lnTo>
                      <a:lnTo>
                        <a:pt x="33" y="150"/>
                      </a:lnTo>
                      <a:lnTo>
                        <a:pt x="43" y="154"/>
                      </a:lnTo>
                      <a:lnTo>
                        <a:pt x="54" y="161"/>
                      </a:lnTo>
                      <a:lnTo>
                        <a:pt x="69" y="169"/>
                      </a:lnTo>
                      <a:lnTo>
                        <a:pt x="86" y="177"/>
                      </a:lnTo>
                      <a:lnTo>
                        <a:pt x="106" y="187"/>
                      </a:lnTo>
                      <a:lnTo>
                        <a:pt x="128" y="197"/>
                      </a:lnTo>
                      <a:lnTo>
                        <a:pt x="154" y="208"/>
                      </a:lnTo>
                      <a:lnTo>
                        <a:pt x="182" y="221"/>
                      </a:lnTo>
                      <a:lnTo>
                        <a:pt x="213" y="234"/>
                      </a:lnTo>
                      <a:lnTo>
                        <a:pt x="247" y="248"/>
                      </a:lnTo>
                      <a:lnTo>
                        <a:pt x="283" y="262"/>
                      </a:lnTo>
                      <a:lnTo>
                        <a:pt x="322" y="277"/>
                      </a:lnTo>
                      <a:lnTo>
                        <a:pt x="364" y="292"/>
                      </a:lnTo>
                      <a:lnTo>
                        <a:pt x="410" y="308"/>
                      </a:lnTo>
                      <a:lnTo>
                        <a:pt x="457" y="323"/>
                      </a:lnTo>
                      <a:lnTo>
                        <a:pt x="508" y="339"/>
                      </a:lnTo>
                      <a:lnTo>
                        <a:pt x="562" y="355"/>
                      </a:lnTo>
                      <a:lnTo>
                        <a:pt x="618" y="371"/>
                      </a:lnTo>
                      <a:lnTo>
                        <a:pt x="678" y="387"/>
                      </a:lnTo>
                      <a:lnTo>
                        <a:pt x="740" y="402"/>
                      </a:lnTo>
                      <a:lnTo>
                        <a:pt x="805" y="418"/>
                      </a:lnTo>
                      <a:lnTo>
                        <a:pt x="874" y="433"/>
                      </a:lnTo>
                      <a:lnTo>
                        <a:pt x="945" y="449"/>
                      </a:lnTo>
                      <a:lnTo>
                        <a:pt x="1018" y="462"/>
                      </a:lnTo>
                      <a:lnTo>
                        <a:pt x="1096" y="477"/>
                      </a:lnTo>
                      <a:lnTo>
                        <a:pt x="1176" y="490"/>
                      </a:lnTo>
                      <a:lnTo>
                        <a:pt x="1259" y="503"/>
                      </a:lnTo>
                      <a:lnTo>
                        <a:pt x="1346" y="514"/>
                      </a:lnTo>
                      <a:lnTo>
                        <a:pt x="1435" y="525"/>
                      </a:lnTo>
                      <a:lnTo>
                        <a:pt x="1436" y="523"/>
                      </a:lnTo>
                      <a:lnTo>
                        <a:pt x="1441" y="516"/>
                      </a:lnTo>
                      <a:lnTo>
                        <a:pt x="1447" y="506"/>
                      </a:lnTo>
                      <a:lnTo>
                        <a:pt x="1454" y="491"/>
                      </a:lnTo>
                      <a:lnTo>
                        <a:pt x="1461" y="474"/>
                      </a:lnTo>
                      <a:lnTo>
                        <a:pt x="1466" y="454"/>
                      </a:lnTo>
                      <a:lnTo>
                        <a:pt x="1469" y="432"/>
                      </a:lnTo>
                      <a:lnTo>
                        <a:pt x="1468" y="407"/>
                      </a:lnTo>
                      <a:close/>
                    </a:path>
                  </a:pathLst>
                </a:custGeom>
                <a:solidFill>
                  <a:srgbClr val="F2E5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8" name="Freeform 87"/>
                <p:cNvSpPr>
                  <a:spLocks/>
                </p:cNvSpPr>
                <p:nvPr/>
              </p:nvSpPr>
              <p:spPr bwMode="auto">
                <a:xfrm>
                  <a:off x="8253" y="4846"/>
                  <a:ext cx="42" cy="29"/>
                </a:xfrm>
                <a:custGeom>
                  <a:avLst/>
                  <a:gdLst>
                    <a:gd name="T0" fmla="*/ 0 w 170"/>
                    <a:gd name="T1" fmla="*/ 0 h 120"/>
                    <a:gd name="T2" fmla="*/ 0 w 170"/>
                    <a:gd name="T3" fmla="*/ 0 h 120"/>
                    <a:gd name="T4" fmla="*/ 0 w 170"/>
                    <a:gd name="T5" fmla="*/ 0 h 120"/>
                    <a:gd name="T6" fmla="*/ 0 w 170"/>
                    <a:gd name="T7" fmla="*/ 0 h 120"/>
                    <a:gd name="T8" fmla="*/ 0 w 170"/>
                    <a:gd name="T9" fmla="*/ 0 h 120"/>
                    <a:gd name="T10" fmla="*/ 0 w 170"/>
                    <a:gd name="T11" fmla="*/ 0 h 120"/>
                    <a:gd name="T12" fmla="*/ 0 w 170"/>
                    <a:gd name="T13" fmla="*/ 0 h 120"/>
                    <a:gd name="T14" fmla="*/ 0 w 170"/>
                    <a:gd name="T15" fmla="*/ 0 h 120"/>
                    <a:gd name="T16" fmla="*/ 0 w 170"/>
                    <a:gd name="T17" fmla="*/ 0 h 120"/>
                    <a:gd name="T18" fmla="*/ 0 w 170"/>
                    <a:gd name="T19" fmla="*/ 0 h 120"/>
                    <a:gd name="T20" fmla="*/ 0 w 170"/>
                    <a:gd name="T21" fmla="*/ 0 h 120"/>
                    <a:gd name="T22" fmla="*/ 0 w 170"/>
                    <a:gd name="T23" fmla="*/ 0 h 120"/>
                    <a:gd name="T24" fmla="*/ 0 w 170"/>
                    <a:gd name="T25" fmla="*/ 0 h 120"/>
                    <a:gd name="T26" fmla="*/ 0 w 170"/>
                    <a:gd name="T27" fmla="*/ 0 h 120"/>
                    <a:gd name="T28" fmla="*/ 0 w 170"/>
                    <a:gd name="T29" fmla="*/ 0 h 120"/>
                    <a:gd name="T30" fmla="*/ 0 w 170"/>
                    <a:gd name="T31" fmla="*/ 0 h 120"/>
                    <a:gd name="T32" fmla="*/ 0 w 170"/>
                    <a:gd name="T33" fmla="*/ 0 h 120"/>
                    <a:gd name="T34" fmla="*/ 0 w 170"/>
                    <a:gd name="T35" fmla="*/ 0 h 120"/>
                    <a:gd name="T36" fmla="*/ 0 w 170"/>
                    <a:gd name="T37" fmla="*/ 0 h 120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70" h="120">
                      <a:moveTo>
                        <a:pt x="53" y="0"/>
                      </a:moveTo>
                      <a:lnTo>
                        <a:pt x="49" y="0"/>
                      </a:lnTo>
                      <a:lnTo>
                        <a:pt x="41" y="3"/>
                      </a:lnTo>
                      <a:lnTo>
                        <a:pt x="30" y="7"/>
                      </a:lnTo>
                      <a:lnTo>
                        <a:pt x="17" y="15"/>
                      </a:lnTo>
                      <a:lnTo>
                        <a:pt x="7" y="26"/>
                      </a:lnTo>
                      <a:lnTo>
                        <a:pt x="1" y="43"/>
                      </a:lnTo>
                      <a:lnTo>
                        <a:pt x="0" y="65"/>
                      </a:lnTo>
                      <a:lnTo>
                        <a:pt x="7" y="94"/>
                      </a:lnTo>
                      <a:lnTo>
                        <a:pt x="98" y="120"/>
                      </a:lnTo>
                      <a:lnTo>
                        <a:pt x="97" y="114"/>
                      </a:lnTo>
                      <a:lnTo>
                        <a:pt x="97" y="102"/>
                      </a:lnTo>
                      <a:lnTo>
                        <a:pt x="97" y="84"/>
                      </a:lnTo>
                      <a:lnTo>
                        <a:pt x="101" y="64"/>
                      </a:lnTo>
                      <a:lnTo>
                        <a:pt x="108" y="44"/>
                      </a:lnTo>
                      <a:lnTo>
                        <a:pt x="121" y="30"/>
                      </a:lnTo>
                      <a:lnTo>
                        <a:pt x="141" y="22"/>
                      </a:lnTo>
                      <a:lnTo>
                        <a:pt x="170" y="25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F2E5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89" name="Freeform 88"/>
                <p:cNvSpPr>
                  <a:spLocks/>
                </p:cNvSpPr>
                <p:nvPr/>
              </p:nvSpPr>
              <p:spPr bwMode="auto">
                <a:xfrm>
                  <a:off x="8494" y="4901"/>
                  <a:ext cx="43" cy="29"/>
                </a:xfrm>
                <a:custGeom>
                  <a:avLst/>
                  <a:gdLst>
                    <a:gd name="T0" fmla="*/ 0 w 170"/>
                    <a:gd name="T1" fmla="*/ 0 h 119"/>
                    <a:gd name="T2" fmla="*/ 0 w 170"/>
                    <a:gd name="T3" fmla="*/ 0 h 119"/>
                    <a:gd name="T4" fmla="*/ 0 w 170"/>
                    <a:gd name="T5" fmla="*/ 0 h 119"/>
                    <a:gd name="T6" fmla="*/ 0 w 170"/>
                    <a:gd name="T7" fmla="*/ 0 h 119"/>
                    <a:gd name="T8" fmla="*/ 0 w 170"/>
                    <a:gd name="T9" fmla="*/ 0 h 119"/>
                    <a:gd name="T10" fmla="*/ 0 w 170"/>
                    <a:gd name="T11" fmla="*/ 0 h 119"/>
                    <a:gd name="T12" fmla="*/ 0 w 170"/>
                    <a:gd name="T13" fmla="*/ 0 h 119"/>
                    <a:gd name="T14" fmla="*/ 0 w 170"/>
                    <a:gd name="T15" fmla="*/ 0 h 119"/>
                    <a:gd name="T16" fmla="*/ 0 w 170"/>
                    <a:gd name="T17" fmla="*/ 0 h 119"/>
                    <a:gd name="T18" fmla="*/ 0 w 170"/>
                    <a:gd name="T19" fmla="*/ 0 h 119"/>
                    <a:gd name="T20" fmla="*/ 0 w 170"/>
                    <a:gd name="T21" fmla="*/ 0 h 119"/>
                    <a:gd name="T22" fmla="*/ 0 w 170"/>
                    <a:gd name="T23" fmla="*/ 0 h 119"/>
                    <a:gd name="T24" fmla="*/ 0 w 170"/>
                    <a:gd name="T25" fmla="*/ 0 h 119"/>
                    <a:gd name="T26" fmla="*/ 0 w 170"/>
                    <a:gd name="T27" fmla="*/ 0 h 119"/>
                    <a:gd name="T28" fmla="*/ 0 w 170"/>
                    <a:gd name="T29" fmla="*/ 0 h 119"/>
                    <a:gd name="T30" fmla="*/ 0 w 170"/>
                    <a:gd name="T31" fmla="*/ 0 h 119"/>
                    <a:gd name="T32" fmla="*/ 0 w 170"/>
                    <a:gd name="T33" fmla="*/ 0 h 119"/>
                    <a:gd name="T34" fmla="*/ 0 w 170"/>
                    <a:gd name="T35" fmla="*/ 0 h 119"/>
                    <a:gd name="T36" fmla="*/ 0 w 170"/>
                    <a:gd name="T37" fmla="*/ 0 h 119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70" h="119">
                      <a:moveTo>
                        <a:pt x="53" y="0"/>
                      </a:moveTo>
                      <a:lnTo>
                        <a:pt x="49" y="0"/>
                      </a:lnTo>
                      <a:lnTo>
                        <a:pt x="41" y="3"/>
                      </a:lnTo>
                      <a:lnTo>
                        <a:pt x="29" y="7"/>
                      </a:lnTo>
                      <a:lnTo>
                        <a:pt x="18" y="14"/>
                      </a:lnTo>
                      <a:lnTo>
                        <a:pt x="7" y="25"/>
                      </a:lnTo>
                      <a:lnTo>
                        <a:pt x="0" y="42"/>
                      </a:lnTo>
                      <a:lnTo>
                        <a:pt x="0" y="65"/>
                      </a:lnTo>
                      <a:lnTo>
                        <a:pt x="7" y="94"/>
                      </a:lnTo>
                      <a:lnTo>
                        <a:pt x="97" y="119"/>
                      </a:lnTo>
                      <a:lnTo>
                        <a:pt x="96" y="114"/>
                      </a:lnTo>
                      <a:lnTo>
                        <a:pt x="96" y="101"/>
                      </a:lnTo>
                      <a:lnTo>
                        <a:pt x="96" y="83"/>
                      </a:lnTo>
                      <a:lnTo>
                        <a:pt x="100" y="62"/>
                      </a:lnTo>
                      <a:lnTo>
                        <a:pt x="107" y="44"/>
                      </a:lnTo>
                      <a:lnTo>
                        <a:pt x="120" y="30"/>
                      </a:lnTo>
                      <a:lnTo>
                        <a:pt x="141" y="22"/>
                      </a:lnTo>
                      <a:lnTo>
                        <a:pt x="170" y="25"/>
                      </a:lnTo>
                      <a:lnTo>
                        <a:pt x="53" y="0"/>
                      </a:lnTo>
                      <a:close/>
                    </a:path>
                  </a:pathLst>
                </a:custGeom>
                <a:solidFill>
                  <a:srgbClr val="F2E5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90" name="Freeform 89"/>
                <p:cNvSpPr>
                  <a:spLocks/>
                </p:cNvSpPr>
                <p:nvPr/>
              </p:nvSpPr>
              <p:spPr bwMode="auto">
                <a:xfrm>
                  <a:off x="8299" y="4855"/>
                  <a:ext cx="182" cy="50"/>
                </a:xfrm>
                <a:custGeom>
                  <a:avLst/>
                  <a:gdLst>
                    <a:gd name="T0" fmla="*/ 0 w 730"/>
                    <a:gd name="T1" fmla="*/ 0 h 200"/>
                    <a:gd name="T2" fmla="*/ 1 w 730"/>
                    <a:gd name="T3" fmla="*/ 0 h 200"/>
                    <a:gd name="T4" fmla="*/ 1 w 730"/>
                    <a:gd name="T5" fmla="*/ 0 h 200"/>
                    <a:gd name="T6" fmla="*/ 0 w 730"/>
                    <a:gd name="T7" fmla="*/ 0 h 200"/>
                    <a:gd name="T8" fmla="*/ 0 w 730"/>
                    <a:gd name="T9" fmla="*/ 0 h 2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30" h="200">
                      <a:moveTo>
                        <a:pt x="0" y="44"/>
                      </a:moveTo>
                      <a:lnTo>
                        <a:pt x="697" y="200"/>
                      </a:lnTo>
                      <a:lnTo>
                        <a:pt x="730" y="156"/>
                      </a:lnTo>
                      <a:lnTo>
                        <a:pt x="33" y="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rgbClr val="F2E5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91" name="Freeform 90"/>
                <p:cNvSpPr>
                  <a:spLocks/>
                </p:cNvSpPr>
                <p:nvPr/>
              </p:nvSpPr>
              <p:spPr bwMode="auto">
                <a:xfrm>
                  <a:off x="8297" y="4875"/>
                  <a:ext cx="176" cy="47"/>
                </a:xfrm>
                <a:custGeom>
                  <a:avLst/>
                  <a:gdLst>
                    <a:gd name="T0" fmla="*/ 0 w 703"/>
                    <a:gd name="T1" fmla="*/ 0 h 187"/>
                    <a:gd name="T2" fmla="*/ 1 w 703"/>
                    <a:gd name="T3" fmla="*/ 0 h 187"/>
                    <a:gd name="T4" fmla="*/ 1 w 703"/>
                    <a:gd name="T5" fmla="*/ 0 h 187"/>
                    <a:gd name="T6" fmla="*/ 0 w 703"/>
                    <a:gd name="T7" fmla="*/ 0 h 187"/>
                    <a:gd name="T8" fmla="*/ 0 w 703"/>
                    <a:gd name="T9" fmla="*/ 0 h 18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703" h="187">
                      <a:moveTo>
                        <a:pt x="0" y="30"/>
                      </a:moveTo>
                      <a:lnTo>
                        <a:pt x="696" y="187"/>
                      </a:lnTo>
                      <a:lnTo>
                        <a:pt x="703" y="157"/>
                      </a:lnTo>
                      <a:lnTo>
                        <a:pt x="6" y="0"/>
                      </a:lnTo>
                      <a:lnTo>
                        <a:pt x="0" y="30"/>
                      </a:lnTo>
                      <a:close/>
                    </a:path>
                  </a:pathLst>
                </a:custGeom>
                <a:solidFill>
                  <a:srgbClr val="F2E5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92" name="Freeform 91"/>
                <p:cNvSpPr>
                  <a:spLocks/>
                </p:cNvSpPr>
                <p:nvPr/>
              </p:nvSpPr>
              <p:spPr bwMode="auto">
                <a:xfrm>
                  <a:off x="8486" y="4969"/>
                  <a:ext cx="106" cy="127"/>
                </a:xfrm>
                <a:custGeom>
                  <a:avLst/>
                  <a:gdLst>
                    <a:gd name="T0" fmla="*/ 0 w 424"/>
                    <a:gd name="T1" fmla="*/ 1 h 508"/>
                    <a:gd name="T2" fmla="*/ 0 w 424"/>
                    <a:gd name="T3" fmla="*/ 1 h 508"/>
                    <a:gd name="T4" fmla="*/ 0 w 424"/>
                    <a:gd name="T5" fmla="*/ 1 h 508"/>
                    <a:gd name="T6" fmla="*/ 1 w 424"/>
                    <a:gd name="T7" fmla="*/ 0 h 508"/>
                    <a:gd name="T8" fmla="*/ 0 w 424"/>
                    <a:gd name="T9" fmla="*/ 0 h 508"/>
                    <a:gd name="T10" fmla="*/ 0 w 424"/>
                    <a:gd name="T11" fmla="*/ 0 h 508"/>
                    <a:gd name="T12" fmla="*/ 0 w 424"/>
                    <a:gd name="T13" fmla="*/ 1 h 508"/>
                    <a:gd name="T14" fmla="*/ 0 w 424"/>
                    <a:gd name="T15" fmla="*/ 1 h 508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24" h="508">
                      <a:moveTo>
                        <a:pt x="0" y="508"/>
                      </a:moveTo>
                      <a:lnTo>
                        <a:pt x="86" y="388"/>
                      </a:lnTo>
                      <a:lnTo>
                        <a:pt x="124" y="388"/>
                      </a:lnTo>
                      <a:lnTo>
                        <a:pt x="424" y="0"/>
                      </a:lnTo>
                      <a:lnTo>
                        <a:pt x="130" y="282"/>
                      </a:lnTo>
                      <a:lnTo>
                        <a:pt x="66" y="289"/>
                      </a:lnTo>
                      <a:lnTo>
                        <a:pt x="0" y="358"/>
                      </a:lnTo>
                      <a:lnTo>
                        <a:pt x="0" y="508"/>
                      </a:lnTo>
                      <a:close/>
                    </a:path>
                  </a:pathLst>
                </a:custGeom>
                <a:solidFill>
                  <a:srgbClr val="F2E5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93" name="Freeform 92"/>
                <p:cNvSpPr>
                  <a:spLocks/>
                </p:cNvSpPr>
                <p:nvPr/>
              </p:nvSpPr>
              <p:spPr bwMode="auto">
                <a:xfrm>
                  <a:off x="8312" y="4637"/>
                  <a:ext cx="296" cy="61"/>
                </a:xfrm>
                <a:custGeom>
                  <a:avLst/>
                  <a:gdLst>
                    <a:gd name="T0" fmla="*/ 0 w 1186"/>
                    <a:gd name="T1" fmla="*/ 0 h 245"/>
                    <a:gd name="T2" fmla="*/ 1 w 1186"/>
                    <a:gd name="T3" fmla="*/ 0 h 245"/>
                    <a:gd name="T4" fmla="*/ 1 w 1186"/>
                    <a:gd name="T5" fmla="*/ 0 h 245"/>
                    <a:gd name="T6" fmla="*/ 1 w 1186"/>
                    <a:gd name="T7" fmla="*/ 0 h 245"/>
                    <a:gd name="T8" fmla="*/ 1 w 1186"/>
                    <a:gd name="T9" fmla="*/ 0 h 245"/>
                    <a:gd name="T10" fmla="*/ 1 w 1186"/>
                    <a:gd name="T11" fmla="*/ 0 h 245"/>
                    <a:gd name="T12" fmla="*/ 1 w 1186"/>
                    <a:gd name="T13" fmla="*/ 0 h 245"/>
                    <a:gd name="T14" fmla="*/ 1 w 1186"/>
                    <a:gd name="T15" fmla="*/ 0 h 245"/>
                    <a:gd name="T16" fmla="*/ 1 w 1186"/>
                    <a:gd name="T17" fmla="*/ 0 h 245"/>
                    <a:gd name="T18" fmla="*/ 1 w 1186"/>
                    <a:gd name="T19" fmla="*/ 0 h 245"/>
                    <a:gd name="T20" fmla="*/ 1 w 1186"/>
                    <a:gd name="T21" fmla="*/ 0 h 245"/>
                    <a:gd name="T22" fmla="*/ 1 w 1186"/>
                    <a:gd name="T23" fmla="*/ 0 h 245"/>
                    <a:gd name="T24" fmla="*/ 1 w 1186"/>
                    <a:gd name="T25" fmla="*/ 0 h 245"/>
                    <a:gd name="T26" fmla="*/ 1 w 1186"/>
                    <a:gd name="T27" fmla="*/ 0 h 245"/>
                    <a:gd name="T28" fmla="*/ 1 w 1186"/>
                    <a:gd name="T29" fmla="*/ 0 h 245"/>
                    <a:gd name="T30" fmla="*/ 1 w 1186"/>
                    <a:gd name="T31" fmla="*/ 0 h 245"/>
                    <a:gd name="T32" fmla="*/ 1 w 1186"/>
                    <a:gd name="T33" fmla="*/ 0 h 245"/>
                    <a:gd name="T34" fmla="*/ 1 w 1186"/>
                    <a:gd name="T35" fmla="*/ 0 h 245"/>
                    <a:gd name="T36" fmla="*/ 1 w 1186"/>
                    <a:gd name="T37" fmla="*/ 0 h 245"/>
                    <a:gd name="T38" fmla="*/ 1 w 1186"/>
                    <a:gd name="T39" fmla="*/ 0 h 245"/>
                    <a:gd name="T40" fmla="*/ 1 w 1186"/>
                    <a:gd name="T41" fmla="*/ 0 h 245"/>
                    <a:gd name="T42" fmla="*/ 0 w 1186"/>
                    <a:gd name="T43" fmla="*/ 0 h 245"/>
                    <a:gd name="T44" fmla="*/ 0 w 1186"/>
                    <a:gd name="T45" fmla="*/ 0 h 245"/>
                    <a:gd name="T46" fmla="*/ 0 w 1186"/>
                    <a:gd name="T47" fmla="*/ 0 h 245"/>
                    <a:gd name="T48" fmla="*/ 0 w 1186"/>
                    <a:gd name="T49" fmla="*/ 0 h 245"/>
                    <a:gd name="T50" fmla="*/ 0 w 1186"/>
                    <a:gd name="T51" fmla="*/ 0 h 245"/>
                    <a:gd name="T52" fmla="*/ 0 w 1186"/>
                    <a:gd name="T53" fmla="*/ 0 h 245"/>
                    <a:gd name="T54" fmla="*/ 0 w 1186"/>
                    <a:gd name="T55" fmla="*/ 0 h 245"/>
                    <a:gd name="T56" fmla="*/ 0 w 1186"/>
                    <a:gd name="T57" fmla="*/ 0 h 245"/>
                    <a:gd name="T58" fmla="*/ 0 w 1186"/>
                    <a:gd name="T59" fmla="*/ 0 h 245"/>
                    <a:gd name="T60" fmla="*/ 0 w 1186"/>
                    <a:gd name="T61" fmla="*/ 0 h 245"/>
                    <a:gd name="T62" fmla="*/ 0 w 1186"/>
                    <a:gd name="T63" fmla="*/ 0 h 245"/>
                    <a:gd name="T64" fmla="*/ 0 w 1186"/>
                    <a:gd name="T65" fmla="*/ 0 h 245"/>
                    <a:gd name="T66" fmla="*/ 0 w 1186"/>
                    <a:gd name="T67" fmla="*/ 0 h 245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</a:gdLst>
                  <a:ahLst/>
                  <a:cxnLst>
                    <a:cxn ang="T68">
                      <a:pos x="T0" y="T1"/>
                    </a:cxn>
                    <a:cxn ang="T69">
                      <a:pos x="T2" y="T3"/>
                    </a:cxn>
                    <a:cxn ang="T70">
                      <a:pos x="T4" y="T5"/>
                    </a:cxn>
                    <a:cxn ang="T71">
                      <a:pos x="T6" y="T7"/>
                    </a:cxn>
                    <a:cxn ang="T72">
                      <a:pos x="T8" y="T9"/>
                    </a:cxn>
                    <a:cxn ang="T73">
                      <a:pos x="T10" y="T11"/>
                    </a:cxn>
                    <a:cxn ang="T74">
                      <a:pos x="T12" y="T13"/>
                    </a:cxn>
                    <a:cxn ang="T75">
                      <a:pos x="T14" y="T15"/>
                    </a:cxn>
                    <a:cxn ang="T76">
                      <a:pos x="T16" y="T17"/>
                    </a:cxn>
                    <a:cxn ang="T77">
                      <a:pos x="T18" y="T19"/>
                    </a:cxn>
                    <a:cxn ang="T78">
                      <a:pos x="T20" y="T21"/>
                    </a:cxn>
                    <a:cxn ang="T79">
                      <a:pos x="T22" y="T23"/>
                    </a:cxn>
                    <a:cxn ang="T80">
                      <a:pos x="T24" y="T25"/>
                    </a:cxn>
                    <a:cxn ang="T81">
                      <a:pos x="T26" y="T27"/>
                    </a:cxn>
                    <a:cxn ang="T82">
                      <a:pos x="T28" y="T29"/>
                    </a:cxn>
                    <a:cxn ang="T83">
                      <a:pos x="T30" y="T31"/>
                    </a:cxn>
                    <a:cxn ang="T84">
                      <a:pos x="T32" y="T33"/>
                    </a:cxn>
                    <a:cxn ang="T85">
                      <a:pos x="T34" y="T35"/>
                    </a:cxn>
                    <a:cxn ang="T86">
                      <a:pos x="T36" y="T37"/>
                    </a:cxn>
                    <a:cxn ang="T87">
                      <a:pos x="T38" y="T39"/>
                    </a:cxn>
                    <a:cxn ang="T88">
                      <a:pos x="T40" y="T41"/>
                    </a:cxn>
                    <a:cxn ang="T89">
                      <a:pos x="T42" y="T43"/>
                    </a:cxn>
                    <a:cxn ang="T90">
                      <a:pos x="T44" y="T45"/>
                    </a:cxn>
                    <a:cxn ang="T91">
                      <a:pos x="T46" y="T47"/>
                    </a:cxn>
                    <a:cxn ang="T92">
                      <a:pos x="T48" y="T49"/>
                    </a:cxn>
                    <a:cxn ang="T93">
                      <a:pos x="T50" y="T51"/>
                    </a:cxn>
                    <a:cxn ang="T94">
                      <a:pos x="T52" y="T53"/>
                    </a:cxn>
                    <a:cxn ang="T95">
                      <a:pos x="T54" y="T55"/>
                    </a:cxn>
                    <a:cxn ang="T96">
                      <a:pos x="T56" y="T57"/>
                    </a:cxn>
                    <a:cxn ang="T97">
                      <a:pos x="T58" y="T59"/>
                    </a:cxn>
                    <a:cxn ang="T98">
                      <a:pos x="T60" y="T61"/>
                    </a:cxn>
                    <a:cxn ang="T99">
                      <a:pos x="T62" y="T63"/>
                    </a:cxn>
                    <a:cxn ang="T100">
                      <a:pos x="T64" y="T65"/>
                    </a:cxn>
                    <a:cxn ang="T101">
                      <a:pos x="T66" y="T67"/>
                    </a:cxn>
                  </a:cxnLst>
                  <a:rect l="0" t="0" r="r" b="b"/>
                  <a:pathLst>
                    <a:path w="1186" h="245">
                      <a:moveTo>
                        <a:pt x="0" y="0"/>
                      </a:moveTo>
                      <a:lnTo>
                        <a:pt x="1186" y="245"/>
                      </a:lnTo>
                      <a:lnTo>
                        <a:pt x="1184" y="244"/>
                      </a:lnTo>
                      <a:lnTo>
                        <a:pt x="1180" y="242"/>
                      </a:lnTo>
                      <a:lnTo>
                        <a:pt x="1172" y="239"/>
                      </a:lnTo>
                      <a:lnTo>
                        <a:pt x="1161" y="233"/>
                      </a:lnTo>
                      <a:lnTo>
                        <a:pt x="1147" y="228"/>
                      </a:lnTo>
                      <a:lnTo>
                        <a:pt x="1130" y="222"/>
                      </a:lnTo>
                      <a:lnTo>
                        <a:pt x="1112" y="214"/>
                      </a:lnTo>
                      <a:lnTo>
                        <a:pt x="1091" y="205"/>
                      </a:lnTo>
                      <a:lnTo>
                        <a:pt x="1066" y="196"/>
                      </a:lnTo>
                      <a:lnTo>
                        <a:pt x="1039" y="187"/>
                      </a:lnTo>
                      <a:lnTo>
                        <a:pt x="1010" y="177"/>
                      </a:lnTo>
                      <a:lnTo>
                        <a:pt x="979" y="166"/>
                      </a:lnTo>
                      <a:lnTo>
                        <a:pt x="945" y="154"/>
                      </a:lnTo>
                      <a:lnTo>
                        <a:pt x="910" y="143"/>
                      </a:lnTo>
                      <a:lnTo>
                        <a:pt x="871" y="132"/>
                      </a:lnTo>
                      <a:lnTo>
                        <a:pt x="832" y="121"/>
                      </a:lnTo>
                      <a:lnTo>
                        <a:pt x="790" y="108"/>
                      </a:lnTo>
                      <a:lnTo>
                        <a:pt x="747" y="97"/>
                      </a:lnTo>
                      <a:lnTo>
                        <a:pt x="702" y="86"/>
                      </a:lnTo>
                      <a:lnTo>
                        <a:pt x="655" y="74"/>
                      </a:lnTo>
                      <a:lnTo>
                        <a:pt x="607" y="64"/>
                      </a:lnTo>
                      <a:lnTo>
                        <a:pt x="557" y="54"/>
                      </a:lnTo>
                      <a:lnTo>
                        <a:pt x="506" y="45"/>
                      </a:lnTo>
                      <a:lnTo>
                        <a:pt x="454" y="36"/>
                      </a:lnTo>
                      <a:lnTo>
                        <a:pt x="400" y="28"/>
                      </a:lnTo>
                      <a:lnTo>
                        <a:pt x="346" y="20"/>
                      </a:lnTo>
                      <a:lnTo>
                        <a:pt x="290" y="15"/>
                      </a:lnTo>
                      <a:lnTo>
                        <a:pt x="233" y="9"/>
                      </a:lnTo>
                      <a:lnTo>
                        <a:pt x="176" y="4"/>
                      </a:lnTo>
                      <a:lnTo>
                        <a:pt x="118" y="2"/>
                      </a:lnTo>
                      <a:lnTo>
                        <a:pt x="6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2E5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  <p:sp>
              <p:nvSpPr>
                <p:cNvPr id="94" name="Freeform 93"/>
                <p:cNvSpPr>
                  <a:spLocks/>
                </p:cNvSpPr>
                <p:nvPr/>
              </p:nvSpPr>
              <p:spPr bwMode="auto">
                <a:xfrm>
                  <a:off x="8250" y="4639"/>
                  <a:ext cx="60" cy="185"/>
                </a:xfrm>
                <a:custGeom>
                  <a:avLst/>
                  <a:gdLst>
                    <a:gd name="T0" fmla="*/ 0 w 241"/>
                    <a:gd name="T1" fmla="*/ 0 h 738"/>
                    <a:gd name="T2" fmla="*/ 0 w 241"/>
                    <a:gd name="T3" fmla="*/ 1 h 738"/>
                    <a:gd name="T4" fmla="*/ 0 w 241"/>
                    <a:gd name="T5" fmla="*/ 1 h 738"/>
                    <a:gd name="T6" fmla="*/ 0 w 241"/>
                    <a:gd name="T7" fmla="*/ 0 h 738"/>
                    <a:gd name="T8" fmla="*/ 0 w 241"/>
                    <a:gd name="T9" fmla="*/ 0 h 73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41" h="738">
                      <a:moveTo>
                        <a:pt x="241" y="0"/>
                      </a:moveTo>
                      <a:lnTo>
                        <a:pt x="52" y="738"/>
                      </a:lnTo>
                      <a:lnTo>
                        <a:pt x="0" y="726"/>
                      </a:lnTo>
                      <a:lnTo>
                        <a:pt x="169" y="0"/>
                      </a:lnTo>
                      <a:lnTo>
                        <a:pt x="241" y="0"/>
                      </a:lnTo>
                      <a:close/>
                    </a:path>
                  </a:pathLst>
                </a:custGeom>
                <a:solidFill>
                  <a:srgbClr val="F2E5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 sz="2800"/>
                </a:p>
              </p:txBody>
            </p:sp>
          </p:grpSp>
        </p:grpSp>
        <p:sp>
          <p:nvSpPr>
            <p:cNvPr id="95" name="Freeform 94"/>
            <p:cNvSpPr>
              <a:spLocks/>
            </p:cNvSpPr>
            <p:nvPr/>
          </p:nvSpPr>
          <p:spPr bwMode="auto">
            <a:xfrm>
              <a:off x="6445250" y="3305175"/>
              <a:ext cx="1600200" cy="1489075"/>
            </a:xfrm>
            <a:custGeom>
              <a:avLst/>
              <a:gdLst>
                <a:gd name="T0" fmla="*/ 2147483647 w 2894"/>
                <a:gd name="T1" fmla="*/ 2147483647 h 2693"/>
                <a:gd name="T2" fmla="*/ 2147483647 w 2894"/>
                <a:gd name="T3" fmla="*/ 2147483647 h 2693"/>
                <a:gd name="T4" fmla="*/ 2147483647 w 2894"/>
                <a:gd name="T5" fmla="*/ 2147483647 h 2693"/>
                <a:gd name="T6" fmla="*/ 2147483647 w 2894"/>
                <a:gd name="T7" fmla="*/ 2147483647 h 2693"/>
                <a:gd name="T8" fmla="*/ 2147483647 w 2894"/>
                <a:gd name="T9" fmla="*/ 2147483647 h 2693"/>
                <a:gd name="T10" fmla="*/ 2147483647 w 2894"/>
                <a:gd name="T11" fmla="*/ 2147483647 h 2693"/>
                <a:gd name="T12" fmla="*/ 2147483647 w 2894"/>
                <a:gd name="T13" fmla="*/ 2147483647 h 2693"/>
                <a:gd name="T14" fmla="*/ 2147483647 w 2894"/>
                <a:gd name="T15" fmla="*/ 2147483647 h 2693"/>
                <a:gd name="T16" fmla="*/ 2147483647 w 2894"/>
                <a:gd name="T17" fmla="*/ 2147483647 h 2693"/>
                <a:gd name="T18" fmla="*/ 2147483647 w 2894"/>
                <a:gd name="T19" fmla="*/ 2147483647 h 2693"/>
                <a:gd name="T20" fmla="*/ 2147483647 w 2894"/>
                <a:gd name="T21" fmla="*/ 2147483647 h 269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0" t="0" r="r" b="b"/>
              <a:pathLst>
                <a:path w="2894" h="2693">
                  <a:moveTo>
                    <a:pt x="4" y="1331"/>
                  </a:moveTo>
                  <a:cubicBezTo>
                    <a:pt x="4" y="1049"/>
                    <a:pt x="119" y="673"/>
                    <a:pt x="349" y="509"/>
                  </a:cubicBezTo>
                  <a:cubicBezTo>
                    <a:pt x="579" y="345"/>
                    <a:pt x="1010" y="400"/>
                    <a:pt x="1384" y="344"/>
                  </a:cubicBezTo>
                  <a:cubicBezTo>
                    <a:pt x="1758" y="288"/>
                    <a:pt x="2346" y="0"/>
                    <a:pt x="2596" y="170"/>
                  </a:cubicBezTo>
                  <a:cubicBezTo>
                    <a:pt x="2846" y="340"/>
                    <a:pt x="2874" y="1035"/>
                    <a:pt x="2884" y="1364"/>
                  </a:cubicBezTo>
                  <a:cubicBezTo>
                    <a:pt x="2894" y="1693"/>
                    <a:pt x="2789" y="1954"/>
                    <a:pt x="2659" y="2144"/>
                  </a:cubicBezTo>
                  <a:cubicBezTo>
                    <a:pt x="2529" y="2334"/>
                    <a:pt x="2274" y="2432"/>
                    <a:pt x="2104" y="2504"/>
                  </a:cubicBezTo>
                  <a:cubicBezTo>
                    <a:pt x="1934" y="2576"/>
                    <a:pt x="1816" y="2558"/>
                    <a:pt x="1639" y="2579"/>
                  </a:cubicBezTo>
                  <a:cubicBezTo>
                    <a:pt x="1462" y="2600"/>
                    <a:pt x="1259" y="2693"/>
                    <a:pt x="1044" y="2630"/>
                  </a:cubicBezTo>
                  <a:cubicBezTo>
                    <a:pt x="829" y="2567"/>
                    <a:pt x="520" y="2418"/>
                    <a:pt x="346" y="2201"/>
                  </a:cubicBezTo>
                  <a:cubicBezTo>
                    <a:pt x="173" y="1985"/>
                    <a:pt x="0" y="1682"/>
                    <a:pt x="4" y="1331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/>
            </a:p>
          </p:txBody>
        </p:sp>
        <p:grpSp>
          <p:nvGrpSpPr>
            <p:cNvPr id="96" name="Group 95"/>
            <p:cNvGrpSpPr>
              <a:grpSpLocks/>
            </p:cNvGrpSpPr>
            <p:nvPr/>
          </p:nvGrpSpPr>
          <p:grpSpPr bwMode="auto">
            <a:xfrm>
              <a:off x="6699250" y="4383088"/>
              <a:ext cx="436563" cy="203200"/>
              <a:chOff x="3600" y="219"/>
              <a:chExt cx="360" cy="175"/>
            </a:xfrm>
          </p:grpSpPr>
          <p:sp>
            <p:nvSpPr>
              <p:cNvPr id="97" name="Oval 9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9pPr>
              </a:lstStyle>
              <a:p>
                <a:endParaRPr lang="en-US" altLang="en-US" sz="2800">
                  <a:latin typeface="+mn-lt"/>
                </a:endParaRPr>
              </a:p>
            </p:txBody>
          </p:sp>
          <p:sp>
            <p:nvSpPr>
              <p:cNvPr id="98" name="Line 9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800"/>
              </a:p>
            </p:txBody>
          </p:sp>
          <p:sp>
            <p:nvSpPr>
              <p:cNvPr id="99" name="Line 9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2800"/>
              </a:p>
            </p:txBody>
          </p:sp>
          <p:sp>
            <p:nvSpPr>
              <p:cNvPr id="100" name="Rectangle 99"/>
              <p:cNvSpPr>
                <a:spLocks noChangeArrowheads="1"/>
              </p:cNvSpPr>
              <p:nvPr/>
            </p:nvSpPr>
            <p:spPr bwMode="auto">
              <a:xfrm>
                <a:off x="3603" y="284"/>
                <a:ext cx="231" cy="69"/>
              </a:xfrm>
              <a:prstGeom prst="rect">
                <a:avLst/>
              </a:prstGeom>
              <a:solidFill>
                <a:srgbClr val="CC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9pPr>
              </a:lstStyle>
              <a:p>
                <a:pPr algn="ctr"/>
                <a:endParaRPr lang="en-US" altLang="en-US" sz="2800">
                  <a:latin typeface="+mn-lt"/>
                </a:endParaRPr>
              </a:p>
            </p:txBody>
          </p:sp>
          <p:sp>
            <p:nvSpPr>
              <p:cNvPr id="101" name="Oval 10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9pPr>
              </a:lstStyle>
              <a:p>
                <a:endParaRPr lang="en-US" altLang="en-US" sz="2800">
                  <a:latin typeface="+mn-lt"/>
                </a:endParaRPr>
              </a:p>
            </p:txBody>
          </p:sp>
          <p:grpSp>
            <p:nvGrpSpPr>
              <p:cNvPr id="102" name="Group 10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107" name="Line 10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  <p:sp>
              <p:nvSpPr>
                <p:cNvPr id="108" name="Line 10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  <p:sp>
              <p:nvSpPr>
                <p:cNvPr id="109" name="Line 10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</p:grpSp>
          <p:grpSp>
            <p:nvGrpSpPr>
              <p:cNvPr id="103" name="Group 10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104" name="Line 10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  <p:sp>
              <p:nvSpPr>
                <p:cNvPr id="105" name="Line 10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  <p:sp>
              <p:nvSpPr>
                <p:cNvPr id="106" name="Line 10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 sz="2800"/>
                </a:p>
              </p:txBody>
            </p:sp>
          </p:grpSp>
        </p:grpSp>
        <p:sp>
          <p:nvSpPr>
            <p:cNvPr id="110" name="Line 109"/>
            <p:cNvSpPr>
              <a:spLocks noChangeShapeType="1"/>
            </p:cNvSpPr>
            <p:nvPr/>
          </p:nvSpPr>
          <p:spPr bwMode="auto">
            <a:xfrm>
              <a:off x="6724650" y="4233863"/>
              <a:ext cx="116205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111" name="Line 110"/>
            <p:cNvSpPr>
              <a:spLocks noChangeShapeType="1"/>
            </p:cNvSpPr>
            <p:nvPr/>
          </p:nvSpPr>
          <p:spPr bwMode="auto">
            <a:xfrm>
              <a:off x="6907213" y="4233863"/>
              <a:ext cx="0" cy="1492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sp>
          <p:nvSpPr>
            <p:cNvPr id="112" name="Line 111"/>
            <p:cNvSpPr>
              <a:spLocks noChangeShapeType="1"/>
            </p:cNvSpPr>
            <p:nvPr/>
          </p:nvSpPr>
          <p:spPr bwMode="auto">
            <a:xfrm>
              <a:off x="7650163" y="4089400"/>
              <a:ext cx="0" cy="14922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800"/>
            </a:p>
          </p:txBody>
        </p:sp>
        <p:grpSp>
          <p:nvGrpSpPr>
            <p:cNvPr id="113" name="Group 112"/>
            <p:cNvGrpSpPr>
              <a:grpSpLocks/>
            </p:cNvGrpSpPr>
            <p:nvPr/>
          </p:nvGrpSpPr>
          <p:grpSpPr bwMode="auto">
            <a:xfrm>
              <a:off x="7251700" y="3678238"/>
              <a:ext cx="796925" cy="514350"/>
              <a:chOff x="10665" y="3225"/>
              <a:chExt cx="1440" cy="930"/>
            </a:xfrm>
          </p:grpSpPr>
          <p:sp>
            <p:nvSpPr>
              <p:cNvPr id="114" name="Oval 113"/>
              <p:cNvSpPr>
                <a:spLocks noChangeArrowheads="1"/>
              </p:cNvSpPr>
              <p:nvPr/>
            </p:nvSpPr>
            <p:spPr bwMode="auto">
              <a:xfrm>
                <a:off x="10665" y="3225"/>
                <a:ext cx="1440" cy="930"/>
              </a:xfrm>
              <a:prstGeom prst="ellipse">
                <a:avLst/>
              </a:prstGeom>
              <a:gradFill rotWithShape="1">
                <a:gsLst>
                  <a:gs pos="0">
                    <a:srgbClr val="FF0000"/>
                  </a:gs>
                  <a:gs pos="100000">
                    <a:srgbClr val="FFFFFF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charset="0"/>
                    <a:ea typeface="ＭＳ Ｐゴシック" charset="-128"/>
                  </a:defRPr>
                </a:lvl9pPr>
              </a:lstStyle>
              <a:p>
                <a:endParaRPr lang="en-US" altLang="en-US" sz="2800">
                  <a:latin typeface="+mn-lt"/>
                </a:endParaRPr>
              </a:p>
            </p:txBody>
          </p:sp>
          <p:grpSp>
            <p:nvGrpSpPr>
              <p:cNvPr id="115" name="Group 114"/>
              <p:cNvGrpSpPr>
                <a:grpSpLocks/>
              </p:cNvGrpSpPr>
              <p:nvPr/>
            </p:nvGrpSpPr>
            <p:grpSpPr bwMode="auto">
              <a:xfrm>
                <a:off x="11031" y="3335"/>
                <a:ext cx="565" cy="643"/>
                <a:chOff x="2870" y="1518"/>
                <a:chExt cx="292" cy="320"/>
              </a:xfrm>
            </p:grpSpPr>
            <p:graphicFrame>
              <p:nvGraphicFramePr>
                <p:cNvPr id="116" name="Object 115"/>
                <p:cNvGraphicFramePr>
                  <a:graphicFrameLocks noChangeAspect="1"/>
                </p:cNvGraphicFramePr>
                <p:nvPr/>
              </p:nvGraphicFramePr>
              <p:xfrm>
                <a:off x="2870" y="1518"/>
                <a:ext cx="272" cy="282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181" r:id="rId3" imgW="826829" imgH="840406" progId="">
                        <p:embed/>
                      </p:oleObj>
                    </mc:Choice>
                    <mc:Fallback>
                      <p:oleObj r:id="rId3" imgW="826829" imgH="840406" progId="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4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870" y="1518"/>
                              <a:ext cx="272" cy="282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blurRad="63500" dist="38099" dir="2700000" algn="ctr" rotWithShape="0">
                                      <a:srgbClr val="000000">
                                        <a:alpha val="74997"/>
                                      </a:srgbClr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graphicFrame>
              <p:nvGraphicFramePr>
                <p:cNvPr id="117" name="Object 116"/>
                <p:cNvGraphicFramePr>
                  <a:graphicFrameLocks noChangeAspect="1"/>
                </p:cNvGraphicFramePr>
                <p:nvPr/>
              </p:nvGraphicFramePr>
              <p:xfrm>
                <a:off x="2913" y="1602"/>
                <a:ext cx="249" cy="236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3182" r:id="rId5" imgW="1268295" imgH="1199426" progId="">
                        <p:embed/>
                      </p:oleObj>
                    </mc:Choice>
                    <mc:Fallback>
                      <p:oleObj r:id="rId5" imgW="1268295" imgH="1199426" progId="">
                        <p:embed/>
                        <p:pic>
                          <p:nvPicPr>
                            <p:cNvPr id="0" name="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913" y="1602"/>
                              <a:ext cx="249" cy="236"/>
                            </a:xfrm>
                            <a:prstGeom prst="rect">
                              <a:avLst/>
                            </a:prstGeom>
                            <a:noFill/>
                            <a:ln>
                              <a:noFill/>
                            </a:ln>
                            <a:effectLst/>
                            <a:extLst>
                              <a:ext uri="{909E8E84-426E-40DD-AFC4-6F175D3DCCD1}">
                                <a14:hiddenFill xmlns:a14="http://schemas.microsoft.com/office/drawing/2010/main">
                                  <a:solidFill>
                                    <a:srgbClr val="FFFFFF"/>
                                  </a:solidFill>
                                </a14:hiddenFill>
                              </a:ext>
                              <a:ext uri="{91240B29-F687-4F45-9708-019B960494DF}">
                                <a14:hiddenLine xmlns:a14="http://schemas.microsoft.com/office/drawing/2010/main" w="9525">
                                  <a:solidFill>
                                    <a:srgbClr val="000000"/>
                                  </a:solidFill>
                                  <a:miter lim="800000"/>
                                  <a:headEnd/>
                                  <a:tailEnd/>
                                </a14:hiddenLine>
                              </a:ex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blurRad="63500" dist="38099" dir="2700000" algn="ctr" rotWithShape="0">
                                      <a:srgbClr val="000000">
                                        <a:alpha val="74997"/>
                                      </a:srgbClr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</p:grpSp>
        </p:grpSp>
        <p:sp>
          <p:nvSpPr>
            <p:cNvPr id="118" name="Freeform 117"/>
            <p:cNvSpPr>
              <a:spLocks/>
            </p:cNvSpPr>
            <p:nvPr/>
          </p:nvSpPr>
          <p:spPr bwMode="auto">
            <a:xfrm>
              <a:off x="3697288" y="5489575"/>
              <a:ext cx="2565400" cy="793750"/>
            </a:xfrm>
            <a:custGeom>
              <a:avLst/>
              <a:gdLst>
                <a:gd name="T0" fmla="*/ 2147483647 w 4636"/>
                <a:gd name="T1" fmla="*/ 2147483647 h 1435"/>
                <a:gd name="T2" fmla="*/ 2147483647 w 4636"/>
                <a:gd name="T3" fmla="*/ 2147483647 h 1435"/>
                <a:gd name="T4" fmla="*/ 2147483647 w 4636"/>
                <a:gd name="T5" fmla="*/ 2147483647 h 1435"/>
                <a:gd name="T6" fmla="*/ 2147483647 w 4636"/>
                <a:gd name="T7" fmla="*/ 2147483647 h 1435"/>
                <a:gd name="T8" fmla="*/ 2147483647 w 4636"/>
                <a:gd name="T9" fmla="*/ 2147483647 h 1435"/>
                <a:gd name="T10" fmla="*/ 2147483647 w 4636"/>
                <a:gd name="T11" fmla="*/ 2147483647 h 1435"/>
                <a:gd name="T12" fmla="*/ 2147483647 w 4636"/>
                <a:gd name="T13" fmla="*/ 2147483647 h 1435"/>
                <a:gd name="T14" fmla="*/ 2147483647 w 4636"/>
                <a:gd name="T15" fmla="*/ 2147483647 h 1435"/>
                <a:gd name="T16" fmla="*/ 2147483647 w 4636"/>
                <a:gd name="T17" fmla="*/ 2147483647 h 1435"/>
                <a:gd name="T18" fmla="*/ 2147483647 w 4636"/>
                <a:gd name="T19" fmla="*/ 2147483647 h 143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4636" h="1435">
                  <a:moveTo>
                    <a:pt x="339" y="15"/>
                  </a:moveTo>
                  <a:cubicBezTo>
                    <a:pt x="0" y="110"/>
                    <a:pt x="112" y="438"/>
                    <a:pt x="189" y="645"/>
                  </a:cubicBezTo>
                  <a:cubicBezTo>
                    <a:pt x="266" y="852"/>
                    <a:pt x="509" y="1130"/>
                    <a:pt x="804" y="1260"/>
                  </a:cubicBezTo>
                  <a:cubicBezTo>
                    <a:pt x="1099" y="1390"/>
                    <a:pt x="1507" y="1415"/>
                    <a:pt x="1959" y="1425"/>
                  </a:cubicBezTo>
                  <a:cubicBezTo>
                    <a:pt x="2411" y="1435"/>
                    <a:pt x="3192" y="1395"/>
                    <a:pt x="3519" y="1320"/>
                  </a:cubicBezTo>
                  <a:cubicBezTo>
                    <a:pt x="3846" y="1245"/>
                    <a:pt x="3753" y="1067"/>
                    <a:pt x="3924" y="975"/>
                  </a:cubicBezTo>
                  <a:cubicBezTo>
                    <a:pt x="4095" y="883"/>
                    <a:pt x="4489" y="885"/>
                    <a:pt x="4543" y="769"/>
                  </a:cubicBezTo>
                  <a:cubicBezTo>
                    <a:pt x="4597" y="653"/>
                    <a:pt x="4636" y="393"/>
                    <a:pt x="4249" y="278"/>
                  </a:cubicBezTo>
                  <a:cubicBezTo>
                    <a:pt x="3863" y="162"/>
                    <a:pt x="2874" y="120"/>
                    <a:pt x="2222" y="76"/>
                  </a:cubicBezTo>
                  <a:cubicBezTo>
                    <a:pt x="1570" y="32"/>
                    <a:pt x="868" y="0"/>
                    <a:pt x="339" y="15"/>
                  </a:cubicBezTo>
                  <a:close/>
                </a:path>
              </a:pathLst>
            </a:custGeom>
            <a:solidFill>
              <a:srgbClr val="33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800"/>
            </a:p>
          </p:txBody>
        </p:sp>
        <p:graphicFrame>
          <p:nvGraphicFramePr>
            <p:cNvPr id="119" name="Object 1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18022777"/>
                </p:ext>
              </p:extLst>
            </p:nvPr>
          </p:nvGraphicFramePr>
          <p:xfrm>
            <a:off x="4684713" y="5648325"/>
            <a:ext cx="361950" cy="277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83" r:id="rId7" imgW="1307263" imgH="1084139" progId="">
                    <p:embed/>
                  </p:oleObj>
                </mc:Choice>
                <mc:Fallback>
                  <p:oleObj r:id="rId7" imgW="1307263" imgH="1084139" progId="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84713" y="5648325"/>
                          <a:ext cx="361950" cy="2778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7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20" name="Line 119"/>
            <p:cNvSpPr>
              <a:spLocks noChangeShapeType="1"/>
            </p:cNvSpPr>
            <p:nvPr/>
          </p:nvSpPr>
          <p:spPr bwMode="auto">
            <a:xfrm flipV="1">
              <a:off x="7059613" y="4052888"/>
              <a:ext cx="428625" cy="2889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800">
                <a:ea typeface="ＭＳ Ｐゴシック" charset="0"/>
              </a:endParaRPr>
            </a:p>
          </p:txBody>
        </p:sp>
        <p:sp>
          <p:nvSpPr>
            <p:cNvPr id="121" name="Freeform 120"/>
            <p:cNvSpPr>
              <a:spLocks/>
            </p:cNvSpPr>
            <p:nvPr/>
          </p:nvSpPr>
          <p:spPr bwMode="auto">
            <a:xfrm>
              <a:off x="3695700" y="4630738"/>
              <a:ext cx="2970213" cy="292100"/>
            </a:xfrm>
            <a:custGeom>
              <a:avLst/>
              <a:gdLst>
                <a:gd name="T0" fmla="*/ 0 w 2196"/>
                <a:gd name="T1" fmla="*/ 0 h 318"/>
                <a:gd name="T2" fmla="*/ 2147483647 w 2196"/>
                <a:gd name="T3" fmla="*/ 2147483647 h 318"/>
                <a:gd name="T4" fmla="*/ 2147483647 w 2196"/>
                <a:gd name="T5" fmla="*/ 2147483647 h 31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6" h="318">
                  <a:moveTo>
                    <a:pt x="0" y="0"/>
                  </a:moveTo>
                  <a:cubicBezTo>
                    <a:pt x="199" y="51"/>
                    <a:pt x="828" y="301"/>
                    <a:pt x="1194" y="306"/>
                  </a:cubicBezTo>
                  <a:cubicBezTo>
                    <a:pt x="1536" y="318"/>
                    <a:pt x="1987" y="88"/>
                    <a:pt x="2196" y="3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 sz="2800"/>
            </a:p>
          </p:txBody>
        </p:sp>
        <p:sp>
          <p:nvSpPr>
            <p:cNvPr id="122" name="Line 121"/>
            <p:cNvSpPr>
              <a:spLocks noChangeShapeType="1"/>
            </p:cNvSpPr>
            <p:nvPr/>
          </p:nvSpPr>
          <p:spPr bwMode="auto">
            <a:xfrm flipH="1" flipV="1">
              <a:off x="3660775" y="4743450"/>
              <a:ext cx="981075" cy="9144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800">
                <a:ea typeface="ＭＳ Ｐゴシック" charset="0"/>
              </a:endParaRPr>
            </a:p>
          </p:txBody>
        </p:sp>
        <p:sp>
          <p:nvSpPr>
            <p:cNvPr id="123" name="Text Box 122"/>
            <p:cNvSpPr txBox="1">
              <a:spLocks noChangeArrowheads="1"/>
            </p:cNvSpPr>
            <p:nvPr/>
          </p:nvSpPr>
          <p:spPr bwMode="auto">
            <a:xfrm>
              <a:off x="276461" y="3846550"/>
              <a:ext cx="2100263" cy="9355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dirty="0">
                  <a:latin typeface="+mn-lt"/>
                  <a:cs typeface="Arial" charset="0"/>
                </a:rPr>
                <a:t>Permanent address: 128.119.40.186</a:t>
              </a:r>
            </a:p>
            <a:p>
              <a:pPr>
                <a:defRPr/>
              </a:pPr>
              <a:r>
                <a:rPr lang="en-US" sz="2400" dirty="0">
                  <a:latin typeface="+mn-lt"/>
                  <a:cs typeface="Arial" charset="0"/>
                </a:rPr>
                <a:t>(</a:t>
              </a:r>
              <a:r>
                <a:rPr lang="en-US" sz="2400" i="1" dirty="0">
                  <a:latin typeface="+mn-lt"/>
                  <a:cs typeface="Arial" charset="0"/>
                </a:rPr>
                <a:t>virtual</a:t>
              </a:r>
              <a:r>
                <a:rPr lang="en-US" sz="2400" dirty="0">
                  <a:latin typeface="+mn-lt"/>
                  <a:cs typeface="Arial" charset="0"/>
                </a:rPr>
                <a:t> location)</a:t>
              </a:r>
            </a:p>
          </p:txBody>
        </p:sp>
        <p:sp>
          <p:nvSpPr>
            <p:cNvPr id="124" name="Text Box 123"/>
            <p:cNvSpPr txBox="1">
              <a:spLocks noChangeArrowheads="1"/>
            </p:cNvSpPr>
            <p:nvPr/>
          </p:nvSpPr>
          <p:spPr bwMode="auto">
            <a:xfrm>
              <a:off x="6305550" y="4710113"/>
              <a:ext cx="2100263" cy="64771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algn="r">
                <a:defRPr/>
              </a:pPr>
              <a:r>
                <a:rPr lang="en-US" sz="2400" dirty="0">
                  <a:latin typeface="+mn-lt"/>
                  <a:cs typeface="Arial" charset="0"/>
                </a:rPr>
                <a:t>Care-of address: 79.129.13.2</a:t>
              </a:r>
            </a:p>
          </p:txBody>
        </p:sp>
        <p:grpSp>
          <p:nvGrpSpPr>
            <p:cNvPr id="125" name="Group 124"/>
            <p:cNvGrpSpPr>
              <a:grpSpLocks/>
            </p:cNvGrpSpPr>
            <p:nvPr/>
          </p:nvGrpSpPr>
          <p:grpSpPr bwMode="auto">
            <a:xfrm>
              <a:off x="1385888" y="5038725"/>
              <a:ext cx="3021012" cy="1169988"/>
              <a:chOff x="873" y="3174"/>
              <a:chExt cx="1903" cy="737"/>
            </a:xfrm>
          </p:grpSpPr>
          <p:grpSp>
            <p:nvGrpSpPr>
              <p:cNvPr id="126" name="Group 125"/>
              <p:cNvGrpSpPr>
                <a:grpSpLocks/>
              </p:cNvGrpSpPr>
              <p:nvPr/>
            </p:nvGrpSpPr>
            <p:grpSpPr bwMode="auto">
              <a:xfrm>
                <a:off x="908" y="3174"/>
                <a:ext cx="1868" cy="286"/>
                <a:chOff x="527" y="2649"/>
                <a:chExt cx="1868" cy="286"/>
              </a:xfrm>
            </p:grpSpPr>
            <p:sp>
              <p:nvSpPr>
                <p:cNvPr id="128" name="Rectangle 126"/>
                <p:cNvSpPr>
                  <a:spLocks noChangeArrowheads="1"/>
                </p:cNvSpPr>
                <p:nvPr/>
              </p:nvSpPr>
              <p:spPr bwMode="auto">
                <a:xfrm>
                  <a:off x="546" y="2680"/>
                  <a:ext cx="1849" cy="23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800">
                    <a:ea typeface="ＭＳ Ｐゴシック" charset="0"/>
                    <a:cs typeface="Arial" charset="0"/>
                  </a:endParaRPr>
                </a:p>
              </p:txBody>
            </p:sp>
            <p:sp>
              <p:nvSpPr>
                <p:cNvPr id="129" name="Text Box 127"/>
                <p:cNvSpPr txBox="1">
                  <a:spLocks noChangeArrowheads="1"/>
                </p:cNvSpPr>
                <p:nvPr/>
              </p:nvSpPr>
              <p:spPr bwMode="auto">
                <a:xfrm>
                  <a:off x="527" y="2698"/>
                  <a:ext cx="1780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2400">
                      <a:latin typeface="+mn-lt"/>
                      <a:cs typeface="Arial" charset="0"/>
                    </a:rPr>
                    <a:t>dest: 128.119.40.186</a:t>
                  </a:r>
                </a:p>
              </p:txBody>
            </p:sp>
            <p:sp>
              <p:nvSpPr>
                <p:cNvPr id="130" name="Line 128"/>
                <p:cNvSpPr>
                  <a:spLocks noChangeShapeType="1"/>
                </p:cNvSpPr>
                <p:nvPr/>
              </p:nvSpPr>
              <p:spPr bwMode="auto">
                <a:xfrm>
                  <a:off x="1847" y="2680"/>
                  <a:ext cx="3" cy="23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800">
                    <a:ea typeface="ＭＳ Ｐゴシック" charset="0"/>
                  </a:endParaRPr>
                </a:p>
              </p:txBody>
            </p:sp>
            <p:grpSp>
              <p:nvGrpSpPr>
                <p:cNvPr id="131" name="Group 129"/>
                <p:cNvGrpSpPr>
                  <a:grpSpLocks/>
                </p:cNvGrpSpPr>
                <p:nvPr/>
              </p:nvGrpSpPr>
              <p:grpSpPr bwMode="auto">
                <a:xfrm>
                  <a:off x="2148" y="2649"/>
                  <a:ext cx="111" cy="109"/>
                  <a:chOff x="1941" y="2928"/>
                  <a:chExt cx="111" cy="109"/>
                </a:xfrm>
              </p:grpSpPr>
              <p:sp>
                <p:nvSpPr>
                  <p:cNvPr id="136" name="Freeform 130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sz="2800"/>
                  </a:p>
                </p:txBody>
              </p:sp>
              <p:sp>
                <p:nvSpPr>
                  <p:cNvPr id="137" name="Line 1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  <p:sp>
                <p:nvSpPr>
                  <p:cNvPr id="138" name="Line 13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32" name="Group 133"/>
                <p:cNvGrpSpPr>
                  <a:grpSpLocks/>
                </p:cNvGrpSpPr>
                <p:nvPr/>
              </p:nvGrpSpPr>
              <p:grpSpPr bwMode="auto">
                <a:xfrm>
                  <a:off x="2136" y="2826"/>
                  <a:ext cx="111" cy="109"/>
                  <a:chOff x="1941" y="2928"/>
                  <a:chExt cx="111" cy="109"/>
                </a:xfrm>
              </p:grpSpPr>
              <p:sp>
                <p:nvSpPr>
                  <p:cNvPr id="133" name="Freeform 134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sz="2800"/>
                  </a:p>
                </p:txBody>
              </p:sp>
              <p:sp>
                <p:nvSpPr>
                  <p:cNvPr id="134" name="Line 1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  <p:sp>
                <p:nvSpPr>
                  <p:cNvPr id="135" name="Line 1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127" name="Text Box 137"/>
              <p:cNvSpPr txBox="1">
                <a:spLocks noChangeArrowheads="1"/>
              </p:cNvSpPr>
              <p:nvPr/>
            </p:nvSpPr>
            <p:spPr bwMode="auto">
              <a:xfrm>
                <a:off x="873" y="3443"/>
                <a:ext cx="1187" cy="4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800" dirty="0">
                    <a:latin typeface="+mn-lt"/>
                    <a:cs typeface="Arial" charset="0"/>
                  </a:rPr>
                  <a:t>packet sent by correspondent</a:t>
                </a:r>
              </a:p>
            </p:txBody>
          </p:sp>
        </p:grpSp>
        <p:grpSp>
          <p:nvGrpSpPr>
            <p:cNvPr id="139" name="Group 138"/>
            <p:cNvGrpSpPr>
              <a:grpSpLocks/>
            </p:cNvGrpSpPr>
            <p:nvPr/>
          </p:nvGrpSpPr>
          <p:grpSpPr bwMode="auto">
            <a:xfrm>
              <a:off x="879475" y="2039938"/>
              <a:ext cx="5287963" cy="2814637"/>
              <a:chOff x="554" y="1285"/>
              <a:chExt cx="3331" cy="1773"/>
            </a:xfrm>
          </p:grpSpPr>
          <p:sp>
            <p:nvSpPr>
              <p:cNvPr id="140" name="Rectangle 139"/>
              <p:cNvSpPr>
                <a:spLocks noChangeArrowheads="1"/>
              </p:cNvSpPr>
              <p:nvPr/>
            </p:nvSpPr>
            <p:spPr bwMode="auto">
              <a:xfrm>
                <a:off x="2931" y="2982"/>
                <a:ext cx="356" cy="7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800"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41" name="Freeform 140"/>
              <p:cNvSpPr>
                <a:spLocks/>
              </p:cNvSpPr>
              <p:nvPr/>
            </p:nvSpPr>
            <p:spPr bwMode="auto">
              <a:xfrm>
                <a:off x="576" y="2009"/>
                <a:ext cx="3303" cy="990"/>
              </a:xfrm>
              <a:custGeom>
                <a:avLst/>
                <a:gdLst>
                  <a:gd name="T0" fmla="*/ 2439 w 3303"/>
                  <a:gd name="T1" fmla="*/ 981 h 990"/>
                  <a:gd name="T2" fmla="*/ 1490 w 3303"/>
                  <a:gd name="T3" fmla="*/ 346 h 990"/>
                  <a:gd name="T4" fmla="*/ 0 w 3303"/>
                  <a:gd name="T5" fmla="*/ 41 h 990"/>
                  <a:gd name="T6" fmla="*/ 3303 w 3303"/>
                  <a:gd name="T7" fmla="*/ 49 h 990"/>
                  <a:gd name="T8" fmla="*/ 2829 w 3303"/>
                  <a:gd name="T9" fmla="*/ 337 h 990"/>
                  <a:gd name="T10" fmla="*/ 2558 w 3303"/>
                  <a:gd name="T11" fmla="*/ 973 h 990"/>
                  <a:gd name="T12" fmla="*/ 2439 w 3303"/>
                  <a:gd name="T13" fmla="*/ 981 h 99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303" h="990">
                    <a:moveTo>
                      <a:pt x="2439" y="981"/>
                    </a:moveTo>
                    <a:cubicBezTo>
                      <a:pt x="2439" y="981"/>
                      <a:pt x="1882" y="501"/>
                      <a:pt x="1490" y="346"/>
                    </a:cubicBezTo>
                    <a:cubicBezTo>
                      <a:pt x="1098" y="191"/>
                      <a:pt x="13" y="47"/>
                      <a:pt x="0" y="41"/>
                    </a:cubicBezTo>
                    <a:cubicBezTo>
                      <a:pt x="13" y="59"/>
                      <a:pt x="2832" y="0"/>
                      <a:pt x="3303" y="49"/>
                    </a:cubicBezTo>
                    <a:cubicBezTo>
                      <a:pt x="3301" y="41"/>
                      <a:pt x="2925" y="183"/>
                      <a:pt x="2829" y="337"/>
                    </a:cubicBezTo>
                    <a:cubicBezTo>
                      <a:pt x="2733" y="491"/>
                      <a:pt x="2550" y="990"/>
                      <a:pt x="2558" y="973"/>
                    </a:cubicBezTo>
                    <a:cubicBezTo>
                      <a:pt x="2558" y="990"/>
                      <a:pt x="2439" y="981"/>
                      <a:pt x="2439" y="981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2">
                      <a:lumMod val="90000"/>
                    </a:schemeClr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sz="2800"/>
              </a:p>
            </p:txBody>
          </p:sp>
          <p:grpSp>
            <p:nvGrpSpPr>
              <p:cNvPr id="142" name="Group 141"/>
              <p:cNvGrpSpPr>
                <a:grpSpLocks/>
              </p:cNvGrpSpPr>
              <p:nvPr/>
            </p:nvGrpSpPr>
            <p:grpSpPr bwMode="auto">
              <a:xfrm>
                <a:off x="561" y="1649"/>
                <a:ext cx="3324" cy="464"/>
                <a:chOff x="1240" y="1226"/>
                <a:chExt cx="3324" cy="464"/>
              </a:xfrm>
            </p:grpSpPr>
            <p:grpSp>
              <p:nvGrpSpPr>
                <p:cNvPr id="144" name="Group 142"/>
                <p:cNvGrpSpPr>
                  <a:grpSpLocks/>
                </p:cNvGrpSpPr>
                <p:nvPr/>
              </p:nvGrpSpPr>
              <p:grpSpPr bwMode="auto">
                <a:xfrm>
                  <a:off x="1240" y="1226"/>
                  <a:ext cx="3324" cy="464"/>
                  <a:chOff x="1198" y="3598"/>
                  <a:chExt cx="3324" cy="464"/>
                </a:xfrm>
              </p:grpSpPr>
              <p:sp>
                <p:nvSpPr>
                  <p:cNvPr id="157" name="Rectangle 143"/>
                  <p:cNvSpPr>
                    <a:spLocks noChangeArrowheads="1"/>
                  </p:cNvSpPr>
                  <p:nvPr/>
                </p:nvSpPr>
                <p:spPr bwMode="auto">
                  <a:xfrm>
                    <a:off x="1221" y="3665"/>
                    <a:ext cx="3301" cy="343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  <a:cs typeface="Arial" charset="0"/>
                    </a:endParaRPr>
                  </a:p>
                </p:txBody>
              </p:sp>
              <p:sp>
                <p:nvSpPr>
                  <p:cNvPr id="158" name="Text Box 14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198" y="3733"/>
                    <a:ext cx="1780" cy="22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2400">
                        <a:latin typeface="+mn-lt"/>
                        <a:cs typeface="Arial" charset="0"/>
                      </a:rPr>
                      <a:t>dest: 79.129.13.2</a:t>
                    </a:r>
                  </a:p>
                </p:txBody>
              </p:sp>
              <p:sp>
                <p:nvSpPr>
                  <p:cNvPr id="159" name="Line 145"/>
                  <p:cNvSpPr>
                    <a:spLocks noChangeShapeType="1"/>
                  </p:cNvSpPr>
                  <p:nvPr/>
                </p:nvSpPr>
                <p:spPr bwMode="auto">
                  <a:xfrm>
                    <a:off x="2311" y="3659"/>
                    <a:ext cx="8" cy="34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  <p:grpSp>
                <p:nvGrpSpPr>
                  <p:cNvPr id="160" name="Group 146"/>
                  <p:cNvGrpSpPr>
                    <a:grpSpLocks/>
                  </p:cNvGrpSpPr>
                  <p:nvPr/>
                </p:nvGrpSpPr>
                <p:grpSpPr bwMode="auto">
                  <a:xfrm>
                    <a:off x="4374" y="3598"/>
                    <a:ext cx="111" cy="109"/>
                    <a:chOff x="1941" y="2928"/>
                    <a:chExt cx="111" cy="109"/>
                  </a:xfrm>
                </p:grpSpPr>
                <p:sp>
                  <p:nvSpPr>
                    <p:cNvPr id="165" name="Freeform 147"/>
                    <p:cNvSpPr>
                      <a:spLocks/>
                    </p:cNvSpPr>
                    <p:nvPr/>
                  </p:nvSpPr>
                  <p:spPr bwMode="auto">
                    <a:xfrm>
                      <a:off x="1941" y="2928"/>
                      <a:ext cx="111" cy="108"/>
                    </a:xfrm>
                    <a:custGeom>
                      <a:avLst/>
                      <a:gdLst>
                        <a:gd name="T0" fmla="*/ 57 w 111"/>
                        <a:gd name="T1" fmla="*/ 0 h 108"/>
                        <a:gd name="T2" fmla="*/ 111 w 111"/>
                        <a:gd name="T3" fmla="*/ 0 h 108"/>
                        <a:gd name="T4" fmla="*/ 48 w 111"/>
                        <a:gd name="T5" fmla="*/ 108 h 108"/>
                        <a:gd name="T6" fmla="*/ 0 w 111"/>
                        <a:gd name="T7" fmla="*/ 105 h 108"/>
                        <a:gd name="T8" fmla="*/ 57 w 111"/>
                        <a:gd name="T9" fmla="*/ 0 h 10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11" h="108">
                          <a:moveTo>
                            <a:pt x="57" y="0"/>
                          </a:moveTo>
                          <a:lnTo>
                            <a:pt x="111" y="0"/>
                          </a:lnTo>
                          <a:lnTo>
                            <a:pt x="48" y="108"/>
                          </a:lnTo>
                          <a:lnTo>
                            <a:pt x="0" y="105"/>
                          </a:lnTo>
                          <a:lnTo>
                            <a:pt x="57" y="0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en-US" sz="2800"/>
                    </a:p>
                  </p:txBody>
                </p:sp>
                <p:sp>
                  <p:nvSpPr>
                    <p:cNvPr id="166" name="Line 148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943" y="2932"/>
                      <a:ext cx="57" cy="99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8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67" name="Line 149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985" y="2938"/>
                      <a:ext cx="57" cy="99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8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161" name="Group 150"/>
                  <p:cNvGrpSpPr>
                    <a:grpSpLocks/>
                  </p:cNvGrpSpPr>
                  <p:nvPr/>
                </p:nvGrpSpPr>
                <p:grpSpPr bwMode="auto">
                  <a:xfrm>
                    <a:off x="4355" y="3953"/>
                    <a:ext cx="111" cy="109"/>
                    <a:chOff x="1941" y="2928"/>
                    <a:chExt cx="111" cy="109"/>
                  </a:xfrm>
                </p:grpSpPr>
                <p:sp>
                  <p:nvSpPr>
                    <p:cNvPr id="162" name="Freeform 151"/>
                    <p:cNvSpPr>
                      <a:spLocks/>
                    </p:cNvSpPr>
                    <p:nvPr/>
                  </p:nvSpPr>
                  <p:spPr bwMode="auto">
                    <a:xfrm>
                      <a:off x="1941" y="2928"/>
                      <a:ext cx="111" cy="108"/>
                    </a:xfrm>
                    <a:custGeom>
                      <a:avLst/>
                      <a:gdLst>
                        <a:gd name="T0" fmla="*/ 57 w 111"/>
                        <a:gd name="T1" fmla="*/ 0 h 108"/>
                        <a:gd name="T2" fmla="*/ 111 w 111"/>
                        <a:gd name="T3" fmla="*/ 0 h 108"/>
                        <a:gd name="T4" fmla="*/ 48 w 111"/>
                        <a:gd name="T5" fmla="*/ 108 h 108"/>
                        <a:gd name="T6" fmla="*/ 0 w 111"/>
                        <a:gd name="T7" fmla="*/ 105 h 108"/>
                        <a:gd name="T8" fmla="*/ 57 w 111"/>
                        <a:gd name="T9" fmla="*/ 0 h 10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11" h="108">
                          <a:moveTo>
                            <a:pt x="57" y="0"/>
                          </a:moveTo>
                          <a:lnTo>
                            <a:pt x="111" y="0"/>
                          </a:lnTo>
                          <a:lnTo>
                            <a:pt x="48" y="108"/>
                          </a:lnTo>
                          <a:lnTo>
                            <a:pt x="0" y="105"/>
                          </a:lnTo>
                          <a:lnTo>
                            <a:pt x="57" y="0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en-US" sz="2800"/>
                    </a:p>
                  </p:txBody>
                </p:sp>
                <p:sp>
                  <p:nvSpPr>
                    <p:cNvPr id="163" name="Line 152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943" y="2932"/>
                      <a:ext cx="57" cy="99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8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64" name="Line 153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985" y="2938"/>
                      <a:ext cx="57" cy="99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800">
                        <a:ea typeface="ＭＳ Ｐゴシック" charset="0"/>
                      </a:endParaRPr>
                    </a:p>
                  </p:txBody>
                </p:sp>
              </p:grpSp>
            </p:grpSp>
            <p:grpSp>
              <p:nvGrpSpPr>
                <p:cNvPr id="145" name="Group 154"/>
                <p:cNvGrpSpPr>
                  <a:grpSpLocks/>
                </p:cNvGrpSpPr>
                <p:nvPr/>
              </p:nvGrpSpPr>
              <p:grpSpPr bwMode="auto">
                <a:xfrm>
                  <a:off x="2520" y="1313"/>
                  <a:ext cx="1868" cy="286"/>
                  <a:chOff x="527" y="2649"/>
                  <a:chExt cx="1868" cy="286"/>
                </a:xfrm>
              </p:grpSpPr>
              <p:sp>
                <p:nvSpPr>
                  <p:cNvPr id="146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546" y="2680"/>
                    <a:ext cx="1849" cy="239"/>
                  </a:xfrm>
                  <a:prstGeom prst="rect">
                    <a:avLst/>
                  </a:prstGeom>
                  <a:solidFill>
                    <a:schemeClr val="bg1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  <a:effectLst/>
                  <a:extLs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  <a:cs typeface="Arial" charset="0"/>
                    </a:endParaRPr>
                  </a:p>
                </p:txBody>
              </p:sp>
              <p:sp>
                <p:nvSpPr>
                  <p:cNvPr id="147" name="Text Box 15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27" y="2698"/>
                    <a:ext cx="1780" cy="227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xmlns="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1pPr>
                    <a:lvl2pPr marL="742950" indent="-28575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2pPr>
                    <a:lvl3pPr marL="11430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3pPr>
                    <a:lvl4pPr marL="16002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4pPr>
                    <a:lvl5pPr marL="2057400" indent="-228600"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Comic Sans MS" charset="0"/>
                        <a:ea typeface="ＭＳ Ｐゴシック" charset="0"/>
                      </a:defRPr>
                    </a:lvl9pPr>
                  </a:lstStyle>
                  <a:p>
                    <a:pPr>
                      <a:defRPr/>
                    </a:pPr>
                    <a:r>
                      <a:rPr lang="en-US" sz="2400">
                        <a:latin typeface="+mn-lt"/>
                        <a:cs typeface="Arial" charset="0"/>
                      </a:rPr>
                      <a:t>dest: 128.119.40.186</a:t>
                    </a:r>
                  </a:p>
                </p:txBody>
              </p:sp>
              <p:sp>
                <p:nvSpPr>
                  <p:cNvPr id="148" name="Line 157"/>
                  <p:cNvSpPr>
                    <a:spLocks noChangeShapeType="1"/>
                  </p:cNvSpPr>
                  <p:nvPr/>
                </p:nvSpPr>
                <p:spPr bwMode="auto">
                  <a:xfrm>
                    <a:off x="1847" y="2680"/>
                    <a:ext cx="3" cy="23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  <p:grpSp>
                <p:nvGrpSpPr>
                  <p:cNvPr id="149" name="Group 158"/>
                  <p:cNvGrpSpPr>
                    <a:grpSpLocks/>
                  </p:cNvGrpSpPr>
                  <p:nvPr/>
                </p:nvGrpSpPr>
                <p:grpSpPr bwMode="auto">
                  <a:xfrm>
                    <a:off x="2148" y="2649"/>
                    <a:ext cx="111" cy="109"/>
                    <a:chOff x="1941" y="2928"/>
                    <a:chExt cx="111" cy="109"/>
                  </a:xfrm>
                </p:grpSpPr>
                <p:sp>
                  <p:nvSpPr>
                    <p:cNvPr id="154" name="Freeform 159"/>
                    <p:cNvSpPr>
                      <a:spLocks/>
                    </p:cNvSpPr>
                    <p:nvPr/>
                  </p:nvSpPr>
                  <p:spPr bwMode="auto">
                    <a:xfrm>
                      <a:off x="1941" y="2928"/>
                      <a:ext cx="111" cy="108"/>
                    </a:xfrm>
                    <a:custGeom>
                      <a:avLst/>
                      <a:gdLst>
                        <a:gd name="T0" fmla="*/ 57 w 111"/>
                        <a:gd name="T1" fmla="*/ 0 h 108"/>
                        <a:gd name="T2" fmla="*/ 111 w 111"/>
                        <a:gd name="T3" fmla="*/ 0 h 108"/>
                        <a:gd name="T4" fmla="*/ 48 w 111"/>
                        <a:gd name="T5" fmla="*/ 108 h 108"/>
                        <a:gd name="T6" fmla="*/ 0 w 111"/>
                        <a:gd name="T7" fmla="*/ 105 h 108"/>
                        <a:gd name="T8" fmla="*/ 57 w 111"/>
                        <a:gd name="T9" fmla="*/ 0 h 10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11" h="108">
                          <a:moveTo>
                            <a:pt x="57" y="0"/>
                          </a:moveTo>
                          <a:lnTo>
                            <a:pt x="111" y="0"/>
                          </a:lnTo>
                          <a:lnTo>
                            <a:pt x="48" y="108"/>
                          </a:lnTo>
                          <a:lnTo>
                            <a:pt x="0" y="105"/>
                          </a:lnTo>
                          <a:lnTo>
                            <a:pt x="57" y="0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en-US" sz="2800"/>
                    </a:p>
                  </p:txBody>
                </p:sp>
                <p:sp>
                  <p:nvSpPr>
                    <p:cNvPr id="155" name="Line 160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943" y="2932"/>
                      <a:ext cx="57" cy="99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8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56" name="Line 161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985" y="2938"/>
                      <a:ext cx="57" cy="99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8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150" name="Group 162"/>
                  <p:cNvGrpSpPr>
                    <a:grpSpLocks/>
                  </p:cNvGrpSpPr>
                  <p:nvPr/>
                </p:nvGrpSpPr>
                <p:grpSpPr bwMode="auto">
                  <a:xfrm>
                    <a:off x="2136" y="2826"/>
                    <a:ext cx="111" cy="109"/>
                    <a:chOff x="1941" y="2928"/>
                    <a:chExt cx="111" cy="109"/>
                  </a:xfrm>
                </p:grpSpPr>
                <p:sp>
                  <p:nvSpPr>
                    <p:cNvPr id="151" name="Freeform 163"/>
                    <p:cNvSpPr>
                      <a:spLocks/>
                    </p:cNvSpPr>
                    <p:nvPr/>
                  </p:nvSpPr>
                  <p:spPr bwMode="auto">
                    <a:xfrm>
                      <a:off x="1941" y="2928"/>
                      <a:ext cx="111" cy="108"/>
                    </a:xfrm>
                    <a:custGeom>
                      <a:avLst/>
                      <a:gdLst>
                        <a:gd name="T0" fmla="*/ 57 w 111"/>
                        <a:gd name="T1" fmla="*/ 0 h 108"/>
                        <a:gd name="T2" fmla="*/ 111 w 111"/>
                        <a:gd name="T3" fmla="*/ 0 h 108"/>
                        <a:gd name="T4" fmla="*/ 48 w 111"/>
                        <a:gd name="T5" fmla="*/ 108 h 108"/>
                        <a:gd name="T6" fmla="*/ 0 w 111"/>
                        <a:gd name="T7" fmla="*/ 105 h 108"/>
                        <a:gd name="T8" fmla="*/ 57 w 111"/>
                        <a:gd name="T9" fmla="*/ 0 h 10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0" t="0" r="r" b="b"/>
                      <a:pathLst>
                        <a:path w="111" h="108">
                          <a:moveTo>
                            <a:pt x="57" y="0"/>
                          </a:moveTo>
                          <a:lnTo>
                            <a:pt x="111" y="0"/>
                          </a:lnTo>
                          <a:lnTo>
                            <a:pt x="48" y="108"/>
                          </a:lnTo>
                          <a:lnTo>
                            <a:pt x="0" y="105"/>
                          </a:lnTo>
                          <a:lnTo>
                            <a:pt x="57" y="0"/>
                          </a:lnTo>
                          <a:close/>
                        </a:path>
                      </a:pathLst>
                    </a:custGeom>
                    <a:solidFill>
                      <a:schemeClr val="bg1"/>
                    </a:solidFill>
                    <a:ln>
                      <a:noFill/>
                    </a:ln>
                    <a:effectLst/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chemeClr val="tx1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endParaRPr lang="en-US" sz="2800"/>
                    </a:p>
                  </p:txBody>
                </p:sp>
                <p:sp>
                  <p:nvSpPr>
                    <p:cNvPr id="152" name="Line 164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943" y="2932"/>
                      <a:ext cx="57" cy="99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8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53" name="Line 165"/>
                    <p:cNvSpPr>
                      <a:spLocks noChangeShapeType="1"/>
                    </p:cNvSpPr>
                    <p:nvPr/>
                  </p:nvSpPr>
                  <p:spPr bwMode="auto">
                    <a:xfrm flipH="1">
                      <a:off x="1985" y="2938"/>
                      <a:ext cx="57" cy="99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8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sp>
            <p:nvSpPr>
              <p:cNvPr id="143" name="Text Box 166"/>
              <p:cNvSpPr txBox="1">
                <a:spLocks noChangeArrowheads="1"/>
              </p:cNvSpPr>
              <p:nvPr/>
            </p:nvSpPr>
            <p:spPr bwMode="auto">
              <a:xfrm>
                <a:off x="554" y="1285"/>
                <a:ext cx="2855" cy="4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800">
                    <a:latin typeface="+mn-lt"/>
                    <a:cs typeface="Arial" charset="0"/>
                  </a:rPr>
                  <a:t>packet sent by home agent to foreign agent: a </a:t>
                </a:r>
                <a:r>
                  <a:rPr lang="en-US" sz="2800" i="1">
                    <a:latin typeface="+mn-lt"/>
                    <a:cs typeface="Arial" charset="0"/>
                  </a:rPr>
                  <a:t>packet within a packet</a:t>
                </a:r>
              </a:p>
            </p:txBody>
          </p:sp>
        </p:grpSp>
        <p:grpSp>
          <p:nvGrpSpPr>
            <p:cNvPr id="168" name="Group 167"/>
            <p:cNvGrpSpPr>
              <a:grpSpLocks/>
            </p:cNvGrpSpPr>
            <p:nvPr/>
          </p:nvGrpSpPr>
          <p:grpSpPr bwMode="auto">
            <a:xfrm>
              <a:off x="5426075" y="1611313"/>
              <a:ext cx="3567113" cy="2562225"/>
              <a:chOff x="3418" y="1015"/>
              <a:chExt cx="2247" cy="1614"/>
            </a:xfrm>
          </p:grpSpPr>
          <p:sp>
            <p:nvSpPr>
              <p:cNvPr id="169" name="Rectangle 168"/>
              <p:cNvSpPr>
                <a:spLocks noChangeArrowheads="1"/>
              </p:cNvSpPr>
              <p:nvPr/>
            </p:nvSpPr>
            <p:spPr bwMode="auto">
              <a:xfrm>
                <a:off x="4382" y="2569"/>
                <a:ext cx="263" cy="6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800"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70" name="Freeform 169"/>
              <p:cNvSpPr>
                <a:spLocks/>
              </p:cNvSpPr>
              <p:nvPr/>
            </p:nvSpPr>
            <p:spPr bwMode="auto">
              <a:xfrm>
                <a:off x="3693" y="1469"/>
                <a:ext cx="1849" cy="1132"/>
              </a:xfrm>
              <a:custGeom>
                <a:avLst/>
                <a:gdLst>
                  <a:gd name="T0" fmla="*/ 779 w 1849"/>
                  <a:gd name="T1" fmla="*/ 1132 h 1132"/>
                  <a:gd name="T2" fmla="*/ 686 w 1849"/>
                  <a:gd name="T3" fmla="*/ 344 h 1132"/>
                  <a:gd name="T4" fmla="*/ 0 w 1849"/>
                  <a:gd name="T5" fmla="*/ 39 h 1132"/>
                  <a:gd name="T6" fmla="*/ 1849 w 1849"/>
                  <a:gd name="T7" fmla="*/ 49 h 1132"/>
                  <a:gd name="T8" fmla="*/ 1375 w 1849"/>
                  <a:gd name="T9" fmla="*/ 337 h 1132"/>
                  <a:gd name="T10" fmla="*/ 906 w 1849"/>
                  <a:gd name="T11" fmla="*/ 996 h 1132"/>
                  <a:gd name="T12" fmla="*/ 779 w 1849"/>
                  <a:gd name="T13" fmla="*/ 1132 h 1132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1849" h="1132">
                    <a:moveTo>
                      <a:pt x="779" y="1132"/>
                    </a:moveTo>
                    <a:cubicBezTo>
                      <a:pt x="779" y="1132"/>
                      <a:pt x="1078" y="499"/>
                      <a:pt x="686" y="344"/>
                    </a:cubicBezTo>
                    <a:cubicBezTo>
                      <a:pt x="294" y="189"/>
                      <a:pt x="13" y="45"/>
                      <a:pt x="0" y="39"/>
                    </a:cubicBezTo>
                    <a:cubicBezTo>
                      <a:pt x="13" y="57"/>
                      <a:pt x="1378" y="0"/>
                      <a:pt x="1849" y="49"/>
                    </a:cubicBezTo>
                    <a:cubicBezTo>
                      <a:pt x="1847" y="41"/>
                      <a:pt x="1471" y="183"/>
                      <a:pt x="1375" y="337"/>
                    </a:cubicBezTo>
                    <a:cubicBezTo>
                      <a:pt x="1279" y="491"/>
                      <a:pt x="898" y="1013"/>
                      <a:pt x="906" y="996"/>
                    </a:cubicBezTo>
                    <a:cubicBezTo>
                      <a:pt x="906" y="1013"/>
                      <a:pt x="779" y="1132"/>
                      <a:pt x="779" y="1132"/>
                    </a:cubicBezTo>
                    <a:close/>
                  </a:path>
                </a:pathLst>
              </a:custGeom>
              <a:gradFill rotWithShape="1">
                <a:gsLst>
                  <a:gs pos="0">
                    <a:schemeClr val="bg2">
                      <a:lumMod val="90000"/>
                    </a:schemeClr>
                  </a:gs>
                  <a:gs pos="100000">
                    <a:srgbClr val="FFFFFF"/>
                  </a:gs>
                </a:gsLst>
                <a:lin ang="54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 sz="2800"/>
              </a:p>
            </p:txBody>
          </p:sp>
          <p:grpSp>
            <p:nvGrpSpPr>
              <p:cNvPr id="171" name="Group 170"/>
              <p:cNvGrpSpPr>
                <a:grpSpLocks/>
              </p:cNvGrpSpPr>
              <p:nvPr/>
            </p:nvGrpSpPr>
            <p:grpSpPr bwMode="auto">
              <a:xfrm>
                <a:off x="3672" y="1254"/>
                <a:ext cx="1868" cy="286"/>
                <a:chOff x="527" y="2649"/>
                <a:chExt cx="1868" cy="286"/>
              </a:xfrm>
            </p:grpSpPr>
            <p:sp>
              <p:nvSpPr>
                <p:cNvPr id="173" name="Rectangle 171"/>
                <p:cNvSpPr>
                  <a:spLocks noChangeArrowheads="1"/>
                </p:cNvSpPr>
                <p:nvPr/>
              </p:nvSpPr>
              <p:spPr bwMode="auto">
                <a:xfrm>
                  <a:off x="546" y="2680"/>
                  <a:ext cx="1849" cy="239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800">
                    <a:ea typeface="ＭＳ Ｐゴシック" charset="0"/>
                    <a:cs typeface="Arial" charset="0"/>
                  </a:endParaRPr>
                </a:p>
              </p:txBody>
            </p:sp>
            <p:sp>
              <p:nvSpPr>
                <p:cNvPr id="174" name="Text Box 172"/>
                <p:cNvSpPr txBox="1">
                  <a:spLocks noChangeArrowheads="1"/>
                </p:cNvSpPr>
                <p:nvPr/>
              </p:nvSpPr>
              <p:spPr bwMode="auto">
                <a:xfrm>
                  <a:off x="527" y="2698"/>
                  <a:ext cx="1780" cy="22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>
                    <a:defRPr/>
                  </a:pPr>
                  <a:r>
                    <a:rPr lang="en-US" sz="2400">
                      <a:latin typeface="+mn-lt"/>
                      <a:cs typeface="Arial" charset="0"/>
                    </a:rPr>
                    <a:t>dest: 128.119.40.186</a:t>
                  </a:r>
                </a:p>
              </p:txBody>
            </p:sp>
            <p:sp>
              <p:nvSpPr>
                <p:cNvPr id="175" name="Line 173"/>
                <p:cNvSpPr>
                  <a:spLocks noChangeShapeType="1"/>
                </p:cNvSpPr>
                <p:nvPr/>
              </p:nvSpPr>
              <p:spPr bwMode="auto">
                <a:xfrm>
                  <a:off x="1847" y="2680"/>
                  <a:ext cx="3" cy="23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800">
                    <a:ea typeface="ＭＳ Ｐゴシック" charset="0"/>
                  </a:endParaRPr>
                </a:p>
              </p:txBody>
            </p:sp>
            <p:grpSp>
              <p:nvGrpSpPr>
                <p:cNvPr id="176" name="Group 174"/>
                <p:cNvGrpSpPr>
                  <a:grpSpLocks/>
                </p:cNvGrpSpPr>
                <p:nvPr/>
              </p:nvGrpSpPr>
              <p:grpSpPr bwMode="auto">
                <a:xfrm>
                  <a:off x="2148" y="2649"/>
                  <a:ext cx="111" cy="109"/>
                  <a:chOff x="1941" y="2928"/>
                  <a:chExt cx="111" cy="109"/>
                </a:xfrm>
              </p:grpSpPr>
              <p:sp>
                <p:nvSpPr>
                  <p:cNvPr id="181" name="Freeform 175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sz="2800"/>
                  </a:p>
                </p:txBody>
              </p:sp>
              <p:sp>
                <p:nvSpPr>
                  <p:cNvPr id="182" name="Line 17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  <p:sp>
                <p:nvSpPr>
                  <p:cNvPr id="183" name="Line 177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77" name="Group 178"/>
                <p:cNvGrpSpPr>
                  <a:grpSpLocks/>
                </p:cNvGrpSpPr>
                <p:nvPr/>
              </p:nvGrpSpPr>
              <p:grpSpPr bwMode="auto">
                <a:xfrm>
                  <a:off x="2136" y="2826"/>
                  <a:ext cx="111" cy="109"/>
                  <a:chOff x="1941" y="2928"/>
                  <a:chExt cx="111" cy="109"/>
                </a:xfrm>
              </p:grpSpPr>
              <p:sp>
                <p:nvSpPr>
                  <p:cNvPr id="178" name="Freeform 179"/>
                  <p:cNvSpPr>
                    <a:spLocks/>
                  </p:cNvSpPr>
                  <p:nvPr/>
                </p:nvSpPr>
                <p:spPr bwMode="auto">
                  <a:xfrm>
                    <a:off x="1941" y="2928"/>
                    <a:ext cx="111" cy="108"/>
                  </a:xfrm>
                  <a:custGeom>
                    <a:avLst/>
                    <a:gdLst>
                      <a:gd name="T0" fmla="*/ 57 w 111"/>
                      <a:gd name="T1" fmla="*/ 0 h 108"/>
                      <a:gd name="T2" fmla="*/ 111 w 111"/>
                      <a:gd name="T3" fmla="*/ 0 h 108"/>
                      <a:gd name="T4" fmla="*/ 48 w 111"/>
                      <a:gd name="T5" fmla="*/ 108 h 108"/>
                      <a:gd name="T6" fmla="*/ 0 w 111"/>
                      <a:gd name="T7" fmla="*/ 105 h 108"/>
                      <a:gd name="T8" fmla="*/ 57 w 111"/>
                      <a:gd name="T9" fmla="*/ 0 h 10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11" h="108">
                        <a:moveTo>
                          <a:pt x="57" y="0"/>
                        </a:moveTo>
                        <a:lnTo>
                          <a:pt x="111" y="0"/>
                        </a:lnTo>
                        <a:lnTo>
                          <a:pt x="48" y="108"/>
                        </a:lnTo>
                        <a:lnTo>
                          <a:pt x="0" y="105"/>
                        </a:lnTo>
                        <a:lnTo>
                          <a:pt x="57" y="0"/>
                        </a:lnTo>
                        <a:close/>
                      </a:path>
                    </a:pathLst>
                  </a:custGeom>
                  <a:solidFill>
                    <a:schemeClr val="bg1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endParaRPr lang="en-US" sz="2800"/>
                  </a:p>
                </p:txBody>
              </p:sp>
              <p:sp>
                <p:nvSpPr>
                  <p:cNvPr id="179" name="Line 180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43" y="2932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  <p:sp>
                <p:nvSpPr>
                  <p:cNvPr id="180" name="Line 18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985" y="2938"/>
                    <a:ext cx="57" cy="99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8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172" name="Text Box 182"/>
              <p:cNvSpPr txBox="1">
                <a:spLocks noChangeArrowheads="1"/>
              </p:cNvSpPr>
              <p:nvPr/>
            </p:nvSpPr>
            <p:spPr bwMode="auto">
              <a:xfrm>
                <a:off x="3418" y="1015"/>
                <a:ext cx="2247" cy="25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800">
                    <a:latin typeface="+mn-lt"/>
                    <a:cs typeface="Arial" charset="0"/>
                  </a:rPr>
                  <a:t>foreign-agent-to-mobile packet</a:t>
                </a:r>
              </a:p>
            </p:txBody>
          </p:sp>
        </p:grp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72C65401-B012-084F-89B1-5F61C4FBA08E}"/>
              </a:ext>
            </a:extLst>
          </p:cNvPr>
          <p:cNvSpPr txBox="1"/>
          <p:nvPr/>
        </p:nvSpPr>
        <p:spPr>
          <a:xfrm>
            <a:off x="3145294" y="4449065"/>
            <a:ext cx="1626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Home agent</a:t>
            </a: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E43E4195-0051-E249-B6A7-7C965F1DCBDB}"/>
              </a:ext>
            </a:extLst>
          </p:cNvPr>
          <p:cNvSpPr txBox="1"/>
          <p:nvPr/>
        </p:nvSpPr>
        <p:spPr>
          <a:xfrm>
            <a:off x="7185393" y="3770573"/>
            <a:ext cx="1326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/>
              <a:t>Foreign agent</a:t>
            </a:r>
          </a:p>
        </p:txBody>
      </p:sp>
      <p:sp>
        <p:nvSpPr>
          <p:cNvPr id="187" name="Rectangular Callout 186">
            <a:extLst>
              <a:ext uri="{FF2B5EF4-FFF2-40B4-BE49-F238E27FC236}">
                <a16:creationId xmlns:a16="http://schemas.microsoft.com/office/drawing/2014/main" id="{33CEB9CB-F8C6-534E-AACB-F3B225464C14}"/>
              </a:ext>
            </a:extLst>
          </p:cNvPr>
          <p:cNvSpPr/>
          <p:nvPr/>
        </p:nvSpPr>
        <p:spPr>
          <a:xfrm>
            <a:off x="4090452" y="6323369"/>
            <a:ext cx="2137578" cy="491656"/>
          </a:xfrm>
          <a:prstGeom prst="wedgeRectCallout">
            <a:avLst>
              <a:gd name="adj1" fmla="val 38929"/>
              <a:gd name="adj2" fmla="val -124641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Message source</a:t>
            </a:r>
          </a:p>
        </p:txBody>
      </p:sp>
    </p:spTree>
    <p:extLst>
      <p:ext uri="{BB962C8B-B14F-4D97-AF65-F5344CB8AC3E}">
        <p14:creationId xmlns:p14="http://schemas.microsoft.com/office/powerpoint/2010/main" val="2016270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Mobile IP details </a:t>
            </a:r>
            <a:r>
              <a:rPr lang="en-US" sz="3600" dirty="0"/>
              <a:t>(RFCs </a:t>
            </a:r>
            <a:r>
              <a:rPr lang="en-US" sz="3600" dirty="0">
                <a:hlinkClick r:id="rId2"/>
              </a:rPr>
              <a:t>3344</a:t>
            </a:r>
            <a:r>
              <a:rPr lang="en-US" sz="3600" dirty="0"/>
              <a:t>, </a:t>
            </a:r>
            <a:r>
              <a:rPr lang="en-US" sz="3600" dirty="0">
                <a:hlinkClick r:id="rId3"/>
              </a:rPr>
              <a:t>5944</a:t>
            </a:r>
            <a:r>
              <a:rPr lang="en-US" sz="3600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Home agent </a:t>
            </a:r>
            <a:r>
              <a:rPr lang="en-US" dirty="0"/>
              <a:t>is router that receives packets addressed to </a:t>
            </a:r>
            <a:r>
              <a:rPr lang="en-US" b="1" dirty="0">
                <a:solidFill>
                  <a:schemeClr val="accent6"/>
                </a:solidFill>
              </a:rPr>
              <a:t>home address</a:t>
            </a:r>
            <a:r>
              <a:rPr lang="en-US" dirty="0"/>
              <a:t>.</a:t>
            </a:r>
          </a:p>
          <a:p>
            <a:r>
              <a:rPr lang="en-US" b="1" dirty="0">
                <a:solidFill>
                  <a:schemeClr val="accent6"/>
                </a:solidFill>
              </a:rPr>
              <a:t>Foreign agent </a:t>
            </a:r>
            <a:r>
              <a:rPr lang="en-US" dirty="0"/>
              <a:t>is router that delivers packets at final hop.</a:t>
            </a:r>
          </a:p>
          <a:p>
            <a:pPr lvl="1"/>
            <a:r>
              <a:rPr lang="en-US" dirty="0"/>
              <a:t>Its address is the </a:t>
            </a:r>
            <a:r>
              <a:rPr lang="en-US" b="1" dirty="0">
                <a:solidFill>
                  <a:schemeClr val="accent6"/>
                </a:solidFill>
              </a:rPr>
              <a:t>care-of address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Setup: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Mobile host uses a protocol similar to DHCP to find Foreign Agt.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Mobile host </a:t>
            </a:r>
            <a:r>
              <a:rPr lang="en-US" i="1" dirty="0">
                <a:solidFill>
                  <a:schemeClr val="accent6"/>
                </a:solidFill>
              </a:rPr>
              <a:t>registers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Home </a:t>
            </a:r>
            <a:r>
              <a:rPr lang="en-US" dirty="0" err="1"/>
              <a:t>Agt</a:t>
            </a:r>
            <a:r>
              <a:rPr lang="en-US" dirty="0"/>
              <a:t> and home address with Foreign Agt.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Foreign </a:t>
            </a:r>
            <a:r>
              <a:rPr lang="en-US" dirty="0" err="1"/>
              <a:t>Agt</a:t>
            </a:r>
            <a:r>
              <a:rPr lang="en-US" dirty="0"/>
              <a:t> relays registration to Home Agt.</a:t>
            </a:r>
          </a:p>
          <a:p>
            <a:pPr marL="0" indent="0">
              <a:buNone/>
            </a:pPr>
            <a:r>
              <a:rPr lang="en-US" b="1" dirty="0"/>
              <a:t>Operation: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Home </a:t>
            </a:r>
            <a:r>
              <a:rPr lang="en-US" dirty="0" err="1"/>
              <a:t>Agt</a:t>
            </a:r>
            <a:r>
              <a:rPr lang="en-US" dirty="0"/>
              <a:t> receives packets addressed to home address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Home </a:t>
            </a:r>
            <a:r>
              <a:rPr lang="en-US" dirty="0" err="1"/>
              <a:t>Agt</a:t>
            </a:r>
            <a:r>
              <a:rPr lang="en-US" dirty="0"/>
              <a:t> </a:t>
            </a:r>
            <a:r>
              <a:rPr lang="en-US" i="1" dirty="0">
                <a:solidFill>
                  <a:schemeClr val="accent6"/>
                </a:solidFill>
              </a:rPr>
              <a:t>encapsulates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packet, addressing it to care-of address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Foreign </a:t>
            </a:r>
            <a:r>
              <a:rPr lang="en-US" dirty="0" err="1"/>
              <a:t>Agt</a:t>
            </a:r>
            <a:r>
              <a:rPr lang="en-US" dirty="0"/>
              <a:t> receives encapsulated packet, and </a:t>
            </a:r>
            <a:r>
              <a:rPr lang="en-US" i="1" dirty="0">
                <a:solidFill>
                  <a:schemeClr val="accent6"/>
                </a:solidFill>
              </a:rPr>
              <a:t>unpacks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it.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Foreign </a:t>
            </a:r>
            <a:r>
              <a:rPr lang="en-US" dirty="0" err="1"/>
              <a:t>Agt</a:t>
            </a:r>
            <a:r>
              <a:rPr lang="en-US" dirty="0"/>
              <a:t> sends packet to mobile host (using MAC address)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92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Smartphone Push Notifications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>
                <a:solidFill>
                  <a:schemeClr val="accent6"/>
                </a:solidFill>
              </a:rPr>
              <a:t>Location registration</a:t>
            </a:r>
            <a:r>
              <a:rPr lang="en-US" i="1" dirty="0"/>
              <a:t> </a:t>
            </a:r>
            <a:r>
              <a:rPr lang="en-US" dirty="0"/>
              <a:t>is also used for iOS and Android push notifications.</a:t>
            </a:r>
          </a:p>
          <a:p>
            <a:r>
              <a:rPr lang="en-US" dirty="0"/>
              <a:t>Whenever phone gets a new IP address, the OS registers that address with a central push notification server.  It gets</a:t>
            </a:r>
            <a:r>
              <a:rPr lang="en-US" dirty="0">
                <a:solidFill>
                  <a:schemeClr val="accent6"/>
                </a:solidFill>
              </a:rPr>
              <a:t>:  ⟨user id, IP address⟩</a:t>
            </a:r>
          </a:p>
          <a:p>
            <a:r>
              <a:rPr lang="en-US" dirty="0"/>
              <a:t>Smartphone apps like WhatsApp or Snapchat send user notifications to the iOS/Android push notification server:  </a:t>
            </a:r>
            <a:r>
              <a:rPr lang="en-US" dirty="0">
                <a:solidFill>
                  <a:schemeClr val="accent6"/>
                </a:solidFill>
              </a:rPr>
              <a:t>⟨user id, message⟩ </a:t>
            </a:r>
          </a:p>
          <a:p>
            <a:pPr lvl="1"/>
            <a:r>
              <a:rPr lang="en-US" dirty="0"/>
              <a:t>The push notification server relays the message to the user’s current IP </a:t>
            </a:r>
            <a:r>
              <a:rPr lang="en-US" dirty="0" err="1"/>
              <a:t>addr</a:t>
            </a:r>
            <a:r>
              <a:rPr lang="en-US" dirty="0"/>
              <a:t>.</a:t>
            </a:r>
          </a:p>
          <a:p>
            <a:r>
              <a:rPr lang="en-US" dirty="0"/>
              <a:t>On iOS, to protect users’ privacy, different apps</a:t>
            </a:r>
            <a:br>
              <a:rPr lang="en-US" dirty="0"/>
            </a:br>
            <a:r>
              <a:rPr lang="en-US" dirty="0"/>
              <a:t> have different user ids  (called device tokens).</a:t>
            </a:r>
          </a:p>
          <a:p>
            <a:r>
              <a:rPr lang="en-US" dirty="0"/>
              <a:t>How to deal with NAT?</a:t>
            </a:r>
          </a:p>
          <a:p>
            <a:pPr lvl="1"/>
            <a:r>
              <a:rPr lang="en-US" i="1" dirty="0"/>
              <a:t>OS sends keepalive </a:t>
            </a:r>
            <a:r>
              <a:rPr lang="en-US" i="1" dirty="0" err="1"/>
              <a:t>msgs</a:t>
            </a:r>
            <a:r>
              <a:rPr lang="en-US" i="1" dirty="0"/>
              <a:t>.</a:t>
            </a:r>
          </a:p>
          <a:p>
            <a:pPr lvl="1"/>
            <a:r>
              <a:rPr lang="en-US" i="1" dirty="0"/>
              <a:t>Just one active TCP socket is needed for all apps.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2346" y="4140199"/>
            <a:ext cx="5777161" cy="3851441"/>
          </a:xfrm>
          <a:prstGeom prst="rect">
            <a:avLst/>
          </a:prstGeom>
        </p:spPr>
      </p:pic>
      <p:grpSp>
        <p:nvGrpSpPr>
          <p:cNvPr id="5" name="Group 4">
            <a:extLst>
              <a:ext uri="{FF2B5EF4-FFF2-40B4-BE49-F238E27FC236}">
                <a16:creationId xmlns:a16="http://schemas.microsoft.com/office/drawing/2014/main" id="{089E0549-C690-9148-ADFC-F7020D646206}"/>
              </a:ext>
            </a:extLst>
          </p:cNvPr>
          <p:cNvGrpSpPr/>
          <p:nvPr/>
        </p:nvGrpSpPr>
        <p:grpSpPr>
          <a:xfrm>
            <a:off x="8001259" y="5208951"/>
            <a:ext cx="716633" cy="681465"/>
            <a:chOff x="10763181" y="2345404"/>
            <a:chExt cx="1139517" cy="1083596"/>
          </a:xfrm>
        </p:grpSpPr>
        <p:sp>
          <p:nvSpPr>
            <p:cNvPr id="6" name="Octagon 5">
              <a:extLst>
                <a:ext uri="{FF2B5EF4-FFF2-40B4-BE49-F238E27FC236}">
                  <a16:creationId xmlns:a16="http://schemas.microsoft.com/office/drawing/2014/main" id="{7B69618D-93B3-EC40-8882-F3C037080B68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7" name="Octagon 6">
              <a:extLst>
                <a:ext uri="{FF2B5EF4-FFF2-40B4-BE49-F238E27FC236}">
                  <a16:creationId xmlns:a16="http://schemas.microsoft.com/office/drawing/2014/main" id="{8809D321-B916-AD47-9ADB-946066B870D2}"/>
                </a:ext>
              </a:extLst>
            </p:cNvPr>
            <p:cNvSpPr/>
            <p:nvPr/>
          </p:nvSpPr>
          <p:spPr>
            <a:xfrm>
              <a:off x="10810960" y="2396681"/>
              <a:ext cx="1045509" cy="991381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9C29DF6F-42D7-B54A-A4D3-543CC7F8F746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0586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Link-Layer Handoff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Generally speaking, </a:t>
            </a:r>
            <a:r>
              <a:rPr lang="en-US" b="1" dirty="0">
                <a:solidFill>
                  <a:schemeClr val="accent6"/>
                </a:solidFill>
              </a:rPr>
              <a:t>handoff</a:t>
            </a:r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/>
              <a:t>is the act of transferring an ongoing connection from one channel to another.</a:t>
            </a:r>
          </a:p>
          <a:p>
            <a:r>
              <a:rPr lang="en-US" dirty="0"/>
              <a:t>Basic handoff steps: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Notice that first </a:t>
            </a:r>
            <a:r>
              <a:rPr lang="en-US" u="sng" dirty="0"/>
              <a:t>channel</a:t>
            </a:r>
            <a:r>
              <a:rPr lang="en-US" dirty="0"/>
              <a:t> is weak or crowded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Find a superior second channel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Join the second channel</a:t>
            </a:r>
            <a:br>
              <a:rPr lang="en-US" dirty="0"/>
            </a:br>
            <a:r>
              <a:rPr lang="en-US" dirty="0"/>
              <a:t>(now we are using both channels)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Tell “router” that second channel should be used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Notice that data is arriving on second channel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Close the first channel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  <a:p>
            <a:pPr marL="971550" lvl="1" indent="-514350">
              <a:buFont typeface="+mj-lt"/>
              <a:buAutoNum type="arabicPeriod"/>
            </a:pPr>
            <a:endParaRPr lang="en-US" dirty="0"/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5244882" y="6412541"/>
            <a:ext cx="1441450" cy="346075"/>
            <a:chOff x="3072" y="739"/>
            <a:chExt cx="652" cy="146"/>
          </a:xfrm>
        </p:grpSpPr>
        <p:pic>
          <p:nvPicPr>
            <p:cNvPr id="5" name="Picture 38" descr="lgv_fqmg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Line 39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" name="Line 40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</p:grpSp>
      <p:grpSp>
        <p:nvGrpSpPr>
          <p:cNvPr id="39" name="Group 5"/>
          <p:cNvGrpSpPr>
            <a:grpSpLocks/>
          </p:cNvGrpSpPr>
          <p:nvPr/>
        </p:nvGrpSpPr>
        <p:grpSpPr bwMode="auto">
          <a:xfrm>
            <a:off x="3672898" y="5836357"/>
            <a:ext cx="498475" cy="636588"/>
            <a:chOff x="3796" y="1043"/>
            <a:chExt cx="865" cy="1237"/>
          </a:xfrm>
        </p:grpSpPr>
        <p:sp>
          <p:nvSpPr>
            <p:cNvPr id="40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1" name="Line 7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2" name="Line 8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3" name="Line 9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4" name="Line 10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5" name="Line 11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6" name="Line 12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7" name="Line 13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8" name="Line 14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9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0" name="Line 16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1" name="Line 17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2" name="Line 18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3" name="Line 19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4" name="Line 20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grpSp>
          <p:nvGrpSpPr>
            <p:cNvPr id="55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6" name="Line 22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7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8" name="Line 24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9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56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2" name="Line 27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3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4" name="Line 29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5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57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58" name="Line 32"/>
              <p:cNvSpPr>
                <a:spLocks noChangeShapeType="1"/>
              </p:cNvSpPr>
              <p:nvPr/>
            </p:nvSpPr>
            <p:spPr bwMode="auto">
              <a:xfrm>
                <a:off x="4235" y="160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59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204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0" name="Line 34"/>
              <p:cNvSpPr>
                <a:spLocks noChangeShapeType="1"/>
              </p:cNvSpPr>
              <p:nvPr/>
            </p:nvSpPr>
            <p:spPr bwMode="auto">
              <a:xfrm rot="6361956">
                <a:off x="4617" y="1402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1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95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</p:grpSp>
      <p:grpSp>
        <p:nvGrpSpPr>
          <p:cNvPr id="70" name="Group 5"/>
          <p:cNvGrpSpPr>
            <a:grpSpLocks/>
          </p:cNvGrpSpPr>
          <p:nvPr/>
        </p:nvGrpSpPr>
        <p:grpSpPr bwMode="auto">
          <a:xfrm>
            <a:off x="5746624" y="5479981"/>
            <a:ext cx="498475" cy="636588"/>
            <a:chOff x="3796" y="1043"/>
            <a:chExt cx="865" cy="1237"/>
          </a:xfrm>
        </p:grpSpPr>
        <p:sp>
          <p:nvSpPr>
            <p:cNvPr id="71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2" name="Line 7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3" name="Line 8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4" name="Line 9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5" name="Line 10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6" name="Line 11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7" name="Line 12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8" name="Line 13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9" name="Line 14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0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1" name="Line 16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2" name="Line 17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3" name="Line 18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4" name="Line 19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5" name="Line 20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grpSp>
          <p:nvGrpSpPr>
            <p:cNvPr id="86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97" name="Line 22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8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9" name="Line 24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00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87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93" name="Line 27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4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5" name="Line 29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6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88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89" name="Line 32"/>
              <p:cNvSpPr>
                <a:spLocks noChangeShapeType="1"/>
              </p:cNvSpPr>
              <p:nvPr/>
            </p:nvSpPr>
            <p:spPr bwMode="auto">
              <a:xfrm>
                <a:off x="4235" y="160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0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204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1" name="Line 34"/>
              <p:cNvSpPr>
                <a:spLocks noChangeShapeType="1"/>
              </p:cNvSpPr>
              <p:nvPr/>
            </p:nvSpPr>
            <p:spPr bwMode="auto">
              <a:xfrm rot="6361956">
                <a:off x="4617" y="1402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2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95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</p:grpSp>
      <p:grpSp>
        <p:nvGrpSpPr>
          <p:cNvPr id="101" name="Group 5"/>
          <p:cNvGrpSpPr>
            <a:grpSpLocks/>
          </p:cNvGrpSpPr>
          <p:nvPr/>
        </p:nvGrpSpPr>
        <p:grpSpPr bwMode="auto">
          <a:xfrm>
            <a:off x="7777019" y="5212702"/>
            <a:ext cx="498475" cy="636588"/>
            <a:chOff x="3796" y="1043"/>
            <a:chExt cx="865" cy="1237"/>
          </a:xfrm>
        </p:grpSpPr>
        <p:sp>
          <p:nvSpPr>
            <p:cNvPr id="102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3" name="Line 7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4" name="Line 8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5" name="Line 9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6" name="Line 10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7" name="Line 11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8" name="Line 12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9" name="Line 13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0" name="Line 14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1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2" name="Line 16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3" name="Line 17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4" name="Line 18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5" name="Line 19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6" name="Line 20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grpSp>
          <p:nvGrpSpPr>
            <p:cNvPr id="117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128" name="Line 22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9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30" name="Line 24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31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118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124" name="Line 27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5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6" name="Line 29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7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119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120" name="Line 32"/>
              <p:cNvSpPr>
                <a:spLocks noChangeShapeType="1"/>
              </p:cNvSpPr>
              <p:nvPr/>
            </p:nvSpPr>
            <p:spPr bwMode="auto">
              <a:xfrm>
                <a:off x="4235" y="160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1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204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2" name="Line 34"/>
              <p:cNvSpPr>
                <a:spLocks noChangeShapeType="1"/>
              </p:cNvSpPr>
              <p:nvPr/>
            </p:nvSpPr>
            <p:spPr bwMode="auto">
              <a:xfrm rot="6361956">
                <a:off x="4617" y="1402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3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95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</p:grpSp>
      <p:sp>
        <p:nvSpPr>
          <p:cNvPr id="9" name="Rectangular Callout 8">
            <a:extLst>
              <a:ext uri="{FF2B5EF4-FFF2-40B4-BE49-F238E27FC236}">
                <a16:creationId xmlns:a16="http://schemas.microsoft.com/office/drawing/2014/main" id="{5053A467-A9E8-F340-B581-4CFC9F15CF34}"/>
              </a:ext>
            </a:extLst>
          </p:cNvPr>
          <p:cNvSpPr/>
          <p:nvPr/>
        </p:nvSpPr>
        <p:spPr>
          <a:xfrm>
            <a:off x="8204867" y="2115518"/>
            <a:ext cx="3856961" cy="1897681"/>
          </a:xfrm>
          <a:prstGeom prst="wedgeRectCallout">
            <a:avLst>
              <a:gd name="adj1" fmla="val -68249"/>
              <a:gd name="adj2" fmla="val -10985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In </a:t>
            </a:r>
            <a:r>
              <a:rPr lang="en-US" sz="2400" dirty="0" err="1"/>
              <a:t>WiFi</a:t>
            </a:r>
            <a:r>
              <a:rPr lang="en-US" sz="2400" dirty="0"/>
              <a:t>, alternative “channels” correspond to different base stations advertising the same network id (</a:t>
            </a:r>
            <a:r>
              <a:rPr lang="en-US" sz="2400" dirty="0" err="1"/>
              <a:t>ssid</a:t>
            </a:r>
            <a:r>
              <a:rPr lang="en-US" sz="2400" dirty="0"/>
              <a:t>).  Probably on a different frequency.</a:t>
            </a:r>
          </a:p>
        </p:txBody>
      </p:sp>
    </p:spTree>
    <p:extLst>
      <p:ext uri="{BB962C8B-B14F-4D97-AF65-F5344CB8AC3E}">
        <p14:creationId xmlns:p14="http://schemas.microsoft.com/office/powerpoint/2010/main" val="1933855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behavior on mobile wireless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Recall that TCP assumes that packet loss is due to congestion.</a:t>
            </a:r>
          </a:p>
          <a:p>
            <a:r>
              <a:rPr lang="en-US" dirty="0"/>
              <a:t>However </a:t>
            </a:r>
            <a:r>
              <a:rPr lang="en-US" i="1" dirty="0">
                <a:solidFill>
                  <a:schemeClr val="accent6"/>
                </a:solidFill>
              </a:rPr>
              <a:t>wireless noise </a:t>
            </a:r>
            <a:r>
              <a:rPr lang="en-US" dirty="0"/>
              <a:t>and </a:t>
            </a:r>
            <a:r>
              <a:rPr lang="en-US" i="1" dirty="0">
                <a:solidFill>
                  <a:schemeClr val="accent6"/>
                </a:solidFill>
              </a:rPr>
              <a:t>handoff</a:t>
            </a:r>
            <a:r>
              <a:rPr lang="en-US" dirty="0"/>
              <a:t> can cause temporary packet loss.</a:t>
            </a:r>
          </a:p>
          <a:p>
            <a:r>
              <a:rPr lang="en-US" dirty="0"/>
              <a:t>Congestion window may be reduced unnecessarily.</a:t>
            </a:r>
          </a:p>
          <a:p>
            <a:r>
              <a:rPr lang="en-US" dirty="0"/>
              <a:t>In other words, TCP was design with the assumption that hosts are stationary.</a:t>
            </a:r>
          </a:p>
          <a:p>
            <a:r>
              <a:rPr lang="en-US" dirty="0"/>
              <a:t>Mobile-aware TCP is an active area of research.</a:t>
            </a:r>
          </a:p>
        </p:txBody>
      </p:sp>
    </p:spTree>
    <p:extLst>
      <p:ext uri="{BB962C8B-B14F-4D97-AF65-F5344CB8AC3E}">
        <p14:creationId xmlns:p14="http://schemas.microsoft.com/office/powerpoint/2010/main" val="19401602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GSM cellular connections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814272"/>
          </a:xfrm>
        </p:spPr>
        <p:txBody>
          <a:bodyPr/>
          <a:lstStyle/>
          <a:p>
            <a:r>
              <a:rPr lang="en-US" dirty="0"/>
              <a:t>Basic idea is same as mobile IP, but it operates at the Link Layer.</a:t>
            </a:r>
          </a:p>
        </p:txBody>
      </p:sp>
      <p:grpSp>
        <p:nvGrpSpPr>
          <p:cNvPr id="1158" name="Group 1157"/>
          <p:cNvGrpSpPr/>
          <p:nvPr/>
        </p:nvGrpSpPr>
        <p:grpSpPr>
          <a:xfrm>
            <a:off x="2312342" y="1697790"/>
            <a:ext cx="6376236" cy="4978979"/>
            <a:chOff x="2009775" y="1854200"/>
            <a:chExt cx="5610225" cy="4380828"/>
          </a:xfrm>
        </p:grpSpPr>
        <p:sp>
          <p:nvSpPr>
            <p:cNvPr id="292" name="Freeform 128"/>
            <p:cNvSpPr>
              <a:spLocks/>
            </p:cNvSpPr>
            <p:nvPr/>
          </p:nvSpPr>
          <p:spPr bwMode="auto">
            <a:xfrm>
              <a:off x="4554538" y="2600325"/>
              <a:ext cx="3065462" cy="2527300"/>
            </a:xfrm>
            <a:custGeom>
              <a:avLst/>
              <a:gdLst>
                <a:gd name="T0" fmla="*/ 2147483647 w 1931"/>
                <a:gd name="T1" fmla="*/ 2147483647 h 1592"/>
                <a:gd name="T2" fmla="*/ 2147483647 w 1931"/>
                <a:gd name="T3" fmla="*/ 2147483647 h 1592"/>
                <a:gd name="T4" fmla="*/ 2147483647 w 1931"/>
                <a:gd name="T5" fmla="*/ 2147483647 h 1592"/>
                <a:gd name="T6" fmla="*/ 2147483647 w 1931"/>
                <a:gd name="T7" fmla="*/ 2147483647 h 1592"/>
                <a:gd name="T8" fmla="*/ 2147483647 w 1931"/>
                <a:gd name="T9" fmla="*/ 2147483647 h 1592"/>
                <a:gd name="T10" fmla="*/ 2147483647 w 1931"/>
                <a:gd name="T11" fmla="*/ 2147483647 h 1592"/>
                <a:gd name="T12" fmla="*/ 2147483647 w 1931"/>
                <a:gd name="T13" fmla="*/ 2147483647 h 1592"/>
                <a:gd name="T14" fmla="*/ 2147483647 w 1931"/>
                <a:gd name="T15" fmla="*/ 2147483647 h 1592"/>
                <a:gd name="T16" fmla="*/ 2147483647 w 1931"/>
                <a:gd name="T17" fmla="*/ 2147483647 h 1592"/>
                <a:gd name="T18" fmla="*/ 2147483647 w 1931"/>
                <a:gd name="T19" fmla="*/ 2147483647 h 1592"/>
                <a:gd name="T20" fmla="*/ 2147483647 w 1931"/>
                <a:gd name="T21" fmla="*/ 2147483647 h 1592"/>
                <a:gd name="T22" fmla="*/ 2147483647 w 1931"/>
                <a:gd name="T23" fmla="*/ 2147483647 h 1592"/>
                <a:gd name="T24" fmla="*/ 2147483647 w 1931"/>
                <a:gd name="T25" fmla="*/ 2147483647 h 1592"/>
                <a:gd name="T26" fmla="*/ 2147483647 w 1931"/>
                <a:gd name="T27" fmla="*/ 2147483647 h 159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0" t="0" r="r" b="b"/>
              <a:pathLst>
                <a:path w="1931" h="1592">
                  <a:moveTo>
                    <a:pt x="1757" y="318"/>
                  </a:moveTo>
                  <a:cubicBezTo>
                    <a:pt x="1793" y="564"/>
                    <a:pt x="1673" y="629"/>
                    <a:pt x="1691" y="702"/>
                  </a:cubicBezTo>
                  <a:cubicBezTo>
                    <a:pt x="1709" y="775"/>
                    <a:pt x="1834" y="653"/>
                    <a:pt x="1865" y="756"/>
                  </a:cubicBezTo>
                  <a:cubicBezTo>
                    <a:pt x="1896" y="859"/>
                    <a:pt x="1931" y="1196"/>
                    <a:pt x="1877" y="1320"/>
                  </a:cubicBezTo>
                  <a:cubicBezTo>
                    <a:pt x="1823" y="1444"/>
                    <a:pt x="1668" y="1505"/>
                    <a:pt x="1541" y="1500"/>
                  </a:cubicBezTo>
                  <a:cubicBezTo>
                    <a:pt x="1414" y="1495"/>
                    <a:pt x="1251" y="1276"/>
                    <a:pt x="1115" y="1290"/>
                  </a:cubicBezTo>
                  <a:cubicBezTo>
                    <a:pt x="979" y="1304"/>
                    <a:pt x="896" y="1576"/>
                    <a:pt x="725" y="1584"/>
                  </a:cubicBezTo>
                  <a:cubicBezTo>
                    <a:pt x="554" y="1592"/>
                    <a:pt x="178" y="1436"/>
                    <a:pt x="89" y="1338"/>
                  </a:cubicBezTo>
                  <a:cubicBezTo>
                    <a:pt x="0" y="1240"/>
                    <a:pt x="160" y="1120"/>
                    <a:pt x="191" y="996"/>
                  </a:cubicBezTo>
                  <a:cubicBezTo>
                    <a:pt x="222" y="872"/>
                    <a:pt x="218" y="703"/>
                    <a:pt x="273" y="594"/>
                  </a:cubicBezTo>
                  <a:cubicBezTo>
                    <a:pt x="328" y="485"/>
                    <a:pt x="401" y="433"/>
                    <a:pt x="521" y="342"/>
                  </a:cubicBezTo>
                  <a:cubicBezTo>
                    <a:pt x="641" y="251"/>
                    <a:pt x="849" y="96"/>
                    <a:pt x="995" y="48"/>
                  </a:cubicBezTo>
                  <a:cubicBezTo>
                    <a:pt x="1141" y="0"/>
                    <a:pt x="1313" y="53"/>
                    <a:pt x="1397" y="54"/>
                  </a:cubicBezTo>
                  <a:cubicBezTo>
                    <a:pt x="1397" y="54"/>
                    <a:pt x="1709" y="174"/>
                    <a:pt x="1757" y="318"/>
                  </a:cubicBezTo>
                  <a:close/>
                </a:path>
              </a:pathLst>
            </a:custGeom>
            <a:solidFill>
              <a:srgbClr val="33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293" name="Freeform 805"/>
            <p:cNvSpPr>
              <a:spLocks/>
            </p:cNvSpPr>
            <p:nvPr/>
          </p:nvSpPr>
          <p:spPr bwMode="auto">
            <a:xfrm>
              <a:off x="2009775" y="2892425"/>
              <a:ext cx="2578100" cy="1973263"/>
            </a:xfrm>
            <a:custGeom>
              <a:avLst/>
              <a:gdLst>
                <a:gd name="T0" fmla="*/ 2147483647 w 1624"/>
                <a:gd name="T1" fmla="*/ 0 h 1243"/>
                <a:gd name="T2" fmla="*/ 2147483647 w 1624"/>
                <a:gd name="T3" fmla="*/ 2147483647 h 1243"/>
                <a:gd name="T4" fmla="*/ 2147483647 w 1624"/>
                <a:gd name="T5" fmla="*/ 2147483647 h 1243"/>
                <a:gd name="T6" fmla="*/ 2147483647 w 1624"/>
                <a:gd name="T7" fmla="*/ 2147483647 h 1243"/>
                <a:gd name="T8" fmla="*/ 2147483647 w 1624"/>
                <a:gd name="T9" fmla="*/ 2147483647 h 1243"/>
                <a:gd name="T10" fmla="*/ 2147483647 w 1624"/>
                <a:gd name="T11" fmla="*/ 2147483647 h 1243"/>
                <a:gd name="T12" fmla="*/ 2147483647 w 1624"/>
                <a:gd name="T13" fmla="*/ 2147483647 h 1243"/>
                <a:gd name="T14" fmla="*/ 2147483647 w 1624"/>
                <a:gd name="T15" fmla="*/ 2147483647 h 1243"/>
                <a:gd name="T16" fmla="*/ 2147483647 w 1624"/>
                <a:gd name="T17" fmla="*/ 2147483647 h 1243"/>
                <a:gd name="T18" fmla="*/ 2147483647 w 1624"/>
                <a:gd name="T19" fmla="*/ 2147483647 h 1243"/>
                <a:gd name="T20" fmla="*/ 2147483647 w 1624"/>
                <a:gd name="T21" fmla="*/ 2147483647 h 1243"/>
                <a:gd name="T22" fmla="*/ 2147483647 w 1624"/>
                <a:gd name="T23" fmla="*/ 2147483647 h 1243"/>
                <a:gd name="T24" fmla="*/ 2147483647 w 1624"/>
                <a:gd name="T25" fmla="*/ 2147483647 h 124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1624" h="1243">
                  <a:moveTo>
                    <a:pt x="177" y="0"/>
                  </a:moveTo>
                  <a:cubicBezTo>
                    <a:pt x="94" y="5"/>
                    <a:pt x="59" y="52"/>
                    <a:pt x="35" y="121"/>
                  </a:cubicBezTo>
                  <a:cubicBezTo>
                    <a:pt x="10" y="191"/>
                    <a:pt x="0" y="344"/>
                    <a:pt x="30" y="419"/>
                  </a:cubicBezTo>
                  <a:cubicBezTo>
                    <a:pt x="60" y="494"/>
                    <a:pt x="177" y="512"/>
                    <a:pt x="216" y="572"/>
                  </a:cubicBezTo>
                  <a:cubicBezTo>
                    <a:pt x="255" y="632"/>
                    <a:pt x="223" y="726"/>
                    <a:pt x="264" y="782"/>
                  </a:cubicBezTo>
                  <a:cubicBezTo>
                    <a:pt x="305" y="838"/>
                    <a:pt x="333" y="843"/>
                    <a:pt x="463" y="911"/>
                  </a:cubicBezTo>
                  <a:cubicBezTo>
                    <a:pt x="593" y="979"/>
                    <a:pt x="888" y="1143"/>
                    <a:pt x="1044" y="1190"/>
                  </a:cubicBezTo>
                  <a:cubicBezTo>
                    <a:pt x="1200" y="1237"/>
                    <a:pt x="1321" y="1243"/>
                    <a:pt x="1398" y="1196"/>
                  </a:cubicBezTo>
                  <a:cubicBezTo>
                    <a:pt x="1475" y="1149"/>
                    <a:pt x="1480" y="1015"/>
                    <a:pt x="1506" y="908"/>
                  </a:cubicBezTo>
                  <a:cubicBezTo>
                    <a:pt x="1532" y="801"/>
                    <a:pt x="1624" y="671"/>
                    <a:pt x="1554" y="554"/>
                  </a:cubicBezTo>
                  <a:cubicBezTo>
                    <a:pt x="1484" y="437"/>
                    <a:pt x="1183" y="288"/>
                    <a:pt x="1086" y="206"/>
                  </a:cubicBezTo>
                  <a:cubicBezTo>
                    <a:pt x="989" y="124"/>
                    <a:pt x="1061" y="93"/>
                    <a:pt x="972" y="62"/>
                  </a:cubicBezTo>
                  <a:cubicBezTo>
                    <a:pt x="883" y="31"/>
                    <a:pt x="639" y="29"/>
                    <a:pt x="552" y="20"/>
                  </a:cubicBezTo>
                </a:path>
              </a:pathLst>
            </a:custGeom>
            <a:solidFill>
              <a:srgbClr val="33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pic>
          <p:nvPicPr>
            <p:cNvPr id="294" name="Picture 288" descr="e2gmc3yp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64163" y="2289175"/>
              <a:ext cx="411162" cy="477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5" name="Text Box 289"/>
            <p:cNvSpPr txBox="1">
              <a:spLocks noChangeArrowheads="1"/>
            </p:cNvSpPr>
            <p:nvPr/>
          </p:nvSpPr>
          <p:spPr bwMode="auto">
            <a:xfrm>
              <a:off x="5291138" y="1995488"/>
              <a:ext cx="1350680" cy="32496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dirty="0">
                  <a:latin typeface="+mn-lt"/>
                  <a:cs typeface="Arial" charset="0"/>
                </a:rPr>
                <a:t>Correspondent</a:t>
              </a:r>
            </a:p>
          </p:txBody>
        </p:sp>
        <p:grpSp>
          <p:nvGrpSpPr>
            <p:cNvPr id="296" name="Group 292"/>
            <p:cNvGrpSpPr>
              <a:grpSpLocks/>
            </p:cNvGrpSpPr>
            <p:nvPr/>
          </p:nvGrpSpPr>
          <p:grpSpPr bwMode="auto">
            <a:xfrm>
              <a:off x="2206625" y="3184525"/>
              <a:ext cx="1020763" cy="841375"/>
              <a:chOff x="1807" y="2856"/>
              <a:chExt cx="803" cy="674"/>
            </a:xfrm>
          </p:grpSpPr>
          <p:sp>
            <p:nvSpPr>
              <p:cNvPr id="297" name="AutoShape 293"/>
              <p:cNvSpPr>
                <a:spLocks noChangeArrowheads="1"/>
              </p:cNvSpPr>
              <p:nvPr/>
            </p:nvSpPr>
            <p:spPr bwMode="auto">
              <a:xfrm>
                <a:off x="1807" y="2856"/>
                <a:ext cx="315" cy="272"/>
              </a:xfrm>
              <a:prstGeom prst="hexagon">
                <a:avLst>
                  <a:gd name="adj" fmla="val 28952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298" name="AutoShape 294"/>
              <p:cNvSpPr>
                <a:spLocks noChangeArrowheads="1"/>
              </p:cNvSpPr>
              <p:nvPr/>
            </p:nvSpPr>
            <p:spPr bwMode="auto">
              <a:xfrm>
                <a:off x="2047" y="3258"/>
                <a:ext cx="315" cy="272"/>
              </a:xfrm>
              <a:prstGeom prst="hexagon">
                <a:avLst>
                  <a:gd name="adj" fmla="val 28952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299" name="AutoShape 295"/>
              <p:cNvSpPr>
                <a:spLocks noChangeArrowheads="1"/>
              </p:cNvSpPr>
              <p:nvPr/>
            </p:nvSpPr>
            <p:spPr bwMode="auto">
              <a:xfrm>
                <a:off x="2043" y="2984"/>
                <a:ext cx="315" cy="272"/>
              </a:xfrm>
              <a:prstGeom prst="hexagon">
                <a:avLst>
                  <a:gd name="adj" fmla="val 28952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300" name="AutoShape 296"/>
              <p:cNvSpPr>
                <a:spLocks noChangeArrowheads="1"/>
              </p:cNvSpPr>
              <p:nvPr/>
            </p:nvSpPr>
            <p:spPr bwMode="auto">
              <a:xfrm>
                <a:off x="2282" y="3123"/>
                <a:ext cx="315" cy="272"/>
              </a:xfrm>
              <a:prstGeom prst="hexagon">
                <a:avLst>
                  <a:gd name="adj" fmla="val 28860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grpSp>
            <p:nvGrpSpPr>
              <p:cNvPr id="301" name="Group 297"/>
              <p:cNvGrpSpPr>
                <a:grpSpLocks/>
              </p:cNvGrpSpPr>
              <p:nvPr/>
            </p:nvGrpSpPr>
            <p:grpSpPr bwMode="auto">
              <a:xfrm>
                <a:off x="2407" y="3162"/>
                <a:ext cx="72" cy="145"/>
                <a:chOff x="3796" y="1043"/>
                <a:chExt cx="865" cy="1237"/>
              </a:xfrm>
            </p:grpSpPr>
            <p:sp>
              <p:nvSpPr>
                <p:cNvPr id="399" name="Line 298"/>
                <p:cNvSpPr>
                  <a:spLocks noChangeShapeType="1"/>
                </p:cNvSpPr>
                <p:nvPr/>
              </p:nvSpPr>
              <p:spPr bwMode="auto">
                <a:xfrm flipH="1">
                  <a:off x="3984" y="1481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0" name="Line 299"/>
                <p:cNvSpPr>
                  <a:spLocks noChangeShapeType="1"/>
                </p:cNvSpPr>
                <p:nvPr/>
              </p:nvSpPr>
              <p:spPr bwMode="auto">
                <a:xfrm>
                  <a:off x="4224" y="1481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1" name="Line 300"/>
                <p:cNvSpPr>
                  <a:spLocks noChangeShapeType="1"/>
                </p:cNvSpPr>
                <p:nvPr/>
              </p:nvSpPr>
              <p:spPr bwMode="auto">
                <a:xfrm>
                  <a:off x="3984" y="220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2" name="Line 301"/>
                <p:cNvSpPr>
                  <a:spLocks noChangeShapeType="1"/>
                </p:cNvSpPr>
                <p:nvPr/>
              </p:nvSpPr>
              <p:spPr bwMode="auto">
                <a:xfrm flipH="1">
                  <a:off x="4224" y="220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3" name="Line 302"/>
                <p:cNvSpPr>
                  <a:spLocks noChangeShapeType="1"/>
                </p:cNvSpPr>
                <p:nvPr/>
              </p:nvSpPr>
              <p:spPr bwMode="auto">
                <a:xfrm>
                  <a:off x="4224" y="1503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4" name="Line 303"/>
                <p:cNvSpPr>
                  <a:spLocks noChangeShapeType="1"/>
                </p:cNvSpPr>
                <p:nvPr/>
              </p:nvSpPr>
              <p:spPr bwMode="auto">
                <a:xfrm flipV="1">
                  <a:off x="3984" y="2132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5" name="Line 3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4" y="2132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6" name="Line 305"/>
                <p:cNvSpPr>
                  <a:spLocks noChangeShapeType="1"/>
                </p:cNvSpPr>
                <p:nvPr/>
              </p:nvSpPr>
              <p:spPr bwMode="auto">
                <a:xfrm>
                  <a:off x="4089" y="1893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7" name="Line 306"/>
                <p:cNvSpPr>
                  <a:spLocks noChangeShapeType="1"/>
                </p:cNvSpPr>
                <p:nvPr/>
              </p:nvSpPr>
              <p:spPr bwMode="auto">
                <a:xfrm flipV="1">
                  <a:off x="4224" y="1893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8" name="Line 307"/>
                <p:cNvSpPr>
                  <a:spLocks noChangeShapeType="1"/>
                </p:cNvSpPr>
                <p:nvPr/>
              </p:nvSpPr>
              <p:spPr bwMode="auto">
                <a:xfrm>
                  <a:off x="4044" y="2002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9" name="Line 308"/>
                <p:cNvSpPr>
                  <a:spLocks noChangeShapeType="1"/>
                </p:cNvSpPr>
                <p:nvPr/>
              </p:nvSpPr>
              <p:spPr bwMode="auto">
                <a:xfrm flipV="1">
                  <a:off x="4224" y="2013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10" name="Line 309"/>
                <p:cNvSpPr>
                  <a:spLocks noChangeShapeType="1"/>
                </p:cNvSpPr>
                <p:nvPr/>
              </p:nvSpPr>
              <p:spPr bwMode="auto">
                <a:xfrm flipV="1">
                  <a:off x="4224" y="1785"/>
                  <a:ext cx="9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11" name="Line 310"/>
                <p:cNvSpPr>
                  <a:spLocks noChangeShapeType="1"/>
                </p:cNvSpPr>
                <p:nvPr/>
              </p:nvSpPr>
              <p:spPr bwMode="auto">
                <a:xfrm flipV="1">
                  <a:off x="4224" y="1633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12" name="Line 311"/>
                <p:cNvSpPr>
                  <a:spLocks noChangeShapeType="1"/>
                </p:cNvSpPr>
                <p:nvPr/>
              </p:nvSpPr>
              <p:spPr bwMode="auto">
                <a:xfrm>
                  <a:off x="4119" y="1774"/>
                  <a:ext cx="105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13" name="Line 312"/>
                <p:cNvSpPr>
                  <a:spLocks noChangeShapeType="1"/>
                </p:cNvSpPr>
                <p:nvPr/>
              </p:nvSpPr>
              <p:spPr bwMode="auto">
                <a:xfrm>
                  <a:off x="4164" y="1633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14" name="Group 313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25" name="Line 314"/>
                  <p:cNvSpPr>
                    <a:spLocks noChangeShapeType="1"/>
                  </p:cNvSpPr>
                  <p:nvPr/>
                </p:nvSpPr>
                <p:spPr bwMode="auto">
                  <a:xfrm>
                    <a:off x="4228" y="161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6" name="Line 31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2" y="1194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7" name="Line 31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4" y="1402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8" name="Line 31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96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15" name="Group 318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21" name="Line 319"/>
                  <p:cNvSpPr>
                    <a:spLocks noChangeShapeType="1"/>
                  </p:cNvSpPr>
                  <p:nvPr/>
                </p:nvSpPr>
                <p:spPr bwMode="auto">
                  <a:xfrm>
                    <a:off x="4218" y="159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2" name="Line 3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6" y="1185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3" name="Line 3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8" y="1419"/>
                    <a:ext cx="207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4" name="Line 3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6" y="1275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16" name="Group 323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17" name="Line 324"/>
                  <p:cNvSpPr>
                    <a:spLocks noChangeShapeType="1"/>
                  </p:cNvSpPr>
                  <p:nvPr/>
                </p:nvSpPr>
                <p:spPr bwMode="auto">
                  <a:xfrm>
                    <a:off x="4279" y="1602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8" name="Line 32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13" y="1199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9" name="Line 32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45" y="1407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0" name="Line 32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7" y="1301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302" name="Group 328"/>
              <p:cNvGrpSpPr>
                <a:grpSpLocks/>
              </p:cNvGrpSpPr>
              <p:nvPr/>
            </p:nvGrpSpPr>
            <p:grpSpPr bwMode="auto">
              <a:xfrm>
                <a:off x="2164" y="3034"/>
                <a:ext cx="72" cy="145"/>
                <a:chOff x="3796" y="1043"/>
                <a:chExt cx="865" cy="1237"/>
              </a:xfrm>
            </p:grpSpPr>
            <p:sp>
              <p:nvSpPr>
                <p:cNvPr id="369" name="Line 329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0" name="Line 330"/>
                <p:cNvSpPr>
                  <a:spLocks noChangeShapeType="1"/>
                </p:cNvSpPr>
                <p:nvPr/>
              </p:nvSpPr>
              <p:spPr bwMode="auto">
                <a:xfrm>
                  <a:off x="4233" y="1477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1" name="Line 331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2" name="Line 332"/>
                <p:cNvSpPr>
                  <a:spLocks noChangeShapeType="1"/>
                </p:cNvSpPr>
                <p:nvPr/>
              </p:nvSpPr>
              <p:spPr bwMode="auto">
                <a:xfrm flipH="1">
                  <a:off x="4233" y="2204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3" name="Line 333"/>
                <p:cNvSpPr>
                  <a:spLocks noChangeShapeType="1"/>
                </p:cNvSpPr>
                <p:nvPr/>
              </p:nvSpPr>
              <p:spPr bwMode="auto">
                <a:xfrm>
                  <a:off x="4233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4" name="Line 334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5" name="Line 335"/>
                <p:cNvSpPr>
                  <a:spLocks noChangeShapeType="1"/>
                </p:cNvSpPr>
                <p:nvPr/>
              </p:nvSpPr>
              <p:spPr bwMode="auto">
                <a:xfrm flipH="1" flipV="1">
                  <a:off x="4233" y="212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6" name="Line 336"/>
                <p:cNvSpPr>
                  <a:spLocks noChangeShapeType="1"/>
                </p:cNvSpPr>
                <p:nvPr/>
              </p:nvSpPr>
              <p:spPr bwMode="auto">
                <a:xfrm>
                  <a:off x="4098" y="1890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7" name="Line 337"/>
                <p:cNvSpPr>
                  <a:spLocks noChangeShapeType="1"/>
                </p:cNvSpPr>
                <p:nvPr/>
              </p:nvSpPr>
              <p:spPr bwMode="auto">
                <a:xfrm flipV="1">
                  <a:off x="4233" y="1890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8" name="Line 338"/>
                <p:cNvSpPr>
                  <a:spLocks noChangeShapeType="1"/>
                </p:cNvSpPr>
                <p:nvPr/>
              </p:nvSpPr>
              <p:spPr bwMode="auto">
                <a:xfrm>
                  <a:off x="4053" y="1998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9" name="Line 339"/>
                <p:cNvSpPr>
                  <a:spLocks noChangeShapeType="1"/>
                </p:cNvSpPr>
                <p:nvPr/>
              </p:nvSpPr>
              <p:spPr bwMode="auto">
                <a:xfrm flipV="1">
                  <a:off x="4233" y="2009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0" name="Line 340"/>
                <p:cNvSpPr>
                  <a:spLocks noChangeShapeType="1"/>
                </p:cNvSpPr>
                <p:nvPr/>
              </p:nvSpPr>
              <p:spPr bwMode="auto">
                <a:xfrm flipV="1">
                  <a:off x="4233" y="1781"/>
                  <a:ext cx="9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1" name="Line 341"/>
                <p:cNvSpPr>
                  <a:spLocks noChangeShapeType="1"/>
                </p:cNvSpPr>
                <p:nvPr/>
              </p:nvSpPr>
              <p:spPr bwMode="auto">
                <a:xfrm flipV="1">
                  <a:off x="4233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2" name="Line 342"/>
                <p:cNvSpPr>
                  <a:spLocks noChangeShapeType="1"/>
                </p:cNvSpPr>
                <p:nvPr/>
              </p:nvSpPr>
              <p:spPr bwMode="auto">
                <a:xfrm>
                  <a:off x="4128" y="1770"/>
                  <a:ext cx="105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3" name="Line 343"/>
                <p:cNvSpPr>
                  <a:spLocks noChangeShapeType="1"/>
                </p:cNvSpPr>
                <p:nvPr/>
              </p:nvSpPr>
              <p:spPr bwMode="auto">
                <a:xfrm>
                  <a:off x="4173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384" name="Group 344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395" name="Line 345"/>
                  <p:cNvSpPr>
                    <a:spLocks noChangeShapeType="1"/>
                  </p:cNvSpPr>
                  <p:nvPr/>
                </p:nvSpPr>
                <p:spPr bwMode="auto">
                  <a:xfrm>
                    <a:off x="4247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6" name="Line 34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81" y="1186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7" name="Line 34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13" y="1394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8" name="Line 34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62" y="1288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85" name="Group 349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391" name="Line 350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75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2" name="Line 35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69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3" name="Line 35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03"/>
                    <a:ext cx="207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4" name="Line 3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59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86" name="Group 354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387" name="Line 355"/>
                  <p:cNvSpPr>
                    <a:spLocks noChangeShapeType="1"/>
                  </p:cNvSpPr>
                  <p:nvPr/>
                </p:nvSpPr>
                <p:spPr bwMode="auto">
                  <a:xfrm>
                    <a:off x="4260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88" name="Line 35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4" y="1207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89" name="Line 35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5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0" name="Line 35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08" y="1309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303" name="Group 359"/>
              <p:cNvGrpSpPr>
                <a:grpSpLocks/>
              </p:cNvGrpSpPr>
              <p:nvPr/>
            </p:nvGrpSpPr>
            <p:grpSpPr bwMode="auto">
              <a:xfrm>
                <a:off x="2175" y="3302"/>
                <a:ext cx="72" cy="144"/>
                <a:chOff x="3796" y="1043"/>
                <a:chExt cx="865" cy="1237"/>
              </a:xfrm>
            </p:grpSpPr>
            <p:sp>
              <p:nvSpPr>
                <p:cNvPr id="339" name="Line 360"/>
                <p:cNvSpPr>
                  <a:spLocks noChangeShapeType="1"/>
                </p:cNvSpPr>
                <p:nvPr/>
              </p:nvSpPr>
              <p:spPr bwMode="auto">
                <a:xfrm flipH="1">
                  <a:off x="3996" y="1483"/>
                  <a:ext cx="225" cy="7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0" name="Line 361"/>
                <p:cNvSpPr>
                  <a:spLocks noChangeShapeType="1"/>
                </p:cNvSpPr>
                <p:nvPr/>
              </p:nvSpPr>
              <p:spPr bwMode="auto">
                <a:xfrm>
                  <a:off x="4221" y="1483"/>
                  <a:ext cx="240" cy="7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1" name="Line 362"/>
                <p:cNvSpPr>
                  <a:spLocks noChangeShapeType="1"/>
                </p:cNvSpPr>
                <p:nvPr/>
              </p:nvSpPr>
              <p:spPr bwMode="auto">
                <a:xfrm>
                  <a:off x="3996" y="2204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2" name="Line 363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3" name="Line 364"/>
                <p:cNvSpPr>
                  <a:spLocks noChangeShapeType="1"/>
                </p:cNvSpPr>
                <p:nvPr/>
              </p:nvSpPr>
              <p:spPr bwMode="auto">
                <a:xfrm>
                  <a:off x="4221" y="1494"/>
                  <a:ext cx="0" cy="78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4" name="Line 365"/>
                <p:cNvSpPr>
                  <a:spLocks noChangeShapeType="1"/>
                </p:cNvSpPr>
                <p:nvPr/>
              </p:nvSpPr>
              <p:spPr bwMode="auto">
                <a:xfrm flipV="1">
                  <a:off x="3996" y="2128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5" name="Line 366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6" name="Line 367"/>
                <p:cNvSpPr>
                  <a:spLocks noChangeShapeType="1"/>
                </p:cNvSpPr>
                <p:nvPr/>
              </p:nvSpPr>
              <p:spPr bwMode="auto">
                <a:xfrm>
                  <a:off x="4101" y="1887"/>
                  <a:ext cx="120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7" name="Line 368"/>
                <p:cNvSpPr>
                  <a:spLocks noChangeShapeType="1"/>
                </p:cNvSpPr>
                <p:nvPr/>
              </p:nvSpPr>
              <p:spPr bwMode="auto">
                <a:xfrm flipV="1">
                  <a:off x="4221" y="1887"/>
                  <a:ext cx="150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8" name="Line 369"/>
                <p:cNvSpPr>
                  <a:spLocks noChangeShapeType="1"/>
                </p:cNvSpPr>
                <p:nvPr/>
              </p:nvSpPr>
              <p:spPr bwMode="auto">
                <a:xfrm>
                  <a:off x="4056" y="1997"/>
                  <a:ext cx="16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9" name="Line 370"/>
                <p:cNvSpPr>
                  <a:spLocks noChangeShapeType="1"/>
                </p:cNvSpPr>
                <p:nvPr/>
              </p:nvSpPr>
              <p:spPr bwMode="auto">
                <a:xfrm flipV="1">
                  <a:off x="4221" y="2018"/>
                  <a:ext cx="180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0" name="Line 371"/>
                <p:cNvSpPr>
                  <a:spLocks noChangeShapeType="1"/>
                </p:cNvSpPr>
                <p:nvPr/>
              </p:nvSpPr>
              <p:spPr bwMode="auto">
                <a:xfrm flipV="1">
                  <a:off x="4221" y="1789"/>
                  <a:ext cx="9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1" name="Line 372"/>
                <p:cNvSpPr>
                  <a:spLocks noChangeShapeType="1"/>
                </p:cNvSpPr>
                <p:nvPr/>
              </p:nvSpPr>
              <p:spPr bwMode="auto">
                <a:xfrm flipV="1">
                  <a:off x="4221" y="1636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2" name="Line 373"/>
                <p:cNvSpPr>
                  <a:spLocks noChangeShapeType="1"/>
                </p:cNvSpPr>
                <p:nvPr/>
              </p:nvSpPr>
              <p:spPr bwMode="auto">
                <a:xfrm>
                  <a:off x="4131" y="1778"/>
                  <a:ext cx="10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3" name="Line 374"/>
                <p:cNvSpPr>
                  <a:spLocks noChangeShapeType="1"/>
                </p:cNvSpPr>
                <p:nvPr/>
              </p:nvSpPr>
              <p:spPr bwMode="auto">
                <a:xfrm>
                  <a:off x="4176" y="1625"/>
                  <a:ext cx="60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354" name="Group 375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365" name="Line 376"/>
                  <p:cNvSpPr>
                    <a:spLocks noChangeShapeType="1"/>
                  </p:cNvSpPr>
                  <p:nvPr/>
                </p:nvSpPr>
                <p:spPr bwMode="auto">
                  <a:xfrm>
                    <a:off x="4220" y="1602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6" name="Line 37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5" y="1187"/>
                    <a:ext cx="17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7" name="Line 37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7" y="1395"/>
                    <a:ext cx="17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8" name="Line 37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90"/>
                    <a:ext cx="17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55" name="Group 380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361" name="Line 381"/>
                  <p:cNvSpPr>
                    <a:spLocks noChangeShapeType="1"/>
                  </p:cNvSpPr>
                  <p:nvPr/>
                </p:nvSpPr>
                <p:spPr bwMode="auto">
                  <a:xfrm>
                    <a:off x="4217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2" name="Line 38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7" y="1190"/>
                    <a:ext cx="177" cy="50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3" name="Line 38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9" y="1425"/>
                    <a:ext cx="207" cy="21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4" name="Line 38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9" y="1280"/>
                    <a:ext cx="177" cy="50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56" name="Group 385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357" name="Line 386"/>
                  <p:cNvSpPr>
                    <a:spLocks noChangeShapeType="1"/>
                  </p:cNvSpPr>
                  <p:nvPr/>
                </p:nvSpPr>
                <p:spPr bwMode="auto">
                  <a:xfrm>
                    <a:off x="4254" y="162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58" name="Line 38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8" y="1206"/>
                    <a:ext cx="17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59" name="Line 38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0" y="1414"/>
                    <a:ext cx="17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0" name="Line 3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1" y="1309"/>
                    <a:ext cx="17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304" name="Group 390"/>
              <p:cNvGrpSpPr>
                <a:grpSpLocks/>
              </p:cNvGrpSpPr>
              <p:nvPr/>
            </p:nvGrpSpPr>
            <p:grpSpPr bwMode="auto">
              <a:xfrm>
                <a:off x="1934" y="2899"/>
                <a:ext cx="72" cy="145"/>
                <a:chOff x="3796" y="1043"/>
                <a:chExt cx="865" cy="1237"/>
              </a:xfrm>
            </p:grpSpPr>
            <p:sp>
              <p:nvSpPr>
                <p:cNvPr id="309" name="Line 391"/>
                <p:cNvSpPr>
                  <a:spLocks noChangeShapeType="1"/>
                </p:cNvSpPr>
                <p:nvPr/>
              </p:nvSpPr>
              <p:spPr bwMode="auto">
                <a:xfrm flipH="1">
                  <a:off x="3996" y="1479"/>
                  <a:ext cx="225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0" name="Line 392"/>
                <p:cNvSpPr>
                  <a:spLocks noChangeShapeType="1"/>
                </p:cNvSpPr>
                <p:nvPr/>
              </p:nvSpPr>
              <p:spPr bwMode="auto">
                <a:xfrm>
                  <a:off x="4221" y="1479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1" name="Line 393"/>
                <p:cNvSpPr>
                  <a:spLocks noChangeShapeType="1"/>
                </p:cNvSpPr>
                <p:nvPr/>
              </p:nvSpPr>
              <p:spPr bwMode="auto">
                <a:xfrm>
                  <a:off x="3996" y="2206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2" name="Line 394"/>
                <p:cNvSpPr>
                  <a:spLocks noChangeShapeType="1"/>
                </p:cNvSpPr>
                <p:nvPr/>
              </p:nvSpPr>
              <p:spPr bwMode="auto">
                <a:xfrm flipH="1">
                  <a:off x="4221" y="2206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3" name="Line 395"/>
                <p:cNvSpPr>
                  <a:spLocks noChangeShapeType="1"/>
                </p:cNvSpPr>
                <p:nvPr/>
              </p:nvSpPr>
              <p:spPr bwMode="auto">
                <a:xfrm>
                  <a:off x="4221" y="1501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4" name="Line 396"/>
                <p:cNvSpPr>
                  <a:spLocks noChangeShapeType="1"/>
                </p:cNvSpPr>
                <p:nvPr/>
              </p:nvSpPr>
              <p:spPr bwMode="auto">
                <a:xfrm flipV="1">
                  <a:off x="3996" y="2130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5" name="Line 397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30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6" name="Line 398"/>
                <p:cNvSpPr>
                  <a:spLocks noChangeShapeType="1"/>
                </p:cNvSpPr>
                <p:nvPr/>
              </p:nvSpPr>
              <p:spPr bwMode="auto">
                <a:xfrm>
                  <a:off x="4101" y="1891"/>
                  <a:ext cx="120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7" name="Line 399"/>
                <p:cNvSpPr>
                  <a:spLocks noChangeShapeType="1"/>
                </p:cNvSpPr>
                <p:nvPr/>
              </p:nvSpPr>
              <p:spPr bwMode="auto">
                <a:xfrm flipV="1">
                  <a:off x="4221" y="1891"/>
                  <a:ext cx="150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8" name="Line 400"/>
                <p:cNvSpPr>
                  <a:spLocks noChangeShapeType="1"/>
                </p:cNvSpPr>
                <p:nvPr/>
              </p:nvSpPr>
              <p:spPr bwMode="auto">
                <a:xfrm>
                  <a:off x="4056" y="2000"/>
                  <a:ext cx="16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19" name="Line 401"/>
                <p:cNvSpPr>
                  <a:spLocks noChangeShapeType="1"/>
                </p:cNvSpPr>
                <p:nvPr/>
              </p:nvSpPr>
              <p:spPr bwMode="auto">
                <a:xfrm flipV="1">
                  <a:off x="4221" y="2011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20" name="Line 402"/>
                <p:cNvSpPr>
                  <a:spLocks noChangeShapeType="1"/>
                </p:cNvSpPr>
                <p:nvPr/>
              </p:nvSpPr>
              <p:spPr bwMode="auto">
                <a:xfrm flipV="1">
                  <a:off x="4221" y="1783"/>
                  <a:ext cx="9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21" name="Line 403"/>
                <p:cNvSpPr>
                  <a:spLocks noChangeShapeType="1"/>
                </p:cNvSpPr>
                <p:nvPr/>
              </p:nvSpPr>
              <p:spPr bwMode="auto">
                <a:xfrm flipV="1">
                  <a:off x="4221" y="1631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22" name="Line 404"/>
                <p:cNvSpPr>
                  <a:spLocks noChangeShapeType="1"/>
                </p:cNvSpPr>
                <p:nvPr/>
              </p:nvSpPr>
              <p:spPr bwMode="auto">
                <a:xfrm>
                  <a:off x="4131" y="1772"/>
                  <a:ext cx="105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23" name="Line 405"/>
                <p:cNvSpPr>
                  <a:spLocks noChangeShapeType="1"/>
                </p:cNvSpPr>
                <p:nvPr/>
              </p:nvSpPr>
              <p:spPr bwMode="auto">
                <a:xfrm>
                  <a:off x="4176" y="1631"/>
                  <a:ext cx="6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324" name="Group 406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335" name="Line 407"/>
                  <p:cNvSpPr>
                    <a:spLocks noChangeShapeType="1"/>
                  </p:cNvSpPr>
                  <p:nvPr/>
                </p:nvSpPr>
                <p:spPr bwMode="auto">
                  <a:xfrm>
                    <a:off x="4220" y="161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36" name="Line 40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4" y="1190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37" name="Line 40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86" y="1398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38" name="Line 41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5" y="1292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25" name="Group 411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331" name="Line 412"/>
                  <p:cNvSpPr>
                    <a:spLocks noChangeShapeType="1"/>
                  </p:cNvSpPr>
                  <p:nvPr/>
                </p:nvSpPr>
                <p:spPr bwMode="auto">
                  <a:xfrm>
                    <a:off x="4214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32" name="Line 41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2" y="1193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33" name="Line 41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4" y="1427"/>
                    <a:ext cx="207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34" name="Line 41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3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26" name="Group 416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327" name="Line 417"/>
                  <p:cNvSpPr>
                    <a:spLocks noChangeShapeType="1"/>
                  </p:cNvSpPr>
                  <p:nvPr/>
                </p:nvSpPr>
                <p:spPr bwMode="auto">
                  <a:xfrm>
                    <a:off x="4254" y="1607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28" name="Line 41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88" y="1203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29" name="Line 41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0" y="1411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30" name="Line 4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02" y="1305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305" name="Line 421"/>
              <p:cNvSpPr>
                <a:spLocks noChangeShapeType="1"/>
              </p:cNvSpPr>
              <p:nvPr/>
            </p:nvSpPr>
            <p:spPr bwMode="auto">
              <a:xfrm flipV="1">
                <a:off x="2460" y="3031"/>
                <a:ext cx="150" cy="24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06" name="Line 422"/>
              <p:cNvSpPr>
                <a:spLocks noChangeShapeType="1"/>
              </p:cNvSpPr>
              <p:nvPr/>
            </p:nvSpPr>
            <p:spPr bwMode="auto">
              <a:xfrm flipV="1">
                <a:off x="2227" y="3031"/>
                <a:ext cx="254" cy="39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07" name="Line 423"/>
              <p:cNvSpPr>
                <a:spLocks noChangeShapeType="1"/>
              </p:cNvSpPr>
              <p:nvPr/>
            </p:nvSpPr>
            <p:spPr bwMode="auto">
              <a:xfrm flipV="1">
                <a:off x="2219" y="3031"/>
                <a:ext cx="245" cy="1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08" name="Line 424"/>
              <p:cNvSpPr>
                <a:spLocks noChangeShapeType="1"/>
              </p:cNvSpPr>
              <p:nvPr/>
            </p:nvSpPr>
            <p:spPr bwMode="auto">
              <a:xfrm flipV="1">
                <a:off x="1989" y="2974"/>
                <a:ext cx="452" cy="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grpSp>
          <p:nvGrpSpPr>
            <p:cNvPr id="429" name="Group 425"/>
            <p:cNvGrpSpPr>
              <a:grpSpLocks/>
            </p:cNvGrpSpPr>
            <p:nvPr/>
          </p:nvGrpSpPr>
          <p:grpSpPr bwMode="auto">
            <a:xfrm>
              <a:off x="2813050" y="3108325"/>
              <a:ext cx="977900" cy="342900"/>
              <a:chOff x="717" y="1160"/>
              <a:chExt cx="616" cy="216"/>
            </a:xfrm>
          </p:grpSpPr>
          <p:sp>
            <p:nvSpPr>
              <p:cNvPr id="430" name="Rectangle 426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431" name="Text Box 427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>
                    <a:latin typeface="Arial" charset="0"/>
                    <a:cs typeface="Arial" charset="0"/>
                  </a:rPr>
                  <a:t>MSC</a:t>
                </a:r>
              </a:p>
            </p:txBody>
          </p:sp>
        </p:grpSp>
        <p:grpSp>
          <p:nvGrpSpPr>
            <p:cNvPr id="432" name="Group 428"/>
            <p:cNvGrpSpPr>
              <a:grpSpLocks/>
            </p:cNvGrpSpPr>
            <p:nvPr/>
          </p:nvGrpSpPr>
          <p:grpSpPr bwMode="auto">
            <a:xfrm>
              <a:off x="3127375" y="3830638"/>
              <a:ext cx="1016000" cy="931862"/>
              <a:chOff x="291" y="1263"/>
              <a:chExt cx="640" cy="587"/>
            </a:xfrm>
          </p:grpSpPr>
          <p:sp>
            <p:nvSpPr>
              <p:cNvPr id="433" name="AutoShape 429"/>
              <p:cNvSpPr>
                <a:spLocks noChangeArrowheads="1"/>
              </p:cNvSpPr>
              <p:nvPr/>
            </p:nvSpPr>
            <p:spPr bwMode="auto">
              <a:xfrm>
                <a:off x="487" y="132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434" name="AutoShape 430"/>
              <p:cNvSpPr>
                <a:spLocks noChangeArrowheads="1"/>
              </p:cNvSpPr>
              <p:nvPr/>
            </p:nvSpPr>
            <p:spPr bwMode="auto">
              <a:xfrm>
                <a:off x="679" y="1636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435" name="AutoShape 431"/>
              <p:cNvSpPr>
                <a:spLocks noChangeArrowheads="1"/>
              </p:cNvSpPr>
              <p:nvPr/>
            </p:nvSpPr>
            <p:spPr bwMode="auto">
              <a:xfrm>
                <a:off x="676" y="1421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grpSp>
            <p:nvGrpSpPr>
              <p:cNvPr id="436" name="Group 432"/>
              <p:cNvGrpSpPr>
                <a:grpSpLocks/>
              </p:cNvGrpSpPr>
              <p:nvPr/>
            </p:nvGrpSpPr>
            <p:grpSpPr bwMode="auto">
              <a:xfrm>
                <a:off x="291" y="1422"/>
                <a:ext cx="252" cy="214"/>
                <a:chOff x="867" y="1530"/>
                <a:chExt cx="252" cy="214"/>
              </a:xfrm>
            </p:grpSpPr>
            <p:sp>
              <p:nvSpPr>
                <p:cNvPr id="568" name="AutoShape 433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grpSp>
              <p:nvGrpSpPr>
                <p:cNvPr id="569" name="Group 434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570" name="Line 4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1" name="Line 436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2" name="Line 437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3" name="Line 4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4" name="Line 439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5" name="Line 4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6" name="Line 44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7" name="Line 442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8" name="Line 44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9" name="Line 444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80" name="Line 4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81" name="Line 4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82" name="Line 4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83" name="Line 448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84" name="Line 449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585" name="Group 450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596" name="Line 4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97" name="Line 45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98" name="Line 453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99" name="Line 45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586" name="Group 455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592" name="Line 4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93" name="Line 45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94" name="Line 458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95" name="Line 459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587" name="Group 460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588" name="Line 4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89" name="Line 46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90" name="Line 463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91" name="Line 46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grpSp>
            <p:nvGrpSpPr>
              <p:cNvPr id="437" name="Group 465"/>
              <p:cNvGrpSpPr>
                <a:grpSpLocks/>
              </p:cNvGrpSpPr>
              <p:nvPr/>
            </p:nvGrpSpPr>
            <p:grpSpPr bwMode="auto">
              <a:xfrm>
                <a:off x="773" y="1460"/>
                <a:ext cx="58" cy="114"/>
                <a:chOff x="3796" y="1043"/>
                <a:chExt cx="865" cy="1237"/>
              </a:xfrm>
            </p:grpSpPr>
            <p:sp>
              <p:nvSpPr>
                <p:cNvPr id="538" name="Line 466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39" name="Line 467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0" name="Line 468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1" name="Line 469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2" name="Line 470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3" name="Line 471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4" name="Line 472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5" name="Line 473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6" name="Line 474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7" name="Line 475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8" name="Line 476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49" name="Line 477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50" name="Line 478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51" name="Line 479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52" name="Line 480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553" name="Group 481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564" name="Line 482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65" name="Line 48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66" name="Line 48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67" name="Line 48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554" name="Group 486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560" name="Line 487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61" name="Line 48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62" name="Line 48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63" name="Line 49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555" name="Group 491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556" name="Line 492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57" name="Line 49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209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58" name="Line 49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416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59" name="Line 49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311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438" name="Group 496"/>
              <p:cNvGrpSpPr>
                <a:grpSpLocks/>
              </p:cNvGrpSpPr>
              <p:nvPr/>
            </p:nvGrpSpPr>
            <p:grpSpPr bwMode="auto">
              <a:xfrm>
                <a:off x="782" y="1671"/>
                <a:ext cx="57" cy="113"/>
                <a:chOff x="3796" y="1043"/>
                <a:chExt cx="865" cy="1237"/>
              </a:xfrm>
            </p:grpSpPr>
            <p:sp>
              <p:nvSpPr>
                <p:cNvPr id="508" name="Line 497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09" name="Line 498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0" name="Line 499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1" name="Line 500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2" name="Line 501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3" name="Line 502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4" name="Line 503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5" name="Line 504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6" name="Line 505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7" name="Line 506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8" name="Line 507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19" name="Line 508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20" name="Line 509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21" name="Line 510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522" name="Line 511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523" name="Group 512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534" name="Line 513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35" name="Line 51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36" name="Line 51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37" name="Line 51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524" name="Group 517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530" name="Line 518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31" name="Line 51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32" name="Line 52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33" name="Line 52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525" name="Group 522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526" name="Line 523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27" name="Line 52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28" name="Line 52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29" name="Line 52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439" name="Group 527"/>
              <p:cNvGrpSpPr>
                <a:grpSpLocks/>
              </p:cNvGrpSpPr>
              <p:nvPr/>
            </p:nvGrpSpPr>
            <p:grpSpPr bwMode="auto">
              <a:xfrm>
                <a:off x="589" y="1354"/>
                <a:ext cx="57" cy="114"/>
                <a:chOff x="3796" y="1043"/>
                <a:chExt cx="865" cy="1237"/>
              </a:xfrm>
            </p:grpSpPr>
            <p:sp>
              <p:nvSpPr>
                <p:cNvPr id="478" name="Line 528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28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9" name="Line 529"/>
                <p:cNvSpPr>
                  <a:spLocks noChangeShapeType="1"/>
                </p:cNvSpPr>
                <p:nvPr/>
              </p:nvSpPr>
              <p:spPr bwMode="auto">
                <a:xfrm>
                  <a:off x="4221" y="1477"/>
                  <a:ext cx="243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0" name="Line 530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1" name="Line 531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2" name="Line 532"/>
                <p:cNvSpPr>
                  <a:spLocks noChangeShapeType="1"/>
                </p:cNvSpPr>
                <p:nvPr/>
              </p:nvSpPr>
              <p:spPr bwMode="auto">
                <a:xfrm>
                  <a:off x="4221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3" name="Line 533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4" name="Line 53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5" name="Line 535"/>
                <p:cNvSpPr>
                  <a:spLocks noChangeShapeType="1"/>
                </p:cNvSpPr>
                <p:nvPr/>
              </p:nvSpPr>
              <p:spPr bwMode="auto">
                <a:xfrm>
                  <a:off x="4100" y="1889"/>
                  <a:ext cx="121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6" name="Line 536"/>
                <p:cNvSpPr>
                  <a:spLocks noChangeShapeType="1"/>
                </p:cNvSpPr>
                <p:nvPr/>
              </p:nvSpPr>
              <p:spPr bwMode="auto">
                <a:xfrm flipV="1">
                  <a:off x="4221" y="1889"/>
                  <a:ext cx="152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7" name="Line 537"/>
                <p:cNvSpPr>
                  <a:spLocks noChangeShapeType="1"/>
                </p:cNvSpPr>
                <p:nvPr/>
              </p:nvSpPr>
              <p:spPr bwMode="auto">
                <a:xfrm>
                  <a:off x="4054" y="1998"/>
                  <a:ext cx="167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8" name="Line 538"/>
                <p:cNvSpPr>
                  <a:spLocks noChangeShapeType="1"/>
                </p:cNvSpPr>
                <p:nvPr/>
              </p:nvSpPr>
              <p:spPr bwMode="auto">
                <a:xfrm flipV="1">
                  <a:off x="4221" y="2009"/>
                  <a:ext cx="182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9" name="Line 539"/>
                <p:cNvSpPr>
                  <a:spLocks noChangeShapeType="1"/>
                </p:cNvSpPr>
                <p:nvPr/>
              </p:nvSpPr>
              <p:spPr bwMode="auto">
                <a:xfrm flipV="1">
                  <a:off x="4221" y="1781"/>
                  <a:ext cx="9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90" name="Line 540"/>
                <p:cNvSpPr>
                  <a:spLocks noChangeShapeType="1"/>
                </p:cNvSpPr>
                <p:nvPr/>
              </p:nvSpPr>
              <p:spPr bwMode="auto">
                <a:xfrm flipV="1">
                  <a:off x="4221" y="1629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91" name="Line 541"/>
                <p:cNvSpPr>
                  <a:spLocks noChangeShapeType="1"/>
                </p:cNvSpPr>
                <p:nvPr/>
              </p:nvSpPr>
              <p:spPr bwMode="auto">
                <a:xfrm>
                  <a:off x="4130" y="1770"/>
                  <a:ext cx="106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92" name="Line 542"/>
                <p:cNvSpPr>
                  <a:spLocks noChangeShapeType="1"/>
                </p:cNvSpPr>
                <p:nvPr/>
              </p:nvSpPr>
              <p:spPr bwMode="auto">
                <a:xfrm>
                  <a:off x="4175" y="1629"/>
                  <a:ext cx="6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93" name="Group 543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504" name="Line 544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5" name="Line 54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9" y="1183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6" name="Line 54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3" y="1393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7" name="Line 54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85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94" name="Group 548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500" name="Line 549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60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1" name="Line 55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9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2" name="Line 55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26"/>
                    <a:ext cx="209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3" name="Line 55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8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95" name="Group 553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96" name="Line 554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7" name="Line 55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3" y="1204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8" name="Line 55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4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9" name="Line 55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0" y="1306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440" name="Line 558"/>
              <p:cNvSpPr>
                <a:spLocks noChangeShapeType="1"/>
              </p:cNvSpPr>
              <p:nvPr/>
            </p:nvSpPr>
            <p:spPr bwMode="auto">
              <a:xfrm flipV="1">
                <a:off x="626" y="1272"/>
                <a:ext cx="236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441" name="Line 559"/>
              <p:cNvSpPr>
                <a:spLocks noChangeShapeType="1"/>
              </p:cNvSpPr>
              <p:nvPr/>
            </p:nvSpPr>
            <p:spPr bwMode="auto">
              <a:xfrm flipV="1">
                <a:off x="823" y="1276"/>
                <a:ext cx="75" cy="4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442" name="Line 560"/>
              <p:cNvSpPr>
                <a:spLocks noChangeShapeType="1"/>
              </p:cNvSpPr>
              <p:nvPr/>
            </p:nvSpPr>
            <p:spPr bwMode="auto">
              <a:xfrm flipV="1">
                <a:off x="817" y="1264"/>
                <a:ext cx="58" cy="3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443" name="Line 561"/>
              <p:cNvSpPr>
                <a:spLocks noChangeShapeType="1"/>
              </p:cNvSpPr>
              <p:nvPr/>
            </p:nvSpPr>
            <p:spPr bwMode="auto">
              <a:xfrm flipV="1">
                <a:off x="633" y="1263"/>
                <a:ext cx="226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444" name="Group 562"/>
              <p:cNvGrpSpPr>
                <a:grpSpLocks/>
              </p:cNvGrpSpPr>
              <p:nvPr/>
            </p:nvGrpSpPr>
            <p:grpSpPr bwMode="auto">
              <a:xfrm>
                <a:off x="483" y="1532"/>
                <a:ext cx="252" cy="214"/>
                <a:chOff x="867" y="1530"/>
                <a:chExt cx="252" cy="214"/>
              </a:xfrm>
            </p:grpSpPr>
            <p:sp>
              <p:nvSpPr>
                <p:cNvPr id="446" name="AutoShape 563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grpSp>
              <p:nvGrpSpPr>
                <p:cNvPr id="447" name="Group 564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448" name="Line 56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49" name="Line 566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0" name="Line 567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1" name="Line 56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2" name="Line 569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3" name="Line 57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4" name="Line 57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5" name="Line 572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6" name="Line 57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7" name="Line 574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8" name="Line 57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9" name="Line 57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0" name="Line 57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1" name="Line 578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2" name="Line 579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463" name="Group 580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474" name="Line 58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75" name="Line 58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76" name="Line 583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77" name="Line 58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464" name="Group 585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470" name="Line 58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71" name="Line 58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72" name="Line 588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73" name="Line 589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465" name="Group 590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466" name="Line 59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67" name="Line 59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68" name="Line 593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69" name="Line 59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sp>
            <p:nvSpPr>
              <p:cNvPr id="445" name="Line 595"/>
              <p:cNvSpPr>
                <a:spLocks noChangeShapeType="1"/>
              </p:cNvSpPr>
              <p:nvPr/>
            </p:nvSpPr>
            <p:spPr bwMode="auto">
              <a:xfrm flipV="1">
                <a:off x="414" y="1266"/>
                <a:ext cx="430" cy="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grpSp>
          <p:nvGrpSpPr>
            <p:cNvPr id="600" name="Group 597"/>
            <p:cNvGrpSpPr>
              <a:grpSpLocks/>
            </p:cNvGrpSpPr>
            <p:nvPr/>
          </p:nvGrpSpPr>
          <p:grpSpPr bwMode="auto">
            <a:xfrm>
              <a:off x="4760913" y="3881438"/>
              <a:ext cx="1309687" cy="1147762"/>
              <a:chOff x="146" y="711"/>
              <a:chExt cx="825" cy="723"/>
            </a:xfrm>
          </p:grpSpPr>
          <p:sp>
            <p:nvSpPr>
              <p:cNvPr id="601" name="AutoShape 598"/>
              <p:cNvSpPr>
                <a:spLocks noChangeArrowheads="1"/>
              </p:cNvSpPr>
              <p:nvPr/>
            </p:nvSpPr>
            <p:spPr bwMode="auto">
              <a:xfrm>
                <a:off x="719" y="904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602" name="AutoShape 599"/>
              <p:cNvSpPr>
                <a:spLocks noChangeArrowheads="1"/>
              </p:cNvSpPr>
              <p:nvPr/>
            </p:nvSpPr>
            <p:spPr bwMode="auto">
              <a:xfrm>
                <a:off x="335" y="1115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grpSp>
            <p:nvGrpSpPr>
              <p:cNvPr id="603" name="Group 600"/>
              <p:cNvGrpSpPr>
                <a:grpSpLocks/>
              </p:cNvGrpSpPr>
              <p:nvPr/>
            </p:nvGrpSpPr>
            <p:grpSpPr bwMode="auto">
              <a:xfrm>
                <a:off x="523" y="1006"/>
                <a:ext cx="252" cy="214"/>
                <a:chOff x="867" y="1530"/>
                <a:chExt cx="252" cy="214"/>
              </a:xfrm>
            </p:grpSpPr>
            <p:sp>
              <p:nvSpPr>
                <p:cNvPr id="772" name="AutoShape 601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grpSp>
              <p:nvGrpSpPr>
                <p:cNvPr id="773" name="Group 602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774" name="Line 603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75" name="Line 604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76" name="Line 605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77" name="Line 60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78" name="Line 607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79" name="Line 60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80" name="Line 609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81" name="Line 610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82" name="Line 61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83" name="Line 612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84" name="Line 6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85" name="Line 6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86" name="Line 61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87" name="Line 616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88" name="Line 617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789" name="Group 618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800" name="Line 6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801" name="Line 62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802" name="Line 621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803" name="Line 62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790" name="Group 623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796" name="Line 6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97" name="Line 62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98" name="Line 626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99" name="Line 62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791" name="Group 628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792" name="Line 62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93" name="Line 63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94" name="Line 631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95" name="Line 63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grpSp>
            <p:nvGrpSpPr>
              <p:cNvPr id="604" name="Group 633"/>
              <p:cNvGrpSpPr>
                <a:grpSpLocks/>
              </p:cNvGrpSpPr>
              <p:nvPr/>
            </p:nvGrpSpPr>
            <p:grpSpPr bwMode="auto">
              <a:xfrm>
                <a:off x="429" y="1159"/>
                <a:ext cx="57" cy="113"/>
                <a:chOff x="3796" y="1043"/>
                <a:chExt cx="865" cy="1237"/>
              </a:xfrm>
            </p:grpSpPr>
            <p:sp>
              <p:nvSpPr>
                <p:cNvPr id="742" name="Line 634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43" name="Line 635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44" name="Line 636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45" name="Line 637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46" name="Line 638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47" name="Line 639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48" name="Line 640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49" name="Line 641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50" name="Line 642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51" name="Line 643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52" name="Line 644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53" name="Line 645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54" name="Line 646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55" name="Line 647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56" name="Line 648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757" name="Group 649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768" name="Line 650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69" name="Line 65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70" name="Line 65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71" name="Line 6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758" name="Group 654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764" name="Line 655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65" name="Line 65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66" name="Line 65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67" name="Line 65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759" name="Group 659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760" name="Line 660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61" name="Line 66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62" name="Line 66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63" name="Line 66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605" name="Group 664"/>
              <p:cNvGrpSpPr>
                <a:grpSpLocks/>
              </p:cNvGrpSpPr>
              <p:nvPr/>
            </p:nvGrpSpPr>
            <p:grpSpPr bwMode="auto">
              <a:xfrm>
                <a:off x="821" y="938"/>
                <a:ext cx="57" cy="114"/>
                <a:chOff x="3796" y="1043"/>
                <a:chExt cx="865" cy="1237"/>
              </a:xfrm>
            </p:grpSpPr>
            <p:sp>
              <p:nvSpPr>
                <p:cNvPr id="712" name="Line 665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28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13" name="Line 666"/>
                <p:cNvSpPr>
                  <a:spLocks noChangeShapeType="1"/>
                </p:cNvSpPr>
                <p:nvPr/>
              </p:nvSpPr>
              <p:spPr bwMode="auto">
                <a:xfrm>
                  <a:off x="4221" y="1477"/>
                  <a:ext cx="243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14" name="Line 667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15" name="Line 668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16" name="Line 669"/>
                <p:cNvSpPr>
                  <a:spLocks noChangeShapeType="1"/>
                </p:cNvSpPr>
                <p:nvPr/>
              </p:nvSpPr>
              <p:spPr bwMode="auto">
                <a:xfrm>
                  <a:off x="4221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17" name="Line 670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18" name="Line 671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19" name="Line 672"/>
                <p:cNvSpPr>
                  <a:spLocks noChangeShapeType="1"/>
                </p:cNvSpPr>
                <p:nvPr/>
              </p:nvSpPr>
              <p:spPr bwMode="auto">
                <a:xfrm>
                  <a:off x="4100" y="1889"/>
                  <a:ext cx="121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20" name="Line 673"/>
                <p:cNvSpPr>
                  <a:spLocks noChangeShapeType="1"/>
                </p:cNvSpPr>
                <p:nvPr/>
              </p:nvSpPr>
              <p:spPr bwMode="auto">
                <a:xfrm flipV="1">
                  <a:off x="4221" y="1889"/>
                  <a:ext cx="152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21" name="Line 674"/>
                <p:cNvSpPr>
                  <a:spLocks noChangeShapeType="1"/>
                </p:cNvSpPr>
                <p:nvPr/>
              </p:nvSpPr>
              <p:spPr bwMode="auto">
                <a:xfrm>
                  <a:off x="4054" y="1998"/>
                  <a:ext cx="167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22" name="Line 675"/>
                <p:cNvSpPr>
                  <a:spLocks noChangeShapeType="1"/>
                </p:cNvSpPr>
                <p:nvPr/>
              </p:nvSpPr>
              <p:spPr bwMode="auto">
                <a:xfrm flipV="1">
                  <a:off x="4221" y="2009"/>
                  <a:ext cx="182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23" name="Line 676"/>
                <p:cNvSpPr>
                  <a:spLocks noChangeShapeType="1"/>
                </p:cNvSpPr>
                <p:nvPr/>
              </p:nvSpPr>
              <p:spPr bwMode="auto">
                <a:xfrm flipV="1">
                  <a:off x="4221" y="1781"/>
                  <a:ext cx="9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24" name="Line 677"/>
                <p:cNvSpPr>
                  <a:spLocks noChangeShapeType="1"/>
                </p:cNvSpPr>
                <p:nvPr/>
              </p:nvSpPr>
              <p:spPr bwMode="auto">
                <a:xfrm flipV="1">
                  <a:off x="4221" y="1629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25" name="Line 678"/>
                <p:cNvSpPr>
                  <a:spLocks noChangeShapeType="1"/>
                </p:cNvSpPr>
                <p:nvPr/>
              </p:nvSpPr>
              <p:spPr bwMode="auto">
                <a:xfrm>
                  <a:off x="4130" y="1770"/>
                  <a:ext cx="106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26" name="Line 679"/>
                <p:cNvSpPr>
                  <a:spLocks noChangeShapeType="1"/>
                </p:cNvSpPr>
                <p:nvPr/>
              </p:nvSpPr>
              <p:spPr bwMode="auto">
                <a:xfrm>
                  <a:off x="4175" y="1629"/>
                  <a:ext cx="6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727" name="Group 680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738" name="Line 681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39" name="Line 68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9" y="1183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40" name="Line 68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3" y="1393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41" name="Line 68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85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728" name="Group 685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734" name="Line 686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60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35" name="Line 68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9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36" name="Line 68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26"/>
                    <a:ext cx="209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37" name="Line 6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8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729" name="Group 690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730" name="Line 691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31" name="Line 69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3" y="1204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32" name="Line 69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4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733" name="Line 69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0" y="1306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606" name="Line 695"/>
              <p:cNvSpPr>
                <a:spLocks noChangeShapeType="1"/>
              </p:cNvSpPr>
              <p:nvPr/>
            </p:nvSpPr>
            <p:spPr bwMode="auto">
              <a:xfrm flipH="1" flipV="1">
                <a:off x="602" y="916"/>
                <a:ext cx="256" cy="25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607" name="Line 696"/>
              <p:cNvSpPr>
                <a:spLocks noChangeShapeType="1"/>
              </p:cNvSpPr>
              <p:nvPr/>
            </p:nvSpPr>
            <p:spPr bwMode="auto">
              <a:xfrm flipV="1">
                <a:off x="455" y="914"/>
                <a:ext cx="3" cy="3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608" name="Line 697"/>
              <p:cNvSpPr>
                <a:spLocks noChangeShapeType="1"/>
              </p:cNvSpPr>
              <p:nvPr/>
            </p:nvSpPr>
            <p:spPr bwMode="auto">
              <a:xfrm flipH="1" flipV="1">
                <a:off x="501" y="920"/>
                <a:ext cx="140" cy="44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609" name="Line 698"/>
              <p:cNvSpPr>
                <a:spLocks noChangeShapeType="1"/>
              </p:cNvSpPr>
              <p:nvPr/>
            </p:nvSpPr>
            <p:spPr bwMode="auto">
              <a:xfrm flipH="1" flipV="1">
                <a:off x="647" y="925"/>
                <a:ext cx="218" cy="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610" name="Group 699"/>
              <p:cNvGrpSpPr>
                <a:grpSpLocks/>
              </p:cNvGrpSpPr>
              <p:nvPr/>
            </p:nvGrpSpPr>
            <p:grpSpPr bwMode="auto">
              <a:xfrm>
                <a:off x="715" y="1116"/>
                <a:ext cx="252" cy="214"/>
                <a:chOff x="867" y="1530"/>
                <a:chExt cx="252" cy="214"/>
              </a:xfrm>
            </p:grpSpPr>
            <p:sp>
              <p:nvSpPr>
                <p:cNvPr id="680" name="AutoShape 700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grpSp>
              <p:nvGrpSpPr>
                <p:cNvPr id="681" name="Group 701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682" name="Line 70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83" name="Line 703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84" name="Line 704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85" name="Line 70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86" name="Line 706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87" name="Line 70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88" name="Line 708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89" name="Line 709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90" name="Line 7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91" name="Line 711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92" name="Line 71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93" name="Line 71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94" name="Line 71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95" name="Line 715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96" name="Line 716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697" name="Group 717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708" name="Line 71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09" name="Line 719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10" name="Line 720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11" name="Line 721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698" name="Group 722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704" name="Line 72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05" name="Line 72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06" name="Line 725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07" name="Line 726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699" name="Group 727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700" name="Line 7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01" name="Line 729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02" name="Line 730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703" name="Line 731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sp>
            <p:nvSpPr>
              <p:cNvPr id="611" name="Line 732"/>
              <p:cNvSpPr>
                <a:spLocks noChangeShapeType="1"/>
              </p:cNvSpPr>
              <p:nvPr/>
            </p:nvSpPr>
            <p:spPr bwMode="auto">
              <a:xfrm flipH="1" flipV="1">
                <a:off x="554" y="928"/>
                <a:ext cx="92" cy="2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612" name="Group 733"/>
              <p:cNvGrpSpPr>
                <a:grpSpLocks/>
              </p:cNvGrpSpPr>
              <p:nvPr/>
            </p:nvGrpSpPr>
            <p:grpSpPr bwMode="auto">
              <a:xfrm>
                <a:off x="191" y="711"/>
                <a:ext cx="616" cy="216"/>
                <a:chOff x="717" y="1160"/>
                <a:chExt cx="616" cy="216"/>
              </a:xfrm>
            </p:grpSpPr>
            <p:sp>
              <p:nvSpPr>
                <p:cNvPr id="678" name="Rectangle 734"/>
                <p:cNvSpPr>
                  <a:spLocks noChangeArrowheads="1"/>
                </p:cNvSpPr>
                <p:nvPr/>
              </p:nvSpPr>
              <p:spPr bwMode="auto">
                <a:xfrm>
                  <a:off x="832" y="1160"/>
                  <a:ext cx="384" cy="2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sp>
              <p:nvSpPr>
                <p:cNvPr id="679" name="Text Box 735"/>
                <p:cNvSpPr txBox="1">
                  <a:spLocks noChangeArrowheads="1"/>
                </p:cNvSpPr>
                <p:nvPr/>
              </p:nvSpPr>
              <p:spPr bwMode="auto">
                <a:xfrm>
                  <a:off x="717" y="1171"/>
                  <a:ext cx="616" cy="2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 eaLnBrk="1" hangingPunct="1">
                    <a:defRPr/>
                  </a:pPr>
                  <a:r>
                    <a:rPr lang="en-US">
                      <a:latin typeface="Arial" charset="0"/>
                      <a:cs typeface="Arial" charset="0"/>
                    </a:rPr>
                    <a:t>MSC</a:t>
                  </a:r>
                </a:p>
              </p:txBody>
            </p:sp>
          </p:grpSp>
          <p:sp>
            <p:nvSpPr>
              <p:cNvPr id="613" name="AutoShape 736"/>
              <p:cNvSpPr>
                <a:spLocks noChangeArrowheads="1"/>
              </p:cNvSpPr>
              <p:nvPr/>
            </p:nvSpPr>
            <p:spPr bwMode="auto">
              <a:xfrm>
                <a:off x="146" y="1007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grpSp>
            <p:nvGrpSpPr>
              <p:cNvPr id="614" name="Group 737"/>
              <p:cNvGrpSpPr>
                <a:grpSpLocks/>
              </p:cNvGrpSpPr>
              <p:nvPr/>
            </p:nvGrpSpPr>
            <p:grpSpPr bwMode="auto">
              <a:xfrm>
                <a:off x="237" y="1051"/>
                <a:ext cx="57" cy="113"/>
                <a:chOff x="3796" y="1043"/>
                <a:chExt cx="865" cy="1237"/>
              </a:xfrm>
            </p:grpSpPr>
            <p:sp>
              <p:nvSpPr>
                <p:cNvPr id="648" name="Line 738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49" name="Line 739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0" name="Line 740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1" name="Line 741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2" name="Line 742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3" name="Line 743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4" name="Line 74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5" name="Line 745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6" name="Line 746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7" name="Line 747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8" name="Line 748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9" name="Line 749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60" name="Line 750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61" name="Line 751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62" name="Line 752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663" name="Group 753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74" name="Line 754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75" name="Line 75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76" name="Line 75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77" name="Line 75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64" name="Group 758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70" name="Line 759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71" name="Line 76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72" name="Line 76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73" name="Line 76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65" name="Group 763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66" name="Line 764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67" name="Line 76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68" name="Line 76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69" name="Line 76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615" name="AutoShape 768"/>
              <p:cNvSpPr>
                <a:spLocks noChangeArrowheads="1"/>
              </p:cNvSpPr>
              <p:nvPr/>
            </p:nvSpPr>
            <p:spPr bwMode="auto">
              <a:xfrm>
                <a:off x="527" y="122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grpSp>
            <p:nvGrpSpPr>
              <p:cNvPr id="616" name="Group 769"/>
              <p:cNvGrpSpPr>
                <a:grpSpLocks/>
              </p:cNvGrpSpPr>
              <p:nvPr/>
            </p:nvGrpSpPr>
            <p:grpSpPr bwMode="auto">
              <a:xfrm>
                <a:off x="627" y="1270"/>
                <a:ext cx="57" cy="113"/>
                <a:chOff x="3796" y="1043"/>
                <a:chExt cx="865" cy="1237"/>
              </a:xfrm>
            </p:grpSpPr>
            <p:sp>
              <p:nvSpPr>
                <p:cNvPr id="618" name="Line 770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19" name="Line 771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0" name="Line 772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1" name="Line 773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2" name="Line 774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3" name="Line 775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4" name="Line 776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5" name="Line 777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6" name="Line 778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7" name="Line 779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8" name="Line 780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29" name="Line 781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30" name="Line 782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31" name="Line 783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32" name="Line 784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633" name="Group 785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644" name="Line 786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45" name="Line 78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46" name="Line 78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47" name="Line 7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34" name="Group 790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640" name="Line 791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41" name="Line 79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42" name="Line 79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43" name="Line 79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635" name="Group 795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636" name="Line 796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37" name="Line 79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38" name="Line 79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39" name="Line 79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617" name="Line 800"/>
              <p:cNvSpPr>
                <a:spLocks noChangeShapeType="1"/>
              </p:cNvSpPr>
              <p:nvPr/>
            </p:nvSpPr>
            <p:spPr bwMode="auto">
              <a:xfrm flipV="1">
                <a:off x="269" y="920"/>
                <a:ext cx="15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grpSp>
          <p:nvGrpSpPr>
            <p:cNvPr id="804" name="Group 802"/>
            <p:cNvGrpSpPr>
              <a:grpSpLocks/>
            </p:cNvGrpSpPr>
            <p:nvPr/>
          </p:nvGrpSpPr>
          <p:grpSpPr bwMode="auto">
            <a:xfrm>
              <a:off x="3763963" y="3609982"/>
              <a:ext cx="623887" cy="338138"/>
              <a:chOff x="2647" y="2987"/>
              <a:chExt cx="393" cy="213"/>
            </a:xfrm>
          </p:grpSpPr>
          <p:sp>
            <p:nvSpPr>
              <p:cNvPr id="805" name="Rectangle 803"/>
              <p:cNvSpPr>
                <a:spLocks noChangeArrowheads="1"/>
              </p:cNvSpPr>
              <p:nvPr/>
            </p:nvSpPr>
            <p:spPr bwMode="auto">
              <a:xfrm>
                <a:off x="2647" y="2987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806" name="Text Box 804"/>
              <p:cNvSpPr txBox="1">
                <a:spLocks noChangeArrowheads="1"/>
              </p:cNvSpPr>
              <p:nvPr/>
            </p:nvSpPr>
            <p:spPr bwMode="auto">
              <a:xfrm>
                <a:off x="2649" y="2995"/>
                <a:ext cx="391" cy="20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>
                    <a:latin typeface="Arial" charset="0"/>
                    <a:cs typeface="Arial" charset="0"/>
                  </a:rPr>
                  <a:t>MSC</a:t>
                </a:r>
              </a:p>
            </p:txBody>
          </p:sp>
        </p:grpSp>
        <p:grpSp>
          <p:nvGrpSpPr>
            <p:cNvPr id="807" name="Group 806"/>
            <p:cNvGrpSpPr>
              <a:grpSpLocks/>
            </p:cNvGrpSpPr>
            <p:nvPr/>
          </p:nvGrpSpPr>
          <p:grpSpPr bwMode="auto">
            <a:xfrm>
              <a:off x="6122988" y="3700463"/>
              <a:ext cx="1309687" cy="1147762"/>
              <a:chOff x="146" y="711"/>
              <a:chExt cx="825" cy="723"/>
            </a:xfrm>
          </p:grpSpPr>
          <p:sp>
            <p:nvSpPr>
              <p:cNvPr id="808" name="AutoShape 807"/>
              <p:cNvSpPr>
                <a:spLocks noChangeArrowheads="1"/>
              </p:cNvSpPr>
              <p:nvPr/>
            </p:nvSpPr>
            <p:spPr bwMode="auto">
              <a:xfrm>
                <a:off x="719" y="904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809" name="AutoShape 808"/>
              <p:cNvSpPr>
                <a:spLocks noChangeArrowheads="1"/>
              </p:cNvSpPr>
              <p:nvPr/>
            </p:nvSpPr>
            <p:spPr bwMode="auto">
              <a:xfrm>
                <a:off x="335" y="1115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grpSp>
            <p:nvGrpSpPr>
              <p:cNvPr id="810" name="Group 809"/>
              <p:cNvGrpSpPr>
                <a:grpSpLocks/>
              </p:cNvGrpSpPr>
              <p:nvPr/>
            </p:nvGrpSpPr>
            <p:grpSpPr bwMode="auto">
              <a:xfrm>
                <a:off x="523" y="1006"/>
                <a:ext cx="252" cy="214"/>
                <a:chOff x="867" y="1530"/>
                <a:chExt cx="252" cy="214"/>
              </a:xfrm>
            </p:grpSpPr>
            <p:sp>
              <p:nvSpPr>
                <p:cNvPr id="979" name="AutoShape 810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grpSp>
              <p:nvGrpSpPr>
                <p:cNvPr id="980" name="Group 811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981" name="Line 812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82" name="Line 813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83" name="Line 814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84" name="Line 81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85" name="Line 816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86" name="Line 81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87" name="Line 818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88" name="Line 819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89" name="Line 82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90" name="Line 821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91" name="Line 8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92" name="Line 8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93" name="Line 82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94" name="Line 825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95" name="Line 826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996" name="Group 827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1007" name="Line 82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008" name="Line 829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009" name="Line 830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010" name="Line 831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997" name="Group 832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1003" name="Line 833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004" name="Line 83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005" name="Line 835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006" name="Line 836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998" name="Group 837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999" name="Line 838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000" name="Line 839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001" name="Line 840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002" name="Line 841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grpSp>
            <p:nvGrpSpPr>
              <p:cNvPr id="811" name="Group 842"/>
              <p:cNvGrpSpPr>
                <a:grpSpLocks/>
              </p:cNvGrpSpPr>
              <p:nvPr/>
            </p:nvGrpSpPr>
            <p:grpSpPr bwMode="auto">
              <a:xfrm>
                <a:off x="429" y="1159"/>
                <a:ext cx="57" cy="113"/>
                <a:chOff x="3796" y="1043"/>
                <a:chExt cx="865" cy="1237"/>
              </a:xfrm>
            </p:grpSpPr>
            <p:sp>
              <p:nvSpPr>
                <p:cNvPr id="949" name="Line 843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0" name="Line 844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1" name="Line 845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2" name="Line 846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3" name="Line 847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4" name="Line 848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5" name="Line 849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6" name="Line 850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7" name="Line 851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8" name="Line 852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9" name="Line 853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60" name="Line 854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61" name="Line 855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62" name="Line 856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63" name="Line 857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964" name="Group 858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975" name="Line 859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76" name="Line 86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77" name="Line 86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78" name="Line 86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965" name="Group 863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971" name="Line 864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72" name="Line 86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73" name="Line 86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74" name="Line 86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966" name="Group 868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967" name="Line 869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68" name="Line 87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69" name="Line 87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70" name="Line 87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812" name="Group 873"/>
              <p:cNvGrpSpPr>
                <a:grpSpLocks/>
              </p:cNvGrpSpPr>
              <p:nvPr/>
            </p:nvGrpSpPr>
            <p:grpSpPr bwMode="auto">
              <a:xfrm>
                <a:off x="821" y="938"/>
                <a:ext cx="57" cy="114"/>
                <a:chOff x="3796" y="1043"/>
                <a:chExt cx="865" cy="1237"/>
              </a:xfrm>
            </p:grpSpPr>
            <p:sp>
              <p:nvSpPr>
                <p:cNvPr id="919" name="Line 874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28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0" name="Line 875"/>
                <p:cNvSpPr>
                  <a:spLocks noChangeShapeType="1"/>
                </p:cNvSpPr>
                <p:nvPr/>
              </p:nvSpPr>
              <p:spPr bwMode="auto">
                <a:xfrm>
                  <a:off x="4221" y="1477"/>
                  <a:ext cx="243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1" name="Line 876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2" name="Line 877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3" name="Line 878"/>
                <p:cNvSpPr>
                  <a:spLocks noChangeShapeType="1"/>
                </p:cNvSpPr>
                <p:nvPr/>
              </p:nvSpPr>
              <p:spPr bwMode="auto">
                <a:xfrm>
                  <a:off x="4221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4" name="Line 879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5" name="Line 880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6" name="Line 881"/>
                <p:cNvSpPr>
                  <a:spLocks noChangeShapeType="1"/>
                </p:cNvSpPr>
                <p:nvPr/>
              </p:nvSpPr>
              <p:spPr bwMode="auto">
                <a:xfrm>
                  <a:off x="4100" y="1889"/>
                  <a:ext cx="121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7" name="Line 882"/>
                <p:cNvSpPr>
                  <a:spLocks noChangeShapeType="1"/>
                </p:cNvSpPr>
                <p:nvPr/>
              </p:nvSpPr>
              <p:spPr bwMode="auto">
                <a:xfrm flipV="1">
                  <a:off x="4221" y="1889"/>
                  <a:ext cx="152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8" name="Line 883"/>
                <p:cNvSpPr>
                  <a:spLocks noChangeShapeType="1"/>
                </p:cNvSpPr>
                <p:nvPr/>
              </p:nvSpPr>
              <p:spPr bwMode="auto">
                <a:xfrm>
                  <a:off x="4054" y="1998"/>
                  <a:ext cx="167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29" name="Line 884"/>
                <p:cNvSpPr>
                  <a:spLocks noChangeShapeType="1"/>
                </p:cNvSpPr>
                <p:nvPr/>
              </p:nvSpPr>
              <p:spPr bwMode="auto">
                <a:xfrm flipV="1">
                  <a:off x="4221" y="2009"/>
                  <a:ext cx="182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30" name="Line 885"/>
                <p:cNvSpPr>
                  <a:spLocks noChangeShapeType="1"/>
                </p:cNvSpPr>
                <p:nvPr/>
              </p:nvSpPr>
              <p:spPr bwMode="auto">
                <a:xfrm flipV="1">
                  <a:off x="4221" y="1781"/>
                  <a:ext cx="9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31" name="Line 886"/>
                <p:cNvSpPr>
                  <a:spLocks noChangeShapeType="1"/>
                </p:cNvSpPr>
                <p:nvPr/>
              </p:nvSpPr>
              <p:spPr bwMode="auto">
                <a:xfrm flipV="1">
                  <a:off x="4221" y="1629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32" name="Line 887"/>
                <p:cNvSpPr>
                  <a:spLocks noChangeShapeType="1"/>
                </p:cNvSpPr>
                <p:nvPr/>
              </p:nvSpPr>
              <p:spPr bwMode="auto">
                <a:xfrm>
                  <a:off x="4130" y="1770"/>
                  <a:ext cx="106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33" name="Line 888"/>
                <p:cNvSpPr>
                  <a:spLocks noChangeShapeType="1"/>
                </p:cNvSpPr>
                <p:nvPr/>
              </p:nvSpPr>
              <p:spPr bwMode="auto">
                <a:xfrm>
                  <a:off x="4175" y="1629"/>
                  <a:ext cx="6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934" name="Group 889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945" name="Line 890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46" name="Line 89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9" y="1183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47" name="Line 89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3" y="1393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48" name="Line 89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85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935" name="Group 894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941" name="Line 895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60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42" name="Line 89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9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43" name="Line 89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26"/>
                    <a:ext cx="209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44" name="Line 89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8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936" name="Group 899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937" name="Line 900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38" name="Line 90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3" y="1204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39" name="Line 90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4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40" name="Line 90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0" y="1306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813" name="Line 904"/>
              <p:cNvSpPr>
                <a:spLocks noChangeShapeType="1"/>
              </p:cNvSpPr>
              <p:nvPr/>
            </p:nvSpPr>
            <p:spPr bwMode="auto">
              <a:xfrm flipH="1" flipV="1">
                <a:off x="602" y="916"/>
                <a:ext cx="256" cy="25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814" name="Line 905"/>
              <p:cNvSpPr>
                <a:spLocks noChangeShapeType="1"/>
              </p:cNvSpPr>
              <p:nvPr/>
            </p:nvSpPr>
            <p:spPr bwMode="auto">
              <a:xfrm flipV="1">
                <a:off x="455" y="914"/>
                <a:ext cx="3" cy="3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815" name="Line 906"/>
              <p:cNvSpPr>
                <a:spLocks noChangeShapeType="1"/>
              </p:cNvSpPr>
              <p:nvPr/>
            </p:nvSpPr>
            <p:spPr bwMode="auto">
              <a:xfrm flipH="1" flipV="1">
                <a:off x="501" y="920"/>
                <a:ext cx="140" cy="44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816" name="Line 907"/>
              <p:cNvSpPr>
                <a:spLocks noChangeShapeType="1"/>
              </p:cNvSpPr>
              <p:nvPr/>
            </p:nvSpPr>
            <p:spPr bwMode="auto">
              <a:xfrm flipH="1" flipV="1">
                <a:off x="647" y="925"/>
                <a:ext cx="218" cy="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817" name="Group 908"/>
              <p:cNvGrpSpPr>
                <a:grpSpLocks/>
              </p:cNvGrpSpPr>
              <p:nvPr/>
            </p:nvGrpSpPr>
            <p:grpSpPr bwMode="auto">
              <a:xfrm>
                <a:off x="715" y="1116"/>
                <a:ext cx="252" cy="214"/>
                <a:chOff x="867" y="1530"/>
                <a:chExt cx="252" cy="214"/>
              </a:xfrm>
            </p:grpSpPr>
            <p:sp>
              <p:nvSpPr>
                <p:cNvPr id="887" name="AutoShape 909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grpSp>
              <p:nvGrpSpPr>
                <p:cNvPr id="888" name="Group 910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889" name="Line 91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0" name="Line 912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1" name="Line 913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2" name="Line 914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3" name="Line 915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4" name="Line 91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5" name="Line 917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6" name="Line 918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7" name="Line 91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8" name="Line 920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99" name="Line 92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00" name="Line 922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01" name="Line 92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02" name="Line 924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03" name="Line 925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904" name="Group 926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915" name="Line 92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16" name="Line 928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17" name="Line 929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18" name="Line 93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905" name="Group 931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911" name="Line 93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12" name="Line 933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13" name="Line 934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14" name="Line 93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906" name="Group 936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907" name="Line 93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08" name="Line 938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09" name="Line 939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910" name="Line 94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sp>
            <p:nvSpPr>
              <p:cNvPr id="818" name="Line 941"/>
              <p:cNvSpPr>
                <a:spLocks noChangeShapeType="1"/>
              </p:cNvSpPr>
              <p:nvPr/>
            </p:nvSpPr>
            <p:spPr bwMode="auto">
              <a:xfrm flipH="1" flipV="1">
                <a:off x="554" y="928"/>
                <a:ext cx="92" cy="2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819" name="Group 942"/>
              <p:cNvGrpSpPr>
                <a:grpSpLocks/>
              </p:cNvGrpSpPr>
              <p:nvPr/>
            </p:nvGrpSpPr>
            <p:grpSpPr bwMode="auto">
              <a:xfrm>
                <a:off x="191" y="711"/>
                <a:ext cx="616" cy="216"/>
                <a:chOff x="717" y="1160"/>
                <a:chExt cx="616" cy="216"/>
              </a:xfrm>
            </p:grpSpPr>
            <p:sp>
              <p:nvSpPr>
                <p:cNvPr id="885" name="Rectangle 943"/>
                <p:cNvSpPr>
                  <a:spLocks noChangeArrowheads="1"/>
                </p:cNvSpPr>
                <p:nvPr/>
              </p:nvSpPr>
              <p:spPr bwMode="auto">
                <a:xfrm>
                  <a:off x="832" y="1160"/>
                  <a:ext cx="384" cy="2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sp>
              <p:nvSpPr>
                <p:cNvPr id="886" name="Text Box 944"/>
                <p:cNvSpPr txBox="1">
                  <a:spLocks noChangeArrowheads="1"/>
                </p:cNvSpPr>
                <p:nvPr/>
              </p:nvSpPr>
              <p:spPr bwMode="auto">
                <a:xfrm>
                  <a:off x="717" y="1171"/>
                  <a:ext cx="616" cy="2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 eaLnBrk="1" hangingPunct="1">
                    <a:defRPr/>
                  </a:pPr>
                  <a:r>
                    <a:rPr lang="en-US">
                      <a:latin typeface="Arial" charset="0"/>
                      <a:cs typeface="Arial" charset="0"/>
                    </a:rPr>
                    <a:t>MSC</a:t>
                  </a:r>
                </a:p>
              </p:txBody>
            </p:sp>
          </p:grpSp>
          <p:sp>
            <p:nvSpPr>
              <p:cNvPr id="820" name="AutoShape 945"/>
              <p:cNvSpPr>
                <a:spLocks noChangeArrowheads="1"/>
              </p:cNvSpPr>
              <p:nvPr/>
            </p:nvSpPr>
            <p:spPr bwMode="auto">
              <a:xfrm>
                <a:off x="146" y="1007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grpSp>
            <p:nvGrpSpPr>
              <p:cNvPr id="821" name="Group 946"/>
              <p:cNvGrpSpPr>
                <a:grpSpLocks/>
              </p:cNvGrpSpPr>
              <p:nvPr/>
            </p:nvGrpSpPr>
            <p:grpSpPr bwMode="auto">
              <a:xfrm>
                <a:off x="237" y="1051"/>
                <a:ext cx="57" cy="113"/>
                <a:chOff x="3796" y="1043"/>
                <a:chExt cx="865" cy="1237"/>
              </a:xfrm>
            </p:grpSpPr>
            <p:sp>
              <p:nvSpPr>
                <p:cNvPr id="855" name="Line 947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56" name="Line 948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57" name="Line 949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58" name="Line 950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59" name="Line 951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0" name="Line 952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1" name="Line 953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2" name="Line 954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3" name="Line 955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4" name="Line 956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5" name="Line 957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6" name="Line 958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7" name="Line 959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8" name="Line 960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69" name="Line 961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870" name="Group 962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881" name="Line 963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82" name="Line 96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83" name="Line 96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84" name="Line 96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871" name="Group 967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877" name="Line 968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78" name="Line 96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79" name="Line 97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80" name="Line 97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872" name="Group 972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873" name="Line 973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74" name="Line 97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75" name="Line 97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76" name="Line 97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822" name="AutoShape 977"/>
              <p:cNvSpPr>
                <a:spLocks noChangeArrowheads="1"/>
              </p:cNvSpPr>
              <p:nvPr/>
            </p:nvSpPr>
            <p:spPr bwMode="auto">
              <a:xfrm>
                <a:off x="527" y="122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grpSp>
            <p:nvGrpSpPr>
              <p:cNvPr id="823" name="Group 978"/>
              <p:cNvGrpSpPr>
                <a:grpSpLocks/>
              </p:cNvGrpSpPr>
              <p:nvPr/>
            </p:nvGrpSpPr>
            <p:grpSpPr bwMode="auto">
              <a:xfrm>
                <a:off x="627" y="1270"/>
                <a:ext cx="57" cy="113"/>
                <a:chOff x="3796" y="1043"/>
                <a:chExt cx="865" cy="1237"/>
              </a:xfrm>
            </p:grpSpPr>
            <p:sp>
              <p:nvSpPr>
                <p:cNvPr id="825" name="Line 979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26" name="Line 980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27" name="Line 981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28" name="Line 982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29" name="Line 983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0" name="Line 984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1" name="Line 985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2" name="Line 986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3" name="Line 987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4" name="Line 988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5" name="Line 989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6" name="Line 990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7" name="Line 991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8" name="Line 992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839" name="Line 993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840" name="Group 994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851" name="Line 995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52" name="Line 99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53" name="Line 99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54" name="Line 99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841" name="Group 999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847" name="Line 1000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48" name="Line 100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49" name="Line 100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50" name="Line 100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842" name="Group 1004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843" name="Line 1005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44" name="Line 100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45" name="Line 100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46" name="Line 100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824" name="Line 1009"/>
              <p:cNvSpPr>
                <a:spLocks noChangeShapeType="1"/>
              </p:cNvSpPr>
              <p:nvPr/>
            </p:nvSpPr>
            <p:spPr bwMode="auto">
              <a:xfrm flipV="1">
                <a:off x="269" y="920"/>
                <a:ext cx="15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grpSp>
          <p:nvGrpSpPr>
            <p:cNvPr id="1011" name="Group 122"/>
            <p:cNvGrpSpPr>
              <a:grpSpLocks/>
            </p:cNvGrpSpPr>
            <p:nvPr/>
          </p:nvGrpSpPr>
          <p:grpSpPr bwMode="auto">
            <a:xfrm>
              <a:off x="5394325" y="2746375"/>
              <a:ext cx="1749425" cy="841375"/>
              <a:chOff x="1064" y="824"/>
              <a:chExt cx="1102" cy="530"/>
            </a:xfrm>
          </p:grpSpPr>
          <p:sp>
            <p:nvSpPr>
              <p:cNvPr id="1012" name="AutoShape 1011"/>
              <p:cNvSpPr>
                <a:spLocks noChangeArrowheads="1"/>
              </p:cNvSpPr>
              <p:nvPr/>
            </p:nvSpPr>
            <p:spPr bwMode="auto">
              <a:xfrm>
                <a:off x="1534" y="824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013" name="AutoShape 1012"/>
              <p:cNvSpPr>
                <a:spLocks noChangeArrowheads="1"/>
              </p:cNvSpPr>
              <p:nvPr/>
            </p:nvSpPr>
            <p:spPr bwMode="auto">
              <a:xfrm>
                <a:off x="1726" y="114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014" name="AutoShape 1013"/>
              <p:cNvSpPr>
                <a:spLocks noChangeArrowheads="1"/>
              </p:cNvSpPr>
              <p:nvPr/>
            </p:nvSpPr>
            <p:spPr bwMode="auto">
              <a:xfrm>
                <a:off x="1723" y="925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015" name="AutoShape 1014"/>
              <p:cNvSpPr>
                <a:spLocks noChangeArrowheads="1"/>
              </p:cNvSpPr>
              <p:nvPr/>
            </p:nvSpPr>
            <p:spPr bwMode="auto">
              <a:xfrm>
                <a:off x="1914" y="1034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grpSp>
            <p:nvGrpSpPr>
              <p:cNvPr id="1016" name="Group 1015"/>
              <p:cNvGrpSpPr>
                <a:grpSpLocks/>
              </p:cNvGrpSpPr>
              <p:nvPr/>
            </p:nvGrpSpPr>
            <p:grpSpPr bwMode="auto">
              <a:xfrm>
                <a:off x="2014" y="1065"/>
                <a:ext cx="58" cy="114"/>
                <a:chOff x="3796" y="1043"/>
                <a:chExt cx="865" cy="1237"/>
              </a:xfrm>
            </p:grpSpPr>
            <p:sp>
              <p:nvSpPr>
                <p:cNvPr id="1117" name="Line 1016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18" name="Line 1017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19" name="Line 1018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0" name="Line 1019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1" name="Line 1020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2" name="Line 1021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3" name="Line 1022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4" name="Line 1023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5" name="Line 0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6" name="Line 1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7" name="Line 2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8" name="Line 3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29" name="Line 4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30" name="Line 5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31" name="Line 6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132" name="Group 7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1143" name="Line 8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44" name="Line 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45" name="Line 1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46" name="Line 1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133" name="Group 12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1139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40" name="Line 1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41" name="Line 1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42" name="Line 1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134" name="Group 17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1135" name="Line 18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36" name="Line 1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209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37" name="Line 2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416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38" name="Line 2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311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017" name="Group 22"/>
              <p:cNvGrpSpPr>
                <a:grpSpLocks/>
              </p:cNvGrpSpPr>
              <p:nvPr/>
            </p:nvGrpSpPr>
            <p:grpSpPr bwMode="auto">
              <a:xfrm>
                <a:off x="1820" y="964"/>
                <a:ext cx="58" cy="114"/>
                <a:chOff x="3796" y="1043"/>
                <a:chExt cx="865" cy="1237"/>
              </a:xfrm>
            </p:grpSpPr>
            <p:sp>
              <p:nvSpPr>
                <p:cNvPr id="1087" name="Line 23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88" name="Line 24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89" name="Line 25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0" name="Line 26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1" name="Line 27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2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3" name="Line 29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4" name="Line 30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5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6" name="Line 32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7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8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99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00" name="Line 36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101" name="Line 37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102" name="Group 38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1113" name="Line 39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14" name="Line 4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15" name="Line 4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16" name="Line 4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103" name="Group 43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1109" name="Line 44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10" name="Line 4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11" name="Line 4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12" name="Line 4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104" name="Group 48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1105" name="Line 49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06" name="Line 5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209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07" name="Line 5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416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08" name="Line 5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311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018" name="Group 53"/>
              <p:cNvGrpSpPr>
                <a:grpSpLocks/>
              </p:cNvGrpSpPr>
              <p:nvPr/>
            </p:nvGrpSpPr>
            <p:grpSpPr bwMode="auto">
              <a:xfrm>
                <a:off x="1829" y="1175"/>
                <a:ext cx="57" cy="113"/>
                <a:chOff x="3796" y="1043"/>
                <a:chExt cx="865" cy="1237"/>
              </a:xfrm>
            </p:grpSpPr>
            <p:sp>
              <p:nvSpPr>
                <p:cNvPr id="1057" name="Line 54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58" name="Line 55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59" name="Line 56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0" name="Line 57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1" name="Line 58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2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3" name="Line 60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4" name="Line 61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5" name="Line 62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6" name="Line 63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7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8" name="Line 65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9" name="Line 66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70" name="Line 67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71" name="Line 68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072" name="Group 69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1083" name="Line 70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84" name="Line 7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85" name="Line 7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86" name="Line 7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073" name="Group 74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1079" name="Line 75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80" name="Line 7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81" name="Line 7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82" name="Line 7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074" name="Group 79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1075" name="Line 80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76" name="Line 8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77" name="Line 8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78" name="Line 8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019" name="Group 84"/>
              <p:cNvGrpSpPr>
                <a:grpSpLocks/>
              </p:cNvGrpSpPr>
              <p:nvPr/>
            </p:nvGrpSpPr>
            <p:grpSpPr bwMode="auto">
              <a:xfrm>
                <a:off x="1636" y="858"/>
                <a:ext cx="57" cy="114"/>
                <a:chOff x="3796" y="1043"/>
                <a:chExt cx="865" cy="1237"/>
              </a:xfrm>
            </p:grpSpPr>
            <p:sp>
              <p:nvSpPr>
                <p:cNvPr id="1027" name="Line 85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28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28" name="Line 86"/>
                <p:cNvSpPr>
                  <a:spLocks noChangeShapeType="1"/>
                </p:cNvSpPr>
                <p:nvPr/>
              </p:nvSpPr>
              <p:spPr bwMode="auto">
                <a:xfrm>
                  <a:off x="4221" y="1477"/>
                  <a:ext cx="243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29" name="Line 87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0" name="Line 88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1" name="Line 89"/>
                <p:cNvSpPr>
                  <a:spLocks noChangeShapeType="1"/>
                </p:cNvSpPr>
                <p:nvPr/>
              </p:nvSpPr>
              <p:spPr bwMode="auto">
                <a:xfrm>
                  <a:off x="4221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2" name="Line 90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3" name="Line 91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4" name="Line 92"/>
                <p:cNvSpPr>
                  <a:spLocks noChangeShapeType="1"/>
                </p:cNvSpPr>
                <p:nvPr/>
              </p:nvSpPr>
              <p:spPr bwMode="auto">
                <a:xfrm>
                  <a:off x="4100" y="1889"/>
                  <a:ext cx="121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5" name="Line 93"/>
                <p:cNvSpPr>
                  <a:spLocks noChangeShapeType="1"/>
                </p:cNvSpPr>
                <p:nvPr/>
              </p:nvSpPr>
              <p:spPr bwMode="auto">
                <a:xfrm flipV="1">
                  <a:off x="4221" y="1889"/>
                  <a:ext cx="152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6" name="Line 94"/>
                <p:cNvSpPr>
                  <a:spLocks noChangeShapeType="1"/>
                </p:cNvSpPr>
                <p:nvPr/>
              </p:nvSpPr>
              <p:spPr bwMode="auto">
                <a:xfrm>
                  <a:off x="4054" y="1998"/>
                  <a:ext cx="167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7" name="Line 95"/>
                <p:cNvSpPr>
                  <a:spLocks noChangeShapeType="1"/>
                </p:cNvSpPr>
                <p:nvPr/>
              </p:nvSpPr>
              <p:spPr bwMode="auto">
                <a:xfrm flipV="1">
                  <a:off x="4221" y="2009"/>
                  <a:ext cx="182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8" name="Line 96"/>
                <p:cNvSpPr>
                  <a:spLocks noChangeShapeType="1"/>
                </p:cNvSpPr>
                <p:nvPr/>
              </p:nvSpPr>
              <p:spPr bwMode="auto">
                <a:xfrm flipV="1">
                  <a:off x="4221" y="1781"/>
                  <a:ext cx="9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9" name="Line 97"/>
                <p:cNvSpPr>
                  <a:spLocks noChangeShapeType="1"/>
                </p:cNvSpPr>
                <p:nvPr/>
              </p:nvSpPr>
              <p:spPr bwMode="auto">
                <a:xfrm flipV="1">
                  <a:off x="4221" y="1629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40" name="Line 98"/>
                <p:cNvSpPr>
                  <a:spLocks noChangeShapeType="1"/>
                </p:cNvSpPr>
                <p:nvPr/>
              </p:nvSpPr>
              <p:spPr bwMode="auto">
                <a:xfrm>
                  <a:off x="4130" y="1770"/>
                  <a:ext cx="106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41" name="Line 99"/>
                <p:cNvSpPr>
                  <a:spLocks noChangeShapeType="1"/>
                </p:cNvSpPr>
                <p:nvPr/>
              </p:nvSpPr>
              <p:spPr bwMode="auto">
                <a:xfrm>
                  <a:off x="4175" y="1629"/>
                  <a:ext cx="6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042" name="Group 100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1053" name="Line 101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54" name="Line 10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9" y="1183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55" name="Line 10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3" y="1393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56" name="Line 10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85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043" name="Group 105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1049" name="Line 106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60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50" name="Line 10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9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51" name="Line 10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26"/>
                    <a:ext cx="209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52" name="Line 10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8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044" name="Group 110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1045" name="Line 111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46" name="Line 11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3" y="1204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47" name="Line 11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4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048" name="Line 11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0" y="1306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1020" name="Line 115"/>
              <p:cNvSpPr>
                <a:spLocks noChangeShapeType="1"/>
              </p:cNvSpPr>
              <p:nvPr/>
            </p:nvSpPr>
            <p:spPr bwMode="auto">
              <a:xfrm flipH="1">
                <a:off x="1511" y="1158"/>
                <a:ext cx="546" cy="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021" name="Line 116"/>
              <p:cNvSpPr>
                <a:spLocks noChangeShapeType="1"/>
              </p:cNvSpPr>
              <p:nvPr/>
            </p:nvSpPr>
            <p:spPr bwMode="auto">
              <a:xfrm flipH="1" flipV="1">
                <a:off x="1509" y="1184"/>
                <a:ext cx="361" cy="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022" name="Line 117"/>
              <p:cNvSpPr>
                <a:spLocks noChangeShapeType="1"/>
              </p:cNvSpPr>
              <p:nvPr/>
            </p:nvSpPr>
            <p:spPr bwMode="auto">
              <a:xfrm flipH="1">
                <a:off x="1454" y="1070"/>
                <a:ext cx="410" cy="5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023" name="Line 118"/>
              <p:cNvSpPr>
                <a:spLocks noChangeShapeType="1"/>
              </p:cNvSpPr>
              <p:nvPr/>
            </p:nvSpPr>
            <p:spPr bwMode="auto">
              <a:xfrm flipH="1">
                <a:off x="1502" y="958"/>
                <a:ext cx="178" cy="15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1024" name="Group 119"/>
              <p:cNvGrpSpPr>
                <a:grpSpLocks/>
              </p:cNvGrpSpPr>
              <p:nvPr/>
            </p:nvGrpSpPr>
            <p:grpSpPr bwMode="auto">
              <a:xfrm>
                <a:off x="1064" y="1052"/>
                <a:ext cx="616" cy="216"/>
                <a:chOff x="717" y="1160"/>
                <a:chExt cx="616" cy="216"/>
              </a:xfrm>
            </p:grpSpPr>
            <p:sp>
              <p:nvSpPr>
                <p:cNvPr id="1025" name="Rectangle 120"/>
                <p:cNvSpPr>
                  <a:spLocks noChangeArrowheads="1"/>
                </p:cNvSpPr>
                <p:nvPr/>
              </p:nvSpPr>
              <p:spPr bwMode="auto">
                <a:xfrm>
                  <a:off x="832" y="1160"/>
                  <a:ext cx="384" cy="2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latin typeface="Arial" charset="0"/>
                    <a:ea typeface="ＭＳ Ｐゴシック" charset="0"/>
                    <a:cs typeface="Arial" charset="0"/>
                  </a:endParaRPr>
                </a:p>
              </p:txBody>
            </p:sp>
            <p:sp>
              <p:nvSpPr>
                <p:cNvPr id="1026" name="Text Box 121"/>
                <p:cNvSpPr txBox="1">
                  <a:spLocks noChangeArrowheads="1"/>
                </p:cNvSpPr>
                <p:nvPr/>
              </p:nvSpPr>
              <p:spPr bwMode="auto">
                <a:xfrm>
                  <a:off x="717" y="1171"/>
                  <a:ext cx="616" cy="20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 eaLnBrk="1" hangingPunct="1">
                    <a:defRPr/>
                  </a:pPr>
                  <a:r>
                    <a:rPr lang="en-US">
                      <a:latin typeface="Arial" charset="0"/>
                      <a:cs typeface="Arial" charset="0"/>
                    </a:rPr>
                    <a:t>MSC</a:t>
                  </a:r>
                </a:p>
              </p:txBody>
            </p:sp>
          </p:grpSp>
        </p:grpSp>
        <p:sp>
          <p:nvSpPr>
            <p:cNvPr id="1147" name="Line 123"/>
            <p:cNvSpPr>
              <a:spLocks noChangeShapeType="1"/>
            </p:cNvSpPr>
            <p:nvPr/>
          </p:nvSpPr>
          <p:spPr bwMode="auto">
            <a:xfrm flipV="1">
              <a:off x="3609975" y="3000375"/>
              <a:ext cx="685800" cy="266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  <p:sp>
          <p:nvSpPr>
            <p:cNvPr id="1148" name="Line 124"/>
            <p:cNvSpPr>
              <a:spLocks noChangeShapeType="1"/>
            </p:cNvSpPr>
            <p:nvPr/>
          </p:nvSpPr>
          <p:spPr bwMode="auto">
            <a:xfrm flipV="1">
              <a:off x="4076700" y="3152775"/>
              <a:ext cx="371475" cy="4381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  <p:sp>
          <p:nvSpPr>
            <p:cNvPr id="1149" name="Line 125"/>
            <p:cNvSpPr>
              <a:spLocks noChangeShapeType="1"/>
            </p:cNvSpPr>
            <p:nvPr/>
          </p:nvSpPr>
          <p:spPr bwMode="auto">
            <a:xfrm flipH="1" flipV="1">
              <a:off x="4676775" y="3228975"/>
              <a:ext cx="590550" cy="6477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  <p:sp>
          <p:nvSpPr>
            <p:cNvPr id="1150" name="Line 126"/>
            <p:cNvSpPr>
              <a:spLocks noChangeShapeType="1"/>
            </p:cNvSpPr>
            <p:nvPr/>
          </p:nvSpPr>
          <p:spPr bwMode="auto">
            <a:xfrm flipH="1" flipV="1">
              <a:off x="4876800" y="3257550"/>
              <a:ext cx="1485900" cy="6000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  <p:sp>
          <p:nvSpPr>
            <p:cNvPr id="1151" name="Line 127"/>
            <p:cNvSpPr>
              <a:spLocks noChangeShapeType="1"/>
            </p:cNvSpPr>
            <p:nvPr/>
          </p:nvSpPr>
          <p:spPr bwMode="auto">
            <a:xfrm flipH="1" flipV="1">
              <a:off x="4772025" y="3114675"/>
              <a:ext cx="771525" cy="1714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  <p:sp>
          <p:nvSpPr>
            <p:cNvPr id="1152" name="Freeform 282"/>
            <p:cNvSpPr>
              <a:spLocks/>
            </p:cNvSpPr>
            <p:nvPr/>
          </p:nvSpPr>
          <p:spPr bwMode="auto">
            <a:xfrm>
              <a:off x="3711575" y="1854200"/>
              <a:ext cx="1436688" cy="1617663"/>
            </a:xfrm>
            <a:custGeom>
              <a:avLst/>
              <a:gdLst>
                <a:gd name="T0" fmla="*/ 2147483647 w 1292"/>
                <a:gd name="T1" fmla="*/ 2147483647 h 1255"/>
                <a:gd name="T2" fmla="*/ 2147483647 w 1292"/>
                <a:gd name="T3" fmla="*/ 2147483647 h 1255"/>
                <a:gd name="T4" fmla="*/ 2147483647 w 1292"/>
                <a:gd name="T5" fmla="*/ 2147483647 h 1255"/>
                <a:gd name="T6" fmla="*/ 2147483647 w 1292"/>
                <a:gd name="T7" fmla="*/ 2147483647 h 1255"/>
                <a:gd name="T8" fmla="*/ 2147483647 w 1292"/>
                <a:gd name="T9" fmla="*/ 2147483647 h 1255"/>
                <a:gd name="T10" fmla="*/ 2147483647 w 1292"/>
                <a:gd name="T11" fmla="*/ 2147483647 h 1255"/>
                <a:gd name="T12" fmla="*/ 2147483647 w 1292"/>
                <a:gd name="T13" fmla="*/ 2147483647 h 1255"/>
                <a:gd name="T14" fmla="*/ 2147483647 w 1292"/>
                <a:gd name="T15" fmla="*/ 2147483647 h 1255"/>
                <a:gd name="T16" fmla="*/ 2147483647 w 1292"/>
                <a:gd name="T17" fmla="*/ 2147483647 h 1255"/>
                <a:gd name="T18" fmla="*/ 2147483647 w 1292"/>
                <a:gd name="T19" fmla="*/ 2147483647 h 1255"/>
                <a:gd name="T20" fmla="*/ 2147483647 w 1292"/>
                <a:gd name="T21" fmla="*/ 2147483647 h 1255"/>
                <a:gd name="T22" fmla="*/ 2147483647 w 1292"/>
                <a:gd name="T23" fmla="*/ 2147483647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153" name="Text Box 283"/>
            <p:cNvSpPr txBox="1">
              <a:spLocks noChangeArrowheads="1"/>
            </p:cNvSpPr>
            <p:nvPr/>
          </p:nvSpPr>
          <p:spPr bwMode="auto">
            <a:xfrm>
              <a:off x="3902075" y="2247900"/>
              <a:ext cx="1247775" cy="8124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>
                  <a:latin typeface="+mn-lt"/>
                  <a:cs typeface="Arial" charset="0"/>
                </a:rPr>
                <a:t>wired public telephone</a:t>
              </a:r>
            </a:p>
            <a:p>
              <a:pPr eaLnBrk="1" hangingPunct="1">
                <a:defRPr/>
              </a:pPr>
              <a:r>
                <a:rPr lang="en-US">
                  <a:latin typeface="+mn-lt"/>
                  <a:cs typeface="Arial" charset="0"/>
                </a:rPr>
                <a:t>network</a:t>
              </a:r>
            </a:p>
          </p:txBody>
        </p:sp>
        <p:sp>
          <p:nvSpPr>
            <p:cNvPr id="1154" name="Line 129"/>
            <p:cNvSpPr>
              <a:spLocks noChangeShapeType="1"/>
            </p:cNvSpPr>
            <p:nvPr/>
          </p:nvSpPr>
          <p:spPr bwMode="auto">
            <a:xfrm flipV="1">
              <a:off x="5067300" y="2514600"/>
              <a:ext cx="342900" cy="1238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  <p:sp>
          <p:nvSpPr>
            <p:cNvPr id="1155" name="Text Box 130"/>
            <p:cNvSpPr txBox="1">
              <a:spLocks noChangeArrowheads="1"/>
            </p:cNvSpPr>
            <p:nvPr/>
          </p:nvSpPr>
          <p:spPr bwMode="auto">
            <a:xfrm>
              <a:off x="2468563" y="5503863"/>
              <a:ext cx="3424852" cy="7311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400" dirty="0">
                  <a:latin typeface="+mn-lt"/>
                  <a:cs typeface="Arial" charset="0"/>
                </a:rPr>
                <a:t>Different cellular networks,</a:t>
              </a:r>
            </a:p>
            <a:p>
              <a:pPr>
                <a:defRPr/>
              </a:pPr>
              <a:r>
                <a:rPr lang="en-US" sz="2400" dirty="0">
                  <a:latin typeface="+mn-lt"/>
                  <a:cs typeface="Arial" charset="0"/>
                </a:rPr>
                <a:t>operated by different providers</a:t>
              </a:r>
            </a:p>
          </p:txBody>
        </p:sp>
        <p:sp>
          <p:nvSpPr>
            <p:cNvPr id="1156" name="Line 131"/>
            <p:cNvSpPr>
              <a:spLocks noChangeShapeType="1"/>
            </p:cNvSpPr>
            <p:nvPr/>
          </p:nvSpPr>
          <p:spPr bwMode="auto">
            <a:xfrm flipH="1" flipV="1">
              <a:off x="3854450" y="4910138"/>
              <a:ext cx="309563" cy="6048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  <p:sp>
          <p:nvSpPr>
            <p:cNvPr id="1157" name="Line 132"/>
            <p:cNvSpPr>
              <a:spLocks noChangeShapeType="1"/>
            </p:cNvSpPr>
            <p:nvPr/>
          </p:nvSpPr>
          <p:spPr bwMode="auto">
            <a:xfrm flipV="1">
              <a:off x="4160838" y="5006975"/>
              <a:ext cx="873125" cy="4778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</p:grpSp>
      <p:sp>
        <p:nvSpPr>
          <p:cNvPr id="1159" name="TextBox 1158"/>
          <p:cNvSpPr txBox="1"/>
          <p:nvPr/>
        </p:nvSpPr>
        <p:spPr>
          <a:xfrm>
            <a:off x="9065667" y="3390481"/>
            <a:ext cx="31263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MSC: </a:t>
            </a:r>
            <a:r>
              <a:rPr lang="en-US" sz="2400" i="1" dirty="0">
                <a:solidFill>
                  <a:schemeClr val="accent6"/>
                </a:solidFill>
              </a:rPr>
              <a:t>Mobile Switching Center </a:t>
            </a:r>
            <a:r>
              <a:rPr lang="en-US" sz="2400"/>
              <a:t>routes traffic to/from </a:t>
            </a:r>
            <a:r>
              <a:rPr lang="en-US" sz="2400" dirty="0"/>
              <a:t>multiple “cells.”</a:t>
            </a:r>
          </a:p>
          <a:p>
            <a:r>
              <a:rPr lang="en-US" sz="2400" dirty="0"/>
              <a:t>MSC is the equivalent of an edge router.</a:t>
            </a:r>
          </a:p>
        </p:txBody>
      </p:sp>
      <p:sp>
        <p:nvSpPr>
          <p:cNvPr id="1160" name="Text Box 130">
            <a:extLst>
              <a:ext uri="{FF2B5EF4-FFF2-40B4-BE49-F238E27FC236}">
                <a16:creationId xmlns:a16="http://schemas.microsoft.com/office/drawing/2014/main" id="{3701173F-AB5F-884D-BE9A-6645BA8627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5051" y="4714505"/>
            <a:ext cx="11169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Verizon</a:t>
            </a:r>
          </a:p>
        </p:txBody>
      </p:sp>
      <p:sp>
        <p:nvSpPr>
          <p:cNvPr id="1161" name="Text Box 130">
            <a:extLst>
              <a:ext uri="{FF2B5EF4-FFF2-40B4-BE49-F238E27FC236}">
                <a16:creationId xmlns:a16="http://schemas.microsoft.com/office/drawing/2014/main" id="{6E7A3636-1266-F34F-9AD9-E19225B16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9287" y="5183834"/>
            <a:ext cx="98629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400" dirty="0">
                <a:latin typeface="+mn-lt"/>
                <a:cs typeface="Arial" charset="0"/>
              </a:rPr>
              <a:t>AT&amp;T</a:t>
            </a:r>
          </a:p>
        </p:txBody>
      </p:sp>
    </p:spTree>
    <p:extLst>
      <p:ext uri="{BB962C8B-B14F-4D97-AF65-F5344CB8AC3E}">
        <p14:creationId xmlns:p14="http://schemas.microsoft.com/office/powerpoint/2010/main" val="1688039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Handoff within a Mobile Switching Center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6001" y="1146875"/>
            <a:ext cx="7076698" cy="559488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Old Cell informs MSC of impending handoff, provides list of new Cells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MSC sets up path (allocates resources) to new Cell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New Cell allocates radio channel for use by mobile.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New Cell signals MSC, old Cell: ready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Old Cell tells mobile: handoff to new Cell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Mobile &amp; new Cell activate new channel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Mobile signals via new Cell to MSC: handoff complete.  MSC reroutes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MSC-old-Cell resources released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grpSp>
        <p:nvGrpSpPr>
          <p:cNvPr id="118" name="Group 117"/>
          <p:cNvGrpSpPr/>
          <p:nvPr/>
        </p:nvGrpSpPr>
        <p:grpSpPr>
          <a:xfrm>
            <a:off x="46041" y="1337733"/>
            <a:ext cx="4662019" cy="3437467"/>
            <a:chOff x="198438" y="2019300"/>
            <a:chExt cx="3737652" cy="2755900"/>
          </a:xfrm>
        </p:grpSpPr>
        <p:sp>
          <p:nvSpPr>
            <p:cNvPr id="4" name="Line 3"/>
            <p:cNvSpPr>
              <a:spLocks noChangeShapeType="1"/>
            </p:cNvSpPr>
            <p:nvPr/>
          </p:nvSpPr>
          <p:spPr bwMode="auto">
            <a:xfrm flipV="1">
              <a:off x="982663" y="3452813"/>
              <a:ext cx="520700" cy="3429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2000">
                <a:ea typeface="ＭＳ Ｐゴシック" charset="0"/>
              </a:endParaRPr>
            </a:p>
          </p:txBody>
        </p:sp>
        <p:grpSp>
          <p:nvGrpSpPr>
            <p:cNvPr id="5" name="Group 5"/>
            <p:cNvGrpSpPr>
              <a:grpSpLocks/>
            </p:cNvGrpSpPr>
            <p:nvPr/>
          </p:nvGrpSpPr>
          <p:grpSpPr bwMode="auto">
            <a:xfrm>
              <a:off x="368300" y="3590925"/>
              <a:ext cx="498475" cy="636588"/>
              <a:chOff x="3796" y="1043"/>
              <a:chExt cx="865" cy="1237"/>
            </a:xfrm>
          </p:grpSpPr>
          <p:sp>
            <p:nvSpPr>
              <p:cNvPr id="6" name="Line 6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4" cy="7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7" name="Line 7"/>
              <p:cNvSpPr>
                <a:spLocks noChangeShapeType="1"/>
              </p:cNvSpPr>
              <p:nvPr/>
            </p:nvSpPr>
            <p:spPr bwMode="auto">
              <a:xfrm>
                <a:off x="4226" y="1481"/>
                <a:ext cx="237" cy="7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8" name="Line 8"/>
              <p:cNvSpPr>
                <a:spLocks noChangeShapeType="1"/>
              </p:cNvSpPr>
              <p:nvPr/>
            </p:nvSpPr>
            <p:spPr bwMode="auto">
              <a:xfrm>
                <a:off x="3992" y="2200"/>
                <a:ext cx="234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9" name="Line 9"/>
              <p:cNvSpPr>
                <a:spLocks noChangeShapeType="1"/>
              </p:cNvSpPr>
              <p:nvPr/>
            </p:nvSpPr>
            <p:spPr bwMode="auto">
              <a:xfrm flipH="1">
                <a:off x="4226" y="2200"/>
                <a:ext cx="237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0" name="Line 10"/>
              <p:cNvSpPr>
                <a:spLocks noChangeShapeType="1"/>
              </p:cNvSpPr>
              <p:nvPr/>
            </p:nvSpPr>
            <p:spPr bwMode="auto">
              <a:xfrm>
                <a:off x="4226" y="1496"/>
                <a:ext cx="0" cy="7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1" name="Line 11"/>
              <p:cNvSpPr>
                <a:spLocks noChangeShapeType="1"/>
              </p:cNvSpPr>
              <p:nvPr/>
            </p:nvSpPr>
            <p:spPr bwMode="auto">
              <a:xfrm flipV="1">
                <a:off x="3992" y="2126"/>
                <a:ext cx="234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2" name="Line 12"/>
              <p:cNvSpPr>
                <a:spLocks noChangeShapeType="1"/>
              </p:cNvSpPr>
              <p:nvPr/>
            </p:nvSpPr>
            <p:spPr bwMode="auto">
              <a:xfrm flipH="1" flipV="1">
                <a:off x="4226" y="2126"/>
                <a:ext cx="237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3" name="Line 13"/>
              <p:cNvSpPr>
                <a:spLocks noChangeShapeType="1"/>
              </p:cNvSpPr>
              <p:nvPr/>
            </p:nvSpPr>
            <p:spPr bwMode="auto">
              <a:xfrm>
                <a:off x="4091" y="1891"/>
                <a:ext cx="135" cy="5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4" name="Line 14"/>
              <p:cNvSpPr>
                <a:spLocks noChangeShapeType="1"/>
              </p:cNvSpPr>
              <p:nvPr/>
            </p:nvSpPr>
            <p:spPr bwMode="auto">
              <a:xfrm flipV="1">
                <a:off x="4226" y="1891"/>
                <a:ext cx="143" cy="5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5" name="Line 15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6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6" name="Line 16"/>
              <p:cNvSpPr>
                <a:spLocks noChangeShapeType="1"/>
              </p:cNvSpPr>
              <p:nvPr/>
            </p:nvSpPr>
            <p:spPr bwMode="auto">
              <a:xfrm flipV="1">
                <a:off x="4226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7" name="Line 17"/>
              <p:cNvSpPr>
                <a:spLocks noChangeShapeType="1"/>
              </p:cNvSpPr>
              <p:nvPr/>
            </p:nvSpPr>
            <p:spPr bwMode="auto">
              <a:xfrm flipV="1">
                <a:off x="4226" y="1783"/>
                <a:ext cx="91" cy="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8" name="Line 18"/>
              <p:cNvSpPr>
                <a:spLocks noChangeShapeType="1"/>
              </p:cNvSpPr>
              <p:nvPr/>
            </p:nvSpPr>
            <p:spPr bwMode="auto">
              <a:xfrm flipV="1">
                <a:off x="4226" y="1632"/>
                <a:ext cx="58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9" name="Line 19"/>
              <p:cNvSpPr>
                <a:spLocks noChangeShapeType="1"/>
              </p:cNvSpPr>
              <p:nvPr/>
            </p:nvSpPr>
            <p:spPr bwMode="auto">
              <a:xfrm>
                <a:off x="4127" y="1771"/>
                <a:ext cx="107" cy="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20" name="Line 20"/>
              <p:cNvSpPr>
                <a:spLocks noChangeShapeType="1"/>
              </p:cNvSpPr>
              <p:nvPr/>
            </p:nvSpPr>
            <p:spPr bwMode="auto">
              <a:xfrm>
                <a:off x="4176" y="1626"/>
                <a:ext cx="61" cy="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grpSp>
            <p:nvGrpSpPr>
              <p:cNvPr id="21" name="Group 21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32" name="Line 22"/>
                <p:cNvSpPr>
                  <a:spLocks noChangeShapeType="1"/>
                </p:cNvSpPr>
                <p:nvPr/>
              </p:nvSpPr>
              <p:spPr bwMode="auto">
                <a:xfrm>
                  <a:off x="4229" y="1606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33" name="Line 2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5" y="1205"/>
                  <a:ext cx="188" cy="5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34" name="Line 24"/>
                <p:cNvSpPr>
                  <a:spLocks noChangeShapeType="1"/>
                </p:cNvSpPr>
                <p:nvPr/>
              </p:nvSpPr>
              <p:spPr bwMode="auto">
                <a:xfrm rot="6361956">
                  <a:off x="4608" y="1396"/>
                  <a:ext cx="18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35" name="Line 2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7" y="1287"/>
                  <a:ext cx="188" cy="4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</p:grpSp>
          <p:grpSp>
            <p:nvGrpSpPr>
              <p:cNvPr id="22" name="Group 26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28" name="Line 27"/>
                <p:cNvSpPr>
                  <a:spLocks noChangeShapeType="1"/>
                </p:cNvSpPr>
                <p:nvPr/>
              </p:nvSpPr>
              <p:spPr bwMode="auto">
                <a:xfrm>
                  <a:off x="4225" y="160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29" name="Line 2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2" y="1212"/>
                  <a:ext cx="190" cy="5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30" name="Line 29"/>
                <p:cNvSpPr>
                  <a:spLocks noChangeShapeType="1"/>
                </p:cNvSpPr>
                <p:nvPr/>
              </p:nvSpPr>
              <p:spPr bwMode="auto">
                <a:xfrm rot="6361956">
                  <a:off x="4596" y="1401"/>
                  <a:ext cx="190" cy="204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31" name="Line 30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4" y="1296"/>
                  <a:ext cx="190" cy="5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</p:grpSp>
          <p:grpSp>
            <p:nvGrpSpPr>
              <p:cNvPr id="23" name="Group 31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24" name="Line 32"/>
                <p:cNvSpPr>
                  <a:spLocks noChangeShapeType="1"/>
                </p:cNvSpPr>
                <p:nvPr/>
              </p:nvSpPr>
              <p:spPr bwMode="auto">
                <a:xfrm>
                  <a:off x="4235" y="160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25" name="Line 3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74" y="1204"/>
                  <a:ext cx="195" cy="5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26" name="Line 34"/>
                <p:cNvSpPr>
                  <a:spLocks noChangeShapeType="1"/>
                </p:cNvSpPr>
                <p:nvPr/>
              </p:nvSpPr>
              <p:spPr bwMode="auto">
                <a:xfrm rot="6361956">
                  <a:off x="4617" y="1402"/>
                  <a:ext cx="188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27" name="Line 35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95"/>
                  <a:ext cx="188" cy="4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36" name="Line 36"/>
            <p:cNvSpPr>
              <a:spLocks noChangeShapeType="1"/>
            </p:cNvSpPr>
            <p:nvPr/>
          </p:nvSpPr>
          <p:spPr bwMode="auto">
            <a:xfrm flipV="1">
              <a:off x="608013" y="3435350"/>
              <a:ext cx="1176337" cy="776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2000">
                <a:ea typeface="ＭＳ Ｐゴシック" charset="0"/>
              </a:endParaRPr>
            </a:p>
          </p:txBody>
        </p:sp>
        <p:grpSp>
          <p:nvGrpSpPr>
            <p:cNvPr id="37" name="Group 37"/>
            <p:cNvGrpSpPr>
              <a:grpSpLocks/>
            </p:cNvGrpSpPr>
            <p:nvPr/>
          </p:nvGrpSpPr>
          <p:grpSpPr bwMode="auto">
            <a:xfrm>
              <a:off x="1166813" y="4429125"/>
              <a:ext cx="1441450" cy="346075"/>
              <a:chOff x="3072" y="739"/>
              <a:chExt cx="652" cy="146"/>
            </a:xfrm>
          </p:grpSpPr>
          <p:pic>
            <p:nvPicPr>
              <p:cNvPr id="38" name="Picture 38" descr="lgv_fqmg[1]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237" y="739"/>
                <a:ext cx="487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9" name="Line 39"/>
              <p:cNvSpPr>
                <a:spLocks noChangeShapeType="1"/>
              </p:cNvSpPr>
              <p:nvPr/>
            </p:nvSpPr>
            <p:spPr bwMode="auto">
              <a:xfrm flipH="1">
                <a:off x="3104" y="784"/>
                <a:ext cx="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40" name="Line 40"/>
              <p:cNvSpPr>
                <a:spLocks noChangeShapeType="1"/>
              </p:cNvSpPr>
              <p:nvPr/>
            </p:nvSpPr>
            <p:spPr bwMode="auto">
              <a:xfrm flipH="1">
                <a:off x="3072" y="7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</p:grpSp>
        <p:grpSp>
          <p:nvGrpSpPr>
            <p:cNvPr id="41" name="Group 41"/>
            <p:cNvGrpSpPr>
              <a:grpSpLocks/>
            </p:cNvGrpSpPr>
            <p:nvPr/>
          </p:nvGrpSpPr>
          <p:grpSpPr bwMode="auto">
            <a:xfrm>
              <a:off x="1554195" y="2740025"/>
              <a:ext cx="977908" cy="666750"/>
              <a:chOff x="2148" y="1155"/>
              <a:chExt cx="616" cy="420"/>
            </a:xfrm>
            <a:solidFill>
              <a:schemeClr val="accent6">
                <a:lumMod val="20000"/>
                <a:lumOff val="80000"/>
              </a:schemeClr>
            </a:solidFill>
          </p:grpSpPr>
          <p:sp>
            <p:nvSpPr>
              <p:cNvPr id="45" name="Text Box 44"/>
              <p:cNvSpPr txBox="1">
                <a:spLocks noChangeArrowheads="1"/>
              </p:cNvSpPr>
              <p:nvPr/>
            </p:nvSpPr>
            <p:spPr bwMode="auto">
              <a:xfrm>
                <a:off x="2235" y="1202"/>
                <a:ext cx="93" cy="202"/>
              </a:xfrm>
              <a:prstGeom prst="rect">
                <a:avLst/>
              </a:prstGeom>
              <a:grpFill/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endParaRPr lang="en-US" sz="2000">
                  <a:latin typeface="Arial" charset="0"/>
                </a:endParaRPr>
              </a:p>
            </p:txBody>
          </p:sp>
          <p:sp>
            <p:nvSpPr>
              <p:cNvPr id="43" name="Text Box 45"/>
              <p:cNvSpPr txBox="1">
                <a:spLocks noChangeArrowheads="1"/>
              </p:cNvSpPr>
              <p:nvPr/>
            </p:nvSpPr>
            <p:spPr bwMode="auto">
              <a:xfrm>
                <a:off x="2148" y="1155"/>
                <a:ext cx="616" cy="42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sz="1600" dirty="0">
                    <a:latin typeface="Arial" charset="0"/>
                  </a:rPr>
                  <a:t>Mobile </a:t>
                </a:r>
              </a:p>
              <a:p>
                <a:pPr algn="ctr" eaLnBrk="1" hangingPunct="1">
                  <a:defRPr/>
                </a:pPr>
                <a:r>
                  <a:rPr lang="en-US" sz="1600" dirty="0">
                    <a:latin typeface="Arial" charset="0"/>
                  </a:rPr>
                  <a:t>Switching </a:t>
                </a:r>
              </a:p>
              <a:p>
                <a:pPr algn="ctr" eaLnBrk="1" hangingPunct="1">
                  <a:defRPr/>
                </a:pPr>
                <a:r>
                  <a:rPr lang="en-US" sz="1600" dirty="0">
                    <a:latin typeface="Arial" charset="0"/>
                  </a:rPr>
                  <a:t>Center</a:t>
                </a:r>
              </a:p>
            </p:txBody>
          </p:sp>
        </p:grpSp>
        <p:grpSp>
          <p:nvGrpSpPr>
            <p:cNvPr id="53" name="Group 53"/>
            <p:cNvGrpSpPr>
              <a:grpSpLocks/>
            </p:cNvGrpSpPr>
            <p:nvPr/>
          </p:nvGrpSpPr>
          <p:grpSpPr bwMode="auto">
            <a:xfrm>
              <a:off x="3352800" y="3590925"/>
              <a:ext cx="498475" cy="636588"/>
              <a:chOff x="3796" y="1043"/>
              <a:chExt cx="865" cy="1237"/>
            </a:xfrm>
          </p:grpSpPr>
          <p:sp>
            <p:nvSpPr>
              <p:cNvPr id="54" name="Line 54"/>
              <p:cNvSpPr>
                <a:spLocks noChangeShapeType="1"/>
              </p:cNvSpPr>
              <p:nvPr/>
            </p:nvSpPr>
            <p:spPr bwMode="auto">
              <a:xfrm flipH="1">
                <a:off x="3992" y="1481"/>
                <a:ext cx="234" cy="7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55" name="Line 55"/>
              <p:cNvSpPr>
                <a:spLocks noChangeShapeType="1"/>
              </p:cNvSpPr>
              <p:nvPr/>
            </p:nvSpPr>
            <p:spPr bwMode="auto">
              <a:xfrm>
                <a:off x="4226" y="1481"/>
                <a:ext cx="237" cy="71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56" name="Line 56"/>
              <p:cNvSpPr>
                <a:spLocks noChangeShapeType="1"/>
              </p:cNvSpPr>
              <p:nvPr/>
            </p:nvSpPr>
            <p:spPr bwMode="auto">
              <a:xfrm>
                <a:off x="3992" y="2200"/>
                <a:ext cx="234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57" name="Line 57"/>
              <p:cNvSpPr>
                <a:spLocks noChangeShapeType="1"/>
              </p:cNvSpPr>
              <p:nvPr/>
            </p:nvSpPr>
            <p:spPr bwMode="auto">
              <a:xfrm flipH="1">
                <a:off x="4226" y="2200"/>
                <a:ext cx="237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58" name="Line 58"/>
              <p:cNvSpPr>
                <a:spLocks noChangeShapeType="1"/>
              </p:cNvSpPr>
              <p:nvPr/>
            </p:nvSpPr>
            <p:spPr bwMode="auto">
              <a:xfrm>
                <a:off x="4226" y="1496"/>
                <a:ext cx="0" cy="78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59" name="Line 59"/>
              <p:cNvSpPr>
                <a:spLocks noChangeShapeType="1"/>
              </p:cNvSpPr>
              <p:nvPr/>
            </p:nvSpPr>
            <p:spPr bwMode="auto">
              <a:xfrm flipV="1">
                <a:off x="3992" y="2126"/>
                <a:ext cx="234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60" name="Line 60"/>
              <p:cNvSpPr>
                <a:spLocks noChangeShapeType="1"/>
              </p:cNvSpPr>
              <p:nvPr/>
            </p:nvSpPr>
            <p:spPr bwMode="auto">
              <a:xfrm flipH="1" flipV="1">
                <a:off x="4226" y="2126"/>
                <a:ext cx="237" cy="7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61" name="Line 61"/>
              <p:cNvSpPr>
                <a:spLocks noChangeShapeType="1"/>
              </p:cNvSpPr>
              <p:nvPr/>
            </p:nvSpPr>
            <p:spPr bwMode="auto">
              <a:xfrm>
                <a:off x="4091" y="1891"/>
                <a:ext cx="135" cy="5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62" name="Line 62"/>
              <p:cNvSpPr>
                <a:spLocks noChangeShapeType="1"/>
              </p:cNvSpPr>
              <p:nvPr/>
            </p:nvSpPr>
            <p:spPr bwMode="auto">
              <a:xfrm flipV="1">
                <a:off x="4226" y="1891"/>
                <a:ext cx="143" cy="5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63" name="Line 63"/>
              <p:cNvSpPr>
                <a:spLocks noChangeShapeType="1"/>
              </p:cNvSpPr>
              <p:nvPr/>
            </p:nvSpPr>
            <p:spPr bwMode="auto">
              <a:xfrm>
                <a:off x="4047" y="1996"/>
                <a:ext cx="176" cy="8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64" name="Line 64"/>
              <p:cNvSpPr>
                <a:spLocks noChangeShapeType="1"/>
              </p:cNvSpPr>
              <p:nvPr/>
            </p:nvSpPr>
            <p:spPr bwMode="auto">
              <a:xfrm flipV="1">
                <a:off x="4226" y="2012"/>
                <a:ext cx="176" cy="7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65" name="Line 65"/>
              <p:cNvSpPr>
                <a:spLocks noChangeShapeType="1"/>
              </p:cNvSpPr>
              <p:nvPr/>
            </p:nvSpPr>
            <p:spPr bwMode="auto">
              <a:xfrm flipV="1">
                <a:off x="4226" y="1783"/>
                <a:ext cx="91" cy="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66" name="Line 66"/>
              <p:cNvSpPr>
                <a:spLocks noChangeShapeType="1"/>
              </p:cNvSpPr>
              <p:nvPr/>
            </p:nvSpPr>
            <p:spPr bwMode="auto">
              <a:xfrm flipV="1">
                <a:off x="4226" y="1632"/>
                <a:ext cx="58" cy="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67" name="Line 67"/>
              <p:cNvSpPr>
                <a:spLocks noChangeShapeType="1"/>
              </p:cNvSpPr>
              <p:nvPr/>
            </p:nvSpPr>
            <p:spPr bwMode="auto">
              <a:xfrm>
                <a:off x="4127" y="1771"/>
                <a:ext cx="107" cy="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68" name="Line 68"/>
              <p:cNvSpPr>
                <a:spLocks noChangeShapeType="1"/>
              </p:cNvSpPr>
              <p:nvPr/>
            </p:nvSpPr>
            <p:spPr bwMode="auto">
              <a:xfrm>
                <a:off x="4176" y="1626"/>
                <a:ext cx="61" cy="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grpSp>
            <p:nvGrpSpPr>
              <p:cNvPr id="69" name="Group 69"/>
              <p:cNvGrpSpPr>
                <a:grpSpLocks/>
              </p:cNvGrpSpPr>
              <p:nvPr/>
            </p:nvGrpSpPr>
            <p:grpSpPr bwMode="auto">
              <a:xfrm>
                <a:off x="4269" y="1415"/>
                <a:ext cx="392" cy="137"/>
                <a:chOff x="4227" y="1360"/>
                <a:chExt cx="863" cy="270"/>
              </a:xfrm>
            </p:grpSpPr>
            <p:sp>
              <p:nvSpPr>
                <p:cNvPr id="80" name="Line 70"/>
                <p:cNvSpPr>
                  <a:spLocks noChangeShapeType="1"/>
                </p:cNvSpPr>
                <p:nvPr/>
              </p:nvSpPr>
              <p:spPr bwMode="auto">
                <a:xfrm>
                  <a:off x="4229" y="1606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81" name="Line 7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5" y="1205"/>
                  <a:ext cx="188" cy="5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82" name="Line 72"/>
                <p:cNvSpPr>
                  <a:spLocks noChangeShapeType="1"/>
                </p:cNvSpPr>
                <p:nvPr/>
              </p:nvSpPr>
              <p:spPr bwMode="auto">
                <a:xfrm rot="6361956">
                  <a:off x="4608" y="1396"/>
                  <a:ext cx="182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83" name="Line 7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7" y="1287"/>
                  <a:ext cx="188" cy="4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</p:grpSp>
          <p:grpSp>
            <p:nvGrpSpPr>
              <p:cNvPr id="70" name="Group 74"/>
              <p:cNvGrpSpPr>
                <a:grpSpLocks/>
              </p:cNvGrpSpPr>
              <p:nvPr/>
            </p:nvGrpSpPr>
            <p:grpSpPr bwMode="auto">
              <a:xfrm rot="5700496">
                <a:off x="4053" y="1170"/>
                <a:ext cx="392" cy="137"/>
                <a:chOff x="4227" y="1360"/>
                <a:chExt cx="863" cy="270"/>
              </a:xfrm>
            </p:grpSpPr>
            <p:sp>
              <p:nvSpPr>
                <p:cNvPr id="76" name="Line 75"/>
                <p:cNvSpPr>
                  <a:spLocks noChangeShapeType="1"/>
                </p:cNvSpPr>
                <p:nvPr/>
              </p:nvSpPr>
              <p:spPr bwMode="auto">
                <a:xfrm>
                  <a:off x="4225" y="1609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77" name="Line 76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62" y="1212"/>
                  <a:ext cx="190" cy="5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78" name="Line 77"/>
                <p:cNvSpPr>
                  <a:spLocks noChangeShapeType="1"/>
                </p:cNvSpPr>
                <p:nvPr/>
              </p:nvSpPr>
              <p:spPr bwMode="auto">
                <a:xfrm rot="6361956">
                  <a:off x="4596" y="1401"/>
                  <a:ext cx="190" cy="204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79" name="Line 78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44" y="1296"/>
                  <a:ext cx="190" cy="5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</p:grpSp>
          <p:grpSp>
            <p:nvGrpSpPr>
              <p:cNvPr id="71" name="Group 79"/>
              <p:cNvGrpSpPr>
                <a:grpSpLocks/>
              </p:cNvGrpSpPr>
              <p:nvPr/>
            </p:nvGrpSpPr>
            <p:grpSpPr bwMode="auto">
              <a:xfrm rot="10800000">
                <a:off x="3796" y="1402"/>
                <a:ext cx="392" cy="137"/>
                <a:chOff x="4227" y="1360"/>
                <a:chExt cx="863" cy="270"/>
              </a:xfrm>
            </p:grpSpPr>
            <p:sp>
              <p:nvSpPr>
                <p:cNvPr id="72" name="Line 80"/>
                <p:cNvSpPr>
                  <a:spLocks noChangeShapeType="1"/>
                </p:cNvSpPr>
                <p:nvPr/>
              </p:nvSpPr>
              <p:spPr bwMode="auto">
                <a:xfrm>
                  <a:off x="4235" y="1608"/>
                  <a:ext cx="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73" name="Line 81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474" y="1204"/>
                  <a:ext cx="195" cy="503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74" name="Line 82"/>
                <p:cNvSpPr>
                  <a:spLocks noChangeShapeType="1"/>
                </p:cNvSpPr>
                <p:nvPr/>
              </p:nvSpPr>
              <p:spPr bwMode="auto">
                <a:xfrm rot="6361956">
                  <a:off x="4617" y="1402"/>
                  <a:ext cx="188" cy="200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  <p:sp>
              <p:nvSpPr>
                <p:cNvPr id="75" name="Line 83"/>
                <p:cNvSpPr>
                  <a:spLocks noChangeShapeType="1"/>
                </p:cNvSpPr>
                <p:nvPr/>
              </p:nvSpPr>
              <p:spPr bwMode="auto">
                <a:xfrm rot="6361956" flipH="1" flipV="1">
                  <a:off x="4753" y="1295"/>
                  <a:ext cx="188" cy="497"/>
                </a:xfrm>
                <a:prstGeom prst="line">
                  <a:avLst/>
                </a:prstGeom>
                <a:noFill/>
                <a:ln w="317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000">
                    <a:ea typeface="ＭＳ Ｐゴシック" charset="0"/>
                  </a:endParaRPr>
                </a:p>
              </p:txBody>
            </p:sp>
          </p:grpSp>
        </p:grpSp>
        <p:sp>
          <p:nvSpPr>
            <p:cNvPr id="84" name="Line 84"/>
            <p:cNvSpPr>
              <a:spLocks noChangeShapeType="1"/>
            </p:cNvSpPr>
            <p:nvPr/>
          </p:nvSpPr>
          <p:spPr bwMode="auto">
            <a:xfrm flipH="1" flipV="1">
              <a:off x="2449513" y="3448050"/>
              <a:ext cx="1176337" cy="77628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2000">
                <a:ea typeface="ＭＳ Ｐゴシック" charset="0"/>
              </a:endParaRPr>
            </a:p>
          </p:txBody>
        </p:sp>
        <p:sp>
          <p:nvSpPr>
            <p:cNvPr id="85" name="Text Box 85"/>
            <p:cNvSpPr txBox="1">
              <a:spLocks noChangeArrowheads="1"/>
            </p:cNvSpPr>
            <p:nvPr/>
          </p:nvSpPr>
          <p:spPr bwMode="auto">
            <a:xfrm>
              <a:off x="198438" y="4232275"/>
              <a:ext cx="694247" cy="2714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>
                  <a:latin typeface="Arial" charset="0"/>
                </a:rPr>
                <a:t>old Cell</a:t>
              </a:r>
            </a:p>
          </p:txBody>
        </p:sp>
        <p:grpSp>
          <p:nvGrpSpPr>
            <p:cNvPr id="86" name="Group 87"/>
            <p:cNvGrpSpPr>
              <a:grpSpLocks/>
            </p:cNvGrpSpPr>
            <p:nvPr/>
          </p:nvGrpSpPr>
          <p:grpSpPr bwMode="auto">
            <a:xfrm>
              <a:off x="1068397" y="3487745"/>
              <a:ext cx="250825" cy="296863"/>
              <a:chOff x="3330" y="2598"/>
              <a:chExt cx="158" cy="187"/>
            </a:xfrm>
          </p:grpSpPr>
          <p:sp>
            <p:nvSpPr>
              <p:cNvPr id="87" name="Oval 88"/>
              <p:cNvSpPr>
                <a:spLocks noChangeArrowheads="1"/>
              </p:cNvSpPr>
              <p:nvPr/>
            </p:nvSpPr>
            <p:spPr bwMode="auto">
              <a:xfrm>
                <a:off x="3334" y="2622"/>
                <a:ext cx="150" cy="15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88" name="Text Box 89"/>
              <p:cNvSpPr txBox="1">
                <a:spLocks noChangeArrowheads="1"/>
              </p:cNvSpPr>
              <p:nvPr/>
            </p:nvSpPr>
            <p:spPr bwMode="auto">
              <a:xfrm>
                <a:off x="3330" y="2598"/>
                <a:ext cx="15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1</a:t>
                </a:r>
              </a:p>
            </p:txBody>
          </p:sp>
        </p:grpSp>
        <p:grpSp>
          <p:nvGrpSpPr>
            <p:cNvPr id="89" name="Group 90"/>
            <p:cNvGrpSpPr>
              <a:grpSpLocks/>
            </p:cNvGrpSpPr>
            <p:nvPr/>
          </p:nvGrpSpPr>
          <p:grpSpPr bwMode="auto">
            <a:xfrm>
              <a:off x="3348047" y="3919545"/>
              <a:ext cx="250825" cy="296863"/>
              <a:chOff x="3330" y="2598"/>
              <a:chExt cx="158" cy="187"/>
            </a:xfrm>
          </p:grpSpPr>
          <p:sp>
            <p:nvSpPr>
              <p:cNvPr id="90" name="Oval 91"/>
              <p:cNvSpPr>
                <a:spLocks noChangeArrowheads="1"/>
              </p:cNvSpPr>
              <p:nvPr/>
            </p:nvSpPr>
            <p:spPr bwMode="auto">
              <a:xfrm>
                <a:off x="3334" y="2622"/>
                <a:ext cx="150" cy="15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91" name="Text Box 92"/>
              <p:cNvSpPr txBox="1">
                <a:spLocks noChangeArrowheads="1"/>
              </p:cNvSpPr>
              <p:nvPr/>
            </p:nvSpPr>
            <p:spPr bwMode="auto">
              <a:xfrm>
                <a:off x="3330" y="2598"/>
                <a:ext cx="15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3</a:t>
                </a:r>
              </a:p>
            </p:txBody>
          </p:sp>
        </p:grpSp>
        <p:sp>
          <p:nvSpPr>
            <p:cNvPr id="92" name="Line 93"/>
            <p:cNvSpPr>
              <a:spLocks noChangeShapeType="1"/>
            </p:cNvSpPr>
            <p:nvPr/>
          </p:nvSpPr>
          <p:spPr bwMode="auto">
            <a:xfrm>
              <a:off x="2500313" y="3357563"/>
              <a:ext cx="920750" cy="5842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2000">
                <a:ea typeface="ＭＳ Ｐゴシック" charset="0"/>
              </a:endParaRPr>
            </a:p>
          </p:txBody>
        </p:sp>
        <p:grpSp>
          <p:nvGrpSpPr>
            <p:cNvPr id="93" name="Group 94"/>
            <p:cNvGrpSpPr>
              <a:grpSpLocks/>
            </p:cNvGrpSpPr>
            <p:nvPr/>
          </p:nvGrpSpPr>
          <p:grpSpPr bwMode="auto">
            <a:xfrm>
              <a:off x="2408247" y="3208345"/>
              <a:ext cx="250825" cy="296863"/>
              <a:chOff x="3330" y="2598"/>
              <a:chExt cx="158" cy="187"/>
            </a:xfrm>
          </p:grpSpPr>
          <p:sp>
            <p:nvSpPr>
              <p:cNvPr id="94" name="Oval 95"/>
              <p:cNvSpPr>
                <a:spLocks noChangeArrowheads="1"/>
              </p:cNvSpPr>
              <p:nvPr/>
            </p:nvSpPr>
            <p:spPr bwMode="auto">
              <a:xfrm>
                <a:off x="3334" y="2622"/>
                <a:ext cx="150" cy="15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95" name="Text Box 96"/>
              <p:cNvSpPr txBox="1">
                <a:spLocks noChangeArrowheads="1"/>
              </p:cNvSpPr>
              <p:nvPr/>
            </p:nvSpPr>
            <p:spPr bwMode="auto">
              <a:xfrm>
                <a:off x="3330" y="2598"/>
                <a:ext cx="15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 dirty="0">
                    <a:solidFill>
                      <a:srgbClr val="FF0000"/>
                    </a:solidFill>
                    <a:latin typeface="Arial" charset="0"/>
                  </a:rPr>
                  <a:t>2</a:t>
                </a:r>
              </a:p>
            </p:txBody>
          </p:sp>
        </p:grpSp>
        <p:sp>
          <p:nvSpPr>
            <p:cNvPr id="96" name="Freeform 97"/>
            <p:cNvSpPr>
              <a:spLocks/>
            </p:cNvSpPr>
            <p:nvPr/>
          </p:nvSpPr>
          <p:spPr bwMode="auto">
            <a:xfrm>
              <a:off x="823913" y="3406775"/>
              <a:ext cx="2425700" cy="738188"/>
            </a:xfrm>
            <a:custGeom>
              <a:avLst/>
              <a:gdLst>
                <a:gd name="T0" fmla="*/ 2147483647 w 1528"/>
                <a:gd name="T1" fmla="*/ 2147483647 h 465"/>
                <a:gd name="T2" fmla="*/ 2147483647 w 1528"/>
                <a:gd name="T3" fmla="*/ 2147483647 h 465"/>
                <a:gd name="T4" fmla="*/ 2147483647 w 1528"/>
                <a:gd name="T5" fmla="*/ 2147483647 h 465"/>
                <a:gd name="T6" fmla="*/ 0 w 1528"/>
                <a:gd name="T7" fmla="*/ 2147483647 h 46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1528" h="465">
                  <a:moveTo>
                    <a:pt x="1528" y="425"/>
                  </a:moveTo>
                  <a:cubicBezTo>
                    <a:pt x="1340" y="279"/>
                    <a:pt x="1153" y="133"/>
                    <a:pt x="1004" y="73"/>
                  </a:cubicBezTo>
                  <a:cubicBezTo>
                    <a:pt x="855" y="13"/>
                    <a:pt x="799" y="0"/>
                    <a:pt x="632" y="65"/>
                  </a:cubicBezTo>
                  <a:cubicBezTo>
                    <a:pt x="465" y="130"/>
                    <a:pt x="232" y="297"/>
                    <a:pt x="0" y="465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  <p:grpSp>
          <p:nvGrpSpPr>
            <p:cNvPr id="97" name="Group 98"/>
            <p:cNvGrpSpPr>
              <a:grpSpLocks/>
            </p:cNvGrpSpPr>
            <p:nvPr/>
          </p:nvGrpSpPr>
          <p:grpSpPr bwMode="auto">
            <a:xfrm>
              <a:off x="1976447" y="3341695"/>
              <a:ext cx="250825" cy="296863"/>
              <a:chOff x="3330" y="2598"/>
              <a:chExt cx="158" cy="187"/>
            </a:xfrm>
          </p:grpSpPr>
          <p:sp>
            <p:nvSpPr>
              <p:cNvPr id="98" name="Oval 99"/>
              <p:cNvSpPr>
                <a:spLocks noChangeArrowheads="1"/>
              </p:cNvSpPr>
              <p:nvPr/>
            </p:nvSpPr>
            <p:spPr bwMode="auto">
              <a:xfrm>
                <a:off x="3334" y="2622"/>
                <a:ext cx="150" cy="15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99" name="Text Box 100"/>
              <p:cNvSpPr txBox="1">
                <a:spLocks noChangeArrowheads="1"/>
              </p:cNvSpPr>
              <p:nvPr/>
            </p:nvSpPr>
            <p:spPr bwMode="auto">
              <a:xfrm>
                <a:off x="3330" y="2598"/>
                <a:ext cx="15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4</a:t>
                </a:r>
              </a:p>
            </p:txBody>
          </p:sp>
        </p:grpSp>
        <p:sp>
          <p:nvSpPr>
            <p:cNvPr id="100" name="Line 101"/>
            <p:cNvSpPr>
              <a:spLocks noChangeShapeType="1"/>
            </p:cNvSpPr>
            <p:nvPr/>
          </p:nvSpPr>
          <p:spPr bwMode="auto">
            <a:xfrm>
              <a:off x="957263" y="4259263"/>
              <a:ext cx="596900" cy="2540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2000">
                <a:ea typeface="ＭＳ Ｐゴシック" charset="0"/>
              </a:endParaRPr>
            </a:p>
          </p:txBody>
        </p:sp>
        <p:grpSp>
          <p:nvGrpSpPr>
            <p:cNvPr id="101" name="Group 102"/>
            <p:cNvGrpSpPr>
              <a:grpSpLocks/>
            </p:cNvGrpSpPr>
            <p:nvPr/>
          </p:nvGrpSpPr>
          <p:grpSpPr bwMode="auto">
            <a:xfrm>
              <a:off x="1100147" y="4192595"/>
              <a:ext cx="250825" cy="296863"/>
              <a:chOff x="3330" y="2598"/>
              <a:chExt cx="158" cy="187"/>
            </a:xfrm>
          </p:grpSpPr>
          <p:sp>
            <p:nvSpPr>
              <p:cNvPr id="102" name="Oval 103"/>
              <p:cNvSpPr>
                <a:spLocks noChangeArrowheads="1"/>
              </p:cNvSpPr>
              <p:nvPr/>
            </p:nvSpPr>
            <p:spPr bwMode="auto">
              <a:xfrm>
                <a:off x="3334" y="2622"/>
                <a:ext cx="150" cy="15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03" name="Text Box 104"/>
              <p:cNvSpPr txBox="1">
                <a:spLocks noChangeArrowheads="1"/>
              </p:cNvSpPr>
              <p:nvPr/>
            </p:nvSpPr>
            <p:spPr bwMode="auto">
              <a:xfrm>
                <a:off x="3330" y="2598"/>
                <a:ext cx="15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5</a:t>
                </a:r>
              </a:p>
            </p:txBody>
          </p:sp>
        </p:grpSp>
        <p:sp>
          <p:nvSpPr>
            <p:cNvPr id="104" name="Freeform 105"/>
            <p:cNvSpPr>
              <a:spLocks/>
            </p:cNvSpPr>
            <p:nvPr/>
          </p:nvSpPr>
          <p:spPr bwMode="auto">
            <a:xfrm>
              <a:off x="2525713" y="4100513"/>
              <a:ext cx="844550" cy="520700"/>
            </a:xfrm>
            <a:custGeom>
              <a:avLst/>
              <a:gdLst>
                <a:gd name="T0" fmla="*/ 0 w 532"/>
                <a:gd name="T1" fmla="*/ 2147483647 h 328"/>
                <a:gd name="T2" fmla="*/ 2147483647 w 532"/>
                <a:gd name="T3" fmla="*/ 2147483647 h 328"/>
                <a:gd name="T4" fmla="*/ 2147483647 w 532"/>
                <a:gd name="T5" fmla="*/ 2147483647 h 3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532" h="328">
                  <a:moveTo>
                    <a:pt x="0" y="272"/>
                  </a:moveTo>
                  <a:cubicBezTo>
                    <a:pt x="82" y="235"/>
                    <a:pt x="452" y="0"/>
                    <a:pt x="492" y="52"/>
                  </a:cubicBezTo>
                  <a:cubicBezTo>
                    <a:pt x="532" y="104"/>
                    <a:pt x="156" y="270"/>
                    <a:pt x="68" y="328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  <p:grpSp>
          <p:nvGrpSpPr>
            <p:cNvPr id="105" name="Group 106"/>
            <p:cNvGrpSpPr>
              <a:grpSpLocks/>
            </p:cNvGrpSpPr>
            <p:nvPr/>
          </p:nvGrpSpPr>
          <p:grpSpPr bwMode="auto">
            <a:xfrm>
              <a:off x="2840047" y="4211645"/>
              <a:ext cx="250825" cy="296863"/>
              <a:chOff x="3330" y="2598"/>
              <a:chExt cx="158" cy="187"/>
            </a:xfrm>
          </p:grpSpPr>
          <p:sp>
            <p:nvSpPr>
              <p:cNvPr id="106" name="Oval 107"/>
              <p:cNvSpPr>
                <a:spLocks noChangeArrowheads="1"/>
              </p:cNvSpPr>
              <p:nvPr/>
            </p:nvSpPr>
            <p:spPr bwMode="auto">
              <a:xfrm>
                <a:off x="3334" y="2622"/>
                <a:ext cx="150" cy="15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07" name="Text Box 108"/>
              <p:cNvSpPr txBox="1">
                <a:spLocks noChangeArrowheads="1"/>
              </p:cNvSpPr>
              <p:nvPr/>
            </p:nvSpPr>
            <p:spPr bwMode="auto">
              <a:xfrm>
                <a:off x="3330" y="2598"/>
                <a:ext cx="15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6</a:t>
                </a:r>
              </a:p>
            </p:txBody>
          </p:sp>
        </p:grpSp>
        <p:sp>
          <p:nvSpPr>
            <p:cNvPr id="108" name="Freeform 109"/>
            <p:cNvSpPr>
              <a:spLocks/>
            </p:cNvSpPr>
            <p:nvPr/>
          </p:nvSpPr>
          <p:spPr bwMode="auto">
            <a:xfrm>
              <a:off x="2303463" y="3567113"/>
              <a:ext cx="755650" cy="920750"/>
            </a:xfrm>
            <a:custGeom>
              <a:avLst/>
              <a:gdLst>
                <a:gd name="T0" fmla="*/ 2147483647 w 476"/>
                <a:gd name="T1" fmla="*/ 2147483647 h 580"/>
                <a:gd name="T2" fmla="*/ 2147483647 w 476"/>
                <a:gd name="T3" fmla="*/ 2147483647 h 580"/>
                <a:gd name="T4" fmla="*/ 0 w 476"/>
                <a:gd name="T5" fmla="*/ 0 h 58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76" h="580">
                  <a:moveTo>
                    <a:pt x="68" y="580"/>
                  </a:moveTo>
                  <a:cubicBezTo>
                    <a:pt x="135" y="537"/>
                    <a:pt x="468" y="380"/>
                    <a:pt x="472" y="324"/>
                  </a:cubicBezTo>
                  <a:cubicBezTo>
                    <a:pt x="476" y="268"/>
                    <a:pt x="98" y="67"/>
                    <a:pt x="0" y="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000"/>
            </a:p>
          </p:txBody>
        </p:sp>
        <p:grpSp>
          <p:nvGrpSpPr>
            <p:cNvPr id="109" name="Group 110"/>
            <p:cNvGrpSpPr>
              <a:grpSpLocks/>
            </p:cNvGrpSpPr>
            <p:nvPr/>
          </p:nvGrpSpPr>
          <p:grpSpPr bwMode="auto">
            <a:xfrm>
              <a:off x="2439997" y="3627445"/>
              <a:ext cx="250825" cy="296863"/>
              <a:chOff x="3330" y="2598"/>
              <a:chExt cx="158" cy="187"/>
            </a:xfrm>
          </p:grpSpPr>
          <p:sp>
            <p:nvSpPr>
              <p:cNvPr id="110" name="Oval 111"/>
              <p:cNvSpPr>
                <a:spLocks noChangeArrowheads="1"/>
              </p:cNvSpPr>
              <p:nvPr/>
            </p:nvSpPr>
            <p:spPr bwMode="auto">
              <a:xfrm>
                <a:off x="3334" y="2622"/>
                <a:ext cx="150" cy="15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11" name="Text Box 112"/>
              <p:cNvSpPr txBox="1">
                <a:spLocks noChangeArrowheads="1"/>
              </p:cNvSpPr>
              <p:nvPr/>
            </p:nvSpPr>
            <p:spPr bwMode="auto">
              <a:xfrm>
                <a:off x="3330" y="2598"/>
                <a:ext cx="15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7</a:t>
                </a:r>
              </a:p>
            </p:txBody>
          </p:sp>
        </p:grpSp>
        <p:sp>
          <p:nvSpPr>
            <p:cNvPr id="112" name="Line 113"/>
            <p:cNvSpPr>
              <a:spLocks noChangeShapeType="1"/>
            </p:cNvSpPr>
            <p:nvPr/>
          </p:nvSpPr>
          <p:spPr bwMode="auto">
            <a:xfrm flipH="1">
              <a:off x="1058863" y="3598863"/>
              <a:ext cx="812800" cy="5397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 sz="2000">
                <a:ea typeface="ＭＳ Ｐゴシック" charset="0"/>
              </a:endParaRPr>
            </a:p>
          </p:txBody>
        </p:sp>
        <p:grpSp>
          <p:nvGrpSpPr>
            <p:cNvPr id="113" name="Group 114"/>
            <p:cNvGrpSpPr>
              <a:grpSpLocks/>
            </p:cNvGrpSpPr>
            <p:nvPr/>
          </p:nvGrpSpPr>
          <p:grpSpPr bwMode="auto">
            <a:xfrm>
              <a:off x="1398597" y="3741745"/>
              <a:ext cx="250825" cy="296863"/>
              <a:chOff x="3330" y="2598"/>
              <a:chExt cx="158" cy="187"/>
            </a:xfrm>
          </p:grpSpPr>
          <p:sp>
            <p:nvSpPr>
              <p:cNvPr id="114" name="Oval 115"/>
              <p:cNvSpPr>
                <a:spLocks noChangeArrowheads="1"/>
              </p:cNvSpPr>
              <p:nvPr/>
            </p:nvSpPr>
            <p:spPr bwMode="auto">
              <a:xfrm>
                <a:off x="3334" y="2622"/>
                <a:ext cx="150" cy="159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000">
                  <a:ea typeface="ＭＳ Ｐゴシック" charset="0"/>
                </a:endParaRPr>
              </a:p>
            </p:txBody>
          </p:sp>
          <p:sp>
            <p:nvSpPr>
              <p:cNvPr id="115" name="Text Box 116"/>
              <p:cNvSpPr txBox="1">
                <a:spLocks noChangeArrowheads="1"/>
              </p:cNvSpPr>
              <p:nvPr/>
            </p:nvSpPr>
            <p:spPr bwMode="auto">
              <a:xfrm>
                <a:off x="3330" y="2598"/>
                <a:ext cx="158" cy="18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>
                  <a:defRPr/>
                </a:pPr>
                <a:r>
                  <a:rPr lang="en-US">
                    <a:solidFill>
                      <a:srgbClr val="FF0000"/>
                    </a:solidFill>
                    <a:latin typeface="Arial" charset="0"/>
                  </a:rPr>
                  <a:t>8</a:t>
                </a:r>
              </a:p>
            </p:txBody>
          </p:sp>
        </p:grpSp>
        <p:sp>
          <p:nvSpPr>
            <p:cNvPr id="116" name="Text Box 119"/>
            <p:cNvSpPr txBox="1">
              <a:spLocks noChangeArrowheads="1"/>
            </p:cNvSpPr>
            <p:nvPr/>
          </p:nvSpPr>
          <p:spPr bwMode="auto">
            <a:xfrm>
              <a:off x="3159592" y="4319440"/>
              <a:ext cx="776498" cy="2714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 sz="1600" dirty="0">
                  <a:latin typeface="Arial" charset="0"/>
                </a:rPr>
                <a:t>new Cell</a:t>
              </a:r>
            </a:p>
          </p:txBody>
        </p:sp>
        <p:sp>
          <p:nvSpPr>
            <p:cNvPr id="117" name="Line 121"/>
            <p:cNvSpPr>
              <a:spLocks noChangeShapeType="1"/>
            </p:cNvSpPr>
            <p:nvPr/>
          </p:nvSpPr>
          <p:spPr bwMode="auto">
            <a:xfrm>
              <a:off x="2101850" y="2019300"/>
              <a:ext cx="0" cy="7508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000"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9955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Handoff between MSCs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5321" y="1146875"/>
            <a:ext cx="5757377" cy="5594888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Anchor MSC</a:t>
            </a:r>
            <a:r>
              <a:rPr lang="en-US" dirty="0"/>
              <a:t>: first MSC visited during call.</a:t>
            </a:r>
          </a:p>
          <a:p>
            <a:r>
              <a:rPr lang="en-US" dirty="0"/>
              <a:t>Call remains routed through anchor MSC</a:t>
            </a:r>
          </a:p>
          <a:p>
            <a:r>
              <a:rPr lang="en-US" dirty="0"/>
              <a:t>New MSCs add on to end of MSC chain as mobile moves to new MSC.</a:t>
            </a:r>
          </a:p>
          <a:p>
            <a:r>
              <a:rPr lang="en-US" dirty="0"/>
              <a:t>Optionally bypass intermediate MSCs to shorten the multi-MSC chain.</a:t>
            </a:r>
          </a:p>
          <a:p>
            <a:endParaRPr lang="en-US" dirty="0"/>
          </a:p>
        </p:txBody>
      </p:sp>
      <p:grpSp>
        <p:nvGrpSpPr>
          <p:cNvPr id="534" name="Group 533"/>
          <p:cNvGrpSpPr/>
          <p:nvPr/>
        </p:nvGrpSpPr>
        <p:grpSpPr>
          <a:xfrm>
            <a:off x="387349" y="1470818"/>
            <a:ext cx="5420783" cy="4377003"/>
            <a:chOff x="387350" y="2239963"/>
            <a:chExt cx="4006850" cy="3235325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422275" y="2239963"/>
              <a:ext cx="1408113" cy="1109662"/>
              <a:chOff x="125" y="951"/>
              <a:chExt cx="887" cy="699"/>
            </a:xfrm>
          </p:grpSpPr>
          <p:sp>
            <p:nvSpPr>
              <p:cNvPr id="5" name="Freeform 3"/>
              <p:cNvSpPr>
                <a:spLocks/>
              </p:cNvSpPr>
              <p:nvPr/>
            </p:nvSpPr>
            <p:spPr bwMode="auto">
              <a:xfrm>
                <a:off x="147" y="1148"/>
                <a:ext cx="817" cy="502"/>
              </a:xfrm>
              <a:custGeom>
                <a:avLst/>
                <a:gdLst>
                  <a:gd name="T0" fmla="*/ 32 w 1209"/>
                  <a:gd name="T1" fmla="*/ 0 h 1134"/>
                  <a:gd name="T2" fmla="*/ 5 w 1209"/>
                  <a:gd name="T3" fmla="*/ 2 h 1134"/>
                  <a:gd name="T4" fmla="*/ 3 w 1209"/>
                  <a:gd name="T5" fmla="*/ 8 h 1134"/>
                  <a:gd name="T6" fmla="*/ 7 w 1209"/>
                  <a:gd name="T7" fmla="*/ 13 h 1134"/>
                  <a:gd name="T8" fmla="*/ 21 w 1209"/>
                  <a:gd name="T9" fmla="*/ 16 h 1134"/>
                  <a:gd name="T10" fmla="*/ 66 w 1209"/>
                  <a:gd name="T11" fmla="*/ 18 h 1134"/>
                  <a:gd name="T12" fmla="*/ 131 w 1209"/>
                  <a:gd name="T13" fmla="*/ 19 h 1134"/>
                  <a:gd name="T14" fmla="*/ 158 w 1209"/>
                  <a:gd name="T15" fmla="*/ 15 h 1134"/>
                  <a:gd name="T16" fmla="*/ 168 w 1209"/>
                  <a:gd name="T17" fmla="*/ 7 h 1134"/>
                  <a:gd name="T18" fmla="*/ 159 w 1209"/>
                  <a:gd name="T19" fmla="*/ 3 h 1134"/>
                  <a:gd name="T20" fmla="*/ 99 w 1209"/>
                  <a:gd name="T21" fmla="*/ 2 h 1134"/>
                  <a:gd name="T22" fmla="*/ 32 w 1209"/>
                  <a:gd name="T23" fmla="*/ 0 h 11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209" h="1134">
                    <a:moveTo>
                      <a:pt x="224" y="6"/>
                    </a:moveTo>
                    <a:cubicBezTo>
                      <a:pt x="112" y="13"/>
                      <a:pt x="66" y="64"/>
                      <a:pt x="33" y="141"/>
                    </a:cubicBezTo>
                    <a:cubicBezTo>
                      <a:pt x="0" y="219"/>
                      <a:pt x="24" y="370"/>
                      <a:pt x="27" y="471"/>
                    </a:cubicBezTo>
                    <a:cubicBezTo>
                      <a:pt x="30" y="572"/>
                      <a:pt x="30" y="664"/>
                      <a:pt x="50" y="747"/>
                    </a:cubicBezTo>
                    <a:cubicBezTo>
                      <a:pt x="70" y="830"/>
                      <a:pt x="79" y="924"/>
                      <a:pt x="149" y="972"/>
                    </a:cubicBezTo>
                    <a:cubicBezTo>
                      <a:pt x="219" y="1020"/>
                      <a:pt x="339" y="1012"/>
                      <a:pt x="469" y="1036"/>
                    </a:cubicBezTo>
                    <a:cubicBezTo>
                      <a:pt x="599" y="1060"/>
                      <a:pt x="822" y="1134"/>
                      <a:pt x="931" y="1115"/>
                    </a:cubicBezTo>
                    <a:cubicBezTo>
                      <a:pt x="1040" y="1096"/>
                      <a:pt x="1079" y="1039"/>
                      <a:pt x="1122" y="920"/>
                    </a:cubicBezTo>
                    <a:cubicBezTo>
                      <a:pt x="1165" y="801"/>
                      <a:pt x="1188" y="523"/>
                      <a:pt x="1189" y="401"/>
                    </a:cubicBezTo>
                    <a:cubicBezTo>
                      <a:pt x="1190" y="279"/>
                      <a:pt x="1209" y="240"/>
                      <a:pt x="1128" y="190"/>
                    </a:cubicBezTo>
                    <a:cubicBezTo>
                      <a:pt x="1046" y="141"/>
                      <a:pt x="850" y="135"/>
                      <a:pt x="701" y="104"/>
                    </a:cubicBezTo>
                    <a:cubicBezTo>
                      <a:pt x="552" y="72"/>
                      <a:pt x="335" y="0"/>
                      <a:pt x="224" y="6"/>
                    </a:cubicBezTo>
                    <a:close/>
                  </a:path>
                </a:pathLst>
              </a:custGeom>
              <a:solidFill>
                <a:srgbClr val="33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" name="Text Box 4"/>
              <p:cNvSpPr txBox="1">
                <a:spLocks noChangeArrowheads="1"/>
              </p:cNvSpPr>
              <p:nvPr/>
            </p:nvSpPr>
            <p:spPr bwMode="auto">
              <a:xfrm>
                <a:off x="142" y="951"/>
                <a:ext cx="870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>
                    <a:latin typeface="Arial" charset="0"/>
                  </a:rPr>
                  <a:t>home network</a:t>
                </a:r>
              </a:p>
            </p:txBody>
          </p:sp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>
                <a:off x="125" y="1203"/>
                <a:ext cx="616" cy="317"/>
                <a:chOff x="581" y="459"/>
                <a:chExt cx="616" cy="317"/>
              </a:xfrm>
            </p:grpSpPr>
            <p:sp>
              <p:nvSpPr>
                <p:cNvPr id="8" name="Rectangle 6"/>
                <p:cNvSpPr>
                  <a:spLocks noChangeArrowheads="1"/>
                </p:cNvSpPr>
                <p:nvPr/>
              </p:nvSpPr>
              <p:spPr bwMode="auto">
                <a:xfrm>
                  <a:off x="696" y="464"/>
                  <a:ext cx="384" cy="31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81" y="459"/>
                  <a:ext cx="616" cy="3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 eaLnBrk="1" hangingPunct="1">
                    <a:defRPr/>
                  </a:pPr>
                  <a:r>
                    <a:rPr lang="en-US">
                      <a:latin typeface="Arial" charset="0"/>
                    </a:rPr>
                    <a:t>Home MSC</a:t>
                  </a:r>
                </a:p>
              </p:txBody>
            </p:sp>
          </p:grpSp>
        </p:grpSp>
        <p:sp>
          <p:nvSpPr>
            <p:cNvPr id="10" name="Freeform 15"/>
            <p:cNvSpPr>
              <a:spLocks/>
            </p:cNvSpPr>
            <p:nvPr/>
          </p:nvSpPr>
          <p:spPr bwMode="auto">
            <a:xfrm>
              <a:off x="1816100" y="2933700"/>
              <a:ext cx="1436688" cy="1617663"/>
            </a:xfrm>
            <a:custGeom>
              <a:avLst/>
              <a:gdLst>
                <a:gd name="T0" fmla="*/ 2147483647 w 1292"/>
                <a:gd name="T1" fmla="*/ 2147483647 h 1255"/>
                <a:gd name="T2" fmla="*/ 2147483647 w 1292"/>
                <a:gd name="T3" fmla="*/ 2147483647 h 1255"/>
                <a:gd name="T4" fmla="*/ 2147483647 w 1292"/>
                <a:gd name="T5" fmla="*/ 2147483647 h 1255"/>
                <a:gd name="T6" fmla="*/ 2147483647 w 1292"/>
                <a:gd name="T7" fmla="*/ 2147483647 h 1255"/>
                <a:gd name="T8" fmla="*/ 2147483647 w 1292"/>
                <a:gd name="T9" fmla="*/ 2147483647 h 1255"/>
                <a:gd name="T10" fmla="*/ 2147483647 w 1292"/>
                <a:gd name="T11" fmla="*/ 2147483647 h 1255"/>
                <a:gd name="T12" fmla="*/ 2147483647 w 1292"/>
                <a:gd name="T13" fmla="*/ 2147483647 h 1255"/>
                <a:gd name="T14" fmla="*/ 2147483647 w 1292"/>
                <a:gd name="T15" fmla="*/ 2147483647 h 1255"/>
                <a:gd name="T16" fmla="*/ 2147483647 w 1292"/>
                <a:gd name="T17" fmla="*/ 2147483647 h 1255"/>
                <a:gd name="T18" fmla="*/ 2147483647 w 1292"/>
                <a:gd name="T19" fmla="*/ 2147483647 h 1255"/>
                <a:gd name="T20" fmla="*/ 2147483647 w 1292"/>
                <a:gd name="T21" fmla="*/ 2147483647 h 1255"/>
                <a:gd name="T22" fmla="*/ 2147483647 w 1292"/>
                <a:gd name="T23" fmla="*/ 2147483647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33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1" name="Text Box 16"/>
            <p:cNvSpPr txBox="1">
              <a:spLocks noChangeArrowheads="1"/>
            </p:cNvSpPr>
            <p:nvPr/>
          </p:nvSpPr>
          <p:spPr bwMode="auto">
            <a:xfrm>
              <a:off x="2316163" y="3529013"/>
              <a:ext cx="717550" cy="272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>
                  <a:latin typeface="Arial" charset="0"/>
                </a:rPr>
                <a:t>PSTN</a:t>
              </a:r>
            </a:p>
          </p:txBody>
        </p:sp>
        <p:grpSp>
          <p:nvGrpSpPr>
            <p:cNvPr id="12" name="Group 17"/>
            <p:cNvGrpSpPr>
              <a:grpSpLocks/>
            </p:cNvGrpSpPr>
            <p:nvPr/>
          </p:nvGrpSpPr>
          <p:grpSpPr bwMode="auto">
            <a:xfrm>
              <a:off x="1709738" y="5129213"/>
              <a:ext cx="1441450" cy="346075"/>
              <a:chOff x="3072" y="739"/>
              <a:chExt cx="652" cy="146"/>
            </a:xfrm>
          </p:grpSpPr>
          <p:pic>
            <p:nvPicPr>
              <p:cNvPr id="13" name="Picture 18" descr="lgv_fqmg[1]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237" y="739"/>
                <a:ext cx="487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" name="Line 19"/>
              <p:cNvSpPr>
                <a:spLocks noChangeShapeType="1"/>
              </p:cNvSpPr>
              <p:nvPr/>
            </p:nvSpPr>
            <p:spPr bwMode="auto">
              <a:xfrm flipH="1">
                <a:off x="3104" y="784"/>
                <a:ext cx="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5" name="Line 20"/>
              <p:cNvSpPr>
                <a:spLocks noChangeShapeType="1"/>
              </p:cNvSpPr>
              <p:nvPr/>
            </p:nvSpPr>
            <p:spPr bwMode="auto">
              <a:xfrm flipH="1">
                <a:off x="3072" y="7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pic>
          <p:nvPicPr>
            <p:cNvPr id="16" name="Picture 21" descr="e2gmc3yp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3913" y="2749550"/>
              <a:ext cx="411162" cy="477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 Box 22"/>
            <p:cNvSpPr txBox="1">
              <a:spLocks noChangeArrowheads="1"/>
            </p:cNvSpPr>
            <p:nvPr/>
          </p:nvSpPr>
          <p:spPr bwMode="auto">
            <a:xfrm>
              <a:off x="2633663" y="2455863"/>
              <a:ext cx="1226591" cy="272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>
                  <a:latin typeface="Arial" charset="0"/>
                </a:rPr>
                <a:t>correspondent</a:t>
              </a:r>
            </a:p>
          </p:txBody>
        </p:sp>
        <p:sp>
          <p:nvSpPr>
            <p:cNvPr id="18" name="Freeform 23"/>
            <p:cNvSpPr>
              <a:spLocks/>
            </p:cNvSpPr>
            <p:nvPr/>
          </p:nvSpPr>
          <p:spPr bwMode="auto">
            <a:xfrm>
              <a:off x="1214438" y="2978150"/>
              <a:ext cx="2222500" cy="446088"/>
            </a:xfrm>
            <a:custGeom>
              <a:avLst/>
              <a:gdLst>
                <a:gd name="T0" fmla="*/ 2147483647 w 1400"/>
                <a:gd name="T1" fmla="*/ 2147483647 h 281"/>
                <a:gd name="T2" fmla="*/ 2147483647 w 1400"/>
                <a:gd name="T3" fmla="*/ 2147483647 h 281"/>
                <a:gd name="T4" fmla="*/ 2147483647 w 1400"/>
                <a:gd name="T5" fmla="*/ 2147483647 h 281"/>
                <a:gd name="T6" fmla="*/ 2147483647 w 1400"/>
                <a:gd name="T7" fmla="*/ 2147483647 h 281"/>
                <a:gd name="T8" fmla="*/ 0 w 1400"/>
                <a:gd name="T9" fmla="*/ 0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00" h="281">
                  <a:moveTo>
                    <a:pt x="1400" y="104"/>
                  </a:moveTo>
                  <a:cubicBezTo>
                    <a:pt x="1381" y="121"/>
                    <a:pt x="1397" y="180"/>
                    <a:pt x="1296" y="208"/>
                  </a:cubicBezTo>
                  <a:cubicBezTo>
                    <a:pt x="1195" y="236"/>
                    <a:pt x="956" y="281"/>
                    <a:pt x="792" y="272"/>
                  </a:cubicBezTo>
                  <a:cubicBezTo>
                    <a:pt x="628" y="263"/>
                    <a:pt x="444" y="197"/>
                    <a:pt x="312" y="152"/>
                  </a:cubicBezTo>
                  <a:cubicBezTo>
                    <a:pt x="180" y="107"/>
                    <a:pt x="65" y="32"/>
                    <a:pt x="0" y="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9" name="Freeform 24"/>
            <p:cNvSpPr>
              <a:spLocks/>
            </p:cNvSpPr>
            <p:nvPr/>
          </p:nvSpPr>
          <p:spPr bwMode="auto">
            <a:xfrm>
              <a:off x="1062038" y="3003550"/>
              <a:ext cx="1087437" cy="882650"/>
            </a:xfrm>
            <a:custGeom>
              <a:avLst/>
              <a:gdLst>
                <a:gd name="T0" fmla="*/ 0 w 685"/>
                <a:gd name="T1" fmla="*/ 0 h 556"/>
                <a:gd name="T2" fmla="*/ 2147483647 w 685"/>
                <a:gd name="T3" fmla="*/ 2147483647 h 556"/>
                <a:gd name="T4" fmla="*/ 2147483647 w 685"/>
                <a:gd name="T5" fmla="*/ 2147483647 h 556"/>
                <a:gd name="T6" fmla="*/ 2147483647 w 685"/>
                <a:gd name="T7" fmla="*/ 2147483647 h 55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85" h="556">
                  <a:moveTo>
                    <a:pt x="0" y="0"/>
                  </a:moveTo>
                  <a:cubicBezTo>
                    <a:pt x="96" y="55"/>
                    <a:pt x="467" y="249"/>
                    <a:pt x="576" y="328"/>
                  </a:cubicBezTo>
                  <a:cubicBezTo>
                    <a:pt x="685" y="407"/>
                    <a:pt x="677" y="434"/>
                    <a:pt x="656" y="472"/>
                  </a:cubicBezTo>
                  <a:cubicBezTo>
                    <a:pt x="635" y="510"/>
                    <a:pt x="491" y="539"/>
                    <a:pt x="447" y="556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grpSp>
          <p:nvGrpSpPr>
            <p:cNvPr id="20" name="Group 25"/>
            <p:cNvGrpSpPr>
              <a:grpSpLocks/>
            </p:cNvGrpSpPr>
            <p:nvPr/>
          </p:nvGrpSpPr>
          <p:grpSpPr bwMode="auto">
            <a:xfrm>
              <a:off x="387350" y="3778250"/>
              <a:ext cx="1020763" cy="841375"/>
              <a:chOff x="1807" y="2856"/>
              <a:chExt cx="803" cy="674"/>
            </a:xfrm>
          </p:grpSpPr>
          <p:sp>
            <p:nvSpPr>
              <p:cNvPr id="21" name="AutoShape 26"/>
              <p:cNvSpPr>
                <a:spLocks noChangeArrowheads="1"/>
              </p:cNvSpPr>
              <p:nvPr/>
            </p:nvSpPr>
            <p:spPr bwMode="auto">
              <a:xfrm>
                <a:off x="1807" y="2856"/>
                <a:ext cx="315" cy="272"/>
              </a:xfrm>
              <a:prstGeom prst="hexagon">
                <a:avLst>
                  <a:gd name="adj" fmla="val 28952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22" name="AutoShape 27"/>
              <p:cNvSpPr>
                <a:spLocks noChangeArrowheads="1"/>
              </p:cNvSpPr>
              <p:nvPr/>
            </p:nvSpPr>
            <p:spPr bwMode="auto">
              <a:xfrm>
                <a:off x="2047" y="3258"/>
                <a:ext cx="315" cy="272"/>
              </a:xfrm>
              <a:prstGeom prst="hexagon">
                <a:avLst>
                  <a:gd name="adj" fmla="val 28952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23" name="AutoShape 28"/>
              <p:cNvSpPr>
                <a:spLocks noChangeArrowheads="1"/>
              </p:cNvSpPr>
              <p:nvPr/>
            </p:nvSpPr>
            <p:spPr bwMode="auto">
              <a:xfrm>
                <a:off x="2043" y="2984"/>
                <a:ext cx="315" cy="272"/>
              </a:xfrm>
              <a:prstGeom prst="hexagon">
                <a:avLst>
                  <a:gd name="adj" fmla="val 28952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24" name="AutoShape 29"/>
              <p:cNvSpPr>
                <a:spLocks noChangeArrowheads="1"/>
              </p:cNvSpPr>
              <p:nvPr/>
            </p:nvSpPr>
            <p:spPr bwMode="auto">
              <a:xfrm>
                <a:off x="2282" y="3123"/>
                <a:ext cx="315" cy="272"/>
              </a:xfrm>
              <a:prstGeom prst="hexagon">
                <a:avLst>
                  <a:gd name="adj" fmla="val 28860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25" name="Group 30"/>
              <p:cNvGrpSpPr>
                <a:grpSpLocks/>
              </p:cNvGrpSpPr>
              <p:nvPr/>
            </p:nvGrpSpPr>
            <p:grpSpPr bwMode="auto">
              <a:xfrm>
                <a:off x="2407" y="3162"/>
                <a:ext cx="72" cy="145"/>
                <a:chOff x="3796" y="1043"/>
                <a:chExt cx="865" cy="1237"/>
              </a:xfrm>
            </p:grpSpPr>
            <p:sp>
              <p:nvSpPr>
                <p:cNvPr id="123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3984" y="1481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4" name="Line 32"/>
                <p:cNvSpPr>
                  <a:spLocks noChangeShapeType="1"/>
                </p:cNvSpPr>
                <p:nvPr/>
              </p:nvSpPr>
              <p:spPr bwMode="auto">
                <a:xfrm>
                  <a:off x="4224" y="1481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5" name="Line 33"/>
                <p:cNvSpPr>
                  <a:spLocks noChangeShapeType="1"/>
                </p:cNvSpPr>
                <p:nvPr/>
              </p:nvSpPr>
              <p:spPr bwMode="auto">
                <a:xfrm>
                  <a:off x="3984" y="220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6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4224" y="220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7" name="Line 35"/>
                <p:cNvSpPr>
                  <a:spLocks noChangeShapeType="1"/>
                </p:cNvSpPr>
                <p:nvPr/>
              </p:nvSpPr>
              <p:spPr bwMode="auto">
                <a:xfrm>
                  <a:off x="4224" y="1503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8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3984" y="2132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9" name="Line 37"/>
                <p:cNvSpPr>
                  <a:spLocks noChangeShapeType="1"/>
                </p:cNvSpPr>
                <p:nvPr/>
              </p:nvSpPr>
              <p:spPr bwMode="auto">
                <a:xfrm flipH="1" flipV="1">
                  <a:off x="4224" y="2132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0" name="Line 38"/>
                <p:cNvSpPr>
                  <a:spLocks noChangeShapeType="1"/>
                </p:cNvSpPr>
                <p:nvPr/>
              </p:nvSpPr>
              <p:spPr bwMode="auto">
                <a:xfrm>
                  <a:off x="4089" y="1893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1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4224" y="1893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2" name="Line 40"/>
                <p:cNvSpPr>
                  <a:spLocks noChangeShapeType="1"/>
                </p:cNvSpPr>
                <p:nvPr/>
              </p:nvSpPr>
              <p:spPr bwMode="auto">
                <a:xfrm>
                  <a:off x="4044" y="2002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3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224" y="2013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4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4224" y="1785"/>
                  <a:ext cx="9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5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4224" y="1633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6" name="Line 44"/>
                <p:cNvSpPr>
                  <a:spLocks noChangeShapeType="1"/>
                </p:cNvSpPr>
                <p:nvPr/>
              </p:nvSpPr>
              <p:spPr bwMode="auto">
                <a:xfrm>
                  <a:off x="4119" y="1774"/>
                  <a:ext cx="105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7" name="Line 45"/>
                <p:cNvSpPr>
                  <a:spLocks noChangeShapeType="1"/>
                </p:cNvSpPr>
                <p:nvPr/>
              </p:nvSpPr>
              <p:spPr bwMode="auto">
                <a:xfrm>
                  <a:off x="4164" y="1633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38" name="Group 46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149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4228" y="161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50" name="Line 4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2" y="1194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51" name="Line 4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4" y="1402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52" name="Line 5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96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39" name="Group 51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145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4218" y="159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6" name="Line 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6" y="1185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7" name="Line 5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8" y="1419"/>
                    <a:ext cx="207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8" name="Line 5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6" y="1275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40" name="Group 56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141" name="Line 57"/>
                  <p:cNvSpPr>
                    <a:spLocks noChangeShapeType="1"/>
                  </p:cNvSpPr>
                  <p:nvPr/>
                </p:nvSpPr>
                <p:spPr bwMode="auto">
                  <a:xfrm>
                    <a:off x="4279" y="1602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2" name="Line 5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13" y="1199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3" name="Line 5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45" y="1407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4" name="Line 6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7" y="1301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6" name="Group 61"/>
              <p:cNvGrpSpPr>
                <a:grpSpLocks/>
              </p:cNvGrpSpPr>
              <p:nvPr/>
            </p:nvGrpSpPr>
            <p:grpSpPr bwMode="auto">
              <a:xfrm>
                <a:off x="2164" y="3034"/>
                <a:ext cx="72" cy="145"/>
                <a:chOff x="3796" y="1043"/>
                <a:chExt cx="865" cy="1237"/>
              </a:xfrm>
            </p:grpSpPr>
            <p:sp>
              <p:nvSpPr>
                <p:cNvPr id="93" name="Line 62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4" name="Line 63"/>
                <p:cNvSpPr>
                  <a:spLocks noChangeShapeType="1"/>
                </p:cNvSpPr>
                <p:nvPr/>
              </p:nvSpPr>
              <p:spPr bwMode="auto">
                <a:xfrm>
                  <a:off x="4233" y="1477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" name="Line 64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6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4233" y="2204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7" name="Line 66"/>
                <p:cNvSpPr>
                  <a:spLocks noChangeShapeType="1"/>
                </p:cNvSpPr>
                <p:nvPr/>
              </p:nvSpPr>
              <p:spPr bwMode="auto">
                <a:xfrm>
                  <a:off x="4233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8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9" name="Line 68"/>
                <p:cNvSpPr>
                  <a:spLocks noChangeShapeType="1"/>
                </p:cNvSpPr>
                <p:nvPr/>
              </p:nvSpPr>
              <p:spPr bwMode="auto">
                <a:xfrm flipH="1" flipV="1">
                  <a:off x="4233" y="212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0" name="Line 69"/>
                <p:cNvSpPr>
                  <a:spLocks noChangeShapeType="1"/>
                </p:cNvSpPr>
                <p:nvPr/>
              </p:nvSpPr>
              <p:spPr bwMode="auto">
                <a:xfrm>
                  <a:off x="4098" y="1890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1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4233" y="1890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2" name="Line 71"/>
                <p:cNvSpPr>
                  <a:spLocks noChangeShapeType="1"/>
                </p:cNvSpPr>
                <p:nvPr/>
              </p:nvSpPr>
              <p:spPr bwMode="auto">
                <a:xfrm>
                  <a:off x="4053" y="1998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" name="Line 72"/>
                <p:cNvSpPr>
                  <a:spLocks noChangeShapeType="1"/>
                </p:cNvSpPr>
                <p:nvPr/>
              </p:nvSpPr>
              <p:spPr bwMode="auto">
                <a:xfrm flipV="1">
                  <a:off x="4233" y="2009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4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4233" y="1781"/>
                  <a:ext cx="9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5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4233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" name="Line 75"/>
                <p:cNvSpPr>
                  <a:spLocks noChangeShapeType="1"/>
                </p:cNvSpPr>
                <p:nvPr/>
              </p:nvSpPr>
              <p:spPr bwMode="auto">
                <a:xfrm>
                  <a:off x="4128" y="1770"/>
                  <a:ext cx="105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7" name="Line 76"/>
                <p:cNvSpPr>
                  <a:spLocks noChangeShapeType="1"/>
                </p:cNvSpPr>
                <p:nvPr/>
              </p:nvSpPr>
              <p:spPr bwMode="auto">
                <a:xfrm>
                  <a:off x="4173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08" name="Group 77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119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4247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20" name="Line 7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81" y="1186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21" name="Line 8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13" y="1394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22" name="Line 8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62" y="1288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09" name="Group 82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115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75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6" name="Line 8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69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7" name="Line 8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03"/>
                    <a:ext cx="207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8" name="Line 8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59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10" name="Group 87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111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4260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2" name="Line 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4" y="1207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3" name="Line 9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5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4" name="Line 9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08" y="1309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7" name="Group 92"/>
              <p:cNvGrpSpPr>
                <a:grpSpLocks/>
              </p:cNvGrpSpPr>
              <p:nvPr/>
            </p:nvGrpSpPr>
            <p:grpSpPr bwMode="auto">
              <a:xfrm>
                <a:off x="2175" y="3302"/>
                <a:ext cx="72" cy="144"/>
                <a:chOff x="3796" y="1043"/>
                <a:chExt cx="865" cy="1237"/>
              </a:xfrm>
            </p:grpSpPr>
            <p:sp>
              <p:nvSpPr>
                <p:cNvPr id="63" name="Line 93"/>
                <p:cNvSpPr>
                  <a:spLocks noChangeShapeType="1"/>
                </p:cNvSpPr>
                <p:nvPr/>
              </p:nvSpPr>
              <p:spPr bwMode="auto">
                <a:xfrm flipH="1">
                  <a:off x="3996" y="1483"/>
                  <a:ext cx="225" cy="7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4" name="Line 94"/>
                <p:cNvSpPr>
                  <a:spLocks noChangeShapeType="1"/>
                </p:cNvSpPr>
                <p:nvPr/>
              </p:nvSpPr>
              <p:spPr bwMode="auto">
                <a:xfrm>
                  <a:off x="4221" y="1483"/>
                  <a:ext cx="240" cy="7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" name="Line 95"/>
                <p:cNvSpPr>
                  <a:spLocks noChangeShapeType="1"/>
                </p:cNvSpPr>
                <p:nvPr/>
              </p:nvSpPr>
              <p:spPr bwMode="auto">
                <a:xfrm>
                  <a:off x="3996" y="2204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6" name="Line 96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7" name="Line 97"/>
                <p:cNvSpPr>
                  <a:spLocks noChangeShapeType="1"/>
                </p:cNvSpPr>
                <p:nvPr/>
              </p:nvSpPr>
              <p:spPr bwMode="auto">
                <a:xfrm>
                  <a:off x="4221" y="1494"/>
                  <a:ext cx="0" cy="78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8" name="Line 98"/>
                <p:cNvSpPr>
                  <a:spLocks noChangeShapeType="1"/>
                </p:cNvSpPr>
                <p:nvPr/>
              </p:nvSpPr>
              <p:spPr bwMode="auto">
                <a:xfrm flipV="1">
                  <a:off x="3996" y="2128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9" name="Line 99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0" name="Line 100"/>
                <p:cNvSpPr>
                  <a:spLocks noChangeShapeType="1"/>
                </p:cNvSpPr>
                <p:nvPr/>
              </p:nvSpPr>
              <p:spPr bwMode="auto">
                <a:xfrm>
                  <a:off x="4101" y="1887"/>
                  <a:ext cx="120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1" name="Line 101"/>
                <p:cNvSpPr>
                  <a:spLocks noChangeShapeType="1"/>
                </p:cNvSpPr>
                <p:nvPr/>
              </p:nvSpPr>
              <p:spPr bwMode="auto">
                <a:xfrm flipV="1">
                  <a:off x="4221" y="1887"/>
                  <a:ext cx="150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2" name="Line 102"/>
                <p:cNvSpPr>
                  <a:spLocks noChangeShapeType="1"/>
                </p:cNvSpPr>
                <p:nvPr/>
              </p:nvSpPr>
              <p:spPr bwMode="auto">
                <a:xfrm>
                  <a:off x="4056" y="1997"/>
                  <a:ext cx="16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3" name="Line 103"/>
                <p:cNvSpPr>
                  <a:spLocks noChangeShapeType="1"/>
                </p:cNvSpPr>
                <p:nvPr/>
              </p:nvSpPr>
              <p:spPr bwMode="auto">
                <a:xfrm flipV="1">
                  <a:off x="4221" y="2018"/>
                  <a:ext cx="180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4" name="Line 104"/>
                <p:cNvSpPr>
                  <a:spLocks noChangeShapeType="1"/>
                </p:cNvSpPr>
                <p:nvPr/>
              </p:nvSpPr>
              <p:spPr bwMode="auto">
                <a:xfrm flipV="1">
                  <a:off x="4221" y="1789"/>
                  <a:ext cx="9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5" name="Line 105"/>
                <p:cNvSpPr>
                  <a:spLocks noChangeShapeType="1"/>
                </p:cNvSpPr>
                <p:nvPr/>
              </p:nvSpPr>
              <p:spPr bwMode="auto">
                <a:xfrm flipV="1">
                  <a:off x="4221" y="1636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6" name="Line 106"/>
                <p:cNvSpPr>
                  <a:spLocks noChangeShapeType="1"/>
                </p:cNvSpPr>
                <p:nvPr/>
              </p:nvSpPr>
              <p:spPr bwMode="auto">
                <a:xfrm>
                  <a:off x="4131" y="1778"/>
                  <a:ext cx="10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7" name="Line 107"/>
                <p:cNvSpPr>
                  <a:spLocks noChangeShapeType="1"/>
                </p:cNvSpPr>
                <p:nvPr/>
              </p:nvSpPr>
              <p:spPr bwMode="auto">
                <a:xfrm>
                  <a:off x="4176" y="1625"/>
                  <a:ext cx="60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78" name="Group 108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89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4220" y="1602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0" name="Line 11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5" y="1187"/>
                    <a:ext cx="17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1" name="Line 11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7" y="1395"/>
                    <a:ext cx="17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2" name="Line 11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90"/>
                    <a:ext cx="17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79" name="Group 113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85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4217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6" name="Line 11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7" y="1190"/>
                    <a:ext cx="177" cy="50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7" name="Line 11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9" y="1425"/>
                    <a:ext cx="207" cy="21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8" name="Line 11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9" y="1280"/>
                    <a:ext cx="177" cy="50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80" name="Group 118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81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4254" y="162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2" name="Line 1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8" y="1206"/>
                    <a:ext cx="17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3" name="Line 1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0" y="1414"/>
                    <a:ext cx="17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4" name="Line 1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1" y="1309"/>
                    <a:ext cx="17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8" name="Group 123"/>
              <p:cNvGrpSpPr>
                <a:grpSpLocks/>
              </p:cNvGrpSpPr>
              <p:nvPr/>
            </p:nvGrpSpPr>
            <p:grpSpPr bwMode="auto">
              <a:xfrm>
                <a:off x="1934" y="2899"/>
                <a:ext cx="72" cy="145"/>
                <a:chOff x="3796" y="1043"/>
                <a:chExt cx="865" cy="1237"/>
              </a:xfrm>
            </p:grpSpPr>
            <p:sp>
              <p:nvSpPr>
                <p:cNvPr id="33" name="Line 124"/>
                <p:cNvSpPr>
                  <a:spLocks noChangeShapeType="1"/>
                </p:cNvSpPr>
                <p:nvPr/>
              </p:nvSpPr>
              <p:spPr bwMode="auto">
                <a:xfrm flipH="1">
                  <a:off x="3996" y="1479"/>
                  <a:ext cx="225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" name="Line 125"/>
                <p:cNvSpPr>
                  <a:spLocks noChangeShapeType="1"/>
                </p:cNvSpPr>
                <p:nvPr/>
              </p:nvSpPr>
              <p:spPr bwMode="auto">
                <a:xfrm>
                  <a:off x="4221" y="1479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" name="Line 126"/>
                <p:cNvSpPr>
                  <a:spLocks noChangeShapeType="1"/>
                </p:cNvSpPr>
                <p:nvPr/>
              </p:nvSpPr>
              <p:spPr bwMode="auto">
                <a:xfrm>
                  <a:off x="3996" y="2206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6" name="Line 127"/>
                <p:cNvSpPr>
                  <a:spLocks noChangeShapeType="1"/>
                </p:cNvSpPr>
                <p:nvPr/>
              </p:nvSpPr>
              <p:spPr bwMode="auto">
                <a:xfrm flipH="1">
                  <a:off x="4221" y="2206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" name="Line 128"/>
                <p:cNvSpPr>
                  <a:spLocks noChangeShapeType="1"/>
                </p:cNvSpPr>
                <p:nvPr/>
              </p:nvSpPr>
              <p:spPr bwMode="auto">
                <a:xfrm>
                  <a:off x="4221" y="1501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" name="Line 129"/>
                <p:cNvSpPr>
                  <a:spLocks noChangeShapeType="1"/>
                </p:cNvSpPr>
                <p:nvPr/>
              </p:nvSpPr>
              <p:spPr bwMode="auto">
                <a:xfrm flipV="1">
                  <a:off x="3996" y="2130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9" name="Line 130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30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" name="Line 131"/>
                <p:cNvSpPr>
                  <a:spLocks noChangeShapeType="1"/>
                </p:cNvSpPr>
                <p:nvPr/>
              </p:nvSpPr>
              <p:spPr bwMode="auto">
                <a:xfrm>
                  <a:off x="4101" y="1891"/>
                  <a:ext cx="120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1" name="Line 132"/>
                <p:cNvSpPr>
                  <a:spLocks noChangeShapeType="1"/>
                </p:cNvSpPr>
                <p:nvPr/>
              </p:nvSpPr>
              <p:spPr bwMode="auto">
                <a:xfrm flipV="1">
                  <a:off x="4221" y="1891"/>
                  <a:ext cx="150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2" name="Line 133"/>
                <p:cNvSpPr>
                  <a:spLocks noChangeShapeType="1"/>
                </p:cNvSpPr>
                <p:nvPr/>
              </p:nvSpPr>
              <p:spPr bwMode="auto">
                <a:xfrm>
                  <a:off x="4056" y="2000"/>
                  <a:ext cx="16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3" name="Line 134"/>
                <p:cNvSpPr>
                  <a:spLocks noChangeShapeType="1"/>
                </p:cNvSpPr>
                <p:nvPr/>
              </p:nvSpPr>
              <p:spPr bwMode="auto">
                <a:xfrm flipV="1">
                  <a:off x="4221" y="2011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" name="Line 135"/>
                <p:cNvSpPr>
                  <a:spLocks noChangeShapeType="1"/>
                </p:cNvSpPr>
                <p:nvPr/>
              </p:nvSpPr>
              <p:spPr bwMode="auto">
                <a:xfrm flipV="1">
                  <a:off x="4221" y="1783"/>
                  <a:ext cx="9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5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4221" y="1631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6" name="Line 137"/>
                <p:cNvSpPr>
                  <a:spLocks noChangeShapeType="1"/>
                </p:cNvSpPr>
                <p:nvPr/>
              </p:nvSpPr>
              <p:spPr bwMode="auto">
                <a:xfrm>
                  <a:off x="4131" y="1772"/>
                  <a:ext cx="105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" name="Line 138"/>
                <p:cNvSpPr>
                  <a:spLocks noChangeShapeType="1"/>
                </p:cNvSpPr>
                <p:nvPr/>
              </p:nvSpPr>
              <p:spPr bwMode="auto">
                <a:xfrm>
                  <a:off x="4176" y="1631"/>
                  <a:ext cx="6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8" name="Group 139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59" name="Line 140"/>
                  <p:cNvSpPr>
                    <a:spLocks noChangeShapeType="1"/>
                  </p:cNvSpPr>
                  <p:nvPr/>
                </p:nvSpPr>
                <p:spPr bwMode="auto">
                  <a:xfrm>
                    <a:off x="4220" y="161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0" name="Line 14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4" y="1190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1" name="Line 14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86" y="1398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2" name="Line 14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5" y="1292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9" name="Group 144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55" name="Line 145"/>
                  <p:cNvSpPr>
                    <a:spLocks noChangeShapeType="1"/>
                  </p:cNvSpPr>
                  <p:nvPr/>
                </p:nvSpPr>
                <p:spPr bwMode="auto">
                  <a:xfrm>
                    <a:off x="4214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6" name="Line 14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2" y="1193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" name="Line 14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4" y="1427"/>
                    <a:ext cx="207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8" name="Line 14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3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50" name="Group 149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51" name="Line 150"/>
                  <p:cNvSpPr>
                    <a:spLocks noChangeShapeType="1"/>
                  </p:cNvSpPr>
                  <p:nvPr/>
                </p:nvSpPr>
                <p:spPr bwMode="auto">
                  <a:xfrm>
                    <a:off x="4254" y="1607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2" name="Line 15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88" y="1203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3" name="Line 15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0" y="1411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4" name="Line 1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02" y="1305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29" name="Line 154"/>
              <p:cNvSpPr>
                <a:spLocks noChangeShapeType="1"/>
              </p:cNvSpPr>
              <p:nvPr/>
            </p:nvSpPr>
            <p:spPr bwMode="auto">
              <a:xfrm flipV="1">
                <a:off x="2460" y="3031"/>
                <a:ext cx="150" cy="24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0" name="Line 155"/>
              <p:cNvSpPr>
                <a:spLocks noChangeShapeType="1"/>
              </p:cNvSpPr>
              <p:nvPr/>
            </p:nvSpPr>
            <p:spPr bwMode="auto">
              <a:xfrm flipV="1">
                <a:off x="2227" y="3031"/>
                <a:ext cx="254" cy="39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1" name="Line 156"/>
              <p:cNvSpPr>
                <a:spLocks noChangeShapeType="1"/>
              </p:cNvSpPr>
              <p:nvPr/>
            </p:nvSpPr>
            <p:spPr bwMode="auto">
              <a:xfrm flipV="1">
                <a:off x="2219" y="3031"/>
                <a:ext cx="245" cy="1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2" name="Line 157"/>
              <p:cNvSpPr>
                <a:spLocks noChangeShapeType="1"/>
              </p:cNvSpPr>
              <p:nvPr/>
            </p:nvSpPr>
            <p:spPr bwMode="auto">
              <a:xfrm flipV="1">
                <a:off x="1989" y="2974"/>
                <a:ext cx="452" cy="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grpSp>
          <p:nvGrpSpPr>
            <p:cNvPr id="153" name="Group 158"/>
            <p:cNvGrpSpPr>
              <a:grpSpLocks/>
            </p:cNvGrpSpPr>
            <p:nvPr/>
          </p:nvGrpSpPr>
          <p:grpSpPr bwMode="auto">
            <a:xfrm>
              <a:off x="993775" y="3702050"/>
              <a:ext cx="977900" cy="330200"/>
              <a:chOff x="717" y="1160"/>
              <a:chExt cx="616" cy="208"/>
            </a:xfrm>
          </p:grpSpPr>
          <p:sp>
            <p:nvSpPr>
              <p:cNvPr id="154" name="Rectangle 159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55" name="Text Box 160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>
                    <a:latin typeface="Arial" charset="0"/>
                  </a:rPr>
                  <a:t>MSC</a:t>
                </a:r>
              </a:p>
            </p:txBody>
          </p:sp>
        </p:grpSp>
        <p:grpSp>
          <p:nvGrpSpPr>
            <p:cNvPr id="156" name="Group 161"/>
            <p:cNvGrpSpPr>
              <a:grpSpLocks/>
            </p:cNvGrpSpPr>
            <p:nvPr/>
          </p:nvGrpSpPr>
          <p:grpSpPr bwMode="auto">
            <a:xfrm>
              <a:off x="1308100" y="4424363"/>
              <a:ext cx="1016000" cy="931862"/>
              <a:chOff x="291" y="1263"/>
              <a:chExt cx="640" cy="587"/>
            </a:xfrm>
          </p:grpSpPr>
          <p:sp>
            <p:nvSpPr>
              <p:cNvPr id="157" name="AutoShape 162"/>
              <p:cNvSpPr>
                <a:spLocks noChangeArrowheads="1"/>
              </p:cNvSpPr>
              <p:nvPr/>
            </p:nvSpPr>
            <p:spPr bwMode="auto">
              <a:xfrm>
                <a:off x="487" y="132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58" name="AutoShape 163"/>
              <p:cNvSpPr>
                <a:spLocks noChangeArrowheads="1"/>
              </p:cNvSpPr>
              <p:nvPr/>
            </p:nvSpPr>
            <p:spPr bwMode="auto">
              <a:xfrm>
                <a:off x="679" y="1636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59" name="AutoShape 164"/>
              <p:cNvSpPr>
                <a:spLocks noChangeArrowheads="1"/>
              </p:cNvSpPr>
              <p:nvPr/>
            </p:nvSpPr>
            <p:spPr bwMode="auto">
              <a:xfrm>
                <a:off x="676" y="1421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160" name="Group 165"/>
              <p:cNvGrpSpPr>
                <a:grpSpLocks/>
              </p:cNvGrpSpPr>
              <p:nvPr/>
            </p:nvGrpSpPr>
            <p:grpSpPr bwMode="auto">
              <a:xfrm>
                <a:off x="291" y="1422"/>
                <a:ext cx="252" cy="214"/>
                <a:chOff x="867" y="1530"/>
                <a:chExt cx="252" cy="214"/>
              </a:xfrm>
            </p:grpSpPr>
            <p:sp>
              <p:nvSpPr>
                <p:cNvPr id="292" name="AutoShape 166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293" name="Group 167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294" name="Line 16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5" name="Line 169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6" name="Line 170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7" name="Line 17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8" name="Line 172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9" name="Line 17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0" name="Line 17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1" name="Line 175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2" name="Line 17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3" name="Line 177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4" name="Line 17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5" name="Line 1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6" name="Line 18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7" name="Line 181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8" name="Line 182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309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320" name="Line 1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21" name="Line 18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22" name="Line 186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23" name="Line 18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310" name="Group 188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316" name="Line 18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7" name="Line 19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8" name="Line 191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9" name="Line 19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311" name="Group 193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312" name="Line 19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3" name="Line 19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4" name="Line 196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5" name="Line 19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grpSp>
            <p:nvGrpSpPr>
              <p:cNvPr id="161" name="Group 198"/>
              <p:cNvGrpSpPr>
                <a:grpSpLocks/>
              </p:cNvGrpSpPr>
              <p:nvPr/>
            </p:nvGrpSpPr>
            <p:grpSpPr bwMode="auto">
              <a:xfrm>
                <a:off x="773" y="1460"/>
                <a:ext cx="58" cy="114"/>
                <a:chOff x="3796" y="1043"/>
                <a:chExt cx="865" cy="1237"/>
              </a:xfrm>
            </p:grpSpPr>
            <p:sp>
              <p:nvSpPr>
                <p:cNvPr id="262" name="Line 199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3" name="Line 200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4" name="Line 201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5" name="Line 202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6" name="Line 203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7" name="Line 204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8" name="Line 205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9" name="Line 206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0" name="Line 207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1" name="Line 208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2" name="Line 209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3" name="Line 210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4" name="Line 211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5" name="Line 212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6" name="Line 213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277" name="Group 214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288" name="Line 215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9" name="Line 21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0" name="Line 21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1" name="Line 21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78" name="Group 219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284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5" name="Line 22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6" name="Line 22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7" name="Line 22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79" name="Group 224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280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1" name="Line 22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209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2" name="Line 22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416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3" name="Line 22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311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62" name="Group 229"/>
              <p:cNvGrpSpPr>
                <a:grpSpLocks/>
              </p:cNvGrpSpPr>
              <p:nvPr/>
            </p:nvGrpSpPr>
            <p:grpSpPr bwMode="auto">
              <a:xfrm>
                <a:off x="782" y="1671"/>
                <a:ext cx="57" cy="113"/>
                <a:chOff x="3796" y="1043"/>
                <a:chExt cx="865" cy="1237"/>
              </a:xfrm>
            </p:grpSpPr>
            <p:sp>
              <p:nvSpPr>
                <p:cNvPr id="232" name="Line 230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3" name="Line 231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4" name="Line 232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5" name="Line 233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6" name="Line 234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7" name="Line 235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8" name="Line 236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9" name="Line 237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0" name="Line 238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1" name="Line 239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2" name="Line 240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3" name="Line 241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4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5" name="Line 243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6" name="Line 244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247" name="Group 245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258" name="Line 246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9" name="Line 24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60" name="Line 24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61" name="Line 24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48" name="Group 250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254" name="Line 251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5" name="Line 25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6" name="Line 25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7" name="Line 25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49" name="Group 255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250" name="Line 256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1" name="Line 25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2" name="Line 25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3" name="Line 25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63" name="Group 260"/>
              <p:cNvGrpSpPr>
                <a:grpSpLocks/>
              </p:cNvGrpSpPr>
              <p:nvPr/>
            </p:nvGrpSpPr>
            <p:grpSpPr bwMode="auto">
              <a:xfrm>
                <a:off x="589" y="1354"/>
                <a:ext cx="57" cy="114"/>
                <a:chOff x="3796" y="1043"/>
                <a:chExt cx="865" cy="1237"/>
              </a:xfrm>
            </p:grpSpPr>
            <p:sp>
              <p:nvSpPr>
                <p:cNvPr id="202" name="Line 261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28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3" name="Line 262"/>
                <p:cNvSpPr>
                  <a:spLocks noChangeShapeType="1"/>
                </p:cNvSpPr>
                <p:nvPr/>
              </p:nvSpPr>
              <p:spPr bwMode="auto">
                <a:xfrm>
                  <a:off x="4221" y="1477"/>
                  <a:ext cx="243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4" name="Line 263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5" name="Line 264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6" name="Line 265"/>
                <p:cNvSpPr>
                  <a:spLocks noChangeShapeType="1"/>
                </p:cNvSpPr>
                <p:nvPr/>
              </p:nvSpPr>
              <p:spPr bwMode="auto">
                <a:xfrm>
                  <a:off x="4221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7" name="Line 266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8" name="Line 267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9" name="Line 268"/>
                <p:cNvSpPr>
                  <a:spLocks noChangeShapeType="1"/>
                </p:cNvSpPr>
                <p:nvPr/>
              </p:nvSpPr>
              <p:spPr bwMode="auto">
                <a:xfrm>
                  <a:off x="4100" y="1889"/>
                  <a:ext cx="121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0" name="Line 269"/>
                <p:cNvSpPr>
                  <a:spLocks noChangeShapeType="1"/>
                </p:cNvSpPr>
                <p:nvPr/>
              </p:nvSpPr>
              <p:spPr bwMode="auto">
                <a:xfrm flipV="1">
                  <a:off x="4221" y="1889"/>
                  <a:ext cx="152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1" name="Line 270"/>
                <p:cNvSpPr>
                  <a:spLocks noChangeShapeType="1"/>
                </p:cNvSpPr>
                <p:nvPr/>
              </p:nvSpPr>
              <p:spPr bwMode="auto">
                <a:xfrm>
                  <a:off x="4054" y="1998"/>
                  <a:ext cx="167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2" name="Line 271"/>
                <p:cNvSpPr>
                  <a:spLocks noChangeShapeType="1"/>
                </p:cNvSpPr>
                <p:nvPr/>
              </p:nvSpPr>
              <p:spPr bwMode="auto">
                <a:xfrm flipV="1">
                  <a:off x="4221" y="2009"/>
                  <a:ext cx="182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3" name="Line 272"/>
                <p:cNvSpPr>
                  <a:spLocks noChangeShapeType="1"/>
                </p:cNvSpPr>
                <p:nvPr/>
              </p:nvSpPr>
              <p:spPr bwMode="auto">
                <a:xfrm flipV="1">
                  <a:off x="4221" y="1781"/>
                  <a:ext cx="9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4" name="Line 273"/>
                <p:cNvSpPr>
                  <a:spLocks noChangeShapeType="1"/>
                </p:cNvSpPr>
                <p:nvPr/>
              </p:nvSpPr>
              <p:spPr bwMode="auto">
                <a:xfrm flipV="1">
                  <a:off x="4221" y="1629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5" name="Line 274"/>
                <p:cNvSpPr>
                  <a:spLocks noChangeShapeType="1"/>
                </p:cNvSpPr>
                <p:nvPr/>
              </p:nvSpPr>
              <p:spPr bwMode="auto">
                <a:xfrm>
                  <a:off x="4130" y="1770"/>
                  <a:ext cx="106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6" name="Line 275"/>
                <p:cNvSpPr>
                  <a:spLocks noChangeShapeType="1"/>
                </p:cNvSpPr>
                <p:nvPr/>
              </p:nvSpPr>
              <p:spPr bwMode="auto">
                <a:xfrm>
                  <a:off x="4175" y="1629"/>
                  <a:ext cx="6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217" name="Group 276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228" name="Line 277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9" name="Line 27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9" y="1183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30" name="Line 27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3" y="1393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31" name="Line 28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85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18" name="Group 281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224" name="Line 282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60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5" name="Line 28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9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6" name="Line 28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26"/>
                    <a:ext cx="209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7" name="Line 28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8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19" name="Group 286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220" name="Line 287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1" name="Line 28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3" y="1204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2" name="Line 28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4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3" name="Line 29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0" y="1306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164" name="Line 291"/>
              <p:cNvSpPr>
                <a:spLocks noChangeShapeType="1"/>
              </p:cNvSpPr>
              <p:nvPr/>
            </p:nvSpPr>
            <p:spPr bwMode="auto">
              <a:xfrm flipV="1">
                <a:off x="626" y="1272"/>
                <a:ext cx="236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65" name="Line 292"/>
              <p:cNvSpPr>
                <a:spLocks noChangeShapeType="1"/>
              </p:cNvSpPr>
              <p:nvPr/>
            </p:nvSpPr>
            <p:spPr bwMode="auto">
              <a:xfrm flipV="1">
                <a:off x="823" y="1276"/>
                <a:ext cx="75" cy="4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66" name="Line 293"/>
              <p:cNvSpPr>
                <a:spLocks noChangeShapeType="1"/>
              </p:cNvSpPr>
              <p:nvPr/>
            </p:nvSpPr>
            <p:spPr bwMode="auto">
              <a:xfrm flipV="1">
                <a:off x="817" y="1264"/>
                <a:ext cx="58" cy="3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67" name="Line 294"/>
              <p:cNvSpPr>
                <a:spLocks noChangeShapeType="1"/>
              </p:cNvSpPr>
              <p:nvPr/>
            </p:nvSpPr>
            <p:spPr bwMode="auto">
              <a:xfrm flipV="1">
                <a:off x="633" y="1263"/>
                <a:ext cx="226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168" name="Group 295"/>
              <p:cNvGrpSpPr>
                <a:grpSpLocks/>
              </p:cNvGrpSpPr>
              <p:nvPr/>
            </p:nvGrpSpPr>
            <p:grpSpPr bwMode="auto">
              <a:xfrm>
                <a:off x="483" y="1532"/>
                <a:ext cx="252" cy="214"/>
                <a:chOff x="867" y="1530"/>
                <a:chExt cx="252" cy="214"/>
              </a:xfrm>
            </p:grpSpPr>
            <p:sp>
              <p:nvSpPr>
                <p:cNvPr id="170" name="AutoShape 296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71" name="Group 297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172" name="Line 29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3" name="Line 299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4" name="Line 300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5" name="Line 30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6" name="Line 302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7" name="Line 30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8" name="Line 30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9" name="Line 305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0" name="Line 30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1" name="Line 307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2" name="Line 30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3" name="Line 30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4" name="Line 3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5" name="Line 311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6" name="Line 312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187" name="Group 313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198" name="Line 3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9" name="Line 31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200" name="Line 316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201" name="Line 31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188" name="Group 318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194" name="Line 3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5" name="Line 32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6" name="Line 321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7" name="Line 32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189" name="Group 323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190" name="Line 3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1" name="Line 32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2" name="Line 326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3" name="Line 32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sp>
            <p:nvSpPr>
              <p:cNvPr id="169" name="Line 328"/>
              <p:cNvSpPr>
                <a:spLocks noChangeShapeType="1"/>
              </p:cNvSpPr>
              <p:nvPr/>
            </p:nvSpPr>
            <p:spPr bwMode="auto">
              <a:xfrm flipV="1">
                <a:off x="414" y="1266"/>
                <a:ext cx="430" cy="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sp>
          <p:nvSpPr>
            <p:cNvPr id="324" name="Text Box 329"/>
            <p:cNvSpPr txBox="1">
              <a:spLocks noChangeArrowheads="1"/>
            </p:cNvSpPr>
            <p:nvPr/>
          </p:nvSpPr>
          <p:spPr bwMode="auto">
            <a:xfrm>
              <a:off x="487363" y="3433763"/>
              <a:ext cx="1381125" cy="272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>
                  <a:latin typeface="Arial" charset="0"/>
                </a:rPr>
                <a:t>anchor MSC</a:t>
              </a:r>
            </a:p>
          </p:txBody>
        </p:sp>
        <p:grpSp>
          <p:nvGrpSpPr>
            <p:cNvPr id="325" name="Group 330"/>
            <p:cNvGrpSpPr>
              <a:grpSpLocks/>
            </p:cNvGrpSpPr>
            <p:nvPr/>
          </p:nvGrpSpPr>
          <p:grpSpPr bwMode="auto">
            <a:xfrm>
              <a:off x="3084513" y="4132263"/>
              <a:ext cx="1309687" cy="1147762"/>
              <a:chOff x="146" y="711"/>
              <a:chExt cx="825" cy="723"/>
            </a:xfrm>
          </p:grpSpPr>
          <p:sp>
            <p:nvSpPr>
              <p:cNvPr id="326" name="AutoShape 331"/>
              <p:cNvSpPr>
                <a:spLocks noChangeArrowheads="1"/>
              </p:cNvSpPr>
              <p:nvPr/>
            </p:nvSpPr>
            <p:spPr bwMode="auto">
              <a:xfrm>
                <a:off x="719" y="904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27" name="AutoShape 332"/>
              <p:cNvSpPr>
                <a:spLocks noChangeArrowheads="1"/>
              </p:cNvSpPr>
              <p:nvPr/>
            </p:nvSpPr>
            <p:spPr bwMode="auto">
              <a:xfrm>
                <a:off x="335" y="1115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28" name="Group 333"/>
              <p:cNvGrpSpPr>
                <a:grpSpLocks/>
              </p:cNvGrpSpPr>
              <p:nvPr/>
            </p:nvGrpSpPr>
            <p:grpSpPr bwMode="auto">
              <a:xfrm>
                <a:off x="523" y="1006"/>
                <a:ext cx="252" cy="214"/>
                <a:chOff x="867" y="1530"/>
                <a:chExt cx="252" cy="214"/>
              </a:xfrm>
            </p:grpSpPr>
            <p:sp>
              <p:nvSpPr>
                <p:cNvPr id="497" name="AutoShape 334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98" name="Group 335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499" name="Line 3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0" name="Line 337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1" name="Line 338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2" name="Line 3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3" name="Line 340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4" name="Line 3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5" name="Line 342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6" name="Line 343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7" name="Line 34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8" name="Line 345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9" name="Line 3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10" name="Line 3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11" name="Line 34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12" name="Line 349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13" name="Line 350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514" name="Group 351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525" name="Line 3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6" name="Line 353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7" name="Line 354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8" name="Line 35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515" name="Group 356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521" name="Line 3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2" name="Line 358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3" name="Line 359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4" name="Line 36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516" name="Group 361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517" name="Line 3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18" name="Line 363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19" name="Line 364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0" name="Line 36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grpSp>
            <p:nvGrpSpPr>
              <p:cNvPr id="329" name="Group 366"/>
              <p:cNvGrpSpPr>
                <a:grpSpLocks/>
              </p:cNvGrpSpPr>
              <p:nvPr/>
            </p:nvGrpSpPr>
            <p:grpSpPr bwMode="auto">
              <a:xfrm>
                <a:off x="429" y="1159"/>
                <a:ext cx="57" cy="113"/>
                <a:chOff x="3796" y="1043"/>
                <a:chExt cx="865" cy="1237"/>
              </a:xfrm>
            </p:grpSpPr>
            <p:sp>
              <p:nvSpPr>
                <p:cNvPr id="467" name="Line 367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68" name="Line 368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69" name="Line 369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0" name="Line 370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1" name="Line 371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2" name="Line 372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3" name="Line 373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4" name="Line 374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5" name="Line 375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6" name="Line 376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7" name="Line 377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8" name="Line 378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9" name="Line 379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0" name="Line 380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1" name="Line 381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82" name="Group 382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93" name="Line 383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4" name="Line 38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5" name="Line 38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6" name="Line 38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83" name="Group 387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89" name="Line 388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0" name="Line 3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1" name="Line 39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2" name="Line 39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84" name="Group 392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85" name="Line 393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86" name="Line 39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87" name="Line 39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88" name="Line 39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330" name="Group 397"/>
              <p:cNvGrpSpPr>
                <a:grpSpLocks/>
              </p:cNvGrpSpPr>
              <p:nvPr/>
            </p:nvGrpSpPr>
            <p:grpSpPr bwMode="auto">
              <a:xfrm>
                <a:off x="821" y="938"/>
                <a:ext cx="57" cy="114"/>
                <a:chOff x="3796" y="1043"/>
                <a:chExt cx="865" cy="1237"/>
              </a:xfrm>
            </p:grpSpPr>
            <p:sp>
              <p:nvSpPr>
                <p:cNvPr id="437" name="Line 398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28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38" name="Line 399"/>
                <p:cNvSpPr>
                  <a:spLocks noChangeShapeType="1"/>
                </p:cNvSpPr>
                <p:nvPr/>
              </p:nvSpPr>
              <p:spPr bwMode="auto">
                <a:xfrm>
                  <a:off x="4221" y="1477"/>
                  <a:ext cx="243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39" name="Line 400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0" name="Line 401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1" name="Line 402"/>
                <p:cNvSpPr>
                  <a:spLocks noChangeShapeType="1"/>
                </p:cNvSpPr>
                <p:nvPr/>
              </p:nvSpPr>
              <p:spPr bwMode="auto">
                <a:xfrm>
                  <a:off x="4221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2" name="Line 403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3" name="Line 4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4" name="Line 405"/>
                <p:cNvSpPr>
                  <a:spLocks noChangeShapeType="1"/>
                </p:cNvSpPr>
                <p:nvPr/>
              </p:nvSpPr>
              <p:spPr bwMode="auto">
                <a:xfrm>
                  <a:off x="4100" y="1889"/>
                  <a:ext cx="121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5" name="Line 406"/>
                <p:cNvSpPr>
                  <a:spLocks noChangeShapeType="1"/>
                </p:cNvSpPr>
                <p:nvPr/>
              </p:nvSpPr>
              <p:spPr bwMode="auto">
                <a:xfrm flipV="1">
                  <a:off x="4221" y="1889"/>
                  <a:ext cx="152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6" name="Line 407"/>
                <p:cNvSpPr>
                  <a:spLocks noChangeShapeType="1"/>
                </p:cNvSpPr>
                <p:nvPr/>
              </p:nvSpPr>
              <p:spPr bwMode="auto">
                <a:xfrm>
                  <a:off x="4054" y="1998"/>
                  <a:ext cx="167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7" name="Line 408"/>
                <p:cNvSpPr>
                  <a:spLocks noChangeShapeType="1"/>
                </p:cNvSpPr>
                <p:nvPr/>
              </p:nvSpPr>
              <p:spPr bwMode="auto">
                <a:xfrm flipV="1">
                  <a:off x="4221" y="2009"/>
                  <a:ext cx="182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8" name="Line 409"/>
                <p:cNvSpPr>
                  <a:spLocks noChangeShapeType="1"/>
                </p:cNvSpPr>
                <p:nvPr/>
              </p:nvSpPr>
              <p:spPr bwMode="auto">
                <a:xfrm flipV="1">
                  <a:off x="4221" y="1781"/>
                  <a:ext cx="9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9" name="Line 410"/>
                <p:cNvSpPr>
                  <a:spLocks noChangeShapeType="1"/>
                </p:cNvSpPr>
                <p:nvPr/>
              </p:nvSpPr>
              <p:spPr bwMode="auto">
                <a:xfrm flipV="1">
                  <a:off x="4221" y="1629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50" name="Line 411"/>
                <p:cNvSpPr>
                  <a:spLocks noChangeShapeType="1"/>
                </p:cNvSpPr>
                <p:nvPr/>
              </p:nvSpPr>
              <p:spPr bwMode="auto">
                <a:xfrm>
                  <a:off x="4130" y="1770"/>
                  <a:ext cx="106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51" name="Line 412"/>
                <p:cNvSpPr>
                  <a:spLocks noChangeShapeType="1"/>
                </p:cNvSpPr>
                <p:nvPr/>
              </p:nvSpPr>
              <p:spPr bwMode="auto">
                <a:xfrm>
                  <a:off x="4175" y="1629"/>
                  <a:ext cx="6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52" name="Group 413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63" name="Line 414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4" name="Line 41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9" y="1183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5" name="Line 41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3" y="1393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6" name="Line 41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85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53" name="Group 418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59" name="Line 419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60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0" name="Line 4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9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1" name="Line 4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26"/>
                    <a:ext cx="209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2" name="Line 4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8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54" name="Group 423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55" name="Line 424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6" name="Line 42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3" y="1204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7" name="Line 42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4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8" name="Line 42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0" y="1306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331" name="Line 428"/>
              <p:cNvSpPr>
                <a:spLocks noChangeShapeType="1"/>
              </p:cNvSpPr>
              <p:nvPr/>
            </p:nvSpPr>
            <p:spPr bwMode="auto">
              <a:xfrm flipH="1" flipV="1">
                <a:off x="602" y="916"/>
                <a:ext cx="256" cy="25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32" name="Line 429"/>
              <p:cNvSpPr>
                <a:spLocks noChangeShapeType="1"/>
              </p:cNvSpPr>
              <p:nvPr/>
            </p:nvSpPr>
            <p:spPr bwMode="auto">
              <a:xfrm flipV="1">
                <a:off x="455" y="914"/>
                <a:ext cx="3" cy="3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33" name="Line 430"/>
              <p:cNvSpPr>
                <a:spLocks noChangeShapeType="1"/>
              </p:cNvSpPr>
              <p:nvPr/>
            </p:nvSpPr>
            <p:spPr bwMode="auto">
              <a:xfrm flipH="1" flipV="1">
                <a:off x="501" y="920"/>
                <a:ext cx="140" cy="44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34" name="Line 431"/>
              <p:cNvSpPr>
                <a:spLocks noChangeShapeType="1"/>
              </p:cNvSpPr>
              <p:nvPr/>
            </p:nvSpPr>
            <p:spPr bwMode="auto">
              <a:xfrm flipH="1" flipV="1">
                <a:off x="647" y="925"/>
                <a:ext cx="218" cy="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35" name="Group 432"/>
              <p:cNvGrpSpPr>
                <a:grpSpLocks/>
              </p:cNvGrpSpPr>
              <p:nvPr/>
            </p:nvGrpSpPr>
            <p:grpSpPr bwMode="auto">
              <a:xfrm>
                <a:off x="715" y="1116"/>
                <a:ext cx="252" cy="214"/>
                <a:chOff x="867" y="1530"/>
                <a:chExt cx="252" cy="214"/>
              </a:xfrm>
            </p:grpSpPr>
            <p:sp>
              <p:nvSpPr>
                <p:cNvPr id="405" name="AutoShape 433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06" name="Group 434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407" name="Line 4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8" name="Line 436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9" name="Line 437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0" name="Line 4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1" name="Line 439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2" name="Line 4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3" name="Line 44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4" name="Line 442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5" name="Line 44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6" name="Line 444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7" name="Line 4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8" name="Line 4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9" name="Line 4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0" name="Line 448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1" name="Line 449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422" name="Group 450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433" name="Line 4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4" name="Line 45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5" name="Line 453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6" name="Line 45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423" name="Group 455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429" name="Line 4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0" name="Line 45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1" name="Line 458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2" name="Line 459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424" name="Group 460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425" name="Line 4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6" name="Line 46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7" name="Line 463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8" name="Line 46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sp>
            <p:nvSpPr>
              <p:cNvPr id="336" name="Line 465"/>
              <p:cNvSpPr>
                <a:spLocks noChangeShapeType="1"/>
              </p:cNvSpPr>
              <p:nvPr/>
            </p:nvSpPr>
            <p:spPr bwMode="auto">
              <a:xfrm flipH="1" flipV="1">
                <a:off x="554" y="928"/>
                <a:ext cx="92" cy="2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37" name="Group 466"/>
              <p:cNvGrpSpPr>
                <a:grpSpLocks/>
              </p:cNvGrpSpPr>
              <p:nvPr/>
            </p:nvGrpSpPr>
            <p:grpSpPr bwMode="auto">
              <a:xfrm>
                <a:off x="191" y="711"/>
                <a:ext cx="616" cy="208"/>
                <a:chOff x="717" y="1160"/>
                <a:chExt cx="616" cy="208"/>
              </a:xfrm>
            </p:grpSpPr>
            <p:sp>
              <p:nvSpPr>
                <p:cNvPr id="403" name="Rectangle 467"/>
                <p:cNvSpPr>
                  <a:spLocks noChangeArrowheads="1"/>
                </p:cNvSpPr>
                <p:nvPr/>
              </p:nvSpPr>
              <p:spPr bwMode="auto">
                <a:xfrm>
                  <a:off x="832" y="1160"/>
                  <a:ext cx="384" cy="2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4" name="Text Box 468"/>
                <p:cNvSpPr txBox="1">
                  <a:spLocks noChangeArrowheads="1"/>
                </p:cNvSpPr>
                <p:nvPr/>
              </p:nvSpPr>
              <p:spPr bwMode="auto">
                <a:xfrm>
                  <a:off x="717" y="1171"/>
                  <a:ext cx="616" cy="1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 eaLnBrk="1" hangingPunct="1">
                    <a:defRPr/>
                  </a:pPr>
                  <a:r>
                    <a:rPr lang="en-US">
                      <a:latin typeface="Arial" charset="0"/>
                    </a:rPr>
                    <a:t>MSC</a:t>
                  </a:r>
                </a:p>
              </p:txBody>
            </p:sp>
          </p:grpSp>
          <p:sp>
            <p:nvSpPr>
              <p:cNvPr id="338" name="AutoShape 469"/>
              <p:cNvSpPr>
                <a:spLocks noChangeArrowheads="1"/>
              </p:cNvSpPr>
              <p:nvPr/>
            </p:nvSpPr>
            <p:spPr bwMode="auto">
              <a:xfrm>
                <a:off x="146" y="1007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39" name="Group 470"/>
              <p:cNvGrpSpPr>
                <a:grpSpLocks/>
              </p:cNvGrpSpPr>
              <p:nvPr/>
            </p:nvGrpSpPr>
            <p:grpSpPr bwMode="auto">
              <a:xfrm>
                <a:off x="237" y="1051"/>
                <a:ext cx="57" cy="113"/>
                <a:chOff x="3796" y="1043"/>
                <a:chExt cx="865" cy="1237"/>
              </a:xfrm>
            </p:grpSpPr>
            <p:sp>
              <p:nvSpPr>
                <p:cNvPr id="373" name="Line 471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4" name="Line 472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5" name="Line 473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6" name="Line 474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7" name="Line 475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8" name="Line 476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9" name="Line 477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0" name="Line 478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1" name="Line 479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2" name="Line 480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3" name="Line 481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4" name="Line 482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5" name="Line 483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6" name="Line 484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7" name="Line 485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388" name="Group 486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399" name="Line 487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0" name="Line 48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1" name="Line 48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2" name="Line 49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89" name="Group 491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395" name="Line 492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6" name="Line 49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7" name="Line 49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8" name="Line 49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90" name="Group 496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391" name="Line 497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2" name="Line 49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3" name="Line 49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4" name="Line 50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340" name="AutoShape 501"/>
              <p:cNvSpPr>
                <a:spLocks noChangeArrowheads="1"/>
              </p:cNvSpPr>
              <p:nvPr/>
            </p:nvSpPr>
            <p:spPr bwMode="auto">
              <a:xfrm>
                <a:off x="527" y="122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41" name="Group 502"/>
              <p:cNvGrpSpPr>
                <a:grpSpLocks/>
              </p:cNvGrpSpPr>
              <p:nvPr/>
            </p:nvGrpSpPr>
            <p:grpSpPr bwMode="auto">
              <a:xfrm>
                <a:off x="627" y="1270"/>
                <a:ext cx="57" cy="113"/>
                <a:chOff x="3796" y="1043"/>
                <a:chExt cx="865" cy="1237"/>
              </a:xfrm>
            </p:grpSpPr>
            <p:sp>
              <p:nvSpPr>
                <p:cNvPr id="343" name="Line 503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4" name="Line 504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5" name="Line 505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6" name="Line 506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7" name="Line 507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8" name="Line 508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9" name="Line 509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0" name="Line 510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1" name="Line 511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2" name="Line 512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3" name="Line 513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4" name="Line 514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5" name="Line 515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6" name="Line 516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7" name="Line 517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358" name="Group 518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369" name="Line 519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70" name="Line 5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71" name="Line 5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72" name="Line 5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59" name="Group 523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365" name="Line 524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6" name="Line 52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7" name="Line 52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8" name="Line 52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60" name="Group 528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361" name="Line 529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2" name="Line 53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3" name="Line 53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4" name="Line 53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342" name="Line 533"/>
              <p:cNvSpPr>
                <a:spLocks noChangeShapeType="1"/>
              </p:cNvSpPr>
              <p:nvPr/>
            </p:nvSpPr>
            <p:spPr bwMode="auto">
              <a:xfrm flipV="1">
                <a:off x="269" y="920"/>
                <a:ext cx="15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sp>
          <p:nvSpPr>
            <p:cNvPr id="529" name="Freeform 534"/>
            <p:cNvSpPr>
              <a:spLocks/>
            </p:cNvSpPr>
            <p:nvPr/>
          </p:nvSpPr>
          <p:spPr bwMode="auto">
            <a:xfrm>
              <a:off x="1798638" y="3884613"/>
              <a:ext cx="609600" cy="1373187"/>
            </a:xfrm>
            <a:custGeom>
              <a:avLst/>
              <a:gdLst>
                <a:gd name="T0" fmla="*/ 0 w 384"/>
                <a:gd name="T1" fmla="*/ 2147483647 h 865"/>
                <a:gd name="T2" fmla="*/ 2147483647 w 384"/>
                <a:gd name="T3" fmla="*/ 2147483647 h 865"/>
                <a:gd name="T4" fmla="*/ 2147483647 w 384"/>
                <a:gd name="T5" fmla="*/ 2147483647 h 865"/>
                <a:gd name="T6" fmla="*/ 2147483647 w 384"/>
                <a:gd name="T7" fmla="*/ 2147483647 h 865"/>
                <a:gd name="T8" fmla="*/ 2147483647 w 384"/>
                <a:gd name="T9" fmla="*/ 2147483647 h 865"/>
                <a:gd name="T10" fmla="*/ 2147483647 w 384"/>
                <a:gd name="T11" fmla="*/ 2147483647 h 8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384" h="865">
                  <a:moveTo>
                    <a:pt x="0" y="53"/>
                  </a:moveTo>
                  <a:cubicBezTo>
                    <a:pt x="104" y="26"/>
                    <a:pt x="209" y="0"/>
                    <a:pt x="272" y="21"/>
                  </a:cubicBezTo>
                  <a:cubicBezTo>
                    <a:pt x="335" y="42"/>
                    <a:pt x="368" y="94"/>
                    <a:pt x="376" y="181"/>
                  </a:cubicBezTo>
                  <a:cubicBezTo>
                    <a:pt x="384" y="268"/>
                    <a:pt x="338" y="454"/>
                    <a:pt x="320" y="541"/>
                  </a:cubicBezTo>
                  <a:cubicBezTo>
                    <a:pt x="302" y="628"/>
                    <a:pt x="275" y="652"/>
                    <a:pt x="268" y="706"/>
                  </a:cubicBezTo>
                  <a:cubicBezTo>
                    <a:pt x="261" y="760"/>
                    <a:pt x="275" y="832"/>
                    <a:pt x="277" y="865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grpSp>
          <p:nvGrpSpPr>
            <p:cNvPr id="530" name="Group 535"/>
            <p:cNvGrpSpPr>
              <a:grpSpLocks/>
            </p:cNvGrpSpPr>
            <p:nvPr/>
          </p:nvGrpSpPr>
          <p:grpSpPr bwMode="auto">
            <a:xfrm>
              <a:off x="1944688" y="4203700"/>
              <a:ext cx="623887" cy="330200"/>
              <a:chOff x="2647" y="2987"/>
              <a:chExt cx="393" cy="208"/>
            </a:xfrm>
          </p:grpSpPr>
          <p:sp>
            <p:nvSpPr>
              <p:cNvPr id="531" name="Rectangle 536"/>
              <p:cNvSpPr>
                <a:spLocks noChangeArrowheads="1"/>
              </p:cNvSpPr>
              <p:nvPr/>
            </p:nvSpPr>
            <p:spPr bwMode="auto">
              <a:xfrm>
                <a:off x="2647" y="2987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532" name="Text Box 537"/>
              <p:cNvSpPr txBox="1">
                <a:spLocks noChangeArrowheads="1"/>
              </p:cNvSpPr>
              <p:nvPr/>
            </p:nvSpPr>
            <p:spPr bwMode="auto">
              <a:xfrm>
                <a:off x="2649" y="2995"/>
                <a:ext cx="391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>
                    <a:latin typeface="Arial" charset="0"/>
                  </a:rPr>
                  <a:t>MSC</a:t>
                </a:r>
              </a:p>
            </p:txBody>
          </p:sp>
        </p:grpSp>
      </p:grpSp>
      <p:sp>
        <p:nvSpPr>
          <p:cNvPr id="535" name="TextBox 534"/>
          <p:cNvSpPr txBox="1"/>
          <p:nvPr/>
        </p:nvSpPr>
        <p:spPr>
          <a:xfrm>
            <a:off x="1862036" y="6096953"/>
            <a:ext cx="25566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a) Before handoff</a:t>
            </a:r>
          </a:p>
        </p:txBody>
      </p:sp>
    </p:spTree>
    <p:extLst>
      <p:ext uri="{BB962C8B-B14F-4D97-AF65-F5344CB8AC3E}">
        <p14:creationId xmlns:p14="http://schemas.microsoft.com/office/powerpoint/2010/main" val="669321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Handoff between MSCs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45321" y="1146875"/>
            <a:ext cx="5757377" cy="5594888"/>
          </a:xfrm>
        </p:spPr>
        <p:txBody>
          <a:bodyPr/>
          <a:lstStyle/>
          <a:p>
            <a:r>
              <a:rPr lang="en-US" b="1" dirty="0">
                <a:solidFill>
                  <a:schemeClr val="accent6"/>
                </a:solidFill>
              </a:rPr>
              <a:t>Anchor MSC</a:t>
            </a:r>
            <a:r>
              <a:rPr lang="en-US" dirty="0"/>
              <a:t>: first MSC visited during call.</a:t>
            </a:r>
          </a:p>
          <a:p>
            <a:r>
              <a:rPr lang="en-US" dirty="0"/>
              <a:t>Call remains routed through anchor MSC</a:t>
            </a:r>
          </a:p>
          <a:p>
            <a:r>
              <a:rPr lang="en-US" dirty="0"/>
              <a:t>New MSCs add on to end of MSC chain as mobile moves to new MSC.</a:t>
            </a:r>
          </a:p>
          <a:p>
            <a:r>
              <a:rPr lang="en-US" dirty="0"/>
              <a:t>Optionally bypass intermediate MSCs to shorten the multi-MSC chain.</a:t>
            </a:r>
          </a:p>
          <a:p>
            <a:endParaRPr lang="en-US" dirty="0"/>
          </a:p>
        </p:txBody>
      </p:sp>
      <p:grpSp>
        <p:nvGrpSpPr>
          <p:cNvPr id="534" name="Group 533"/>
          <p:cNvGrpSpPr/>
          <p:nvPr/>
        </p:nvGrpSpPr>
        <p:grpSpPr>
          <a:xfrm>
            <a:off x="387349" y="1470818"/>
            <a:ext cx="5420783" cy="4495656"/>
            <a:chOff x="387350" y="2239963"/>
            <a:chExt cx="4006850" cy="3323029"/>
          </a:xfrm>
        </p:grpSpPr>
        <p:grpSp>
          <p:nvGrpSpPr>
            <p:cNvPr id="4" name="Group 2"/>
            <p:cNvGrpSpPr>
              <a:grpSpLocks/>
            </p:cNvGrpSpPr>
            <p:nvPr/>
          </p:nvGrpSpPr>
          <p:grpSpPr bwMode="auto">
            <a:xfrm>
              <a:off x="422275" y="2239963"/>
              <a:ext cx="1408113" cy="1109662"/>
              <a:chOff x="125" y="951"/>
              <a:chExt cx="887" cy="699"/>
            </a:xfrm>
          </p:grpSpPr>
          <p:sp>
            <p:nvSpPr>
              <p:cNvPr id="5" name="Freeform 3"/>
              <p:cNvSpPr>
                <a:spLocks/>
              </p:cNvSpPr>
              <p:nvPr/>
            </p:nvSpPr>
            <p:spPr bwMode="auto">
              <a:xfrm>
                <a:off x="147" y="1148"/>
                <a:ext cx="817" cy="502"/>
              </a:xfrm>
              <a:custGeom>
                <a:avLst/>
                <a:gdLst>
                  <a:gd name="T0" fmla="*/ 32 w 1209"/>
                  <a:gd name="T1" fmla="*/ 0 h 1134"/>
                  <a:gd name="T2" fmla="*/ 5 w 1209"/>
                  <a:gd name="T3" fmla="*/ 2 h 1134"/>
                  <a:gd name="T4" fmla="*/ 3 w 1209"/>
                  <a:gd name="T5" fmla="*/ 8 h 1134"/>
                  <a:gd name="T6" fmla="*/ 7 w 1209"/>
                  <a:gd name="T7" fmla="*/ 13 h 1134"/>
                  <a:gd name="T8" fmla="*/ 21 w 1209"/>
                  <a:gd name="T9" fmla="*/ 16 h 1134"/>
                  <a:gd name="T10" fmla="*/ 66 w 1209"/>
                  <a:gd name="T11" fmla="*/ 18 h 1134"/>
                  <a:gd name="T12" fmla="*/ 131 w 1209"/>
                  <a:gd name="T13" fmla="*/ 19 h 1134"/>
                  <a:gd name="T14" fmla="*/ 158 w 1209"/>
                  <a:gd name="T15" fmla="*/ 15 h 1134"/>
                  <a:gd name="T16" fmla="*/ 168 w 1209"/>
                  <a:gd name="T17" fmla="*/ 7 h 1134"/>
                  <a:gd name="T18" fmla="*/ 159 w 1209"/>
                  <a:gd name="T19" fmla="*/ 3 h 1134"/>
                  <a:gd name="T20" fmla="*/ 99 w 1209"/>
                  <a:gd name="T21" fmla="*/ 2 h 1134"/>
                  <a:gd name="T22" fmla="*/ 32 w 1209"/>
                  <a:gd name="T23" fmla="*/ 0 h 113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209" h="1134">
                    <a:moveTo>
                      <a:pt x="224" y="6"/>
                    </a:moveTo>
                    <a:cubicBezTo>
                      <a:pt x="112" y="13"/>
                      <a:pt x="66" y="64"/>
                      <a:pt x="33" y="141"/>
                    </a:cubicBezTo>
                    <a:cubicBezTo>
                      <a:pt x="0" y="219"/>
                      <a:pt x="24" y="370"/>
                      <a:pt x="27" y="471"/>
                    </a:cubicBezTo>
                    <a:cubicBezTo>
                      <a:pt x="30" y="572"/>
                      <a:pt x="30" y="664"/>
                      <a:pt x="50" y="747"/>
                    </a:cubicBezTo>
                    <a:cubicBezTo>
                      <a:pt x="70" y="830"/>
                      <a:pt x="79" y="924"/>
                      <a:pt x="149" y="972"/>
                    </a:cubicBezTo>
                    <a:cubicBezTo>
                      <a:pt x="219" y="1020"/>
                      <a:pt x="339" y="1012"/>
                      <a:pt x="469" y="1036"/>
                    </a:cubicBezTo>
                    <a:cubicBezTo>
                      <a:pt x="599" y="1060"/>
                      <a:pt x="822" y="1134"/>
                      <a:pt x="931" y="1115"/>
                    </a:cubicBezTo>
                    <a:cubicBezTo>
                      <a:pt x="1040" y="1096"/>
                      <a:pt x="1079" y="1039"/>
                      <a:pt x="1122" y="920"/>
                    </a:cubicBezTo>
                    <a:cubicBezTo>
                      <a:pt x="1165" y="801"/>
                      <a:pt x="1188" y="523"/>
                      <a:pt x="1189" y="401"/>
                    </a:cubicBezTo>
                    <a:cubicBezTo>
                      <a:pt x="1190" y="279"/>
                      <a:pt x="1209" y="240"/>
                      <a:pt x="1128" y="190"/>
                    </a:cubicBezTo>
                    <a:cubicBezTo>
                      <a:pt x="1046" y="141"/>
                      <a:pt x="850" y="135"/>
                      <a:pt x="701" y="104"/>
                    </a:cubicBezTo>
                    <a:cubicBezTo>
                      <a:pt x="552" y="72"/>
                      <a:pt x="335" y="0"/>
                      <a:pt x="224" y="6"/>
                    </a:cubicBezTo>
                    <a:close/>
                  </a:path>
                </a:pathLst>
              </a:custGeom>
              <a:solidFill>
                <a:srgbClr val="3399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 sz="2400"/>
              </a:p>
            </p:txBody>
          </p:sp>
          <p:sp>
            <p:nvSpPr>
              <p:cNvPr id="6" name="Text Box 4"/>
              <p:cNvSpPr txBox="1">
                <a:spLocks noChangeArrowheads="1"/>
              </p:cNvSpPr>
              <p:nvPr/>
            </p:nvSpPr>
            <p:spPr bwMode="auto">
              <a:xfrm>
                <a:off x="142" y="951"/>
                <a:ext cx="870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eaLnBrk="1" hangingPunct="1">
                  <a:defRPr/>
                </a:pPr>
                <a:r>
                  <a:rPr lang="en-US">
                    <a:latin typeface="Arial" charset="0"/>
                  </a:rPr>
                  <a:t>home network</a:t>
                </a:r>
              </a:p>
            </p:txBody>
          </p:sp>
          <p:grpSp>
            <p:nvGrpSpPr>
              <p:cNvPr id="7" name="Group 5"/>
              <p:cNvGrpSpPr>
                <a:grpSpLocks/>
              </p:cNvGrpSpPr>
              <p:nvPr/>
            </p:nvGrpSpPr>
            <p:grpSpPr bwMode="auto">
              <a:xfrm>
                <a:off x="125" y="1203"/>
                <a:ext cx="616" cy="317"/>
                <a:chOff x="581" y="459"/>
                <a:chExt cx="616" cy="317"/>
              </a:xfrm>
            </p:grpSpPr>
            <p:sp>
              <p:nvSpPr>
                <p:cNvPr id="8" name="Rectangle 6"/>
                <p:cNvSpPr>
                  <a:spLocks noChangeArrowheads="1"/>
                </p:cNvSpPr>
                <p:nvPr/>
              </p:nvSpPr>
              <p:spPr bwMode="auto">
                <a:xfrm>
                  <a:off x="696" y="464"/>
                  <a:ext cx="384" cy="31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" name="Text Box 7"/>
                <p:cNvSpPr txBox="1">
                  <a:spLocks noChangeArrowheads="1"/>
                </p:cNvSpPr>
                <p:nvPr/>
              </p:nvSpPr>
              <p:spPr bwMode="auto">
                <a:xfrm>
                  <a:off x="581" y="459"/>
                  <a:ext cx="616" cy="301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 eaLnBrk="1" hangingPunct="1">
                    <a:defRPr/>
                  </a:pPr>
                  <a:r>
                    <a:rPr lang="en-US">
                      <a:latin typeface="Arial" charset="0"/>
                    </a:rPr>
                    <a:t>Home MSC</a:t>
                  </a:r>
                </a:p>
              </p:txBody>
            </p:sp>
          </p:grpSp>
        </p:grpSp>
        <p:sp>
          <p:nvSpPr>
            <p:cNvPr id="10" name="Freeform 15"/>
            <p:cNvSpPr>
              <a:spLocks/>
            </p:cNvSpPr>
            <p:nvPr/>
          </p:nvSpPr>
          <p:spPr bwMode="auto">
            <a:xfrm>
              <a:off x="1816100" y="2933700"/>
              <a:ext cx="1436688" cy="1617663"/>
            </a:xfrm>
            <a:custGeom>
              <a:avLst/>
              <a:gdLst>
                <a:gd name="T0" fmla="*/ 2147483647 w 1292"/>
                <a:gd name="T1" fmla="*/ 2147483647 h 1255"/>
                <a:gd name="T2" fmla="*/ 2147483647 w 1292"/>
                <a:gd name="T3" fmla="*/ 2147483647 h 1255"/>
                <a:gd name="T4" fmla="*/ 2147483647 w 1292"/>
                <a:gd name="T5" fmla="*/ 2147483647 h 1255"/>
                <a:gd name="T6" fmla="*/ 2147483647 w 1292"/>
                <a:gd name="T7" fmla="*/ 2147483647 h 1255"/>
                <a:gd name="T8" fmla="*/ 2147483647 w 1292"/>
                <a:gd name="T9" fmla="*/ 2147483647 h 1255"/>
                <a:gd name="T10" fmla="*/ 2147483647 w 1292"/>
                <a:gd name="T11" fmla="*/ 2147483647 h 1255"/>
                <a:gd name="T12" fmla="*/ 2147483647 w 1292"/>
                <a:gd name="T13" fmla="*/ 2147483647 h 1255"/>
                <a:gd name="T14" fmla="*/ 2147483647 w 1292"/>
                <a:gd name="T15" fmla="*/ 2147483647 h 1255"/>
                <a:gd name="T16" fmla="*/ 2147483647 w 1292"/>
                <a:gd name="T17" fmla="*/ 2147483647 h 1255"/>
                <a:gd name="T18" fmla="*/ 2147483647 w 1292"/>
                <a:gd name="T19" fmla="*/ 2147483647 h 1255"/>
                <a:gd name="T20" fmla="*/ 2147483647 w 1292"/>
                <a:gd name="T21" fmla="*/ 2147483647 h 1255"/>
                <a:gd name="T22" fmla="*/ 2147483647 w 1292"/>
                <a:gd name="T23" fmla="*/ 2147483647 h 1255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1292" h="1255">
                  <a:moveTo>
                    <a:pt x="239" y="7"/>
                  </a:moveTo>
                  <a:cubicBezTo>
                    <a:pt x="120" y="14"/>
                    <a:pt x="70" y="71"/>
                    <a:pt x="35" y="157"/>
                  </a:cubicBezTo>
                  <a:cubicBezTo>
                    <a:pt x="0" y="243"/>
                    <a:pt x="26" y="411"/>
                    <a:pt x="29" y="523"/>
                  </a:cubicBezTo>
                  <a:cubicBezTo>
                    <a:pt x="32" y="635"/>
                    <a:pt x="17" y="771"/>
                    <a:pt x="53" y="829"/>
                  </a:cubicBezTo>
                  <a:cubicBezTo>
                    <a:pt x="89" y="887"/>
                    <a:pt x="146" y="821"/>
                    <a:pt x="245" y="871"/>
                  </a:cubicBezTo>
                  <a:cubicBezTo>
                    <a:pt x="344" y="921"/>
                    <a:pt x="522" y="1068"/>
                    <a:pt x="647" y="1129"/>
                  </a:cubicBezTo>
                  <a:cubicBezTo>
                    <a:pt x="772" y="1190"/>
                    <a:pt x="903" y="1255"/>
                    <a:pt x="995" y="1237"/>
                  </a:cubicBezTo>
                  <a:cubicBezTo>
                    <a:pt x="1087" y="1219"/>
                    <a:pt x="1153" y="1153"/>
                    <a:pt x="1199" y="1021"/>
                  </a:cubicBezTo>
                  <a:cubicBezTo>
                    <a:pt x="1245" y="889"/>
                    <a:pt x="1270" y="580"/>
                    <a:pt x="1271" y="445"/>
                  </a:cubicBezTo>
                  <a:cubicBezTo>
                    <a:pt x="1272" y="310"/>
                    <a:pt x="1292" y="266"/>
                    <a:pt x="1205" y="211"/>
                  </a:cubicBezTo>
                  <a:cubicBezTo>
                    <a:pt x="1118" y="156"/>
                    <a:pt x="908" y="150"/>
                    <a:pt x="749" y="115"/>
                  </a:cubicBezTo>
                  <a:cubicBezTo>
                    <a:pt x="590" y="80"/>
                    <a:pt x="358" y="0"/>
                    <a:pt x="239" y="7"/>
                  </a:cubicBezTo>
                  <a:close/>
                </a:path>
              </a:pathLst>
            </a:custGeom>
            <a:solidFill>
              <a:srgbClr val="3399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  <p:sp>
          <p:nvSpPr>
            <p:cNvPr id="11" name="Text Box 16"/>
            <p:cNvSpPr txBox="1">
              <a:spLocks noChangeArrowheads="1"/>
            </p:cNvSpPr>
            <p:nvPr/>
          </p:nvSpPr>
          <p:spPr bwMode="auto">
            <a:xfrm>
              <a:off x="2316163" y="3529013"/>
              <a:ext cx="717550" cy="272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>
                  <a:latin typeface="Arial" charset="0"/>
                </a:rPr>
                <a:t>PSTN</a:t>
              </a:r>
            </a:p>
          </p:txBody>
        </p:sp>
        <p:grpSp>
          <p:nvGrpSpPr>
            <p:cNvPr id="12" name="Group 17"/>
            <p:cNvGrpSpPr>
              <a:grpSpLocks/>
            </p:cNvGrpSpPr>
            <p:nvPr/>
          </p:nvGrpSpPr>
          <p:grpSpPr bwMode="auto">
            <a:xfrm>
              <a:off x="1709738" y="5178991"/>
              <a:ext cx="2020683" cy="384001"/>
              <a:chOff x="3072" y="760"/>
              <a:chExt cx="914" cy="162"/>
            </a:xfrm>
          </p:grpSpPr>
          <p:pic>
            <p:nvPicPr>
              <p:cNvPr id="13" name="Picture 18" descr="lgv_fqmg[1]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3499" y="776"/>
                <a:ext cx="487" cy="14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4" name="Line 19"/>
              <p:cNvSpPr>
                <a:spLocks noChangeShapeType="1"/>
              </p:cNvSpPr>
              <p:nvPr/>
            </p:nvSpPr>
            <p:spPr bwMode="auto">
              <a:xfrm flipH="1">
                <a:off x="3104" y="784"/>
                <a:ext cx="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5" name="Line 20"/>
              <p:cNvSpPr>
                <a:spLocks noChangeShapeType="1"/>
              </p:cNvSpPr>
              <p:nvPr/>
            </p:nvSpPr>
            <p:spPr bwMode="auto">
              <a:xfrm flipH="1">
                <a:off x="3072" y="760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pic>
          <p:nvPicPr>
            <p:cNvPr id="16" name="Picture 21" descr="e2gmc3yp[1]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3913" y="2749550"/>
              <a:ext cx="411162" cy="4778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Text Box 22"/>
            <p:cNvSpPr txBox="1">
              <a:spLocks noChangeArrowheads="1"/>
            </p:cNvSpPr>
            <p:nvPr/>
          </p:nvSpPr>
          <p:spPr bwMode="auto">
            <a:xfrm>
              <a:off x="2633663" y="2455863"/>
              <a:ext cx="1226591" cy="272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>
                  <a:latin typeface="Arial" charset="0"/>
                </a:rPr>
                <a:t>correspondent</a:t>
              </a:r>
            </a:p>
          </p:txBody>
        </p:sp>
        <p:sp>
          <p:nvSpPr>
            <p:cNvPr id="18" name="Freeform 23"/>
            <p:cNvSpPr>
              <a:spLocks/>
            </p:cNvSpPr>
            <p:nvPr/>
          </p:nvSpPr>
          <p:spPr bwMode="auto">
            <a:xfrm>
              <a:off x="1214438" y="2978150"/>
              <a:ext cx="2222500" cy="446088"/>
            </a:xfrm>
            <a:custGeom>
              <a:avLst/>
              <a:gdLst>
                <a:gd name="T0" fmla="*/ 2147483647 w 1400"/>
                <a:gd name="T1" fmla="*/ 2147483647 h 281"/>
                <a:gd name="T2" fmla="*/ 2147483647 w 1400"/>
                <a:gd name="T3" fmla="*/ 2147483647 h 281"/>
                <a:gd name="T4" fmla="*/ 2147483647 w 1400"/>
                <a:gd name="T5" fmla="*/ 2147483647 h 281"/>
                <a:gd name="T6" fmla="*/ 2147483647 w 1400"/>
                <a:gd name="T7" fmla="*/ 2147483647 h 281"/>
                <a:gd name="T8" fmla="*/ 0 w 1400"/>
                <a:gd name="T9" fmla="*/ 0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400" h="281">
                  <a:moveTo>
                    <a:pt x="1400" y="104"/>
                  </a:moveTo>
                  <a:cubicBezTo>
                    <a:pt x="1381" y="121"/>
                    <a:pt x="1397" y="180"/>
                    <a:pt x="1296" y="208"/>
                  </a:cubicBezTo>
                  <a:cubicBezTo>
                    <a:pt x="1195" y="236"/>
                    <a:pt x="956" y="281"/>
                    <a:pt x="792" y="272"/>
                  </a:cubicBezTo>
                  <a:cubicBezTo>
                    <a:pt x="628" y="263"/>
                    <a:pt x="444" y="197"/>
                    <a:pt x="312" y="152"/>
                  </a:cubicBezTo>
                  <a:cubicBezTo>
                    <a:pt x="180" y="107"/>
                    <a:pt x="65" y="32"/>
                    <a:pt x="0" y="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9" name="Freeform 24"/>
            <p:cNvSpPr>
              <a:spLocks/>
            </p:cNvSpPr>
            <p:nvPr/>
          </p:nvSpPr>
          <p:spPr bwMode="auto">
            <a:xfrm>
              <a:off x="1062038" y="3003550"/>
              <a:ext cx="1087437" cy="882650"/>
            </a:xfrm>
            <a:custGeom>
              <a:avLst/>
              <a:gdLst>
                <a:gd name="T0" fmla="*/ 0 w 685"/>
                <a:gd name="T1" fmla="*/ 0 h 556"/>
                <a:gd name="T2" fmla="*/ 2147483647 w 685"/>
                <a:gd name="T3" fmla="*/ 2147483647 h 556"/>
                <a:gd name="T4" fmla="*/ 2147483647 w 685"/>
                <a:gd name="T5" fmla="*/ 2147483647 h 556"/>
                <a:gd name="T6" fmla="*/ 2147483647 w 685"/>
                <a:gd name="T7" fmla="*/ 2147483647 h 556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685" h="556">
                  <a:moveTo>
                    <a:pt x="0" y="0"/>
                  </a:moveTo>
                  <a:cubicBezTo>
                    <a:pt x="96" y="55"/>
                    <a:pt x="467" y="249"/>
                    <a:pt x="576" y="328"/>
                  </a:cubicBezTo>
                  <a:cubicBezTo>
                    <a:pt x="685" y="407"/>
                    <a:pt x="677" y="434"/>
                    <a:pt x="656" y="472"/>
                  </a:cubicBezTo>
                  <a:cubicBezTo>
                    <a:pt x="635" y="510"/>
                    <a:pt x="491" y="539"/>
                    <a:pt x="447" y="556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grpSp>
          <p:nvGrpSpPr>
            <p:cNvPr id="20" name="Group 25"/>
            <p:cNvGrpSpPr>
              <a:grpSpLocks/>
            </p:cNvGrpSpPr>
            <p:nvPr/>
          </p:nvGrpSpPr>
          <p:grpSpPr bwMode="auto">
            <a:xfrm>
              <a:off x="387350" y="3778250"/>
              <a:ext cx="1020763" cy="841375"/>
              <a:chOff x="1807" y="2856"/>
              <a:chExt cx="803" cy="674"/>
            </a:xfrm>
          </p:grpSpPr>
          <p:sp>
            <p:nvSpPr>
              <p:cNvPr id="21" name="AutoShape 26"/>
              <p:cNvSpPr>
                <a:spLocks noChangeArrowheads="1"/>
              </p:cNvSpPr>
              <p:nvPr/>
            </p:nvSpPr>
            <p:spPr bwMode="auto">
              <a:xfrm>
                <a:off x="1807" y="2856"/>
                <a:ext cx="315" cy="272"/>
              </a:xfrm>
              <a:prstGeom prst="hexagon">
                <a:avLst>
                  <a:gd name="adj" fmla="val 28952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22" name="AutoShape 27"/>
              <p:cNvSpPr>
                <a:spLocks noChangeArrowheads="1"/>
              </p:cNvSpPr>
              <p:nvPr/>
            </p:nvSpPr>
            <p:spPr bwMode="auto">
              <a:xfrm>
                <a:off x="2047" y="3258"/>
                <a:ext cx="315" cy="272"/>
              </a:xfrm>
              <a:prstGeom prst="hexagon">
                <a:avLst>
                  <a:gd name="adj" fmla="val 28952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23" name="AutoShape 28"/>
              <p:cNvSpPr>
                <a:spLocks noChangeArrowheads="1"/>
              </p:cNvSpPr>
              <p:nvPr/>
            </p:nvSpPr>
            <p:spPr bwMode="auto">
              <a:xfrm>
                <a:off x="2043" y="2984"/>
                <a:ext cx="315" cy="272"/>
              </a:xfrm>
              <a:prstGeom prst="hexagon">
                <a:avLst>
                  <a:gd name="adj" fmla="val 28952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24" name="AutoShape 29"/>
              <p:cNvSpPr>
                <a:spLocks noChangeArrowheads="1"/>
              </p:cNvSpPr>
              <p:nvPr/>
            </p:nvSpPr>
            <p:spPr bwMode="auto">
              <a:xfrm>
                <a:off x="2282" y="3123"/>
                <a:ext cx="315" cy="272"/>
              </a:xfrm>
              <a:prstGeom prst="hexagon">
                <a:avLst>
                  <a:gd name="adj" fmla="val 28860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25" name="Group 30"/>
              <p:cNvGrpSpPr>
                <a:grpSpLocks/>
              </p:cNvGrpSpPr>
              <p:nvPr/>
            </p:nvGrpSpPr>
            <p:grpSpPr bwMode="auto">
              <a:xfrm>
                <a:off x="2407" y="3162"/>
                <a:ext cx="72" cy="145"/>
                <a:chOff x="3796" y="1043"/>
                <a:chExt cx="865" cy="1237"/>
              </a:xfrm>
            </p:grpSpPr>
            <p:sp>
              <p:nvSpPr>
                <p:cNvPr id="123" name="Line 31"/>
                <p:cNvSpPr>
                  <a:spLocks noChangeShapeType="1"/>
                </p:cNvSpPr>
                <p:nvPr/>
              </p:nvSpPr>
              <p:spPr bwMode="auto">
                <a:xfrm flipH="1">
                  <a:off x="3984" y="1481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4" name="Line 32"/>
                <p:cNvSpPr>
                  <a:spLocks noChangeShapeType="1"/>
                </p:cNvSpPr>
                <p:nvPr/>
              </p:nvSpPr>
              <p:spPr bwMode="auto">
                <a:xfrm>
                  <a:off x="4224" y="1481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5" name="Line 33"/>
                <p:cNvSpPr>
                  <a:spLocks noChangeShapeType="1"/>
                </p:cNvSpPr>
                <p:nvPr/>
              </p:nvSpPr>
              <p:spPr bwMode="auto">
                <a:xfrm>
                  <a:off x="3984" y="220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6" name="Line 34"/>
                <p:cNvSpPr>
                  <a:spLocks noChangeShapeType="1"/>
                </p:cNvSpPr>
                <p:nvPr/>
              </p:nvSpPr>
              <p:spPr bwMode="auto">
                <a:xfrm flipH="1">
                  <a:off x="4224" y="220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7" name="Line 35"/>
                <p:cNvSpPr>
                  <a:spLocks noChangeShapeType="1"/>
                </p:cNvSpPr>
                <p:nvPr/>
              </p:nvSpPr>
              <p:spPr bwMode="auto">
                <a:xfrm>
                  <a:off x="4224" y="1503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8" name="Line 36"/>
                <p:cNvSpPr>
                  <a:spLocks noChangeShapeType="1"/>
                </p:cNvSpPr>
                <p:nvPr/>
              </p:nvSpPr>
              <p:spPr bwMode="auto">
                <a:xfrm flipV="1">
                  <a:off x="3984" y="2132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29" name="Line 37"/>
                <p:cNvSpPr>
                  <a:spLocks noChangeShapeType="1"/>
                </p:cNvSpPr>
                <p:nvPr/>
              </p:nvSpPr>
              <p:spPr bwMode="auto">
                <a:xfrm flipH="1" flipV="1">
                  <a:off x="4224" y="2132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0" name="Line 38"/>
                <p:cNvSpPr>
                  <a:spLocks noChangeShapeType="1"/>
                </p:cNvSpPr>
                <p:nvPr/>
              </p:nvSpPr>
              <p:spPr bwMode="auto">
                <a:xfrm>
                  <a:off x="4089" y="1893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1" name="Line 39"/>
                <p:cNvSpPr>
                  <a:spLocks noChangeShapeType="1"/>
                </p:cNvSpPr>
                <p:nvPr/>
              </p:nvSpPr>
              <p:spPr bwMode="auto">
                <a:xfrm flipV="1">
                  <a:off x="4224" y="1893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2" name="Line 40"/>
                <p:cNvSpPr>
                  <a:spLocks noChangeShapeType="1"/>
                </p:cNvSpPr>
                <p:nvPr/>
              </p:nvSpPr>
              <p:spPr bwMode="auto">
                <a:xfrm>
                  <a:off x="4044" y="2002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3" name="Line 41"/>
                <p:cNvSpPr>
                  <a:spLocks noChangeShapeType="1"/>
                </p:cNvSpPr>
                <p:nvPr/>
              </p:nvSpPr>
              <p:spPr bwMode="auto">
                <a:xfrm flipV="1">
                  <a:off x="4224" y="2013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4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4224" y="1785"/>
                  <a:ext cx="9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5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4224" y="1633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6" name="Line 44"/>
                <p:cNvSpPr>
                  <a:spLocks noChangeShapeType="1"/>
                </p:cNvSpPr>
                <p:nvPr/>
              </p:nvSpPr>
              <p:spPr bwMode="auto">
                <a:xfrm>
                  <a:off x="4119" y="1774"/>
                  <a:ext cx="105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37" name="Line 45"/>
                <p:cNvSpPr>
                  <a:spLocks noChangeShapeType="1"/>
                </p:cNvSpPr>
                <p:nvPr/>
              </p:nvSpPr>
              <p:spPr bwMode="auto">
                <a:xfrm>
                  <a:off x="4164" y="1633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38" name="Group 46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149" name="Line 47"/>
                  <p:cNvSpPr>
                    <a:spLocks noChangeShapeType="1"/>
                  </p:cNvSpPr>
                  <p:nvPr/>
                </p:nvSpPr>
                <p:spPr bwMode="auto">
                  <a:xfrm>
                    <a:off x="4228" y="161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50" name="Line 4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2" y="1194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51" name="Line 4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4" y="1402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52" name="Line 5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96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39" name="Group 51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145" name="Line 52"/>
                  <p:cNvSpPr>
                    <a:spLocks noChangeShapeType="1"/>
                  </p:cNvSpPr>
                  <p:nvPr/>
                </p:nvSpPr>
                <p:spPr bwMode="auto">
                  <a:xfrm>
                    <a:off x="4218" y="159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6" name="Line 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6" y="1185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7" name="Line 5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8" y="1419"/>
                    <a:ext cx="207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8" name="Line 5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6" y="1275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40" name="Group 56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141" name="Line 57"/>
                  <p:cNvSpPr>
                    <a:spLocks noChangeShapeType="1"/>
                  </p:cNvSpPr>
                  <p:nvPr/>
                </p:nvSpPr>
                <p:spPr bwMode="auto">
                  <a:xfrm>
                    <a:off x="4279" y="1602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2" name="Line 5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13" y="1199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3" name="Line 5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45" y="1407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44" name="Line 6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7" y="1301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6" name="Group 61"/>
              <p:cNvGrpSpPr>
                <a:grpSpLocks/>
              </p:cNvGrpSpPr>
              <p:nvPr/>
            </p:nvGrpSpPr>
            <p:grpSpPr bwMode="auto">
              <a:xfrm>
                <a:off x="2164" y="3034"/>
                <a:ext cx="72" cy="145"/>
                <a:chOff x="3796" y="1043"/>
                <a:chExt cx="865" cy="1237"/>
              </a:xfrm>
            </p:grpSpPr>
            <p:sp>
              <p:nvSpPr>
                <p:cNvPr id="93" name="Line 62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4" name="Line 63"/>
                <p:cNvSpPr>
                  <a:spLocks noChangeShapeType="1"/>
                </p:cNvSpPr>
                <p:nvPr/>
              </p:nvSpPr>
              <p:spPr bwMode="auto">
                <a:xfrm>
                  <a:off x="4233" y="1477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5" name="Line 64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6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4233" y="2204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7" name="Line 66"/>
                <p:cNvSpPr>
                  <a:spLocks noChangeShapeType="1"/>
                </p:cNvSpPr>
                <p:nvPr/>
              </p:nvSpPr>
              <p:spPr bwMode="auto">
                <a:xfrm>
                  <a:off x="4233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8" name="Line 67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99" name="Line 68"/>
                <p:cNvSpPr>
                  <a:spLocks noChangeShapeType="1"/>
                </p:cNvSpPr>
                <p:nvPr/>
              </p:nvSpPr>
              <p:spPr bwMode="auto">
                <a:xfrm flipH="1" flipV="1">
                  <a:off x="4233" y="212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0" name="Line 69"/>
                <p:cNvSpPr>
                  <a:spLocks noChangeShapeType="1"/>
                </p:cNvSpPr>
                <p:nvPr/>
              </p:nvSpPr>
              <p:spPr bwMode="auto">
                <a:xfrm>
                  <a:off x="4098" y="1890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1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4233" y="1890"/>
                  <a:ext cx="135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2" name="Line 71"/>
                <p:cNvSpPr>
                  <a:spLocks noChangeShapeType="1"/>
                </p:cNvSpPr>
                <p:nvPr/>
              </p:nvSpPr>
              <p:spPr bwMode="auto">
                <a:xfrm>
                  <a:off x="4053" y="1998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3" name="Line 72"/>
                <p:cNvSpPr>
                  <a:spLocks noChangeShapeType="1"/>
                </p:cNvSpPr>
                <p:nvPr/>
              </p:nvSpPr>
              <p:spPr bwMode="auto">
                <a:xfrm flipV="1">
                  <a:off x="4233" y="2009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4" name="Line 73"/>
                <p:cNvSpPr>
                  <a:spLocks noChangeShapeType="1"/>
                </p:cNvSpPr>
                <p:nvPr/>
              </p:nvSpPr>
              <p:spPr bwMode="auto">
                <a:xfrm flipV="1">
                  <a:off x="4233" y="1781"/>
                  <a:ext cx="9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5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4233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6" name="Line 75"/>
                <p:cNvSpPr>
                  <a:spLocks noChangeShapeType="1"/>
                </p:cNvSpPr>
                <p:nvPr/>
              </p:nvSpPr>
              <p:spPr bwMode="auto">
                <a:xfrm>
                  <a:off x="4128" y="1770"/>
                  <a:ext cx="105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107" name="Line 76"/>
                <p:cNvSpPr>
                  <a:spLocks noChangeShapeType="1"/>
                </p:cNvSpPr>
                <p:nvPr/>
              </p:nvSpPr>
              <p:spPr bwMode="auto">
                <a:xfrm>
                  <a:off x="4173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08" name="Group 77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119" name="Line 78"/>
                  <p:cNvSpPr>
                    <a:spLocks noChangeShapeType="1"/>
                  </p:cNvSpPr>
                  <p:nvPr/>
                </p:nvSpPr>
                <p:spPr bwMode="auto">
                  <a:xfrm>
                    <a:off x="4247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20" name="Line 7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81" y="1186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21" name="Line 8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13" y="1394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22" name="Line 8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62" y="1288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09" name="Group 82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115" name="Line 83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75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6" name="Line 8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69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7" name="Line 8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03"/>
                    <a:ext cx="207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8" name="Line 8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59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110" name="Group 87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111" name="Line 88"/>
                  <p:cNvSpPr>
                    <a:spLocks noChangeShapeType="1"/>
                  </p:cNvSpPr>
                  <p:nvPr/>
                </p:nvSpPr>
                <p:spPr bwMode="auto">
                  <a:xfrm>
                    <a:off x="4260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2" name="Line 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4" y="1207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3" name="Line 9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5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14" name="Line 9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08" y="1309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7" name="Group 92"/>
              <p:cNvGrpSpPr>
                <a:grpSpLocks/>
              </p:cNvGrpSpPr>
              <p:nvPr/>
            </p:nvGrpSpPr>
            <p:grpSpPr bwMode="auto">
              <a:xfrm>
                <a:off x="2175" y="3302"/>
                <a:ext cx="72" cy="144"/>
                <a:chOff x="3796" y="1043"/>
                <a:chExt cx="865" cy="1237"/>
              </a:xfrm>
            </p:grpSpPr>
            <p:sp>
              <p:nvSpPr>
                <p:cNvPr id="63" name="Line 93"/>
                <p:cNvSpPr>
                  <a:spLocks noChangeShapeType="1"/>
                </p:cNvSpPr>
                <p:nvPr/>
              </p:nvSpPr>
              <p:spPr bwMode="auto">
                <a:xfrm flipH="1">
                  <a:off x="3996" y="1483"/>
                  <a:ext cx="225" cy="7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4" name="Line 94"/>
                <p:cNvSpPr>
                  <a:spLocks noChangeShapeType="1"/>
                </p:cNvSpPr>
                <p:nvPr/>
              </p:nvSpPr>
              <p:spPr bwMode="auto">
                <a:xfrm>
                  <a:off x="4221" y="1483"/>
                  <a:ext cx="240" cy="72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5" name="Line 95"/>
                <p:cNvSpPr>
                  <a:spLocks noChangeShapeType="1"/>
                </p:cNvSpPr>
                <p:nvPr/>
              </p:nvSpPr>
              <p:spPr bwMode="auto">
                <a:xfrm>
                  <a:off x="3996" y="2204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6" name="Line 96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7" name="Line 97"/>
                <p:cNvSpPr>
                  <a:spLocks noChangeShapeType="1"/>
                </p:cNvSpPr>
                <p:nvPr/>
              </p:nvSpPr>
              <p:spPr bwMode="auto">
                <a:xfrm>
                  <a:off x="4221" y="1494"/>
                  <a:ext cx="0" cy="78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8" name="Line 98"/>
                <p:cNvSpPr>
                  <a:spLocks noChangeShapeType="1"/>
                </p:cNvSpPr>
                <p:nvPr/>
              </p:nvSpPr>
              <p:spPr bwMode="auto">
                <a:xfrm flipV="1">
                  <a:off x="3996" y="2128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69" name="Line 99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0" name="Line 100"/>
                <p:cNvSpPr>
                  <a:spLocks noChangeShapeType="1"/>
                </p:cNvSpPr>
                <p:nvPr/>
              </p:nvSpPr>
              <p:spPr bwMode="auto">
                <a:xfrm>
                  <a:off x="4101" y="1887"/>
                  <a:ext cx="120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1" name="Line 101"/>
                <p:cNvSpPr>
                  <a:spLocks noChangeShapeType="1"/>
                </p:cNvSpPr>
                <p:nvPr/>
              </p:nvSpPr>
              <p:spPr bwMode="auto">
                <a:xfrm flipV="1">
                  <a:off x="4221" y="1887"/>
                  <a:ext cx="150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2" name="Line 102"/>
                <p:cNvSpPr>
                  <a:spLocks noChangeShapeType="1"/>
                </p:cNvSpPr>
                <p:nvPr/>
              </p:nvSpPr>
              <p:spPr bwMode="auto">
                <a:xfrm>
                  <a:off x="4056" y="1997"/>
                  <a:ext cx="16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3" name="Line 103"/>
                <p:cNvSpPr>
                  <a:spLocks noChangeShapeType="1"/>
                </p:cNvSpPr>
                <p:nvPr/>
              </p:nvSpPr>
              <p:spPr bwMode="auto">
                <a:xfrm flipV="1">
                  <a:off x="4221" y="2018"/>
                  <a:ext cx="180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4" name="Line 104"/>
                <p:cNvSpPr>
                  <a:spLocks noChangeShapeType="1"/>
                </p:cNvSpPr>
                <p:nvPr/>
              </p:nvSpPr>
              <p:spPr bwMode="auto">
                <a:xfrm flipV="1">
                  <a:off x="4221" y="1789"/>
                  <a:ext cx="9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5" name="Line 105"/>
                <p:cNvSpPr>
                  <a:spLocks noChangeShapeType="1"/>
                </p:cNvSpPr>
                <p:nvPr/>
              </p:nvSpPr>
              <p:spPr bwMode="auto">
                <a:xfrm flipV="1">
                  <a:off x="4221" y="1636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6" name="Line 106"/>
                <p:cNvSpPr>
                  <a:spLocks noChangeShapeType="1"/>
                </p:cNvSpPr>
                <p:nvPr/>
              </p:nvSpPr>
              <p:spPr bwMode="auto">
                <a:xfrm>
                  <a:off x="4131" y="1778"/>
                  <a:ext cx="10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77" name="Line 107"/>
                <p:cNvSpPr>
                  <a:spLocks noChangeShapeType="1"/>
                </p:cNvSpPr>
                <p:nvPr/>
              </p:nvSpPr>
              <p:spPr bwMode="auto">
                <a:xfrm>
                  <a:off x="4176" y="1625"/>
                  <a:ext cx="60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78" name="Group 108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89" name="Line 109"/>
                  <p:cNvSpPr>
                    <a:spLocks noChangeShapeType="1"/>
                  </p:cNvSpPr>
                  <p:nvPr/>
                </p:nvSpPr>
                <p:spPr bwMode="auto">
                  <a:xfrm>
                    <a:off x="4220" y="1602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0" name="Line 11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5" y="1187"/>
                    <a:ext cx="17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1" name="Line 11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7" y="1395"/>
                    <a:ext cx="17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92" name="Line 11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5" y="1290"/>
                    <a:ext cx="17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79" name="Group 113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85" name="Line 114"/>
                  <p:cNvSpPr>
                    <a:spLocks noChangeShapeType="1"/>
                  </p:cNvSpPr>
                  <p:nvPr/>
                </p:nvSpPr>
                <p:spPr bwMode="auto">
                  <a:xfrm>
                    <a:off x="4217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6" name="Line 11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7" y="1190"/>
                    <a:ext cx="177" cy="50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7" name="Line 11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9" y="1425"/>
                    <a:ext cx="207" cy="21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8" name="Line 11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9" y="1280"/>
                    <a:ext cx="177" cy="50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80" name="Group 118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81" name="Line 119"/>
                  <p:cNvSpPr>
                    <a:spLocks noChangeShapeType="1"/>
                  </p:cNvSpPr>
                  <p:nvPr/>
                </p:nvSpPr>
                <p:spPr bwMode="auto">
                  <a:xfrm>
                    <a:off x="4254" y="162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2" name="Line 1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8" y="1206"/>
                    <a:ext cx="17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3" name="Line 1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0" y="1414"/>
                    <a:ext cx="17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84" name="Line 1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1" y="1309"/>
                    <a:ext cx="17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28" name="Group 123"/>
              <p:cNvGrpSpPr>
                <a:grpSpLocks/>
              </p:cNvGrpSpPr>
              <p:nvPr/>
            </p:nvGrpSpPr>
            <p:grpSpPr bwMode="auto">
              <a:xfrm>
                <a:off x="1934" y="2899"/>
                <a:ext cx="72" cy="145"/>
                <a:chOff x="3796" y="1043"/>
                <a:chExt cx="865" cy="1237"/>
              </a:xfrm>
            </p:grpSpPr>
            <p:sp>
              <p:nvSpPr>
                <p:cNvPr id="33" name="Line 124"/>
                <p:cNvSpPr>
                  <a:spLocks noChangeShapeType="1"/>
                </p:cNvSpPr>
                <p:nvPr/>
              </p:nvSpPr>
              <p:spPr bwMode="auto">
                <a:xfrm flipH="1">
                  <a:off x="3996" y="1479"/>
                  <a:ext cx="225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" name="Line 125"/>
                <p:cNvSpPr>
                  <a:spLocks noChangeShapeType="1"/>
                </p:cNvSpPr>
                <p:nvPr/>
              </p:nvSpPr>
              <p:spPr bwMode="auto">
                <a:xfrm>
                  <a:off x="4221" y="1479"/>
                  <a:ext cx="240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" name="Line 126"/>
                <p:cNvSpPr>
                  <a:spLocks noChangeShapeType="1"/>
                </p:cNvSpPr>
                <p:nvPr/>
              </p:nvSpPr>
              <p:spPr bwMode="auto">
                <a:xfrm>
                  <a:off x="3996" y="2206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6" name="Line 127"/>
                <p:cNvSpPr>
                  <a:spLocks noChangeShapeType="1"/>
                </p:cNvSpPr>
                <p:nvPr/>
              </p:nvSpPr>
              <p:spPr bwMode="auto">
                <a:xfrm flipH="1">
                  <a:off x="4221" y="2206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" name="Line 128"/>
                <p:cNvSpPr>
                  <a:spLocks noChangeShapeType="1"/>
                </p:cNvSpPr>
                <p:nvPr/>
              </p:nvSpPr>
              <p:spPr bwMode="auto">
                <a:xfrm>
                  <a:off x="4221" y="1501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" name="Line 129"/>
                <p:cNvSpPr>
                  <a:spLocks noChangeShapeType="1"/>
                </p:cNvSpPr>
                <p:nvPr/>
              </p:nvSpPr>
              <p:spPr bwMode="auto">
                <a:xfrm flipV="1">
                  <a:off x="3996" y="2130"/>
                  <a:ext cx="22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9" name="Line 130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30"/>
                  <a:ext cx="24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" name="Line 131"/>
                <p:cNvSpPr>
                  <a:spLocks noChangeShapeType="1"/>
                </p:cNvSpPr>
                <p:nvPr/>
              </p:nvSpPr>
              <p:spPr bwMode="auto">
                <a:xfrm>
                  <a:off x="4101" y="1891"/>
                  <a:ext cx="120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1" name="Line 132"/>
                <p:cNvSpPr>
                  <a:spLocks noChangeShapeType="1"/>
                </p:cNvSpPr>
                <p:nvPr/>
              </p:nvSpPr>
              <p:spPr bwMode="auto">
                <a:xfrm flipV="1">
                  <a:off x="4221" y="1891"/>
                  <a:ext cx="150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2" name="Line 133"/>
                <p:cNvSpPr>
                  <a:spLocks noChangeShapeType="1"/>
                </p:cNvSpPr>
                <p:nvPr/>
              </p:nvSpPr>
              <p:spPr bwMode="auto">
                <a:xfrm>
                  <a:off x="4056" y="2000"/>
                  <a:ext cx="165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3" name="Line 134"/>
                <p:cNvSpPr>
                  <a:spLocks noChangeShapeType="1"/>
                </p:cNvSpPr>
                <p:nvPr/>
              </p:nvSpPr>
              <p:spPr bwMode="auto">
                <a:xfrm flipV="1">
                  <a:off x="4221" y="2011"/>
                  <a:ext cx="180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" name="Line 135"/>
                <p:cNvSpPr>
                  <a:spLocks noChangeShapeType="1"/>
                </p:cNvSpPr>
                <p:nvPr/>
              </p:nvSpPr>
              <p:spPr bwMode="auto">
                <a:xfrm flipV="1">
                  <a:off x="4221" y="1783"/>
                  <a:ext cx="9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5" name="Line 136"/>
                <p:cNvSpPr>
                  <a:spLocks noChangeShapeType="1"/>
                </p:cNvSpPr>
                <p:nvPr/>
              </p:nvSpPr>
              <p:spPr bwMode="auto">
                <a:xfrm flipV="1">
                  <a:off x="4221" y="1631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6" name="Line 137"/>
                <p:cNvSpPr>
                  <a:spLocks noChangeShapeType="1"/>
                </p:cNvSpPr>
                <p:nvPr/>
              </p:nvSpPr>
              <p:spPr bwMode="auto">
                <a:xfrm>
                  <a:off x="4131" y="1772"/>
                  <a:ext cx="105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" name="Line 138"/>
                <p:cNvSpPr>
                  <a:spLocks noChangeShapeType="1"/>
                </p:cNvSpPr>
                <p:nvPr/>
              </p:nvSpPr>
              <p:spPr bwMode="auto">
                <a:xfrm>
                  <a:off x="4176" y="1631"/>
                  <a:ext cx="60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8" name="Group 139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59" name="Line 140"/>
                  <p:cNvSpPr>
                    <a:spLocks noChangeShapeType="1"/>
                  </p:cNvSpPr>
                  <p:nvPr/>
                </p:nvSpPr>
                <p:spPr bwMode="auto">
                  <a:xfrm>
                    <a:off x="4220" y="161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0" name="Line 14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4" y="1190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1" name="Line 14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86" y="1398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62" name="Line 14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5" y="1292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9" name="Group 144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55" name="Line 145"/>
                  <p:cNvSpPr>
                    <a:spLocks noChangeShapeType="1"/>
                  </p:cNvSpPr>
                  <p:nvPr/>
                </p:nvSpPr>
                <p:spPr bwMode="auto">
                  <a:xfrm>
                    <a:off x="4214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6" name="Line 14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2" y="1193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7" name="Line 14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4" y="1427"/>
                    <a:ext cx="207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8" name="Line 14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3"/>
                    <a:ext cx="177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50" name="Group 149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51" name="Line 150"/>
                  <p:cNvSpPr>
                    <a:spLocks noChangeShapeType="1"/>
                  </p:cNvSpPr>
                  <p:nvPr/>
                </p:nvSpPr>
                <p:spPr bwMode="auto">
                  <a:xfrm>
                    <a:off x="4254" y="1607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2" name="Line 15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88" y="1203"/>
                    <a:ext cx="192" cy="52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3" name="Line 15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0" y="1411"/>
                    <a:ext cx="192" cy="198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4" name="Line 15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02" y="1305"/>
                    <a:ext cx="192" cy="49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29" name="Line 154"/>
              <p:cNvSpPr>
                <a:spLocks noChangeShapeType="1"/>
              </p:cNvSpPr>
              <p:nvPr/>
            </p:nvSpPr>
            <p:spPr bwMode="auto">
              <a:xfrm flipV="1">
                <a:off x="2460" y="3031"/>
                <a:ext cx="150" cy="24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0" name="Line 155"/>
              <p:cNvSpPr>
                <a:spLocks noChangeShapeType="1"/>
              </p:cNvSpPr>
              <p:nvPr/>
            </p:nvSpPr>
            <p:spPr bwMode="auto">
              <a:xfrm flipV="1">
                <a:off x="2227" y="3031"/>
                <a:ext cx="254" cy="39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1" name="Line 156"/>
              <p:cNvSpPr>
                <a:spLocks noChangeShapeType="1"/>
              </p:cNvSpPr>
              <p:nvPr/>
            </p:nvSpPr>
            <p:spPr bwMode="auto">
              <a:xfrm flipV="1">
                <a:off x="2219" y="3031"/>
                <a:ext cx="245" cy="13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2" name="Line 157"/>
              <p:cNvSpPr>
                <a:spLocks noChangeShapeType="1"/>
              </p:cNvSpPr>
              <p:nvPr/>
            </p:nvSpPr>
            <p:spPr bwMode="auto">
              <a:xfrm flipV="1">
                <a:off x="1989" y="2974"/>
                <a:ext cx="452" cy="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grpSp>
          <p:nvGrpSpPr>
            <p:cNvPr id="153" name="Group 158"/>
            <p:cNvGrpSpPr>
              <a:grpSpLocks/>
            </p:cNvGrpSpPr>
            <p:nvPr/>
          </p:nvGrpSpPr>
          <p:grpSpPr bwMode="auto">
            <a:xfrm>
              <a:off x="993775" y="3702050"/>
              <a:ext cx="977900" cy="330200"/>
              <a:chOff x="717" y="1160"/>
              <a:chExt cx="616" cy="208"/>
            </a:xfrm>
          </p:grpSpPr>
          <p:sp>
            <p:nvSpPr>
              <p:cNvPr id="154" name="Rectangle 159"/>
              <p:cNvSpPr>
                <a:spLocks noChangeArrowheads="1"/>
              </p:cNvSpPr>
              <p:nvPr/>
            </p:nvSpPr>
            <p:spPr bwMode="auto">
              <a:xfrm>
                <a:off x="832" y="1160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55" name="Text Box 160"/>
              <p:cNvSpPr txBox="1">
                <a:spLocks noChangeArrowheads="1"/>
              </p:cNvSpPr>
              <p:nvPr/>
            </p:nvSpPr>
            <p:spPr bwMode="auto">
              <a:xfrm>
                <a:off x="717" y="1171"/>
                <a:ext cx="616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>
                    <a:latin typeface="Arial" charset="0"/>
                  </a:rPr>
                  <a:t>MSC</a:t>
                </a:r>
              </a:p>
            </p:txBody>
          </p:sp>
        </p:grpSp>
        <p:grpSp>
          <p:nvGrpSpPr>
            <p:cNvPr id="156" name="Group 161"/>
            <p:cNvGrpSpPr>
              <a:grpSpLocks/>
            </p:cNvGrpSpPr>
            <p:nvPr/>
          </p:nvGrpSpPr>
          <p:grpSpPr bwMode="auto">
            <a:xfrm>
              <a:off x="1308100" y="4424363"/>
              <a:ext cx="1016000" cy="931862"/>
              <a:chOff x="291" y="1263"/>
              <a:chExt cx="640" cy="587"/>
            </a:xfrm>
          </p:grpSpPr>
          <p:sp>
            <p:nvSpPr>
              <p:cNvPr id="157" name="AutoShape 162"/>
              <p:cNvSpPr>
                <a:spLocks noChangeArrowheads="1"/>
              </p:cNvSpPr>
              <p:nvPr/>
            </p:nvSpPr>
            <p:spPr bwMode="auto">
              <a:xfrm>
                <a:off x="487" y="132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58" name="AutoShape 163"/>
              <p:cNvSpPr>
                <a:spLocks noChangeArrowheads="1"/>
              </p:cNvSpPr>
              <p:nvPr/>
            </p:nvSpPr>
            <p:spPr bwMode="auto">
              <a:xfrm>
                <a:off x="679" y="1636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59" name="AutoShape 164"/>
              <p:cNvSpPr>
                <a:spLocks noChangeArrowheads="1"/>
              </p:cNvSpPr>
              <p:nvPr/>
            </p:nvSpPr>
            <p:spPr bwMode="auto">
              <a:xfrm>
                <a:off x="676" y="1421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160" name="Group 165"/>
              <p:cNvGrpSpPr>
                <a:grpSpLocks/>
              </p:cNvGrpSpPr>
              <p:nvPr/>
            </p:nvGrpSpPr>
            <p:grpSpPr bwMode="auto">
              <a:xfrm>
                <a:off x="291" y="1422"/>
                <a:ext cx="252" cy="214"/>
                <a:chOff x="867" y="1530"/>
                <a:chExt cx="252" cy="214"/>
              </a:xfrm>
            </p:grpSpPr>
            <p:sp>
              <p:nvSpPr>
                <p:cNvPr id="292" name="AutoShape 166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293" name="Group 167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294" name="Line 16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5" name="Line 169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6" name="Line 170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7" name="Line 17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8" name="Line 172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9" name="Line 17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0" name="Line 17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1" name="Line 175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2" name="Line 17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3" name="Line 177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4" name="Line 17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5" name="Line 17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6" name="Line 18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7" name="Line 181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08" name="Line 182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309" name="Group 183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320" name="Line 18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21" name="Line 18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22" name="Line 186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23" name="Line 18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310" name="Group 188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316" name="Line 18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7" name="Line 19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8" name="Line 191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9" name="Line 19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311" name="Group 193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312" name="Line 19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3" name="Line 19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4" name="Line 196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315" name="Line 19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grpSp>
            <p:nvGrpSpPr>
              <p:cNvPr id="161" name="Group 198"/>
              <p:cNvGrpSpPr>
                <a:grpSpLocks/>
              </p:cNvGrpSpPr>
              <p:nvPr/>
            </p:nvGrpSpPr>
            <p:grpSpPr bwMode="auto">
              <a:xfrm>
                <a:off x="773" y="1460"/>
                <a:ext cx="58" cy="114"/>
                <a:chOff x="3796" y="1043"/>
                <a:chExt cx="865" cy="1237"/>
              </a:xfrm>
            </p:grpSpPr>
            <p:sp>
              <p:nvSpPr>
                <p:cNvPr id="262" name="Line 199"/>
                <p:cNvSpPr>
                  <a:spLocks noChangeShapeType="1"/>
                </p:cNvSpPr>
                <p:nvPr/>
              </p:nvSpPr>
              <p:spPr bwMode="auto">
                <a:xfrm flipH="1">
                  <a:off x="3990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3" name="Line 200"/>
                <p:cNvSpPr>
                  <a:spLocks noChangeShapeType="1"/>
                </p:cNvSpPr>
                <p:nvPr/>
              </p:nvSpPr>
              <p:spPr bwMode="auto">
                <a:xfrm>
                  <a:off x="4229" y="1477"/>
                  <a:ext cx="239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4" name="Line 201"/>
                <p:cNvSpPr>
                  <a:spLocks noChangeShapeType="1"/>
                </p:cNvSpPr>
                <p:nvPr/>
              </p:nvSpPr>
              <p:spPr bwMode="auto">
                <a:xfrm>
                  <a:off x="3990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5" name="Line 202"/>
                <p:cNvSpPr>
                  <a:spLocks noChangeShapeType="1"/>
                </p:cNvSpPr>
                <p:nvPr/>
              </p:nvSpPr>
              <p:spPr bwMode="auto">
                <a:xfrm flipH="1">
                  <a:off x="4229" y="2204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6" name="Line 203"/>
                <p:cNvSpPr>
                  <a:spLocks noChangeShapeType="1"/>
                </p:cNvSpPr>
                <p:nvPr/>
              </p:nvSpPr>
              <p:spPr bwMode="auto">
                <a:xfrm>
                  <a:off x="4229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7" name="Line 204"/>
                <p:cNvSpPr>
                  <a:spLocks noChangeShapeType="1"/>
                </p:cNvSpPr>
                <p:nvPr/>
              </p:nvSpPr>
              <p:spPr bwMode="auto">
                <a:xfrm flipV="1">
                  <a:off x="3990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8" name="Line 205"/>
                <p:cNvSpPr>
                  <a:spLocks noChangeShapeType="1"/>
                </p:cNvSpPr>
                <p:nvPr/>
              </p:nvSpPr>
              <p:spPr bwMode="auto">
                <a:xfrm flipH="1" flipV="1">
                  <a:off x="4229" y="2128"/>
                  <a:ext cx="23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69" name="Line 206"/>
                <p:cNvSpPr>
                  <a:spLocks noChangeShapeType="1"/>
                </p:cNvSpPr>
                <p:nvPr/>
              </p:nvSpPr>
              <p:spPr bwMode="auto">
                <a:xfrm>
                  <a:off x="4094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0" name="Line 207"/>
                <p:cNvSpPr>
                  <a:spLocks noChangeShapeType="1"/>
                </p:cNvSpPr>
                <p:nvPr/>
              </p:nvSpPr>
              <p:spPr bwMode="auto">
                <a:xfrm flipV="1">
                  <a:off x="4229" y="1889"/>
                  <a:ext cx="134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1" name="Line 208"/>
                <p:cNvSpPr>
                  <a:spLocks noChangeShapeType="1"/>
                </p:cNvSpPr>
                <p:nvPr/>
              </p:nvSpPr>
              <p:spPr bwMode="auto">
                <a:xfrm>
                  <a:off x="4050" y="1998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2" name="Line 209"/>
                <p:cNvSpPr>
                  <a:spLocks noChangeShapeType="1"/>
                </p:cNvSpPr>
                <p:nvPr/>
              </p:nvSpPr>
              <p:spPr bwMode="auto">
                <a:xfrm flipV="1">
                  <a:off x="4229" y="2009"/>
                  <a:ext cx="179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3" name="Line 210"/>
                <p:cNvSpPr>
                  <a:spLocks noChangeShapeType="1"/>
                </p:cNvSpPr>
                <p:nvPr/>
              </p:nvSpPr>
              <p:spPr bwMode="auto">
                <a:xfrm flipV="1">
                  <a:off x="4229" y="1781"/>
                  <a:ext cx="89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4" name="Line 211"/>
                <p:cNvSpPr>
                  <a:spLocks noChangeShapeType="1"/>
                </p:cNvSpPr>
                <p:nvPr/>
              </p:nvSpPr>
              <p:spPr bwMode="auto">
                <a:xfrm flipV="1">
                  <a:off x="4229" y="1629"/>
                  <a:ext cx="60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5" name="Line 212"/>
                <p:cNvSpPr>
                  <a:spLocks noChangeShapeType="1"/>
                </p:cNvSpPr>
                <p:nvPr/>
              </p:nvSpPr>
              <p:spPr bwMode="auto">
                <a:xfrm>
                  <a:off x="4124" y="1770"/>
                  <a:ext cx="104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76" name="Line 213"/>
                <p:cNvSpPr>
                  <a:spLocks noChangeShapeType="1"/>
                </p:cNvSpPr>
                <p:nvPr/>
              </p:nvSpPr>
              <p:spPr bwMode="auto">
                <a:xfrm>
                  <a:off x="4169" y="1629"/>
                  <a:ext cx="75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277" name="Group 214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288" name="Line 215"/>
                  <p:cNvSpPr>
                    <a:spLocks noChangeShapeType="1"/>
                  </p:cNvSpPr>
                  <p:nvPr/>
                </p:nvSpPr>
                <p:spPr bwMode="auto">
                  <a:xfrm>
                    <a:off x="4236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9" name="Line 21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8" y="1188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0" name="Line 21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0" y="1394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91" name="Line 21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8" y="1289"/>
                    <a:ext cx="192" cy="49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78" name="Group 219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284" name="Line 220"/>
                  <p:cNvSpPr>
                    <a:spLocks noChangeShapeType="1"/>
                  </p:cNvSpPr>
                  <p:nvPr/>
                </p:nvSpPr>
                <p:spPr bwMode="auto">
                  <a:xfrm>
                    <a:off x="4209" y="1584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5" name="Line 22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79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6" name="Line 222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9" y="1412"/>
                    <a:ext cx="206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7" name="Line 22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68"/>
                    <a:ext cx="176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79" name="Group 224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280" name="Line 225"/>
                  <p:cNvSpPr>
                    <a:spLocks noChangeShapeType="1"/>
                  </p:cNvSpPr>
                  <p:nvPr/>
                </p:nvSpPr>
                <p:spPr bwMode="auto">
                  <a:xfrm>
                    <a:off x="4269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1" name="Line 22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1" y="1209"/>
                    <a:ext cx="192" cy="52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2" name="Line 227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3" y="1416"/>
                    <a:ext cx="192" cy="19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83" name="Line 22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3" y="1311"/>
                    <a:ext cx="192" cy="493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62" name="Group 229"/>
              <p:cNvGrpSpPr>
                <a:grpSpLocks/>
              </p:cNvGrpSpPr>
              <p:nvPr/>
            </p:nvGrpSpPr>
            <p:grpSpPr bwMode="auto">
              <a:xfrm>
                <a:off x="782" y="1671"/>
                <a:ext cx="57" cy="113"/>
                <a:chOff x="3796" y="1043"/>
                <a:chExt cx="865" cy="1237"/>
              </a:xfrm>
            </p:grpSpPr>
            <p:sp>
              <p:nvSpPr>
                <p:cNvPr id="232" name="Line 230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3" name="Line 231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4" name="Line 232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5" name="Line 233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6" name="Line 234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7" name="Line 235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8" name="Line 236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39" name="Line 237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0" name="Line 238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1" name="Line 239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2" name="Line 240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3" name="Line 241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4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5" name="Line 243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46" name="Line 244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247" name="Group 245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258" name="Line 246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9" name="Line 24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60" name="Line 24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61" name="Line 24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48" name="Group 250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254" name="Line 251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5" name="Line 25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6" name="Line 253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7" name="Line 25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49" name="Group 255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250" name="Line 256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1" name="Line 25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2" name="Line 258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53" name="Line 25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163" name="Group 260"/>
              <p:cNvGrpSpPr>
                <a:grpSpLocks/>
              </p:cNvGrpSpPr>
              <p:nvPr/>
            </p:nvGrpSpPr>
            <p:grpSpPr bwMode="auto">
              <a:xfrm>
                <a:off x="589" y="1354"/>
                <a:ext cx="57" cy="114"/>
                <a:chOff x="3796" y="1043"/>
                <a:chExt cx="865" cy="1237"/>
              </a:xfrm>
            </p:grpSpPr>
            <p:sp>
              <p:nvSpPr>
                <p:cNvPr id="202" name="Line 261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28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3" name="Line 262"/>
                <p:cNvSpPr>
                  <a:spLocks noChangeShapeType="1"/>
                </p:cNvSpPr>
                <p:nvPr/>
              </p:nvSpPr>
              <p:spPr bwMode="auto">
                <a:xfrm>
                  <a:off x="4221" y="1477"/>
                  <a:ext cx="243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4" name="Line 263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5" name="Line 264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6" name="Line 265"/>
                <p:cNvSpPr>
                  <a:spLocks noChangeShapeType="1"/>
                </p:cNvSpPr>
                <p:nvPr/>
              </p:nvSpPr>
              <p:spPr bwMode="auto">
                <a:xfrm>
                  <a:off x="4221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7" name="Line 266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8" name="Line 267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09" name="Line 268"/>
                <p:cNvSpPr>
                  <a:spLocks noChangeShapeType="1"/>
                </p:cNvSpPr>
                <p:nvPr/>
              </p:nvSpPr>
              <p:spPr bwMode="auto">
                <a:xfrm>
                  <a:off x="4100" y="1889"/>
                  <a:ext cx="121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0" name="Line 269"/>
                <p:cNvSpPr>
                  <a:spLocks noChangeShapeType="1"/>
                </p:cNvSpPr>
                <p:nvPr/>
              </p:nvSpPr>
              <p:spPr bwMode="auto">
                <a:xfrm flipV="1">
                  <a:off x="4221" y="1889"/>
                  <a:ext cx="152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1" name="Line 270"/>
                <p:cNvSpPr>
                  <a:spLocks noChangeShapeType="1"/>
                </p:cNvSpPr>
                <p:nvPr/>
              </p:nvSpPr>
              <p:spPr bwMode="auto">
                <a:xfrm>
                  <a:off x="4054" y="1998"/>
                  <a:ext cx="167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2" name="Line 271"/>
                <p:cNvSpPr>
                  <a:spLocks noChangeShapeType="1"/>
                </p:cNvSpPr>
                <p:nvPr/>
              </p:nvSpPr>
              <p:spPr bwMode="auto">
                <a:xfrm flipV="1">
                  <a:off x="4221" y="2009"/>
                  <a:ext cx="182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3" name="Line 272"/>
                <p:cNvSpPr>
                  <a:spLocks noChangeShapeType="1"/>
                </p:cNvSpPr>
                <p:nvPr/>
              </p:nvSpPr>
              <p:spPr bwMode="auto">
                <a:xfrm flipV="1">
                  <a:off x="4221" y="1781"/>
                  <a:ext cx="9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4" name="Line 273"/>
                <p:cNvSpPr>
                  <a:spLocks noChangeShapeType="1"/>
                </p:cNvSpPr>
                <p:nvPr/>
              </p:nvSpPr>
              <p:spPr bwMode="auto">
                <a:xfrm flipV="1">
                  <a:off x="4221" y="1629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5" name="Line 274"/>
                <p:cNvSpPr>
                  <a:spLocks noChangeShapeType="1"/>
                </p:cNvSpPr>
                <p:nvPr/>
              </p:nvSpPr>
              <p:spPr bwMode="auto">
                <a:xfrm>
                  <a:off x="4130" y="1770"/>
                  <a:ext cx="106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216" name="Line 275"/>
                <p:cNvSpPr>
                  <a:spLocks noChangeShapeType="1"/>
                </p:cNvSpPr>
                <p:nvPr/>
              </p:nvSpPr>
              <p:spPr bwMode="auto">
                <a:xfrm>
                  <a:off x="4175" y="1629"/>
                  <a:ext cx="6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217" name="Group 276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228" name="Line 277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9" name="Line 27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9" y="1183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30" name="Line 27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3" y="1393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31" name="Line 28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85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18" name="Group 281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224" name="Line 282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60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5" name="Line 28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9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6" name="Line 28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26"/>
                    <a:ext cx="209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7" name="Line 28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8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219" name="Group 286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220" name="Line 287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1" name="Line 28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3" y="1204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2" name="Line 28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4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223" name="Line 29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0" y="1306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164" name="Line 291"/>
              <p:cNvSpPr>
                <a:spLocks noChangeShapeType="1"/>
              </p:cNvSpPr>
              <p:nvPr/>
            </p:nvSpPr>
            <p:spPr bwMode="auto">
              <a:xfrm flipV="1">
                <a:off x="626" y="1272"/>
                <a:ext cx="236" cy="31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65" name="Line 292"/>
              <p:cNvSpPr>
                <a:spLocks noChangeShapeType="1"/>
              </p:cNvSpPr>
              <p:nvPr/>
            </p:nvSpPr>
            <p:spPr bwMode="auto">
              <a:xfrm flipV="1">
                <a:off x="823" y="1276"/>
                <a:ext cx="75" cy="4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66" name="Line 293"/>
              <p:cNvSpPr>
                <a:spLocks noChangeShapeType="1"/>
              </p:cNvSpPr>
              <p:nvPr/>
            </p:nvSpPr>
            <p:spPr bwMode="auto">
              <a:xfrm flipV="1">
                <a:off x="817" y="1264"/>
                <a:ext cx="58" cy="30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167" name="Line 294"/>
              <p:cNvSpPr>
                <a:spLocks noChangeShapeType="1"/>
              </p:cNvSpPr>
              <p:nvPr/>
            </p:nvSpPr>
            <p:spPr bwMode="auto">
              <a:xfrm flipV="1">
                <a:off x="633" y="1263"/>
                <a:ext cx="226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168" name="Group 295"/>
              <p:cNvGrpSpPr>
                <a:grpSpLocks/>
              </p:cNvGrpSpPr>
              <p:nvPr/>
            </p:nvGrpSpPr>
            <p:grpSpPr bwMode="auto">
              <a:xfrm>
                <a:off x="483" y="1532"/>
                <a:ext cx="252" cy="214"/>
                <a:chOff x="867" y="1530"/>
                <a:chExt cx="252" cy="214"/>
              </a:xfrm>
            </p:grpSpPr>
            <p:sp>
              <p:nvSpPr>
                <p:cNvPr id="170" name="AutoShape 296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171" name="Group 297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172" name="Line 29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3" name="Line 299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4" name="Line 300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5" name="Line 30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6" name="Line 302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7" name="Line 30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8" name="Line 304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79" name="Line 305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0" name="Line 30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1" name="Line 307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2" name="Line 30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3" name="Line 309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4" name="Line 31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5" name="Line 311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186" name="Line 312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187" name="Group 313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198" name="Line 31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9" name="Line 31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200" name="Line 316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201" name="Line 31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188" name="Group 318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194" name="Line 319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5" name="Line 32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6" name="Line 321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7" name="Line 32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189" name="Group 323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190" name="Line 324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1" name="Line 32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2" name="Line 326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193" name="Line 32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sp>
            <p:nvSpPr>
              <p:cNvPr id="169" name="Line 328"/>
              <p:cNvSpPr>
                <a:spLocks noChangeShapeType="1"/>
              </p:cNvSpPr>
              <p:nvPr/>
            </p:nvSpPr>
            <p:spPr bwMode="auto">
              <a:xfrm flipV="1">
                <a:off x="414" y="1266"/>
                <a:ext cx="430" cy="3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sp>
          <p:nvSpPr>
            <p:cNvPr id="324" name="Text Box 329"/>
            <p:cNvSpPr txBox="1">
              <a:spLocks noChangeArrowheads="1"/>
            </p:cNvSpPr>
            <p:nvPr/>
          </p:nvSpPr>
          <p:spPr bwMode="auto">
            <a:xfrm>
              <a:off x="487363" y="3433763"/>
              <a:ext cx="1381125" cy="272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eaLnBrk="1" hangingPunct="1">
                <a:defRPr/>
              </a:pPr>
              <a:r>
                <a:rPr lang="en-US">
                  <a:latin typeface="Arial" charset="0"/>
                </a:rPr>
                <a:t>anchor MSC</a:t>
              </a:r>
            </a:p>
          </p:txBody>
        </p:sp>
        <p:sp>
          <p:nvSpPr>
            <p:cNvPr id="529" name="Freeform 534"/>
            <p:cNvSpPr>
              <a:spLocks/>
            </p:cNvSpPr>
            <p:nvPr/>
          </p:nvSpPr>
          <p:spPr bwMode="auto">
            <a:xfrm>
              <a:off x="1798638" y="3906443"/>
              <a:ext cx="1684455" cy="1363854"/>
            </a:xfrm>
            <a:custGeom>
              <a:avLst/>
              <a:gdLst>
                <a:gd name="T0" fmla="*/ 0 w 384"/>
                <a:gd name="T1" fmla="*/ 2147483647 h 865"/>
                <a:gd name="T2" fmla="*/ 2147483647 w 384"/>
                <a:gd name="T3" fmla="*/ 2147483647 h 865"/>
                <a:gd name="T4" fmla="*/ 2147483647 w 384"/>
                <a:gd name="T5" fmla="*/ 2147483647 h 865"/>
                <a:gd name="T6" fmla="*/ 2147483647 w 384"/>
                <a:gd name="T7" fmla="*/ 2147483647 h 865"/>
                <a:gd name="T8" fmla="*/ 2147483647 w 384"/>
                <a:gd name="T9" fmla="*/ 2147483647 h 865"/>
                <a:gd name="T10" fmla="*/ 2147483647 w 384"/>
                <a:gd name="T11" fmla="*/ 2147483647 h 865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connsiteX0" fmla="*/ 0 w 9816"/>
                <a:gd name="connsiteY0" fmla="*/ 459 h 9937"/>
                <a:gd name="connsiteX1" fmla="*/ 7083 w 9816"/>
                <a:gd name="connsiteY1" fmla="*/ 89 h 9937"/>
                <a:gd name="connsiteX2" fmla="*/ 9792 w 9816"/>
                <a:gd name="connsiteY2" fmla="*/ 1938 h 9937"/>
                <a:gd name="connsiteX3" fmla="*/ 8333 w 9816"/>
                <a:gd name="connsiteY3" fmla="*/ 6100 h 9937"/>
                <a:gd name="connsiteX4" fmla="*/ 6979 w 9816"/>
                <a:gd name="connsiteY4" fmla="*/ 8008 h 9937"/>
                <a:gd name="connsiteX5" fmla="*/ 8670 w 9816"/>
                <a:gd name="connsiteY5" fmla="*/ 9937 h 9937"/>
                <a:gd name="connsiteX0" fmla="*/ 0 w 9996"/>
                <a:gd name="connsiteY0" fmla="*/ 462 h 10000"/>
                <a:gd name="connsiteX1" fmla="*/ 7216 w 9996"/>
                <a:gd name="connsiteY1" fmla="*/ 90 h 10000"/>
                <a:gd name="connsiteX2" fmla="*/ 9976 w 9996"/>
                <a:gd name="connsiteY2" fmla="*/ 1950 h 10000"/>
                <a:gd name="connsiteX3" fmla="*/ 8489 w 9996"/>
                <a:gd name="connsiteY3" fmla="*/ 6139 h 10000"/>
                <a:gd name="connsiteX4" fmla="*/ 8523 w 9996"/>
                <a:gd name="connsiteY4" fmla="*/ 7784 h 10000"/>
                <a:gd name="connsiteX5" fmla="*/ 8833 w 9996"/>
                <a:gd name="connsiteY5" fmla="*/ 10000 h 10000"/>
                <a:gd name="connsiteX0" fmla="*/ 0 w 9513"/>
                <a:gd name="connsiteY0" fmla="*/ 457 h 9995"/>
                <a:gd name="connsiteX1" fmla="*/ 7219 w 9513"/>
                <a:gd name="connsiteY1" fmla="*/ 85 h 9995"/>
                <a:gd name="connsiteX2" fmla="*/ 9485 w 9513"/>
                <a:gd name="connsiteY2" fmla="*/ 1853 h 9995"/>
                <a:gd name="connsiteX3" fmla="*/ 8492 w 9513"/>
                <a:gd name="connsiteY3" fmla="*/ 6134 h 9995"/>
                <a:gd name="connsiteX4" fmla="*/ 8526 w 9513"/>
                <a:gd name="connsiteY4" fmla="*/ 7779 h 9995"/>
                <a:gd name="connsiteX5" fmla="*/ 8837 w 9513"/>
                <a:gd name="connsiteY5" fmla="*/ 9995 h 9995"/>
                <a:gd name="connsiteX0" fmla="*/ 0 w 10001"/>
                <a:gd name="connsiteY0" fmla="*/ 457 h 10000"/>
                <a:gd name="connsiteX1" fmla="*/ 7589 w 10001"/>
                <a:gd name="connsiteY1" fmla="*/ 85 h 10000"/>
                <a:gd name="connsiteX2" fmla="*/ 9971 w 10001"/>
                <a:gd name="connsiteY2" fmla="*/ 1854 h 10000"/>
                <a:gd name="connsiteX3" fmla="*/ 8927 w 10001"/>
                <a:gd name="connsiteY3" fmla="*/ 6137 h 10000"/>
                <a:gd name="connsiteX4" fmla="*/ 8591 w 10001"/>
                <a:gd name="connsiteY4" fmla="*/ 8150 h 10000"/>
                <a:gd name="connsiteX5" fmla="*/ 9289 w 10001"/>
                <a:gd name="connsiteY5" fmla="*/ 10000 h 10000"/>
                <a:gd name="connsiteX0" fmla="*/ 0 w 9999"/>
                <a:gd name="connsiteY0" fmla="*/ 457 h 10000"/>
                <a:gd name="connsiteX1" fmla="*/ 7589 w 9999"/>
                <a:gd name="connsiteY1" fmla="*/ 85 h 10000"/>
                <a:gd name="connsiteX2" fmla="*/ 9971 w 9999"/>
                <a:gd name="connsiteY2" fmla="*/ 1854 h 10000"/>
                <a:gd name="connsiteX3" fmla="*/ 8927 w 9999"/>
                <a:gd name="connsiteY3" fmla="*/ 6137 h 10000"/>
                <a:gd name="connsiteX4" fmla="*/ 9289 w 9999"/>
                <a:gd name="connsiteY4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999" h="10000">
                  <a:moveTo>
                    <a:pt x="0" y="457"/>
                  </a:moveTo>
                  <a:cubicBezTo>
                    <a:pt x="2901" y="143"/>
                    <a:pt x="5927" y="-148"/>
                    <a:pt x="7589" y="85"/>
                  </a:cubicBezTo>
                  <a:cubicBezTo>
                    <a:pt x="9250" y="318"/>
                    <a:pt x="9747" y="842"/>
                    <a:pt x="9971" y="1854"/>
                  </a:cubicBezTo>
                  <a:cubicBezTo>
                    <a:pt x="10192" y="2867"/>
                    <a:pt x="9041" y="4779"/>
                    <a:pt x="8927" y="6137"/>
                  </a:cubicBezTo>
                  <a:cubicBezTo>
                    <a:pt x="8813" y="7495"/>
                    <a:pt x="9214" y="9195"/>
                    <a:pt x="9289" y="10000"/>
                  </a:cubicBezTo>
                </a:path>
              </a:pathLst>
            </a:custGeom>
            <a:noFill/>
            <a:ln w="28575" cmpd="sng">
              <a:solidFill>
                <a:srgbClr val="FF0000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2400"/>
            </a:p>
          </p:txBody>
        </p:sp>
        <p:grpSp>
          <p:nvGrpSpPr>
            <p:cNvPr id="325" name="Group 330"/>
            <p:cNvGrpSpPr>
              <a:grpSpLocks/>
            </p:cNvGrpSpPr>
            <p:nvPr/>
          </p:nvGrpSpPr>
          <p:grpSpPr bwMode="auto">
            <a:xfrm>
              <a:off x="3084513" y="4132263"/>
              <a:ext cx="1309687" cy="1147762"/>
              <a:chOff x="146" y="711"/>
              <a:chExt cx="825" cy="723"/>
            </a:xfrm>
          </p:grpSpPr>
          <p:sp>
            <p:nvSpPr>
              <p:cNvPr id="326" name="AutoShape 331"/>
              <p:cNvSpPr>
                <a:spLocks noChangeArrowheads="1"/>
              </p:cNvSpPr>
              <p:nvPr/>
            </p:nvSpPr>
            <p:spPr bwMode="auto">
              <a:xfrm>
                <a:off x="719" y="904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27" name="AutoShape 332"/>
              <p:cNvSpPr>
                <a:spLocks noChangeArrowheads="1"/>
              </p:cNvSpPr>
              <p:nvPr/>
            </p:nvSpPr>
            <p:spPr bwMode="auto">
              <a:xfrm>
                <a:off x="335" y="1115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28" name="Group 333"/>
              <p:cNvGrpSpPr>
                <a:grpSpLocks/>
              </p:cNvGrpSpPr>
              <p:nvPr/>
            </p:nvGrpSpPr>
            <p:grpSpPr bwMode="auto">
              <a:xfrm>
                <a:off x="523" y="1006"/>
                <a:ext cx="252" cy="214"/>
                <a:chOff x="867" y="1530"/>
                <a:chExt cx="252" cy="214"/>
              </a:xfrm>
            </p:grpSpPr>
            <p:sp>
              <p:nvSpPr>
                <p:cNvPr id="497" name="AutoShape 334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98" name="Group 335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499" name="Line 336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0" name="Line 337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1" name="Line 338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2" name="Line 339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3" name="Line 340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4" name="Line 341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5" name="Line 342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6" name="Line 343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7" name="Line 344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8" name="Line 345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09" name="Line 3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10" name="Line 3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11" name="Line 348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12" name="Line 349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513" name="Line 350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514" name="Group 351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525" name="Line 35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6" name="Line 353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7" name="Line 354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8" name="Line 35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515" name="Group 356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521" name="Line 357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2" name="Line 358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3" name="Line 359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4" name="Line 360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516" name="Group 361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517" name="Line 362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18" name="Line 363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19" name="Line 364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520" name="Line 365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grpSp>
            <p:nvGrpSpPr>
              <p:cNvPr id="329" name="Group 366"/>
              <p:cNvGrpSpPr>
                <a:grpSpLocks/>
              </p:cNvGrpSpPr>
              <p:nvPr/>
            </p:nvGrpSpPr>
            <p:grpSpPr bwMode="auto">
              <a:xfrm>
                <a:off x="429" y="1159"/>
                <a:ext cx="57" cy="113"/>
                <a:chOff x="3796" y="1043"/>
                <a:chExt cx="865" cy="1237"/>
              </a:xfrm>
            </p:grpSpPr>
            <p:sp>
              <p:nvSpPr>
                <p:cNvPr id="467" name="Line 367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68" name="Line 368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69" name="Line 369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0" name="Line 370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1" name="Line 371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2" name="Line 372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3" name="Line 373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4" name="Line 374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5" name="Line 375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6" name="Line 376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7" name="Line 377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8" name="Line 378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79" name="Line 379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0" name="Line 380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81" name="Line 381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82" name="Group 382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93" name="Line 383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4" name="Line 38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5" name="Line 38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6" name="Line 38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83" name="Group 387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89" name="Line 388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0" name="Line 389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1" name="Line 390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92" name="Line 391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84" name="Group 392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85" name="Line 393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86" name="Line 394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87" name="Line 395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88" name="Line 396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grpSp>
            <p:nvGrpSpPr>
              <p:cNvPr id="330" name="Group 397"/>
              <p:cNvGrpSpPr>
                <a:grpSpLocks/>
              </p:cNvGrpSpPr>
              <p:nvPr/>
            </p:nvGrpSpPr>
            <p:grpSpPr bwMode="auto">
              <a:xfrm>
                <a:off x="821" y="938"/>
                <a:ext cx="57" cy="114"/>
                <a:chOff x="3796" y="1043"/>
                <a:chExt cx="865" cy="1237"/>
              </a:xfrm>
            </p:grpSpPr>
            <p:sp>
              <p:nvSpPr>
                <p:cNvPr id="437" name="Line 398"/>
                <p:cNvSpPr>
                  <a:spLocks noChangeShapeType="1"/>
                </p:cNvSpPr>
                <p:nvPr/>
              </p:nvSpPr>
              <p:spPr bwMode="auto">
                <a:xfrm flipH="1">
                  <a:off x="3993" y="1477"/>
                  <a:ext cx="228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38" name="Line 399"/>
                <p:cNvSpPr>
                  <a:spLocks noChangeShapeType="1"/>
                </p:cNvSpPr>
                <p:nvPr/>
              </p:nvSpPr>
              <p:spPr bwMode="auto">
                <a:xfrm>
                  <a:off x="4221" y="1477"/>
                  <a:ext cx="243" cy="72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39" name="Line 400"/>
                <p:cNvSpPr>
                  <a:spLocks noChangeShapeType="1"/>
                </p:cNvSpPr>
                <p:nvPr/>
              </p:nvSpPr>
              <p:spPr bwMode="auto">
                <a:xfrm>
                  <a:off x="3993" y="2204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0" name="Line 401"/>
                <p:cNvSpPr>
                  <a:spLocks noChangeShapeType="1"/>
                </p:cNvSpPr>
                <p:nvPr/>
              </p:nvSpPr>
              <p:spPr bwMode="auto">
                <a:xfrm flipH="1">
                  <a:off x="4221" y="2204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1" name="Line 402"/>
                <p:cNvSpPr>
                  <a:spLocks noChangeShapeType="1"/>
                </p:cNvSpPr>
                <p:nvPr/>
              </p:nvSpPr>
              <p:spPr bwMode="auto">
                <a:xfrm>
                  <a:off x="4221" y="1499"/>
                  <a:ext cx="0" cy="78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2" name="Line 403"/>
                <p:cNvSpPr>
                  <a:spLocks noChangeShapeType="1"/>
                </p:cNvSpPr>
                <p:nvPr/>
              </p:nvSpPr>
              <p:spPr bwMode="auto">
                <a:xfrm flipV="1">
                  <a:off x="3993" y="2128"/>
                  <a:ext cx="228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3" name="Line 404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8"/>
                  <a:ext cx="243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4" name="Line 405"/>
                <p:cNvSpPr>
                  <a:spLocks noChangeShapeType="1"/>
                </p:cNvSpPr>
                <p:nvPr/>
              </p:nvSpPr>
              <p:spPr bwMode="auto">
                <a:xfrm>
                  <a:off x="4100" y="1889"/>
                  <a:ext cx="121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5" name="Line 406"/>
                <p:cNvSpPr>
                  <a:spLocks noChangeShapeType="1"/>
                </p:cNvSpPr>
                <p:nvPr/>
              </p:nvSpPr>
              <p:spPr bwMode="auto">
                <a:xfrm flipV="1">
                  <a:off x="4221" y="1889"/>
                  <a:ext cx="152" cy="6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6" name="Line 407"/>
                <p:cNvSpPr>
                  <a:spLocks noChangeShapeType="1"/>
                </p:cNvSpPr>
                <p:nvPr/>
              </p:nvSpPr>
              <p:spPr bwMode="auto">
                <a:xfrm>
                  <a:off x="4054" y="1998"/>
                  <a:ext cx="167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7" name="Line 408"/>
                <p:cNvSpPr>
                  <a:spLocks noChangeShapeType="1"/>
                </p:cNvSpPr>
                <p:nvPr/>
              </p:nvSpPr>
              <p:spPr bwMode="auto">
                <a:xfrm flipV="1">
                  <a:off x="4221" y="2009"/>
                  <a:ext cx="182" cy="7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8" name="Line 409"/>
                <p:cNvSpPr>
                  <a:spLocks noChangeShapeType="1"/>
                </p:cNvSpPr>
                <p:nvPr/>
              </p:nvSpPr>
              <p:spPr bwMode="auto">
                <a:xfrm flipV="1">
                  <a:off x="4221" y="1781"/>
                  <a:ext cx="9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49" name="Line 410"/>
                <p:cNvSpPr>
                  <a:spLocks noChangeShapeType="1"/>
                </p:cNvSpPr>
                <p:nvPr/>
              </p:nvSpPr>
              <p:spPr bwMode="auto">
                <a:xfrm flipV="1">
                  <a:off x="4221" y="1629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50" name="Line 411"/>
                <p:cNvSpPr>
                  <a:spLocks noChangeShapeType="1"/>
                </p:cNvSpPr>
                <p:nvPr/>
              </p:nvSpPr>
              <p:spPr bwMode="auto">
                <a:xfrm>
                  <a:off x="4130" y="1770"/>
                  <a:ext cx="106" cy="4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51" name="Line 412"/>
                <p:cNvSpPr>
                  <a:spLocks noChangeShapeType="1"/>
                </p:cNvSpPr>
                <p:nvPr/>
              </p:nvSpPr>
              <p:spPr bwMode="auto">
                <a:xfrm>
                  <a:off x="4175" y="1629"/>
                  <a:ext cx="61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52" name="Group 413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463" name="Line 414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611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4" name="Line 41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9" y="1183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5" name="Line 41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93" y="1393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6" name="Line 41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43" y="1285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53" name="Group 418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459" name="Line 419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60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0" name="Line 4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57" y="119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1" name="Line 4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68" y="1426"/>
                    <a:ext cx="209" cy="21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62" name="Line 4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27" y="1282"/>
                    <a:ext cx="179" cy="502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454" name="Group 423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455" name="Line 424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10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6" name="Line 42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93" y="1204"/>
                    <a:ext cx="192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7" name="Line 42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26" y="1414"/>
                    <a:ext cx="192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58" name="Line 42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10" y="1306"/>
                    <a:ext cx="192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331" name="Line 428"/>
              <p:cNvSpPr>
                <a:spLocks noChangeShapeType="1"/>
              </p:cNvSpPr>
              <p:nvPr/>
            </p:nvSpPr>
            <p:spPr bwMode="auto">
              <a:xfrm flipH="1" flipV="1">
                <a:off x="602" y="916"/>
                <a:ext cx="256" cy="25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32" name="Line 429"/>
              <p:cNvSpPr>
                <a:spLocks noChangeShapeType="1"/>
              </p:cNvSpPr>
              <p:nvPr/>
            </p:nvSpPr>
            <p:spPr bwMode="auto">
              <a:xfrm flipV="1">
                <a:off x="455" y="914"/>
                <a:ext cx="3" cy="35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33" name="Line 430"/>
              <p:cNvSpPr>
                <a:spLocks noChangeShapeType="1"/>
              </p:cNvSpPr>
              <p:nvPr/>
            </p:nvSpPr>
            <p:spPr bwMode="auto">
              <a:xfrm flipH="1" flipV="1">
                <a:off x="501" y="920"/>
                <a:ext cx="140" cy="44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334" name="Line 431"/>
              <p:cNvSpPr>
                <a:spLocks noChangeShapeType="1"/>
              </p:cNvSpPr>
              <p:nvPr/>
            </p:nvSpPr>
            <p:spPr bwMode="auto">
              <a:xfrm flipH="1" flipV="1">
                <a:off x="647" y="925"/>
                <a:ext cx="218" cy="11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35" name="Group 432"/>
              <p:cNvGrpSpPr>
                <a:grpSpLocks/>
              </p:cNvGrpSpPr>
              <p:nvPr/>
            </p:nvGrpSpPr>
            <p:grpSpPr bwMode="auto">
              <a:xfrm>
                <a:off x="715" y="1116"/>
                <a:ext cx="252" cy="214"/>
                <a:chOff x="867" y="1530"/>
                <a:chExt cx="252" cy="214"/>
              </a:xfrm>
            </p:grpSpPr>
            <p:sp>
              <p:nvSpPr>
                <p:cNvPr id="405" name="AutoShape 433"/>
                <p:cNvSpPr>
                  <a:spLocks noChangeArrowheads="1"/>
                </p:cNvSpPr>
                <p:nvPr/>
              </p:nvSpPr>
              <p:spPr bwMode="auto">
                <a:xfrm>
                  <a:off x="867" y="1530"/>
                  <a:ext cx="252" cy="214"/>
                </a:xfrm>
                <a:prstGeom prst="hexagon">
                  <a:avLst>
                    <a:gd name="adj" fmla="val 29439"/>
                    <a:gd name="vf" fmla="val 115470"/>
                  </a:avLst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406" name="Group 434"/>
                <p:cNvGrpSpPr>
                  <a:grpSpLocks/>
                </p:cNvGrpSpPr>
                <p:nvPr/>
              </p:nvGrpSpPr>
              <p:grpSpPr bwMode="auto">
                <a:xfrm>
                  <a:off x="967" y="1561"/>
                  <a:ext cx="58" cy="114"/>
                  <a:chOff x="3796" y="1043"/>
                  <a:chExt cx="865" cy="1237"/>
                </a:xfrm>
              </p:grpSpPr>
              <p:sp>
                <p:nvSpPr>
                  <p:cNvPr id="407" name="Line 435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3990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8" name="Line 436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77"/>
                    <a:ext cx="239" cy="72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9" name="Line 437"/>
                  <p:cNvSpPr>
                    <a:spLocks noChangeShapeType="1"/>
                  </p:cNvSpPr>
                  <p:nvPr/>
                </p:nvSpPr>
                <p:spPr bwMode="auto">
                  <a:xfrm>
                    <a:off x="3990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0" name="Line 438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229" y="2204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1" name="Line 439"/>
                  <p:cNvSpPr>
                    <a:spLocks noChangeShapeType="1"/>
                  </p:cNvSpPr>
                  <p:nvPr/>
                </p:nvSpPr>
                <p:spPr bwMode="auto">
                  <a:xfrm>
                    <a:off x="4229" y="1499"/>
                    <a:ext cx="0" cy="781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2" name="Line 4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3990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3" name="Line 441"/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4229" y="2128"/>
                    <a:ext cx="23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4" name="Line 442"/>
                  <p:cNvSpPr>
                    <a:spLocks noChangeShapeType="1"/>
                  </p:cNvSpPr>
                  <p:nvPr/>
                </p:nvSpPr>
                <p:spPr bwMode="auto">
                  <a:xfrm>
                    <a:off x="4094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5" name="Line 44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889"/>
                    <a:ext cx="134" cy="6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6" name="Line 444"/>
                  <p:cNvSpPr>
                    <a:spLocks noChangeShapeType="1"/>
                  </p:cNvSpPr>
                  <p:nvPr/>
                </p:nvSpPr>
                <p:spPr bwMode="auto">
                  <a:xfrm>
                    <a:off x="4050" y="1998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7" name="Line 445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2009"/>
                    <a:ext cx="179" cy="76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8" name="Line 446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781"/>
                    <a:ext cx="89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19" name="Line 447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4229" y="1629"/>
                    <a:ext cx="60" cy="2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0" name="Line 448"/>
                  <p:cNvSpPr>
                    <a:spLocks noChangeShapeType="1"/>
                  </p:cNvSpPr>
                  <p:nvPr/>
                </p:nvSpPr>
                <p:spPr bwMode="auto">
                  <a:xfrm>
                    <a:off x="4124" y="1770"/>
                    <a:ext cx="104" cy="4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21" name="Line 449"/>
                  <p:cNvSpPr>
                    <a:spLocks noChangeShapeType="1"/>
                  </p:cNvSpPr>
                  <p:nvPr/>
                </p:nvSpPr>
                <p:spPr bwMode="auto">
                  <a:xfrm>
                    <a:off x="4169" y="1629"/>
                    <a:ext cx="75" cy="3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grpSp>
                <p:nvGrpSpPr>
                  <p:cNvPr id="422" name="Group 450"/>
                  <p:cNvGrpSpPr>
                    <a:grpSpLocks/>
                  </p:cNvGrpSpPr>
                  <p:nvPr/>
                </p:nvGrpSpPr>
                <p:grpSpPr bwMode="auto">
                  <a:xfrm>
                    <a:off x="4269" y="1415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433" name="Line 45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36" y="1611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4" name="Line 45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68" y="1188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5" name="Line 453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00" y="1394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6" name="Line 45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48" y="1289"/>
                      <a:ext cx="192" cy="49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423" name="Group 455"/>
                  <p:cNvGrpSpPr>
                    <a:grpSpLocks/>
                  </p:cNvGrpSpPr>
                  <p:nvPr/>
                </p:nvGrpSpPr>
                <p:grpSpPr bwMode="auto">
                  <a:xfrm rot="5700496">
                    <a:off x="4053" y="1170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429" name="Line 456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09" y="1584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0" name="Line 457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457" y="1179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1" name="Line 458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569" y="1412"/>
                      <a:ext cx="206" cy="21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32" name="Line 459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727" y="1268"/>
                      <a:ext cx="176" cy="502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  <p:grpSp>
                <p:nvGrpSpPr>
                  <p:cNvPr id="424" name="Group 460"/>
                  <p:cNvGrpSpPr>
                    <a:grpSpLocks/>
                  </p:cNvGrpSpPr>
                  <p:nvPr/>
                </p:nvGrpSpPr>
                <p:grpSpPr bwMode="auto">
                  <a:xfrm rot="10800000">
                    <a:off x="3796" y="1402"/>
                    <a:ext cx="392" cy="137"/>
                    <a:chOff x="4227" y="1360"/>
                    <a:chExt cx="863" cy="270"/>
                  </a:xfrm>
                </p:grpSpPr>
                <p:sp>
                  <p:nvSpPr>
                    <p:cNvPr id="425" name="Line 461"/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269" y="1610"/>
                      <a:ext cx="0" cy="0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6" name="Line 462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501" y="1209"/>
                      <a:ext cx="192" cy="525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7" name="Line 463"/>
                    <p:cNvSpPr>
                      <a:spLocks noChangeShapeType="1"/>
                    </p:cNvSpPr>
                    <p:nvPr/>
                  </p:nvSpPr>
                  <p:spPr bwMode="auto">
                    <a:xfrm rot="6361956">
                      <a:off x="4633" y="1416"/>
                      <a:ext cx="192" cy="197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  <p:sp>
                  <p:nvSpPr>
                    <p:cNvPr id="428" name="Line 464"/>
                    <p:cNvSpPr>
                      <a:spLocks noChangeShapeType="1"/>
                    </p:cNvSpPr>
                    <p:nvPr/>
                  </p:nvSpPr>
                  <p:spPr bwMode="auto">
                    <a:xfrm rot="6361956" flipH="1" flipV="1">
                      <a:off x="4813" y="1311"/>
                      <a:ext cx="192" cy="493"/>
                    </a:xfrm>
                    <a:prstGeom prst="line">
                      <a:avLst/>
                    </a:prstGeom>
                    <a:noFill/>
                    <a:ln w="31750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ffectLst/>
                    <a:extLst>
                      <a:ext uri="{909E8E84-426E-40dd-AFC4-6F175D3DCCD1}">
                        <a14:hiddenFill xmlns:a14="http://schemas.microsoft.com/office/drawing/2010/main" xmlns="">
                          <a:noFill/>
                        </a14:hiddenFill>
                      </a:ext>
                      <a:ext uri="{AF507438-7753-43e0-B8FC-AC1667EBCBE1}">
                        <a14:hiddenEffects xmlns:a14="http://schemas.microsoft.com/office/drawing/2010/main" xmlns="">
                          <a:effectLst>
                            <a:outerShdw blurRad="63500" dist="38099" dir="2700000" algn="ctr" rotWithShape="0">
                              <a:schemeClr val="bg2">
                                <a:alpha val="74998"/>
                              </a:schemeClr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 wrap="none"/>
                    <a:lstStyle/>
                    <a:p>
                      <a:pPr>
                        <a:defRPr/>
                      </a:pPr>
                      <a:endParaRPr lang="en-US" sz="2400">
                        <a:ea typeface="ＭＳ Ｐゴシック" charset="0"/>
                      </a:endParaRPr>
                    </a:p>
                  </p:txBody>
                </p:sp>
              </p:grpSp>
            </p:grpSp>
          </p:grpSp>
          <p:sp>
            <p:nvSpPr>
              <p:cNvPr id="336" name="Line 465"/>
              <p:cNvSpPr>
                <a:spLocks noChangeShapeType="1"/>
              </p:cNvSpPr>
              <p:nvPr/>
            </p:nvSpPr>
            <p:spPr bwMode="auto">
              <a:xfrm flipH="1" flipV="1">
                <a:off x="554" y="928"/>
                <a:ext cx="92" cy="22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37" name="Group 466"/>
              <p:cNvGrpSpPr>
                <a:grpSpLocks/>
              </p:cNvGrpSpPr>
              <p:nvPr/>
            </p:nvGrpSpPr>
            <p:grpSpPr bwMode="auto">
              <a:xfrm>
                <a:off x="191" y="711"/>
                <a:ext cx="616" cy="208"/>
                <a:chOff x="717" y="1160"/>
                <a:chExt cx="616" cy="208"/>
              </a:xfrm>
            </p:grpSpPr>
            <p:sp>
              <p:nvSpPr>
                <p:cNvPr id="403" name="Rectangle 467"/>
                <p:cNvSpPr>
                  <a:spLocks noChangeArrowheads="1"/>
                </p:cNvSpPr>
                <p:nvPr/>
              </p:nvSpPr>
              <p:spPr bwMode="auto">
                <a:xfrm>
                  <a:off x="832" y="1160"/>
                  <a:ext cx="384" cy="20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404" name="Text Box 468"/>
                <p:cNvSpPr txBox="1">
                  <a:spLocks noChangeArrowheads="1"/>
                </p:cNvSpPr>
                <p:nvPr/>
              </p:nvSpPr>
              <p:spPr bwMode="auto">
                <a:xfrm>
                  <a:off x="717" y="1171"/>
                  <a:ext cx="616" cy="17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algn="ctr" eaLnBrk="1" hangingPunct="1">
                    <a:defRPr/>
                  </a:pPr>
                  <a:r>
                    <a:rPr lang="en-US">
                      <a:latin typeface="Arial" charset="0"/>
                    </a:rPr>
                    <a:t>MSC</a:t>
                  </a:r>
                </a:p>
              </p:txBody>
            </p:sp>
          </p:grpSp>
          <p:sp>
            <p:nvSpPr>
              <p:cNvPr id="338" name="AutoShape 469"/>
              <p:cNvSpPr>
                <a:spLocks noChangeArrowheads="1"/>
              </p:cNvSpPr>
              <p:nvPr/>
            </p:nvSpPr>
            <p:spPr bwMode="auto">
              <a:xfrm>
                <a:off x="146" y="1007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39" name="Group 470"/>
              <p:cNvGrpSpPr>
                <a:grpSpLocks/>
              </p:cNvGrpSpPr>
              <p:nvPr/>
            </p:nvGrpSpPr>
            <p:grpSpPr bwMode="auto">
              <a:xfrm>
                <a:off x="237" y="1051"/>
                <a:ext cx="57" cy="113"/>
                <a:chOff x="3796" y="1043"/>
                <a:chExt cx="865" cy="1237"/>
              </a:xfrm>
            </p:grpSpPr>
            <p:sp>
              <p:nvSpPr>
                <p:cNvPr id="373" name="Line 471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4" name="Line 472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5" name="Line 473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6" name="Line 474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7" name="Line 475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8" name="Line 476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79" name="Line 477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0" name="Line 478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1" name="Line 479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2" name="Line 480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3" name="Line 481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4" name="Line 482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5" name="Line 483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6" name="Line 484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87" name="Line 485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388" name="Group 486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399" name="Line 487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0" name="Line 48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1" name="Line 48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402" name="Line 49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89" name="Group 491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395" name="Line 492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6" name="Line 493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7" name="Line 494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8" name="Line 49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90" name="Group 496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391" name="Line 497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2" name="Line 498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3" name="Line 499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94" name="Line 50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340" name="AutoShape 501"/>
              <p:cNvSpPr>
                <a:spLocks noChangeArrowheads="1"/>
              </p:cNvSpPr>
              <p:nvPr/>
            </p:nvSpPr>
            <p:spPr bwMode="auto">
              <a:xfrm>
                <a:off x="527" y="1220"/>
                <a:ext cx="252" cy="214"/>
              </a:xfrm>
              <a:prstGeom prst="hexagon">
                <a:avLst>
                  <a:gd name="adj" fmla="val 29439"/>
                  <a:gd name="vf" fmla="val 115470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grpSp>
            <p:nvGrpSpPr>
              <p:cNvPr id="341" name="Group 502"/>
              <p:cNvGrpSpPr>
                <a:grpSpLocks/>
              </p:cNvGrpSpPr>
              <p:nvPr/>
            </p:nvGrpSpPr>
            <p:grpSpPr bwMode="auto">
              <a:xfrm>
                <a:off x="627" y="1270"/>
                <a:ext cx="57" cy="113"/>
                <a:chOff x="3796" y="1043"/>
                <a:chExt cx="865" cy="1237"/>
              </a:xfrm>
            </p:grpSpPr>
            <p:sp>
              <p:nvSpPr>
                <p:cNvPr id="343" name="Line 503"/>
                <p:cNvSpPr>
                  <a:spLocks noChangeShapeType="1"/>
                </p:cNvSpPr>
                <p:nvPr/>
              </p:nvSpPr>
              <p:spPr bwMode="auto">
                <a:xfrm flipH="1">
                  <a:off x="3993" y="1481"/>
                  <a:ext cx="228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4" name="Line 504"/>
                <p:cNvSpPr>
                  <a:spLocks noChangeShapeType="1"/>
                </p:cNvSpPr>
                <p:nvPr/>
              </p:nvSpPr>
              <p:spPr bwMode="auto">
                <a:xfrm>
                  <a:off x="4221" y="1481"/>
                  <a:ext cx="243" cy="7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5" name="Line 505"/>
                <p:cNvSpPr>
                  <a:spLocks noChangeShapeType="1"/>
                </p:cNvSpPr>
                <p:nvPr/>
              </p:nvSpPr>
              <p:spPr bwMode="auto">
                <a:xfrm>
                  <a:off x="3993" y="2203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6" name="Line 506"/>
                <p:cNvSpPr>
                  <a:spLocks noChangeShapeType="1"/>
                </p:cNvSpPr>
                <p:nvPr/>
              </p:nvSpPr>
              <p:spPr bwMode="auto">
                <a:xfrm flipH="1">
                  <a:off x="4221" y="2203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7" name="Line 507"/>
                <p:cNvSpPr>
                  <a:spLocks noChangeShapeType="1"/>
                </p:cNvSpPr>
                <p:nvPr/>
              </p:nvSpPr>
              <p:spPr bwMode="auto">
                <a:xfrm>
                  <a:off x="4221" y="1492"/>
                  <a:ext cx="0" cy="78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8" name="Line 508"/>
                <p:cNvSpPr>
                  <a:spLocks noChangeShapeType="1"/>
                </p:cNvSpPr>
                <p:nvPr/>
              </p:nvSpPr>
              <p:spPr bwMode="auto">
                <a:xfrm flipV="1">
                  <a:off x="3993" y="2127"/>
                  <a:ext cx="228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49" name="Line 509"/>
                <p:cNvSpPr>
                  <a:spLocks noChangeShapeType="1"/>
                </p:cNvSpPr>
                <p:nvPr/>
              </p:nvSpPr>
              <p:spPr bwMode="auto">
                <a:xfrm flipH="1" flipV="1">
                  <a:off x="4221" y="2127"/>
                  <a:ext cx="243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0" name="Line 510"/>
                <p:cNvSpPr>
                  <a:spLocks noChangeShapeType="1"/>
                </p:cNvSpPr>
                <p:nvPr/>
              </p:nvSpPr>
              <p:spPr bwMode="auto">
                <a:xfrm>
                  <a:off x="4100" y="1886"/>
                  <a:ext cx="121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1" name="Line 511"/>
                <p:cNvSpPr>
                  <a:spLocks noChangeShapeType="1"/>
                </p:cNvSpPr>
                <p:nvPr/>
              </p:nvSpPr>
              <p:spPr bwMode="auto">
                <a:xfrm flipV="1">
                  <a:off x="4221" y="1886"/>
                  <a:ext cx="15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2" name="Line 512"/>
                <p:cNvSpPr>
                  <a:spLocks noChangeShapeType="1"/>
                </p:cNvSpPr>
                <p:nvPr/>
              </p:nvSpPr>
              <p:spPr bwMode="auto">
                <a:xfrm>
                  <a:off x="4054" y="1995"/>
                  <a:ext cx="167" cy="7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3" name="Line 513"/>
                <p:cNvSpPr>
                  <a:spLocks noChangeShapeType="1"/>
                </p:cNvSpPr>
                <p:nvPr/>
              </p:nvSpPr>
              <p:spPr bwMode="auto">
                <a:xfrm flipV="1">
                  <a:off x="4221" y="2017"/>
                  <a:ext cx="182" cy="6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4" name="Line 514"/>
                <p:cNvSpPr>
                  <a:spLocks noChangeShapeType="1"/>
                </p:cNvSpPr>
                <p:nvPr/>
              </p:nvSpPr>
              <p:spPr bwMode="auto">
                <a:xfrm flipV="1">
                  <a:off x="4221" y="1787"/>
                  <a:ext cx="9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5" name="Line 515"/>
                <p:cNvSpPr>
                  <a:spLocks noChangeShapeType="1"/>
                </p:cNvSpPr>
                <p:nvPr/>
              </p:nvSpPr>
              <p:spPr bwMode="auto">
                <a:xfrm flipV="1">
                  <a:off x="4221" y="1634"/>
                  <a:ext cx="61" cy="2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6" name="Line 516"/>
                <p:cNvSpPr>
                  <a:spLocks noChangeShapeType="1"/>
                </p:cNvSpPr>
                <p:nvPr/>
              </p:nvSpPr>
              <p:spPr bwMode="auto">
                <a:xfrm>
                  <a:off x="4130" y="1776"/>
                  <a:ext cx="106" cy="33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sp>
              <p:nvSpPr>
                <p:cNvPr id="357" name="Line 517"/>
                <p:cNvSpPr>
                  <a:spLocks noChangeShapeType="1"/>
                </p:cNvSpPr>
                <p:nvPr/>
              </p:nvSpPr>
              <p:spPr bwMode="auto">
                <a:xfrm>
                  <a:off x="4175" y="1623"/>
                  <a:ext cx="61" cy="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noFill/>
                    </a14:hiddenFill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>
                    <a:defRPr/>
                  </a:pPr>
                  <a:endParaRPr lang="en-US" sz="2400">
                    <a:ea typeface="ＭＳ Ｐゴシック" charset="0"/>
                  </a:endParaRPr>
                </a:p>
              </p:txBody>
            </p:sp>
            <p:grpSp>
              <p:nvGrpSpPr>
                <p:cNvPr id="358" name="Group 518"/>
                <p:cNvGrpSpPr>
                  <a:grpSpLocks/>
                </p:cNvGrpSpPr>
                <p:nvPr/>
              </p:nvGrpSpPr>
              <p:grpSpPr bwMode="auto">
                <a:xfrm>
                  <a:off x="4269" y="1415"/>
                  <a:ext cx="392" cy="137"/>
                  <a:chOff x="4227" y="1360"/>
                  <a:chExt cx="863" cy="270"/>
                </a:xfrm>
              </p:grpSpPr>
              <p:sp>
                <p:nvSpPr>
                  <p:cNvPr id="369" name="Line 519"/>
                  <p:cNvSpPr>
                    <a:spLocks noChangeShapeType="1"/>
                  </p:cNvSpPr>
                  <p:nvPr/>
                </p:nvSpPr>
                <p:spPr bwMode="auto">
                  <a:xfrm>
                    <a:off x="4221" y="1598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70" name="Line 52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9" y="1179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71" name="Line 52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03" y="1390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72" name="Line 52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53" y="1282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59" name="Group 523"/>
                <p:cNvGrpSpPr>
                  <a:grpSpLocks/>
                </p:cNvGrpSpPr>
                <p:nvPr/>
              </p:nvGrpSpPr>
              <p:grpSpPr bwMode="auto">
                <a:xfrm rot="5700496">
                  <a:off x="4053" y="1170"/>
                  <a:ext cx="392" cy="137"/>
                  <a:chOff x="4227" y="1360"/>
                  <a:chExt cx="863" cy="270"/>
                </a:xfrm>
              </p:grpSpPr>
              <p:sp>
                <p:nvSpPr>
                  <p:cNvPr id="365" name="Line 524"/>
                  <p:cNvSpPr>
                    <a:spLocks noChangeShapeType="1"/>
                  </p:cNvSpPr>
                  <p:nvPr/>
                </p:nvSpPr>
                <p:spPr bwMode="auto">
                  <a:xfrm>
                    <a:off x="4210" y="1599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6" name="Line 525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460" y="1189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7" name="Line 526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572" y="1425"/>
                    <a:ext cx="209" cy="217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8" name="Line 527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732" y="1280"/>
                    <a:ext cx="179" cy="506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  <p:grpSp>
              <p:nvGrpSpPr>
                <p:cNvPr id="360" name="Group 528"/>
                <p:cNvGrpSpPr>
                  <a:grpSpLocks/>
                </p:cNvGrpSpPr>
                <p:nvPr/>
              </p:nvGrpSpPr>
              <p:grpSpPr bwMode="auto">
                <a:xfrm rot="10800000">
                  <a:off x="3796" y="1402"/>
                  <a:ext cx="392" cy="137"/>
                  <a:chOff x="4227" y="1360"/>
                  <a:chExt cx="863" cy="270"/>
                </a:xfrm>
              </p:grpSpPr>
              <p:sp>
                <p:nvSpPr>
                  <p:cNvPr id="361" name="Line 529"/>
                  <p:cNvSpPr>
                    <a:spLocks noChangeShapeType="1"/>
                  </p:cNvSpPr>
                  <p:nvPr/>
                </p:nvSpPr>
                <p:spPr bwMode="auto">
                  <a:xfrm>
                    <a:off x="4255" y="1626"/>
                    <a:ext cx="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2" name="Line 530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503" y="1207"/>
                    <a:ext cx="173" cy="535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3" name="Line 531"/>
                  <p:cNvSpPr>
                    <a:spLocks noChangeShapeType="1"/>
                  </p:cNvSpPr>
                  <p:nvPr/>
                </p:nvSpPr>
                <p:spPr bwMode="auto">
                  <a:xfrm rot="6361956">
                    <a:off x="4636" y="1417"/>
                    <a:ext cx="173" cy="200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  <p:sp>
                <p:nvSpPr>
                  <p:cNvPr id="364" name="Line 532"/>
                  <p:cNvSpPr>
                    <a:spLocks noChangeShapeType="1"/>
                  </p:cNvSpPr>
                  <p:nvPr/>
                </p:nvSpPr>
                <p:spPr bwMode="auto">
                  <a:xfrm rot="6361956" flipH="1" flipV="1">
                    <a:off x="4820" y="1310"/>
                    <a:ext cx="173" cy="501"/>
                  </a:xfrm>
                  <a:prstGeom prst="line">
                    <a:avLst/>
                  </a:prstGeom>
                  <a:noFill/>
                  <a:ln w="31750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 xmlns="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 xmlns="">
                        <a:effectLst>
                          <a:outerShdw blurRad="63500" dist="38099" dir="2700000" algn="ctr" rotWithShape="0">
                            <a:schemeClr val="bg2">
                              <a:alpha val="74998"/>
                            </a:schemeClr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>
                      <a:defRPr/>
                    </a:pPr>
                    <a:endParaRPr lang="en-US" sz="2400">
                      <a:ea typeface="ＭＳ Ｐゴシック" charset="0"/>
                    </a:endParaRPr>
                  </a:p>
                </p:txBody>
              </p:sp>
            </p:grpSp>
          </p:grpSp>
          <p:sp>
            <p:nvSpPr>
              <p:cNvPr id="342" name="Line 533"/>
              <p:cNvSpPr>
                <a:spLocks noChangeShapeType="1"/>
              </p:cNvSpPr>
              <p:nvPr/>
            </p:nvSpPr>
            <p:spPr bwMode="auto">
              <a:xfrm flipV="1">
                <a:off x="269" y="920"/>
                <a:ext cx="156" cy="2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</p:grpSp>
        <p:grpSp>
          <p:nvGrpSpPr>
            <p:cNvPr id="530" name="Group 535"/>
            <p:cNvGrpSpPr>
              <a:grpSpLocks/>
            </p:cNvGrpSpPr>
            <p:nvPr/>
          </p:nvGrpSpPr>
          <p:grpSpPr bwMode="auto">
            <a:xfrm>
              <a:off x="1944688" y="4203700"/>
              <a:ext cx="623887" cy="330200"/>
              <a:chOff x="2647" y="2987"/>
              <a:chExt cx="393" cy="208"/>
            </a:xfrm>
          </p:grpSpPr>
          <p:sp>
            <p:nvSpPr>
              <p:cNvPr id="531" name="Rectangle 536"/>
              <p:cNvSpPr>
                <a:spLocks noChangeArrowheads="1"/>
              </p:cNvSpPr>
              <p:nvPr/>
            </p:nvSpPr>
            <p:spPr bwMode="auto">
              <a:xfrm>
                <a:off x="2647" y="2987"/>
                <a:ext cx="384" cy="20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 sz="2400">
                  <a:ea typeface="ＭＳ Ｐゴシック" charset="0"/>
                </a:endParaRPr>
              </a:p>
            </p:txBody>
          </p:sp>
          <p:sp>
            <p:nvSpPr>
              <p:cNvPr id="532" name="Text Box 537"/>
              <p:cNvSpPr txBox="1">
                <a:spLocks noChangeArrowheads="1"/>
              </p:cNvSpPr>
              <p:nvPr/>
            </p:nvSpPr>
            <p:spPr bwMode="auto">
              <a:xfrm>
                <a:off x="2649" y="2995"/>
                <a:ext cx="391" cy="17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>
                    <a:latin typeface="Arial" charset="0"/>
                  </a:rPr>
                  <a:t>MSC</a:t>
                </a:r>
              </a:p>
            </p:txBody>
          </p:sp>
        </p:grpSp>
      </p:grpSp>
      <p:sp>
        <p:nvSpPr>
          <p:cNvPr id="535" name="TextBox 534"/>
          <p:cNvSpPr txBox="1"/>
          <p:nvPr/>
        </p:nvSpPr>
        <p:spPr>
          <a:xfrm>
            <a:off x="1294191" y="6113635"/>
            <a:ext cx="48096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b) After handoff &amp; </a:t>
            </a:r>
            <a:r>
              <a:rPr lang="en-US" sz="2400"/>
              <a:t>chain shortening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78682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IP addressing was designed for a static world.</a:t>
            </a:r>
          </a:p>
          <a:p>
            <a:r>
              <a:rPr lang="en-US" b="1" dirty="0">
                <a:solidFill>
                  <a:schemeClr val="accent6"/>
                </a:solidFill>
              </a:rPr>
              <a:t>Mobile IP </a:t>
            </a:r>
            <a:r>
              <a:rPr lang="en-US" dirty="0"/>
              <a:t>gives host a permanent </a:t>
            </a:r>
            <a:r>
              <a:rPr lang="en-US" b="1" dirty="0">
                <a:solidFill>
                  <a:schemeClr val="accent6"/>
                </a:solidFill>
              </a:rPr>
              <a:t>home address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Registers with </a:t>
            </a:r>
            <a:r>
              <a:rPr lang="en-US" b="1" dirty="0">
                <a:solidFill>
                  <a:schemeClr val="accent6"/>
                </a:solidFill>
              </a:rPr>
              <a:t>Foreign Agent </a:t>
            </a:r>
            <a:r>
              <a:rPr lang="en-US" dirty="0"/>
              <a:t>which registers with </a:t>
            </a:r>
            <a:r>
              <a:rPr lang="en-US" b="1" dirty="0">
                <a:solidFill>
                  <a:schemeClr val="accent6"/>
                </a:solidFill>
              </a:rPr>
              <a:t>Home Agent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Home agent encapsulates received traffic in </a:t>
            </a:r>
            <a:r>
              <a:rPr lang="en-US" b="1" dirty="0">
                <a:solidFill>
                  <a:schemeClr val="accent6"/>
                </a:solidFill>
              </a:rPr>
              <a:t>IP tunnel</a:t>
            </a:r>
            <a:r>
              <a:rPr lang="en-US" dirty="0"/>
              <a:t>, forwards traffic to foreign agent at </a:t>
            </a:r>
            <a:r>
              <a:rPr lang="en-US" b="1" dirty="0">
                <a:solidFill>
                  <a:schemeClr val="accent6"/>
                </a:solidFill>
              </a:rPr>
              <a:t>care-of address</a:t>
            </a:r>
            <a:r>
              <a:rPr lang="en-US" dirty="0"/>
              <a:t>.</a:t>
            </a:r>
          </a:p>
          <a:p>
            <a:r>
              <a:rPr lang="en-US" dirty="0"/>
              <a:t>Smartphone push notifications also use </a:t>
            </a:r>
            <a:r>
              <a:rPr lang="en-US" b="1" dirty="0">
                <a:solidFill>
                  <a:schemeClr val="accent6"/>
                </a:solidFill>
              </a:rPr>
              <a:t>location registration</a:t>
            </a:r>
            <a:r>
              <a:rPr lang="en-US" dirty="0"/>
              <a:t>.</a:t>
            </a:r>
          </a:p>
          <a:p>
            <a:r>
              <a:rPr lang="en-US" b="1" dirty="0">
                <a:solidFill>
                  <a:schemeClr val="accent6"/>
                </a:solidFill>
              </a:rPr>
              <a:t>Handoff</a:t>
            </a:r>
            <a:r>
              <a:rPr lang="en-US" dirty="0"/>
              <a:t>: set up the 2</a:t>
            </a:r>
            <a:r>
              <a:rPr lang="en-US" baseline="30000" dirty="0"/>
              <a:t>nd</a:t>
            </a:r>
            <a:r>
              <a:rPr lang="en-US" dirty="0"/>
              <a:t> channel, transfer connection, then close 1</a:t>
            </a:r>
            <a:r>
              <a:rPr lang="en-US" baseline="30000" dirty="0"/>
              <a:t>st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02651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Lecture: 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accent6"/>
                </a:solidFill>
              </a:rPr>
              <a:t>Digital signatures </a:t>
            </a:r>
            <a:r>
              <a:rPr lang="en-US" dirty="0"/>
              <a:t>are special bit sequences attached to documents that can only be computed by the holder of a private key.</a:t>
            </a:r>
          </a:p>
          <a:p>
            <a:pPr lvl="1"/>
            <a:r>
              <a:rPr lang="en-US" dirty="0"/>
              <a:t>Signatures are used to establish </a:t>
            </a:r>
            <a:r>
              <a:rPr lang="en-US" b="1" dirty="0">
                <a:solidFill>
                  <a:schemeClr val="accent6"/>
                </a:solidFill>
              </a:rPr>
              <a:t>transitive trust </a:t>
            </a:r>
            <a:r>
              <a:rPr lang="en-US" dirty="0"/>
              <a:t>and verify new public keys, thus preventing </a:t>
            </a:r>
            <a:r>
              <a:rPr lang="en-US" b="1" dirty="0">
                <a:solidFill>
                  <a:schemeClr val="accent6"/>
                </a:solidFill>
              </a:rPr>
              <a:t>Man In The Middle </a:t>
            </a:r>
            <a:r>
              <a:rPr lang="en-US" dirty="0"/>
              <a:t>and other attacks.</a:t>
            </a:r>
          </a:p>
          <a:p>
            <a:pPr lvl="1"/>
            <a:r>
              <a:rPr lang="en-US" b="1" dirty="0">
                <a:solidFill>
                  <a:schemeClr val="accent6"/>
                </a:solidFill>
              </a:rPr>
              <a:t>Certificate authorities </a:t>
            </a:r>
            <a:r>
              <a:rPr lang="en-US" dirty="0"/>
              <a:t>verify public keys with </a:t>
            </a:r>
            <a:r>
              <a:rPr lang="en-US"/>
              <a:t>digitally signed certificates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MITM with root authority’s private key can forge arbitrary certificates.</a:t>
            </a:r>
          </a:p>
          <a:p>
            <a:r>
              <a:rPr lang="en-US" b="1" dirty="0">
                <a:solidFill>
                  <a:schemeClr val="accent6"/>
                </a:solidFill>
              </a:rPr>
              <a:t>Cryptographic hash</a:t>
            </a:r>
            <a:r>
              <a:rPr lang="en-US" b="1" dirty="0"/>
              <a:t> </a:t>
            </a:r>
            <a:r>
              <a:rPr lang="en-US" dirty="0"/>
              <a:t>functions are irreversible and unpredictable.</a:t>
            </a:r>
          </a:p>
          <a:p>
            <a:pPr lvl="1"/>
            <a:r>
              <a:rPr lang="en-US" dirty="0"/>
              <a:t>Used to create a small summary of a document than can be signed with RSA.</a:t>
            </a:r>
          </a:p>
          <a:p>
            <a:pPr lvl="1"/>
            <a:r>
              <a:rPr lang="en-US" dirty="0"/>
              <a:t>Also used in </a:t>
            </a:r>
            <a:r>
              <a:rPr lang="en-US" b="1" dirty="0">
                <a:solidFill>
                  <a:schemeClr val="accent6"/>
                </a:solidFill>
              </a:rPr>
              <a:t>Message Authenticate Codes </a:t>
            </a:r>
            <a:r>
              <a:rPr lang="en-US" dirty="0"/>
              <a:t>(HMAC) to verify that sender has a shared secret: MAC = hash(message +</a:t>
            </a:r>
            <a:r>
              <a:rPr lang="en-US" sz="4000" baseline="-25000" dirty="0"/>
              <a:t>🗝</a:t>
            </a:r>
            <a:r>
              <a:rPr lang="en-US" dirty="0"/>
              <a:t>)</a:t>
            </a:r>
          </a:p>
          <a:p>
            <a:r>
              <a:rPr lang="en-US" b="1" dirty="0">
                <a:solidFill>
                  <a:schemeClr val="accent6"/>
                </a:solidFill>
              </a:rPr>
              <a:t>Transport Layer Security (TLS) </a:t>
            </a:r>
            <a:r>
              <a:rPr lang="en-US" dirty="0"/>
              <a:t>encrypts a TCP stream.</a:t>
            </a:r>
          </a:p>
          <a:p>
            <a:pPr lvl="1"/>
            <a:r>
              <a:rPr lang="en-US" dirty="0"/>
              <a:t>Details are complex, to allow many different systems to interoperate and to mitigate a variety of attacks:  </a:t>
            </a:r>
            <a:r>
              <a:rPr lang="en-US" dirty="0" err="1"/>
              <a:t>Eg.</a:t>
            </a:r>
            <a:r>
              <a:rPr lang="en-US" dirty="0"/>
              <a:t>, packet replay, connection replay.</a:t>
            </a:r>
          </a:p>
        </p:txBody>
      </p:sp>
    </p:spTree>
    <p:extLst>
      <p:ext uri="{BB962C8B-B14F-4D97-AF65-F5344CB8AC3E}">
        <p14:creationId xmlns:p14="http://schemas.microsoft.com/office/powerpoint/2010/main" val="4275257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660" y="-59708"/>
            <a:ext cx="9595262" cy="6870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2885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Internet protocols were designed assuming that hosts are fixed.</a:t>
            </a:r>
          </a:p>
          <a:p>
            <a:r>
              <a:rPr lang="en-US" dirty="0"/>
              <a:t>Wireless radios + battery-powered computers = </a:t>
            </a:r>
            <a:r>
              <a:rPr lang="en-US" b="1" i="1" dirty="0">
                <a:solidFill>
                  <a:schemeClr val="accent6"/>
                </a:solidFill>
              </a:rPr>
              <a:t>mobile computing</a:t>
            </a:r>
          </a:p>
          <a:p>
            <a:r>
              <a:rPr lang="en-US" i="1" dirty="0"/>
              <a:t>Smartphones</a:t>
            </a:r>
            <a:r>
              <a:rPr lang="en-US" dirty="0"/>
              <a:t> are now more common than wired hosts.</a:t>
            </a:r>
          </a:p>
          <a:p>
            <a:endParaRPr lang="en-US" dirty="0"/>
          </a:p>
          <a:p>
            <a:r>
              <a:rPr lang="en-US" dirty="0"/>
              <a:t>February 2020 unique users on </a:t>
            </a:r>
            <a:r>
              <a:rPr lang="en-US" dirty="0" err="1"/>
              <a:t>gunmemorial.org</a:t>
            </a:r>
            <a:r>
              <a:rPr lang="en-US" dirty="0"/>
              <a:t> website: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E4C7A51-AC38-8446-98FA-A63F14BBB3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5100" y="4142342"/>
            <a:ext cx="10238864" cy="2707910"/>
          </a:xfrm>
          <a:prstGeom prst="rect">
            <a:avLst/>
          </a:prstGeom>
        </p:spPr>
      </p:pic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488EB873-084D-A744-8B9E-F30DEE882401}"/>
              </a:ext>
            </a:extLst>
          </p:cNvPr>
          <p:cNvSpPr/>
          <p:nvPr/>
        </p:nvSpPr>
        <p:spPr>
          <a:xfrm>
            <a:off x="1704109" y="5237018"/>
            <a:ext cx="7135091" cy="259279"/>
          </a:xfrm>
          <a:prstGeom prst="roundRect">
            <a:avLst>
              <a:gd name="adj" fmla="val 28423"/>
            </a:avLst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mobility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471" y="1146875"/>
            <a:ext cx="11639227" cy="694117"/>
          </a:xfrm>
        </p:spPr>
        <p:txBody>
          <a:bodyPr/>
          <a:lstStyle/>
          <a:p>
            <a:r>
              <a:rPr lang="en-US"/>
              <a:t>Wireless enables mobility, but it’s not the same thing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568324" y="2209602"/>
            <a:ext cx="11537781" cy="3798901"/>
            <a:chOff x="568324" y="2657475"/>
            <a:chExt cx="8285179" cy="2727957"/>
          </a:xfrm>
        </p:grpSpPr>
        <p:grpSp>
          <p:nvGrpSpPr>
            <p:cNvPr id="4" name="Group 4"/>
            <p:cNvGrpSpPr>
              <a:grpSpLocks/>
            </p:cNvGrpSpPr>
            <p:nvPr/>
          </p:nvGrpSpPr>
          <p:grpSpPr bwMode="auto">
            <a:xfrm>
              <a:off x="644525" y="2657475"/>
              <a:ext cx="7623175" cy="771525"/>
              <a:chOff x="390" y="890"/>
              <a:chExt cx="4802" cy="486"/>
            </a:xfrm>
          </p:grpSpPr>
          <p:sp>
            <p:nvSpPr>
              <p:cNvPr id="5" name="Rectangle 5"/>
              <p:cNvSpPr>
                <a:spLocks noChangeArrowheads="1"/>
              </p:cNvSpPr>
              <p:nvPr/>
            </p:nvSpPr>
            <p:spPr bwMode="auto">
              <a:xfrm>
                <a:off x="392" y="1120"/>
                <a:ext cx="4800" cy="256"/>
              </a:xfrm>
              <a:prstGeom prst="rect">
                <a:avLst/>
              </a:prstGeom>
              <a:gradFill rotWithShape="1">
                <a:gsLst>
                  <a:gs pos="0">
                    <a:srgbClr val="FFFFFF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solidFill>
                  <a:schemeClr val="accent2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6" name="Text Box 6"/>
              <p:cNvSpPr txBox="1">
                <a:spLocks noChangeArrowheads="1"/>
              </p:cNvSpPr>
              <p:nvPr/>
            </p:nvSpPr>
            <p:spPr bwMode="auto">
              <a:xfrm>
                <a:off x="390" y="890"/>
                <a:ext cx="704" cy="2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>
                    <a:latin typeface="+mn-lt"/>
                    <a:cs typeface="Arial" charset="0"/>
                  </a:rPr>
                  <a:t>no mobility</a:t>
                </a:r>
              </a:p>
            </p:txBody>
          </p:sp>
          <p:sp>
            <p:nvSpPr>
              <p:cNvPr id="7" name="Text Box 7"/>
              <p:cNvSpPr txBox="1">
                <a:spLocks noChangeArrowheads="1"/>
              </p:cNvSpPr>
              <p:nvPr/>
            </p:nvSpPr>
            <p:spPr bwMode="auto">
              <a:xfrm>
                <a:off x="4246" y="898"/>
                <a:ext cx="798" cy="2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400">
                    <a:latin typeface="+mn-lt"/>
                    <a:cs typeface="Arial" charset="0"/>
                  </a:rPr>
                  <a:t>high mobility</a:t>
                </a:r>
              </a:p>
            </p:txBody>
          </p:sp>
        </p:grpSp>
        <p:sp>
          <p:nvSpPr>
            <p:cNvPr id="8" name="Text Box 8"/>
            <p:cNvSpPr txBox="1">
              <a:spLocks noChangeArrowheads="1"/>
            </p:cNvSpPr>
            <p:nvPr/>
          </p:nvSpPr>
          <p:spPr bwMode="auto">
            <a:xfrm>
              <a:off x="568324" y="4081463"/>
              <a:ext cx="2279666" cy="13039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800" dirty="0">
                  <a:latin typeface="+mn-lt"/>
                  <a:cs typeface="Arial" charset="0"/>
                </a:rPr>
                <a:t>Wireless user always using same access </a:t>
              </a:r>
            </a:p>
            <a:p>
              <a:pPr>
                <a:defRPr/>
              </a:pPr>
              <a:r>
                <a:rPr lang="en-US" sz="2800" dirty="0">
                  <a:latin typeface="+mn-lt"/>
                  <a:cs typeface="Arial" charset="0"/>
                </a:rPr>
                <a:t>point.</a:t>
              </a:r>
              <a:br>
                <a:rPr lang="en-US" sz="2800" dirty="0">
                  <a:latin typeface="+mn-lt"/>
                  <a:cs typeface="Arial" charset="0"/>
                </a:rPr>
              </a:br>
              <a:r>
                <a:rPr lang="en-US" sz="2800" dirty="0">
                  <a:latin typeface="+mn-lt"/>
                  <a:cs typeface="Arial" charset="0"/>
                </a:rPr>
                <a:t>(</a:t>
              </a:r>
              <a:r>
                <a:rPr lang="en-US" sz="2800" dirty="0" err="1">
                  <a:latin typeface="+mn-lt"/>
                  <a:cs typeface="Arial" charset="0"/>
                </a:rPr>
                <a:t>eg.</a:t>
              </a:r>
              <a:r>
                <a:rPr lang="en-US" sz="2800" dirty="0">
                  <a:latin typeface="+mn-lt"/>
                  <a:cs typeface="Arial" charset="0"/>
                </a:rPr>
                <a:t>, ALOHA)</a:t>
              </a:r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6162690" y="4058821"/>
              <a:ext cx="2690813" cy="13039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800" b="1" dirty="0">
                  <a:solidFill>
                    <a:schemeClr val="accent6"/>
                  </a:solidFill>
                  <a:latin typeface="+mn-lt"/>
                  <a:cs typeface="Arial" charset="0"/>
                </a:rPr>
                <a:t>Smartphone</a:t>
              </a:r>
              <a:r>
                <a:rPr lang="en-US" sz="2800" dirty="0">
                  <a:solidFill>
                    <a:schemeClr val="accent6"/>
                  </a:solidFill>
                  <a:latin typeface="+mn-lt"/>
                  <a:cs typeface="Arial" charset="0"/>
                </a:rPr>
                <a:t> </a:t>
              </a:r>
              <a:r>
                <a:rPr lang="en-US" sz="2800" dirty="0">
                  <a:latin typeface="+mn-lt"/>
                  <a:cs typeface="Arial" charset="0"/>
                </a:rPr>
                <a:t>passing through various base stations while maintaining a connection.</a:t>
              </a:r>
              <a:endParaRPr lang="en-US" sz="2400" dirty="0">
                <a:latin typeface="+mn-lt"/>
                <a:cs typeface="Arial" charset="0"/>
              </a:endParaRPr>
            </a:p>
          </p:txBody>
        </p:sp>
        <p:sp>
          <p:nvSpPr>
            <p:cNvPr id="10" name="Text Box 10"/>
            <p:cNvSpPr txBox="1">
              <a:spLocks noChangeArrowheads="1"/>
            </p:cNvSpPr>
            <p:nvPr/>
          </p:nvSpPr>
          <p:spPr bwMode="auto">
            <a:xfrm>
              <a:off x="3171810" y="4080437"/>
              <a:ext cx="2568590" cy="994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>
                <a:defRPr/>
              </a:pPr>
              <a:r>
                <a:rPr lang="en-US" sz="2800" dirty="0">
                  <a:latin typeface="+mn-lt"/>
                  <a:cs typeface="Arial" charset="0"/>
                </a:rPr>
                <a:t>Your </a:t>
              </a:r>
              <a:r>
                <a:rPr lang="en-US" sz="2800" b="1" dirty="0">
                  <a:solidFill>
                    <a:schemeClr val="accent6"/>
                  </a:solidFill>
                  <a:latin typeface="+mn-lt"/>
                  <a:cs typeface="Arial" charset="0"/>
                </a:rPr>
                <a:t>laptop</a:t>
              </a:r>
              <a:r>
                <a:rPr lang="en-US" sz="2800" dirty="0">
                  <a:latin typeface="+mn-lt"/>
                  <a:cs typeface="Arial" charset="0"/>
                </a:rPr>
                <a:t>, connecting to different networks using DHCP.</a:t>
              </a:r>
            </a:p>
          </p:txBody>
        </p:sp>
        <p:sp>
          <p:nvSpPr>
            <p:cNvPr id="11" name="Line 11"/>
            <p:cNvSpPr>
              <a:spLocks noChangeShapeType="1"/>
            </p:cNvSpPr>
            <p:nvPr/>
          </p:nvSpPr>
          <p:spPr bwMode="auto">
            <a:xfrm flipH="1" flipV="1">
              <a:off x="1003300" y="3225800"/>
              <a:ext cx="215900" cy="863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  <p:sp>
          <p:nvSpPr>
            <p:cNvPr id="12" name="Line 11"/>
            <p:cNvSpPr>
              <a:spLocks noChangeShapeType="1"/>
            </p:cNvSpPr>
            <p:nvPr/>
          </p:nvSpPr>
          <p:spPr bwMode="auto">
            <a:xfrm flipH="1" flipV="1">
              <a:off x="3962400" y="3222625"/>
              <a:ext cx="0" cy="877888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 flipV="1">
              <a:off x="6921500" y="3211513"/>
              <a:ext cx="165100" cy="88582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 sz="2400">
                <a:ea typeface="ＭＳ Ｐゴシック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14074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addresses and mobility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Applications use sockets to connect to ⟨IP address, port⟩.</a:t>
            </a:r>
          </a:p>
          <a:p>
            <a:r>
              <a:rPr lang="en-US" dirty="0"/>
              <a:t>IP address cannot change during connection.</a:t>
            </a:r>
          </a:p>
          <a:p>
            <a:r>
              <a:rPr lang="en-US" dirty="0" err="1"/>
              <a:t>Eg</a:t>
            </a:r>
            <a:r>
              <a:rPr lang="en-US" dirty="0"/>
              <a:t>., consider a mobile user watching a YouTube video.</a:t>
            </a:r>
          </a:p>
          <a:p>
            <a:r>
              <a:rPr lang="en-US" dirty="0"/>
              <a:t>Service is designed to use a single TCP connection to send all data.</a:t>
            </a:r>
          </a:p>
          <a:p>
            <a:r>
              <a:rPr lang="en-US" dirty="0"/>
              <a:t>Changing IP address would require requesting the video again.</a:t>
            </a:r>
          </a:p>
          <a:p>
            <a:r>
              <a:rPr lang="en-US" dirty="0"/>
              <a:t>Laptop users experience application interruptions when moving between networks.  Somehow, cellular data continues smoothly.</a:t>
            </a:r>
          </a:p>
        </p:txBody>
      </p:sp>
      <p:grpSp>
        <p:nvGrpSpPr>
          <p:cNvPr id="4" name="Group 37"/>
          <p:cNvGrpSpPr>
            <a:grpSpLocks/>
          </p:cNvGrpSpPr>
          <p:nvPr/>
        </p:nvGrpSpPr>
        <p:grpSpPr bwMode="auto">
          <a:xfrm>
            <a:off x="5244882" y="6099715"/>
            <a:ext cx="1441450" cy="346075"/>
            <a:chOff x="3072" y="739"/>
            <a:chExt cx="652" cy="146"/>
          </a:xfrm>
        </p:grpSpPr>
        <p:pic>
          <p:nvPicPr>
            <p:cNvPr id="5" name="Picture 38" descr="lgv_fqmg[1]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3237" y="739"/>
              <a:ext cx="487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Line 39"/>
            <p:cNvSpPr>
              <a:spLocks noChangeShapeType="1"/>
            </p:cNvSpPr>
            <p:nvPr/>
          </p:nvSpPr>
          <p:spPr bwMode="auto">
            <a:xfrm flipH="1">
              <a:off x="3104" y="784"/>
              <a:ext cx="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" name="Line 40"/>
            <p:cNvSpPr>
              <a:spLocks noChangeShapeType="1"/>
            </p:cNvSpPr>
            <p:nvPr/>
          </p:nvSpPr>
          <p:spPr bwMode="auto">
            <a:xfrm flipH="1">
              <a:off x="3072" y="7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</p:grpSp>
      <p:grpSp>
        <p:nvGrpSpPr>
          <p:cNvPr id="8" name="Group 5"/>
          <p:cNvGrpSpPr>
            <a:grpSpLocks/>
          </p:cNvGrpSpPr>
          <p:nvPr/>
        </p:nvGrpSpPr>
        <p:grpSpPr bwMode="auto">
          <a:xfrm>
            <a:off x="587756" y="5127117"/>
            <a:ext cx="498475" cy="636588"/>
            <a:chOff x="3796" y="1043"/>
            <a:chExt cx="865" cy="1237"/>
          </a:xfrm>
        </p:grpSpPr>
        <p:sp>
          <p:nvSpPr>
            <p:cNvPr id="9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" name="Line 7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2" name="Line 9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3" name="Line 10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grpSp>
          <p:nvGrpSpPr>
            <p:cNvPr id="24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35" name="Line 22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36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37" name="Line 24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38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25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31" name="Line 27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32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33" name="Line 29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34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26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27" name="Line 32"/>
              <p:cNvSpPr>
                <a:spLocks noChangeShapeType="1"/>
              </p:cNvSpPr>
              <p:nvPr/>
            </p:nvSpPr>
            <p:spPr bwMode="auto">
              <a:xfrm>
                <a:off x="4235" y="160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28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204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29" name="Line 34"/>
              <p:cNvSpPr>
                <a:spLocks noChangeShapeType="1"/>
              </p:cNvSpPr>
              <p:nvPr/>
            </p:nvSpPr>
            <p:spPr bwMode="auto">
              <a:xfrm rot="6361956">
                <a:off x="4617" y="1402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30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95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</p:grpSp>
      <p:grpSp>
        <p:nvGrpSpPr>
          <p:cNvPr id="39" name="Group 5"/>
          <p:cNvGrpSpPr>
            <a:grpSpLocks/>
          </p:cNvGrpSpPr>
          <p:nvPr/>
        </p:nvGrpSpPr>
        <p:grpSpPr bwMode="auto">
          <a:xfrm>
            <a:off x="3330956" y="5176675"/>
            <a:ext cx="498475" cy="636588"/>
            <a:chOff x="3796" y="1043"/>
            <a:chExt cx="865" cy="1237"/>
          </a:xfrm>
        </p:grpSpPr>
        <p:sp>
          <p:nvSpPr>
            <p:cNvPr id="40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1" name="Line 7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2" name="Line 8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3" name="Line 9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4" name="Line 10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5" name="Line 11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6" name="Line 12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7" name="Line 13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8" name="Line 14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49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0" name="Line 16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1" name="Line 17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2" name="Line 18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3" name="Line 19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54" name="Line 20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grpSp>
          <p:nvGrpSpPr>
            <p:cNvPr id="55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66" name="Line 22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7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8" name="Line 24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9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56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62" name="Line 27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3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4" name="Line 29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5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57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58" name="Line 32"/>
              <p:cNvSpPr>
                <a:spLocks noChangeShapeType="1"/>
              </p:cNvSpPr>
              <p:nvPr/>
            </p:nvSpPr>
            <p:spPr bwMode="auto">
              <a:xfrm>
                <a:off x="4235" y="160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59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204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0" name="Line 34"/>
              <p:cNvSpPr>
                <a:spLocks noChangeShapeType="1"/>
              </p:cNvSpPr>
              <p:nvPr/>
            </p:nvSpPr>
            <p:spPr bwMode="auto">
              <a:xfrm rot="6361956">
                <a:off x="4617" y="1402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61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95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</p:grpSp>
      <p:grpSp>
        <p:nvGrpSpPr>
          <p:cNvPr id="70" name="Group 5"/>
          <p:cNvGrpSpPr>
            <a:grpSpLocks/>
          </p:cNvGrpSpPr>
          <p:nvPr/>
        </p:nvGrpSpPr>
        <p:grpSpPr bwMode="auto">
          <a:xfrm>
            <a:off x="5746624" y="5167155"/>
            <a:ext cx="498475" cy="636588"/>
            <a:chOff x="3796" y="1043"/>
            <a:chExt cx="865" cy="1237"/>
          </a:xfrm>
        </p:grpSpPr>
        <p:sp>
          <p:nvSpPr>
            <p:cNvPr id="71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2" name="Line 7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3" name="Line 8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4" name="Line 9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5" name="Line 10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6" name="Line 11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7" name="Line 12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8" name="Line 13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79" name="Line 14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0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1" name="Line 16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2" name="Line 17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3" name="Line 18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4" name="Line 19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85" name="Line 20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grpSp>
          <p:nvGrpSpPr>
            <p:cNvPr id="86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97" name="Line 22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8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9" name="Line 24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00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87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93" name="Line 27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4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5" name="Line 29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6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88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89" name="Line 32"/>
              <p:cNvSpPr>
                <a:spLocks noChangeShapeType="1"/>
              </p:cNvSpPr>
              <p:nvPr/>
            </p:nvSpPr>
            <p:spPr bwMode="auto">
              <a:xfrm>
                <a:off x="4235" y="160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0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204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1" name="Line 34"/>
              <p:cNvSpPr>
                <a:spLocks noChangeShapeType="1"/>
              </p:cNvSpPr>
              <p:nvPr/>
            </p:nvSpPr>
            <p:spPr bwMode="auto">
              <a:xfrm rot="6361956">
                <a:off x="4617" y="1402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92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95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</p:grpSp>
      <p:grpSp>
        <p:nvGrpSpPr>
          <p:cNvPr id="101" name="Group 5"/>
          <p:cNvGrpSpPr>
            <a:grpSpLocks/>
          </p:cNvGrpSpPr>
          <p:nvPr/>
        </p:nvGrpSpPr>
        <p:grpSpPr bwMode="auto">
          <a:xfrm>
            <a:off x="8514381" y="5148886"/>
            <a:ext cx="498475" cy="636588"/>
            <a:chOff x="3796" y="1043"/>
            <a:chExt cx="865" cy="1237"/>
          </a:xfrm>
        </p:grpSpPr>
        <p:sp>
          <p:nvSpPr>
            <p:cNvPr id="102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3" name="Line 7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4" name="Line 8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5" name="Line 9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6" name="Line 10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7" name="Line 11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8" name="Line 12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09" name="Line 13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0" name="Line 14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1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2" name="Line 16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3" name="Line 17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4" name="Line 18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5" name="Line 19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16" name="Line 20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grpSp>
          <p:nvGrpSpPr>
            <p:cNvPr id="117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128" name="Line 22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9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30" name="Line 24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31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118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124" name="Line 27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5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6" name="Line 29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7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119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120" name="Line 32"/>
              <p:cNvSpPr>
                <a:spLocks noChangeShapeType="1"/>
              </p:cNvSpPr>
              <p:nvPr/>
            </p:nvSpPr>
            <p:spPr bwMode="auto">
              <a:xfrm>
                <a:off x="4235" y="160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1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204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2" name="Line 34"/>
              <p:cNvSpPr>
                <a:spLocks noChangeShapeType="1"/>
              </p:cNvSpPr>
              <p:nvPr/>
            </p:nvSpPr>
            <p:spPr bwMode="auto">
              <a:xfrm rot="6361956">
                <a:off x="4617" y="1402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23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95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</p:grpSp>
      <p:grpSp>
        <p:nvGrpSpPr>
          <p:cNvPr id="132" name="Group 5"/>
          <p:cNvGrpSpPr>
            <a:grpSpLocks/>
          </p:cNvGrpSpPr>
          <p:nvPr/>
        </p:nvGrpSpPr>
        <p:grpSpPr bwMode="auto">
          <a:xfrm>
            <a:off x="11035227" y="5139037"/>
            <a:ext cx="498475" cy="636588"/>
            <a:chOff x="3796" y="1043"/>
            <a:chExt cx="865" cy="1237"/>
          </a:xfrm>
        </p:grpSpPr>
        <p:sp>
          <p:nvSpPr>
            <p:cNvPr id="133" name="Line 6"/>
            <p:cNvSpPr>
              <a:spLocks noChangeShapeType="1"/>
            </p:cNvSpPr>
            <p:nvPr/>
          </p:nvSpPr>
          <p:spPr bwMode="auto">
            <a:xfrm flipH="1">
              <a:off x="3992" y="1481"/>
              <a:ext cx="234" cy="7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34" name="Line 7"/>
            <p:cNvSpPr>
              <a:spLocks noChangeShapeType="1"/>
            </p:cNvSpPr>
            <p:nvPr/>
          </p:nvSpPr>
          <p:spPr bwMode="auto">
            <a:xfrm>
              <a:off x="4226" y="1481"/>
              <a:ext cx="237" cy="7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35" name="Line 8"/>
            <p:cNvSpPr>
              <a:spLocks noChangeShapeType="1"/>
            </p:cNvSpPr>
            <p:nvPr/>
          </p:nvSpPr>
          <p:spPr bwMode="auto">
            <a:xfrm>
              <a:off x="3992" y="2200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36" name="Line 9"/>
            <p:cNvSpPr>
              <a:spLocks noChangeShapeType="1"/>
            </p:cNvSpPr>
            <p:nvPr/>
          </p:nvSpPr>
          <p:spPr bwMode="auto">
            <a:xfrm flipH="1">
              <a:off x="4226" y="2200"/>
              <a:ext cx="237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37" name="Line 10"/>
            <p:cNvSpPr>
              <a:spLocks noChangeShapeType="1"/>
            </p:cNvSpPr>
            <p:nvPr/>
          </p:nvSpPr>
          <p:spPr bwMode="auto">
            <a:xfrm>
              <a:off x="4226" y="1496"/>
              <a:ext cx="0" cy="7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38" name="Line 11"/>
            <p:cNvSpPr>
              <a:spLocks noChangeShapeType="1"/>
            </p:cNvSpPr>
            <p:nvPr/>
          </p:nvSpPr>
          <p:spPr bwMode="auto">
            <a:xfrm flipV="1">
              <a:off x="3992" y="2126"/>
              <a:ext cx="234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39" name="Line 12"/>
            <p:cNvSpPr>
              <a:spLocks noChangeShapeType="1"/>
            </p:cNvSpPr>
            <p:nvPr/>
          </p:nvSpPr>
          <p:spPr bwMode="auto">
            <a:xfrm flipH="1" flipV="1">
              <a:off x="4226" y="2126"/>
              <a:ext cx="237" cy="7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40" name="Line 13"/>
            <p:cNvSpPr>
              <a:spLocks noChangeShapeType="1"/>
            </p:cNvSpPr>
            <p:nvPr/>
          </p:nvSpPr>
          <p:spPr bwMode="auto">
            <a:xfrm>
              <a:off x="4091" y="1891"/>
              <a:ext cx="135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41" name="Line 14"/>
            <p:cNvSpPr>
              <a:spLocks noChangeShapeType="1"/>
            </p:cNvSpPr>
            <p:nvPr/>
          </p:nvSpPr>
          <p:spPr bwMode="auto">
            <a:xfrm flipV="1">
              <a:off x="4226" y="1891"/>
              <a:ext cx="143" cy="5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42" name="Line 15"/>
            <p:cNvSpPr>
              <a:spLocks noChangeShapeType="1"/>
            </p:cNvSpPr>
            <p:nvPr/>
          </p:nvSpPr>
          <p:spPr bwMode="auto">
            <a:xfrm>
              <a:off x="4047" y="1996"/>
              <a:ext cx="176" cy="8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43" name="Line 16"/>
            <p:cNvSpPr>
              <a:spLocks noChangeShapeType="1"/>
            </p:cNvSpPr>
            <p:nvPr/>
          </p:nvSpPr>
          <p:spPr bwMode="auto">
            <a:xfrm flipV="1">
              <a:off x="4226" y="2012"/>
              <a:ext cx="176" cy="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44" name="Line 17"/>
            <p:cNvSpPr>
              <a:spLocks noChangeShapeType="1"/>
            </p:cNvSpPr>
            <p:nvPr/>
          </p:nvSpPr>
          <p:spPr bwMode="auto">
            <a:xfrm flipV="1">
              <a:off x="4226" y="1783"/>
              <a:ext cx="91" cy="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45" name="Line 18"/>
            <p:cNvSpPr>
              <a:spLocks noChangeShapeType="1"/>
            </p:cNvSpPr>
            <p:nvPr/>
          </p:nvSpPr>
          <p:spPr bwMode="auto">
            <a:xfrm flipV="1">
              <a:off x="4226" y="1632"/>
              <a:ext cx="58" cy="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46" name="Line 19"/>
            <p:cNvSpPr>
              <a:spLocks noChangeShapeType="1"/>
            </p:cNvSpPr>
            <p:nvPr/>
          </p:nvSpPr>
          <p:spPr bwMode="auto">
            <a:xfrm>
              <a:off x="4127" y="1771"/>
              <a:ext cx="107" cy="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sp>
          <p:nvSpPr>
            <p:cNvPr id="147" name="Line 20"/>
            <p:cNvSpPr>
              <a:spLocks noChangeShapeType="1"/>
            </p:cNvSpPr>
            <p:nvPr/>
          </p:nvSpPr>
          <p:spPr bwMode="auto">
            <a:xfrm>
              <a:off x="4176" y="1626"/>
              <a:ext cx="61" cy="3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>
                <a:defRPr/>
              </a:pPr>
              <a:endParaRPr lang="en-US">
                <a:ea typeface="ＭＳ Ｐゴシック" charset="0"/>
              </a:endParaRPr>
            </a:p>
          </p:txBody>
        </p:sp>
        <p:grpSp>
          <p:nvGrpSpPr>
            <p:cNvPr id="148" name="Group 21"/>
            <p:cNvGrpSpPr>
              <a:grpSpLocks/>
            </p:cNvGrpSpPr>
            <p:nvPr/>
          </p:nvGrpSpPr>
          <p:grpSpPr bwMode="auto">
            <a:xfrm>
              <a:off x="4269" y="1415"/>
              <a:ext cx="392" cy="137"/>
              <a:chOff x="4227" y="1360"/>
              <a:chExt cx="863" cy="270"/>
            </a:xfrm>
          </p:grpSpPr>
          <p:sp>
            <p:nvSpPr>
              <p:cNvPr id="159" name="Line 22"/>
              <p:cNvSpPr>
                <a:spLocks noChangeShapeType="1"/>
              </p:cNvSpPr>
              <p:nvPr/>
            </p:nvSpPr>
            <p:spPr bwMode="auto">
              <a:xfrm>
                <a:off x="4229" y="1606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60" name="Line 23"/>
              <p:cNvSpPr>
                <a:spLocks noChangeShapeType="1"/>
              </p:cNvSpPr>
              <p:nvPr/>
            </p:nvSpPr>
            <p:spPr bwMode="auto">
              <a:xfrm rot="6361956" flipH="1" flipV="1">
                <a:off x="4465" y="1205"/>
                <a:ext cx="188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61" name="Line 24"/>
              <p:cNvSpPr>
                <a:spLocks noChangeShapeType="1"/>
              </p:cNvSpPr>
              <p:nvPr/>
            </p:nvSpPr>
            <p:spPr bwMode="auto">
              <a:xfrm rot="6361956">
                <a:off x="4608" y="1396"/>
                <a:ext cx="182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62" name="Line 25"/>
              <p:cNvSpPr>
                <a:spLocks noChangeShapeType="1"/>
              </p:cNvSpPr>
              <p:nvPr/>
            </p:nvSpPr>
            <p:spPr bwMode="auto">
              <a:xfrm rot="6361956" flipH="1" flipV="1">
                <a:off x="4747" y="1287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149" name="Group 26"/>
            <p:cNvGrpSpPr>
              <a:grpSpLocks/>
            </p:cNvGrpSpPr>
            <p:nvPr/>
          </p:nvGrpSpPr>
          <p:grpSpPr bwMode="auto">
            <a:xfrm rot="5700496">
              <a:off x="4053" y="1170"/>
              <a:ext cx="392" cy="137"/>
              <a:chOff x="4227" y="1360"/>
              <a:chExt cx="863" cy="270"/>
            </a:xfrm>
          </p:grpSpPr>
          <p:sp>
            <p:nvSpPr>
              <p:cNvPr id="155" name="Line 27"/>
              <p:cNvSpPr>
                <a:spLocks noChangeShapeType="1"/>
              </p:cNvSpPr>
              <p:nvPr/>
            </p:nvSpPr>
            <p:spPr bwMode="auto">
              <a:xfrm>
                <a:off x="4225" y="1609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56" name="Line 28"/>
              <p:cNvSpPr>
                <a:spLocks noChangeShapeType="1"/>
              </p:cNvSpPr>
              <p:nvPr/>
            </p:nvSpPr>
            <p:spPr bwMode="auto">
              <a:xfrm rot="6361956" flipH="1" flipV="1">
                <a:off x="4462" y="1212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57" name="Line 29"/>
              <p:cNvSpPr>
                <a:spLocks noChangeShapeType="1"/>
              </p:cNvSpPr>
              <p:nvPr/>
            </p:nvSpPr>
            <p:spPr bwMode="auto">
              <a:xfrm rot="6361956">
                <a:off x="4596" y="1401"/>
                <a:ext cx="190" cy="204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58" name="Line 30"/>
              <p:cNvSpPr>
                <a:spLocks noChangeShapeType="1"/>
              </p:cNvSpPr>
              <p:nvPr/>
            </p:nvSpPr>
            <p:spPr bwMode="auto">
              <a:xfrm rot="6361956" flipH="1" flipV="1">
                <a:off x="4744" y="1296"/>
                <a:ext cx="190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  <p:grpSp>
          <p:nvGrpSpPr>
            <p:cNvPr id="150" name="Group 31"/>
            <p:cNvGrpSpPr>
              <a:grpSpLocks/>
            </p:cNvGrpSpPr>
            <p:nvPr/>
          </p:nvGrpSpPr>
          <p:grpSpPr bwMode="auto">
            <a:xfrm rot="10800000">
              <a:off x="3796" y="1402"/>
              <a:ext cx="392" cy="137"/>
              <a:chOff x="4227" y="1360"/>
              <a:chExt cx="863" cy="270"/>
            </a:xfrm>
          </p:grpSpPr>
          <p:sp>
            <p:nvSpPr>
              <p:cNvPr id="151" name="Line 32"/>
              <p:cNvSpPr>
                <a:spLocks noChangeShapeType="1"/>
              </p:cNvSpPr>
              <p:nvPr/>
            </p:nvSpPr>
            <p:spPr bwMode="auto">
              <a:xfrm>
                <a:off x="4235" y="1608"/>
                <a:ext cx="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52" name="Line 33"/>
              <p:cNvSpPr>
                <a:spLocks noChangeShapeType="1"/>
              </p:cNvSpPr>
              <p:nvPr/>
            </p:nvSpPr>
            <p:spPr bwMode="auto">
              <a:xfrm rot="6361956" flipH="1" flipV="1">
                <a:off x="4474" y="1204"/>
                <a:ext cx="195" cy="503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53" name="Line 34"/>
              <p:cNvSpPr>
                <a:spLocks noChangeShapeType="1"/>
              </p:cNvSpPr>
              <p:nvPr/>
            </p:nvSpPr>
            <p:spPr bwMode="auto">
              <a:xfrm rot="6361956">
                <a:off x="4617" y="1402"/>
                <a:ext cx="188" cy="200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  <p:sp>
            <p:nvSpPr>
              <p:cNvPr id="154" name="Line 35"/>
              <p:cNvSpPr>
                <a:spLocks noChangeShapeType="1"/>
              </p:cNvSpPr>
              <p:nvPr/>
            </p:nvSpPr>
            <p:spPr bwMode="auto">
              <a:xfrm rot="6361956" flipH="1" flipV="1">
                <a:off x="4753" y="1295"/>
                <a:ext cx="188" cy="497"/>
              </a:xfrm>
              <a:prstGeom prst="line">
                <a:avLst/>
              </a:prstGeom>
              <a:noFill/>
              <a:ln w="317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>
                  <a:defRPr/>
                </a:pPr>
                <a:endParaRPr lang="en-US">
                  <a:ea typeface="ＭＳ Ｐゴシック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92756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not use BGP for mobility?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BGP allows routes to change.</a:t>
            </a:r>
          </a:p>
          <a:p>
            <a:r>
              <a:rPr lang="en-US" dirty="0"/>
              <a:t>Theoretically, it could be used to let your one IP address roam between different parts of the Internet, even through different AS’s.</a:t>
            </a:r>
          </a:p>
          <a:p>
            <a:endParaRPr lang="en-US" dirty="0"/>
          </a:p>
          <a:p>
            <a:r>
              <a:rPr lang="en-US" dirty="0"/>
              <a:t>But this would add a lot of load to BGP and would be too slow.</a:t>
            </a:r>
          </a:p>
          <a:p>
            <a:r>
              <a:rPr lang="en-US" dirty="0"/>
              <a:t>Core routers would need hundreds of millions of extra /32 routes as smartphones moved between networks.</a:t>
            </a:r>
          </a:p>
          <a:p>
            <a:pPr lvl="1"/>
            <a:r>
              <a:rPr lang="en-US" dirty="0"/>
              <a:t>We would lose the benefits of route aggregation (due to blocks of addresses being in one place).</a:t>
            </a:r>
          </a:p>
          <a:p>
            <a:pPr lvl="1"/>
            <a:r>
              <a:rPr lang="en-US" dirty="0"/>
              <a:t>Core routers are already a bottleneck for the Internet’s speed.</a:t>
            </a:r>
          </a:p>
          <a:p>
            <a:r>
              <a:rPr lang="en-US" dirty="0"/>
              <a:t>Solution: do some kind of routing/redirection at the network edge.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A2AE8298-4128-D44D-9380-FC4556A08B11}"/>
              </a:ext>
            </a:extLst>
          </p:cNvPr>
          <p:cNvGrpSpPr/>
          <p:nvPr/>
        </p:nvGrpSpPr>
        <p:grpSpPr>
          <a:xfrm>
            <a:off x="10676913" y="255951"/>
            <a:ext cx="716633" cy="681465"/>
            <a:chOff x="10763181" y="2345404"/>
            <a:chExt cx="1139517" cy="1083596"/>
          </a:xfrm>
        </p:grpSpPr>
        <p:sp>
          <p:nvSpPr>
            <p:cNvPr id="5" name="Octagon 4">
              <a:extLst>
                <a:ext uri="{FF2B5EF4-FFF2-40B4-BE49-F238E27FC236}">
                  <a16:creationId xmlns:a16="http://schemas.microsoft.com/office/drawing/2014/main" id="{24111DB8-5B15-EB4E-80EE-539301AD181C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6" name="Octagon 5">
              <a:extLst>
                <a:ext uri="{FF2B5EF4-FFF2-40B4-BE49-F238E27FC236}">
                  <a16:creationId xmlns:a16="http://schemas.microsoft.com/office/drawing/2014/main" id="{54387BC0-3924-DC44-BC82-E4B3A654DC41}"/>
                </a:ext>
              </a:extLst>
            </p:cNvPr>
            <p:cNvSpPr/>
            <p:nvPr/>
          </p:nvSpPr>
          <p:spPr>
            <a:xfrm>
              <a:off x="10810960" y="2396681"/>
              <a:ext cx="1045509" cy="991381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5A53E26B-2281-C540-9E94-71E36517F576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9335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Transient youth analogy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Young adults’ mailing addresses are very “mobile”</a:t>
            </a:r>
          </a:p>
          <a:p>
            <a:pPr lvl="1"/>
            <a:r>
              <a:rPr lang="en-US" dirty="0"/>
              <a:t>Various dorm rooms, sublets, internships, first few jobs, </a:t>
            </a:r>
            <a:r>
              <a:rPr lang="mr-IN" dirty="0"/>
              <a:t>…</a:t>
            </a:r>
            <a:endParaRPr lang="en-US" dirty="0"/>
          </a:p>
          <a:p>
            <a:r>
              <a:rPr lang="en-US" dirty="0"/>
              <a:t>Also true for active-duty military.</a:t>
            </a:r>
          </a:p>
          <a:p>
            <a:r>
              <a:rPr lang="en-US" dirty="0"/>
              <a:t>How can we send a package or letter to a friend whose last-known address may be out of date?</a:t>
            </a:r>
          </a:p>
          <a:p>
            <a:pPr lvl="1"/>
            <a:r>
              <a:rPr lang="en-US" dirty="0"/>
              <a:t>Use some other permanent connection to request address (SMS/Facebook).</a:t>
            </a:r>
          </a:p>
          <a:p>
            <a:pPr lvl="1"/>
            <a:r>
              <a:rPr lang="en-US" dirty="0"/>
              <a:t>Send package to parent’s house.</a:t>
            </a:r>
          </a:p>
          <a:p>
            <a:pPr lvl="1"/>
            <a:r>
              <a:rPr lang="en-US" dirty="0"/>
              <a:t>Ask parent for child’s address.</a:t>
            </a:r>
          </a:p>
          <a:p>
            <a:pPr lvl="1"/>
            <a:r>
              <a:rPr lang="en-US" dirty="0"/>
              <a:t>Send package to Army Post Office (APO)</a:t>
            </a:r>
            <a:br>
              <a:rPr lang="en-US" dirty="0"/>
            </a:br>
            <a:r>
              <a:rPr lang="en-US" dirty="0"/>
              <a:t>or Fleet Post Office (FPO).</a:t>
            </a:r>
          </a:p>
          <a:p>
            <a:r>
              <a:rPr lang="en-US" dirty="0"/>
              <a:t>We need to contact some </a:t>
            </a:r>
            <a:r>
              <a:rPr lang="en-US" b="1" dirty="0"/>
              <a:t>permanent address</a:t>
            </a:r>
            <a:r>
              <a:rPr lang="en-US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4362" y="4169664"/>
            <a:ext cx="2688336" cy="268833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9318" y="-137312"/>
            <a:ext cx="3499369" cy="1987296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A73CAE52-4296-414D-A2C1-AFFFBEA0B2A8}"/>
              </a:ext>
            </a:extLst>
          </p:cNvPr>
          <p:cNvGrpSpPr/>
          <p:nvPr/>
        </p:nvGrpSpPr>
        <p:grpSpPr>
          <a:xfrm>
            <a:off x="11354059" y="2910251"/>
            <a:ext cx="716633" cy="681465"/>
            <a:chOff x="10763181" y="2345404"/>
            <a:chExt cx="1139517" cy="1083596"/>
          </a:xfrm>
        </p:grpSpPr>
        <p:sp>
          <p:nvSpPr>
            <p:cNvPr id="7" name="Octagon 6">
              <a:extLst>
                <a:ext uri="{FF2B5EF4-FFF2-40B4-BE49-F238E27FC236}">
                  <a16:creationId xmlns:a16="http://schemas.microsoft.com/office/drawing/2014/main" id="{65B74AE0-0096-494D-AB55-49BE31630D48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octagon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0"/>
            </a:p>
          </p:txBody>
        </p:sp>
        <p:sp>
          <p:nvSpPr>
            <p:cNvPr id="8" name="Octagon 7">
              <a:extLst>
                <a:ext uri="{FF2B5EF4-FFF2-40B4-BE49-F238E27FC236}">
                  <a16:creationId xmlns:a16="http://schemas.microsoft.com/office/drawing/2014/main" id="{0CF6DB42-F827-6148-896A-2D75CBB15E7E}"/>
                </a:ext>
              </a:extLst>
            </p:cNvPr>
            <p:cNvSpPr/>
            <p:nvPr/>
          </p:nvSpPr>
          <p:spPr>
            <a:xfrm>
              <a:off x="10810960" y="2396681"/>
              <a:ext cx="1045509" cy="991381"/>
            </a:xfrm>
            <a:prstGeom prst="octagon">
              <a:avLst/>
            </a:prstGeom>
            <a:solidFill>
              <a:srgbClr val="C0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FE627DAB-243E-A745-A841-260A3865DBF6}"/>
                </a:ext>
              </a:extLst>
            </p:cNvPr>
            <p:cNvSpPr/>
            <p:nvPr/>
          </p:nvSpPr>
          <p:spPr>
            <a:xfrm>
              <a:off x="10763181" y="2345404"/>
              <a:ext cx="1139517" cy="108359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STOP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05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and</a:t>
              </a:r>
              <a:b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US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THINK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30267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IP Tunnel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how we sent IPv6 packets through old routers by wrapping them in IPv4 packets?  That’s an example of IP tunneling.</a:t>
            </a:r>
          </a:p>
          <a:p>
            <a:r>
              <a:rPr lang="en-US" dirty="0"/>
              <a:t>Also use </a:t>
            </a:r>
            <a:r>
              <a:rPr lang="en-US" b="1" dirty="0">
                <a:solidFill>
                  <a:schemeClr val="accent6"/>
                </a:solidFill>
              </a:rPr>
              <a:t>IP tunnel </a:t>
            </a:r>
            <a:r>
              <a:rPr lang="en-US" dirty="0"/>
              <a:t>for mobile IP.</a:t>
            </a:r>
          </a:p>
          <a:p>
            <a:r>
              <a:rPr lang="en-US" dirty="0"/>
              <a:t>Mobile client registers its temporary address to </a:t>
            </a:r>
            <a:r>
              <a:rPr lang="en-US" b="1" dirty="0">
                <a:solidFill>
                  <a:schemeClr val="accent6"/>
                </a:solidFill>
              </a:rPr>
              <a:t>home agent</a:t>
            </a:r>
            <a:r>
              <a:rPr lang="en-US" i="1" dirty="0">
                <a:solidFill>
                  <a:schemeClr val="accent6"/>
                </a:solidFill>
              </a:rPr>
              <a:t>.</a:t>
            </a:r>
          </a:p>
          <a:p>
            <a:r>
              <a:rPr lang="en-US" dirty="0"/>
              <a:t>Home agent is the router responsible</a:t>
            </a:r>
            <a:br>
              <a:rPr lang="en-US" dirty="0"/>
            </a:br>
            <a:r>
              <a:rPr lang="en-US" dirty="0"/>
              <a:t>for home address’ subnet.</a:t>
            </a:r>
          </a:p>
          <a:p>
            <a:r>
              <a:rPr lang="en-US" dirty="0"/>
              <a:t>Packets are addressed to home address,</a:t>
            </a:r>
            <a:br>
              <a:rPr lang="en-US" dirty="0"/>
            </a:br>
            <a:r>
              <a:rPr lang="en-US" dirty="0"/>
              <a:t>received by home agent,</a:t>
            </a:r>
            <a:br>
              <a:rPr lang="en-US" dirty="0"/>
            </a:br>
            <a:r>
              <a:rPr lang="en-US" dirty="0"/>
              <a:t>and encapsulated in packet addressed </a:t>
            </a:r>
            <a:br>
              <a:rPr lang="en-US" dirty="0"/>
            </a:br>
            <a:r>
              <a:rPr lang="en-US" dirty="0"/>
              <a:t>to temporary address and forwarded.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9865894" y="4091646"/>
            <a:ext cx="2153653" cy="2566100"/>
            <a:chOff x="5690936" y="3545942"/>
            <a:chExt cx="2153653" cy="2566100"/>
          </a:xfrm>
        </p:grpSpPr>
        <p:sp>
          <p:nvSpPr>
            <p:cNvPr id="5" name="Rectangle 4"/>
            <p:cNvSpPr/>
            <p:nvPr/>
          </p:nvSpPr>
          <p:spPr>
            <a:xfrm>
              <a:off x="5690936" y="3545942"/>
              <a:ext cx="2153653" cy="2566100"/>
            </a:xfrm>
            <a:prstGeom prst="rect">
              <a:avLst/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err="1">
                  <a:solidFill>
                    <a:schemeClr val="tx1"/>
                  </a:solidFill>
                </a:rPr>
                <a:t>Dest</a:t>
              </a:r>
              <a:r>
                <a:rPr lang="en-US" dirty="0">
                  <a:solidFill>
                    <a:schemeClr val="tx1"/>
                  </a:solidFill>
                </a:rPr>
                <a:t>: 20.1.30.2 </a:t>
              </a:r>
              <a:r>
                <a:rPr lang="mr-IN" dirty="0">
                  <a:solidFill>
                    <a:schemeClr val="tx1"/>
                  </a:solidFill>
                </a:rPr>
                <a:t>…</a:t>
              </a:r>
              <a:endParaRPr lang="en-US" dirty="0">
                <a:solidFill>
                  <a:schemeClr val="tx1"/>
                </a:solidFill>
              </a:endParaRPr>
            </a:p>
            <a:p>
              <a:r>
                <a:rPr lang="en-US" dirty="0">
                  <a:solidFill>
                    <a:schemeClr val="tx1"/>
                  </a:solidFill>
                </a:rPr>
                <a:t>Type: IP </a:t>
              </a:r>
              <a:r>
                <a:rPr lang="mr-IN" dirty="0">
                  <a:solidFill>
                    <a:schemeClr val="tx1"/>
                  </a:solidFill>
                </a:rPr>
                <a:t>…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5795210" y="4199021"/>
              <a:ext cx="1953128" cy="18045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 err="1">
                  <a:solidFill>
                    <a:schemeClr val="tx1"/>
                  </a:solidFill>
                </a:rPr>
                <a:t>Dest</a:t>
              </a:r>
              <a:r>
                <a:rPr lang="en-US" dirty="0">
                  <a:solidFill>
                    <a:schemeClr val="tx1"/>
                  </a:solidFill>
                </a:rPr>
                <a:t>: 43.1.20.2 </a:t>
              </a:r>
              <a:r>
                <a:rPr lang="mr-IN" dirty="0">
                  <a:solidFill>
                    <a:schemeClr val="tx1"/>
                  </a:solidFill>
                </a:rPr>
                <a:t>…</a:t>
              </a:r>
              <a:endParaRPr lang="en-US" dirty="0">
                <a:solidFill>
                  <a:schemeClr val="tx1"/>
                </a:solidFill>
              </a:endParaRPr>
            </a:p>
            <a:p>
              <a:r>
                <a:rPr lang="en-US" dirty="0">
                  <a:solidFill>
                    <a:schemeClr val="tx1"/>
                  </a:solidFill>
                </a:rPr>
                <a:t>Type: TCP </a:t>
              </a:r>
              <a:r>
                <a:rPr lang="mr-IN" dirty="0">
                  <a:solidFill>
                    <a:schemeClr val="tx1"/>
                  </a:solidFill>
                </a:rPr>
                <a:t>…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5895474" y="4872789"/>
              <a:ext cx="1756610" cy="102268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r>
                <a:rPr lang="en-US" dirty="0">
                  <a:solidFill>
                    <a:schemeClr val="tx1"/>
                  </a:solidFill>
                </a:rPr>
                <a:t>TCP segment</a:t>
              </a:r>
            </a:p>
          </p:txBody>
        </p:sp>
      </p:grpSp>
      <p:sp>
        <p:nvSpPr>
          <p:cNvPr id="10" name="Rectangle 9"/>
          <p:cNvSpPr/>
          <p:nvPr/>
        </p:nvSpPr>
        <p:spPr>
          <a:xfrm>
            <a:off x="7259053" y="4474106"/>
            <a:ext cx="1953128" cy="18045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 err="1">
                <a:solidFill>
                  <a:schemeClr val="tx1"/>
                </a:solidFill>
              </a:rPr>
              <a:t>Dest</a:t>
            </a:r>
            <a:r>
              <a:rPr lang="en-US" dirty="0">
                <a:solidFill>
                  <a:schemeClr val="tx1"/>
                </a:solidFill>
              </a:rPr>
              <a:t>: 43.1.20.2 </a:t>
            </a:r>
            <a:r>
              <a:rPr lang="mr-IN" dirty="0">
                <a:solidFill>
                  <a:schemeClr val="tx1"/>
                </a:solidFill>
              </a:rPr>
              <a:t>…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Type: TCP </a:t>
            </a:r>
            <a:r>
              <a:rPr lang="mr-IN" dirty="0">
                <a:solidFill>
                  <a:schemeClr val="tx1"/>
                </a:solidFill>
              </a:rPr>
              <a:t>…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359317" y="5147874"/>
            <a:ext cx="1756610" cy="102268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dirty="0">
                <a:solidFill>
                  <a:schemeClr val="tx1"/>
                </a:solidFill>
              </a:rPr>
              <a:t>TCP segment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253038" y="4132916"/>
            <a:ext cx="19651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Addressed to home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720846" y="3151705"/>
            <a:ext cx="24437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Home agent wraps and forwards packet to actual/current address</a:t>
            </a:r>
          </a:p>
        </p:txBody>
      </p:sp>
      <p:cxnSp>
        <p:nvCxnSpPr>
          <p:cNvPr id="15" name="Straight Arrow Connector 14"/>
          <p:cNvCxnSpPr>
            <a:stCxn id="10" idx="3"/>
            <a:endCxn id="5" idx="1"/>
          </p:cNvCxnSpPr>
          <p:nvPr/>
        </p:nvCxnSpPr>
        <p:spPr>
          <a:xfrm flipV="1">
            <a:off x="9212181" y="5374696"/>
            <a:ext cx="653713" cy="1676"/>
          </a:xfrm>
          <a:prstGeom prst="straightConnector1">
            <a:avLst/>
          </a:prstGeom>
          <a:ln>
            <a:solidFill>
              <a:schemeClr val="tx1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8145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nversion-friendly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932092"/>
      </a:accent6>
      <a:hlink>
        <a:srgbClr val="0563C1"/>
      </a:hlink>
      <a:folHlink>
        <a:srgbClr val="954F72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15427</TotalTime>
  <Words>1543</Words>
  <Application>Microsoft Macintosh PowerPoint</Application>
  <PresentationFormat>Widescreen</PresentationFormat>
  <Paragraphs>204</Paragraphs>
  <Slides>19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Garamond</vt:lpstr>
      <vt:lpstr>Office Theme</vt:lpstr>
      <vt:lpstr>CS-340 Introduction to Computer Networking  Lecture 17: Mobility</vt:lpstr>
      <vt:lpstr>Last Lecture: Authentication</vt:lpstr>
      <vt:lpstr>PowerPoint Presentation</vt:lpstr>
      <vt:lpstr>Mobility</vt:lpstr>
      <vt:lpstr>Types of mobility</vt:lpstr>
      <vt:lpstr>IP addresses and mobility</vt:lpstr>
      <vt:lpstr>Why not use BGP for mobility?</vt:lpstr>
      <vt:lpstr>Transient youth analogy</vt:lpstr>
      <vt:lpstr>IP Tunnel</vt:lpstr>
      <vt:lpstr>Indirect Routing</vt:lpstr>
      <vt:lpstr>Mobile IP details (RFCs 3344, 5944)</vt:lpstr>
      <vt:lpstr>Smartphone Push Notifications</vt:lpstr>
      <vt:lpstr>Link-Layer Handoff</vt:lpstr>
      <vt:lpstr>TCP behavior on mobile wireless</vt:lpstr>
      <vt:lpstr>GSM cellular connections</vt:lpstr>
      <vt:lpstr>Handoff within a Mobile Switching Center</vt:lpstr>
      <vt:lpstr>Handoff between MSCs</vt:lpstr>
      <vt:lpstr>Handoff between MSCs</vt:lpstr>
      <vt:lpstr>Recap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317 Data Management and Information Processing</dc:title>
  <dc:creator>Stephen Tarzia</dc:creator>
  <cp:lastModifiedBy>Stephen Tarzia</cp:lastModifiedBy>
  <cp:revision>740</cp:revision>
  <cp:lastPrinted>2020-03-05T17:42:11Z</cp:lastPrinted>
  <dcterms:created xsi:type="dcterms:W3CDTF">2017-09-19T21:33:23Z</dcterms:created>
  <dcterms:modified xsi:type="dcterms:W3CDTF">2020-11-18T16:53:25Z</dcterms:modified>
</cp:coreProperties>
</file>