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256" r:id="rId2"/>
    <p:sldId id="332" r:id="rId3"/>
    <p:sldId id="360" r:id="rId4"/>
    <p:sldId id="320" r:id="rId5"/>
    <p:sldId id="366" r:id="rId6"/>
    <p:sldId id="322" r:id="rId7"/>
    <p:sldId id="363" r:id="rId8"/>
    <p:sldId id="323" r:id="rId9"/>
    <p:sldId id="333" r:id="rId10"/>
    <p:sldId id="367" r:id="rId11"/>
    <p:sldId id="325" r:id="rId12"/>
    <p:sldId id="362" r:id="rId13"/>
    <p:sldId id="327" r:id="rId14"/>
    <p:sldId id="328" r:id="rId15"/>
    <p:sldId id="334" r:id="rId16"/>
    <p:sldId id="344" r:id="rId17"/>
    <p:sldId id="337" r:id="rId18"/>
    <p:sldId id="339" r:id="rId19"/>
    <p:sldId id="340" r:id="rId20"/>
    <p:sldId id="341" r:id="rId21"/>
    <p:sldId id="342" r:id="rId22"/>
    <p:sldId id="368" r:id="rId23"/>
    <p:sldId id="338" r:id="rId24"/>
    <p:sldId id="350" r:id="rId25"/>
    <p:sldId id="336" r:id="rId26"/>
    <p:sldId id="345" r:id="rId27"/>
    <p:sldId id="335" r:id="rId28"/>
    <p:sldId id="351" r:id="rId29"/>
    <p:sldId id="353" r:id="rId30"/>
    <p:sldId id="354" r:id="rId31"/>
    <p:sldId id="355" r:id="rId32"/>
    <p:sldId id="356" r:id="rId33"/>
    <p:sldId id="346" r:id="rId34"/>
    <p:sldId id="316" r:id="rId35"/>
    <p:sldId id="358" r:id="rId36"/>
    <p:sldId id="359" r:id="rId37"/>
    <p:sldId id="315" r:id="rId38"/>
    <p:sldId id="364" r:id="rId39"/>
    <p:sldId id="369" r:id="rId40"/>
    <p:sldId id="365" r:id="rId41"/>
    <p:sldId id="352" r:id="rId42"/>
    <p:sldId id="35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19861-5E0D-C644-9540-737B718C485A}">
          <p14:sldIdLst>
            <p14:sldId id="256"/>
            <p14:sldId id="332"/>
            <p14:sldId id="360"/>
            <p14:sldId id="320"/>
            <p14:sldId id="366"/>
            <p14:sldId id="322"/>
            <p14:sldId id="363"/>
            <p14:sldId id="323"/>
            <p14:sldId id="333"/>
            <p14:sldId id="367"/>
            <p14:sldId id="325"/>
            <p14:sldId id="362"/>
            <p14:sldId id="327"/>
            <p14:sldId id="328"/>
            <p14:sldId id="334"/>
            <p14:sldId id="344"/>
            <p14:sldId id="337"/>
            <p14:sldId id="339"/>
            <p14:sldId id="340"/>
            <p14:sldId id="341"/>
            <p14:sldId id="342"/>
            <p14:sldId id="368"/>
            <p14:sldId id="338"/>
            <p14:sldId id="350"/>
            <p14:sldId id="336"/>
            <p14:sldId id="345"/>
            <p14:sldId id="335"/>
            <p14:sldId id="351"/>
            <p14:sldId id="353"/>
            <p14:sldId id="354"/>
            <p14:sldId id="355"/>
            <p14:sldId id="356"/>
            <p14:sldId id="346"/>
            <p14:sldId id="316"/>
            <p14:sldId id="358"/>
            <p14:sldId id="359"/>
            <p14:sldId id="315"/>
            <p14:sldId id="364"/>
            <p14:sldId id="369"/>
            <p14:sldId id="365"/>
            <p14:sldId id="352"/>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2092"/>
    <a:srgbClr val="DC5CDA"/>
    <a:srgbClr val="942092"/>
    <a:srgbClr val="FF9300"/>
    <a:srgbClr val="FFC000"/>
    <a:srgbClr val="70AD47"/>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7"/>
    <p:restoredTop sz="88062"/>
  </p:normalViewPr>
  <p:slideViewPr>
    <p:cSldViewPr snapToGrid="0" snapToObjects="1">
      <p:cViewPr varScale="1">
        <p:scale>
          <a:sx n="93" d="100"/>
          <a:sy n="93" d="100"/>
        </p:scale>
        <p:origin x="208" y="52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91097-98C8-FE45-B63E-A689361303E4}" type="datetimeFigureOut">
              <a:rPr lang="en-US" smtClean="0"/>
              <a:t>11/4/20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BE98C-46CD-DF40-A244-A5625579BE95}" type="slidenum">
              <a:rPr lang="en-US" smtClean="0"/>
              <a:t>‹#›</a:t>
            </a:fld>
            <a:endParaRPr lang="en-US"/>
          </a:p>
        </p:txBody>
      </p:sp>
    </p:spTree>
    <p:extLst>
      <p:ext uri="{BB962C8B-B14F-4D97-AF65-F5344CB8AC3E}">
        <p14:creationId xmlns:p14="http://schemas.microsoft.com/office/powerpoint/2010/main" val="43245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34C72-D733-5448-A03C-2F9CE3C7CCB3}" type="datetimeFigureOut">
              <a:rPr lang="en-US" smtClean="0"/>
              <a:t>11/4/20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B1E31-8139-D340-BE89-3F6CE06B3536}" type="slidenum">
              <a:rPr lang="en-US" smtClean="0"/>
              <a:t>‹#›</a:t>
            </a:fld>
            <a:endParaRPr lang="en-US"/>
          </a:p>
        </p:txBody>
      </p:sp>
    </p:spTree>
    <p:extLst>
      <p:ext uri="{BB962C8B-B14F-4D97-AF65-F5344CB8AC3E}">
        <p14:creationId xmlns:p14="http://schemas.microsoft.com/office/powerpoint/2010/main" val="123677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a:t>
            </a:fld>
            <a:endParaRPr lang="en-US"/>
          </a:p>
        </p:txBody>
      </p:sp>
    </p:spTree>
    <p:extLst>
      <p:ext uri="{BB962C8B-B14F-4D97-AF65-F5344CB8AC3E}">
        <p14:creationId xmlns:p14="http://schemas.microsoft.com/office/powerpoint/2010/main" val="382563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30</a:t>
            </a:fld>
            <a:endParaRPr lang="en-US"/>
          </a:p>
        </p:txBody>
      </p:sp>
    </p:spTree>
    <p:extLst>
      <p:ext uri="{BB962C8B-B14F-4D97-AF65-F5344CB8AC3E}">
        <p14:creationId xmlns:p14="http://schemas.microsoft.com/office/powerpoint/2010/main" val="393197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31</a:t>
            </a:fld>
            <a:endParaRPr lang="en-US"/>
          </a:p>
        </p:txBody>
      </p:sp>
    </p:spTree>
    <p:extLst>
      <p:ext uri="{BB962C8B-B14F-4D97-AF65-F5344CB8AC3E}">
        <p14:creationId xmlns:p14="http://schemas.microsoft.com/office/powerpoint/2010/main" val="14375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34</a:t>
            </a:fld>
            <a:endParaRPr lang="en-US"/>
          </a:p>
        </p:txBody>
      </p:sp>
    </p:spTree>
    <p:extLst>
      <p:ext uri="{BB962C8B-B14F-4D97-AF65-F5344CB8AC3E}">
        <p14:creationId xmlns:p14="http://schemas.microsoft.com/office/powerpoint/2010/main" val="387131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36</a:t>
            </a:fld>
            <a:endParaRPr lang="en-US"/>
          </a:p>
        </p:txBody>
      </p:sp>
    </p:spTree>
    <p:extLst>
      <p:ext uri="{BB962C8B-B14F-4D97-AF65-F5344CB8AC3E}">
        <p14:creationId xmlns:p14="http://schemas.microsoft.com/office/powerpoint/2010/main" val="30686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37</a:t>
            </a:fld>
            <a:endParaRPr lang="en-US"/>
          </a:p>
        </p:txBody>
      </p:sp>
    </p:spTree>
    <p:extLst>
      <p:ext uri="{BB962C8B-B14F-4D97-AF65-F5344CB8AC3E}">
        <p14:creationId xmlns:p14="http://schemas.microsoft.com/office/powerpoint/2010/main" val="149662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39</a:t>
            </a:fld>
            <a:endParaRPr lang="en-US"/>
          </a:p>
        </p:txBody>
      </p:sp>
    </p:spTree>
    <p:extLst>
      <p:ext uri="{BB962C8B-B14F-4D97-AF65-F5344CB8AC3E}">
        <p14:creationId xmlns:p14="http://schemas.microsoft.com/office/powerpoint/2010/main" val="67957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40</a:t>
            </a:fld>
            <a:endParaRPr lang="en-US"/>
          </a:p>
        </p:txBody>
      </p:sp>
    </p:spTree>
    <p:extLst>
      <p:ext uri="{BB962C8B-B14F-4D97-AF65-F5344CB8AC3E}">
        <p14:creationId xmlns:p14="http://schemas.microsoft.com/office/powerpoint/2010/main" val="1434058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41</a:t>
            </a:fld>
            <a:endParaRPr lang="en-US"/>
          </a:p>
        </p:txBody>
      </p:sp>
    </p:spTree>
    <p:extLst>
      <p:ext uri="{BB962C8B-B14F-4D97-AF65-F5344CB8AC3E}">
        <p14:creationId xmlns:p14="http://schemas.microsoft.com/office/powerpoint/2010/main" val="1691706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42</a:t>
            </a:fld>
            <a:endParaRPr lang="en-US"/>
          </a:p>
        </p:txBody>
      </p:sp>
    </p:spTree>
    <p:extLst>
      <p:ext uri="{BB962C8B-B14F-4D97-AF65-F5344CB8AC3E}">
        <p14:creationId xmlns:p14="http://schemas.microsoft.com/office/powerpoint/2010/main" val="135022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8</a:t>
            </a:fld>
            <a:endParaRPr lang="en-US"/>
          </a:p>
        </p:txBody>
      </p:sp>
    </p:spTree>
    <p:extLst>
      <p:ext uri="{BB962C8B-B14F-4D97-AF65-F5344CB8AC3E}">
        <p14:creationId xmlns:p14="http://schemas.microsoft.com/office/powerpoint/2010/main" val="394084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9</a:t>
            </a:fld>
            <a:endParaRPr lang="en-US"/>
          </a:p>
        </p:txBody>
      </p:sp>
    </p:spTree>
    <p:extLst>
      <p:ext uri="{BB962C8B-B14F-4D97-AF65-F5344CB8AC3E}">
        <p14:creationId xmlns:p14="http://schemas.microsoft.com/office/powerpoint/2010/main" val="111321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10</a:t>
            </a:fld>
            <a:endParaRPr lang="en-US"/>
          </a:p>
        </p:txBody>
      </p:sp>
    </p:spTree>
    <p:extLst>
      <p:ext uri="{BB962C8B-B14F-4D97-AF65-F5344CB8AC3E}">
        <p14:creationId xmlns:p14="http://schemas.microsoft.com/office/powerpoint/2010/main" val="408675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15</a:t>
            </a:fld>
            <a:endParaRPr lang="en-US"/>
          </a:p>
        </p:txBody>
      </p:sp>
    </p:spTree>
    <p:extLst>
      <p:ext uri="{BB962C8B-B14F-4D97-AF65-F5344CB8AC3E}">
        <p14:creationId xmlns:p14="http://schemas.microsoft.com/office/powerpoint/2010/main" val="227500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17</a:t>
            </a:fld>
            <a:endParaRPr lang="en-US"/>
          </a:p>
        </p:txBody>
      </p:sp>
    </p:spTree>
    <p:extLst>
      <p:ext uri="{BB962C8B-B14F-4D97-AF65-F5344CB8AC3E}">
        <p14:creationId xmlns:p14="http://schemas.microsoft.com/office/powerpoint/2010/main" val="66219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19</a:t>
            </a:fld>
            <a:endParaRPr lang="en-US"/>
          </a:p>
        </p:txBody>
      </p:sp>
    </p:spTree>
    <p:extLst>
      <p:ext uri="{BB962C8B-B14F-4D97-AF65-F5344CB8AC3E}">
        <p14:creationId xmlns:p14="http://schemas.microsoft.com/office/powerpoint/2010/main" val="107209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20</a:t>
            </a:fld>
            <a:endParaRPr lang="en-US"/>
          </a:p>
        </p:txBody>
      </p:sp>
    </p:spTree>
    <p:extLst>
      <p:ext uri="{BB962C8B-B14F-4D97-AF65-F5344CB8AC3E}">
        <p14:creationId xmlns:p14="http://schemas.microsoft.com/office/powerpoint/2010/main" val="173742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28</a:t>
            </a:fld>
            <a:endParaRPr lang="en-US"/>
          </a:p>
        </p:txBody>
      </p:sp>
    </p:spTree>
    <p:extLst>
      <p:ext uri="{BB962C8B-B14F-4D97-AF65-F5344CB8AC3E}">
        <p14:creationId xmlns:p14="http://schemas.microsoft.com/office/powerpoint/2010/main" val="404740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364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11/4/20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124105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11/4/20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155530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65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5676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4"/>
            <a:ext cx="11639227" cy="805912"/>
          </a:xfrm>
        </p:spPr>
        <p:txBody>
          <a:bodyPr/>
          <a:lstStyle/>
          <a:p>
            <a:r>
              <a:rPr lang="en-US"/>
              <a:t>Click to edit Master title style</a:t>
            </a:r>
          </a:p>
        </p:txBody>
      </p:sp>
      <p:sp>
        <p:nvSpPr>
          <p:cNvPr id="3" name="Content Placeholder 2"/>
          <p:cNvSpPr>
            <a:spLocks noGrp="1"/>
          </p:cNvSpPr>
          <p:nvPr>
            <p:ph sz="half" idx="1"/>
          </p:nvPr>
        </p:nvSpPr>
        <p:spPr>
          <a:xfrm>
            <a:off x="263471" y="1084881"/>
            <a:ext cx="5756329" cy="56258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84882"/>
            <a:ext cx="5730498" cy="562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712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75" y="139485"/>
            <a:ext cx="11747715" cy="883403"/>
          </a:xfrm>
        </p:spPr>
        <p:txBody>
          <a:bodyPr/>
          <a:lstStyle/>
          <a:p>
            <a:r>
              <a:rPr lang="en-US"/>
              <a:t>Click to edit Master title style</a:t>
            </a:r>
          </a:p>
        </p:txBody>
      </p:sp>
      <p:sp>
        <p:nvSpPr>
          <p:cNvPr id="3" name="Text Placeholder 2"/>
          <p:cNvSpPr>
            <a:spLocks noGrp="1"/>
          </p:cNvSpPr>
          <p:nvPr>
            <p:ph type="body" idx="1"/>
          </p:nvPr>
        </p:nvSpPr>
        <p:spPr>
          <a:xfrm>
            <a:off x="232474" y="1143794"/>
            <a:ext cx="5765101"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2475" y="1794724"/>
            <a:ext cx="5765101"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43794"/>
            <a:ext cx="5807989"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794723"/>
            <a:ext cx="5807988"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188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253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55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11/4/20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261458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11/4/20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411715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471" y="154983"/>
            <a:ext cx="11639227" cy="8834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3471" y="1146875"/>
            <a:ext cx="11639227" cy="55948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0B0E83C-55FC-1146-BF16-39F5EBCDF933}"/>
              </a:ext>
            </a:extLst>
          </p:cNvPr>
          <p:cNvSpPr txBox="1"/>
          <p:nvPr userDrawn="1"/>
        </p:nvSpPr>
        <p:spPr>
          <a:xfrm>
            <a:off x="11393905" y="154983"/>
            <a:ext cx="601579" cy="369332"/>
          </a:xfrm>
          <a:prstGeom prst="rect">
            <a:avLst/>
          </a:prstGeom>
          <a:noFill/>
        </p:spPr>
        <p:txBody>
          <a:bodyPr wrap="square" rtlCol="0">
            <a:spAutoFit/>
          </a:bodyPr>
          <a:lstStyle/>
          <a:p>
            <a:pPr algn="r"/>
            <a:fld id="{03E72132-18A4-A340-91B0-EAA9D08BB4B8}" type="slidenum">
              <a:rPr lang="en-US" smtClean="0"/>
              <a:pPr algn="r"/>
              <a:t>‹#›</a:t>
            </a:fld>
            <a:endParaRPr lang="en-US" dirty="0"/>
          </a:p>
        </p:txBody>
      </p:sp>
    </p:spTree>
    <p:extLst>
      <p:ext uri="{BB962C8B-B14F-4D97-AF65-F5344CB8AC3E}">
        <p14:creationId xmlns:p14="http://schemas.microsoft.com/office/powerpoint/2010/main" val="39222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orthwestern.edu/"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hyperlink" Target="https://www.charlesproxy.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hyperlink" Target="http://www.mccormick.northwestern.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soonline.com/article/2623707/hacking/the-real-security-issue-behind-the-comodo-hack.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ools.ietf.org/html/rfc524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3403"/>
            <a:ext cx="9144000" cy="3433436"/>
          </a:xfrm>
        </p:spPr>
        <p:txBody>
          <a:bodyPr anchor="ctr">
            <a:normAutofit/>
          </a:bodyPr>
          <a:lstStyle/>
          <a:p>
            <a:r>
              <a:rPr lang="en-US" sz="5400" dirty="0">
                <a:solidFill>
                  <a:schemeClr val="tx1"/>
                </a:solidFill>
              </a:rPr>
              <a:t>CS-340 Introduction to Computer Networking</a:t>
            </a:r>
            <a:br>
              <a:rPr lang="en-US" sz="5400" dirty="0">
                <a:solidFill>
                  <a:schemeClr val="tx1"/>
                </a:solidFill>
              </a:rPr>
            </a:br>
            <a:br>
              <a:rPr lang="en-US" sz="1800" dirty="0"/>
            </a:br>
            <a:r>
              <a:rPr lang="en-US" dirty="0"/>
              <a:t>Lecture 16: Authentication</a:t>
            </a:r>
          </a:p>
        </p:txBody>
      </p:sp>
      <p:sp>
        <p:nvSpPr>
          <p:cNvPr id="3" name="Subtitle 2"/>
          <p:cNvSpPr>
            <a:spLocks noGrp="1"/>
          </p:cNvSpPr>
          <p:nvPr>
            <p:ph type="subTitle" idx="1"/>
          </p:nvPr>
        </p:nvSpPr>
        <p:spPr>
          <a:xfrm>
            <a:off x="1524000" y="4602995"/>
            <a:ext cx="9144000" cy="1135251"/>
          </a:xfrm>
        </p:spPr>
        <p:txBody>
          <a:bodyPr>
            <a:normAutofit/>
          </a:bodyPr>
          <a:lstStyle/>
          <a:p>
            <a:r>
              <a:rPr lang="en-US" sz="2800" dirty="0"/>
              <a:t>Steve Tarzia</a:t>
            </a:r>
          </a:p>
        </p:txBody>
      </p:sp>
    </p:spTree>
    <p:extLst>
      <p:ext uri="{BB962C8B-B14F-4D97-AF65-F5344CB8AC3E}">
        <p14:creationId xmlns:p14="http://schemas.microsoft.com/office/powerpoint/2010/main" val="30151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47625"/>
            <a:ext cx="9263063" cy="6946900"/>
          </a:xfrm>
        </p:spPr>
      </p:pic>
      <p:sp>
        <p:nvSpPr>
          <p:cNvPr id="5" name="Rectangle 4"/>
          <p:cNvSpPr/>
          <p:nvPr/>
        </p:nvSpPr>
        <p:spPr>
          <a:xfrm>
            <a:off x="4624152" y="5706534"/>
            <a:ext cx="4436533" cy="1032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solidFill>
              </a:rPr>
              <a:t>If hashes are equal, the signature is valid</a:t>
            </a:r>
          </a:p>
        </p:txBody>
      </p:sp>
      <p:sp>
        <p:nvSpPr>
          <p:cNvPr id="10" name="Rectangle 9"/>
          <p:cNvSpPr/>
          <p:nvPr/>
        </p:nvSpPr>
        <p:spPr>
          <a:xfrm>
            <a:off x="932679" y="2508670"/>
            <a:ext cx="1193800" cy="13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7013" y="2989203"/>
            <a:ext cx="1676400" cy="646331"/>
          </a:xfrm>
          <a:prstGeom prst="rect">
            <a:avLst/>
          </a:prstGeom>
          <a:noFill/>
        </p:spPr>
        <p:txBody>
          <a:bodyPr wrap="square" rtlCol="0">
            <a:spAutoFit/>
          </a:bodyPr>
          <a:lstStyle/>
          <a:p>
            <a:pPr algn="r"/>
            <a:r>
              <a:rPr lang="en-US" dirty="0"/>
              <a:t>Name of signer, Public key 🔓</a:t>
            </a:r>
          </a:p>
        </p:txBody>
      </p:sp>
      <p:sp>
        <p:nvSpPr>
          <p:cNvPr id="13" name="Rectangle 12"/>
          <p:cNvSpPr/>
          <p:nvPr/>
        </p:nvSpPr>
        <p:spPr>
          <a:xfrm>
            <a:off x="691380" y="3742267"/>
            <a:ext cx="3475575" cy="550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3224" y="4055835"/>
            <a:ext cx="1574800" cy="369332"/>
          </a:xfrm>
          <a:prstGeom prst="rect">
            <a:avLst/>
          </a:prstGeom>
          <a:solidFill>
            <a:schemeClr val="bg1"/>
          </a:solidFill>
        </p:spPr>
        <p:txBody>
          <a:bodyPr wrap="square" rtlCol="0">
            <a:spAutoFit/>
          </a:bodyPr>
          <a:lstStyle/>
          <a:p>
            <a:r>
              <a:rPr lang="en-US" dirty="0"/>
              <a:t>Certificate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4411" y="3887437"/>
            <a:ext cx="505879" cy="788197"/>
          </a:xfrm>
          <a:prstGeom prst="rect">
            <a:avLst/>
          </a:prstGeom>
        </p:spPr>
      </p:pic>
      <p:sp>
        <p:nvSpPr>
          <p:cNvPr id="14" name="Right Brace 13"/>
          <p:cNvSpPr/>
          <p:nvPr/>
        </p:nvSpPr>
        <p:spPr>
          <a:xfrm rot="5400000">
            <a:off x="2139335" y="2569394"/>
            <a:ext cx="289550" cy="2601264"/>
          </a:xfrm>
          <a:prstGeom prst="rightBrace">
            <a:avLst>
              <a:gd name="adj1" fmla="val 2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868600" y="4108404"/>
            <a:ext cx="440941" cy="369332"/>
          </a:xfrm>
          <a:prstGeom prst="rect">
            <a:avLst/>
          </a:prstGeom>
          <a:solidFill>
            <a:schemeClr val="bg1"/>
          </a:solidFill>
        </p:spPr>
        <p:txBody>
          <a:bodyPr wrap="square" rtlCol="0">
            <a:spAutoFit/>
          </a:bodyPr>
          <a:lstStyle/>
          <a:p>
            <a:pPr algn="ctr"/>
            <a:r>
              <a:rPr lang="en-US" dirty="0"/>
              <a:t>🔓</a:t>
            </a:r>
          </a:p>
        </p:txBody>
      </p:sp>
      <p:sp>
        <p:nvSpPr>
          <p:cNvPr id="16" name="TextBox 15"/>
          <p:cNvSpPr txBox="1"/>
          <p:nvPr/>
        </p:nvSpPr>
        <p:spPr>
          <a:xfrm>
            <a:off x="2929066" y="2419812"/>
            <a:ext cx="440941" cy="369332"/>
          </a:xfrm>
          <a:prstGeom prst="rect">
            <a:avLst/>
          </a:prstGeom>
          <a:solidFill>
            <a:schemeClr val="bg1"/>
          </a:solidFill>
        </p:spPr>
        <p:txBody>
          <a:bodyPr wrap="square" rtlCol="0">
            <a:spAutoFit/>
          </a:bodyPr>
          <a:lstStyle/>
          <a:p>
            <a:pPr algn="ctr"/>
            <a:r>
              <a:rPr lang="en-US" dirty="0"/>
              <a:t>🔑</a:t>
            </a:r>
          </a:p>
        </p:txBody>
      </p:sp>
      <p:sp>
        <p:nvSpPr>
          <p:cNvPr id="2" name="TextBox 1"/>
          <p:cNvSpPr txBox="1"/>
          <p:nvPr/>
        </p:nvSpPr>
        <p:spPr>
          <a:xfrm>
            <a:off x="9131637" y="424474"/>
            <a:ext cx="2939962" cy="6001643"/>
          </a:xfrm>
          <a:prstGeom prst="rect">
            <a:avLst/>
          </a:prstGeom>
          <a:noFill/>
        </p:spPr>
        <p:txBody>
          <a:bodyPr wrap="square" rtlCol="0">
            <a:spAutoFit/>
          </a:bodyPr>
          <a:lstStyle/>
          <a:p>
            <a:r>
              <a:rPr lang="en-US" sz="2400" b="1" dirty="0">
                <a:solidFill>
                  <a:schemeClr val="accent6"/>
                </a:solidFill>
              </a:rPr>
              <a:t>Signing: </a:t>
            </a:r>
            <a:r>
              <a:rPr lang="en-US" sz="2400" dirty="0"/>
              <a:t>The signer uses the RSA private to encrypt the message hash, creating a </a:t>
            </a:r>
            <a:r>
              <a:rPr lang="en-US" sz="2400" i="1" dirty="0"/>
              <a:t>signature</a:t>
            </a:r>
            <a:r>
              <a:rPr lang="en-US" sz="2400" dirty="0"/>
              <a:t>.</a:t>
            </a:r>
          </a:p>
          <a:p>
            <a:endParaRPr lang="en-US" sz="2400" dirty="0"/>
          </a:p>
          <a:p>
            <a:r>
              <a:rPr lang="en-US" sz="2400" b="1" dirty="0">
                <a:solidFill>
                  <a:schemeClr val="accent6"/>
                </a:solidFill>
              </a:rPr>
              <a:t>Verification: </a:t>
            </a:r>
            <a:r>
              <a:rPr lang="en-US" sz="2400" dirty="0"/>
              <a:t>Anyone looking at the certificate can use the public key to try to decrypt the signature.  If this leads to the true message hash, then the signature must have been generated using the true private key.</a:t>
            </a:r>
            <a:endParaRPr lang="en-US" sz="2400" i="1" dirty="0"/>
          </a:p>
        </p:txBody>
      </p:sp>
      <p:cxnSp>
        <p:nvCxnSpPr>
          <p:cNvPr id="6" name="Straight Connector 5"/>
          <p:cNvCxnSpPr/>
          <p:nvPr/>
        </p:nvCxnSpPr>
        <p:spPr>
          <a:xfrm>
            <a:off x="9060685" y="-48155"/>
            <a:ext cx="0" cy="7034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6F52B65-FD61-004A-A966-EE5DC13815F8}"/>
              </a:ext>
            </a:extLst>
          </p:cNvPr>
          <p:cNvSpPr/>
          <p:nvPr/>
        </p:nvSpPr>
        <p:spPr>
          <a:xfrm>
            <a:off x="416163" y="706477"/>
            <a:ext cx="701268"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Meg likes beets</a:t>
            </a:r>
          </a:p>
        </p:txBody>
      </p:sp>
      <p:sp>
        <p:nvSpPr>
          <p:cNvPr id="18" name="Rectangle 17">
            <a:extLst>
              <a:ext uri="{FF2B5EF4-FFF2-40B4-BE49-F238E27FC236}">
                <a16:creationId xmlns:a16="http://schemas.microsoft.com/office/drawing/2014/main" id="{87CBB402-9A50-5B4F-835F-900A1ED51C09}"/>
              </a:ext>
            </a:extLst>
          </p:cNvPr>
          <p:cNvSpPr/>
          <p:nvPr/>
        </p:nvSpPr>
        <p:spPr>
          <a:xfrm>
            <a:off x="6446558" y="811376"/>
            <a:ext cx="773640"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Meg likes beets</a:t>
            </a:r>
          </a:p>
        </p:txBody>
      </p:sp>
      <p:sp>
        <p:nvSpPr>
          <p:cNvPr id="23" name="Rectangle 22">
            <a:extLst>
              <a:ext uri="{FF2B5EF4-FFF2-40B4-BE49-F238E27FC236}">
                <a16:creationId xmlns:a16="http://schemas.microsoft.com/office/drawing/2014/main" id="{EFB8A66E-67F7-2448-BE1C-279064B09E91}"/>
              </a:ext>
            </a:extLst>
          </p:cNvPr>
          <p:cNvSpPr/>
          <p:nvPr/>
        </p:nvSpPr>
        <p:spPr>
          <a:xfrm>
            <a:off x="2126479" y="5351555"/>
            <a:ext cx="773640"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Meg likes beets</a:t>
            </a:r>
          </a:p>
        </p:txBody>
      </p:sp>
      <p:sp>
        <p:nvSpPr>
          <p:cNvPr id="28" name="Rectangle 27">
            <a:extLst>
              <a:ext uri="{FF2B5EF4-FFF2-40B4-BE49-F238E27FC236}">
                <a16:creationId xmlns:a16="http://schemas.microsoft.com/office/drawing/2014/main" id="{360091F8-7A01-9D4D-8902-B0FEB455799E}"/>
              </a:ext>
            </a:extLst>
          </p:cNvPr>
          <p:cNvSpPr/>
          <p:nvPr/>
        </p:nvSpPr>
        <p:spPr>
          <a:xfrm>
            <a:off x="5194089" y="2543166"/>
            <a:ext cx="701268"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Meg likes beets</a:t>
            </a:r>
          </a:p>
        </p:txBody>
      </p:sp>
      <p:sp>
        <p:nvSpPr>
          <p:cNvPr id="27" name="Rectangular Callout 26">
            <a:extLst>
              <a:ext uri="{FF2B5EF4-FFF2-40B4-BE49-F238E27FC236}">
                <a16:creationId xmlns:a16="http://schemas.microsoft.com/office/drawing/2014/main" id="{B61E11C9-EBCD-CD47-8680-2AF21053A479}"/>
              </a:ext>
            </a:extLst>
          </p:cNvPr>
          <p:cNvSpPr/>
          <p:nvPr/>
        </p:nvSpPr>
        <p:spPr>
          <a:xfrm>
            <a:off x="3599557" y="14248"/>
            <a:ext cx="2145886" cy="1217144"/>
          </a:xfrm>
          <a:prstGeom prst="wedgeRectCallout">
            <a:avLst>
              <a:gd name="adj1" fmla="val -46874"/>
              <a:gd name="adj2" fmla="val 1044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confidentiality, we encrypt with </a:t>
            </a:r>
            <a:r>
              <a:rPr lang="en-US" b="1" dirty="0"/>
              <a:t>public</a:t>
            </a:r>
            <a:r>
              <a:rPr lang="en-US" dirty="0"/>
              <a:t> keys, but here we use </a:t>
            </a:r>
            <a:r>
              <a:rPr lang="en-US" b="1" dirty="0"/>
              <a:t>private</a:t>
            </a:r>
            <a:r>
              <a:rPr lang="en-US" dirty="0"/>
              <a:t> key.  Why?</a:t>
            </a:r>
          </a:p>
        </p:txBody>
      </p:sp>
      <p:grpSp>
        <p:nvGrpSpPr>
          <p:cNvPr id="30" name="Group 29">
            <a:extLst>
              <a:ext uri="{FF2B5EF4-FFF2-40B4-BE49-F238E27FC236}">
                <a16:creationId xmlns:a16="http://schemas.microsoft.com/office/drawing/2014/main" id="{DE84A44C-C3ED-2E4F-81F7-DFC34695D9F4}"/>
              </a:ext>
            </a:extLst>
          </p:cNvPr>
          <p:cNvGrpSpPr/>
          <p:nvPr/>
        </p:nvGrpSpPr>
        <p:grpSpPr>
          <a:xfrm>
            <a:off x="5379367" y="1029642"/>
            <a:ext cx="716633" cy="681465"/>
            <a:chOff x="10763181" y="2345404"/>
            <a:chExt cx="1139517" cy="1083596"/>
          </a:xfrm>
        </p:grpSpPr>
        <p:sp>
          <p:nvSpPr>
            <p:cNvPr id="31" name="Octagon 30">
              <a:extLst>
                <a:ext uri="{FF2B5EF4-FFF2-40B4-BE49-F238E27FC236}">
                  <a16:creationId xmlns:a16="http://schemas.microsoft.com/office/drawing/2014/main" id="{B59E15E8-B706-5F48-8A1E-38C6C68E07F1}"/>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Octagon 31">
              <a:extLst>
                <a:ext uri="{FF2B5EF4-FFF2-40B4-BE49-F238E27FC236}">
                  <a16:creationId xmlns:a16="http://schemas.microsoft.com/office/drawing/2014/main" id="{FEA50E6F-0043-B947-98F8-436EBD77AB6F}"/>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FD4E0C6-80D0-4446-B811-EC48531411F1}"/>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87036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9CA913-2F7E-8848-AC1F-E242E52AAA89}"/>
              </a:ext>
            </a:extLst>
          </p:cNvPr>
          <p:cNvPicPr>
            <a:picLocks noChangeAspect="1"/>
          </p:cNvPicPr>
          <p:nvPr/>
        </p:nvPicPr>
        <p:blipFill>
          <a:blip r:embed="rId2"/>
          <a:stretch>
            <a:fillRect/>
          </a:stretch>
        </p:blipFill>
        <p:spPr>
          <a:xfrm>
            <a:off x="10830975" y="-199182"/>
            <a:ext cx="1333500" cy="1524000"/>
          </a:xfrm>
          <a:prstGeom prst="rect">
            <a:avLst/>
          </a:prstGeom>
        </p:spPr>
      </p:pic>
      <p:sp>
        <p:nvSpPr>
          <p:cNvPr id="2" name="Title 1"/>
          <p:cNvSpPr>
            <a:spLocks noGrp="1"/>
          </p:cNvSpPr>
          <p:nvPr>
            <p:ph type="title"/>
          </p:nvPr>
        </p:nvSpPr>
        <p:spPr/>
        <p:txBody>
          <a:bodyPr/>
          <a:lstStyle/>
          <a:p>
            <a:r>
              <a:rPr lang="en-US" dirty="0"/>
              <a:t>The meaning of signatures</a:t>
            </a:r>
            <a:endParaRPr lang="en-US" i="1" dirty="0"/>
          </a:p>
        </p:txBody>
      </p:sp>
      <p:sp>
        <p:nvSpPr>
          <p:cNvPr id="3" name="Content Placeholder 2"/>
          <p:cNvSpPr>
            <a:spLocks noGrp="1"/>
          </p:cNvSpPr>
          <p:nvPr>
            <p:ph idx="1"/>
          </p:nvPr>
        </p:nvSpPr>
        <p:spPr/>
        <p:txBody>
          <a:bodyPr>
            <a:normAutofit lnSpcReduction="10000"/>
          </a:bodyPr>
          <a:lstStyle/>
          <a:p>
            <a:pPr>
              <a:lnSpc>
                <a:spcPct val="100000"/>
              </a:lnSpc>
              <a:spcBef>
                <a:spcPts val="0"/>
              </a:spcBef>
            </a:pPr>
            <a:r>
              <a:rPr lang="en-US" dirty="0"/>
              <a:t>If I download a document with a statement (“Meg likes beets”) </a:t>
            </a:r>
            <a:r>
              <a:rPr lang="en-US" b="1" dirty="0"/>
              <a:t>and</a:t>
            </a:r>
            <a:r>
              <a:rPr lang="en-US" dirty="0"/>
              <a:t> that document contains a valid digital signature for public key 🔓</a:t>
            </a:r>
            <a:r>
              <a:rPr lang="en-US" b="1" baseline="-25000" dirty="0">
                <a:solidFill>
                  <a:schemeClr val="accent1"/>
                </a:solidFill>
              </a:rPr>
              <a:t>M</a:t>
            </a:r>
            <a:r>
              <a:rPr lang="en-US" dirty="0"/>
              <a:t>,</a:t>
            </a:r>
            <a:br>
              <a:rPr lang="en-US" dirty="0"/>
            </a:br>
            <a:r>
              <a:rPr lang="en-US" dirty="0"/>
              <a:t>I know that:</a:t>
            </a:r>
          </a:p>
          <a:p>
            <a:pPr lvl="1">
              <a:lnSpc>
                <a:spcPct val="100000"/>
              </a:lnSpc>
              <a:spcBef>
                <a:spcPts val="0"/>
              </a:spcBef>
            </a:pPr>
            <a:r>
              <a:rPr lang="en-US" dirty="0"/>
              <a:t>Someone with access to the private key 🔑</a:t>
            </a:r>
            <a:r>
              <a:rPr lang="en-US" b="1" baseline="-25000" dirty="0">
                <a:solidFill>
                  <a:schemeClr val="accent1"/>
                </a:solidFill>
              </a:rPr>
              <a:t>M</a:t>
            </a:r>
            <a:r>
              <a:rPr lang="en-US" dirty="0"/>
              <a:t> saw the document and chose to run the signing algorithm to compute the corresponding signature.</a:t>
            </a:r>
          </a:p>
          <a:p>
            <a:pPr lvl="1">
              <a:lnSpc>
                <a:spcPct val="100000"/>
              </a:lnSpc>
              <a:spcBef>
                <a:spcPts val="0"/>
              </a:spcBef>
            </a:pPr>
            <a:r>
              <a:rPr lang="en-US" dirty="0"/>
              <a:t>We know that only someone holding the private key would have any reasonable chance of computing the correct signature for that ⟨document, public-key⟩ pair.</a:t>
            </a:r>
          </a:p>
          <a:p>
            <a:pPr>
              <a:lnSpc>
                <a:spcPct val="100000"/>
              </a:lnSpc>
              <a:spcBef>
                <a:spcPts val="0"/>
              </a:spcBef>
            </a:pPr>
            <a:r>
              <a:rPr lang="en-US" dirty="0"/>
              <a:t>Therefore, if I already know that Meg’s public key is 🔓</a:t>
            </a:r>
            <a:r>
              <a:rPr lang="en-US" b="1" baseline="-25000" dirty="0">
                <a:solidFill>
                  <a:schemeClr val="accent1"/>
                </a:solidFill>
              </a:rPr>
              <a:t>M</a:t>
            </a:r>
            <a:r>
              <a:rPr lang="en-US" dirty="0"/>
              <a:t> then I can trust that she is the author of the statement “Meg likes beets”.</a:t>
            </a:r>
          </a:p>
          <a:p>
            <a:pPr>
              <a:lnSpc>
                <a:spcPct val="100000"/>
              </a:lnSpc>
              <a:spcBef>
                <a:spcPts val="0"/>
              </a:spcBef>
            </a:pPr>
            <a:r>
              <a:rPr lang="en-US" dirty="0"/>
              <a:t>Meg cannot claim that she does not like beets (</a:t>
            </a:r>
            <a:r>
              <a:rPr lang="en-US" b="1" dirty="0">
                <a:solidFill>
                  <a:schemeClr val="accent6"/>
                </a:solidFill>
              </a:rPr>
              <a:t>non-repudiation</a:t>
            </a:r>
            <a:r>
              <a:rPr lang="en-US" dirty="0"/>
              <a:t>).</a:t>
            </a:r>
          </a:p>
          <a:p>
            <a:pPr>
              <a:lnSpc>
                <a:spcPct val="100000"/>
              </a:lnSpc>
              <a:spcBef>
                <a:spcPts val="0"/>
              </a:spcBef>
            </a:pPr>
            <a:endParaRPr lang="en-US" dirty="0"/>
          </a:p>
          <a:p>
            <a:pPr>
              <a:lnSpc>
                <a:spcPct val="100000"/>
              </a:lnSpc>
              <a:spcBef>
                <a:spcPts val="0"/>
              </a:spcBef>
            </a:pPr>
            <a:r>
              <a:rPr lang="en-US" dirty="0"/>
              <a:t>But, how do I know 🔓</a:t>
            </a:r>
            <a:r>
              <a:rPr lang="en-US" b="1" baseline="-25000" dirty="0">
                <a:solidFill>
                  <a:schemeClr val="accent1"/>
                </a:solidFill>
              </a:rPr>
              <a:t>M</a:t>
            </a:r>
            <a:r>
              <a:rPr lang="en-US" dirty="0"/>
              <a:t> is really her public key?  </a:t>
            </a:r>
            <a:r>
              <a:rPr lang="en-US" i="1" dirty="0"/>
              <a:t>transitive trust…</a:t>
            </a:r>
          </a:p>
          <a:p>
            <a:pPr lvl="1">
              <a:lnSpc>
                <a:spcPct val="100000"/>
              </a:lnSpc>
              <a:spcBef>
                <a:spcPts val="0"/>
              </a:spcBef>
            </a:pPr>
            <a:endParaRPr lang="en-US" dirty="0"/>
          </a:p>
        </p:txBody>
      </p:sp>
    </p:spTree>
    <p:extLst>
      <p:ext uri="{BB962C8B-B14F-4D97-AF65-F5344CB8AC3E}">
        <p14:creationId xmlns:p14="http://schemas.microsoft.com/office/powerpoint/2010/main" val="72047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7330-062E-A547-B743-9274C21B6EEA}"/>
              </a:ext>
            </a:extLst>
          </p:cNvPr>
          <p:cNvSpPr>
            <a:spLocks noGrp="1"/>
          </p:cNvSpPr>
          <p:nvPr>
            <p:ph type="title"/>
          </p:nvPr>
        </p:nvSpPr>
        <p:spPr/>
        <p:txBody>
          <a:bodyPr/>
          <a:lstStyle/>
          <a:p>
            <a:r>
              <a:rPr lang="en-US" dirty="0"/>
              <a:t>But what is the “signature” itself?</a:t>
            </a:r>
          </a:p>
        </p:txBody>
      </p:sp>
      <p:sp>
        <p:nvSpPr>
          <p:cNvPr id="3" name="Content Placeholder 2">
            <a:extLst>
              <a:ext uri="{FF2B5EF4-FFF2-40B4-BE49-F238E27FC236}">
                <a16:creationId xmlns:a16="http://schemas.microsoft.com/office/drawing/2014/main" id="{BCA0CF4B-B3A3-9F46-8E72-B45986488BDD}"/>
              </a:ext>
            </a:extLst>
          </p:cNvPr>
          <p:cNvSpPr>
            <a:spLocks noGrp="1"/>
          </p:cNvSpPr>
          <p:nvPr>
            <p:ph idx="1"/>
          </p:nvPr>
        </p:nvSpPr>
        <p:spPr/>
        <p:txBody>
          <a:bodyPr/>
          <a:lstStyle/>
          <a:p>
            <a:r>
              <a:rPr lang="en-US" dirty="0"/>
              <a:t>Signing is generating and publishing a </a:t>
            </a:r>
            <a:r>
              <a:rPr lang="en-US" b="1" dirty="0"/>
              <a:t>number </a:t>
            </a:r>
            <a:r>
              <a:rPr lang="en-US" dirty="0"/>
              <a:t>(signature).</a:t>
            </a:r>
          </a:p>
          <a:p>
            <a:r>
              <a:rPr lang="en-US" dirty="0"/>
              <a:t>The number is associated with a message (document), and a public key.</a:t>
            </a:r>
          </a:p>
          <a:p>
            <a:r>
              <a:rPr lang="en-US" dirty="0"/>
              <a:t>The number is computationally infeasible to calculate without knowing the private key.</a:t>
            </a:r>
          </a:p>
          <a:p>
            <a:r>
              <a:rPr lang="en-US" dirty="0"/>
              <a:t>Hence, the fact that the number is known by anyone implies that the holder of the private key chose to generate it.</a:t>
            </a:r>
          </a:p>
          <a:p>
            <a:r>
              <a:rPr lang="en-US" dirty="0"/>
              <a:t>Anyone can verify that the number is correct using the document and the public key.</a:t>
            </a:r>
          </a:p>
        </p:txBody>
      </p:sp>
    </p:spTree>
    <p:extLst>
      <p:ext uri="{BB962C8B-B14F-4D97-AF65-F5344CB8AC3E}">
        <p14:creationId xmlns:p14="http://schemas.microsoft.com/office/powerpoint/2010/main" val="351452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signatures can provide </a:t>
            </a:r>
            <a:r>
              <a:rPr lang="en-US" b="1" i="1" dirty="0"/>
              <a:t>transitive trust</a:t>
            </a:r>
          </a:p>
        </p:txBody>
      </p:sp>
      <p:sp>
        <p:nvSpPr>
          <p:cNvPr id="3" name="Content Placeholder 2"/>
          <p:cNvSpPr>
            <a:spLocks noGrp="1"/>
          </p:cNvSpPr>
          <p:nvPr>
            <p:ph idx="1"/>
          </p:nvPr>
        </p:nvSpPr>
        <p:spPr/>
        <p:txBody>
          <a:bodyPr>
            <a:normAutofit lnSpcReduction="10000"/>
          </a:bodyPr>
          <a:lstStyle/>
          <a:p>
            <a:pPr>
              <a:lnSpc>
                <a:spcPct val="100000"/>
              </a:lnSpc>
              <a:spcBef>
                <a:spcPts val="0"/>
              </a:spcBef>
            </a:pPr>
            <a:r>
              <a:rPr lang="en-US" dirty="0"/>
              <a:t>Let’s say I want to browse the web and securely visit thousands of websites over the lifetime of the computer.</a:t>
            </a:r>
          </a:p>
          <a:p>
            <a:pPr>
              <a:lnSpc>
                <a:spcPct val="100000"/>
              </a:lnSpc>
              <a:spcBef>
                <a:spcPts val="0"/>
              </a:spcBef>
            </a:pPr>
            <a:r>
              <a:rPr lang="en-US" dirty="0"/>
              <a:t>It’s impractical to get a pre-shared key ahead of time from these thousands of websites, yet I still wish to communicate securely.</a:t>
            </a:r>
          </a:p>
          <a:p>
            <a:pPr>
              <a:lnSpc>
                <a:spcPct val="100000"/>
              </a:lnSpc>
              <a:spcBef>
                <a:spcPts val="0"/>
              </a:spcBef>
            </a:pPr>
            <a:r>
              <a:rPr lang="en-US" dirty="0"/>
              <a:t>However, I can easily get just a </a:t>
            </a:r>
            <a:r>
              <a:rPr lang="en-US" b="1" dirty="0"/>
              <a:t>few trusted public keys:</a:t>
            </a:r>
            <a:endParaRPr lang="en-US" dirty="0"/>
          </a:p>
          <a:p>
            <a:pPr lvl="1">
              <a:lnSpc>
                <a:spcPct val="100000"/>
              </a:lnSpc>
              <a:spcBef>
                <a:spcPts val="0"/>
              </a:spcBef>
            </a:pPr>
            <a:r>
              <a:rPr lang="en-US" dirty="0"/>
              <a:t>These are called </a:t>
            </a:r>
            <a:r>
              <a:rPr lang="en-US" b="1" dirty="0">
                <a:solidFill>
                  <a:schemeClr val="accent6"/>
                </a:solidFill>
              </a:rPr>
              <a:t>root authorities</a:t>
            </a:r>
            <a:r>
              <a:rPr lang="en-US" dirty="0"/>
              <a:t>.</a:t>
            </a:r>
          </a:p>
          <a:p>
            <a:pPr>
              <a:lnSpc>
                <a:spcPct val="100000"/>
              </a:lnSpc>
              <a:spcBef>
                <a:spcPts val="0"/>
              </a:spcBef>
            </a:pPr>
            <a:r>
              <a:rPr lang="en-US" dirty="0"/>
              <a:t>Root authority can sign a certificate identifying another trustworthy </a:t>
            </a:r>
            <a:r>
              <a:rPr lang="en-US" b="1" dirty="0">
                <a:solidFill>
                  <a:schemeClr val="accent6"/>
                </a:solidFill>
              </a:rPr>
              <a:t>certificate authority</a:t>
            </a:r>
            <a:r>
              <a:rPr lang="en-US" dirty="0"/>
              <a:t>.</a:t>
            </a:r>
          </a:p>
          <a:p>
            <a:pPr>
              <a:lnSpc>
                <a:spcPct val="100000"/>
              </a:lnSpc>
              <a:spcBef>
                <a:spcPts val="0"/>
              </a:spcBef>
            </a:pPr>
            <a:r>
              <a:rPr lang="en-US" dirty="0"/>
              <a:t>Website operator must get their HTTPS public keys (certificates) signed by a certificate authority</a:t>
            </a:r>
          </a:p>
          <a:p>
            <a:pPr lvl="1">
              <a:lnSpc>
                <a:spcPct val="100000"/>
              </a:lnSpc>
              <a:spcBef>
                <a:spcPts val="0"/>
              </a:spcBef>
            </a:pPr>
            <a:r>
              <a:rPr lang="en-US" dirty="0"/>
              <a:t>Certificate authority does some kind of check that the person asking for the certificate really represents the domain &amp; organization listed on the cert.</a:t>
            </a:r>
          </a:p>
          <a:p>
            <a:pPr lvl="1">
              <a:lnSpc>
                <a:spcPct val="100000"/>
              </a:lnSpc>
              <a:spcBef>
                <a:spcPts val="0"/>
              </a:spcBef>
            </a:pPr>
            <a:r>
              <a:rPr lang="en-US" dirty="0"/>
              <a:t>Website then advertises that certificate, proving that their public key is legit.</a:t>
            </a:r>
          </a:p>
        </p:txBody>
      </p:sp>
    </p:spTree>
    <p:extLst>
      <p:ext uri="{BB962C8B-B14F-4D97-AF65-F5344CB8AC3E}">
        <p14:creationId xmlns:p14="http://schemas.microsoft.com/office/powerpoint/2010/main" val="336155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of SSL chain of trust</a:t>
            </a:r>
          </a:p>
        </p:txBody>
      </p:sp>
      <p:sp>
        <p:nvSpPr>
          <p:cNvPr id="3" name="Text Placeholder 2"/>
          <p:cNvSpPr>
            <a:spLocks noGrp="1"/>
          </p:cNvSpPr>
          <p:nvPr>
            <p:ph type="body" idx="1"/>
          </p:nvPr>
        </p:nvSpPr>
        <p:spPr/>
        <p:txBody>
          <a:bodyPr/>
          <a:lstStyle/>
          <a:p>
            <a:r>
              <a:rPr lang="en-US" dirty="0">
                <a:hlinkClick r:id="rId2"/>
              </a:rPr>
              <a:t>https://northwestern.edu</a:t>
            </a:r>
            <a:r>
              <a:rPr lang="en-US" dirty="0"/>
              <a:t> </a:t>
            </a:r>
          </a:p>
        </p:txBody>
      </p:sp>
    </p:spTree>
    <p:extLst>
      <p:ext uri="{BB962C8B-B14F-4D97-AF65-F5344CB8AC3E}">
        <p14:creationId xmlns:p14="http://schemas.microsoft.com/office/powerpoint/2010/main" val="168899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a:endCxn id="5" idx="1"/>
          </p:cNvCxnSpPr>
          <p:nvPr/>
        </p:nvCxnSpPr>
        <p:spPr>
          <a:xfrm flipH="1">
            <a:off x="3493025" y="4730496"/>
            <a:ext cx="6492224" cy="624306"/>
          </a:xfrm>
          <a:prstGeom prst="straightConnector1">
            <a:avLst/>
          </a:prstGeom>
          <a:ln w="571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Public Key Infrastructure (PKI)</a:t>
            </a:r>
          </a:p>
        </p:txBody>
      </p:sp>
      <p:sp>
        <p:nvSpPr>
          <p:cNvPr id="3" name="Content Placeholder 2"/>
          <p:cNvSpPr>
            <a:spLocks noGrp="1"/>
          </p:cNvSpPr>
          <p:nvPr>
            <p:ph idx="1"/>
          </p:nvPr>
        </p:nvSpPr>
        <p:spPr>
          <a:xfrm>
            <a:off x="263471" y="1146875"/>
            <a:ext cx="11639227" cy="3021707"/>
          </a:xfrm>
        </p:spPr>
        <p:txBody>
          <a:bodyPr>
            <a:normAutofit/>
          </a:bodyPr>
          <a:lstStyle/>
          <a:p>
            <a:r>
              <a:rPr lang="en-US" dirty="0"/>
              <a:t>PKI creates, distributes, and verifies stranger’s claims (certificates).</a:t>
            </a:r>
          </a:p>
          <a:p>
            <a:r>
              <a:rPr lang="en-US" dirty="0"/>
              <a:t>A </a:t>
            </a:r>
            <a:r>
              <a:rPr lang="en-US" b="1" dirty="0"/>
              <a:t>distributed</a:t>
            </a:r>
            <a:r>
              <a:rPr lang="en-US" dirty="0"/>
              <a:t> and </a:t>
            </a:r>
            <a:r>
              <a:rPr lang="en-US" b="1" dirty="0"/>
              <a:t>scalable</a:t>
            </a:r>
            <a:r>
              <a:rPr lang="en-US" dirty="0"/>
              <a:t> way to verify public keys.</a:t>
            </a:r>
          </a:p>
          <a:p>
            <a:r>
              <a:rPr lang="en-US" dirty="0"/>
              <a:t>At first, client does not trust server, however server provides two certificates which are sufficient to earn the customer’s trust:</a:t>
            </a:r>
          </a:p>
          <a:p>
            <a:r>
              <a:rPr lang="en-US" dirty="0">
                <a:solidFill>
                  <a:schemeClr val="accent6"/>
                </a:solidFill>
              </a:rPr>
              <a:t>Chain of trust </a:t>
            </a:r>
            <a:r>
              <a:rPr lang="en-US" dirty="0"/>
              <a:t>links the advertised public key to an already-trusted key.</a:t>
            </a:r>
          </a:p>
        </p:txBody>
      </p:sp>
      <p:pic>
        <p:nvPicPr>
          <p:cNvPr id="5"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96281" y="4908739"/>
            <a:ext cx="1096744" cy="8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02243" y="4984572"/>
            <a:ext cx="1979857" cy="923330"/>
          </a:xfrm>
          <a:prstGeom prst="rect">
            <a:avLst/>
          </a:prstGeom>
          <a:solidFill>
            <a:schemeClr val="bg1"/>
          </a:solidFill>
          <a:ln>
            <a:solidFill>
              <a:schemeClr val="tx1"/>
            </a:solidFill>
          </a:ln>
        </p:spPr>
        <p:txBody>
          <a:bodyPr wrap="square" rtlCol="0">
            <a:spAutoFit/>
          </a:bodyPr>
          <a:lstStyle/>
          <a:p>
            <a:pPr algn="ctr"/>
            <a:r>
              <a:rPr lang="en-US" i="1" dirty="0"/>
              <a:t>Root certificate</a:t>
            </a:r>
          </a:p>
          <a:p>
            <a:r>
              <a:rPr lang="en-US" dirty="0"/>
              <a:t>Crosby corporation</a:t>
            </a:r>
          </a:p>
          <a:p>
            <a:r>
              <a:rPr lang="en-US" dirty="0"/>
              <a:t>Public key: 0c92</a:t>
            </a:r>
            <a:r>
              <a:rPr lang="mr-IN" dirty="0"/>
              <a:t>…</a:t>
            </a:r>
            <a:endParaRPr lang="en-US" dirty="0"/>
          </a:p>
        </p:txBody>
      </p:sp>
      <p:sp>
        <p:nvSpPr>
          <p:cNvPr id="9" name="TextBox 8"/>
          <p:cNvSpPr txBox="1"/>
          <p:nvPr/>
        </p:nvSpPr>
        <p:spPr>
          <a:xfrm>
            <a:off x="324835" y="5272324"/>
            <a:ext cx="1979857" cy="923330"/>
          </a:xfrm>
          <a:prstGeom prst="rect">
            <a:avLst/>
          </a:prstGeom>
          <a:solidFill>
            <a:schemeClr val="bg1"/>
          </a:solidFill>
          <a:ln>
            <a:solidFill>
              <a:schemeClr val="tx1"/>
            </a:solidFill>
          </a:ln>
        </p:spPr>
        <p:txBody>
          <a:bodyPr wrap="square" rtlCol="0">
            <a:spAutoFit/>
          </a:bodyPr>
          <a:lstStyle/>
          <a:p>
            <a:pPr algn="ctr"/>
            <a:r>
              <a:rPr lang="en-US" i="1" dirty="0"/>
              <a:t>Root certificate</a:t>
            </a:r>
          </a:p>
          <a:p>
            <a:r>
              <a:rPr lang="en-US" dirty="0"/>
              <a:t>Baker corporation</a:t>
            </a:r>
          </a:p>
          <a:p>
            <a:r>
              <a:rPr lang="en-US" dirty="0"/>
              <a:t>Public key: 0c92</a:t>
            </a:r>
            <a:r>
              <a:rPr lang="mr-IN" dirty="0"/>
              <a:t>…</a:t>
            </a:r>
            <a:endParaRPr lang="en-US" dirty="0"/>
          </a:p>
        </p:txBody>
      </p:sp>
      <p:sp>
        <p:nvSpPr>
          <p:cNvPr id="10" name="TextBox 9"/>
          <p:cNvSpPr txBox="1"/>
          <p:nvPr/>
        </p:nvSpPr>
        <p:spPr>
          <a:xfrm>
            <a:off x="467822" y="5554725"/>
            <a:ext cx="1979857" cy="923330"/>
          </a:xfrm>
          <a:prstGeom prst="rect">
            <a:avLst/>
          </a:prstGeom>
          <a:solidFill>
            <a:schemeClr val="bg1"/>
          </a:solidFill>
          <a:ln>
            <a:solidFill>
              <a:schemeClr val="tx1"/>
            </a:solidFill>
          </a:ln>
        </p:spPr>
        <p:txBody>
          <a:bodyPr wrap="square" rtlCol="0">
            <a:spAutoFit/>
          </a:bodyPr>
          <a:lstStyle/>
          <a:p>
            <a:pPr algn="ctr"/>
            <a:r>
              <a:rPr lang="en-US" i="1" dirty="0"/>
              <a:t>Root certificate</a:t>
            </a:r>
          </a:p>
          <a:p>
            <a:r>
              <a:rPr lang="en-US" dirty="0" err="1"/>
              <a:t>Actalis</a:t>
            </a:r>
            <a:r>
              <a:rPr lang="en-US" dirty="0"/>
              <a:t> Inc.</a:t>
            </a:r>
          </a:p>
          <a:p>
            <a:r>
              <a:rPr lang="en-US" dirty="0"/>
              <a:t>Public key: 493a</a:t>
            </a:r>
            <a:r>
              <a:rPr lang="mr-IN" dirty="0"/>
              <a:t>…</a:t>
            </a:r>
            <a:endParaRPr lang="en-US" dirty="0"/>
          </a:p>
        </p:txBody>
      </p:sp>
      <p:sp>
        <p:nvSpPr>
          <p:cNvPr id="11" name="TextBox 10"/>
          <p:cNvSpPr txBox="1"/>
          <p:nvPr/>
        </p:nvSpPr>
        <p:spPr>
          <a:xfrm>
            <a:off x="610809" y="5846288"/>
            <a:ext cx="1979857" cy="923330"/>
          </a:xfrm>
          <a:prstGeom prst="rect">
            <a:avLst/>
          </a:prstGeom>
          <a:solidFill>
            <a:schemeClr val="bg1"/>
          </a:solidFill>
          <a:ln>
            <a:solidFill>
              <a:schemeClr val="tx1"/>
            </a:solidFill>
          </a:ln>
        </p:spPr>
        <p:txBody>
          <a:bodyPr wrap="square" rtlCol="0">
            <a:spAutoFit/>
          </a:bodyPr>
          <a:lstStyle/>
          <a:p>
            <a:pPr algn="ctr"/>
            <a:r>
              <a:rPr lang="en-US" i="1" dirty="0"/>
              <a:t>Root certificate</a:t>
            </a:r>
          </a:p>
          <a:p>
            <a:r>
              <a:rPr lang="en-US" dirty="0"/>
              <a:t>AAA corporation</a:t>
            </a:r>
          </a:p>
          <a:p>
            <a:r>
              <a:rPr lang="en-US" dirty="0"/>
              <a:t>Public key: 0c92</a:t>
            </a:r>
            <a:r>
              <a:rPr lang="mr-IN" dirty="0"/>
              <a:t>…</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2737" y="4093160"/>
            <a:ext cx="1818511" cy="994498"/>
          </a:xfrm>
          <a:prstGeom prst="rect">
            <a:avLst/>
          </a:prstGeom>
        </p:spPr>
      </p:pic>
      <p:grpSp>
        <p:nvGrpSpPr>
          <p:cNvPr id="15" name="Group 14"/>
          <p:cNvGrpSpPr/>
          <p:nvPr/>
        </p:nvGrpSpPr>
        <p:grpSpPr>
          <a:xfrm>
            <a:off x="4357298" y="4339141"/>
            <a:ext cx="2565207" cy="2031325"/>
            <a:chOff x="6420297" y="2772940"/>
            <a:chExt cx="2565207" cy="2031325"/>
          </a:xfrm>
        </p:grpSpPr>
        <p:sp>
          <p:nvSpPr>
            <p:cNvPr id="13" name="TextBox 12"/>
            <p:cNvSpPr txBox="1"/>
            <p:nvPr/>
          </p:nvSpPr>
          <p:spPr>
            <a:xfrm>
              <a:off x="6420297" y="2772940"/>
              <a:ext cx="2565207" cy="2031325"/>
            </a:xfrm>
            <a:prstGeom prst="rect">
              <a:avLst/>
            </a:prstGeom>
            <a:solidFill>
              <a:schemeClr val="bg1"/>
            </a:solidFill>
            <a:ln>
              <a:solidFill>
                <a:schemeClr val="tx1"/>
              </a:solidFill>
            </a:ln>
          </p:spPr>
          <p:txBody>
            <a:bodyPr wrap="square" rtlCol="0">
              <a:spAutoFit/>
            </a:bodyPr>
            <a:lstStyle/>
            <a:p>
              <a:pPr algn="ctr"/>
              <a:r>
                <a:rPr lang="en-US" i="1" dirty="0"/>
                <a:t>Server certificate</a:t>
              </a:r>
            </a:p>
            <a:p>
              <a:r>
                <a:rPr lang="en-US" dirty="0" err="1"/>
                <a:t>www.shopping.com</a:t>
              </a:r>
              <a:endParaRPr lang="en-US" dirty="0"/>
            </a:p>
            <a:p>
              <a:r>
                <a:rPr lang="en-US" dirty="0"/>
                <a:t>Public key: e231</a:t>
              </a:r>
              <a:r>
                <a:rPr lang="mr-IN" dirty="0"/>
                <a:t>…</a:t>
              </a:r>
              <a:endParaRPr lang="en-US" dirty="0"/>
            </a:p>
            <a:p>
              <a:endParaRPr lang="en-US" dirty="0"/>
            </a:p>
            <a:p>
              <a:r>
                <a:rPr lang="en-US" dirty="0"/>
                <a:t>       Signed by: </a:t>
              </a:r>
              <a:r>
                <a:rPr lang="en-US" dirty="0" err="1"/>
                <a:t>Webbycorp</a:t>
              </a:r>
              <a:endParaRPr lang="en-US" dirty="0"/>
            </a:p>
            <a:p>
              <a:r>
                <a:rPr lang="en-US" dirty="0"/>
                <a:t>       Public key: 904e</a:t>
              </a:r>
              <a:r>
                <a:rPr lang="mr-IN" dirty="0"/>
                <a:t>…</a:t>
              </a:r>
              <a:endParaRPr lang="en-US" dirty="0"/>
            </a:p>
            <a:p>
              <a:r>
                <a:rPr lang="en-US" dirty="0"/>
                <a:t>       Signature: 3902</a:t>
              </a:r>
              <a:r>
                <a:rPr lang="mr-IN" dirty="0"/>
                <a:t>…</a:t>
              </a: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2712" y="3959159"/>
              <a:ext cx="505879" cy="788197"/>
            </a:xfrm>
            <a:prstGeom prst="rect">
              <a:avLst/>
            </a:prstGeom>
          </p:spPr>
        </p:pic>
      </p:grpSp>
      <p:grpSp>
        <p:nvGrpSpPr>
          <p:cNvPr id="16" name="Group 15"/>
          <p:cNvGrpSpPr/>
          <p:nvPr/>
        </p:nvGrpSpPr>
        <p:grpSpPr>
          <a:xfrm>
            <a:off x="7017343" y="4339140"/>
            <a:ext cx="2565207" cy="2031325"/>
            <a:chOff x="6420297" y="2772940"/>
            <a:chExt cx="2565207" cy="2031325"/>
          </a:xfrm>
        </p:grpSpPr>
        <p:sp>
          <p:nvSpPr>
            <p:cNvPr id="17" name="TextBox 16"/>
            <p:cNvSpPr txBox="1"/>
            <p:nvPr/>
          </p:nvSpPr>
          <p:spPr>
            <a:xfrm>
              <a:off x="6420297" y="2772940"/>
              <a:ext cx="2565207" cy="2031325"/>
            </a:xfrm>
            <a:prstGeom prst="rect">
              <a:avLst/>
            </a:prstGeom>
            <a:solidFill>
              <a:schemeClr val="bg1"/>
            </a:solidFill>
            <a:ln>
              <a:solidFill>
                <a:schemeClr val="tx1"/>
              </a:solidFill>
            </a:ln>
          </p:spPr>
          <p:txBody>
            <a:bodyPr wrap="square" rtlCol="0">
              <a:spAutoFit/>
            </a:bodyPr>
            <a:lstStyle/>
            <a:p>
              <a:pPr algn="ctr"/>
              <a:r>
                <a:rPr lang="en-US" i="1" dirty="0"/>
                <a:t>Intermediate certificate</a:t>
              </a:r>
            </a:p>
            <a:p>
              <a:r>
                <a:rPr lang="en-US" dirty="0" err="1"/>
                <a:t>Webbycorp</a:t>
              </a:r>
              <a:endParaRPr lang="en-US" dirty="0"/>
            </a:p>
            <a:p>
              <a:r>
                <a:rPr lang="en-US" i="1" dirty="0"/>
                <a:t>Certificate authority</a:t>
              </a:r>
            </a:p>
            <a:p>
              <a:r>
                <a:rPr lang="en-US" dirty="0"/>
                <a:t>Public key: 904e</a:t>
              </a:r>
              <a:r>
                <a:rPr lang="mr-IN" dirty="0"/>
                <a:t>…</a:t>
              </a:r>
              <a:endParaRPr lang="en-US" dirty="0"/>
            </a:p>
            <a:p>
              <a:r>
                <a:rPr lang="en-US" dirty="0"/>
                <a:t>       Signed by: AAA corp.</a:t>
              </a:r>
            </a:p>
            <a:p>
              <a:r>
                <a:rPr lang="en-US" dirty="0"/>
                <a:t>       Public key: 0c92</a:t>
              </a:r>
              <a:r>
                <a:rPr lang="mr-IN" dirty="0"/>
                <a:t>…</a:t>
              </a:r>
              <a:endParaRPr lang="en-US" dirty="0"/>
            </a:p>
            <a:p>
              <a:r>
                <a:rPr lang="en-US" dirty="0"/>
                <a:t>       Signature: 0032</a:t>
              </a:r>
              <a:r>
                <a:rPr lang="mr-IN" dirty="0"/>
                <a:t>…</a:t>
              </a:r>
              <a:endParaRPr lang="en-US"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2712" y="3959159"/>
              <a:ext cx="505879" cy="788197"/>
            </a:xfrm>
            <a:prstGeom prst="rect">
              <a:avLst/>
            </a:prstGeom>
          </p:spPr>
        </p:pic>
      </p:grpSp>
      <p:sp>
        <p:nvSpPr>
          <p:cNvPr id="23" name="TextBox 22"/>
          <p:cNvSpPr txBox="1"/>
          <p:nvPr/>
        </p:nvSpPr>
        <p:spPr>
          <a:xfrm>
            <a:off x="2590666" y="4510264"/>
            <a:ext cx="1261319" cy="369332"/>
          </a:xfrm>
          <a:prstGeom prst="rect">
            <a:avLst/>
          </a:prstGeom>
          <a:noFill/>
        </p:spPr>
        <p:txBody>
          <a:bodyPr wrap="square" rtlCol="0">
            <a:spAutoFit/>
          </a:bodyPr>
          <a:lstStyle/>
          <a:p>
            <a:r>
              <a:rPr lang="en-US" dirty="0"/>
              <a:t>Customer</a:t>
            </a:r>
          </a:p>
        </p:txBody>
      </p:sp>
      <p:sp>
        <p:nvSpPr>
          <p:cNvPr id="24" name="TextBox 23"/>
          <p:cNvSpPr txBox="1"/>
          <p:nvPr/>
        </p:nvSpPr>
        <p:spPr>
          <a:xfrm>
            <a:off x="10114466" y="5103444"/>
            <a:ext cx="1935052" cy="369332"/>
          </a:xfrm>
          <a:prstGeom prst="rect">
            <a:avLst/>
          </a:prstGeom>
          <a:noFill/>
        </p:spPr>
        <p:txBody>
          <a:bodyPr wrap="square" rtlCol="0">
            <a:spAutoFit/>
          </a:bodyPr>
          <a:lstStyle/>
          <a:p>
            <a:r>
              <a:rPr lang="en-US"/>
              <a:t>www.shopping.com</a:t>
            </a:r>
            <a:endParaRPr lang="en-US" dirty="0"/>
          </a:p>
        </p:txBody>
      </p:sp>
      <p:sp>
        <p:nvSpPr>
          <p:cNvPr id="25" name="Rectangle 24"/>
          <p:cNvSpPr/>
          <p:nvPr/>
        </p:nvSpPr>
        <p:spPr>
          <a:xfrm>
            <a:off x="8497824" y="5800864"/>
            <a:ext cx="743712" cy="209792"/>
          </a:xfrm>
          <a:prstGeom prst="rect">
            <a:avLst/>
          </a:prstGeom>
          <a:solidFill>
            <a:srgbClr val="932092">
              <a:alpha val="3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64761" y="6478055"/>
            <a:ext cx="743712" cy="209792"/>
          </a:xfrm>
          <a:prstGeom prst="rect">
            <a:avLst/>
          </a:prstGeom>
          <a:solidFill>
            <a:srgbClr val="932092">
              <a:alpha val="3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089392" y="5246128"/>
            <a:ext cx="743712" cy="209792"/>
          </a:xfrm>
          <a:prstGeom prst="rect">
            <a:avLst/>
          </a:prstGeom>
          <a:solidFill>
            <a:schemeClr val="accent2">
              <a:alpha val="305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54356" y="5800864"/>
            <a:ext cx="743712" cy="209792"/>
          </a:xfrm>
          <a:prstGeom prst="rect">
            <a:avLst/>
          </a:prstGeom>
          <a:solidFill>
            <a:schemeClr val="accent2">
              <a:alpha val="305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28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 certificate</a:t>
            </a:r>
          </a:p>
        </p:txBody>
      </p:sp>
      <p:sp>
        <p:nvSpPr>
          <p:cNvPr id="3" name="Content Placeholder 2"/>
          <p:cNvSpPr>
            <a:spLocks noGrp="1"/>
          </p:cNvSpPr>
          <p:nvPr>
            <p:ph idx="1"/>
          </p:nvPr>
        </p:nvSpPr>
        <p:spPr/>
        <p:txBody>
          <a:bodyPr>
            <a:normAutofit lnSpcReduction="10000"/>
          </a:bodyPr>
          <a:lstStyle/>
          <a:p>
            <a:r>
              <a:rPr lang="en-US" dirty="0"/>
              <a:t>Pay a fee to a certificate authority and send them a</a:t>
            </a:r>
            <a:br>
              <a:rPr lang="en-US" dirty="0"/>
            </a:br>
            <a:r>
              <a:rPr lang="en-US" b="1" dirty="0">
                <a:solidFill>
                  <a:schemeClr val="accent6"/>
                </a:solidFill>
              </a:rPr>
              <a:t>certificate signing request</a:t>
            </a:r>
            <a:r>
              <a:rPr lang="en-US" dirty="0"/>
              <a:t> (CSR):</a:t>
            </a:r>
          </a:p>
          <a:p>
            <a:pPr marL="0" indent="0" algn="ctr">
              <a:buNone/>
            </a:pPr>
            <a:r>
              <a:rPr lang="en-US" dirty="0"/>
              <a:t>“</a:t>
            </a:r>
            <a:r>
              <a:rPr lang="en-US" i="1" dirty="0"/>
              <a:t>Common name: </a:t>
            </a:r>
            <a:r>
              <a:rPr lang="en-US" dirty="0" err="1"/>
              <a:t>northwestern.edu</a:t>
            </a:r>
            <a:r>
              <a:rPr lang="en-US" dirty="0"/>
              <a:t>; </a:t>
            </a:r>
            <a:r>
              <a:rPr lang="en-US" i="1" dirty="0"/>
              <a:t>Public key: </a:t>
            </a:r>
            <a:r>
              <a:rPr lang="en-US" dirty="0"/>
              <a:t>3a203c</a:t>
            </a:r>
            <a:r>
              <a:rPr lang="mr-IN" dirty="0"/>
              <a:t>…</a:t>
            </a:r>
            <a:r>
              <a:rPr lang="en-US" dirty="0"/>
              <a:t>”</a:t>
            </a:r>
          </a:p>
          <a:p>
            <a:r>
              <a:rPr lang="en-US" dirty="0"/>
              <a:t>Certificate authority (CA) somehow verifies the claim in the certificate:</a:t>
            </a:r>
          </a:p>
          <a:p>
            <a:pPr lvl="1"/>
            <a:r>
              <a:rPr lang="en-US" dirty="0"/>
              <a:t>Email the registrant listed in the WHOIS database.</a:t>
            </a:r>
          </a:p>
          <a:p>
            <a:pPr lvl="1"/>
            <a:r>
              <a:rPr lang="en-US" dirty="0"/>
              <a:t>Look up the phone number of the requester and call them.</a:t>
            </a:r>
          </a:p>
          <a:p>
            <a:pPr lvl="1"/>
            <a:r>
              <a:rPr lang="en-US" dirty="0"/>
              <a:t>Send a letter to the requester and wait for a reply.</a:t>
            </a:r>
          </a:p>
          <a:p>
            <a:pPr lvl="1"/>
            <a:r>
              <a:rPr lang="en-US" dirty="0"/>
              <a:t>Visit the requester’s office and verify the public key in-person.</a:t>
            </a:r>
          </a:p>
          <a:p>
            <a:pPr lvl="1"/>
            <a:r>
              <a:rPr lang="en-US" dirty="0"/>
              <a:t>Challenge the requester to post a random number/document on their webpage or in a DNS record.</a:t>
            </a:r>
          </a:p>
          <a:p>
            <a:r>
              <a:rPr lang="en-US" dirty="0"/>
              <a:t>If the CA is satisfied, it will compute a digital signature </a:t>
            </a:r>
            <a:r>
              <a:rPr lang="en-US" b="1" dirty="0">
                <a:solidFill>
                  <a:schemeClr val="accent6"/>
                </a:solidFill>
              </a:rPr>
              <a:t>certifying</a:t>
            </a:r>
            <a:r>
              <a:rPr lang="en-US" dirty="0">
                <a:solidFill>
                  <a:schemeClr val="accent6"/>
                </a:solidFill>
              </a:rPr>
              <a:t> </a:t>
            </a:r>
            <a:r>
              <a:rPr lang="en-US" dirty="0"/>
              <a:t>the  claims in the CSR, and send you the certificate (CSR + signature).</a:t>
            </a:r>
          </a:p>
        </p:txBody>
      </p:sp>
      <p:sp>
        <p:nvSpPr>
          <p:cNvPr id="4" name="Rectangular Callout 3">
            <a:extLst>
              <a:ext uri="{FF2B5EF4-FFF2-40B4-BE49-F238E27FC236}">
                <a16:creationId xmlns:a16="http://schemas.microsoft.com/office/drawing/2014/main" id="{8FBB9EB1-5737-C042-960D-7059C372387D}"/>
              </a:ext>
            </a:extLst>
          </p:cNvPr>
          <p:cNvSpPr/>
          <p:nvPr/>
        </p:nvSpPr>
        <p:spPr>
          <a:xfrm>
            <a:off x="10713758" y="1182195"/>
            <a:ext cx="1478242" cy="883403"/>
          </a:xfrm>
          <a:prstGeom prst="wedgeRectCallout">
            <a:avLst>
              <a:gd name="adj1" fmla="val 57940"/>
              <a:gd name="adj2" fmla="val 11309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verify requester's identity?</a:t>
            </a:r>
          </a:p>
        </p:txBody>
      </p:sp>
      <p:grpSp>
        <p:nvGrpSpPr>
          <p:cNvPr id="5" name="Group 4">
            <a:extLst>
              <a:ext uri="{FF2B5EF4-FFF2-40B4-BE49-F238E27FC236}">
                <a16:creationId xmlns:a16="http://schemas.microsoft.com/office/drawing/2014/main" id="{31F883AC-A72B-F44B-A38B-ECC3C0261BD3}"/>
              </a:ext>
            </a:extLst>
          </p:cNvPr>
          <p:cNvGrpSpPr/>
          <p:nvPr/>
        </p:nvGrpSpPr>
        <p:grpSpPr>
          <a:xfrm>
            <a:off x="10457041" y="1903878"/>
            <a:ext cx="716633" cy="681465"/>
            <a:chOff x="10763181" y="2345404"/>
            <a:chExt cx="1139517" cy="1083596"/>
          </a:xfrm>
        </p:grpSpPr>
        <p:sp>
          <p:nvSpPr>
            <p:cNvPr id="6" name="Octagon 5">
              <a:extLst>
                <a:ext uri="{FF2B5EF4-FFF2-40B4-BE49-F238E27FC236}">
                  <a16:creationId xmlns:a16="http://schemas.microsoft.com/office/drawing/2014/main" id="{317964E6-9FB1-EA4A-9453-115C63278014}"/>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Octagon 6">
              <a:extLst>
                <a:ext uri="{FF2B5EF4-FFF2-40B4-BE49-F238E27FC236}">
                  <a16:creationId xmlns:a16="http://schemas.microsoft.com/office/drawing/2014/main" id="{7A313C0C-65E0-FD46-8C59-E09DB6F4DBFC}"/>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4DECBD-16A2-F44F-8D54-5EC0A1700D3C}"/>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6189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 OS comes with 170 root certificates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626" y="1038386"/>
            <a:ext cx="10690532" cy="5819614"/>
          </a:xfrm>
        </p:spPr>
      </p:pic>
      <p:sp>
        <p:nvSpPr>
          <p:cNvPr id="5" name="Oval 4"/>
          <p:cNvSpPr/>
          <p:nvPr/>
        </p:nvSpPr>
        <p:spPr>
          <a:xfrm>
            <a:off x="7144512" y="6461760"/>
            <a:ext cx="1292352" cy="39624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790688" y="3402601"/>
            <a:ext cx="1292352" cy="39624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45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4"/>
            <a:ext cx="6515281" cy="805912"/>
          </a:xfrm>
        </p:spPr>
        <p:txBody>
          <a:bodyPr>
            <a:normAutofit/>
          </a:bodyPr>
          <a:lstStyle/>
          <a:p>
            <a:r>
              <a:rPr lang="en-US" dirty="0"/>
              <a:t>Root </a:t>
            </a:r>
            <a:r>
              <a:rPr lang="en-US"/>
              <a:t>certificate components</a:t>
            </a:r>
            <a:endParaRPr lang="en-US" dirty="0"/>
          </a:p>
        </p:txBody>
      </p:sp>
      <p:sp>
        <p:nvSpPr>
          <p:cNvPr id="7" name="Content Placeholder 6"/>
          <p:cNvSpPr>
            <a:spLocks noGrp="1"/>
          </p:cNvSpPr>
          <p:nvPr>
            <p:ph sz="half" idx="1"/>
          </p:nvPr>
        </p:nvSpPr>
        <p:spPr/>
        <p:txBody>
          <a:bodyPr>
            <a:normAutofit/>
          </a:bodyPr>
          <a:lstStyle/>
          <a:p>
            <a:r>
              <a:rPr lang="en-US" dirty="0"/>
              <a:t>Expiration date</a:t>
            </a:r>
          </a:p>
          <a:p>
            <a:r>
              <a:rPr lang="en-US" dirty="0"/>
              <a:t>Subject’s name</a:t>
            </a:r>
          </a:p>
          <a:p>
            <a:r>
              <a:rPr lang="en-US" dirty="0"/>
              <a:t>Issuer name</a:t>
            </a:r>
          </a:p>
          <a:p>
            <a:r>
              <a:rPr lang="en-US" dirty="0"/>
              <a:t>Issuer’s signature algorithm</a:t>
            </a:r>
          </a:p>
          <a:p>
            <a:r>
              <a:rPr lang="en-US" dirty="0"/>
              <a:t>Public key of subject</a:t>
            </a:r>
          </a:p>
          <a:p>
            <a:r>
              <a:rPr lang="en-US" dirty="0"/>
              <a:t>Issuer’s signature</a:t>
            </a:r>
          </a:p>
          <a:p>
            <a:endParaRPr lang="en-US" dirty="0"/>
          </a:p>
          <a:p>
            <a:pPr marL="0" indent="0">
              <a:buNone/>
            </a:pPr>
            <a:r>
              <a:rPr lang="en-US" dirty="0"/>
              <a:t>Root certificates are </a:t>
            </a:r>
            <a:r>
              <a:rPr lang="en-US" i="1" dirty="0"/>
              <a:t>self-issued</a:t>
            </a:r>
            <a:r>
              <a:rPr lang="en-US" dirty="0"/>
              <a:t> and </a:t>
            </a:r>
            <a:r>
              <a:rPr lang="en-US" i="1" dirty="0">
                <a:solidFill>
                  <a:schemeClr val="accent6"/>
                </a:solidFill>
              </a:rPr>
              <a:t>self-signed</a:t>
            </a:r>
            <a:r>
              <a:rPr lang="en-US" dirty="0"/>
              <a:t>.  The user must have some outside reason to trust it.</a:t>
            </a:r>
            <a:endParaRPr lang="en-US" i="1" dirty="0">
              <a:solidFill>
                <a:schemeClr val="accent6"/>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8752" y="23794"/>
            <a:ext cx="5413248" cy="6832255"/>
          </a:xfrm>
          <a:ln>
            <a:solidFill>
              <a:schemeClr val="tx1"/>
            </a:solidFill>
          </a:ln>
        </p:spPr>
      </p:pic>
    </p:spTree>
    <p:extLst>
      <p:ext uri="{BB962C8B-B14F-4D97-AF65-F5344CB8AC3E}">
        <p14:creationId xmlns:p14="http://schemas.microsoft.com/office/powerpoint/2010/main" val="918654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471" y="154984"/>
            <a:ext cx="5756329" cy="805912"/>
          </a:xfrm>
        </p:spPr>
        <p:txBody>
          <a:bodyPr/>
          <a:lstStyle/>
          <a:p>
            <a:r>
              <a:rPr lang="en-US"/>
              <a:t>Intermediate certificate</a:t>
            </a:r>
          </a:p>
        </p:txBody>
      </p:sp>
      <p:sp>
        <p:nvSpPr>
          <p:cNvPr id="5" name="Content Placeholder 4"/>
          <p:cNvSpPr>
            <a:spLocks noGrp="1"/>
          </p:cNvSpPr>
          <p:nvPr>
            <p:ph sz="half" idx="1"/>
          </p:nvPr>
        </p:nvSpPr>
        <p:spPr/>
        <p:txBody>
          <a:bodyPr/>
          <a:lstStyle/>
          <a:p>
            <a:r>
              <a:rPr lang="en-US" dirty="0"/>
              <a:t>Has same basic components as root certificate.</a:t>
            </a:r>
          </a:p>
          <a:p>
            <a:r>
              <a:rPr lang="en-US" dirty="0"/>
              <a:t>Must be signed by a trusted </a:t>
            </a:r>
            <a:r>
              <a:rPr lang="en-US" i="1" dirty="0">
                <a:solidFill>
                  <a:schemeClr val="accent6"/>
                </a:solidFill>
              </a:rPr>
              <a:t>issuer</a:t>
            </a:r>
            <a:r>
              <a:rPr lang="en-US" dirty="0"/>
              <a:t>.</a:t>
            </a:r>
          </a:p>
          <a:p>
            <a:r>
              <a:rPr lang="en-US" dirty="0"/>
              <a:t>This certificate was issued by a root authority at the same company:</a:t>
            </a:r>
          </a:p>
          <a:p>
            <a:pPr marL="0" indent="0" algn="ctr">
              <a:buNone/>
            </a:pPr>
            <a:r>
              <a:rPr lang="en-US" dirty="0"/>
              <a:t>“</a:t>
            </a:r>
            <a:r>
              <a:rPr lang="en-US" dirty="0" err="1"/>
              <a:t>thawte</a:t>
            </a:r>
            <a:r>
              <a:rPr lang="en-US" dirty="0"/>
              <a:t> SHA256 SSL CA”</a:t>
            </a:r>
            <a:br>
              <a:rPr lang="en-US" dirty="0"/>
            </a:br>
            <a:r>
              <a:rPr lang="en-US" dirty="0"/>
              <a:t>is signed by</a:t>
            </a:r>
            <a:br>
              <a:rPr lang="en-US" dirty="0"/>
            </a:br>
            <a:r>
              <a:rPr lang="en-US" dirty="0"/>
              <a:t>“</a:t>
            </a:r>
            <a:r>
              <a:rPr lang="en-US" dirty="0" err="1"/>
              <a:t>thawte</a:t>
            </a:r>
            <a:r>
              <a:rPr lang="en-US" dirty="0"/>
              <a:t> Primary Root CA - G3”</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8484" y="29824"/>
            <a:ext cx="5827776" cy="6823309"/>
          </a:xfrm>
          <a:ln>
            <a:solidFill>
              <a:schemeClr val="tx1"/>
            </a:solidFill>
          </a:ln>
        </p:spPr>
      </p:pic>
      <p:cxnSp>
        <p:nvCxnSpPr>
          <p:cNvPr id="9" name="Straight Arrow Connector 8"/>
          <p:cNvCxnSpPr/>
          <p:nvPr/>
        </p:nvCxnSpPr>
        <p:spPr>
          <a:xfrm>
            <a:off x="5757564" y="5359435"/>
            <a:ext cx="1731264" cy="138286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60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Lecture: Encryption and Anonymity</a:t>
            </a:r>
          </a:p>
        </p:txBody>
      </p:sp>
      <p:sp>
        <p:nvSpPr>
          <p:cNvPr id="3" name="Content Placeholder 2"/>
          <p:cNvSpPr>
            <a:spLocks noGrp="1"/>
          </p:cNvSpPr>
          <p:nvPr>
            <p:ph idx="1"/>
          </p:nvPr>
        </p:nvSpPr>
        <p:spPr/>
        <p:txBody>
          <a:bodyPr>
            <a:normAutofit/>
          </a:bodyPr>
          <a:lstStyle/>
          <a:p>
            <a:r>
              <a:rPr lang="en-US" dirty="0"/>
              <a:t>Network security goals are:</a:t>
            </a:r>
          </a:p>
          <a:p>
            <a:pPr lvl="1"/>
            <a:r>
              <a:rPr lang="en-US" b="1" u="sng" dirty="0"/>
              <a:t>Confidentiality</a:t>
            </a:r>
            <a:r>
              <a:rPr lang="en-US" b="1" dirty="0"/>
              <a:t>, Reliability, Integrity, Authentication &amp; </a:t>
            </a:r>
            <a:r>
              <a:rPr lang="en-US" b="1" u="sng" dirty="0"/>
              <a:t>Anonymity</a:t>
            </a:r>
            <a:endParaRPr lang="en-US" u="sng" dirty="0"/>
          </a:p>
          <a:p>
            <a:r>
              <a:rPr lang="en-US" dirty="0"/>
              <a:t>Routers and other participants on the network cannot be trusted.</a:t>
            </a:r>
          </a:p>
          <a:p>
            <a:r>
              <a:rPr lang="en-US" b="1" dirty="0">
                <a:solidFill>
                  <a:schemeClr val="accent6"/>
                </a:solidFill>
              </a:rPr>
              <a:t>AES</a:t>
            </a:r>
            <a:r>
              <a:rPr lang="en-US" dirty="0">
                <a:solidFill>
                  <a:schemeClr val="accent6"/>
                </a:solidFill>
              </a:rPr>
              <a:t> </a:t>
            </a:r>
            <a:r>
              <a:rPr lang="en-US" dirty="0"/>
              <a:t>is a the standard </a:t>
            </a:r>
            <a:r>
              <a:rPr lang="en-US" b="1" dirty="0">
                <a:solidFill>
                  <a:schemeClr val="accent6"/>
                </a:solidFill>
              </a:rPr>
              <a:t>symmetric-key</a:t>
            </a:r>
            <a:r>
              <a:rPr lang="en-US" i="1" dirty="0">
                <a:solidFill>
                  <a:schemeClr val="accent6"/>
                </a:solidFill>
              </a:rPr>
              <a:t> </a:t>
            </a:r>
            <a:r>
              <a:rPr lang="en-US" dirty="0"/>
              <a:t>encryption algorithm.  Must somehow establish a shared session key, used by both parties.</a:t>
            </a:r>
          </a:p>
          <a:p>
            <a:r>
              <a:rPr lang="en-US" dirty="0"/>
              <a:t>Public Key cryptography (</a:t>
            </a:r>
            <a:r>
              <a:rPr lang="en-US" b="1" dirty="0">
                <a:solidFill>
                  <a:schemeClr val="accent6"/>
                </a:solidFill>
              </a:rPr>
              <a:t>RSA</a:t>
            </a:r>
            <a:r>
              <a:rPr lang="en-US" dirty="0"/>
              <a:t>, ECC) uses a pair of related keys.</a:t>
            </a:r>
          </a:p>
          <a:p>
            <a:pPr lvl="1"/>
            <a:r>
              <a:rPr lang="en-US" b="1" dirty="0">
                <a:solidFill>
                  <a:schemeClr val="accent6"/>
                </a:solidFill>
              </a:rPr>
              <a:t>Public key </a:t>
            </a:r>
            <a:r>
              <a:rPr lang="en-US" dirty="0"/>
              <a:t>is openly advertised and is used for encryption </a:t>
            </a:r>
          </a:p>
          <a:p>
            <a:pPr lvl="1"/>
            <a:r>
              <a:rPr lang="en-US" b="1" dirty="0">
                <a:solidFill>
                  <a:schemeClr val="accent6"/>
                </a:solidFill>
              </a:rPr>
              <a:t>Private key </a:t>
            </a:r>
            <a:r>
              <a:rPr lang="en-US" dirty="0"/>
              <a:t>is secret and is used for decryption.</a:t>
            </a:r>
          </a:p>
          <a:p>
            <a:r>
              <a:rPr lang="en-US" dirty="0"/>
              <a:t>Onion-routing/mix networks create routing </a:t>
            </a:r>
            <a:r>
              <a:rPr lang="en-US" b="1" dirty="0">
                <a:solidFill>
                  <a:schemeClr val="accent6"/>
                </a:solidFill>
              </a:rPr>
              <a:t>overlays</a:t>
            </a:r>
            <a:r>
              <a:rPr lang="en-US" dirty="0"/>
              <a:t> on the Internet.</a:t>
            </a:r>
          </a:p>
          <a:p>
            <a:pPr lvl="1"/>
            <a:r>
              <a:rPr lang="en-US" dirty="0"/>
              <a:t>Sender encrypts data many times.  Relays decrypt one layer each.</a:t>
            </a:r>
          </a:p>
          <a:p>
            <a:pPr lvl="1"/>
            <a:r>
              <a:rPr lang="en-US"/>
              <a:t>This enables </a:t>
            </a:r>
            <a:r>
              <a:rPr lang="en-US" b="1" dirty="0">
                <a:solidFill>
                  <a:schemeClr val="accent6"/>
                </a:solidFill>
              </a:rPr>
              <a:t>anonymous</a:t>
            </a:r>
            <a:r>
              <a:rPr lang="en-US" dirty="0"/>
              <a:t> web browsing and even anonymous services.</a:t>
            </a:r>
          </a:p>
        </p:txBody>
      </p:sp>
    </p:spTree>
    <p:extLst>
      <p:ext uri="{BB962C8B-B14F-4D97-AF65-F5344CB8AC3E}">
        <p14:creationId xmlns:p14="http://schemas.microsoft.com/office/powerpoint/2010/main" val="377374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eams&#10;&#10;Description automatically generated">
            <a:extLst>
              <a:ext uri="{FF2B5EF4-FFF2-40B4-BE49-F238E27FC236}">
                <a16:creationId xmlns:a16="http://schemas.microsoft.com/office/drawing/2014/main" id="{FA75B666-C4B0-9E47-806C-9414CCBA4D29}"/>
              </a:ext>
            </a:extLst>
          </p:cNvPr>
          <p:cNvPicPr>
            <a:picLocks noChangeAspect="1"/>
          </p:cNvPicPr>
          <p:nvPr/>
        </p:nvPicPr>
        <p:blipFill>
          <a:blip r:embed="rId3"/>
          <a:stretch>
            <a:fillRect/>
          </a:stretch>
        </p:blipFill>
        <p:spPr>
          <a:xfrm>
            <a:off x="3107488" y="-163286"/>
            <a:ext cx="5977024" cy="7184571"/>
          </a:xfrm>
          <a:prstGeom prst="rect">
            <a:avLst/>
          </a:prstGeom>
        </p:spPr>
      </p:pic>
    </p:spTree>
    <p:extLst>
      <p:ext uri="{BB962C8B-B14F-4D97-AF65-F5344CB8AC3E}">
        <p14:creationId xmlns:p14="http://schemas.microsoft.com/office/powerpoint/2010/main" val="177037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eams&#10;&#10;Description automatically generated">
            <a:extLst>
              <a:ext uri="{FF2B5EF4-FFF2-40B4-BE49-F238E27FC236}">
                <a16:creationId xmlns:a16="http://schemas.microsoft.com/office/drawing/2014/main" id="{CD8042CA-8E8C-4E45-9B7F-F9A2A2C03CCB}"/>
              </a:ext>
            </a:extLst>
          </p:cNvPr>
          <p:cNvPicPr>
            <a:picLocks noChangeAspect="1"/>
          </p:cNvPicPr>
          <p:nvPr/>
        </p:nvPicPr>
        <p:blipFill>
          <a:blip r:embed="rId2"/>
          <a:stretch>
            <a:fillRect/>
          </a:stretch>
        </p:blipFill>
        <p:spPr>
          <a:xfrm>
            <a:off x="3100092" y="-172176"/>
            <a:ext cx="5991816" cy="7202352"/>
          </a:xfrm>
          <a:prstGeom prst="rect">
            <a:avLst/>
          </a:prstGeom>
        </p:spPr>
      </p:pic>
    </p:spTree>
    <p:extLst>
      <p:ext uri="{BB962C8B-B14F-4D97-AF65-F5344CB8AC3E}">
        <p14:creationId xmlns:p14="http://schemas.microsoft.com/office/powerpoint/2010/main" val="126195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874BB463-10AF-E14B-B546-74D0C7BB8D81}"/>
              </a:ext>
            </a:extLst>
          </p:cNvPr>
          <p:cNvPicPr>
            <a:picLocks noChangeAspect="1"/>
          </p:cNvPicPr>
          <p:nvPr/>
        </p:nvPicPr>
        <p:blipFill>
          <a:blip r:embed="rId2"/>
          <a:stretch>
            <a:fillRect/>
          </a:stretch>
        </p:blipFill>
        <p:spPr>
          <a:xfrm>
            <a:off x="3113007" y="-156651"/>
            <a:ext cx="5965985" cy="7171302"/>
          </a:xfrm>
          <a:prstGeom prst="rect">
            <a:avLst/>
          </a:prstGeom>
        </p:spPr>
      </p:pic>
    </p:spTree>
    <p:extLst>
      <p:ext uri="{BB962C8B-B14F-4D97-AF65-F5344CB8AC3E}">
        <p14:creationId xmlns:p14="http://schemas.microsoft.com/office/powerpoint/2010/main" val="3388702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can add and remove root certificates</a:t>
            </a:r>
          </a:p>
        </p:txBody>
      </p:sp>
      <p:sp>
        <p:nvSpPr>
          <p:cNvPr id="3" name="Content Placeholder 2"/>
          <p:cNvSpPr>
            <a:spLocks noGrp="1"/>
          </p:cNvSpPr>
          <p:nvPr>
            <p:ph idx="1"/>
          </p:nvPr>
        </p:nvSpPr>
        <p:spPr/>
        <p:txBody>
          <a:bodyPr/>
          <a:lstStyle/>
          <a:p>
            <a:r>
              <a:rPr lang="en-US" dirty="0"/>
              <a:t>This controls which organizations (and public keys) are trusted to vouch for others.</a:t>
            </a:r>
          </a:p>
          <a:p>
            <a:r>
              <a:rPr lang="en-US" dirty="0">
                <a:solidFill>
                  <a:schemeClr val="accent2"/>
                </a:solidFill>
              </a:rPr>
              <a:t>What would happen if you removed lots of these root certificates?</a:t>
            </a:r>
          </a:p>
          <a:p>
            <a:pPr lvl="1"/>
            <a:r>
              <a:rPr lang="en-US" dirty="0"/>
              <a:t>Many HTTPS websites (and other SSL connections) would stop working.</a:t>
            </a:r>
          </a:p>
          <a:p>
            <a:r>
              <a:rPr lang="en-US" dirty="0">
                <a:solidFill>
                  <a:schemeClr val="accent2"/>
                </a:solidFill>
              </a:rPr>
              <a:t>What would happened if you added a “bad” root certificate?</a:t>
            </a:r>
          </a:p>
          <a:p>
            <a:pPr lvl="1"/>
            <a:r>
              <a:rPr lang="en-US" dirty="0"/>
              <a:t>Your web browser would trust public keys that may be invalid, making you vulnerable to a man-in-the-middle or other impersonation attack.</a:t>
            </a:r>
          </a:p>
        </p:txBody>
      </p:sp>
      <p:grpSp>
        <p:nvGrpSpPr>
          <p:cNvPr id="4" name="Group 3">
            <a:extLst>
              <a:ext uri="{FF2B5EF4-FFF2-40B4-BE49-F238E27FC236}">
                <a16:creationId xmlns:a16="http://schemas.microsoft.com/office/drawing/2014/main" id="{1A5C308E-D944-C749-82BC-58FC901FACFD}"/>
              </a:ext>
            </a:extLst>
          </p:cNvPr>
          <p:cNvGrpSpPr/>
          <p:nvPr/>
        </p:nvGrpSpPr>
        <p:grpSpPr>
          <a:xfrm>
            <a:off x="11319190" y="1930004"/>
            <a:ext cx="716633" cy="681465"/>
            <a:chOff x="10763181" y="2345404"/>
            <a:chExt cx="1139517" cy="1083596"/>
          </a:xfrm>
        </p:grpSpPr>
        <p:sp>
          <p:nvSpPr>
            <p:cNvPr id="5" name="Octagon 4">
              <a:extLst>
                <a:ext uri="{FF2B5EF4-FFF2-40B4-BE49-F238E27FC236}">
                  <a16:creationId xmlns:a16="http://schemas.microsoft.com/office/drawing/2014/main" id="{5A83682B-F4CC-254C-A47A-AFDBE3D1E851}"/>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ctagon 5">
              <a:extLst>
                <a:ext uri="{FF2B5EF4-FFF2-40B4-BE49-F238E27FC236}">
                  <a16:creationId xmlns:a16="http://schemas.microsoft.com/office/drawing/2014/main" id="{BA9761EE-8D68-6446-BF85-B2C9741C9F69}"/>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0552580-651D-B149-B15D-DB93AC2E341A}"/>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grpSp>
        <p:nvGrpSpPr>
          <p:cNvPr id="8" name="Group 7">
            <a:extLst>
              <a:ext uri="{FF2B5EF4-FFF2-40B4-BE49-F238E27FC236}">
                <a16:creationId xmlns:a16="http://schemas.microsoft.com/office/drawing/2014/main" id="{F8C8FB06-5E42-BF41-9495-8A7DFFEB9DA0}"/>
              </a:ext>
            </a:extLst>
          </p:cNvPr>
          <p:cNvGrpSpPr/>
          <p:nvPr/>
        </p:nvGrpSpPr>
        <p:grpSpPr>
          <a:xfrm>
            <a:off x="11319189" y="3053865"/>
            <a:ext cx="716633" cy="681465"/>
            <a:chOff x="10763181" y="2345404"/>
            <a:chExt cx="1139517" cy="1083596"/>
          </a:xfrm>
        </p:grpSpPr>
        <p:sp>
          <p:nvSpPr>
            <p:cNvPr id="9" name="Octagon 8">
              <a:extLst>
                <a:ext uri="{FF2B5EF4-FFF2-40B4-BE49-F238E27FC236}">
                  <a16:creationId xmlns:a16="http://schemas.microsoft.com/office/drawing/2014/main" id="{3BB6D849-1365-A443-94C1-C3246CB76D47}"/>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ctagon 9">
              <a:extLst>
                <a:ext uri="{FF2B5EF4-FFF2-40B4-BE49-F238E27FC236}">
                  <a16:creationId xmlns:a16="http://schemas.microsoft.com/office/drawing/2014/main" id="{3F3A12B8-8877-8742-9626-9AEF395FF308}"/>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9492C0A-475E-E34F-9D8A-D72DF022EC6B}"/>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117192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100" y="-45476"/>
            <a:ext cx="5026465" cy="564736"/>
          </a:xfrm>
        </p:spPr>
        <p:txBody>
          <a:bodyPr>
            <a:normAutofit fontScale="90000"/>
          </a:bodyPr>
          <a:lstStyle/>
          <a:p>
            <a:pPr algn="ctr"/>
            <a:r>
              <a:rPr lang="en-US" sz="4000" dirty="0"/>
              <a:t>MITM Attack Revisited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330" y="243027"/>
            <a:ext cx="1818511" cy="994498"/>
          </a:xfrm>
          <a:prstGeom prst="rect">
            <a:avLst/>
          </a:prstGeom>
        </p:spPr>
      </p:pic>
      <p:grpSp>
        <p:nvGrpSpPr>
          <p:cNvPr id="13" name="Group 12"/>
          <p:cNvGrpSpPr/>
          <p:nvPr/>
        </p:nvGrpSpPr>
        <p:grpSpPr>
          <a:xfrm>
            <a:off x="222868" y="277506"/>
            <a:ext cx="1096744" cy="892125"/>
            <a:chOff x="1504679" y="2059996"/>
            <a:chExt cx="1096744" cy="892125"/>
          </a:xfrm>
        </p:grpSpPr>
        <p:pic>
          <p:nvPicPr>
            <p:cNvPr id="3"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04679" y="2059996"/>
              <a:ext cx="1096744" cy="8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53051" y="2153434"/>
              <a:ext cx="325686" cy="369332"/>
            </a:xfrm>
            <a:prstGeom prst="rect">
              <a:avLst/>
            </a:prstGeom>
            <a:noFill/>
          </p:spPr>
          <p:txBody>
            <a:bodyPr wrap="square" rtlCol="0">
              <a:spAutoFit/>
            </a:bodyPr>
            <a:lstStyle/>
            <a:p>
              <a:r>
                <a:rPr lang="en-US" b="1" dirty="0">
                  <a:solidFill>
                    <a:schemeClr val="bg1"/>
                  </a:solidFill>
                </a:rPr>
                <a:t>A</a:t>
              </a:r>
            </a:p>
          </p:txBody>
        </p:sp>
      </p:grpSp>
      <p:sp>
        <p:nvSpPr>
          <p:cNvPr id="18" name="Rectangle 17"/>
          <p:cNvSpPr/>
          <p:nvPr/>
        </p:nvSpPr>
        <p:spPr>
          <a:xfrm>
            <a:off x="1224737" y="567259"/>
            <a:ext cx="1286494" cy="400110"/>
          </a:xfrm>
          <a:prstGeom prst="rect">
            <a:avLst/>
          </a:prstGeom>
        </p:spPr>
        <p:txBody>
          <a:bodyPr wrap="square">
            <a:spAutoFit/>
          </a:bodyPr>
          <a:lstStyle/>
          <a:p>
            <a:r>
              <a:rPr lang="en-US" sz="2000" dirty="0"/>
              <a:t>(🔑</a:t>
            </a:r>
            <a:r>
              <a:rPr lang="en-US" sz="2000" baseline="-25000" dirty="0"/>
              <a:t>A</a:t>
            </a:r>
            <a:r>
              <a:rPr lang="en-US" sz="2000" dirty="0"/>
              <a:t>,🔓</a:t>
            </a:r>
            <a:r>
              <a:rPr lang="en-US" sz="2000" baseline="-25000" dirty="0"/>
              <a:t>A</a:t>
            </a:r>
            <a:r>
              <a:rPr lang="en-US" sz="2000" dirty="0"/>
              <a:t>)</a:t>
            </a:r>
          </a:p>
        </p:txBody>
      </p:sp>
      <p:sp>
        <p:nvSpPr>
          <p:cNvPr id="21" name="Rectangle 20"/>
          <p:cNvSpPr/>
          <p:nvPr/>
        </p:nvSpPr>
        <p:spPr>
          <a:xfrm>
            <a:off x="9067182" y="440501"/>
            <a:ext cx="1286494" cy="400110"/>
          </a:xfrm>
          <a:prstGeom prst="rect">
            <a:avLst/>
          </a:prstGeom>
        </p:spPr>
        <p:txBody>
          <a:bodyPr wrap="square">
            <a:spAutoFit/>
          </a:bodyPr>
          <a:lstStyle/>
          <a:p>
            <a:r>
              <a:rPr lang="en-US" sz="2000" dirty="0"/>
              <a:t>(🔑</a:t>
            </a:r>
            <a:r>
              <a:rPr lang="en-US" sz="2000" baseline="-25000" dirty="0"/>
              <a:t>G</a:t>
            </a:r>
            <a:r>
              <a:rPr lang="en-US" sz="2000" dirty="0"/>
              <a:t>,🔓</a:t>
            </a:r>
            <a:r>
              <a:rPr lang="en-US" sz="2000" baseline="-25000" dirty="0"/>
              <a:t>G</a:t>
            </a:r>
            <a:r>
              <a:rPr lang="en-US" sz="2000" dirty="0"/>
              <a:t>)</a:t>
            </a:r>
          </a:p>
        </p:txBody>
      </p:sp>
      <p:cxnSp>
        <p:nvCxnSpPr>
          <p:cNvPr id="34" name="Straight Arrow Connector 33"/>
          <p:cNvCxnSpPr/>
          <p:nvPr/>
        </p:nvCxnSpPr>
        <p:spPr>
          <a:xfrm>
            <a:off x="1435163" y="1471652"/>
            <a:ext cx="4555609" cy="333234"/>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13990" y="1237334"/>
            <a:ext cx="2497312" cy="646331"/>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Let’s talk securely!</a:t>
            </a:r>
          </a:p>
          <a:p>
            <a:r>
              <a:rPr lang="en-US" dirty="0"/>
              <a:t>Here’s my public key </a:t>
            </a:r>
          </a:p>
        </p:txBody>
      </p:sp>
      <p:cxnSp>
        <p:nvCxnSpPr>
          <p:cNvPr id="41" name="Straight Arrow Connector 40"/>
          <p:cNvCxnSpPr/>
          <p:nvPr/>
        </p:nvCxnSpPr>
        <p:spPr>
          <a:xfrm flipH="1">
            <a:off x="6143797" y="2485501"/>
            <a:ext cx="4554418" cy="279829"/>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00864" y="2478826"/>
            <a:ext cx="2893340" cy="646331"/>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OK. Here’s my public key 🔓</a:t>
            </a:r>
            <a:r>
              <a:rPr lang="en-US" baseline="-25000" dirty="0"/>
              <a:t>G</a:t>
            </a:r>
            <a:r>
              <a:rPr lang="en-US" dirty="0"/>
              <a:t> and my signed certificate 📄</a:t>
            </a:r>
            <a:r>
              <a:rPr lang="en-US" baseline="-25000" dirty="0"/>
              <a:t>G</a:t>
            </a:r>
            <a:endParaRPr lang="en-US" dirty="0"/>
          </a:p>
        </p:txBody>
      </p:sp>
      <p:sp>
        <p:nvSpPr>
          <p:cNvPr id="102" name="TextBox 101"/>
          <p:cNvSpPr txBox="1"/>
          <p:nvPr/>
        </p:nvSpPr>
        <p:spPr>
          <a:xfrm>
            <a:off x="10929742" y="332170"/>
            <a:ext cx="325686" cy="369332"/>
          </a:xfrm>
          <a:prstGeom prst="rect">
            <a:avLst/>
          </a:prstGeom>
          <a:noFill/>
        </p:spPr>
        <p:txBody>
          <a:bodyPr wrap="square" rtlCol="0">
            <a:spAutoFit/>
          </a:bodyPr>
          <a:lstStyle/>
          <a:p>
            <a:r>
              <a:rPr lang="en-US" b="1" dirty="0">
                <a:solidFill>
                  <a:schemeClr val="bg1"/>
                </a:solidFill>
              </a:rPr>
              <a:t>G</a:t>
            </a:r>
          </a:p>
        </p:txBody>
      </p:sp>
      <p:grpSp>
        <p:nvGrpSpPr>
          <p:cNvPr id="66" name="Group 100"/>
          <p:cNvGrpSpPr>
            <a:grpSpLocks/>
          </p:cNvGrpSpPr>
          <p:nvPr/>
        </p:nvGrpSpPr>
        <p:grpSpPr bwMode="auto">
          <a:xfrm>
            <a:off x="5585447" y="772005"/>
            <a:ext cx="893955" cy="467988"/>
            <a:chOff x="4396" y="1245"/>
            <a:chExt cx="672" cy="248"/>
          </a:xfrm>
        </p:grpSpPr>
        <p:sp>
          <p:nvSpPr>
            <p:cNvPr id="6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sp>
          <p:nvSpPr>
            <p:cNvPr id="7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sz="3200">
                <a:latin typeface="Times New Roman" charset="0"/>
              </a:endParaRPr>
            </a:p>
          </p:txBody>
        </p:sp>
        <p:sp>
          <p:nvSpPr>
            <p:cNvPr id="8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grpSp>
          <p:nvGrpSpPr>
            <p:cNvPr id="86" name="Group 104"/>
            <p:cNvGrpSpPr>
              <a:grpSpLocks/>
            </p:cNvGrpSpPr>
            <p:nvPr/>
          </p:nvGrpSpPr>
          <p:grpSpPr bwMode="auto">
            <a:xfrm>
              <a:off x="4530" y="1287"/>
              <a:ext cx="377" cy="75"/>
              <a:chOff x="2468" y="1332"/>
              <a:chExt cx="310" cy="60"/>
            </a:xfrm>
          </p:grpSpPr>
          <p:sp>
            <p:nvSpPr>
              <p:cNvPr id="89" name="Freeform 10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0" name="Freeform 10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87" name="Line 107"/>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88" name="Line 108"/>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11" name="Group 10"/>
          <p:cNvGrpSpPr/>
          <p:nvPr/>
        </p:nvGrpSpPr>
        <p:grpSpPr>
          <a:xfrm>
            <a:off x="1429046" y="1354297"/>
            <a:ext cx="9276477" cy="2232019"/>
            <a:chOff x="1429046" y="1354297"/>
            <a:chExt cx="9276477" cy="4995703"/>
          </a:xfrm>
        </p:grpSpPr>
        <p:cxnSp>
          <p:nvCxnSpPr>
            <p:cNvPr id="26" name="Straight Arrow Connector 25"/>
            <p:cNvCxnSpPr/>
            <p:nvPr/>
          </p:nvCxnSpPr>
          <p:spPr>
            <a:xfrm>
              <a:off x="1429046" y="1354297"/>
              <a:ext cx="0" cy="49957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705523" y="1678329"/>
              <a:ext cx="0" cy="44960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990772" y="1354297"/>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147230" y="1354300"/>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1" name="Rectangle 100"/>
          <p:cNvSpPr/>
          <p:nvPr/>
        </p:nvSpPr>
        <p:spPr>
          <a:xfrm>
            <a:off x="6540793" y="734982"/>
            <a:ext cx="1286494" cy="400110"/>
          </a:xfrm>
          <a:prstGeom prst="rect">
            <a:avLst/>
          </a:prstGeom>
        </p:spPr>
        <p:txBody>
          <a:bodyPr wrap="square">
            <a:spAutoFit/>
          </a:bodyPr>
          <a:lstStyle/>
          <a:p>
            <a:r>
              <a:rPr lang="en-US" sz="2000" dirty="0"/>
              <a:t>(🔑</a:t>
            </a:r>
            <a:r>
              <a:rPr lang="en-US" sz="2000" baseline="-25000" dirty="0"/>
              <a:t>M</a:t>
            </a:r>
            <a:r>
              <a:rPr lang="en-US" sz="2000" dirty="0"/>
              <a:t>,🔓</a:t>
            </a:r>
            <a:r>
              <a:rPr lang="en-US" sz="2000" baseline="-25000" dirty="0"/>
              <a:t>M</a:t>
            </a:r>
            <a:r>
              <a:rPr lang="en-US" sz="2000" dirty="0"/>
              <a:t>)</a:t>
            </a:r>
          </a:p>
        </p:txBody>
      </p:sp>
      <p:cxnSp>
        <p:nvCxnSpPr>
          <p:cNvPr id="103" name="Straight Arrow Connector 102"/>
          <p:cNvCxnSpPr/>
          <p:nvPr/>
        </p:nvCxnSpPr>
        <p:spPr>
          <a:xfrm flipH="1">
            <a:off x="1432862" y="2961469"/>
            <a:ext cx="4554418" cy="279829"/>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572996" y="2954794"/>
            <a:ext cx="2938950" cy="646331"/>
          </a:xfrm>
          <a:prstGeom prst="rect">
            <a:avLst/>
          </a:prstGeom>
          <a:solidFill>
            <a:schemeClr val="accent2">
              <a:lumMod val="20000"/>
              <a:lumOff val="80000"/>
            </a:schemeClr>
          </a:solidFill>
          <a:ln>
            <a:solidFill>
              <a:schemeClr val="accent2"/>
            </a:solidFill>
          </a:ln>
        </p:spPr>
        <p:txBody>
          <a:bodyPr wrap="square" rtlCol="0">
            <a:spAutoFit/>
          </a:bodyPr>
          <a:lstStyle/>
          <a:p>
            <a:pPr algn="r"/>
            <a:r>
              <a:rPr lang="en-US" dirty="0"/>
              <a:t>OK. Here’s my public key 🔓</a:t>
            </a:r>
            <a:r>
              <a:rPr lang="en-US" b="1" baseline="-25000" dirty="0"/>
              <a:t>M</a:t>
            </a:r>
            <a:r>
              <a:rPr lang="en-US" dirty="0"/>
              <a:t> and (an invalid) certificate 📄</a:t>
            </a:r>
            <a:r>
              <a:rPr lang="en-US" b="1" baseline="-25000" dirty="0"/>
              <a:t>M</a:t>
            </a:r>
          </a:p>
        </p:txBody>
      </p:sp>
      <p:grpSp>
        <p:nvGrpSpPr>
          <p:cNvPr id="14" name="Group 13"/>
          <p:cNvGrpSpPr/>
          <p:nvPr/>
        </p:nvGrpSpPr>
        <p:grpSpPr>
          <a:xfrm>
            <a:off x="6147230" y="1678329"/>
            <a:ext cx="4555609" cy="646331"/>
            <a:chOff x="6793406" y="1678329"/>
            <a:chExt cx="4555609" cy="646331"/>
          </a:xfrm>
        </p:grpSpPr>
        <p:cxnSp>
          <p:nvCxnSpPr>
            <p:cNvPr id="92" name="Straight Arrow Connector 91"/>
            <p:cNvCxnSpPr/>
            <p:nvPr/>
          </p:nvCxnSpPr>
          <p:spPr>
            <a:xfrm>
              <a:off x="6793406" y="1912647"/>
              <a:ext cx="4555609" cy="333234"/>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272233" y="1678329"/>
              <a:ext cx="2497312" cy="646331"/>
            </a:xfrm>
            <a:prstGeom prst="rect">
              <a:avLst/>
            </a:prstGeom>
            <a:solidFill>
              <a:schemeClr val="accent2">
                <a:lumMod val="20000"/>
                <a:lumOff val="80000"/>
              </a:schemeClr>
            </a:solidFill>
            <a:ln>
              <a:solidFill>
                <a:schemeClr val="accent2"/>
              </a:solidFill>
            </a:ln>
          </p:spPr>
          <p:txBody>
            <a:bodyPr wrap="square" rtlCol="0">
              <a:spAutoFit/>
            </a:bodyPr>
            <a:lstStyle/>
            <a:p>
              <a:r>
                <a:rPr lang="en-US" dirty="0"/>
                <a:t>Let’s talk securely!</a:t>
              </a:r>
            </a:p>
            <a:p>
              <a:r>
                <a:rPr lang="en-US" dirty="0"/>
                <a:t>Here’s my public key</a:t>
              </a:r>
            </a:p>
          </p:txBody>
        </p:sp>
        <p:sp>
          <p:nvSpPr>
            <p:cNvPr id="12" name="TextBox 11"/>
            <p:cNvSpPr txBox="1"/>
            <p:nvPr/>
          </p:nvSpPr>
          <p:spPr>
            <a:xfrm>
              <a:off x="9084116" y="1739884"/>
              <a:ext cx="866647" cy="523220"/>
            </a:xfrm>
            <a:prstGeom prst="rect">
              <a:avLst/>
            </a:prstGeom>
            <a:noFill/>
          </p:spPr>
          <p:txBody>
            <a:bodyPr wrap="square" rtlCol="0">
              <a:spAutoFit/>
            </a:bodyPr>
            <a:lstStyle/>
            <a:p>
              <a:r>
                <a:rPr lang="en-US" sz="2800"/>
                <a:t>🔓</a:t>
              </a:r>
              <a:r>
                <a:rPr lang="en-US" sz="2800" b="1" baseline="-25000"/>
                <a:t>M</a:t>
              </a:r>
              <a:endParaRPr lang="en-US" sz="2800"/>
            </a:p>
          </p:txBody>
        </p:sp>
      </p:grpSp>
      <p:sp>
        <p:nvSpPr>
          <p:cNvPr id="115" name="TextBox 114"/>
          <p:cNvSpPr txBox="1"/>
          <p:nvPr/>
        </p:nvSpPr>
        <p:spPr>
          <a:xfrm>
            <a:off x="3783693" y="1298889"/>
            <a:ext cx="866647" cy="523220"/>
          </a:xfrm>
          <a:prstGeom prst="rect">
            <a:avLst/>
          </a:prstGeom>
          <a:noFill/>
        </p:spPr>
        <p:txBody>
          <a:bodyPr wrap="square" rtlCol="0">
            <a:spAutoFit/>
          </a:bodyPr>
          <a:lstStyle/>
          <a:p>
            <a:r>
              <a:rPr lang="en-US" sz="2800" dirty="0"/>
              <a:t>🔓</a:t>
            </a:r>
            <a:r>
              <a:rPr lang="en-US" sz="2800" baseline="-25000" dirty="0"/>
              <a:t>A</a:t>
            </a:r>
            <a:endParaRPr lang="en-US" sz="2800" dirty="0"/>
          </a:p>
        </p:txBody>
      </p:sp>
      <p:sp>
        <p:nvSpPr>
          <p:cNvPr id="4" name="TextBox 3"/>
          <p:cNvSpPr txBox="1"/>
          <p:nvPr/>
        </p:nvSpPr>
        <p:spPr>
          <a:xfrm>
            <a:off x="8010144" y="3564017"/>
            <a:ext cx="4007532" cy="1938992"/>
          </a:xfrm>
          <a:prstGeom prst="rect">
            <a:avLst/>
          </a:prstGeom>
          <a:solidFill>
            <a:schemeClr val="bg1"/>
          </a:solidFill>
        </p:spPr>
        <p:txBody>
          <a:bodyPr wrap="square" rtlCol="0">
            <a:spAutoFit/>
          </a:bodyPr>
          <a:lstStyle/>
          <a:p>
            <a:r>
              <a:rPr lang="en-US" sz="2400" dirty="0"/>
              <a:t>Server </a:t>
            </a:r>
            <a:r>
              <a:rPr lang="en-US" sz="2400" i="1" dirty="0">
                <a:solidFill>
                  <a:schemeClr val="accent6"/>
                </a:solidFill>
              </a:rPr>
              <a:t>does not </a:t>
            </a:r>
            <a:r>
              <a:rPr lang="en-US" sz="2400" dirty="0"/>
              <a:t>notice the attack because it doesn’t expect a signed certificate from client.</a:t>
            </a:r>
            <a:br>
              <a:rPr lang="en-US" sz="2400" dirty="0"/>
            </a:br>
            <a:r>
              <a:rPr lang="en-US" sz="2400" dirty="0"/>
              <a:t>Instead, </a:t>
            </a:r>
            <a:r>
              <a:rPr lang="en-US" sz="2400" i="1" dirty="0">
                <a:solidFill>
                  <a:schemeClr val="accent6"/>
                </a:solidFill>
              </a:rPr>
              <a:t>passwords</a:t>
            </a:r>
            <a:r>
              <a:rPr lang="en-US" sz="2400" dirty="0"/>
              <a:t> are usually used to authenticate clients.</a:t>
            </a:r>
          </a:p>
        </p:txBody>
      </p:sp>
      <p:sp>
        <p:nvSpPr>
          <p:cNvPr id="6" name="TextBox 5"/>
          <p:cNvSpPr txBox="1"/>
          <p:nvPr/>
        </p:nvSpPr>
        <p:spPr>
          <a:xfrm>
            <a:off x="10369511" y="1169631"/>
            <a:ext cx="1648165" cy="369332"/>
          </a:xfrm>
          <a:prstGeom prst="rect">
            <a:avLst/>
          </a:prstGeom>
          <a:noFill/>
        </p:spPr>
        <p:txBody>
          <a:bodyPr wrap="square" rtlCol="0">
            <a:spAutoFit/>
          </a:bodyPr>
          <a:lstStyle/>
          <a:p>
            <a:r>
              <a:rPr lang="en-US" dirty="0" err="1"/>
              <a:t>gadgets.com</a:t>
            </a:r>
            <a:endParaRPr lang="en-US" dirty="0"/>
          </a:p>
        </p:txBody>
      </p:sp>
      <p:sp>
        <p:nvSpPr>
          <p:cNvPr id="49" name="TextBox 48"/>
          <p:cNvSpPr txBox="1"/>
          <p:nvPr/>
        </p:nvSpPr>
        <p:spPr>
          <a:xfrm>
            <a:off x="522663" y="4039326"/>
            <a:ext cx="4284700" cy="2308324"/>
          </a:xfrm>
          <a:prstGeom prst="rect">
            <a:avLst/>
          </a:prstGeom>
          <a:solidFill>
            <a:schemeClr val="bg1"/>
          </a:solidFill>
        </p:spPr>
        <p:txBody>
          <a:bodyPr wrap="square" rtlCol="0">
            <a:spAutoFit/>
          </a:bodyPr>
          <a:lstStyle/>
          <a:p>
            <a:r>
              <a:rPr lang="en-US" sz="2400" dirty="0"/>
              <a:t>Client notices that </a:t>
            </a:r>
            <a:r>
              <a:rPr lang="en-US" sz="2400" i="1" dirty="0">
                <a:solidFill>
                  <a:schemeClr val="accent6"/>
                </a:solidFill>
              </a:rPr>
              <a:t>certificate is fake or missing</a:t>
            </a:r>
            <a:r>
              <a:rPr lang="en-US" sz="2400" dirty="0"/>
              <a:t>.  A real certificate authority would not have signed a certificate listing 🔓</a:t>
            </a:r>
            <a:r>
              <a:rPr lang="en-US" sz="2400" b="1" baseline="-25000" dirty="0"/>
              <a:t>M</a:t>
            </a:r>
            <a:r>
              <a:rPr lang="en-US" sz="2400" dirty="0"/>
              <a:t> as the public key for </a:t>
            </a:r>
            <a:r>
              <a:rPr lang="en-US" sz="2400" dirty="0" err="1"/>
              <a:t>gadgets.com</a:t>
            </a:r>
            <a:r>
              <a:rPr lang="en-US" sz="2400" dirty="0"/>
              <a:t>.</a:t>
            </a:r>
          </a:p>
          <a:p>
            <a:r>
              <a:rPr lang="en-US" sz="2400" b="1" dirty="0"/>
              <a:t>Client drops the connection.</a:t>
            </a:r>
          </a:p>
        </p:txBody>
      </p:sp>
      <p:sp>
        <p:nvSpPr>
          <p:cNvPr id="15" name="TextBox 14"/>
          <p:cNvSpPr txBox="1"/>
          <p:nvPr/>
        </p:nvSpPr>
        <p:spPr>
          <a:xfrm>
            <a:off x="4928378" y="4180510"/>
            <a:ext cx="2430838" cy="1754326"/>
          </a:xfrm>
          <a:prstGeom prst="rect">
            <a:avLst/>
          </a:prstGeom>
          <a:solidFill>
            <a:schemeClr val="bg2">
              <a:lumMod val="50000"/>
            </a:schemeClr>
          </a:solidFill>
          <a:ln>
            <a:noFill/>
          </a:ln>
        </p:spPr>
        <p:txBody>
          <a:bodyPr wrap="square" rtlCol="0">
            <a:spAutoFit/>
          </a:bodyPr>
          <a:lstStyle/>
          <a:p>
            <a:r>
              <a:rPr lang="en-US" dirty="0">
                <a:solidFill>
                  <a:schemeClr val="bg1"/>
                </a:solidFill>
              </a:rPr>
              <a:t>📄</a:t>
            </a:r>
            <a:r>
              <a:rPr lang="en-US" b="1" baseline="-25000" dirty="0">
                <a:solidFill>
                  <a:schemeClr val="bg1"/>
                </a:solidFill>
              </a:rPr>
              <a:t>M</a:t>
            </a:r>
            <a:r>
              <a:rPr lang="en-US" dirty="0">
                <a:solidFill>
                  <a:schemeClr val="bg1"/>
                </a:solidFill>
              </a:rPr>
              <a:t> must have one of these problems:</a:t>
            </a:r>
          </a:p>
          <a:p>
            <a:pPr marL="285750" indent="-285750">
              <a:buFont typeface="Arial" charset="0"/>
              <a:buChar char="•"/>
            </a:pPr>
            <a:r>
              <a:rPr lang="en-US" dirty="0">
                <a:solidFill>
                  <a:schemeClr val="bg1"/>
                </a:solidFill>
              </a:rPr>
              <a:t>Domain name is not “</a:t>
            </a:r>
            <a:r>
              <a:rPr lang="en-US" dirty="0" err="1">
                <a:solidFill>
                  <a:schemeClr val="bg1"/>
                </a:solidFill>
              </a:rPr>
              <a:t>gadgets.com</a:t>
            </a:r>
            <a:r>
              <a:rPr lang="en-US" dirty="0">
                <a:solidFill>
                  <a:schemeClr val="bg1"/>
                </a:solidFill>
              </a:rPr>
              <a:t>”</a:t>
            </a:r>
          </a:p>
          <a:p>
            <a:pPr marL="285750" indent="-285750">
              <a:buFont typeface="Arial" charset="0"/>
              <a:buChar char="•"/>
            </a:pPr>
            <a:r>
              <a:rPr lang="en-US" dirty="0">
                <a:solidFill>
                  <a:schemeClr val="bg1"/>
                </a:solidFill>
              </a:rPr>
              <a:t>Signature is invalid.</a:t>
            </a:r>
          </a:p>
          <a:p>
            <a:pPr marL="285750" indent="-285750">
              <a:buFont typeface="Arial" charset="0"/>
              <a:buChar char="•"/>
            </a:pPr>
            <a:r>
              <a:rPr lang="en-US" dirty="0">
                <a:solidFill>
                  <a:schemeClr val="bg1"/>
                </a:solidFill>
              </a:rPr>
              <a:t>Issuer is not trusted.</a:t>
            </a:r>
          </a:p>
        </p:txBody>
      </p:sp>
      <p:cxnSp>
        <p:nvCxnSpPr>
          <p:cNvPr id="17" name="Straight Arrow Connector 16"/>
          <p:cNvCxnSpPr/>
          <p:nvPr/>
        </p:nvCxnSpPr>
        <p:spPr>
          <a:xfrm>
            <a:off x="5169408" y="3601125"/>
            <a:ext cx="24384" cy="579385"/>
          </a:xfrm>
          <a:prstGeom prst="straightConnector1">
            <a:avLst/>
          </a:prstGeom>
          <a:ln w="57150">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72969" y="502296"/>
            <a:ext cx="1330492" cy="578764"/>
          </a:xfrm>
          <a:prstGeom prst="rect">
            <a:avLst/>
          </a:prstGeom>
        </p:spPr>
      </p:pic>
      <p:sp>
        <p:nvSpPr>
          <p:cNvPr id="7" name="Rectangular Callout 6">
            <a:extLst>
              <a:ext uri="{FF2B5EF4-FFF2-40B4-BE49-F238E27FC236}">
                <a16:creationId xmlns:a16="http://schemas.microsoft.com/office/drawing/2014/main" id="{4F0FAA31-EE79-0E4A-AFFC-0C81DF18C298}"/>
              </a:ext>
            </a:extLst>
          </p:cNvPr>
          <p:cNvSpPr/>
          <p:nvPr/>
        </p:nvSpPr>
        <p:spPr>
          <a:xfrm>
            <a:off x="7128292" y="4120699"/>
            <a:ext cx="712278" cy="412814"/>
          </a:xfrm>
          <a:prstGeom prst="wedgeRectCallout">
            <a:avLst>
              <a:gd name="adj1" fmla="val -89776"/>
              <a:gd name="adj2" fmla="val 6249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a:t>
            </a:r>
          </a:p>
        </p:txBody>
      </p:sp>
      <p:grpSp>
        <p:nvGrpSpPr>
          <p:cNvPr id="44" name="Group 43">
            <a:extLst>
              <a:ext uri="{FF2B5EF4-FFF2-40B4-BE49-F238E27FC236}">
                <a16:creationId xmlns:a16="http://schemas.microsoft.com/office/drawing/2014/main" id="{55BECB52-2D3A-D444-A85F-8DDCEBA0D16A}"/>
              </a:ext>
            </a:extLst>
          </p:cNvPr>
          <p:cNvGrpSpPr/>
          <p:nvPr/>
        </p:nvGrpSpPr>
        <p:grpSpPr>
          <a:xfrm>
            <a:off x="6831534" y="3510716"/>
            <a:ext cx="716633" cy="681465"/>
            <a:chOff x="10763181" y="2345404"/>
            <a:chExt cx="1139517" cy="1083596"/>
          </a:xfrm>
        </p:grpSpPr>
        <p:sp>
          <p:nvSpPr>
            <p:cNvPr id="45" name="Octagon 44">
              <a:extLst>
                <a:ext uri="{FF2B5EF4-FFF2-40B4-BE49-F238E27FC236}">
                  <a16:creationId xmlns:a16="http://schemas.microsoft.com/office/drawing/2014/main" id="{BC4A16BA-D847-3245-B133-A8C317A6B251}"/>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Octagon 45">
              <a:extLst>
                <a:ext uri="{FF2B5EF4-FFF2-40B4-BE49-F238E27FC236}">
                  <a16:creationId xmlns:a16="http://schemas.microsoft.com/office/drawing/2014/main" id="{893B4589-C783-E149-95D3-FDDFA372EB21}"/>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AA66004-C75A-1B48-8A6F-AD11A33107FB}"/>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5176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Sketchy root certificates allow MITM attacks</a:t>
            </a:r>
          </a:p>
        </p:txBody>
      </p:sp>
      <p:sp>
        <p:nvSpPr>
          <p:cNvPr id="3" name="Content Placeholder 2"/>
          <p:cNvSpPr>
            <a:spLocks noGrp="1"/>
          </p:cNvSpPr>
          <p:nvPr>
            <p:ph idx="1"/>
          </p:nvPr>
        </p:nvSpPr>
        <p:spPr/>
        <p:txBody>
          <a:bodyPr/>
          <a:lstStyle/>
          <a:p>
            <a:r>
              <a:rPr lang="en-US" dirty="0"/>
              <a:t>Some corporate and campus networks require machines to install a new root certificate to connect to networked services.</a:t>
            </a:r>
          </a:p>
          <a:p>
            <a:r>
              <a:rPr lang="en-US" dirty="0"/>
              <a:t>By installing a single malicious root certificate, all of client’s encrypted network traffic can be read and modified.</a:t>
            </a:r>
          </a:p>
          <a:p>
            <a:r>
              <a:rPr lang="en-US" dirty="0"/>
              <a:t>This technique is also used by some legitimate debugging tools (</a:t>
            </a:r>
            <a:r>
              <a:rPr lang="en-US" dirty="0" err="1"/>
              <a:t>eg.</a:t>
            </a:r>
            <a:r>
              <a:rPr lang="en-US" dirty="0"/>
              <a:t> </a:t>
            </a:r>
            <a:r>
              <a:rPr lang="en-US" dirty="0">
                <a:hlinkClick r:id="rId2"/>
              </a:rPr>
              <a:t>Charles Proxy</a:t>
            </a:r>
            <a:r>
              <a:rPr lang="en-US" dirty="0"/>
              <a:t>) to sniff HTTPS traffic.</a:t>
            </a:r>
          </a:p>
          <a:p>
            <a:pPr lvl="1"/>
            <a:r>
              <a:rPr lang="en-US" dirty="0"/>
              <a:t>Normally, Wireshark cannot view HTTPS traffic because it’s encrypted at the application layer.</a:t>
            </a:r>
          </a:p>
          <a:p>
            <a:pPr lvl="1"/>
            <a:r>
              <a:rPr lang="en-US" dirty="0"/>
              <a:t>Charles Proxy is a MITM running on your machine that shows decrypted HTTPS streams.</a:t>
            </a:r>
          </a:p>
        </p:txBody>
      </p:sp>
    </p:spTree>
    <p:extLst>
      <p:ext uri="{BB962C8B-B14F-4D97-AF65-F5344CB8AC3E}">
        <p14:creationId xmlns:p14="http://schemas.microsoft.com/office/powerpoint/2010/main" val="43427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138" y="18138"/>
            <a:ext cx="5281922" cy="539214"/>
          </a:xfrm>
        </p:spPr>
        <p:txBody>
          <a:bodyPr>
            <a:normAutofit fontScale="90000"/>
          </a:bodyPr>
          <a:lstStyle/>
          <a:p>
            <a:pPr algn="ctr"/>
            <a:r>
              <a:rPr lang="en-US" sz="4000"/>
              <a:t>Successful MITM </a:t>
            </a:r>
            <a:r>
              <a:rPr lang="en-US" sz="4000" dirty="0"/>
              <a:t>Attack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330" y="243027"/>
            <a:ext cx="1818511" cy="994498"/>
          </a:xfrm>
          <a:prstGeom prst="rect">
            <a:avLst/>
          </a:prstGeom>
        </p:spPr>
      </p:pic>
      <p:grpSp>
        <p:nvGrpSpPr>
          <p:cNvPr id="13" name="Group 12"/>
          <p:cNvGrpSpPr/>
          <p:nvPr/>
        </p:nvGrpSpPr>
        <p:grpSpPr>
          <a:xfrm>
            <a:off x="222868" y="277506"/>
            <a:ext cx="1096744" cy="892125"/>
            <a:chOff x="1504679" y="2059996"/>
            <a:chExt cx="1096744" cy="892125"/>
          </a:xfrm>
        </p:grpSpPr>
        <p:pic>
          <p:nvPicPr>
            <p:cNvPr id="3"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04679" y="2059996"/>
              <a:ext cx="1096744" cy="8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53051" y="2153434"/>
              <a:ext cx="325686" cy="369332"/>
            </a:xfrm>
            <a:prstGeom prst="rect">
              <a:avLst/>
            </a:prstGeom>
            <a:noFill/>
          </p:spPr>
          <p:txBody>
            <a:bodyPr wrap="square" rtlCol="0">
              <a:spAutoFit/>
            </a:bodyPr>
            <a:lstStyle/>
            <a:p>
              <a:r>
                <a:rPr lang="en-US" b="1" dirty="0">
                  <a:solidFill>
                    <a:schemeClr val="bg1"/>
                  </a:solidFill>
                </a:rPr>
                <a:t>A</a:t>
              </a:r>
            </a:p>
          </p:txBody>
        </p:sp>
      </p:grpSp>
      <p:sp>
        <p:nvSpPr>
          <p:cNvPr id="18" name="Rectangle 17"/>
          <p:cNvSpPr/>
          <p:nvPr/>
        </p:nvSpPr>
        <p:spPr>
          <a:xfrm>
            <a:off x="1224737" y="567259"/>
            <a:ext cx="1286494" cy="400110"/>
          </a:xfrm>
          <a:prstGeom prst="rect">
            <a:avLst/>
          </a:prstGeom>
        </p:spPr>
        <p:txBody>
          <a:bodyPr wrap="square">
            <a:spAutoFit/>
          </a:bodyPr>
          <a:lstStyle/>
          <a:p>
            <a:r>
              <a:rPr lang="en-US" sz="2000" dirty="0"/>
              <a:t>(🔑</a:t>
            </a:r>
            <a:r>
              <a:rPr lang="en-US" sz="2000" baseline="-25000" dirty="0"/>
              <a:t>A</a:t>
            </a:r>
            <a:r>
              <a:rPr lang="en-US" sz="2000" dirty="0"/>
              <a:t>,🔓</a:t>
            </a:r>
            <a:r>
              <a:rPr lang="en-US" sz="2000" baseline="-25000" dirty="0"/>
              <a:t>A</a:t>
            </a:r>
            <a:r>
              <a:rPr lang="en-US" sz="2000" dirty="0"/>
              <a:t>)</a:t>
            </a:r>
          </a:p>
        </p:txBody>
      </p:sp>
      <p:sp>
        <p:nvSpPr>
          <p:cNvPr id="21" name="Rectangle 20"/>
          <p:cNvSpPr/>
          <p:nvPr/>
        </p:nvSpPr>
        <p:spPr>
          <a:xfrm>
            <a:off x="9067182" y="440501"/>
            <a:ext cx="1286494" cy="400110"/>
          </a:xfrm>
          <a:prstGeom prst="rect">
            <a:avLst/>
          </a:prstGeom>
        </p:spPr>
        <p:txBody>
          <a:bodyPr wrap="square">
            <a:spAutoFit/>
          </a:bodyPr>
          <a:lstStyle/>
          <a:p>
            <a:r>
              <a:rPr lang="en-US" sz="2000" dirty="0"/>
              <a:t>(🔑</a:t>
            </a:r>
            <a:r>
              <a:rPr lang="en-US" sz="2000" baseline="-25000" dirty="0"/>
              <a:t>G</a:t>
            </a:r>
            <a:r>
              <a:rPr lang="en-US" sz="2000" dirty="0"/>
              <a:t>,🔓</a:t>
            </a:r>
            <a:r>
              <a:rPr lang="en-US" sz="2000" baseline="-25000" dirty="0"/>
              <a:t>G</a:t>
            </a:r>
            <a:r>
              <a:rPr lang="en-US" sz="2000" dirty="0"/>
              <a:t>)</a:t>
            </a:r>
          </a:p>
        </p:txBody>
      </p:sp>
      <p:cxnSp>
        <p:nvCxnSpPr>
          <p:cNvPr id="34" name="Straight Arrow Connector 33"/>
          <p:cNvCxnSpPr/>
          <p:nvPr/>
        </p:nvCxnSpPr>
        <p:spPr>
          <a:xfrm>
            <a:off x="1435163" y="1471652"/>
            <a:ext cx="4555609" cy="333234"/>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13990" y="1237334"/>
            <a:ext cx="2497312" cy="646331"/>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Let’s talk securely!</a:t>
            </a:r>
          </a:p>
          <a:p>
            <a:r>
              <a:rPr lang="en-US" dirty="0"/>
              <a:t>Here’s my public key </a:t>
            </a:r>
          </a:p>
        </p:txBody>
      </p:sp>
      <p:cxnSp>
        <p:nvCxnSpPr>
          <p:cNvPr id="41" name="Straight Arrow Connector 40"/>
          <p:cNvCxnSpPr/>
          <p:nvPr/>
        </p:nvCxnSpPr>
        <p:spPr>
          <a:xfrm flipH="1">
            <a:off x="6143797" y="2485501"/>
            <a:ext cx="4554418" cy="279829"/>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00863" y="2478826"/>
            <a:ext cx="3068647" cy="923330"/>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OK. Here’s my public key 🔓</a:t>
            </a:r>
            <a:r>
              <a:rPr lang="en-US" baseline="-25000" dirty="0"/>
              <a:t>G</a:t>
            </a:r>
            <a:r>
              <a:rPr lang="en-US" dirty="0"/>
              <a:t> and my certificate 📄</a:t>
            </a:r>
            <a:r>
              <a:rPr lang="en-US" baseline="-25000" dirty="0"/>
              <a:t>G</a:t>
            </a:r>
            <a:endParaRPr lang="en-US" dirty="0"/>
          </a:p>
          <a:p>
            <a:pPr algn="r"/>
            <a:r>
              <a:rPr lang="en-US" dirty="0"/>
              <a:t>(signed by a legitimate authority)</a:t>
            </a:r>
          </a:p>
        </p:txBody>
      </p:sp>
      <p:sp>
        <p:nvSpPr>
          <p:cNvPr id="102" name="TextBox 101"/>
          <p:cNvSpPr txBox="1"/>
          <p:nvPr/>
        </p:nvSpPr>
        <p:spPr>
          <a:xfrm>
            <a:off x="10929742" y="332170"/>
            <a:ext cx="325686" cy="369332"/>
          </a:xfrm>
          <a:prstGeom prst="rect">
            <a:avLst/>
          </a:prstGeom>
          <a:noFill/>
        </p:spPr>
        <p:txBody>
          <a:bodyPr wrap="square" rtlCol="0">
            <a:spAutoFit/>
          </a:bodyPr>
          <a:lstStyle/>
          <a:p>
            <a:r>
              <a:rPr lang="en-US" b="1" dirty="0">
                <a:solidFill>
                  <a:schemeClr val="bg1"/>
                </a:solidFill>
              </a:rPr>
              <a:t>G</a:t>
            </a:r>
          </a:p>
        </p:txBody>
      </p:sp>
      <p:grpSp>
        <p:nvGrpSpPr>
          <p:cNvPr id="66" name="Group 100"/>
          <p:cNvGrpSpPr>
            <a:grpSpLocks/>
          </p:cNvGrpSpPr>
          <p:nvPr/>
        </p:nvGrpSpPr>
        <p:grpSpPr bwMode="auto">
          <a:xfrm>
            <a:off x="5585447" y="772005"/>
            <a:ext cx="893955" cy="467988"/>
            <a:chOff x="4396" y="1245"/>
            <a:chExt cx="672" cy="248"/>
          </a:xfrm>
        </p:grpSpPr>
        <p:sp>
          <p:nvSpPr>
            <p:cNvPr id="6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sp>
          <p:nvSpPr>
            <p:cNvPr id="7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sz="3200">
                <a:latin typeface="Times New Roman" charset="0"/>
              </a:endParaRPr>
            </a:p>
          </p:txBody>
        </p:sp>
        <p:sp>
          <p:nvSpPr>
            <p:cNvPr id="8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grpSp>
          <p:nvGrpSpPr>
            <p:cNvPr id="86" name="Group 104"/>
            <p:cNvGrpSpPr>
              <a:grpSpLocks/>
            </p:cNvGrpSpPr>
            <p:nvPr/>
          </p:nvGrpSpPr>
          <p:grpSpPr bwMode="auto">
            <a:xfrm>
              <a:off x="4530" y="1287"/>
              <a:ext cx="377" cy="75"/>
              <a:chOff x="2468" y="1332"/>
              <a:chExt cx="310" cy="60"/>
            </a:xfrm>
          </p:grpSpPr>
          <p:sp>
            <p:nvSpPr>
              <p:cNvPr id="89" name="Freeform 10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0" name="Freeform 10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87" name="Line 107"/>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88" name="Line 108"/>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11" name="Group 10"/>
          <p:cNvGrpSpPr/>
          <p:nvPr/>
        </p:nvGrpSpPr>
        <p:grpSpPr>
          <a:xfrm>
            <a:off x="1429046" y="1354297"/>
            <a:ext cx="9276477" cy="3991939"/>
            <a:chOff x="1429046" y="1354297"/>
            <a:chExt cx="9276477" cy="4995703"/>
          </a:xfrm>
        </p:grpSpPr>
        <p:cxnSp>
          <p:nvCxnSpPr>
            <p:cNvPr id="26" name="Straight Arrow Connector 25"/>
            <p:cNvCxnSpPr/>
            <p:nvPr/>
          </p:nvCxnSpPr>
          <p:spPr>
            <a:xfrm>
              <a:off x="1429046" y="1354297"/>
              <a:ext cx="0" cy="49957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705523" y="1678329"/>
              <a:ext cx="0" cy="44960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990772" y="1354297"/>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147230" y="1354300"/>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1" name="Rectangle 100"/>
          <p:cNvSpPr/>
          <p:nvPr/>
        </p:nvSpPr>
        <p:spPr>
          <a:xfrm>
            <a:off x="6540793" y="734982"/>
            <a:ext cx="1286494" cy="707886"/>
          </a:xfrm>
          <a:prstGeom prst="rect">
            <a:avLst/>
          </a:prstGeom>
        </p:spPr>
        <p:txBody>
          <a:bodyPr wrap="square">
            <a:spAutoFit/>
          </a:bodyPr>
          <a:lstStyle/>
          <a:p>
            <a:r>
              <a:rPr lang="en-US" sz="2000" dirty="0"/>
              <a:t>(🔑</a:t>
            </a:r>
            <a:r>
              <a:rPr lang="en-US" sz="2000" baseline="-25000" dirty="0"/>
              <a:t>M</a:t>
            </a:r>
            <a:r>
              <a:rPr lang="en-US" sz="2000" dirty="0"/>
              <a:t>,🔓</a:t>
            </a:r>
            <a:r>
              <a:rPr lang="en-US" sz="2000" baseline="-25000" dirty="0"/>
              <a:t>M</a:t>
            </a:r>
            <a:r>
              <a:rPr lang="en-US" sz="2000" dirty="0"/>
              <a:t>)</a:t>
            </a:r>
          </a:p>
          <a:p>
            <a:r>
              <a:rPr lang="en-US" sz="2000" dirty="0"/>
              <a:t>(🔑</a:t>
            </a:r>
            <a:r>
              <a:rPr lang="en-US" sz="2000" baseline="-25000" dirty="0"/>
              <a:t>B</a:t>
            </a:r>
            <a:r>
              <a:rPr lang="en-US" sz="2000" dirty="0"/>
              <a:t>,🔓</a:t>
            </a:r>
            <a:r>
              <a:rPr lang="en-US" sz="2000" baseline="-25000" dirty="0"/>
              <a:t>B</a:t>
            </a:r>
            <a:r>
              <a:rPr lang="en-US" sz="2000" dirty="0"/>
              <a:t>)</a:t>
            </a:r>
          </a:p>
        </p:txBody>
      </p:sp>
      <p:cxnSp>
        <p:nvCxnSpPr>
          <p:cNvPr id="103" name="Straight Arrow Connector 102"/>
          <p:cNvCxnSpPr/>
          <p:nvPr/>
        </p:nvCxnSpPr>
        <p:spPr>
          <a:xfrm flipH="1">
            <a:off x="1432862" y="4546429"/>
            <a:ext cx="4554418" cy="279829"/>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572996" y="4539754"/>
            <a:ext cx="2938950" cy="923330"/>
          </a:xfrm>
          <a:prstGeom prst="rect">
            <a:avLst/>
          </a:prstGeom>
          <a:solidFill>
            <a:schemeClr val="accent2">
              <a:lumMod val="20000"/>
              <a:lumOff val="80000"/>
            </a:schemeClr>
          </a:solidFill>
          <a:ln>
            <a:solidFill>
              <a:schemeClr val="accent2"/>
            </a:solidFill>
          </a:ln>
        </p:spPr>
        <p:txBody>
          <a:bodyPr wrap="square" rtlCol="0">
            <a:spAutoFit/>
          </a:bodyPr>
          <a:lstStyle/>
          <a:p>
            <a:pPr algn="r"/>
            <a:r>
              <a:rPr lang="en-US" dirty="0"/>
              <a:t>OK. Here’s my public key 🔓</a:t>
            </a:r>
            <a:r>
              <a:rPr lang="en-US" b="1" baseline="-25000" dirty="0"/>
              <a:t>M</a:t>
            </a:r>
            <a:r>
              <a:rPr lang="en-US" dirty="0"/>
              <a:t> and my certificate 📄</a:t>
            </a:r>
            <a:r>
              <a:rPr lang="en-US" b="1" baseline="-25000" dirty="0"/>
              <a:t>M</a:t>
            </a:r>
            <a:br>
              <a:rPr lang="en-US" dirty="0"/>
            </a:br>
            <a:r>
              <a:rPr lang="en-US" dirty="0"/>
              <a:t>(signed by “Big Brother”).</a:t>
            </a:r>
          </a:p>
        </p:txBody>
      </p:sp>
      <p:grpSp>
        <p:nvGrpSpPr>
          <p:cNvPr id="14" name="Group 13"/>
          <p:cNvGrpSpPr/>
          <p:nvPr/>
        </p:nvGrpSpPr>
        <p:grpSpPr>
          <a:xfrm>
            <a:off x="6147230" y="1678329"/>
            <a:ext cx="4555609" cy="646331"/>
            <a:chOff x="6793406" y="1678329"/>
            <a:chExt cx="4555609" cy="646331"/>
          </a:xfrm>
        </p:grpSpPr>
        <p:cxnSp>
          <p:nvCxnSpPr>
            <p:cNvPr id="92" name="Straight Arrow Connector 91"/>
            <p:cNvCxnSpPr/>
            <p:nvPr/>
          </p:nvCxnSpPr>
          <p:spPr>
            <a:xfrm>
              <a:off x="6793406" y="1912647"/>
              <a:ext cx="4555609" cy="333234"/>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272233" y="1678329"/>
              <a:ext cx="2497312" cy="646331"/>
            </a:xfrm>
            <a:prstGeom prst="rect">
              <a:avLst/>
            </a:prstGeom>
            <a:solidFill>
              <a:schemeClr val="accent2">
                <a:lumMod val="20000"/>
                <a:lumOff val="80000"/>
              </a:schemeClr>
            </a:solidFill>
            <a:ln>
              <a:solidFill>
                <a:schemeClr val="accent2"/>
              </a:solidFill>
            </a:ln>
          </p:spPr>
          <p:txBody>
            <a:bodyPr wrap="square" rtlCol="0">
              <a:spAutoFit/>
            </a:bodyPr>
            <a:lstStyle/>
            <a:p>
              <a:r>
                <a:rPr lang="en-US" dirty="0"/>
                <a:t>Let’s talk securely!</a:t>
              </a:r>
            </a:p>
            <a:p>
              <a:r>
                <a:rPr lang="en-US" dirty="0"/>
                <a:t>Here’s my public key</a:t>
              </a:r>
            </a:p>
          </p:txBody>
        </p:sp>
        <p:sp>
          <p:nvSpPr>
            <p:cNvPr id="12" name="TextBox 11"/>
            <p:cNvSpPr txBox="1"/>
            <p:nvPr/>
          </p:nvSpPr>
          <p:spPr>
            <a:xfrm>
              <a:off x="9084116" y="1739884"/>
              <a:ext cx="866647" cy="523220"/>
            </a:xfrm>
            <a:prstGeom prst="rect">
              <a:avLst/>
            </a:prstGeom>
            <a:noFill/>
          </p:spPr>
          <p:txBody>
            <a:bodyPr wrap="square" rtlCol="0">
              <a:spAutoFit/>
            </a:bodyPr>
            <a:lstStyle/>
            <a:p>
              <a:r>
                <a:rPr lang="en-US" sz="2800"/>
                <a:t>🔓</a:t>
              </a:r>
              <a:r>
                <a:rPr lang="en-US" sz="2800" b="1" baseline="-25000"/>
                <a:t>M</a:t>
              </a:r>
              <a:endParaRPr lang="en-US" sz="2800"/>
            </a:p>
          </p:txBody>
        </p:sp>
      </p:grpSp>
      <p:sp>
        <p:nvSpPr>
          <p:cNvPr id="115" name="TextBox 114"/>
          <p:cNvSpPr txBox="1"/>
          <p:nvPr/>
        </p:nvSpPr>
        <p:spPr>
          <a:xfrm>
            <a:off x="3783693" y="1298889"/>
            <a:ext cx="866647" cy="523220"/>
          </a:xfrm>
          <a:prstGeom prst="rect">
            <a:avLst/>
          </a:prstGeom>
          <a:noFill/>
        </p:spPr>
        <p:txBody>
          <a:bodyPr wrap="square" rtlCol="0">
            <a:spAutoFit/>
          </a:bodyPr>
          <a:lstStyle/>
          <a:p>
            <a:r>
              <a:rPr lang="en-US" sz="2800" dirty="0"/>
              <a:t>🔓</a:t>
            </a:r>
            <a:r>
              <a:rPr lang="en-US" sz="2800" baseline="-25000" dirty="0"/>
              <a:t>A</a:t>
            </a:r>
            <a:endParaRPr lang="en-US" sz="2800" dirty="0"/>
          </a:p>
        </p:txBody>
      </p:sp>
      <p:sp>
        <p:nvSpPr>
          <p:cNvPr id="6" name="TextBox 5"/>
          <p:cNvSpPr txBox="1"/>
          <p:nvPr/>
        </p:nvSpPr>
        <p:spPr>
          <a:xfrm>
            <a:off x="10369511" y="1169631"/>
            <a:ext cx="1648165" cy="369332"/>
          </a:xfrm>
          <a:prstGeom prst="rect">
            <a:avLst/>
          </a:prstGeom>
          <a:noFill/>
        </p:spPr>
        <p:txBody>
          <a:bodyPr wrap="square" rtlCol="0">
            <a:spAutoFit/>
          </a:bodyPr>
          <a:lstStyle/>
          <a:p>
            <a:r>
              <a:rPr lang="en-US" dirty="0" err="1"/>
              <a:t>gadgets.com</a:t>
            </a:r>
            <a:endParaRPr lang="en-US" dirty="0"/>
          </a:p>
        </p:txBody>
      </p:sp>
      <p:sp>
        <p:nvSpPr>
          <p:cNvPr id="49" name="TextBox 48"/>
          <p:cNvSpPr txBox="1"/>
          <p:nvPr/>
        </p:nvSpPr>
        <p:spPr>
          <a:xfrm>
            <a:off x="341063" y="5523077"/>
            <a:ext cx="4463865" cy="1200329"/>
          </a:xfrm>
          <a:prstGeom prst="rect">
            <a:avLst/>
          </a:prstGeom>
          <a:solidFill>
            <a:schemeClr val="bg1"/>
          </a:solidFill>
        </p:spPr>
        <p:txBody>
          <a:bodyPr wrap="square" rtlCol="0">
            <a:spAutoFit/>
          </a:bodyPr>
          <a:lstStyle/>
          <a:p>
            <a:r>
              <a:rPr lang="en-US" sz="2400" dirty="0"/>
              <a:t>Client accepts the connection because Big Brother has been installed as a trusted root authority</a:t>
            </a:r>
            <a:r>
              <a:rPr lang="en-US" sz="2400" b="1" dirty="0"/>
              <a:t>.</a:t>
            </a:r>
          </a:p>
        </p:txBody>
      </p:sp>
      <p:sp>
        <p:nvSpPr>
          <p:cNvPr id="57" name="TextBox 56"/>
          <p:cNvSpPr txBox="1"/>
          <p:nvPr/>
        </p:nvSpPr>
        <p:spPr>
          <a:xfrm>
            <a:off x="88614" y="1364729"/>
            <a:ext cx="1230998" cy="830997"/>
          </a:xfrm>
          <a:prstGeom prst="rect">
            <a:avLst/>
          </a:prstGeom>
          <a:solidFill>
            <a:schemeClr val="bg1"/>
          </a:solidFill>
          <a:ln>
            <a:solidFill>
              <a:schemeClr val="tx1"/>
            </a:solidFill>
          </a:ln>
        </p:spPr>
        <p:txBody>
          <a:bodyPr wrap="square" rtlCol="0">
            <a:spAutoFit/>
          </a:bodyPr>
          <a:lstStyle/>
          <a:p>
            <a:pPr algn="ctr"/>
            <a:r>
              <a:rPr lang="en-US" sz="1600" i="1" dirty="0"/>
              <a:t>Root certificate</a:t>
            </a:r>
          </a:p>
          <a:p>
            <a:r>
              <a:rPr lang="en-US" sz="1600" dirty="0"/>
              <a:t>Big Brother</a:t>
            </a:r>
          </a:p>
          <a:p>
            <a:r>
              <a:rPr lang="en-US" sz="1600" dirty="0"/>
              <a:t>Pub key: 🔓</a:t>
            </a:r>
            <a:r>
              <a:rPr lang="en-US" sz="1600" baseline="-25000" dirty="0"/>
              <a:t>B</a:t>
            </a:r>
            <a:endParaRPr lang="en-US" sz="1600" dirty="0"/>
          </a:p>
        </p:txBody>
      </p:sp>
      <p:sp>
        <p:nvSpPr>
          <p:cNvPr id="60" name="TextBox 59"/>
          <p:cNvSpPr txBox="1"/>
          <p:nvPr/>
        </p:nvSpPr>
        <p:spPr>
          <a:xfrm>
            <a:off x="2806306" y="3494104"/>
            <a:ext cx="6483867" cy="830997"/>
          </a:xfrm>
          <a:prstGeom prst="rect">
            <a:avLst/>
          </a:prstGeom>
          <a:solidFill>
            <a:schemeClr val="bg1"/>
          </a:solidFill>
        </p:spPr>
        <p:txBody>
          <a:bodyPr wrap="square" rtlCol="0">
            <a:spAutoFit/>
          </a:bodyPr>
          <a:lstStyle/>
          <a:p>
            <a:pPr algn="ctr"/>
            <a:r>
              <a:rPr lang="en-US" sz="2400" dirty="0"/>
              <a:t>MITM creates a new certificate 📄</a:t>
            </a:r>
            <a:r>
              <a:rPr lang="en-US" sz="2400" b="1" baseline="-25000" dirty="0"/>
              <a:t>M</a:t>
            </a:r>
            <a:r>
              <a:rPr lang="en-US" sz="2400" dirty="0"/>
              <a:t> for </a:t>
            </a:r>
            <a:r>
              <a:rPr lang="en-US" sz="2400" dirty="0" err="1"/>
              <a:t>gadgets.com</a:t>
            </a:r>
            <a:r>
              <a:rPr lang="en-US" sz="2400" dirty="0"/>
              <a:t> and signs it using Big Brother’s private key 🔑</a:t>
            </a:r>
            <a:r>
              <a:rPr lang="en-US" sz="2400" baseline="-25000" dirty="0"/>
              <a:t>B</a:t>
            </a:r>
            <a:endParaRPr lang="en-US" sz="2400" b="1"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72969" y="502296"/>
            <a:ext cx="1330492" cy="578764"/>
          </a:xfrm>
          <a:prstGeom prst="rect">
            <a:avLst/>
          </a:prstGeom>
        </p:spPr>
      </p:pic>
      <p:sp>
        <p:nvSpPr>
          <p:cNvPr id="62" name="Rectangle 61"/>
          <p:cNvSpPr/>
          <p:nvPr/>
        </p:nvSpPr>
        <p:spPr>
          <a:xfrm>
            <a:off x="855383" y="1895088"/>
            <a:ext cx="417206" cy="300638"/>
          </a:xfrm>
          <a:prstGeom prst="rect">
            <a:avLst/>
          </a:prstGeom>
          <a:solidFill>
            <a:srgbClr val="FF0000">
              <a:alpha val="3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592052" y="1109151"/>
            <a:ext cx="998177" cy="300638"/>
          </a:xfrm>
          <a:prstGeom prst="rect">
            <a:avLst/>
          </a:prstGeom>
          <a:solidFill>
            <a:srgbClr val="FF0000">
              <a:alpha val="3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905645" y="5526017"/>
            <a:ext cx="6096196" cy="1200329"/>
          </a:xfrm>
          <a:prstGeom prst="rect">
            <a:avLst/>
          </a:prstGeom>
          <a:solidFill>
            <a:schemeClr val="bg1"/>
          </a:solidFill>
        </p:spPr>
        <p:txBody>
          <a:bodyPr wrap="square" rtlCol="0">
            <a:spAutoFit/>
          </a:bodyPr>
          <a:lstStyle/>
          <a:p>
            <a:r>
              <a:rPr lang="en-US" sz="2400" dirty="0">
                <a:solidFill>
                  <a:schemeClr val="accent2"/>
                </a:solidFill>
              </a:rPr>
              <a:t>PKI failed because the client installed a root certificate from a malicious party who is willing to sign fake certificates.</a:t>
            </a:r>
            <a:endParaRPr lang="en-US" sz="2400" b="1" dirty="0">
              <a:solidFill>
                <a:schemeClr val="accent2"/>
              </a:solidFill>
            </a:endParaRPr>
          </a:p>
        </p:txBody>
      </p:sp>
    </p:spTree>
    <p:extLst>
      <p:ext uri="{BB962C8B-B14F-4D97-AF65-F5344CB8AC3E}">
        <p14:creationId xmlns:p14="http://schemas.microsoft.com/office/powerpoint/2010/main" val="16895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 Revocation Lists (CRLs)</a:t>
            </a:r>
          </a:p>
        </p:txBody>
      </p:sp>
      <p:sp>
        <p:nvSpPr>
          <p:cNvPr id="3" name="Content Placeholder 2"/>
          <p:cNvSpPr>
            <a:spLocks noGrp="1"/>
          </p:cNvSpPr>
          <p:nvPr>
            <p:ph idx="1"/>
          </p:nvPr>
        </p:nvSpPr>
        <p:spPr/>
        <p:txBody>
          <a:bodyPr>
            <a:normAutofit fontScale="92500" lnSpcReduction="10000"/>
          </a:bodyPr>
          <a:lstStyle/>
          <a:p>
            <a:r>
              <a:rPr lang="en-US" dirty="0"/>
              <a:t>Private keys are supposed to be kept private, but mistakes happen.</a:t>
            </a:r>
          </a:p>
          <a:p>
            <a:r>
              <a:rPr lang="en-US" dirty="0"/>
              <a:t>What happens if someone steals the private key on the </a:t>
            </a:r>
            <a:r>
              <a:rPr lang="en-US" dirty="0">
                <a:hlinkClick r:id="rId2"/>
              </a:rPr>
              <a:t>www.mccormick.northwestern.edu</a:t>
            </a:r>
            <a:r>
              <a:rPr lang="en-US" dirty="0"/>
              <a:t> webserver?</a:t>
            </a:r>
          </a:p>
          <a:p>
            <a:pPr lvl="1"/>
            <a:r>
              <a:rPr lang="en-US" dirty="0"/>
              <a:t>A trusted certificate authority has already issued a certificate saying the corresponding public key is valid for that domain until February 4, 2022.</a:t>
            </a:r>
          </a:p>
          <a:p>
            <a:pPr lvl="1"/>
            <a:r>
              <a:rPr lang="en-US" dirty="0"/>
              <a:t>Using the private key and a copy of the certificate, the attacker can run a webserver impersonating </a:t>
            </a:r>
            <a:r>
              <a:rPr lang="en-US" dirty="0">
                <a:hlinkClick r:id="rId2"/>
              </a:rPr>
              <a:t>www.mccormick.northwestern.edu</a:t>
            </a:r>
            <a:r>
              <a:rPr lang="en-US" dirty="0"/>
              <a:t>.</a:t>
            </a:r>
          </a:p>
          <a:p>
            <a:r>
              <a:rPr lang="en-US" dirty="0"/>
              <a:t>Certificate authorities maintain Certificate Revocation Lists (CRLs) listing </a:t>
            </a:r>
            <a:r>
              <a:rPr lang="en-US" b="1" dirty="0">
                <a:solidFill>
                  <a:schemeClr val="accent6"/>
                </a:solidFill>
              </a:rPr>
              <a:t>revoked</a:t>
            </a:r>
            <a:r>
              <a:rPr lang="en-US" dirty="0">
                <a:solidFill>
                  <a:schemeClr val="accent6"/>
                </a:solidFill>
              </a:rPr>
              <a:t> </a:t>
            </a:r>
            <a:r>
              <a:rPr lang="en-US" dirty="0"/>
              <a:t>(but unexpired) certificates.  CRL web address is listed in CA cert.</a:t>
            </a:r>
          </a:p>
          <a:p>
            <a:r>
              <a:rPr lang="en-US" dirty="0"/>
              <a:t>Client </a:t>
            </a:r>
            <a:r>
              <a:rPr lang="en-US" b="1" dirty="0"/>
              <a:t>may</a:t>
            </a:r>
            <a:r>
              <a:rPr lang="en-US" dirty="0"/>
              <a:t> consult CRL before trusting a certificate, but this is slow.</a:t>
            </a:r>
          </a:p>
          <a:p>
            <a:r>
              <a:rPr lang="en-US" dirty="0"/>
              <a:t>PKI’s scalability (through transitive trust) is lost if you always double-check with a central authority, so CRLs are usually not checked.</a:t>
            </a:r>
          </a:p>
          <a:p>
            <a:pPr lvl="1"/>
            <a:r>
              <a:rPr lang="en-US" dirty="0"/>
              <a:t>In practice, losing a private key can have serious security implications.</a:t>
            </a:r>
          </a:p>
        </p:txBody>
      </p:sp>
    </p:spTree>
    <p:extLst>
      <p:ext uri="{BB962C8B-B14F-4D97-AF65-F5344CB8AC3E}">
        <p14:creationId xmlns:p14="http://schemas.microsoft.com/office/powerpoint/2010/main" val="1685576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2011 </a:t>
            </a:r>
            <a:r>
              <a:rPr lang="en-US" dirty="0" err="1"/>
              <a:t>Comodo</a:t>
            </a:r>
            <a:r>
              <a:rPr lang="en-US" dirty="0"/>
              <a:t> Hack</a:t>
            </a:r>
          </a:p>
        </p:txBody>
      </p:sp>
      <p:sp>
        <p:nvSpPr>
          <p:cNvPr id="3" name="Content Placeholder 2"/>
          <p:cNvSpPr>
            <a:spLocks noGrp="1"/>
          </p:cNvSpPr>
          <p:nvPr>
            <p:ph idx="1"/>
          </p:nvPr>
        </p:nvSpPr>
        <p:spPr/>
        <p:txBody>
          <a:bodyPr/>
          <a:lstStyle/>
          <a:p>
            <a:r>
              <a:rPr lang="en-US" dirty="0"/>
              <a:t>Comodo is a root certificate authority, but in 2011 its certificate-signing server was hacked.</a:t>
            </a:r>
          </a:p>
          <a:p>
            <a:r>
              <a:rPr lang="en-US" dirty="0"/>
              <a:t>Attacker got a username/password for a system that </a:t>
            </a:r>
            <a:r>
              <a:rPr lang="en-US" dirty="0" err="1"/>
              <a:t>Comodo</a:t>
            </a:r>
            <a:r>
              <a:rPr lang="en-US" dirty="0"/>
              <a:t> had built to allow their trusted affiliates to request digital signatures.</a:t>
            </a:r>
          </a:p>
          <a:p>
            <a:r>
              <a:rPr lang="en-US" dirty="0"/>
              <a:t>Allowed attacker to generate new certificates for popular services like Gmail, Yahoo Mail, and Hotmail.</a:t>
            </a:r>
          </a:p>
          <a:p>
            <a:r>
              <a:rPr lang="en-US" sz="2000" dirty="0">
                <a:hlinkClick r:id="rId3"/>
              </a:rPr>
              <a:t>https://www.csoonline.com/article/2623707/hacking/the-real-security-issue-behind-the-comodo-hack.html</a:t>
            </a:r>
            <a:endParaRPr lang="en-US" sz="2000" dirty="0"/>
          </a:p>
          <a:p>
            <a:r>
              <a:rPr lang="en-US" dirty="0"/>
              <a:t>Bogus certificates were revoked and some browsers considered dropping the Comodo root certificate.</a:t>
            </a:r>
          </a:p>
          <a:p>
            <a:pPr lvl="1"/>
            <a:r>
              <a:rPr lang="en-US" dirty="0"/>
              <a:t>This would have required all their past customers to buy new certificates from another vendor!</a:t>
            </a:r>
          </a:p>
        </p:txBody>
      </p:sp>
    </p:spTree>
    <p:extLst>
      <p:ext uri="{BB962C8B-B14F-4D97-AF65-F5344CB8AC3E}">
        <p14:creationId xmlns:p14="http://schemas.microsoft.com/office/powerpoint/2010/main" val="85670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 before signing</a:t>
            </a:r>
          </a:p>
        </p:txBody>
      </p:sp>
      <p:sp>
        <p:nvSpPr>
          <p:cNvPr id="3" name="Content Placeholder 2"/>
          <p:cNvSpPr>
            <a:spLocks noGrp="1"/>
          </p:cNvSpPr>
          <p:nvPr>
            <p:ph idx="1"/>
          </p:nvPr>
        </p:nvSpPr>
        <p:spPr>
          <a:xfrm>
            <a:off x="263471" y="1146875"/>
            <a:ext cx="8102146" cy="5594888"/>
          </a:xfrm>
        </p:spPr>
        <p:txBody>
          <a:bodyPr/>
          <a:lstStyle/>
          <a:p>
            <a:r>
              <a:rPr lang="en-US" dirty="0"/>
              <a:t>Notice that the digital signature algorithm encrypts a </a:t>
            </a:r>
            <a:r>
              <a:rPr lang="en-US" b="1" dirty="0">
                <a:solidFill>
                  <a:schemeClr val="accent6"/>
                </a:solidFill>
              </a:rPr>
              <a:t>hash</a:t>
            </a:r>
            <a:r>
              <a:rPr lang="en-US" dirty="0">
                <a:solidFill>
                  <a:schemeClr val="accent6"/>
                </a:solidFill>
              </a:rPr>
              <a:t> </a:t>
            </a:r>
            <a:r>
              <a:rPr lang="en-US" dirty="0"/>
              <a:t>of the document’s data.</a:t>
            </a:r>
          </a:p>
          <a:p>
            <a:r>
              <a:rPr lang="en-US" dirty="0"/>
              <a:t>RSA can only encrypt integers </a:t>
            </a:r>
            <a:r>
              <a:rPr lang="en-US" i="1" dirty="0"/>
              <a:t>m</a:t>
            </a:r>
            <a:r>
              <a:rPr lang="en-US" dirty="0"/>
              <a:t> &lt; </a:t>
            </a:r>
            <a:r>
              <a:rPr lang="en-US" i="1" dirty="0"/>
              <a:t>n</a:t>
            </a:r>
            <a:r>
              <a:rPr lang="en-US" dirty="0"/>
              <a:t>.</a:t>
            </a:r>
          </a:p>
          <a:p>
            <a:pPr lvl="1"/>
            <a:r>
              <a:rPr lang="en-US" dirty="0"/>
              <a:t>Plaintext must be less than 1024 or 2048 bits.</a:t>
            </a:r>
          </a:p>
          <a:p>
            <a:r>
              <a:rPr lang="en-US" b="1" dirty="0"/>
              <a:t>Hashing</a:t>
            </a:r>
            <a:r>
              <a:rPr lang="en-US" dirty="0"/>
              <a:t> maps a large document to a fixed integer range, small enough to RSA-encrypt.</a:t>
            </a:r>
          </a:p>
          <a:p>
            <a:r>
              <a:rPr lang="en-US" dirty="0"/>
              <a:t>But hashing must be done carefully!</a:t>
            </a:r>
          </a:p>
          <a:p>
            <a:r>
              <a:rPr lang="en-US" dirty="0"/>
              <a:t>By signing a hash, we are actually signing an </a:t>
            </a:r>
            <a:r>
              <a:rPr lang="en-US" i="1" dirty="0">
                <a:solidFill>
                  <a:schemeClr val="accent6"/>
                </a:solidFill>
              </a:rPr>
              <a:t>infinite set of documents </a:t>
            </a:r>
            <a:r>
              <a:rPr lang="en-US" dirty="0"/>
              <a:t>that map to that hash.</a:t>
            </a:r>
          </a:p>
          <a:p>
            <a:r>
              <a:rPr lang="en-US" dirty="0"/>
              <a:t>We must be confident that the other documents are random, not useful to attackers.</a:t>
            </a:r>
          </a:p>
        </p:txBody>
      </p:sp>
      <p:grpSp>
        <p:nvGrpSpPr>
          <p:cNvPr id="13" name="Group 12"/>
          <p:cNvGrpSpPr/>
          <p:nvPr/>
        </p:nvGrpSpPr>
        <p:grpSpPr>
          <a:xfrm>
            <a:off x="8088710" y="-88902"/>
            <a:ext cx="9262535" cy="6946902"/>
            <a:chOff x="-201850" y="-48155"/>
            <a:chExt cx="9262535" cy="6946902"/>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50" y="-48155"/>
              <a:ext cx="9262535" cy="6946902"/>
            </a:xfrm>
            <a:prstGeom prst="rect">
              <a:avLst/>
            </a:prstGeom>
          </p:spPr>
        </p:pic>
        <p:sp>
          <p:nvSpPr>
            <p:cNvPr id="5" name="Rectangle 4"/>
            <p:cNvSpPr/>
            <p:nvPr/>
          </p:nvSpPr>
          <p:spPr>
            <a:xfrm>
              <a:off x="932679" y="2508670"/>
              <a:ext cx="1193800" cy="13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7013" y="2989203"/>
              <a:ext cx="1676400" cy="646331"/>
            </a:xfrm>
            <a:prstGeom prst="rect">
              <a:avLst/>
            </a:prstGeom>
            <a:noFill/>
          </p:spPr>
          <p:txBody>
            <a:bodyPr wrap="square" rtlCol="0">
              <a:spAutoFit/>
            </a:bodyPr>
            <a:lstStyle/>
            <a:p>
              <a:pPr algn="r"/>
              <a:r>
                <a:rPr lang="en-US" dirty="0"/>
                <a:t>Name of signer, Public key 🔓</a:t>
              </a:r>
            </a:p>
          </p:txBody>
        </p:sp>
        <p:sp>
          <p:nvSpPr>
            <p:cNvPr id="7" name="Rectangle 6"/>
            <p:cNvSpPr/>
            <p:nvPr/>
          </p:nvSpPr>
          <p:spPr>
            <a:xfrm>
              <a:off x="691380" y="3742267"/>
              <a:ext cx="3475575" cy="550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3224" y="4055835"/>
              <a:ext cx="1574800" cy="369332"/>
            </a:xfrm>
            <a:prstGeom prst="rect">
              <a:avLst/>
            </a:prstGeom>
            <a:solidFill>
              <a:schemeClr val="bg1"/>
            </a:solidFill>
          </p:spPr>
          <p:txBody>
            <a:bodyPr wrap="square" rtlCol="0">
              <a:spAutoFit/>
            </a:bodyPr>
            <a:lstStyle/>
            <a:p>
              <a:r>
                <a:rPr lang="en-US" dirty="0"/>
                <a:t>Certificate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411" y="3887437"/>
              <a:ext cx="505879" cy="788197"/>
            </a:xfrm>
            <a:prstGeom prst="rect">
              <a:avLst/>
            </a:prstGeom>
          </p:spPr>
        </p:pic>
        <p:sp>
          <p:nvSpPr>
            <p:cNvPr id="10" name="Right Brace 9"/>
            <p:cNvSpPr/>
            <p:nvPr/>
          </p:nvSpPr>
          <p:spPr>
            <a:xfrm rot="5400000">
              <a:off x="2139335" y="2569394"/>
              <a:ext cx="289550" cy="2601264"/>
            </a:xfrm>
            <a:prstGeom prst="rightBrace">
              <a:avLst>
                <a:gd name="adj1" fmla="val 2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7632191" y="4108404"/>
              <a:ext cx="440941" cy="369332"/>
            </a:xfrm>
            <a:prstGeom prst="rect">
              <a:avLst/>
            </a:prstGeom>
            <a:solidFill>
              <a:schemeClr val="bg1"/>
            </a:solidFill>
          </p:spPr>
          <p:txBody>
            <a:bodyPr wrap="square" rtlCol="0">
              <a:spAutoFit/>
            </a:bodyPr>
            <a:lstStyle/>
            <a:p>
              <a:pPr algn="ctr"/>
              <a:r>
                <a:rPr lang="en-US" dirty="0"/>
                <a:t>🔓</a:t>
              </a:r>
            </a:p>
          </p:txBody>
        </p:sp>
        <p:sp>
          <p:nvSpPr>
            <p:cNvPr id="12" name="TextBox 11"/>
            <p:cNvSpPr txBox="1"/>
            <p:nvPr/>
          </p:nvSpPr>
          <p:spPr>
            <a:xfrm>
              <a:off x="2742802" y="2419812"/>
              <a:ext cx="440941" cy="369332"/>
            </a:xfrm>
            <a:prstGeom prst="rect">
              <a:avLst/>
            </a:prstGeom>
            <a:solidFill>
              <a:schemeClr val="bg1"/>
            </a:solidFill>
          </p:spPr>
          <p:txBody>
            <a:bodyPr wrap="square" rtlCol="0">
              <a:spAutoFit/>
            </a:bodyPr>
            <a:lstStyle/>
            <a:p>
              <a:pPr algn="ctr"/>
              <a:r>
                <a:rPr lang="en-US" dirty="0"/>
                <a:t>🔑</a:t>
              </a:r>
            </a:p>
          </p:txBody>
        </p:sp>
      </p:grpSp>
      <p:grpSp>
        <p:nvGrpSpPr>
          <p:cNvPr id="64" name="Group 63">
            <a:extLst>
              <a:ext uri="{FF2B5EF4-FFF2-40B4-BE49-F238E27FC236}">
                <a16:creationId xmlns:a16="http://schemas.microsoft.com/office/drawing/2014/main" id="{1DFC3CD7-50F8-3E4E-92BF-7CF443D51AB9}"/>
              </a:ext>
            </a:extLst>
          </p:cNvPr>
          <p:cNvGrpSpPr/>
          <p:nvPr/>
        </p:nvGrpSpPr>
        <p:grpSpPr>
          <a:xfrm>
            <a:off x="7398727" y="-274043"/>
            <a:ext cx="2020412" cy="3097703"/>
            <a:chOff x="7398727" y="-274043"/>
            <a:chExt cx="2020412" cy="3097703"/>
          </a:xfrm>
        </p:grpSpPr>
        <p:grpSp>
          <p:nvGrpSpPr>
            <p:cNvPr id="21" name="Group 20">
              <a:extLst>
                <a:ext uri="{FF2B5EF4-FFF2-40B4-BE49-F238E27FC236}">
                  <a16:creationId xmlns:a16="http://schemas.microsoft.com/office/drawing/2014/main" id="{885210AF-D985-3D42-86FF-62B94AB4A26B}"/>
                </a:ext>
              </a:extLst>
            </p:cNvPr>
            <p:cNvGrpSpPr/>
            <p:nvPr/>
          </p:nvGrpSpPr>
          <p:grpSpPr>
            <a:xfrm>
              <a:off x="8103339" y="27307"/>
              <a:ext cx="1145117" cy="1322044"/>
              <a:chOff x="8330004" y="-1429581"/>
              <a:chExt cx="1145117" cy="1322044"/>
            </a:xfrm>
          </p:grpSpPr>
          <p:pic>
            <p:nvPicPr>
              <p:cNvPr id="15" name="Picture 14">
                <a:extLst>
                  <a:ext uri="{FF2B5EF4-FFF2-40B4-BE49-F238E27FC236}">
                    <a16:creationId xmlns:a16="http://schemas.microsoft.com/office/drawing/2014/main" id="{35853261-AFEF-8B47-AF86-24D97743AD84}"/>
                  </a:ext>
                </a:extLst>
              </p:cNvPr>
              <p:cNvPicPr>
                <a:picLocks noChangeAspect="1"/>
              </p:cNvPicPr>
              <p:nvPr/>
            </p:nvPicPr>
            <p:blipFill>
              <a:blip r:embed="rId4"/>
              <a:stretch>
                <a:fillRect/>
              </a:stretch>
            </p:blipFill>
            <p:spPr>
              <a:xfrm>
                <a:off x="8330004" y="-1072737"/>
                <a:ext cx="774700" cy="965200"/>
              </a:xfrm>
              <a:prstGeom prst="rect">
                <a:avLst/>
              </a:prstGeom>
            </p:spPr>
          </p:pic>
          <p:pic>
            <p:nvPicPr>
              <p:cNvPr id="16" name="Picture 15">
                <a:extLst>
                  <a:ext uri="{FF2B5EF4-FFF2-40B4-BE49-F238E27FC236}">
                    <a16:creationId xmlns:a16="http://schemas.microsoft.com/office/drawing/2014/main" id="{BC3B178B-2749-9541-A6EA-CAEE1F9592B2}"/>
                  </a:ext>
                </a:extLst>
              </p:cNvPr>
              <p:cNvPicPr>
                <a:picLocks noChangeAspect="1"/>
              </p:cNvPicPr>
              <p:nvPr/>
            </p:nvPicPr>
            <p:blipFill>
              <a:blip r:embed="rId4"/>
              <a:stretch>
                <a:fillRect/>
              </a:stretch>
            </p:blipFill>
            <p:spPr>
              <a:xfrm>
                <a:off x="8392316" y="-1140471"/>
                <a:ext cx="774700" cy="965200"/>
              </a:xfrm>
              <a:prstGeom prst="rect">
                <a:avLst/>
              </a:prstGeom>
            </p:spPr>
          </p:pic>
          <p:pic>
            <p:nvPicPr>
              <p:cNvPr id="17" name="Picture 16">
                <a:extLst>
                  <a:ext uri="{FF2B5EF4-FFF2-40B4-BE49-F238E27FC236}">
                    <a16:creationId xmlns:a16="http://schemas.microsoft.com/office/drawing/2014/main" id="{46E054BF-E3C1-3E42-9BA0-5851FE01BCE5}"/>
                  </a:ext>
                </a:extLst>
              </p:cNvPr>
              <p:cNvPicPr>
                <a:picLocks noChangeAspect="1"/>
              </p:cNvPicPr>
              <p:nvPr/>
            </p:nvPicPr>
            <p:blipFill>
              <a:blip r:embed="rId4"/>
              <a:stretch>
                <a:fillRect/>
              </a:stretch>
            </p:blipFill>
            <p:spPr>
              <a:xfrm>
                <a:off x="8465472" y="-1211560"/>
                <a:ext cx="774700" cy="965200"/>
              </a:xfrm>
              <a:prstGeom prst="rect">
                <a:avLst/>
              </a:prstGeom>
            </p:spPr>
          </p:pic>
          <p:pic>
            <p:nvPicPr>
              <p:cNvPr id="18" name="Picture 17">
                <a:extLst>
                  <a:ext uri="{FF2B5EF4-FFF2-40B4-BE49-F238E27FC236}">
                    <a16:creationId xmlns:a16="http://schemas.microsoft.com/office/drawing/2014/main" id="{62411914-E5C4-AA49-ADCB-CA609D929BBD}"/>
                  </a:ext>
                </a:extLst>
              </p:cNvPr>
              <p:cNvPicPr>
                <a:picLocks noChangeAspect="1"/>
              </p:cNvPicPr>
              <p:nvPr/>
            </p:nvPicPr>
            <p:blipFill>
              <a:blip r:embed="rId4"/>
              <a:stretch>
                <a:fillRect/>
              </a:stretch>
            </p:blipFill>
            <p:spPr>
              <a:xfrm>
                <a:off x="8533207" y="-1282648"/>
                <a:ext cx="774700" cy="965200"/>
              </a:xfrm>
              <a:prstGeom prst="rect">
                <a:avLst/>
              </a:prstGeom>
            </p:spPr>
          </p:pic>
          <p:pic>
            <p:nvPicPr>
              <p:cNvPr id="19" name="Picture 18">
                <a:extLst>
                  <a:ext uri="{FF2B5EF4-FFF2-40B4-BE49-F238E27FC236}">
                    <a16:creationId xmlns:a16="http://schemas.microsoft.com/office/drawing/2014/main" id="{C148B71F-F9B4-9E4B-AB15-7830CE4AB55A}"/>
                  </a:ext>
                </a:extLst>
              </p:cNvPr>
              <p:cNvPicPr>
                <a:picLocks noChangeAspect="1"/>
              </p:cNvPicPr>
              <p:nvPr/>
            </p:nvPicPr>
            <p:blipFill>
              <a:blip r:embed="rId4"/>
              <a:stretch>
                <a:fillRect/>
              </a:stretch>
            </p:blipFill>
            <p:spPr>
              <a:xfrm>
                <a:off x="8615756" y="-1349573"/>
                <a:ext cx="774700" cy="965200"/>
              </a:xfrm>
              <a:prstGeom prst="rect">
                <a:avLst/>
              </a:prstGeom>
            </p:spPr>
          </p:pic>
          <p:pic>
            <p:nvPicPr>
              <p:cNvPr id="20" name="Picture 19">
                <a:extLst>
                  <a:ext uri="{FF2B5EF4-FFF2-40B4-BE49-F238E27FC236}">
                    <a16:creationId xmlns:a16="http://schemas.microsoft.com/office/drawing/2014/main" id="{186BC86C-93CD-E643-967E-4D98440A6FDE}"/>
                  </a:ext>
                </a:extLst>
              </p:cNvPr>
              <p:cNvPicPr>
                <a:picLocks noChangeAspect="1"/>
              </p:cNvPicPr>
              <p:nvPr/>
            </p:nvPicPr>
            <p:blipFill>
              <a:blip r:embed="rId4"/>
              <a:stretch>
                <a:fillRect/>
              </a:stretch>
            </p:blipFill>
            <p:spPr>
              <a:xfrm>
                <a:off x="8700421" y="-1429581"/>
                <a:ext cx="774700" cy="965200"/>
              </a:xfrm>
              <a:prstGeom prst="rect">
                <a:avLst/>
              </a:prstGeom>
            </p:spPr>
          </p:pic>
        </p:grpSp>
        <p:grpSp>
          <p:nvGrpSpPr>
            <p:cNvPr id="22" name="Group 21">
              <a:extLst>
                <a:ext uri="{FF2B5EF4-FFF2-40B4-BE49-F238E27FC236}">
                  <a16:creationId xmlns:a16="http://schemas.microsoft.com/office/drawing/2014/main" id="{A1755C52-DE2F-3F40-9A9E-091CE19182FE}"/>
                </a:ext>
              </a:extLst>
            </p:cNvPr>
            <p:cNvGrpSpPr/>
            <p:nvPr/>
          </p:nvGrpSpPr>
          <p:grpSpPr>
            <a:xfrm>
              <a:off x="8203882" y="416831"/>
              <a:ext cx="1145117" cy="1322044"/>
              <a:chOff x="8330004" y="-1429581"/>
              <a:chExt cx="1145117" cy="1322044"/>
            </a:xfrm>
          </p:grpSpPr>
          <p:pic>
            <p:nvPicPr>
              <p:cNvPr id="23" name="Picture 22">
                <a:extLst>
                  <a:ext uri="{FF2B5EF4-FFF2-40B4-BE49-F238E27FC236}">
                    <a16:creationId xmlns:a16="http://schemas.microsoft.com/office/drawing/2014/main" id="{6EF90E7F-0345-7246-8762-EB81FC12790B}"/>
                  </a:ext>
                </a:extLst>
              </p:cNvPr>
              <p:cNvPicPr>
                <a:picLocks noChangeAspect="1"/>
              </p:cNvPicPr>
              <p:nvPr/>
            </p:nvPicPr>
            <p:blipFill>
              <a:blip r:embed="rId4"/>
              <a:stretch>
                <a:fillRect/>
              </a:stretch>
            </p:blipFill>
            <p:spPr>
              <a:xfrm>
                <a:off x="8330004" y="-1072737"/>
                <a:ext cx="774700" cy="965200"/>
              </a:xfrm>
              <a:prstGeom prst="rect">
                <a:avLst/>
              </a:prstGeom>
            </p:spPr>
          </p:pic>
          <p:pic>
            <p:nvPicPr>
              <p:cNvPr id="24" name="Picture 23">
                <a:extLst>
                  <a:ext uri="{FF2B5EF4-FFF2-40B4-BE49-F238E27FC236}">
                    <a16:creationId xmlns:a16="http://schemas.microsoft.com/office/drawing/2014/main" id="{FF1B9D42-2DBF-5547-A072-7A99B347D4E5}"/>
                  </a:ext>
                </a:extLst>
              </p:cNvPr>
              <p:cNvPicPr>
                <a:picLocks noChangeAspect="1"/>
              </p:cNvPicPr>
              <p:nvPr/>
            </p:nvPicPr>
            <p:blipFill>
              <a:blip r:embed="rId4"/>
              <a:stretch>
                <a:fillRect/>
              </a:stretch>
            </p:blipFill>
            <p:spPr>
              <a:xfrm>
                <a:off x="8392316" y="-1140471"/>
                <a:ext cx="774700" cy="965200"/>
              </a:xfrm>
              <a:prstGeom prst="rect">
                <a:avLst/>
              </a:prstGeom>
            </p:spPr>
          </p:pic>
          <p:pic>
            <p:nvPicPr>
              <p:cNvPr id="25" name="Picture 24">
                <a:extLst>
                  <a:ext uri="{FF2B5EF4-FFF2-40B4-BE49-F238E27FC236}">
                    <a16:creationId xmlns:a16="http://schemas.microsoft.com/office/drawing/2014/main" id="{2F77C1AB-6780-604E-AF8F-35C7AFF49D34}"/>
                  </a:ext>
                </a:extLst>
              </p:cNvPr>
              <p:cNvPicPr>
                <a:picLocks noChangeAspect="1"/>
              </p:cNvPicPr>
              <p:nvPr/>
            </p:nvPicPr>
            <p:blipFill>
              <a:blip r:embed="rId4"/>
              <a:stretch>
                <a:fillRect/>
              </a:stretch>
            </p:blipFill>
            <p:spPr>
              <a:xfrm>
                <a:off x="8465472" y="-1211560"/>
                <a:ext cx="774700" cy="965200"/>
              </a:xfrm>
              <a:prstGeom prst="rect">
                <a:avLst/>
              </a:prstGeom>
            </p:spPr>
          </p:pic>
          <p:pic>
            <p:nvPicPr>
              <p:cNvPr id="26" name="Picture 25">
                <a:extLst>
                  <a:ext uri="{FF2B5EF4-FFF2-40B4-BE49-F238E27FC236}">
                    <a16:creationId xmlns:a16="http://schemas.microsoft.com/office/drawing/2014/main" id="{15245C97-D814-D94E-A7B4-0F74D9581E61}"/>
                  </a:ext>
                </a:extLst>
              </p:cNvPr>
              <p:cNvPicPr>
                <a:picLocks noChangeAspect="1"/>
              </p:cNvPicPr>
              <p:nvPr/>
            </p:nvPicPr>
            <p:blipFill>
              <a:blip r:embed="rId4"/>
              <a:stretch>
                <a:fillRect/>
              </a:stretch>
            </p:blipFill>
            <p:spPr>
              <a:xfrm>
                <a:off x="8533207" y="-1282648"/>
                <a:ext cx="774700" cy="965200"/>
              </a:xfrm>
              <a:prstGeom prst="rect">
                <a:avLst/>
              </a:prstGeom>
            </p:spPr>
          </p:pic>
          <p:pic>
            <p:nvPicPr>
              <p:cNvPr id="27" name="Picture 26">
                <a:extLst>
                  <a:ext uri="{FF2B5EF4-FFF2-40B4-BE49-F238E27FC236}">
                    <a16:creationId xmlns:a16="http://schemas.microsoft.com/office/drawing/2014/main" id="{BC6BF105-FB23-4841-9E75-CE15217D420D}"/>
                  </a:ext>
                </a:extLst>
              </p:cNvPr>
              <p:cNvPicPr>
                <a:picLocks noChangeAspect="1"/>
              </p:cNvPicPr>
              <p:nvPr/>
            </p:nvPicPr>
            <p:blipFill>
              <a:blip r:embed="rId4"/>
              <a:stretch>
                <a:fillRect/>
              </a:stretch>
            </p:blipFill>
            <p:spPr>
              <a:xfrm>
                <a:off x="8615756" y="-1349573"/>
                <a:ext cx="774700" cy="965200"/>
              </a:xfrm>
              <a:prstGeom prst="rect">
                <a:avLst/>
              </a:prstGeom>
            </p:spPr>
          </p:pic>
          <p:pic>
            <p:nvPicPr>
              <p:cNvPr id="28" name="Picture 27">
                <a:extLst>
                  <a:ext uri="{FF2B5EF4-FFF2-40B4-BE49-F238E27FC236}">
                    <a16:creationId xmlns:a16="http://schemas.microsoft.com/office/drawing/2014/main" id="{8AB8E310-8AB3-264D-875F-EA069868815C}"/>
                  </a:ext>
                </a:extLst>
              </p:cNvPr>
              <p:cNvPicPr>
                <a:picLocks noChangeAspect="1"/>
              </p:cNvPicPr>
              <p:nvPr/>
            </p:nvPicPr>
            <p:blipFill>
              <a:blip r:embed="rId4"/>
              <a:stretch>
                <a:fillRect/>
              </a:stretch>
            </p:blipFill>
            <p:spPr>
              <a:xfrm>
                <a:off x="8700421" y="-1429581"/>
                <a:ext cx="774700" cy="965200"/>
              </a:xfrm>
              <a:prstGeom prst="rect">
                <a:avLst/>
              </a:prstGeom>
            </p:spPr>
          </p:pic>
        </p:grpSp>
        <p:grpSp>
          <p:nvGrpSpPr>
            <p:cNvPr id="29" name="Group 28">
              <a:extLst>
                <a:ext uri="{FF2B5EF4-FFF2-40B4-BE49-F238E27FC236}">
                  <a16:creationId xmlns:a16="http://schemas.microsoft.com/office/drawing/2014/main" id="{548266AA-58B9-2C4E-BF52-FFF2848043D1}"/>
                </a:ext>
              </a:extLst>
            </p:cNvPr>
            <p:cNvGrpSpPr/>
            <p:nvPr/>
          </p:nvGrpSpPr>
          <p:grpSpPr>
            <a:xfrm>
              <a:off x="8274022" y="992738"/>
              <a:ext cx="1145117" cy="1322044"/>
              <a:chOff x="8330004" y="-1429581"/>
              <a:chExt cx="1145117" cy="1322044"/>
            </a:xfrm>
          </p:grpSpPr>
          <p:pic>
            <p:nvPicPr>
              <p:cNvPr id="30" name="Picture 29">
                <a:extLst>
                  <a:ext uri="{FF2B5EF4-FFF2-40B4-BE49-F238E27FC236}">
                    <a16:creationId xmlns:a16="http://schemas.microsoft.com/office/drawing/2014/main" id="{D7C751C7-3B9E-C845-A2D8-F0E3E27263EB}"/>
                  </a:ext>
                </a:extLst>
              </p:cNvPr>
              <p:cNvPicPr>
                <a:picLocks noChangeAspect="1"/>
              </p:cNvPicPr>
              <p:nvPr/>
            </p:nvPicPr>
            <p:blipFill>
              <a:blip r:embed="rId4"/>
              <a:stretch>
                <a:fillRect/>
              </a:stretch>
            </p:blipFill>
            <p:spPr>
              <a:xfrm>
                <a:off x="8330004" y="-1072737"/>
                <a:ext cx="774700" cy="965200"/>
              </a:xfrm>
              <a:prstGeom prst="rect">
                <a:avLst/>
              </a:prstGeom>
            </p:spPr>
          </p:pic>
          <p:pic>
            <p:nvPicPr>
              <p:cNvPr id="31" name="Picture 30">
                <a:extLst>
                  <a:ext uri="{FF2B5EF4-FFF2-40B4-BE49-F238E27FC236}">
                    <a16:creationId xmlns:a16="http://schemas.microsoft.com/office/drawing/2014/main" id="{4C27593C-58A0-FE45-86AE-87D5A9CC6D2E}"/>
                  </a:ext>
                </a:extLst>
              </p:cNvPr>
              <p:cNvPicPr>
                <a:picLocks noChangeAspect="1"/>
              </p:cNvPicPr>
              <p:nvPr/>
            </p:nvPicPr>
            <p:blipFill>
              <a:blip r:embed="rId4"/>
              <a:stretch>
                <a:fillRect/>
              </a:stretch>
            </p:blipFill>
            <p:spPr>
              <a:xfrm>
                <a:off x="8392316" y="-1140471"/>
                <a:ext cx="774700" cy="965200"/>
              </a:xfrm>
              <a:prstGeom prst="rect">
                <a:avLst/>
              </a:prstGeom>
            </p:spPr>
          </p:pic>
          <p:pic>
            <p:nvPicPr>
              <p:cNvPr id="32" name="Picture 31">
                <a:extLst>
                  <a:ext uri="{FF2B5EF4-FFF2-40B4-BE49-F238E27FC236}">
                    <a16:creationId xmlns:a16="http://schemas.microsoft.com/office/drawing/2014/main" id="{0CE089A3-FF49-0840-A421-9AB79045C9B3}"/>
                  </a:ext>
                </a:extLst>
              </p:cNvPr>
              <p:cNvPicPr>
                <a:picLocks noChangeAspect="1"/>
              </p:cNvPicPr>
              <p:nvPr/>
            </p:nvPicPr>
            <p:blipFill>
              <a:blip r:embed="rId4"/>
              <a:stretch>
                <a:fillRect/>
              </a:stretch>
            </p:blipFill>
            <p:spPr>
              <a:xfrm>
                <a:off x="8465472" y="-1211560"/>
                <a:ext cx="774700" cy="965200"/>
              </a:xfrm>
              <a:prstGeom prst="rect">
                <a:avLst/>
              </a:prstGeom>
            </p:spPr>
          </p:pic>
          <p:pic>
            <p:nvPicPr>
              <p:cNvPr id="33" name="Picture 32">
                <a:extLst>
                  <a:ext uri="{FF2B5EF4-FFF2-40B4-BE49-F238E27FC236}">
                    <a16:creationId xmlns:a16="http://schemas.microsoft.com/office/drawing/2014/main" id="{C054FD47-6186-4149-A448-EE731850E772}"/>
                  </a:ext>
                </a:extLst>
              </p:cNvPr>
              <p:cNvPicPr>
                <a:picLocks noChangeAspect="1"/>
              </p:cNvPicPr>
              <p:nvPr/>
            </p:nvPicPr>
            <p:blipFill>
              <a:blip r:embed="rId4"/>
              <a:stretch>
                <a:fillRect/>
              </a:stretch>
            </p:blipFill>
            <p:spPr>
              <a:xfrm>
                <a:off x="8533207" y="-1282648"/>
                <a:ext cx="774700" cy="965200"/>
              </a:xfrm>
              <a:prstGeom prst="rect">
                <a:avLst/>
              </a:prstGeom>
            </p:spPr>
          </p:pic>
          <p:pic>
            <p:nvPicPr>
              <p:cNvPr id="34" name="Picture 33">
                <a:extLst>
                  <a:ext uri="{FF2B5EF4-FFF2-40B4-BE49-F238E27FC236}">
                    <a16:creationId xmlns:a16="http://schemas.microsoft.com/office/drawing/2014/main" id="{AF9209CA-347F-3E4E-A260-11704B7255E4}"/>
                  </a:ext>
                </a:extLst>
              </p:cNvPr>
              <p:cNvPicPr>
                <a:picLocks noChangeAspect="1"/>
              </p:cNvPicPr>
              <p:nvPr/>
            </p:nvPicPr>
            <p:blipFill>
              <a:blip r:embed="rId4"/>
              <a:stretch>
                <a:fillRect/>
              </a:stretch>
            </p:blipFill>
            <p:spPr>
              <a:xfrm>
                <a:off x="8615756" y="-1349573"/>
                <a:ext cx="774700" cy="965200"/>
              </a:xfrm>
              <a:prstGeom prst="rect">
                <a:avLst/>
              </a:prstGeom>
            </p:spPr>
          </p:pic>
          <p:pic>
            <p:nvPicPr>
              <p:cNvPr id="35" name="Picture 34">
                <a:extLst>
                  <a:ext uri="{FF2B5EF4-FFF2-40B4-BE49-F238E27FC236}">
                    <a16:creationId xmlns:a16="http://schemas.microsoft.com/office/drawing/2014/main" id="{AF4888B3-8817-B042-8236-1BADA0A1094E}"/>
                  </a:ext>
                </a:extLst>
              </p:cNvPr>
              <p:cNvPicPr>
                <a:picLocks noChangeAspect="1"/>
              </p:cNvPicPr>
              <p:nvPr/>
            </p:nvPicPr>
            <p:blipFill>
              <a:blip r:embed="rId4"/>
              <a:stretch>
                <a:fillRect/>
              </a:stretch>
            </p:blipFill>
            <p:spPr>
              <a:xfrm>
                <a:off x="8700421" y="-1429581"/>
                <a:ext cx="774700" cy="965200"/>
              </a:xfrm>
              <a:prstGeom prst="rect">
                <a:avLst/>
              </a:prstGeom>
            </p:spPr>
          </p:pic>
        </p:grpSp>
        <p:grpSp>
          <p:nvGrpSpPr>
            <p:cNvPr id="36" name="Group 35">
              <a:extLst>
                <a:ext uri="{FF2B5EF4-FFF2-40B4-BE49-F238E27FC236}">
                  <a16:creationId xmlns:a16="http://schemas.microsoft.com/office/drawing/2014/main" id="{00514C69-1BA5-A84F-BE0E-44F20B5C92DE}"/>
                </a:ext>
              </a:extLst>
            </p:cNvPr>
            <p:cNvGrpSpPr/>
            <p:nvPr/>
          </p:nvGrpSpPr>
          <p:grpSpPr>
            <a:xfrm>
              <a:off x="8088813" y="1501616"/>
              <a:ext cx="1145117" cy="1322044"/>
              <a:chOff x="8330004" y="-1429581"/>
              <a:chExt cx="1145117" cy="1322044"/>
            </a:xfrm>
          </p:grpSpPr>
          <p:pic>
            <p:nvPicPr>
              <p:cNvPr id="37" name="Picture 36">
                <a:extLst>
                  <a:ext uri="{FF2B5EF4-FFF2-40B4-BE49-F238E27FC236}">
                    <a16:creationId xmlns:a16="http://schemas.microsoft.com/office/drawing/2014/main" id="{68E7FDB3-63FB-5943-8D69-5C5109746083}"/>
                  </a:ext>
                </a:extLst>
              </p:cNvPr>
              <p:cNvPicPr>
                <a:picLocks noChangeAspect="1"/>
              </p:cNvPicPr>
              <p:nvPr/>
            </p:nvPicPr>
            <p:blipFill>
              <a:blip r:embed="rId4"/>
              <a:stretch>
                <a:fillRect/>
              </a:stretch>
            </p:blipFill>
            <p:spPr>
              <a:xfrm>
                <a:off x="8330004" y="-1072737"/>
                <a:ext cx="774700" cy="965200"/>
              </a:xfrm>
              <a:prstGeom prst="rect">
                <a:avLst/>
              </a:prstGeom>
            </p:spPr>
          </p:pic>
          <p:pic>
            <p:nvPicPr>
              <p:cNvPr id="38" name="Picture 37">
                <a:extLst>
                  <a:ext uri="{FF2B5EF4-FFF2-40B4-BE49-F238E27FC236}">
                    <a16:creationId xmlns:a16="http://schemas.microsoft.com/office/drawing/2014/main" id="{17B881E2-D4CC-A44D-B94D-F5269C9586C1}"/>
                  </a:ext>
                </a:extLst>
              </p:cNvPr>
              <p:cNvPicPr>
                <a:picLocks noChangeAspect="1"/>
              </p:cNvPicPr>
              <p:nvPr/>
            </p:nvPicPr>
            <p:blipFill>
              <a:blip r:embed="rId4"/>
              <a:stretch>
                <a:fillRect/>
              </a:stretch>
            </p:blipFill>
            <p:spPr>
              <a:xfrm>
                <a:off x="8392316" y="-1140471"/>
                <a:ext cx="774700" cy="965200"/>
              </a:xfrm>
              <a:prstGeom prst="rect">
                <a:avLst/>
              </a:prstGeom>
            </p:spPr>
          </p:pic>
          <p:pic>
            <p:nvPicPr>
              <p:cNvPr id="39" name="Picture 38">
                <a:extLst>
                  <a:ext uri="{FF2B5EF4-FFF2-40B4-BE49-F238E27FC236}">
                    <a16:creationId xmlns:a16="http://schemas.microsoft.com/office/drawing/2014/main" id="{7AFA7313-259E-C542-B875-86771ED24F94}"/>
                  </a:ext>
                </a:extLst>
              </p:cNvPr>
              <p:cNvPicPr>
                <a:picLocks noChangeAspect="1"/>
              </p:cNvPicPr>
              <p:nvPr/>
            </p:nvPicPr>
            <p:blipFill>
              <a:blip r:embed="rId4"/>
              <a:stretch>
                <a:fillRect/>
              </a:stretch>
            </p:blipFill>
            <p:spPr>
              <a:xfrm>
                <a:off x="8465472" y="-1211560"/>
                <a:ext cx="774700" cy="965200"/>
              </a:xfrm>
              <a:prstGeom prst="rect">
                <a:avLst/>
              </a:prstGeom>
            </p:spPr>
          </p:pic>
          <p:pic>
            <p:nvPicPr>
              <p:cNvPr id="40" name="Picture 39">
                <a:extLst>
                  <a:ext uri="{FF2B5EF4-FFF2-40B4-BE49-F238E27FC236}">
                    <a16:creationId xmlns:a16="http://schemas.microsoft.com/office/drawing/2014/main" id="{3137107F-E3D8-F044-9399-24EE320907A5}"/>
                  </a:ext>
                </a:extLst>
              </p:cNvPr>
              <p:cNvPicPr>
                <a:picLocks noChangeAspect="1"/>
              </p:cNvPicPr>
              <p:nvPr/>
            </p:nvPicPr>
            <p:blipFill>
              <a:blip r:embed="rId4"/>
              <a:stretch>
                <a:fillRect/>
              </a:stretch>
            </p:blipFill>
            <p:spPr>
              <a:xfrm>
                <a:off x="8533207" y="-1282648"/>
                <a:ext cx="774700" cy="965200"/>
              </a:xfrm>
              <a:prstGeom prst="rect">
                <a:avLst/>
              </a:prstGeom>
            </p:spPr>
          </p:pic>
          <p:pic>
            <p:nvPicPr>
              <p:cNvPr id="41" name="Picture 40">
                <a:extLst>
                  <a:ext uri="{FF2B5EF4-FFF2-40B4-BE49-F238E27FC236}">
                    <a16:creationId xmlns:a16="http://schemas.microsoft.com/office/drawing/2014/main" id="{D1259F68-AF22-7A43-A0C6-C0B21C338182}"/>
                  </a:ext>
                </a:extLst>
              </p:cNvPr>
              <p:cNvPicPr>
                <a:picLocks noChangeAspect="1"/>
              </p:cNvPicPr>
              <p:nvPr/>
            </p:nvPicPr>
            <p:blipFill>
              <a:blip r:embed="rId4"/>
              <a:stretch>
                <a:fillRect/>
              </a:stretch>
            </p:blipFill>
            <p:spPr>
              <a:xfrm>
                <a:off x="8615756" y="-1349573"/>
                <a:ext cx="774700" cy="965200"/>
              </a:xfrm>
              <a:prstGeom prst="rect">
                <a:avLst/>
              </a:prstGeom>
            </p:spPr>
          </p:pic>
          <p:pic>
            <p:nvPicPr>
              <p:cNvPr id="42" name="Picture 41">
                <a:extLst>
                  <a:ext uri="{FF2B5EF4-FFF2-40B4-BE49-F238E27FC236}">
                    <a16:creationId xmlns:a16="http://schemas.microsoft.com/office/drawing/2014/main" id="{7849914F-E428-644A-B55A-7E5C95DC569C}"/>
                  </a:ext>
                </a:extLst>
              </p:cNvPr>
              <p:cNvPicPr>
                <a:picLocks noChangeAspect="1"/>
              </p:cNvPicPr>
              <p:nvPr/>
            </p:nvPicPr>
            <p:blipFill>
              <a:blip r:embed="rId4"/>
              <a:stretch>
                <a:fillRect/>
              </a:stretch>
            </p:blipFill>
            <p:spPr>
              <a:xfrm>
                <a:off x="8700421" y="-1429581"/>
                <a:ext cx="774700" cy="965200"/>
              </a:xfrm>
              <a:prstGeom prst="rect">
                <a:avLst/>
              </a:prstGeom>
            </p:spPr>
          </p:pic>
        </p:grpSp>
        <p:grpSp>
          <p:nvGrpSpPr>
            <p:cNvPr id="43" name="Group 42">
              <a:extLst>
                <a:ext uri="{FF2B5EF4-FFF2-40B4-BE49-F238E27FC236}">
                  <a16:creationId xmlns:a16="http://schemas.microsoft.com/office/drawing/2014/main" id="{D4AB820A-C297-E844-9D25-E786724F2710}"/>
                </a:ext>
              </a:extLst>
            </p:cNvPr>
            <p:cNvGrpSpPr/>
            <p:nvPr/>
          </p:nvGrpSpPr>
          <p:grpSpPr>
            <a:xfrm>
              <a:off x="7768671" y="1011297"/>
              <a:ext cx="1145117" cy="1322044"/>
              <a:chOff x="8330004" y="-1429581"/>
              <a:chExt cx="1145117" cy="1322044"/>
            </a:xfrm>
          </p:grpSpPr>
          <p:pic>
            <p:nvPicPr>
              <p:cNvPr id="44" name="Picture 43">
                <a:extLst>
                  <a:ext uri="{FF2B5EF4-FFF2-40B4-BE49-F238E27FC236}">
                    <a16:creationId xmlns:a16="http://schemas.microsoft.com/office/drawing/2014/main" id="{42CC1C63-C38E-FE4A-A74F-3737C820D7A8}"/>
                  </a:ext>
                </a:extLst>
              </p:cNvPr>
              <p:cNvPicPr>
                <a:picLocks noChangeAspect="1"/>
              </p:cNvPicPr>
              <p:nvPr/>
            </p:nvPicPr>
            <p:blipFill>
              <a:blip r:embed="rId4"/>
              <a:stretch>
                <a:fillRect/>
              </a:stretch>
            </p:blipFill>
            <p:spPr>
              <a:xfrm>
                <a:off x="8330004" y="-1072737"/>
                <a:ext cx="774700" cy="965200"/>
              </a:xfrm>
              <a:prstGeom prst="rect">
                <a:avLst/>
              </a:prstGeom>
            </p:spPr>
          </p:pic>
          <p:pic>
            <p:nvPicPr>
              <p:cNvPr id="45" name="Picture 44">
                <a:extLst>
                  <a:ext uri="{FF2B5EF4-FFF2-40B4-BE49-F238E27FC236}">
                    <a16:creationId xmlns:a16="http://schemas.microsoft.com/office/drawing/2014/main" id="{FF752F6C-73BC-B846-9475-7AB6F512327E}"/>
                  </a:ext>
                </a:extLst>
              </p:cNvPr>
              <p:cNvPicPr>
                <a:picLocks noChangeAspect="1"/>
              </p:cNvPicPr>
              <p:nvPr/>
            </p:nvPicPr>
            <p:blipFill>
              <a:blip r:embed="rId4"/>
              <a:stretch>
                <a:fillRect/>
              </a:stretch>
            </p:blipFill>
            <p:spPr>
              <a:xfrm>
                <a:off x="8392316" y="-1140471"/>
                <a:ext cx="774700" cy="965200"/>
              </a:xfrm>
              <a:prstGeom prst="rect">
                <a:avLst/>
              </a:prstGeom>
            </p:spPr>
          </p:pic>
          <p:pic>
            <p:nvPicPr>
              <p:cNvPr id="46" name="Picture 45">
                <a:extLst>
                  <a:ext uri="{FF2B5EF4-FFF2-40B4-BE49-F238E27FC236}">
                    <a16:creationId xmlns:a16="http://schemas.microsoft.com/office/drawing/2014/main" id="{65C65443-4498-3241-BFEC-93ABF634168F}"/>
                  </a:ext>
                </a:extLst>
              </p:cNvPr>
              <p:cNvPicPr>
                <a:picLocks noChangeAspect="1"/>
              </p:cNvPicPr>
              <p:nvPr/>
            </p:nvPicPr>
            <p:blipFill>
              <a:blip r:embed="rId4"/>
              <a:stretch>
                <a:fillRect/>
              </a:stretch>
            </p:blipFill>
            <p:spPr>
              <a:xfrm>
                <a:off x="8465472" y="-1211560"/>
                <a:ext cx="774700" cy="965200"/>
              </a:xfrm>
              <a:prstGeom prst="rect">
                <a:avLst/>
              </a:prstGeom>
            </p:spPr>
          </p:pic>
          <p:pic>
            <p:nvPicPr>
              <p:cNvPr id="47" name="Picture 46">
                <a:extLst>
                  <a:ext uri="{FF2B5EF4-FFF2-40B4-BE49-F238E27FC236}">
                    <a16:creationId xmlns:a16="http://schemas.microsoft.com/office/drawing/2014/main" id="{5D9F9085-B2B3-E847-B412-13F7F7E7AAEE}"/>
                  </a:ext>
                </a:extLst>
              </p:cNvPr>
              <p:cNvPicPr>
                <a:picLocks noChangeAspect="1"/>
              </p:cNvPicPr>
              <p:nvPr/>
            </p:nvPicPr>
            <p:blipFill>
              <a:blip r:embed="rId4"/>
              <a:stretch>
                <a:fillRect/>
              </a:stretch>
            </p:blipFill>
            <p:spPr>
              <a:xfrm>
                <a:off x="8533207" y="-1282648"/>
                <a:ext cx="774700" cy="965200"/>
              </a:xfrm>
              <a:prstGeom prst="rect">
                <a:avLst/>
              </a:prstGeom>
            </p:spPr>
          </p:pic>
          <p:pic>
            <p:nvPicPr>
              <p:cNvPr id="48" name="Picture 47">
                <a:extLst>
                  <a:ext uri="{FF2B5EF4-FFF2-40B4-BE49-F238E27FC236}">
                    <a16:creationId xmlns:a16="http://schemas.microsoft.com/office/drawing/2014/main" id="{7122E683-9413-1449-9365-69FF458BD835}"/>
                  </a:ext>
                </a:extLst>
              </p:cNvPr>
              <p:cNvPicPr>
                <a:picLocks noChangeAspect="1"/>
              </p:cNvPicPr>
              <p:nvPr/>
            </p:nvPicPr>
            <p:blipFill>
              <a:blip r:embed="rId4"/>
              <a:stretch>
                <a:fillRect/>
              </a:stretch>
            </p:blipFill>
            <p:spPr>
              <a:xfrm>
                <a:off x="8615756" y="-1349573"/>
                <a:ext cx="774700" cy="965200"/>
              </a:xfrm>
              <a:prstGeom prst="rect">
                <a:avLst/>
              </a:prstGeom>
            </p:spPr>
          </p:pic>
          <p:pic>
            <p:nvPicPr>
              <p:cNvPr id="49" name="Picture 48">
                <a:extLst>
                  <a:ext uri="{FF2B5EF4-FFF2-40B4-BE49-F238E27FC236}">
                    <a16:creationId xmlns:a16="http://schemas.microsoft.com/office/drawing/2014/main" id="{7812B12C-EB84-9E44-8020-ABBB51647E51}"/>
                  </a:ext>
                </a:extLst>
              </p:cNvPr>
              <p:cNvPicPr>
                <a:picLocks noChangeAspect="1"/>
              </p:cNvPicPr>
              <p:nvPr/>
            </p:nvPicPr>
            <p:blipFill>
              <a:blip r:embed="rId4"/>
              <a:stretch>
                <a:fillRect/>
              </a:stretch>
            </p:blipFill>
            <p:spPr>
              <a:xfrm>
                <a:off x="8700421" y="-1429581"/>
                <a:ext cx="774700" cy="965200"/>
              </a:xfrm>
              <a:prstGeom prst="rect">
                <a:avLst/>
              </a:prstGeom>
            </p:spPr>
          </p:pic>
        </p:grpSp>
        <p:grpSp>
          <p:nvGrpSpPr>
            <p:cNvPr id="50" name="Group 49">
              <a:extLst>
                <a:ext uri="{FF2B5EF4-FFF2-40B4-BE49-F238E27FC236}">
                  <a16:creationId xmlns:a16="http://schemas.microsoft.com/office/drawing/2014/main" id="{40B4C574-06ED-7549-9D86-05691526F466}"/>
                </a:ext>
              </a:extLst>
            </p:cNvPr>
            <p:cNvGrpSpPr/>
            <p:nvPr/>
          </p:nvGrpSpPr>
          <p:grpSpPr>
            <a:xfrm>
              <a:off x="7583699" y="368627"/>
              <a:ext cx="1145117" cy="1322044"/>
              <a:chOff x="8330004" y="-1429581"/>
              <a:chExt cx="1145117" cy="1322044"/>
            </a:xfrm>
          </p:grpSpPr>
          <p:pic>
            <p:nvPicPr>
              <p:cNvPr id="51" name="Picture 50">
                <a:extLst>
                  <a:ext uri="{FF2B5EF4-FFF2-40B4-BE49-F238E27FC236}">
                    <a16:creationId xmlns:a16="http://schemas.microsoft.com/office/drawing/2014/main" id="{AB85948D-E763-244D-9FC9-5EA226EA5976}"/>
                  </a:ext>
                </a:extLst>
              </p:cNvPr>
              <p:cNvPicPr>
                <a:picLocks noChangeAspect="1"/>
              </p:cNvPicPr>
              <p:nvPr/>
            </p:nvPicPr>
            <p:blipFill>
              <a:blip r:embed="rId4"/>
              <a:stretch>
                <a:fillRect/>
              </a:stretch>
            </p:blipFill>
            <p:spPr>
              <a:xfrm>
                <a:off x="8330004" y="-1072737"/>
                <a:ext cx="774700" cy="965200"/>
              </a:xfrm>
              <a:prstGeom prst="rect">
                <a:avLst/>
              </a:prstGeom>
            </p:spPr>
          </p:pic>
          <p:pic>
            <p:nvPicPr>
              <p:cNvPr id="52" name="Picture 51">
                <a:extLst>
                  <a:ext uri="{FF2B5EF4-FFF2-40B4-BE49-F238E27FC236}">
                    <a16:creationId xmlns:a16="http://schemas.microsoft.com/office/drawing/2014/main" id="{5FC2CC05-5ECA-E444-9E3A-BD0C339DDD9F}"/>
                  </a:ext>
                </a:extLst>
              </p:cNvPr>
              <p:cNvPicPr>
                <a:picLocks noChangeAspect="1"/>
              </p:cNvPicPr>
              <p:nvPr/>
            </p:nvPicPr>
            <p:blipFill>
              <a:blip r:embed="rId4"/>
              <a:stretch>
                <a:fillRect/>
              </a:stretch>
            </p:blipFill>
            <p:spPr>
              <a:xfrm>
                <a:off x="8392316" y="-1140471"/>
                <a:ext cx="774700" cy="965200"/>
              </a:xfrm>
              <a:prstGeom prst="rect">
                <a:avLst/>
              </a:prstGeom>
            </p:spPr>
          </p:pic>
          <p:pic>
            <p:nvPicPr>
              <p:cNvPr id="53" name="Picture 52">
                <a:extLst>
                  <a:ext uri="{FF2B5EF4-FFF2-40B4-BE49-F238E27FC236}">
                    <a16:creationId xmlns:a16="http://schemas.microsoft.com/office/drawing/2014/main" id="{FDED39A9-743D-874E-BC5F-7E222CDA1185}"/>
                  </a:ext>
                </a:extLst>
              </p:cNvPr>
              <p:cNvPicPr>
                <a:picLocks noChangeAspect="1"/>
              </p:cNvPicPr>
              <p:nvPr/>
            </p:nvPicPr>
            <p:blipFill>
              <a:blip r:embed="rId4"/>
              <a:stretch>
                <a:fillRect/>
              </a:stretch>
            </p:blipFill>
            <p:spPr>
              <a:xfrm>
                <a:off x="8465472" y="-1211560"/>
                <a:ext cx="774700" cy="965200"/>
              </a:xfrm>
              <a:prstGeom prst="rect">
                <a:avLst/>
              </a:prstGeom>
            </p:spPr>
          </p:pic>
          <p:pic>
            <p:nvPicPr>
              <p:cNvPr id="54" name="Picture 53">
                <a:extLst>
                  <a:ext uri="{FF2B5EF4-FFF2-40B4-BE49-F238E27FC236}">
                    <a16:creationId xmlns:a16="http://schemas.microsoft.com/office/drawing/2014/main" id="{15E6E1C8-E2FC-374F-8123-80DFF8906B1E}"/>
                  </a:ext>
                </a:extLst>
              </p:cNvPr>
              <p:cNvPicPr>
                <a:picLocks noChangeAspect="1"/>
              </p:cNvPicPr>
              <p:nvPr/>
            </p:nvPicPr>
            <p:blipFill>
              <a:blip r:embed="rId4"/>
              <a:stretch>
                <a:fillRect/>
              </a:stretch>
            </p:blipFill>
            <p:spPr>
              <a:xfrm>
                <a:off x="8533207" y="-1282648"/>
                <a:ext cx="774700" cy="965200"/>
              </a:xfrm>
              <a:prstGeom prst="rect">
                <a:avLst/>
              </a:prstGeom>
            </p:spPr>
          </p:pic>
          <p:pic>
            <p:nvPicPr>
              <p:cNvPr id="55" name="Picture 54">
                <a:extLst>
                  <a:ext uri="{FF2B5EF4-FFF2-40B4-BE49-F238E27FC236}">
                    <a16:creationId xmlns:a16="http://schemas.microsoft.com/office/drawing/2014/main" id="{6A7933F1-4A5D-D44F-AFF2-05DE79024376}"/>
                  </a:ext>
                </a:extLst>
              </p:cNvPr>
              <p:cNvPicPr>
                <a:picLocks noChangeAspect="1"/>
              </p:cNvPicPr>
              <p:nvPr/>
            </p:nvPicPr>
            <p:blipFill>
              <a:blip r:embed="rId4"/>
              <a:stretch>
                <a:fillRect/>
              </a:stretch>
            </p:blipFill>
            <p:spPr>
              <a:xfrm>
                <a:off x="8615756" y="-1349573"/>
                <a:ext cx="774700" cy="965200"/>
              </a:xfrm>
              <a:prstGeom prst="rect">
                <a:avLst/>
              </a:prstGeom>
            </p:spPr>
          </p:pic>
          <p:pic>
            <p:nvPicPr>
              <p:cNvPr id="56" name="Picture 55">
                <a:extLst>
                  <a:ext uri="{FF2B5EF4-FFF2-40B4-BE49-F238E27FC236}">
                    <a16:creationId xmlns:a16="http://schemas.microsoft.com/office/drawing/2014/main" id="{27BA96C6-CFE3-BE43-9CAD-212F0C3902CC}"/>
                  </a:ext>
                </a:extLst>
              </p:cNvPr>
              <p:cNvPicPr>
                <a:picLocks noChangeAspect="1"/>
              </p:cNvPicPr>
              <p:nvPr/>
            </p:nvPicPr>
            <p:blipFill>
              <a:blip r:embed="rId4"/>
              <a:stretch>
                <a:fillRect/>
              </a:stretch>
            </p:blipFill>
            <p:spPr>
              <a:xfrm>
                <a:off x="8700421" y="-1429581"/>
                <a:ext cx="774700" cy="965200"/>
              </a:xfrm>
              <a:prstGeom prst="rect">
                <a:avLst/>
              </a:prstGeom>
            </p:spPr>
          </p:pic>
        </p:grpSp>
        <p:grpSp>
          <p:nvGrpSpPr>
            <p:cNvPr id="57" name="Group 56">
              <a:extLst>
                <a:ext uri="{FF2B5EF4-FFF2-40B4-BE49-F238E27FC236}">
                  <a16:creationId xmlns:a16="http://schemas.microsoft.com/office/drawing/2014/main" id="{FFBDA692-DAE3-914B-A0ED-8961E6EB69C9}"/>
                </a:ext>
              </a:extLst>
            </p:cNvPr>
            <p:cNvGrpSpPr/>
            <p:nvPr/>
          </p:nvGrpSpPr>
          <p:grpSpPr>
            <a:xfrm>
              <a:off x="7398727" y="-274043"/>
              <a:ext cx="1145117" cy="1322044"/>
              <a:chOff x="8330004" y="-1429581"/>
              <a:chExt cx="1145117" cy="1322044"/>
            </a:xfrm>
          </p:grpSpPr>
          <p:pic>
            <p:nvPicPr>
              <p:cNvPr id="58" name="Picture 57">
                <a:extLst>
                  <a:ext uri="{FF2B5EF4-FFF2-40B4-BE49-F238E27FC236}">
                    <a16:creationId xmlns:a16="http://schemas.microsoft.com/office/drawing/2014/main" id="{FD2134A1-3C67-0843-B9F5-C374D39E9662}"/>
                  </a:ext>
                </a:extLst>
              </p:cNvPr>
              <p:cNvPicPr>
                <a:picLocks noChangeAspect="1"/>
              </p:cNvPicPr>
              <p:nvPr/>
            </p:nvPicPr>
            <p:blipFill>
              <a:blip r:embed="rId4"/>
              <a:stretch>
                <a:fillRect/>
              </a:stretch>
            </p:blipFill>
            <p:spPr>
              <a:xfrm>
                <a:off x="8330004" y="-1072737"/>
                <a:ext cx="774700" cy="965200"/>
              </a:xfrm>
              <a:prstGeom prst="rect">
                <a:avLst/>
              </a:prstGeom>
            </p:spPr>
          </p:pic>
          <p:pic>
            <p:nvPicPr>
              <p:cNvPr id="59" name="Picture 58">
                <a:extLst>
                  <a:ext uri="{FF2B5EF4-FFF2-40B4-BE49-F238E27FC236}">
                    <a16:creationId xmlns:a16="http://schemas.microsoft.com/office/drawing/2014/main" id="{0B7B6AD5-BB8C-BC49-9358-F9275FA64F12}"/>
                  </a:ext>
                </a:extLst>
              </p:cNvPr>
              <p:cNvPicPr>
                <a:picLocks noChangeAspect="1"/>
              </p:cNvPicPr>
              <p:nvPr/>
            </p:nvPicPr>
            <p:blipFill>
              <a:blip r:embed="rId4"/>
              <a:stretch>
                <a:fillRect/>
              </a:stretch>
            </p:blipFill>
            <p:spPr>
              <a:xfrm>
                <a:off x="8392316" y="-1140471"/>
                <a:ext cx="774700" cy="965200"/>
              </a:xfrm>
              <a:prstGeom prst="rect">
                <a:avLst/>
              </a:prstGeom>
            </p:spPr>
          </p:pic>
          <p:pic>
            <p:nvPicPr>
              <p:cNvPr id="60" name="Picture 59">
                <a:extLst>
                  <a:ext uri="{FF2B5EF4-FFF2-40B4-BE49-F238E27FC236}">
                    <a16:creationId xmlns:a16="http://schemas.microsoft.com/office/drawing/2014/main" id="{DE91D8E1-224C-DC4C-A4C7-3487E146D005}"/>
                  </a:ext>
                </a:extLst>
              </p:cNvPr>
              <p:cNvPicPr>
                <a:picLocks noChangeAspect="1"/>
              </p:cNvPicPr>
              <p:nvPr/>
            </p:nvPicPr>
            <p:blipFill>
              <a:blip r:embed="rId4"/>
              <a:stretch>
                <a:fillRect/>
              </a:stretch>
            </p:blipFill>
            <p:spPr>
              <a:xfrm>
                <a:off x="8465472" y="-1211560"/>
                <a:ext cx="774700" cy="965200"/>
              </a:xfrm>
              <a:prstGeom prst="rect">
                <a:avLst/>
              </a:prstGeom>
            </p:spPr>
          </p:pic>
          <p:pic>
            <p:nvPicPr>
              <p:cNvPr id="61" name="Picture 60">
                <a:extLst>
                  <a:ext uri="{FF2B5EF4-FFF2-40B4-BE49-F238E27FC236}">
                    <a16:creationId xmlns:a16="http://schemas.microsoft.com/office/drawing/2014/main" id="{E9E6782F-430A-1C48-9FC1-44FED6C3E4AE}"/>
                  </a:ext>
                </a:extLst>
              </p:cNvPr>
              <p:cNvPicPr>
                <a:picLocks noChangeAspect="1"/>
              </p:cNvPicPr>
              <p:nvPr/>
            </p:nvPicPr>
            <p:blipFill>
              <a:blip r:embed="rId4"/>
              <a:stretch>
                <a:fillRect/>
              </a:stretch>
            </p:blipFill>
            <p:spPr>
              <a:xfrm>
                <a:off x="8533207" y="-1282648"/>
                <a:ext cx="774700" cy="965200"/>
              </a:xfrm>
              <a:prstGeom prst="rect">
                <a:avLst/>
              </a:prstGeom>
            </p:spPr>
          </p:pic>
          <p:pic>
            <p:nvPicPr>
              <p:cNvPr id="62" name="Picture 61">
                <a:extLst>
                  <a:ext uri="{FF2B5EF4-FFF2-40B4-BE49-F238E27FC236}">
                    <a16:creationId xmlns:a16="http://schemas.microsoft.com/office/drawing/2014/main" id="{02981B3D-54AA-C24E-BF37-4D30434D9976}"/>
                  </a:ext>
                </a:extLst>
              </p:cNvPr>
              <p:cNvPicPr>
                <a:picLocks noChangeAspect="1"/>
              </p:cNvPicPr>
              <p:nvPr/>
            </p:nvPicPr>
            <p:blipFill>
              <a:blip r:embed="rId4"/>
              <a:stretch>
                <a:fillRect/>
              </a:stretch>
            </p:blipFill>
            <p:spPr>
              <a:xfrm>
                <a:off x="8615756" y="-1349573"/>
                <a:ext cx="774700" cy="965200"/>
              </a:xfrm>
              <a:prstGeom prst="rect">
                <a:avLst/>
              </a:prstGeom>
            </p:spPr>
          </p:pic>
          <p:pic>
            <p:nvPicPr>
              <p:cNvPr id="63" name="Picture 62">
                <a:extLst>
                  <a:ext uri="{FF2B5EF4-FFF2-40B4-BE49-F238E27FC236}">
                    <a16:creationId xmlns:a16="http://schemas.microsoft.com/office/drawing/2014/main" id="{8525FD01-144D-004A-93F6-EC91AC6BE7CE}"/>
                  </a:ext>
                </a:extLst>
              </p:cNvPr>
              <p:cNvPicPr>
                <a:picLocks noChangeAspect="1"/>
              </p:cNvPicPr>
              <p:nvPr/>
            </p:nvPicPr>
            <p:blipFill>
              <a:blip r:embed="rId4"/>
              <a:stretch>
                <a:fillRect/>
              </a:stretch>
            </p:blipFill>
            <p:spPr>
              <a:xfrm>
                <a:off x="8700421" y="-1429581"/>
                <a:ext cx="774700" cy="965200"/>
              </a:xfrm>
              <a:prstGeom prst="rect">
                <a:avLst/>
              </a:prstGeom>
            </p:spPr>
          </p:pic>
        </p:grpSp>
      </p:grpSp>
    </p:spTree>
    <p:extLst>
      <p:ext uri="{BB962C8B-B14F-4D97-AF65-F5344CB8AC3E}">
        <p14:creationId xmlns:p14="http://schemas.microsoft.com/office/powerpoint/2010/main" val="11459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B37A-C287-D04F-B36C-F797EB5BBA73}"/>
              </a:ext>
            </a:extLst>
          </p:cNvPr>
          <p:cNvSpPr>
            <a:spLocks noGrp="1"/>
          </p:cNvSpPr>
          <p:nvPr>
            <p:ph type="title"/>
          </p:nvPr>
        </p:nvSpPr>
        <p:spPr/>
        <p:txBody>
          <a:bodyPr/>
          <a:lstStyle/>
          <a:p>
            <a:r>
              <a:rPr lang="en-US" b="1" dirty="0"/>
              <a:t>Authentication</a:t>
            </a:r>
            <a:r>
              <a:rPr lang="en-US" dirty="0"/>
              <a:t> definition</a:t>
            </a:r>
          </a:p>
        </p:txBody>
      </p:sp>
      <p:sp>
        <p:nvSpPr>
          <p:cNvPr id="3" name="Content Placeholder 2">
            <a:extLst>
              <a:ext uri="{FF2B5EF4-FFF2-40B4-BE49-F238E27FC236}">
                <a16:creationId xmlns:a16="http://schemas.microsoft.com/office/drawing/2014/main" id="{3EB3D585-1CD2-A64C-A83D-4A1FDFBEFBB5}"/>
              </a:ext>
            </a:extLst>
          </p:cNvPr>
          <p:cNvSpPr>
            <a:spLocks noGrp="1"/>
          </p:cNvSpPr>
          <p:nvPr>
            <p:ph idx="1"/>
          </p:nvPr>
        </p:nvSpPr>
        <p:spPr/>
        <p:txBody>
          <a:bodyPr/>
          <a:lstStyle/>
          <a:p>
            <a:r>
              <a:rPr lang="en-US" dirty="0"/>
              <a:t>Verifying the identity of the person/host I’m communicating with.</a:t>
            </a:r>
          </a:p>
          <a:p>
            <a:endParaRPr lang="en-US" dirty="0"/>
          </a:p>
          <a:p>
            <a:pPr marL="0" indent="0">
              <a:buNone/>
            </a:pPr>
            <a:r>
              <a:rPr lang="en-US" dirty="0"/>
              <a:t>Why does </a:t>
            </a:r>
            <a:r>
              <a:rPr lang="en-US" b="1" dirty="0"/>
              <a:t>confidentiality</a:t>
            </a:r>
            <a:r>
              <a:rPr lang="en-US" dirty="0"/>
              <a:t> (keeping messages secret) require </a:t>
            </a:r>
            <a:r>
              <a:rPr lang="en-US" b="1" dirty="0"/>
              <a:t>authentication</a:t>
            </a:r>
            <a:r>
              <a:rPr lang="en-US" dirty="0"/>
              <a:t>?</a:t>
            </a:r>
          </a:p>
          <a:p>
            <a:r>
              <a:rPr lang="en-US" dirty="0"/>
              <a:t>There are many ways in which Internet messages can be read by untrusted 3</a:t>
            </a:r>
            <a:r>
              <a:rPr lang="en-US" baseline="30000" dirty="0"/>
              <a:t>rd</a:t>
            </a:r>
            <a:r>
              <a:rPr lang="en-US" dirty="0"/>
              <a:t> parties.</a:t>
            </a:r>
          </a:p>
          <a:p>
            <a:r>
              <a:rPr lang="en-US" dirty="0"/>
              <a:t>In order to start encryption, we have to verify that we are exchanging public keys with the intended party, not a “man in the middle.”</a:t>
            </a:r>
          </a:p>
        </p:txBody>
      </p:sp>
      <p:grpSp>
        <p:nvGrpSpPr>
          <p:cNvPr id="4" name="Group 3">
            <a:extLst>
              <a:ext uri="{FF2B5EF4-FFF2-40B4-BE49-F238E27FC236}">
                <a16:creationId xmlns:a16="http://schemas.microsoft.com/office/drawing/2014/main" id="{B5421116-4C5F-5F40-A53A-55DBC5D6882D}"/>
              </a:ext>
            </a:extLst>
          </p:cNvPr>
          <p:cNvGrpSpPr/>
          <p:nvPr/>
        </p:nvGrpSpPr>
        <p:grpSpPr>
          <a:xfrm>
            <a:off x="11071826" y="2437478"/>
            <a:ext cx="716633" cy="681465"/>
            <a:chOff x="10763181" y="2345404"/>
            <a:chExt cx="1139517" cy="1083596"/>
          </a:xfrm>
        </p:grpSpPr>
        <p:sp>
          <p:nvSpPr>
            <p:cNvPr id="5" name="Octagon 4">
              <a:extLst>
                <a:ext uri="{FF2B5EF4-FFF2-40B4-BE49-F238E27FC236}">
                  <a16:creationId xmlns:a16="http://schemas.microsoft.com/office/drawing/2014/main" id="{ABD9635F-9C0D-0342-8C8C-E3D9B63708EE}"/>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ctagon 5">
              <a:extLst>
                <a:ext uri="{FF2B5EF4-FFF2-40B4-BE49-F238E27FC236}">
                  <a16:creationId xmlns:a16="http://schemas.microsoft.com/office/drawing/2014/main" id="{34C980C7-70F3-B342-9D9E-6C40EB4D87CC}"/>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6B470B0-E61E-8F41-B181-41AA606F7436}"/>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5177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 example</a:t>
            </a:r>
          </a:p>
        </p:txBody>
      </p:sp>
      <p:sp>
        <p:nvSpPr>
          <p:cNvPr id="6" name="Content Placeholder 5"/>
          <p:cNvSpPr>
            <a:spLocks noGrp="1"/>
          </p:cNvSpPr>
          <p:nvPr>
            <p:ph idx="1"/>
          </p:nvPr>
        </p:nvSpPr>
        <p:spPr>
          <a:xfrm>
            <a:off x="263471" y="1146875"/>
            <a:ext cx="11639227" cy="1937701"/>
          </a:xfrm>
        </p:spPr>
        <p:txBody>
          <a:bodyPr>
            <a:normAutofit/>
          </a:bodyPr>
          <a:lstStyle/>
          <a:p>
            <a:r>
              <a:rPr lang="en-US" dirty="0"/>
              <a:t>If the hash is 256 bits, it can take 2</a:t>
            </a:r>
            <a:r>
              <a:rPr lang="en-US" baseline="30000" dirty="0"/>
              <a:t>256</a:t>
            </a:r>
            <a:r>
              <a:rPr lang="en-US" dirty="0"/>
              <a:t> different values.</a:t>
            </a:r>
          </a:p>
          <a:p>
            <a:r>
              <a:rPr lang="en-US" dirty="0"/>
              <a:t>HTTPS certificates are about 2000 bits long: 2</a:t>
            </a:r>
            <a:r>
              <a:rPr lang="en-US" baseline="30000" dirty="0"/>
              <a:t>2000</a:t>
            </a:r>
            <a:r>
              <a:rPr lang="en-US" dirty="0"/>
              <a:t> possible certs.</a:t>
            </a:r>
          </a:p>
          <a:p>
            <a:r>
              <a:rPr lang="en-US" dirty="0"/>
              <a:t>We expect 2</a:t>
            </a:r>
            <a:r>
              <a:rPr lang="en-US" baseline="30000" dirty="0"/>
              <a:t>2000</a:t>
            </a:r>
            <a:r>
              <a:rPr lang="en-US" dirty="0"/>
              <a:t>/2</a:t>
            </a:r>
            <a:r>
              <a:rPr lang="en-US" baseline="30000" dirty="0"/>
              <a:t>256</a:t>
            </a:r>
            <a:r>
              <a:rPr lang="en-US" dirty="0"/>
              <a:t> ≅ 2</a:t>
            </a:r>
            <a:r>
              <a:rPr lang="en-US" baseline="30000" dirty="0"/>
              <a:t>1744</a:t>
            </a:r>
            <a:r>
              <a:rPr lang="en-US" dirty="0"/>
              <a:t> such documents to share each hash value.</a:t>
            </a:r>
          </a:p>
        </p:txBody>
      </p:sp>
      <p:sp>
        <p:nvSpPr>
          <p:cNvPr id="7" name="TextBox 6"/>
          <p:cNvSpPr txBox="1"/>
          <p:nvPr/>
        </p:nvSpPr>
        <p:spPr>
          <a:xfrm>
            <a:off x="682752" y="3084577"/>
            <a:ext cx="2218944" cy="707886"/>
          </a:xfrm>
          <a:prstGeom prst="rect">
            <a:avLst/>
          </a:prstGeom>
          <a:noFill/>
          <a:ln>
            <a:solidFill>
              <a:schemeClr val="tx1"/>
            </a:solidFill>
          </a:ln>
        </p:spPr>
        <p:txBody>
          <a:bodyPr wrap="square" rtlCol="0">
            <a:spAutoFit/>
          </a:bodyPr>
          <a:lstStyle/>
          <a:p>
            <a:r>
              <a:rPr lang="en-US" sz="2000" dirty="0"/>
              <a:t>Name: </a:t>
            </a:r>
            <a:r>
              <a:rPr lang="en-US" sz="2000" dirty="0" err="1">
                <a:solidFill>
                  <a:schemeClr val="accent6"/>
                </a:solidFill>
              </a:rPr>
              <a:t>gadgets.com</a:t>
            </a:r>
            <a:endParaRPr lang="en-US" sz="2000" dirty="0">
              <a:solidFill>
                <a:schemeClr val="accent6"/>
              </a:solidFill>
            </a:endParaRPr>
          </a:p>
          <a:p>
            <a:r>
              <a:rPr lang="en-US" sz="2000" dirty="0"/>
              <a:t>Public key: 930a</a:t>
            </a:r>
            <a:r>
              <a:rPr lang="mr-IN" sz="2000" dirty="0"/>
              <a:t>…</a:t>
            </a:r>
            <a:endParaRPr lang="en-US" sz="2000" dirty="0"/>
          </a:p>
        </p:txBody>
      </p:sp>
      <p:sp>
        <p:nvSpPr>
          <p:cNvPr id="8" name="TextBox 7"/>
          <p:cNvSpPr txBox="1"/>
          <p:nvPr/>
        </p:nvSpPr>
        <p:spPr>
          <a:xfrm>
            <a:off x="3121151" y="2936887"/>
            <a:ext cx="2340865" cy="400110"/>
          </a:xfrm>
          <a:prstGeom prst="rect">
            <a:avLst/>
          </a:prstGeom>
          <a:noFill/>
        </p:spPr>
        <p:txBody>
          <a:bodyPr wrap="square" rtlCol="0">
            <a:spAutoFit/>
          </a:bodyPr>
          <a:lstStyle/>
          <a:p>
            <a:r>
              <a:rPr lang="en-US" sz="2000"/>
              <a:t>128-bit hash </a:t>
            </a:r>
            <a:r>
              <a:rPr lang="en-US" sz="2000" dirty="0"/>
              <a:t>function</a:t>
            </a:r>
          </a:p>
        </p:txBody>
      </p:sp>
      <p:sp>
        <p:nvSpPr>
          <p:cNvPr id="11" name="TextBox 10"/>
          <p:cNvSpPr txBox="1"/>
          <p:nvPr/>
        </p:nvSpPr>
        <p:spPr>
          <a:xfrm>
            <a:off x="682752" y="5907025"/>
            <a:ext cx="2218944" cy="707886"/>
          </a:xfrm>
          <a:prstGeom prst="rect">
            <a:avLst/>
          </a:prstGeom>
          <a:noFill/>
          <a:ln>
            <a:solidFill>
              <a:schemeClr val="tx1"/>
            </a:solidFill>
          </a:ln>
        </p:spPr>
        <p:txBody>
          <a:bodyPr wrap="square" rtlCol="0">
            <a:spAutoFit/>
          </a:bodyPr>
          <a:lstStyle/>
          <a:p>
            <a:r>
              <a:rPr lang="en-US" sz="2000" dirty="0"/>
              <a:t>Name: </a:t>
            </a:r>
            <a:r>
              <a:rPr lang="en-US" sz="2000" dirty="0" err="1">
                <a:solidFill>
                  <a:schemeClr val="accent6"/>
                </a:solidFill>
              </a:rPr>
              <a:t>shop.com</a:t>
            </a:r>
            <a:endParaRPr lang="en-US" sz="2000" dirty="0">
              <a:solidFill>
                <a:schemeClr val="accent6"/>
              </a:solidFill>
            </a:endParaRPr>
          </a:p>
          <a:p>
            <a:r>
              <a:rPr lang="en-US" sz="2000" dirty="0"/>
              <a:t>Public key: 201e</a:t>
            </a:r>
            <a:r>
              <a:rPr lang="mr-IN" sz="2000" dirty="0"/>
              <a:t>…</a:t>
            </a:r>
            <a:endParaRPr lang="en-US" sz="2000" dirty="0"/>
          </a:p>
        </p:txBody>
      </p:sp>
      <p:sp>
        <p:nvSpPr>
          <p:cNvPr id="12" name="TextBox 11"/>
          <p:cNvSpPr txBox="1"/>
          <p:nvPr/>
        </p:nvSpPr>
        <p:spPr>
          <a:xfrm>
            <a:off x="682752" y="3955179"/>
            <a:ext cx="2218944" cy="707886"/>
          </a:xfrm>
          <a:prstGeom prst="rect">
            <a:avLst/>
          </a:prstGeom>
          <a:noFill/>
          <a:ln>
            <a:solidFill>
              <a:schemeClr val="tx1"/>
            </a:solidFill>
          </a:ln>
        </p:spPr>
        <p:txBody>
          <a:bodyPr wrap="square" rtlCol="0">
            <a:spAutoFit/>
          </a:bodyPr>
          <a:lstStyle/>
          <a:p>
            <a:r>
              <a:rPr lang="en-US" sz="2000" dirty="0"/>
              <a:t>Name: </a:t>
            </a:r>
            <a:r>
              <a:rPr lang="en-US" sz="2000" dirty="0">
                <a:solidFill>
                  <a:schemeClr val="accent6"/>
                </a:solidFill>
              </a:rPr>
              <a:t>3kjD|Sj3;</a:t>
            </a:r>
            <a:r>
              <a:rPr lang="mr-IN" sz="2000" dirty="0"/>
              <a:t>…</a:t>
            </a:r>
            <a:endParaRPr lang="en-US" sz="2000" dirty="0"/>
          </a:p>
          <a:p>
            <a:r>
              <a:rPr lang="en-US" sz="2000" dirty="0"/>
              <a:t>Public key: a329</a:t>
            </a:r>
            <a:r>
              <a:rPr lang="mr-IN" sz="2000" dirty="0"/>
              <a:t>…</a:t>
            </a:r>
            <a:endParaRPr lang="en-US" sz="2000" dirty="0"/>
          </a:p>
        </p:txBody>
      </p:sp>
      <p:sp>
        <p:nvSpPr>
          <p:cNvPr id="13" name="TextBox 12"/>
          <p:cNvSpPr txBox="1"/>
          <p:nvPr/>
        </p:nvSpPr>
        <p:spPr>
          <a:xfrm>
            <a:off x="682752" y="4813965"/>
            <a:ext cx="2218944" cy="707886"/>
          </a:xfrm>
          <a:prstGeom prst="rect">
            <a:avLst/>
          </a:prstGeom>
          <a:noFill/>
          <a:ln>
            <a:solidFill>
              <a:schemeClr val="tx1"/>
            </a:solidFill>
          </a:ln>
        </p:spPr>
        <p:txBody>
          <a:bodyPr wrap="square" rtlCol="0">
            <a:spAutoFit/>
          </a:bodyPr>
          <a:lstStyle/>
          <a:p>
            <a:r>
              <a:rPr lang="en-US" sz="2000" dirty="0"/>
              <a:t>Name: </a:t>
            </a:r>
            <a:r>
              <a:rPr lang="en-US" sz="2000" dirty="0">
                <a:solidFill>
                  <a:schemeClr val="accent6"/>
                </a:solidFill>
              </a:rPr>
              <a:t>\(we(CC1</a:t>
            </a:r>
            <a:r>
              <a:rPr lang="mr-IN" sz="2000" dirty="0"/>
              <a:t>…</a:t>
            </a:r>
            <a:endParaRPr lang="en-US" sz="2000" dirty="0"/>
          </a:p>
          <a:p>
            <a:r>
              <a:rPr lang="en-US" sz="2000" dirty="0"/>
              <a:t>Public key: 44a0</a:t>
            </a:r>
            <a:r>
              <a:rPr lang="mr-IN" sz="2000" dirty="0"/>
              <a:t>…</a:t>
            </a:r>
            <a:endParaRPr lang="en-US" sz="2000" dirty="0"/>
          </a:p>
        </p:txBody>
      </p:sp>
      <p:sp>
        <p:nvSpPr>
          <p:cNvPr id="14" name="TextBox 13"/>
          <p:cNvSpPr txBox="1"/>
          <p:nvPr/>
        </p:nvSpPr>
        <p:spPr>
          <a:xfrm>
            <a:off x="1060704" y="5414933"/>
            <a:ext cx="1463040" cy="461665"/>
          </a:xfrm>
          <a:prstGeom prst="rect">
            <a:avLst/>
          </a:prstGeom>
          <a:noFill/>
        </p:spPr>
        <p:txBody>
          <a:bodyPr wrap="square" rtlCol="0">
            <a:spAutoFit/>
          </a:bodyPr>
          <a:lstStyle/>
          <a:p>
            <a:pPr algn="ctr"/>
            <a:r>
              <a:rPr lang="mr-IN" sz="2400"/>
              <a:t>…</a:t>
            </a:r>
            <a:endParaRPr lang="en-US" sz="2400" dirty="0"/>
          </a:p>
        </p:txBody>
      </p:sp>
      <p:sp>
        <p:nvSpPr>
          <p:cNvPr id="15" name="TextBox 14"/>
          <p:cNvSpPr txBox="1"/>
          <p:nvPr/>
        </p:nvSpPr>
        <p:spPr>
          <a:xfrm>
            <a:off x="5657088" y="3253854"/>
            <a:ext cx="3767328" cy="369332"/>
          </a:xfrm>
          <a:prstGeom prst="rect">
            <a:avLst/>
          </a:prstGeom>
          <a:noFill/>
        </p:spPr>
        <p:txBody>
          <a:bodyPr wrap="square" rtlCol="0">
            <a:spAutoFit/>
          </a:bodyPr>
          <a:lstStyle/>
          <a:p>
            <a:r>
              <a:rPr lang="en-US"/>
              <a:t>940294a9bc9233eb5829848ecb9e2482</a:t>
            </a:r>
            <a:endParaRPr lang="en-US" dirty="0"/>
          </a:p>
        </p:txBody>
      </p:sp>
      <p:sp>
        <p:nvSpPr>
          <p:cNvPr id="16" name="TextBox 15"/>
          <p:cNvSpPr txBox="1"/>
          <p:nvPr/>
        </p:nvSpPr>
        <p:spPr>
          <a:xfrm>
            <a:off x="5657088" y="4124456"/>
            <a:ext cx="3767328" cy="369332"/>
          </a:xfrm>
          <a:prstGeom prst="rect">
            <a:avLst/>
          </a:prstGeom>
          <a:noFill/>
        </p:spPr>
        <p:txBody>
          <a:bodyPr wrap="square" rtlCol="0">
            <a:spAutoFit/>
          </a:bodyPr>
          <a:lstStyle/>
          <a:p>
            <a:r>
              <a:rPr lang="en-US"/>
              <a:t>940294a9bc9233eb5829848ecb9e2482</a:t>
            </a:r>
            <a:endParaRPr lang="en-US" dirty="0"/>
          </a:p>
        </p:txBody>
      </p:sp>
      <p:sp>
        <p:nvSpPr>
          <p:cNvPr id="17" name="TextBox 16"/>
          <p:cNvSpPr txBox="1"/>
          <p:nvPr/>
        </p:nvSpPr>
        <p:spPr>
          <a:xfrm>
            <a:off x="5657088" y="4983242"/>
            <a:ext cx="3767328" cy="369332"/>
          </a:xfrm>
          <a:prstGeom prst="rect">
            <a:avLst/>
          </a:prstGeom>
          <a:noFill/>
        </p:spPr>
        <p:txBody>
          <a:bodyPr wrap="square" rtlCol="0">
            <a:spAutoFit/>
          </a:bodyPr>
          <a:lstStyle/>
          <a:p>
            <a:r>
              <a:rPr lang="en-US"/>
              <a:t>940294a9bc9233eb5829848ecb9e2482</a:t>
            </a:r>
            <a:endParaRPr lang="en-US" dirty="0"/>
          </a:p>
        </p:txBody>
      </p:sp>
      <p:cxnSp>
        <p:nvCxnSpPr>
          <p:cNvPr id="19" name="Straight Arrow Connector 18"/>
          <p:cNvCxnSpPr>
            <a:stCxn id="7" idx="3"/>
            <a:endCxn id="15" idx="1"/>
          </p:cNvCxnSpPr>
          <p:nvPr/>
        </p:nvCxnSpPr>
        <p:spPr>
          <a:xfrm>
            <a:off x="2901696" y="3438520"/>
            <a:ext cx="2755392"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01696" y="4309122"/>
            <a:ext cx="2755392"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01696" y="5179724"/>
            <a:ext cx="2755392"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01696" y="6277380"/>
            <a:ext cx="2755392"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57088" y="6092714"/>
            <a:ext cx="3767328" cy="369332"/>
          </a:xfrm>
          <a:prstGeom prst="rect">
            <a:avLst/>
          </a:prstGeom>
          <a:noFill/>
        </p:spPr>
        <p:txBody>
          <a:bodyPr wrap="square" rtlCol="0">
            <a:spAutoFit/>
          </a:bodyPr>
          <a:lstStyle/>
          <a:p>
            <a:r>
              <a:rPr lang="en-US" dirty="0"/>
              <a:t>45b798e10349ae8750cd45209809ec94</a:t>
            </a:r>
          </a:p>
        </p:txBody>
      </p:sp>
      <p:sp>
        <p:nvSpPr>
          <p:cNvPr id="24" name="TextBox 23"/>
          <p:cNvSpPr txBox="1"/>
          <p:nvPr/>
        </p:nvSpPr>
        <p:spPr>
          <a:xfrm>
            <a:off x="10009632" y="3983511"/>
            <a:ext cx="2267712" cy="523220"/>
          </a:xfrm>
          <a:prstGeom prst="rect">
            <a:avLst/>
          </a:prstGeom>
          <a:noFill/>
        </p:spPr>
        <p:txBody>
          <a:bodyPr wrap="square" rtlCol="0">
            <a:spAutoFit/>
          </a:bodyPr>
          <a:lstStyle/>
          <a:p>
            <a:r>
              <a:rPr lang="en-US" sz="2800" dirty="0"/>
              <a:t>Hash </a:t>
            </a:r>
            <a:r>
              <a:rPr lang="en-US" sz="2800" i="1" dirty="0">
                <a:solidFill>
                  <a:schemeClr val="accent6"/>
                </a:solidFill>
              </a:rPr>
              <a:t>collisions</a:t>
            </a:r>
          </a:p>
        </p:txBody>
      </p:sp>
      <p:sp>
        <p:nvSpPr>
          <p:cNvPr id="25" name="Right Brace 24"/>
          <p:cNvSpPr/>
          <p:nvPr/>
        </p:nvSpPr>
        <p:spPr>
          <a:xfrm>
            <a:off x="9412224" y="3326190"/>
            <a:ext cx="402336" cy="1940754"/>
          </a:xfrm>
          <a:prstGeom prst="rightBrace">
            <a:avLst>
              <a:gd name="adj1" fmla="val 39285"/>
              <a:gd name="adj2" fmla="val 50000"/>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9986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Cryptographic Hash </a:t>
            </a:r>
            <a:r>
              <a:rPr lang="en-US" dirty="0"/>
              <a:t>functions</a:t>
            </a:r>
          </a:p>
        </p:txBody>
      </p:sp>
      <p:sp>
        <p:nvSpPr>
          <p:cNvPr id="3" name="Content Placeholder 2"/>
          <p:cNvSpPr>
            <a:spLocks noGrp="1"/>
          </p:cNvSpPr>
          <p:nvPr>
            <p:ph idx="1"/>
          </p:nvPr>
        </p:nvSpPr>
        <p:spPr>
          <a:xfrm>
            <a:off x="263471" y="1165594"/>
            <a:ext cx="11639227" cy="5594888"/>
          </a:xfrm>
        </p:spPr>
        <p:txBody>
          <a:bodyPr>
            <a:normAutofit/>
          </a:bodyPr>
          <a:lstStyle/>
          <a:p>
            <a:pPr marL="0" indent="0">
              <a:buNone/>
            </a:pPr>
            <a:r>
              <a:rPr lang="en-US" sz="3000" dirty="0"/>
              <a:t>If H(x) is a </a:t>
            </a:r>
            <a:r>
              <a:rPr lang="en-US" sz="3000" i="1" dirty="0">
                <a:solidFill>
                  <a:schemeClr val="accent6"/>
                </a:solidFill>
              </a:rPr>
              <a:t>cryptographic hash </a:t>
            </a:r>
            <a:r>
              <a:rPr lang="en-US" sz="3000" dirty="0"/>
              <a:t>function, it should be </a:t>
            </a:r>
            <a:r>
              <a:rPr lang="en-US" sz="3000" i="1" dirty="0"/>
              <a:t>computationally</a:t>
            </a:r>
            <a:r>
              <a:rPr lang="en-US" sz="3000" dirty="0"/>
              <a:t> </a:t>
            </a:r>
            <a:r>
              <a:rPr lang="en-US" sz="3000" i="1" dirty="0"/>
              <a:t>infeasible</a:t>
            </a:r>
            <a:r>
              <a:rPr lang="en-US" sz="3000" dirty="0"/>
              <a:t> to:</a:t>
            </a:r>
          </a:p>
          <a:p>
            <a:r>
              <a:rPr lang="en-US" sz="3000" dirty="0"/>
              <a:t>Map backwards from hash output to input: find </a:t>
            </a:r>
            <a:r>
              <a:rPr lang="en-US" sz="3000" b="1" dirty="0"/>
              <a:t>x </a:t>
            </a:r>
            <a:r>
              <a:rPr lang="en-US" sz="3000" dirty="0"/>
              <a:t>given</a:t>
            </a:r>
            <a:r>
              <a:rPr lang="en-US" sz="3000" b="1" dirty="0"/>
              <a:t> H(x)</a:t>
            </a:r>
          </a:p>
          <a:p>
            <a:r>
              <a:rPr lang="en-US" sz="3000" dirty="0"/>
              <a:t>Find two inputs </a:t>
            </a:r>
            <a:r>
              <a:rPr lang="en-US" sz="3000" b="1" dirty="0"/>
              <a:t>x</a:t>
            </a:r>
            <a:r>
              <a:rPr lang="en-US" sz="3000" dirty="0"/>
              <a:t> and </a:t>
            </a:r>
            <a:r>
              <a:rPr lang="en-US" sz="3000" b="1" dirty="0"/>
              <a:t>y</a:t>
            </a:r>
            <a:r>
              <a:rPr lang="en-US" sz="3000" dirty="0"/>
              <a:t> that map to the same hashed value:  </a:t>
            </a:r>
            <a:r>
              <a:rPr lang="en-US" sz="3000" b="1" dirty="0"/>
              <a:t>H(x) = H(y)</a:t>
            </a:r>
          </a:p>
          <a:p>
            <a:pPr lvl="1"/>
            <a:endParaRPr lang="en-US" dirty="0"/>
          </a:p>
          <a:p>
            <a:pPr lvl="1"/>
            <a:r>
              <a:rPr lang="en-US" dirty="0"/>
              <a:t>We know that there is an infinite set of such (</a:t>
            </a:r>
            <a:r>
              <a:rPr lang="en-US" dirty="0" err="1"/>
              <a:t>x,y</a:t>
            </a:r>
            <a:r>
              <a:rPr lang="en-US" dirty="0"/>
              <a:t>) pairs, but the hash function is designed to make them nearly impossible to find.</a:t>
            </a:r>
          </a:p>
          <a:p>
            <a:pPr lvl="1"/>
            <a:r>
              <a:rPr lang="en-US" dirty="0"/>
              <a:t>In particular, if we know </a:t>
            </a:r>
            <a:r>
              <a:rPr lang="en-US" i="1" dirty="0"/>
              <a:t>x</a:t>
            </a:r>
            <a:r>
              <a:rPr lang="en-US" dirty="0"/>
              <a:t>, we should </a:t>
            </a:r>
            <a:r>
              <a:rPr lang="en-US" i="1" dirty="0"/>
              <a:t>not</a:t>
            </a:r>
            <a:r>
              <a:rPr lang="en-US" dirty="0"/>
              <a:t> be able to find </a:t>
            </a:r>
            <a:r>
              <a:rPr lang="en-US" i="1" dirty="0"/>
              <a:t>y</a:t>
            </a:r>
            <a:r>
              <a:rPr lang="en-US" dirty="0"/>
              <a:t> in polynomial time such that H(x) = H(y)</a:t>
            </a:r>
          </a:p>
          <a:p>
            <a:pPr lvl="1"/>
            <a:r>
              <a:rPr lang="en-US" dirty="0"/>
              <a:t>Like a good symmetric encryption algorithm, a cryptographic hash must have good </a:t>
            </a:r>
            <a:r>
              <a:rPr lang="en-US" i="1" dirty="0"/>
              <a:t>confusion</a:t>
            </a:r>
            <a:r>
              <a:rPr lang="en-US" dirty="0"/>
              <a:t> and </a:t>
            </a:r>
            <a:r>
              <a:rPr lang="en-US" i="1" dirty="0"/>
              <a:t>diffusion</a:t>
            </a:r>
            <a:r>
              <a:rPr lang="en-US" dirty="0"/>
              <a:t>.  It must behave very randomly.</a:t>
            </a:r>
          </a:p>
          <a:p>
            <a:pPr lvl="1"/>
            <a:r>
              <a:rPr lang="en-US" dirty="0"/>
              <a:t>If input is called the </a:t>
            </a:r>
            <a:r>
              <a:rPr lang="en-US" i="1" dirty="0">
                <a:solidFill>
                  <a:schemeClr val="accent6"/>
                </a:solidFill>
              </a:rPr>
              <a:t>message</a:t>
            </a:r>
            <a:r>
              <a:rPr lang="en-US" dirty="0"/>
              <a:t>, the output is sometimes called the </a:t>
            </a:r>
            <a:r>
              <a:rPr lang="en-US" i="1" dirty="0">
                <a:solidFill>
                  <a:schemeClr val="accent6"/>
                </a:solidFill>
              </a:rPr>
              <a:t>message digest.</a:t>
            </a:r>
            <a:endParaRPr lang="en-US" dirty="0"/>
          </a:p>
          <a:p>
            <a:r>
              <a:rPr lang="en-US" b="1" dirty="0">
                <a:solidFill>
                  <a:schemeClr val="accent6"/>
                </a:solidFill>
              </a:rPr>
              <a:t>SHA-1</a:t>
            </a:r>
            <a:r>
              <a:rPr lang="en-US" dirty="0"/>
              <a:t> and </a:t>
            </a:r>
            <a:r>
              <a:rPr lang="en-US" b="1" dirty="0">
                <a:solidFill>
                  <a:schemeClr val="accent6"/>
                </a:solidFill>
              </a:rPr>
              <a:t>MD5</a:t>
            </a:r>
            <a:r>
              <a:rPr lang="en-US" dirty="0"/>
              <a:t> are examples of cryptographic hash functions.</a:t>
            </a:r>
          </a:p>
        </p:txBody>
      </p:sp>
      <p:sp>
        <p:nvSpPr>
          <p:cNvPr id="4" name="Rectangle 3"/>
          <p:cNvSpPr/>
          <p:nvPr/>
        </p:nvSpPr>
        <p:spPr>
          <a:xfrm>
            <a:off x="263471" y="1123125"/>
            <a:ext cx="11639227" cy="163195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16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digital signatures</a:t>
            </a:r>
          </a:p>
        </p:txBody>
      </p:sp>
      <p:sp>
        <p:nvSpPr>
          <p:cNvPr id="3" name="Content Placeholder 2"/>
          <p:cNvSpPr>
            <a:spLocks noGrp="1"/>
          </p:cNvSpPr>
          <p:nvPr>
            <p:ph idx="1"/>
          </p:nvPr>
        </p:nvSpPr>
        <p:spPr/>
        <p:txBody>
          <a:bodyPr/>
          <a:lstStyle/>
          <a:p>
            <a:r>
              <a:rPr lang="en-US" dirty="0"/>
              <a:t>If I sign a SHA-1 hash of a document and publish that signature, it will be difficult for an attacker to construct a second document with the same SHA-1 hash as the original document that I signed.</a:t>
            </a:r>
          </a:p>
          <a:p>
            <a:r>
              <a:rPr lang="en-US" dirty="0"/>
              <a:t>Thus, it’s difficult for that signature to be used to falsely verify other documents that I have not seen and signed.</a:t>
            </a:r>
          </a:p>
          <a:p>
            <a:r>
              <a:rPr lang="en-US" dirty="0"/>
              <a:t>If I used a dumb hash function, like “the sum of all bytes,” forgery would be easy:</a:t>
            </a:r>
          </a:p>
          <a:p>
            <a:pPr lvl="1"/>
            <a:r>
              <a:rPr lang="en-US" sz="3200" dirty="0"/>
              <a:t>SUM(“fun and cats”) == SUM(“gun and bats”)</a:t>
            </a:r>
          </a:p>
          <a:p>
            <a:pPr lvl="1"/>
            <a:r>
              <a:rPr lang="en-US" sz="3200" dirty="0"/>
              <a:t>The change </a:t>
            </a:r>
            <a:r>
              <a:rPr lang="en-US" sz="3200" b="1" dirty="0">
                <a:solidFill>
                  <a:schemeClr val="accent6"/>
                </a:solidFill>
              </a:rPr>
              <a:t>f+1→g</a:t>
            </a:r>
            <a:r>
              <a:rPr lang="en-US" sz="3200" dirty="0"/>
              <a:t>  is cancelled by the change </a:t>
            </a:r>
            <a:r>
              <a:rPr lang="en-US" sz="3200" b="1" dirty="0">
                <a:solidFill>
                  <a:schemeClr val="accent6"/>
                </a:solidFill>
              </a:rPr>
              <a:t>c-1→b</a:t>
            </a:r>
          </a:p>
          <a:p>
            <a:pPr lvl="1"/>
            <a:r>
              <a:rPr lang="en-US" sz="3200" dirty="0"/>
              <a:t>Using this really bad hash function, the signature of “fun and cats” would also be valid for “gun and bats”</a:t>
            </a:r>
          </a:p>
        </p:txBody>
      </p:sp>
    </p:spTree>
    <p:extLst>
      <p:ext uri="{BB962C8B-B14F-4D97-AF65-F5344CB8AC3E}">
        <p14:creationId xmlns:p14="http://schemas.microsoft.com/office/powerpoint/2010/main" val="106352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Hash-based Message Authentication Code </a:t>
            </a:r>
            <a:r>
              <a:rPr lang="en-US" sz="3600" i="1" dirty="0"/>
              <a:t>(HMAC)</a:t>
            </a:r>
            <a:endParaRPr lang="en-US" i="1" dirty="0"/>
          </a:p>
        </p:txBody>
      </p:sp>
      <p:sp>
        <p:nvSpPr>
          <p:cNvPr id="3" name="Content Placeholder 2"/>
          <p:cNvSpPr>
            <a:spLocks noGrp="1"/>
          </p:cNvSpPr>
          <p:nvPr>
            <p:ph idx="1"/>
          </p:nvPr>
        </p:nvSpPr>
        <p:spPr/>
        <p:txBody>
          <a:bodyPr>
            <a:normAutofit fontScale="92500" lnSpcReduction="10000"/>
          </a:bodyPr>
          <a:lstStyle/>
          <a:p>
            <a:r>
              <a:rPr lang="en-US" dirty="0"/>
              <a:t>Public-key cryptography &amp; digital signatures are computationally expensive.</a:t>
            </a:r>
          </a:p>
          <a:p>
            <a:r>
              <a:rPr lang="en-US" dirty="0"/>
              <a:t>HMAC provides a more efficient way to authenticate public messages:</a:t>
            </a:r>
          </a:p>
          <a:p>
            <a:r>
              <a:rPr lang="en-US" b="1" dirty="0">
                <a:solidFill>
                  <a:schemeClr val="accent6"/>
                </a:solidFill>
              </a:rPr>
              <a:t>HMAC steps</a:t>
            </a:r>
            <a:r>
              <a:rPr lang="en-US" b="1" dirty="0"/>
              <a:t>:</a:t>
            </a:r>
          </a:p>
          <a:p>
            <a:pPr lvl="1"/>
            <a:r>
              <a:rPr lang="en-US" dirty="0"/>
              <a:t>Assume sender and receiver have a </a:t>
            </a:r>
            <a:r>
              <a:rPr lang="en-US" b="1" dirty="0"/>
              <a:t>shared secret</a:t>
            </a:r>
            <a:r>
              <a:rPr lang="en-US" dirty="0"/>
              <a:t>: 🗝  </a:t>
            </a:r>
            <a:r>
              <a:rPr lang="en-US" i="1" dirty="0">
                <a:solidFill>
                  <a:schemeClr val="accent6"/>
                </a:solidFill>
              </a:rPr>
              <a:t>⟵ a new requirement :(</a:t>
            </a:r>
          </a:p>
          <a:p>
            <a:pPr lvl="1"/>
            <a:r>
              <a:rPr lang="en-US" dirty="0"/>
              <a:t>MAC = hash(message +</a:t>
            </a:r>
            <a:r>
              <a:rPr lang="en-US" sz="4000" baseline="-25000" dirty="0"/>
              <a:t>🗝</a:t>
            </a:r>
            <a:r>
              <a:rPr lang="en-US" dirty="0"/>
              <a:t>)</a:t>
            </a:r>
          </a:p>
          <a:p>
            <a:pPr lvl="1"/>
            <a:r>
              <a:rPr lang="en-US" dirty="0"/>
              <a:t>Send ⟨message, MAC⟩</a:t>
            </a:r>
          </a:p>
          <a:p>
            <a:pPr lvl="1"/>
            <a:r>
              <a:rPr lang="en-US" dirty="0"/>
              <a:t>Anyone can read the message.</a:t>
            </a:r>
          </a:p>
          <a:p>
            <a:pPr lvl="1"/>
            <a:r>
              <a:rPr lang="en-US" dirty="0"/>
              <a:t>Receiver with 🗝 can also compute the MAC to verify the received MAC.</a:t>
            </a:r>
          </a:p>
          <a:p>
            <a:r>
              <a:rPr lang="en-US" dirty="0"/>
              <a:t>Again, we must use a strong cryptographic hash, like SHA-1</a:t>
            </a:r>
          </a:p>
          <a:p>
            <a:r>
              <a:rPr lang="en-US" dirty="0"/>
              <a:t>We could have used 🗝 to encrypt with AES, but this is slower than a SHA-1 hash (and maybe we want 3</a:t>
            </a:r>
            <a:r>
              <a:rPr lang="en-US" baseline="30000" dirty="0"/>
              <a:t>rd</a:t>
            </a:r>
            <a:r>
              <a:rPr lang="en-US" dirty="0"/>
              <a:t> parties to see the message).</a:t>
            </a:r>
          </a:p>
          <a:p>
            <a:r>
              <a:rPr lang="en-US" dirty="0"/>
              <a:t>HMAC is often used to authenticate API calls (</a:t>
            </a:r>
            <a:r>
              <a:rPr lang="en-US" dirty="0" err="1"/>
              <a:t>eg.</a:t>
            </a:r>
            <a:r>
              <a:rPr lang="en-US" dirty="0"/>
              <a:t>, AWS REST API).</a:t>
            </a:r>
          </a:p>
          <a:p>
            <a:pPr lvl="1"/>
            <a:endParaRPr lang="en-US" dirty="0"/>
          </a:p>
        </p:txBody>
      </p:sp>
    </p:spTree>
    <p:extLst>
      <p:ext uri="{BB962C8B-B14F-4D97-AF65-F5344CB8AC3E}">
        <p14:creationId xmlns:p14="http://schemas.microsoft.com/office/powerpoint/2010/main" val="1191777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SSL/TLS</a:t>
            </a:r>
          </a:p>
        </p:txBody>
      </p:sp>
      <p:sp>
        <p:nvSpPr>
          <p:cNvPr id="3" name="Content Placeholder 2"/>
          <p:cNvSpPr>
            <a:spLocks noGrp="1"/>
          </p:cNvSpPr>
          <p:nvPr>
            <p:ph idx="1"/>
          </p:nvPr>
        </p:nvSpPr>
        <p:spPr>
          <a:xfrm>
            <a:off x="263471" y="1146875"/>
            <a:ext cx="6208581" cy="5594888"/>
          </a:xfrm>
          <a:ln>
            <a:noFill/>
          </a:ln>
        </p:spPr>
        <p:txBody>
          <a:bodyPr>
            <a:normAutofit lnSpcReduction="10000"/>
          </a:bodyPr>
          <a:lstStyle/>
          <a:p>
            <a:r>
              <a:rPr lang="en-US" b="1" dirty="0">
                <a:solidFill>
                  <a:schemeClr val="accent6"/>
                </a:solidFill>
              </a:rPr>
              <a:t>Transport Layer Security (TLS)</a:t>
            </a:r>
            <a:r>
              <a:rPr lang="en-US" b="1" dirty="0"/>
              <a:t> </a:t>
            </a:r>
            <a:r>
              <a:rPr lang="en-US" dirty="0"/>
              <a:t>is the Internet standard for encrypted communication, formerly called </a:t>
            </a:r>
            <a:r>
              <a:rPr lang="en-US" i="1" dirty="0">
                <a:solidFill>
                  <a:schemeClr val="accent6"/>
                </a:solidFill>
              </a:rPr>
              <a:t>Secure Sockets Layer (SSL)</a:t>
            </a:r>
            <a:r>
              <a:rPr lang="en-US" dirty="0"/>
              <a:t>.</a:t>
            </a:r>
          </a:p>
          <a:p>
            <a:pPr lvl="1"/>
            <a:r>
              <a:rPr lang="en-US" dirty="0"/>
              <a:t>A real-world implementation of public-key encryption and auth.</a:t>
            </a:r>
          </a:p>
          <a:p>
            <a:r>
              <a:rPr lang="en-US" dirty="0"/>
              <a:t>It’s built on top of TCP, sitting below the application layer.</a:t>
            </a:r>
          </a:p>
          <a:p>
            <a:r>
              <a:rPr lang="en-US" dirty="0"/>
              <a:t>TLS payload is encrypted. </a:t>
            </a:r>
            <a:r>
              <a:rPr lang="en-US" dirty="0" err="1"/>
              <a:t>Eg.</a:t>
            </a:r>
            <a:r>
              <a:rPr lang="en-US" dirty="0"/>
              <a:t>, </a:t>
            </a:r>
            <a:r>
              <a:rPr lang="en-US" b="1" dirty="0">
                <a:solidFill>
                  <a:schemeClr val="accent2"/>
                </a:solidFill>
              </a:rPr>
              <a:t>this</a:t>
            </a:r>
            <a:br>
              <a:rPr lang="en-US" b="1" dirty="0">
                <a:solidFill>
                  <a:schemeClr val="accent2"/>
                </a:solidFill>
              </a:rPr>
            </a:br>
            <a:r>
              <a:rPr lang="en-US" dirty="0"/>
              <a:t>could be an encrypted segment of an HTML document.</a:t>
            </a:r>
          </a:p>
          <a:p>
            <a:r>
              <a:rPr lang="en-US" dirty="0"/>
              <a:t>Defined in </a:t>
            </a:r>
            <a:r>
              <a:rPr lang="en-US" dirty="0">
                <a:hlinkClick r:id="rId3"/>
              </a:rPr>
              <a:t>RFC 5246</a:t>
            </a:r>
            <a:r>
              <a:rPr lang="en-US" dirty="0"/>
              <a:t>.</a:t>
            </a:r>
          </a:p>
          <a:p>
            <a:endParaRPr lang="en-US" dirty="0"/>
          </a:p>
        </p:txBody>
      </p:sp>
      <p:sp>
        <p:nvSpPr>
          <p:cNvPr id="4" name="Rectangle 3"/>
          <p:cNvSpPr/>
          <p:nvPr/>
        </p:nvSpPr>
        <p:spPr>
          <a:xfrm>
            <a:off x="7229098" y="240757"/>
            <a:ext cx="4673600" cy="650100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Ethernet Packet</a:t>
            </a:r>
          </a:p>
          <a:p>
            <a:pPr algn="ctr"/>
            <a:r>
              <a:rPr lang="en-US" sz="2400" i="1" dirty="0">
                <a:solidFill>
                  <a:schemeClr val="tx1"/>
                </a:solidFill>
              </a:rPr>
              <a:t>MAC addresses, CRC, etc.</a:t>
            </a:r>
          </a:p>
          <a:p>
            <a:pPr algn="ctr"/>
            <a:endParaRPr lang="en-US" sz="2400" dirty="0">
              <a:solidFill>
                <a:schemeClr val="tx1"/>
              </a:solidFill>
            </a:endParaRPr>
          </a:p>
          <a:p>
            <a:pPr algn="ctr"/>
            <a:r>
              <a:rPr lang="en-US" sz="2400" dirty="0">
                <a:solidFill>
                  <a:schemeClr val="tx1"/>
                </a:solidFill>
              </a:rPr>
              <a:t>Ethernet payload</a:t>
            </a:r>
          </a:p>
        </p:txBody>
      </p:sp>
      <p:sp>
        <p:nvSpPr>
          <p:cNvPr id="5" name="Rectangle 4"/>
          <p:cNvSpPr/>
          <p:nvPr/>
        </p:nvSpPr>
        <p:spPr>
          <a:xfrm>
            <a:off x="7347631" y="1081753"/>
            <a:ext cx="4436534" cy="552092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IP Packet</a:t>
            </a:r>
          </a:p>
          <a:p>
            <a:pPr algn="ctr"/>
            <a:r>
              <a:rPr lang="en-US" sz="2400" i="1" dirty="0">
                <a:solidFill>
                  <a:schemeClr val="tx1"/>
                </a:solidFill>
              </a:rPr>
              <a:t>IP addresses, TTL, etc.</a:t>
            </a:r>
          </a:p>
          <a:p>
            <a:pPr algn="ctr"/>
            <a:endParaRPr lang="en-US" sz="2400" i="1" dirty="0">
              <a:solidFill>
                <a:schemeClr val="tx1"/>
              </a:solidFill>
            </a:endParaRPr>
          </a:p>
          <a:p>
            <a:pPr algn="ctr"/>
            <a:r>
              <a:rPr lang="en-US" sz="2400" dirty="0">
                <a:solidFill>
                  <a:schemeClr val="tx1"/>
                </a:solidFill>
              </a:rPr>
              <a:t>IP payload</a:t>
            </a:r>
          </a:p>
        </p:txBody>
      </p:sp>
      <p:sp>
        <p:nvSpPr>
          <p:cNvPr id="6" name="Rectangle 5"/>
          <p:cNvSpPr/>
          <p:nvPr/>
        </p:nvSpPr>
        <p:spPr>
          <a:xfrm>
            <a:off x="7491564" y="1945020"/>
            <a:ext cx="4148667" cy="4503281"/>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TCP Packet</a:t>
            </a:r>
          </a:p>
          <a:p>
            <a:pPr algn="ctr"/>
            <a:r>
              <a:rPr lang="en-US" sz="2400" i="1" dirty="0">
                <a:solidFill>
                  <a:schemeClr val="tx1"/>
                </a:solidFill>
              </a:rPr>
              <a:t>Port #, sequence #, </a:t>
            </a:r>
            <a:r>
              <a:rPr lang="en-US" sz="2400" i="1" dirty="0" err="1">
                <a:solidFill>
                  <a:schemeClr val="tx1"/>
                </a:solidFill>
              </a:rPr>
              <a:t>ack</a:t>
            </a:r>
            <a:r>
              <a:rPr lang="en-US" sz="2400" i="1" dirty="0">
                <a:solidFill>
                  <a:schemeClr val="tx1"/>
                </a:solidFill>
              </a:rPr>
              <a:t> #, etc.</a:t>
            </a:r>
          </a:p>
          <a:p>
            <a:pPr algn="ctr"/>
            <a:endParaRPr lang="en-US" sz="2400" i="1" dirty="0">
              <a:solidFill>
                <a:schemeClr val="tx1"/>
              </a:solidFill>
            </a:endParaRPr>
          </a:p>
          <a:p>
            <a:pPr algn="ctr"/>
            <a:r>
              <a:rPr lang="en-US" sz="2400" dirty="0">
                <a:solidFill>
                  <a:schemeClr val="tx1"/>
                </a:solidFill>
              </a:rPr>
              <a:t>TCP payload </a:t>
            </a:r>
          </a:p>
        </p:txBody>
      </p:sp>
      <p:sp>
        <p:nvSpPr>
          <p:cNvPr id="8" name="Rectangle 7"/>
          <p:cNvSpPr/>
          <p:nvPr/>
        </p:nvSpPr>
        <p:spPr>
          <a:xfrm>
            <a:off x="7635497" y="2808287"/>
            <a:ext cx="3860801" cy="34975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TLS Record</a:t>
            </a:r>
          </a:p>
          <a:p>
            <a:pPr algn="ctr"/>
            <a:r>
              <a:rPr lang="en-US" sz="2800" i="1" dirty="0">
                <a:solidFill>
                  <a:schemeClr val="tx1"/>
                </a:solidFill>
              </a:rPr>
              <a:t>Sequence #, length, MAC</a:t>
            </a:r>
          </a:p>
          <a:p>
            <a:pPr algn="ctr"/>
            <a:endParaRPr lang="en-US" sz="2400" i="1" dirty="0">
              <a:solidFill>
                <a:schemeClr val="tx1"/>
              </a:solidFill>
            </a:endParaRPr>
          </a:p>
          <a:p>
            <a:pPr algn="ctr"/>
            <a:r>
              <a:rPr lang="en-US" sz="2400" dirty="0">
                <a:solidFill>
                  <a:schemeClr val="tx1"/>
                </a:solidFill>
              </a:rPr>
              <a:t>TLS payload </a:t>
            </a:r>
          </a:p>
        </p:txBody>
      </p:sp>
      <p:cxnSp>
        <p:nvCxnSpPr>
          <p:cNvPr id="10" name="Straight Arrow Connector 9"/>
          <p:cNvCxnSpPr/>
          <p:nvPr/>
        </p:nvCxnSpPr>
        <p:spPr>
          <a:xfrm>
            <a:off x="6472052" y="3099460"/>
            <a:ext cx="1528385"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760847" y="3906263"/>
            <a:ext cx="3610100" cy="2299672"/>
          </a:xfrm>
          <a:prstGeom prst="rect">
            <a:avLst/>
          </a:prstGeom>
          <a:pattFill prst="wdUpDiag">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HTTP Response</a:t>
            </a:r>
          </a:p>
          <a:p>
            <a:pPr algn="ctr"/>
            <a:r>
              <a:rPr lang="en-US" sz="2400" i="1" dirty="0">
                <a:solidFill>
                  <a:schemeClr val="tx1"/>
                </a:solidFill>
              </a:rPr>
              <a:t>status code, content-type, etc.</a:t>
            </a:r>
          </a:p>
          <a:p>
            <a:pPr algn="ctr"/>
            <a:endParaRPr lang="en-US" sz="2400" i="1" dirty="0">
              <a:solidFill>
                <a:schemeClr val="tx1"/>
              </a:solidFill>
            </a:endParaRPr>
          </a:p>
          <a:p>
            <a:pPr algn="ctr"/>
            <a:r>
              <a:rPr lang="en-US" sz="2400" dirty="0">
                <a:solidFill>
                  <a:schemeClr val="tx1"/>
                </a:solidFill>
              </a:rPr>
              <a:t>&lt;html&gt;&lt;body&gt;&lt;h1&gt;My great page&lt;/h1&gt;&lt;p&gt;</a:t>
            </a:r>
            <a:r>
              <a:rPr lang="mr-IN" sz="2400" dirty="0">
                <a:solidFill>
                  <a:schemeClr val="tx1"/>
                </a:solidFill>
              </a:rPr>
              <a:t>…</a:t>
            </a:r>
            <a:endParaRPr lang="en-US" sz="2400" dirty="0">
              <a:solidFill>
                <a:schemeClr val="tx1"/>
              </a:solidFill>
            </a:endParaRPr>
          </a:p>
        </p:txBody>
      </p:sp>
      <p:sp>
        <p:nvSpPr>
          <p:cNvPr id="13" name="TextBox 12"/>
          <p:cNvSpPr txBox="1"/>
          <p:nvPr/>
        </p:nvSpPr>
        <p:spPr>
          <a:xfrm>
            <a:off x="8182421" y="3989944"/>
            <a:ext cx="2766951" cy="2215991"/>
          </a:xfrm>
          <a:prstGeom prst="rect">
            <a:avLst/>
          </a:prstGeom>
          <a:noFill/>
        </p:spPr>
        <p:txBody>
          <a:bodyPr wrap="square" rtlCol="0">
            <a:spAutoFit/>
          </a:bodyPr>
          <a:lstStyle/>
          <a:p>
            <a:pPr algn="ctr"/>
            <a:r>
              <a:rPr lang="en-US" sz="13800" dirty="0"/>
              <a:t>🔒</a:t>
            </a:r>
            <a:endParaRPr lang="en-US" dirty="0"/>
          </a:p>
        </p:txBody>
      </p:sp>
      <p:sp>
        <p:nvSpPr>
          <p:cNvPr id="9" name="Left Brace 8">
            <a:extLst>
              <a:ext uri="{FF2B5EF4-FFF2-40B4-BE49-F238E27FC236}">
                <a16:creationId xmlns:a16="http://schemas.microsoft.com/office/drawing/2014/main" id="{5474BF05-1A5A-2F4C-9AC7-E1726D49B204}"/>
              </a:ext>
            </a:extLst>
          </p:cNvPr>
          <p:cNvSpPr/>
          <p:nvPr/>
        </p:nvSpPr>
        <p:spPr>
          <a:xfrm>
            <a:off x="6258910" y="3906263"/>
            <a:ext cx="756745" cy="2299672"/>
          </a:xfrm>
          <a:prstGeom prst="leftBrace">
            <a:avLst>
              <a:gd name="adj1" fmla="val 68676"/>
              <a:gd name="adj2" fmla="val 355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0152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TLS handshake </a:t>
            </a:r>
            <a:r>
              <a:rPr lang="en-US" dirty="0"/>
              <a:t>(after TCP handshake)</a:t>
            </a:r>
          </a:p>
        </p:txBody>
      </p:sp>
      <p:sp>
        <p:nvSpPr>
          <p:cNvPr id="3" name="Content Placeholder 2"/>
          <p:cNvSpPr>
            <a:spLocks noGrp="1"/>
          </p:cNvSpPr>
          <p:nvPr>
            <p:ph sz="half" idx="1"/>
          </p:nvPr>
        </p:nvSpPr>
        <p:spPr>
          <a:xfrm>
            <a:off x="263471" y="1084881"/>
            <a:ext cx="4272903" cy="5625885"/>
          </a:xfrm>
        </p:spPr>
        <p:txBody>
          <a:bodyPr>
            <a:normAutofit/>
          </a:bodyPr>
          <a:lstStyle/>
          <a:p>
            <a:pPr marL="0" indent="0">
              <a:buNone/>
            </a:pPr>
            <a:r>
              <a:rPr lang="en-US" dirty="0"/>
              <a:t>Sender and receiver must agree on:</a:t>
            </a:r>
          </a:p>
          <a:p>
            <a:r>
              <a:rPr lang="en-US" dirty="0"/>
              <a:t>encryption algorithms</a:t>
            </a:r>
            <a:br>
              <a:rPr lang="en-US" dirty="0"/>
            </a:br>
            <a:r>
              <a:rPr lang="en-US" dirty="0" err="1"/>
              <a:t>eg</a:t>
            </a:r>
            <a:r>
              <a:rPr lang="en-US" dirty="0"/>
              <a:t>., RSA+AES</a:t>
            </a:r>
          </a:p>
          <a:p>
            <a:r>
              <a:rPr lang="en-US" dirty="0"/>
              <a:t>Shared keys. TLS actually uses four different keys</a:t>
            </a:r>
            <a:br>
              <a:rPr lang="en-US" dirty="0"/>
            </a:br>
            <a:r>
              <a:rPr lang="en-US" sz="2000" dirty="0"/>
              <a:t>(sender, receiver)×(encryption, MAC)</a:t>
            </a:r>
            <a:endParaRPr lang="en-US" dirty="0"/>
          </a:p>
          <a:p>
            <a:r>
              <a:rPr lang="en-US" dirty="0"/>
              <a:t>Other random values:</a:t>
            </a:r>
          </a:p>
          <a:p>
            <a:pPr lvl="1"/>
            <a:r>
              <a:rPr lang="en-US" dirty="0"/>
              <a:t>Initialization Vector used by AES</a:t>
            </a:r>
          </a:p>
          <a:p>
            <a:pPr lvl="1"/>
            <a:r>
              <a:rPr lang="en-US" dirty="0"/>
              <a:t>Nonce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90754" y="1518396"/>
            <a:ext cx="7857554" cy="5073618"/>
          </a:xfrm>
        </p:spPr>
      </p:pic>
    </p:spTree>
    <p:extLst>
      <p:ext uri="{BB962C8B-B14F-4D97-AF65-F5344CB8AC3E}">
        <p14:creationId xmlns:p14="http://schemas.microsoft.com/office/powerpoint/2010/main" val="176408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Packet replay </a:t>
            </a:r>
            <a:r>
              <a:rPr lang="en-US" dirty="0"/>
              <a:t>attack</a:t>
            </a:r>
            <a:endParaRPr lang="en-US" i="1" dirty="0"/>
          </a:p>
        </p:txBody>
      </p:sp>
      <p:sp>
        <p:nvSpPr>
          <p:cNvPr id="3" name="Content Placeholder 2"/>
          <p:cNvSpPr>
            <a:spLocks noGrp="1"/>
          </p:cNvSpPr>
          <p:nvPr>
            <p:ph idx="1"/>
          </p:nvPr>
        </p:nvSpPr>
        <p:spPr/>
        <p:txBody>
          <a:bodyPr/>
          <a:lstStyle/>
          <a:p>
            <a:r>
              <a:rPr lang="en-US" dirty="0"/>
              <a:t>Attacker cannot decrypt packets, but it can intercept and </a:t>
            </a:r>
            <a:r>
              <a:rPr lang="en-US" b="1" dirty="0">
                <a:solidFill>
                  <a:schemeClr val="accent6"/>
                </a:solidFill>
              </a:rPr>
              <a:t>replay</a:t>
            </a:r>
            <a:r>
              <a:rPr lang="en-US" dirty="0"/>
              <a:t> any packet.</a:t>
            </a:r>
          </a:p>
          <a:p>
            <a:r>
              <a:rPr lang="en-US" dirty="0"/>
              <a:t>Receiver might think that it’s valid, since it decrypts just fine.</a:t>
            </a:r>
          </a:p>
          <a:p>
            <a:r>
              <a:rPr lang="en-US" b="1" dirty="0"/>
              <a:t>Solution</a:t>
            </a:r>
            <a:r>
              <a:rPr lang="en-US" dirty="0"/>
              <a:t>: TLS records include </a:t>
            </a:r>
            <a:r>
              <a:rPr lang="en-US" i="1" dirty="0"/>
              <a:t>sequence numbers</a:t>
            </a:r>
            <a:r>
              <a:rPr lang="en-US" dirty="0"/>
              <a:t>.</a:t>
            </a:r>
          </a:p>
          <a:p>
            <a:r>
              <a:rPr lang="en-US" dirty="0"/>
              <a:t>Replayed packet would be dropped</a:t>
            </a:r>
          </a:p>
          <a:p>
            <a:pPr marL="0" indent="0">
              <a:buNone/>
            </a:pPr>
            <a:endParaRPr lang="en-US" dirty="0"/>
          </a:p>
        </p:txBody>
      </p:sp>
      <p:sp>
        <p:nvSpPr>
          <p:cNvPr id="4" name="Rectangular Callout 3">
            <a:extLst>
              <a:ext uri="{FF2B5EF4-FFF2-40B4-BE49-F238E27FC236}">
                <a16:creationId xmlns:a16="http://schemas.microsoft.com/office/drawing/2014/main" id="{339F470B-A2CE-8F46-A8B1-34B854216022}"/>
              </a:ext>
            </a:extLst>
          </p:cNvPr>
          <p:cNvSpPr/>
          <p:nvPr/>
        </p:nvSpPr>
        <p:spPr>
          <a:xfrm>
            <a:off x="10589948" y="2167099"/>
            <a:ext cx="1602051" cy="883402"/>
          </a:xfrm>
          <a:prstGeom prst="wedgeRectCallout">
            <a:avLst>
              <a:gd name="adj1" fmla="val 55362"/>
              <a:gd name="adj2" fmla="val 832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protect against packet replay?</a:t>
            </a:r>
          </a:p>
        </p:txBody>
      </p:sp>
      <p:grpSp>
        <p:nvGrpSpPr>
          <p:cNvPr id="5" name="Group 4">
            <a:extLst>
              <a:ext uri="{FF2B5EF4-FFF2-40B4-BE49-F238E27FC236}">
                <a16:creationId xmlns:a16="http://schemas.microsoft.com/office/drawing/2014/main" id="{C005C8C9-0367-B94F-8235-0CC37C8D6CEB}"/>
              </a:ext>
            </a:extLst>
          </p:cNvPr>
          <p:cNvGrpSpPr/>
          <p:nvPr/>
        </p:nvGrpSpPr>
        <p:grpSpPr>
          <a:xfrm>
            <a:off x="10345443" y="2754499"/>
            <a:ext cx="716633" cy="681465"/>
            <a:chOff x="10763181" y="2345404"/>
            <a:chExt cx="1139517" cy="1083596"/>
          </a:xfrm>
        </p:grpSpPr>
        <p:sp>
          <p:nvSpPr>
            <p:cNvPr id="6" name="Octagon 5">
              <a:extLst>
                <a:ext uri="{FF2B5EF4-FFF2-40B4-BE49-F238E27FC236}">
                  <a16:creationId xmlns:a16="http://schemas.microsoft.com/office/drawing/2014/main" id="{72E650A6-8E5B-714F-8F41-5F1B42F274A3}"/>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Octagon 6">
              <a:extLst>
                <a:ext uri="{FF2B5EF4-FFF2-40B4-BE49-F238E27FC236}">
                  <a16:creationId xmlns:a16="http://schemas.microsoft.com/office/drawing/2014/main" id="{BD520CDD-23B1-9C4D-B2BA-6FC04C0BB051}"/>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0DE93D0-DB1A-884E-B061-1D25BF88ACFA}"/>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163140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7" y="48113"/>
            <a:ext cx="2351330" cy="1000563"/>
          </a:xfrm>
        </p:spPr>
        <p:txBody>
          <a:bodyPr>
            <a:normAutofit/>
          </a:bodyPr>
          <a:lstStyle/>
          <a:p>
            <a:r>
              <a:rPr lang="en-US" sz="3200" dirty="0"/>
              <a:t>Connection replay attack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735" y="243027"/>
            <a:ext cx="1818511" cy="994498"/>
          </a:xfrm>
          <a:prstGeom prst="rect">
            <a:avLst/>
          </a:prstGeom>
        </p:spPr>
      </p:pic>
      <p:grpSp>
        <p:nvGrpSpPr>
          <p:cNvPr id="13" name="Group 12"/>
          <p:cNvGrpSpPr/>
          <p:nvPr/>
        </p:nvGrpSpPr>
        <p:grpSpPr>
          <a:xfrm>
            <a:off x="2813661" y="277506"/>
            <a:ext cx="1096744" cy="892125"/>
            <a:chOff x="1504679" y="2059996"/>
            <a:chExt cx="1096744" cy="892125"/>
          </a:xfrm>
        </p:grpSpPr>
        <p:pic>
          <p:nvPicPr>
            <p:cNvPr id="3"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04679" y="2059996"/>
              <a:ext cx="1096744" cy="8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53051" y="2153434"/>
              <a:ext cx="325686" cy="369332"/>
            </a:xfrm>
            <a:prstGeom prst="rect">
              <a:avLst/>
            </a:prstGeom>
            <a:noFill/>
          </p:spPr>
          <p:txBody>
            <a:bodyPr wrap="square" rtlCol="0">
              <a:spAutoFit/>
            </a:bodyPr>
            <a:lstStyle/>
            <a:p>
              <a:r>
                <a:rPr lang="en-US" b="1" dirty="0">
                  <a:solidFill>
                    <a:schemeClr val="bg1"/>
                  </a:solidFill>
                </a:rPr>
                <a:t>A</a:t>
              </a:r>
            </a:p>
          </p:txBody>
        </p:sp>
      </p:grpSp>
      <p:sp>
        <p:nvSpPr>
          <p:cNvPr id="17" name="TextBox 16"/>
          <p:cNvSpPr txBox="1"/>
          <p:nvPr/>
        </p:nvSpPr>
        <p:spPr>
          <a:xfrm>
            <a:off x="10162712" y="161223"/>
            <a:ext cx="1855115" cy="707886"/>
          </a:xfrm>
          <a:prstGeom prst="rect">
            <a:avLst/>
          </a:prstGeom>
          <a:noFill/>
          <a:ln>
            <a:solidFill>
              <a:schemeClr val="tx1"/>
            </a:solidFill>
          </a:ln>
        </p:spPr>
        <p:txBody>
          <a:bodyPr wrap="square" rtlCol="0">
            <a:spAutoFit/>
          </a:bodyPr>
          <a:lstStyle/>
          <a:p>
            <a:r>
              <a:rPr lang="en-US" sz="2000" dirty="0"/>
              <a:t>🔑=private key</a:t>
            </a:r>
          </a:p>
          <a:p>
            <a:r>
              <a:rPr lang="en-US" sz="2000" dirty="0"/>
              <a:t>🔓=public key</a:t>
            </a:r>
          </a:p>
        </p:txBody>
      </p:sp>
      <p:sp>
        <p:nvSpPr>
          <p:cNvPr id="18" name="Rectangle 17"/>
          <p:cNvSpPr/>
          <p:nvPr/>
        </p:nvSpPr>
        <p:spPr>
          <a:xfrm>
            <a:off x="2371287" y="1411967"/>
            <a:ext cx="1286494" cy="400110"/>
          </a:xfrm>
          <a:prstGeom prst="rect">
            <a:avLst/>
          </a:prstGeom>
        </p:spPr>
        <p:txBody>
          <a:bodyPr wrap="square">
            <a:spAutoFit/>
          </a:bodyPr>
          <a:lstStyle/>
          <a:p>
            <a:r>
              <a:rPr lang="en-US" sz="2000" dirty="0"/>
              <a:t>(🔑</a:t>
            </a:r>
            <a:r>
              <a:rPr lang="en-US" sz="2000" baseline="-25000" dirty="0"/>
              <a:t>A</a:t>
            </a:r>
            <a:r>
              <a:rPr lang="en-US" sz="2000" dirty="0"/>
              <a:t>,🔓</a:t>
            </a:r>
            <a:r>
              <a:rPr lang="en-US" sz="2000" baseline="-25000" dirty="0"/>
              <a:t>A</a:t>
            </a:r>
            <a:r>
              <a:rPr lang="en-US" sz="2000" dirty="0"/>
              <a:t>)</a:t>
            </a:r>
          </a:p>
        </p:txBody>
      </p:sp>
      <p:sp>
        <p:nvSpPr>
          <p:cNvPr id="21" name="Rectangle 20"/>
          <p:cNvSpPr/>
          <p:nvPr/>
        </p:nvSpPr>
        <p:spPr>
          <a:xfrm>
            <a:off x="8226209" y="1491686"/>
            <a:ext cx="1286494" cy="400110"/>
          </a:xfrm>
          <a:prstGeom prst="rect">
            <a:avLst/>
          </a:prstGeom>
        </p:spPr>
        <p:txBody>
          <a:bodyPr wrap="square">
            <a:spAutoFit/>
          </a:bodyPr>
          <a:lstStyle/>
          <a:p>
            <a:r>
              <a:rPr lang="en-US" sz="2000" dirty="0"/>
              <a:t>(🔑</a:t>
            </a:r>
            <a:r>
              <a:rPr lang="en-US" sz="2000" baseline="-25000" dirty="0"/>
              <a:t>G</a:t>
            </a:r>
            <a:r>
              <a:rPr lang="en-US" sz="2000" dirty="0"/>
              <a:t>,🔓</a:t>
            </a:r>
            <a:r>
              <a:rPr lang="en-US" sz="2000" baseline="-25000" dirty="0"/>
              <a:t>G</a:t>
            </a:r>
            <a:r>
              <a:rPr lang="en-US" sz="2000" dirty="0"/>
              <a:t>)</a:t>
            </a:r>
          </a:p>
        </p:txBody>
      </p:sp>
      <p:sp>
        <p:nvSpPr>
          <p:cNvPr id="23" name="TextBox 22"/>
          <p:cNvSpPr txBox="1"/>
          <p:nvPr/>
        </p:nvSpPr>
        <p:spPr>
          <a:xfrm>
            <a:off x="1797599" y="1101049"/>
            <a:ext cx="1834866" cy="369332"/>
          </a:xfrm>
          <a:prstGeom prst="rect">
            <a:avLst/>
          </a:prstGeom>
          <a:noFill/>
        </p:spPr>
        <p:txBody>
          <a:bodyPr wrap="square" rtlCol="0">
            <a:spAutoFit/>
          </a:bodyPr>
          <a:lstStyle/>
          <a:p>
            <a:r>
              <a:rPr lang="en-US" dirty="0"/>
              <a:t>Generate key pair</a:t>
            </a:r>
          </a:p>
        </p:txBody>
      </p:sp>
      <p:sp>
        <p:nvSpPr>
          <p:cNvPr id="24" name="TextBox 23"/>
          <p:cNvSpPr txBox="1"/>
          <p:nvPr/>
        </p:nvSpPr>
        <p:spPr>
          <a:xfrm>
            <a:off x="8226209" y="1183769"/>
            <a:ext cx="1834866" cy="369332"/>
          </a:xfrm>
          <a:prstGeom prst="rect">
            <a:avLst/>
          </a:prstGeom>
          <a:noFill/>
        </p:spPr>
        <p:txBody>
          <a:bodyPr wrap="square" rtlCol="0">
            <a:spAutoFit/>
          </a:bodyPr>
          <a:lstStyle/>
          <a:p>
            <a:r>
              <a:rPr lang="en-US"/>
              <a:t>Generate key pair</a:t>
            </a:r>
          </a:p>
        </p:txBody>
      </p:sp>
      <p:cxnSp>
        <p:nvCxnSpPr>
          <p:cNvPr id="26" name="Straight Arrow Connector 25"/>
          <p:cNvCxnSpPr/>
          <p:nvPr/>
        </p:nvCxnSpPr>
        <p:spPr>
          <a:xfrm>
            <a:off x="3586346" y="1354297"/>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68240" y="1354297"/>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09406" y="1928849"/>
            <a:ext cx="4558834" cy="405338"/>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88233" y="1694531"/>
            <a:ext cx="2497312" cy="646331"/>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Let’s talk </a:t>
            </a:r>
            <a:r>
              <a:rPr lang="en-US"/>
              <a:t>securely!</a:t>
            </a:r>
          </a:p>
          <a:p>
            <a:r>
              <a:rPr lang="en-US" dirty="0"/>
              <a:t>Here’s my public key 🔓</a:t>
            </a:r>
            <a:r>
              <a:rPr lang="en-US" baseline="-25000" dirty="0"/>
              <a:t>A</a:t>
            </a:r>
            <a:r>
              <a:rPr lang="en-US" dirty="0"/>
              <a:t> </a:t>
            </a:r>
          </a:p>
        </p:txBody>
      </p:sp>
      <p:cxnSp>
        <p:nvCxnSpPr>
          <p:cNvPr id="41" name="Straight Arrow Connector 40"/>
          <p:cNvCxnSpPr/>
          <p:nvPr/>
        </p:nvCxnSpPr>
        <p:spPr>
          <a:xfrm flipH="1">
            <a:off x="3583676" y="2473131"/>
            <a:ext cx="4558834" cy="405338"/>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28227" y="2466456"/>
            <a:ext cx="2893340" cy="369332"/>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OK. Here’s my public key 🔓</a:t>
            </a:r>
            <a:r>
              <a:rPr lang="en-US" baseline="-25000" dirty="0"/>
              <a:t>G</a:t>
            </a:r>
            <a:r>
              <a:rPr lang="en-US" dirty="0"/>
              <a:t> </a:t>
            </a:r>
          </a:p>
        </p:txBody>
      </p:sp>
      <p:grpSp>
        <p:nvGrpSpPr>
          <p:cNvPr id="97" name="Group 96"/>
          <p:cNvGrpSpPr/>
          <p:nvPr/>
        </p:nvGrpSpPr>
        <p:grpSpPr>
          <a:xfrm>
            <a:off x="-85339" y="2981566"/>
            <a:ext cx="3773058" cy="923892"/>
            <a:chOff x="-85339" y="2981566"/>
            <a:chExt cx="3773058" cy="923892"/>
          </a:xfrm>
        </p:grpSpPr>
        <p:sp>
          <p:nvSpPr>
            <p:cNvPr id="44" name="TextBox 43"/>
            <p:cNvSpPr txBox="1"/>
            <p:nvPr/>
          </p:nvSpPr>
          <p:spPr>
            <a:xfrm>
              <a:off x="-85339" y="3259127"/>
              <a:ext cx="1646803" cy="646331"/>
            </a:xfrm>
            <a:prstGeom prst="rect">
              <a:avLst/>
            </a:prstGeom>
            <a:noFill/>
          </p:spPr>
          <p:txBody>
            <a:bodyPr wrap="square" rtlCol="0">
              <a:spAutoFit/>
            </a:bodyPr>
            <a:lstStyle/>
            <a:p>
              <a:pPr algn="r"/>
              <a:r>
                <a:rPr lang="en-US" dirty="0"/>
                <a:t>“I would like to buy 10 widgets.”</a:t>
              </a:r>
            </a:p>
          </p:txBody>
        </p:sp>
        <p:sp>
          <p:nvSpPr>
            <p:cNvPr id="45" name="Rectangle 44"/>
            <p:cNvSpPr/>
            <p:nvPr/>
          </p:nvSpPr>
          <p:spPr>
            <a:xfrm>
              <a:off x="1558086" y="2981566"/>
              <a:ext cx="675721" cy="369332"/>
            </a:xfrm>
            <a:prstGeom prst="rect">
              <a:avLst/>
            </a:prstGeom>
          </p:spPr>
          <p:txBody>
            <a:bodyPr wrap="square">
              <a:spAutoFit/>
            </a:bodyPr>
            <a:lstStyle/>
            <a:p>
              <a:r>
                <a:rPr lang="en-US"/>
                <a:t> 🔓</a:t>
              </a:r>
              <a:r>
                <a:rPr lang="en-US" baseline="-25000"/>
                <a:t>G</a:t>
              </a:r>
              <a:r>
                <a:rPr lang="en-US"/>
                <a:t> </a:t>
              </a:r>
            </a:p>
          </p:txBody>
        </p:sp>
        <p:sp>
          <p:nvSpPr>
            <p:cNvPr id="46" name="TextBox 45"/>
            <p:cNvSpPr txBox="1"/>
            <p:nvPr/>
          </p:nvSpPr>
          <p:spPr>
            <a:xfrm>
              <a:off x="1698364" y="3438590"/>
              <a:ext cx="660593" cy="369332"/>
            </a:xfrm>
            <a:prstGeom prst="rect">
              <a:avLst/>
            </a:prstGeom>
            <a:noFill/>
            <a:ln>
              <a:solidFill>
                <a:schemeClr val="tx1"/>
              </a:solidFill>
            </a:ln>
          </p:spPr>
          <p:txBody>
            <a:bodyPr wrap="square" rtlCol="0">
              <a:spAutoFit/>
            </a:bodyPr>
            <a:lstStyle/>
            <a:p>
              <a:pPr algn="ctr"/>
              <a:r>
                <a:rPr lang="en-US" dirty="0" err="1"/>
                <a:t>RSA</a:t>
              </a:r>
              <a:r>
                <a:rPr lang="en-US" baseline="-25000" dirty="0" err="1"/>
                <a:t>e</a:t>
              </a:r>
              <a:endParaRPr lang="en-US" baseline="-25000" dirty="0"/>
            </a:p>
          </p:txBody>
        </p:sp>
        <p:sp>
          <p:nvSpPr>
            <p:cNvPr id="47" name="TextBox 46"/>
            <p:cNvSpPr txBox="1"/>
            <p:nvPr/>
          </p:nvSpPr>
          <p:spPr>
            <a:xfrm>
              <a:off x="2568219" y="3438590"/>
              <a:ext cx="1119500" cy="369332"/>
            </a:xfrm>
            <a:prstGeom prst="rect">
              <a:avLst/>
            </a:prstGeom>
            <a:noFill/>
          </p:spPr>
          <p:txBody>
            <a:bodyPr wrap="square" rtlCol="0">
              <a:spAutoFit/>
            </a:bodyPr>
            <a:lstStyle/>
            <a:p>
              <a:r>
                <a:rPr lang="en-US" dirty="0"/>
                <a:t>92b102</a:t>
              </a:r>
              <a:r>
                <a:rPr lang="mr-IN" dirty="0"/>
                <a:t>…</a:t>
              </a:r>
              <a:endParaRPr lang="en-US" dirty="0"/>
            </a:p>
          </p:txBody>
        </p:sp>
        <p:cxnSp>
          <p:nvCxnSpPr>
            <p:cNvPr id="49" name="Straight Arrow Connector 48"/>
            <p:cNvCxnSpPr>
              <a:cxnSpLocks/>
              <a:stCxn id="44" idx="3"/>
              <a:endCxn id="46" idx="1"/>
            </p:cNvCxnSpPr>
            <p:nvPr/>
          </p:nvCxnSpPr>
          <p:spPr>
            <a:xfrm>
              <a:off x="1561464" y="3582293"/>
              <a:ext cx="136900" cy="40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6" idx="3"/>
              <a:endCxn id="47" idx="1"/>
            </p:cNvCxnSpPr>
            <p:nvPr/>
          </p:nvCxnSpPr>
          <p:spPr>
            <a:xfrm>
              <a:off x="2358957" y="3623256"/>
              <a:ext cx="2092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5" idx="2"/>
              <a:endCxn id="46" idx="0"/>
            </p:cNvCxnSpPr>
            <p:nvPr/>
          </p:nvCxnSpPr>
          <p:spPr>
            <a:xfrm>
              <a:off x="1895947" y="3350898"/>
              <a:ext cx="132714" cy="87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a:off x="3597877" y="3745581"/>
            <a:ext cx="4558834" cy="405338"/>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088233" y="3638763"/>
            <a:ext cx="1113319" cy="369332"/>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92b102</a:t>
            </a:r>
            <a:r>
              <a:rPr lang="mr-IN" dirty="0"/>
              <a:t>…</a:t>
            </a:r>
            <a:endParaRPr lang="en-US" dirty="0"/>
          </a:p>
        </p:txBody>
      </p:sp>
      <p:grpSp>
        <p:nvGrpSpPr>
          <p:cNvPr id="98" name="Group 97"/>
          <p:cNvGrpSpPr/>
          <p:nvPr/>
        </p:nvGrpSpPr>
        <p:grpSpPr>
          <a:xfrm>
            <a:off x="8223494" y="3492713"/>
            <a:ext cx="3889648" cy="961540"/>
            <a:chOff x="8223494" y="3492713"/>
            <a:chExt cx="3889648" cy="961540"/>
          </a:xfrm>
        </p:grpSpPr>
        <p:sp>
          <p:nvSpPr>
            <p:cNvPr id="59" name="TextBox 58"/>
            <p:cNvSpPr txBox="1"/>
            <p:nvPr/>
          </p:nvSpPr>
          <p:spPr>
            <a:xfrm>
              <a:off x="8223494" y="3966253"/>
              <a:ext cx="1099199" cy="369332"/>
            </a:xfrm>
            <a:prstGeom prst="rect">
              <a:avLst/>
            </a:prstGeom>
            <a:noFill/>
          </p:spPr>
          <p:txBody>
            <a:bodyPr wrap="square" rtlCol="0">
              <a:spAutoFit/>
            </a:bodyPr>
            <a:lstStyle/>
            <a:p>
              <a:r>
                <a:rPr lang="en-US" dirty="0"/>
                <a:t>92b102</a:t>
              </a:r>
              <a:r>
                <a:rPr lang="mr-IN" dirty="0"/>
                <a:t>…</a:t>
              </a:r>
              <a:endParaRPr lang="en-US" dirty="0"/>
            </a:p>
          </p:txBody>
        </p:sp>
        <p:sp>
          <p:nvSpPr>
            <p:cNvPr id="60" name="Rectangle 59"/>
            <p:cNvSpPr/>
            <p:nvPr/>
          </p:nvSpPr>
          <p:spPr>
            <a:xfrm>
              <a:off x="9457459" y="3492713"/>
              <a:ext cx="675721" cy="369332"/>
            </a:xfrm>
            <a:prstGeom prst="rect">
              <a:avLst/>
            </a:prstGeom>
          </p:spPr>
          <p:txBody>
            <a:bodyPr wrap="square">
              <a:spAutoFit/>
            </a:bodyPr>
            <a:lstStyle/>
            <a:p>
              <a:r>
                <a:rPr lang="en-US" dirty="0"/>
                <a:t> 🔑 </a:t>
              </a:r>
              <a:r>
                <a:rPr lang="en-US" baseline="-25000" dirty="0"/>
                <a:t>G</a:t>
              </a:r>
              <a:r>
                <a:rPr lang="en-US" dirty="0"/>
                <a:t> </a:t>
              </a:r>
            </a:p>
          </p:txBody>
        </p:sp>
        <p:sp>
          <p:nvSpPr>
            <p:cNvPr id="61" name="TextBox 60"/>
            <p:cNvSpPr txBox="1"/>
            <p:nvPr/>
          </p:nvSpPr>
          <p:spPr>
            <a:xfrm>
              <a:off x="9512704" y="3966253"/>
              <a:ext cx="748886" cy="369332"/>
            </a:xfrm>
            <a:prstGeom prst="rect">
              <a:avLst/>
            </a:prstGeom>
            <a:noFill/>
            <a:ln>
              <a:solidFill>
                <a:schemeClr val="tx1"/>
              </a:solidFill>
            </a:ln>
          </p:spPr>
          <p:txBody>
            <a:bodyPr wrap="square" rtlCol="0">
              <a:spAutoFit/>
            </a:bodyPr>
            <a:lstStyle/>
            <a:p>
              <a:pPr algn="ctr"/>
              <a:r>
                <a:rPr lang="en-US"/>
                <a:t>RSA</a:t>
              </a:r>
              <a:r>
                <a:rPr lang="en-US" baseline="-25000"/>
                <a:t>d</a:t>
              </a:r>
              <a:endParaRPr lang="en-US" dirty="0"/>
            </a:p>
          </p:txBody>
        </p:sp>
        <p:sp>
          <p:nvSpPr>
            <p:cNvPr id="62" name="TextBox 61"/>
            <p:cNvSpPr txBox="1"/>
            <p:nvPr/>
          </p:nvSpPr>
          <p:spPr>
            <a:xfrm>
              <a:off x="10451601" y="3807922"/>
              <a:ext cx="1661541" cy="646331"/>
            </a:xfrm>
            <a:prstGeom prst="rect">
              <a:avLst/>
            </a:prstGeom>
            <a:noFill/>
          </p:spPr>
          <p:txBody>
            <a:bodyPr wrap="square" rtlCol="0">
              <a:spAutoFit/>
            </a:bodyPr>
            <a:lstStyle/>
            <a:p>
              <a:r>
                <a:rPr lang="en-US" dirty="0"/>
                <a:t>“I would like to buy 10 widgets.”</a:t>
              </a:r>
            </a:p>
          </p:txBody>
        </p:sp>
        <p:cxnSp>
          <p:nvCxnSpPr>
            <p:cNvPr id="63" name="Straight Arrow Connector 62"/>
            <p:cNvCxnSpPr>
              <a:stCxn id="59" idx="3"/>
              <a:endCxn id="61" idx="1"/>
            </p:cNvCxnSpPr>
            <p:nvPr/>
          </p:nvCxnSpPr>
          <p:spPr>
            <a:xfrm>
              <a:off x="9322693" y="4150919"/>
              <a:ext cx="1900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a:stCxn id="61" idx="3"/>
              <a:endCxn id="62" idx="1"/>
            </p:cNvCxnSpPr>
            <p:nvPr/>
          </p:nvCxnSpPr>
          <p:spPr>
            <a:xfrm flipV="1">
              <a:off x="10261590" y="4131088"/>
              <a:ext cx="190011" cy="198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0" idx="2"/>
              <a:endCxn id="61" idx="0"/>
            </p:cNvCxnSpPr>
            <p:nvPr/>
          </p:nvCxnSpPr>
          <p:spPr>
            <a:xfrm>
              <a:off x="9795320" y="3862045"/>
              <a:ext cx="91827" cy="104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8209939" y="4527275"/>
            <a:ext cx="3720806" cy="969496"/>
            <a:chOff x="8209939" y="4527275"/>
            <a:chExt cx="3720806" cy="969496"/>
          </a:xfrm>
        </p:grpSpPr>
        <p:sp>
          <p:nvSpPr>
            <p:cNvPr id="68" name="TextBox 67"/>
            <p:cNvSpPr txBox="1"/>
            <p:nvPr/>
          </p:nvSpPr>
          <p:spPr>
            <a:xfrm>
              <a:off x="8209939" y="4850440"/>
              <a:ext cx="1168240" cy="646331"/>
            </a:xfrm>
            <a:prstGeom prst="rect">
              <a:avLst/>
            </a:prstGeom>
            <a:noFill/>
          </p:spPr>
          <p:txBody>
            <a:bodyPr wrap="square" rtlCol="0">
              <a:spAutoFit/>
            </a:bodyPr>
            <a:lstStyle/>
            <a:p>
              <a:pPr algn="r"/>
              <a:r>
                <a:rPr lang="en-US" dirty="0"/>
                <a:t>“OK, it’s shipped.”</a:t>
              </a:r>
            </a:p>
          </p:txBody>
        </p:sp>
        <p:sp>
          <p:nvSpPr>
            <p:cNvPr id="69" name="Rectangle 68"/>
            <p:cNvSpPr/>
            <p:nvPr/>
          </p:nvSpPr>
          <p:spPr>
            <a:xfrm>
              <a:off x="9491627" y="4527275"/>
              <a:ext cx="675721" cy="369332"/>
            </a:xfrm>
            <a:prstGeom prst="rect">
              <a:avLst/>
            </a:prstGeom>
          </p:spPr>
          <p:txBody>
            <a:bodyPr wrap="square">
              <a:spAutoFit/>
            </a:bodyPr>
            <a:lstStyle/>
            <a:p>
              <a:r>
                <a:rPr lang="en-US" dirty="0"/>
                <a:t> 🔓 </a:t>
              </a:r>
              <a:r>
                <a:rPr lang="en-US" baseline="-25000" dirty="0"/>
                <a:t>A</a:t>
              </a:r>
              <a:r>
                <a:rPr lang="en-US" dirty="0"/>
                <a:t> </a:t>
              </a:r>
            </a:p>
          </p:txBody>
        </p:sp>
        <p:sp>
          <p:nvSpPr>
            <p:cNvPr id="70" name="TextBox 69"/>
            <p:cNvSpPr txBox="1"/>
            <p:nvPr/>
          </p:nvSpPr>
          <p:spPr>
            <a:xfrm>
              <a:off x="9600996" y="4988940"/>
              <a:ext cx="660593" cy="369332"/>
            </a:xfrm>
            <a:prstGeom prst="rect">
              <a:avLst/>
            </a:prstGeom>
            <a:noFill/>
            <a:ln>
              <a:solidFill>
                <a:schemeClr val="tx1"/>
              </a:solidFill>
            </a:ln>
          </p:spPr>
          <p:txBody>
            <a:bodyPr wrap="square" rtlCol="0">
              <a:spAutoFit/>
            </a:bodyPr>
            <a:lstStyle/>
            <a:p>
              <a:pPr algn="ctr"/>
              <a:r>
                <a:rPr lang="en-US" dirty="0" err="1"/>
                <a:t>RSA</a:t>
              </a:r>
              <a:r>
                <a:rPr lang="en-US" baseline="-25000" dirty="0" err="1"/>
                <a:t>e</a:t>
              </a:r>
              <a:endParaRPr lang="en-US" baseline="-25000" dirty="0"/>
            </a:p>
          </p:txBody>
        </p:sp>
        <p:sp>
          <p:nvSpPr>
            <p:cNvPr id="71" name="TextBox 70"/>
            <p:cNvSpPr txBox="1"/>
            <p:nvPr/>
          </p:nvSpPr>
          <p:spPr>
            <a:xfrm>
              <a:off x="10470851" y="4988940"/>
              <a:ext cx="1459894" cy="369332"/>
            </a:xfrm>
            <a:prstGeom prst="rect">
              <a:avLst/>
            </a:prstGeom>
            <a:noFill/>
          </p:spPr>
          <p:txBody>
            <a:bodyPr wrap="square" rtlCol="0">
              <a:spAutoFit/>
            </a:bodyPr>
            <a:lstStyle/>
            <a:p>
              <a:r>
                <a:rPr lang="en-US" dirty="0"/>
                <a:t>5773ae</a:t>
              </a:r>
              <a:r>
                <a:rPr lang="mr-IN" dirty="0"/>
                <a:t>…</a:t>
              </a:r>
              <a:endParaRPr lang="en-US" dirty="0"/>
            </a:p>
          </p:txBody>
        </p:sp>
        <p:cxnSp>
          <p:nvCxnSpPr>
            <p:cNvPr id="72" name="Straight Arrow Connector 71"/>
            <p:cNvCxnSpPr>
              <a:stCxn id="68" idx="3"/>
              <a:endCxn id="70" idx="1"/>
            </p:cNvCxnSpPr>
            <p:nvPr/>
          </p:nvCxnSpPr>
          <p:spPr>
            <a:xfrm>
              <a:off x="9378179" y="5173606"/>
              <a:ext cx="2228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0" idx="3"/>
              <a:endCxn id="71" idx="1"/>
            </p:cNvCxnSpPr>
            <p:nvPr/>
          </p:nvCxnSpPr>
          <p:spPr>
            <a:xfrm>
              <a:off x="10261589" y="5173606"/>
              <a:ext cx="2092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9" idx="2"/>
              <a:endCxn id="70" idx="0"/>
            </p:cNvCxnSpPr>
            <p:nvPr/>
          </p:nvCxnSpPr>
          <p:spPr>
            <a:xfrm>
              <a:off x="9829488" y="4896607"/>
              <a:ext cx="101805" cy="92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p:cNvCxnSpPr/>
          <p:nvPr/>
        </p:nvCxnSpPr>
        <p:spPr>
          <a:xfrm flipH="1">
            <a:off x="3609406" y="5312671"/>
            <a:ext cx="4558834" cy="405338"/>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553950" y="5233008"/>
            <a:ext cx="1067617" cy="369332"/>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5773ae</a:t>
            </a:r>
            <a:r>
              <a:rPr lang="mr-IN" dirty="0"/>
              <a:t>…</a:t>
            </a:r>
            <a:r>
              <a:rPr lang="en-US" dirty="0"/>
              <a:t> </a:t>
            </a:r>
          </a:p>
        </p:txBody>
      </p:sp>
      <p:grpSp>
        <p:nvGrpSpPr>
          <p:cNvPr id="100" name="Group 99"/>
          <p:cNvGrpSpPr/>
          <p:nvPr/>
        </p:nvGrpSpPr>
        <p:grpSpPr>
          <a:xfrm>
            <a:off x="-37559" y="5330982"/>
            <a:ext cx="3707251" cy="1120408"/>
            <a:chOff x="-37559" y="5330982"/>
            <a:chExt cx="3707251" cy="1120408"/>
          </a:xfrm>
        </p:grpSpPr>
        <p:sp>
          <p:nvSpPr>
            <p:cNvPr id="78" name="TextBox 77"/>
            <p:cNvSpPr txBox="1"/>
            <p:nvPr/>
          </p:nvSpPr>
          <p:spPr>
            <a:xfrm>
              <a:off x="-37559" y="5805059"/>
              <a:ext cx="1099199" cy="369332"/>
            </a:xfrm>
            <a:prstGeom prst="rect">
              <a:avLst/>
            </a:prstGeom>
            <a:noFill/>
          </p:spPr>
          <p:txBody>
            <a:bodyPr wrap="square" rtlCol="0">
              <a:spAutoFit/>
            </a:bodyPr>
            <a:lstStyle/>
            <a:p>
              <a:r>
                <a:rPr lang="en-US" dirty="0"/>
                <a:t>5773ae</a:t>
              </a:r>
              <a:r>
                <a:rPr lang="mr-IN" dirty="0"/>
                <a:t>…</a:t>
              </a:r>
              <a:endParaRPr lang="en-US" dirty="0"/>
            </a:p>
          </p:txBody>
        </p:sp>
        <p:sp>
          <p:nvSpPr>
            <p:cNvPr id="79" name="Rectangle 78"/>
            <p:cNvSpPr/>
            <p:nvPr/>
          </p:nvSpPr>
          <p:spPr>
            <a:xfrm>
              <a:off x="1241928" y="5330982"/>
              <a:ext cx="675721" cy="369332"/>
            </a:xfrm>
            <a:prstGeom prst="rect">
              <a:avLst/>
            </a:prstGeom>
          </p:spPr>
          <p:txBody>
            <a:bodyPr wrap="square">
              <a:spAutoFit/>
            </a:bodyPr>
            <a:lstStyle/>
            <a:p>
              <a:r>
                <a:rPr lang="en-US" dirty="0"/>
                <a:t> 🔑 </a:t>
              </a:r>
              <a:r>
                <a:rPr lang="en-US" baseline="-25000" dirty="0"/>
                <a:t>A</a:t>
              </a:r>
              <a:r>
                <a:rPr lang="en-US" dirty="0"/>
                <a:t> </a:t>
              </a:r>
            </a:p>
          </p:txBody>
        </p:sp>
        <p:sp>
          <p:nvSpPr>
            <p:cNvPr id="80" name="TextBox 79"/>
            <p:cNvSpPr txBox="1"/>
            <p:nvPr/>
          </p:nvSpPr>
          <p:spPr>
            <a:xfrm>
              <a:off x="1283737" y="5805059"/>
              <a:ext cx="716800" cy="369332"/>
            </a:xfrm>
            <a:prstGeom prst="rect">
              <a:avLst/>
            </a:prstGeom>
            <a:noFill/>
            <a:ln>
              <a:solidFill>
                <a:schemeClr val="tx1"/>
              </a:solidFill>
            </a:ln>
          </p:spPr>
          <p:txBody>
            <a:bodyPr wrap="square" rtlCol="0">
              <a:spAutoFit/>
            </a:bodyPr>
            <a:lstStyle/>
            <a:p>
              <a:pPr algn="ctr"/>
              <a:r>
                <a:rPr lang="en-US" dirty="0" err="1"/>
                <a:t>RSA</a:t>
              </a:r>
              <a:r>
                <a:rPr lang="en-US" baseline="-25000" dirty="0" err="1"/>
                <a:t>d</a:t>
              </a:r>
              <a:endParaRPr lang="en-US" baseline="-25000" dirty="0"/>
            </a:p>
          </p:txBody>
        </p:sp>
        <p:sp>
          <p:nvSpPr>
            <p:cNvPr id="81" name="TextBox 80"/>
            <p:cNvSpPr txBox="1"/>
            <p:nvPr/>
          </p:nvSpPr>
          <p:spPr>
            <a:xfrm>
              <a:off x="2209798" y="5805059"/>
              <a:ext cx="1459894" cy="646331"/>
            </a:xfrm>
            <a:prstGeom prst="rect">
              <a:avLst/>
            </a:prstGeom>
            <a:noFill/>
          </p:spPr>
          <p:txBody>
            <a:bodyPr wrap="square" rtlCol="0">
              <a:spAutoFit/>
            </a:bodyPr>
            <a:lstStyle/>
            <a:p>
              <a:r>
                <a:rPr lang="en-US" dirty="0"/>
                <a:t>“OK, it’s shipped.”</a:t>
              </a:r>
            </a:p>
          </p:txBody>
        </p:sp>
        <p:cxnSp>
          <p:nvCxnSpPr>
            <p:cNvPr id="82" name="Straight Arrow Connector 81"/>
            <p:cNvCxnSpPr>
              <a:endCxn id="80" idx="1"/>
            </p:cNvCxnSpPr>
            <p:nvPr/>
          </p:nvCxnSpPr>
          <p:spPr>
            <a:xfrm>
              <a:off x="1061640" y="5989725"/>
              <a:ext cx="2220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000536" y="5989725"/>
              <a:ext cx="2092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9" idx="2"/>
            </p:cNvCxnSpPr>
            <p:nvPr/>
          </p:nvCxnSpPr>
          <p:spPr>
            <a:xfrm>
              <a:off x="1579789" y="5700314"/>
              <a:ext cx="90451" cy="104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5" name="Right Brace 94"/>
          <p:cNvSpPr/>
          <p:nvPr/>
        </p:nvSpPr>
        <p:spPr>
          <a:xfrm rot="5400000">
            <a:off x="5682193" y="4455225"/>
            <a:ext cx="345414" cy="3533334"/>
          </a:xfrm>
          <a:prstGeom prst="rightBrace">
            <a:avLst>
              <a:gd name="adj1" fmla="val 30669"/>
              <a:gd name="adj2" fmla="val 50000"/>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p:cNvSpPr txBox="1"/>
          <p:nvPr/>
        </p:nvSpPr>
        <p:spPr>
          <a:xfrm>
            <a:off x="263473" y="6406541"/>
            <a:ext cx="11667272" cy="461665"/>
          </a:xfrm>
          <a:prstGeom prst="rect">
            <a:avLst/>
          </a:prstGeom>
          <a:noFill/>
        </p:spPr>
        <p:txBody>
          <a:bodyPr wrap="square" rtlCol="0">
            <a:spAutoFit/>
          </a:bodyPr>
          <a:lstStyle/>
          <a:p>
            <a:pPr algn="ctr"/>
            <a:r>
              <a:rPr lang="en-US" sz="2400" dirty="0"/>
              <a:t>Network observer only sees public keys and encrypted messages.   🔑</a:t>
            </a:r>
            <a:r>
              <a:rPr lang="en-US" sz="2400" baseline="-25000" dirty="0"/>
              <a:t>A </a:t>
            </a:r>
            <a:r>
              <a:rPr lang="en-US" sz="2400" dirty="0"/>
              <a:t>&amp; 🔑</a:t>
            </a:r>
            <a:r>
              <a:rPr lang="en-US" sz="2400" baseline="-25000" dirty="0"/>
              <a:t>G</a:t>
            </a:r>
            <a:r>
              <a:rPr lang="en-US" sz="2400" dirty="0"/>
              <a:t> are never seen.</a:t>
            </a:r>
          </a:p>
        </p:txBody>
      </p:sp>
      <p:sp>
        <p:nvSpPr>
          <p:cNvPr id="102" name="TextBox 101"/>
          <p:cNvSpPr txBox="1"/>
          <p:nvPr/>
        </p:nvSpPr>
        <p:spPr>
          <a:xfrm>
            <a:off x="8288147" y="332170"/>
            <a:ext cx="325686" cy="369332"/>
          </a:xfrm>
          <a:prstGeom prst="rect">
            <a:avLst/>
          </a:prstGeom>
          <a:noFill/>
        </p:spPr>
        <p:txBody>
          <a:bodyPr wrap="square" rtlCol="0">
            <a:spAutoFit/>
          </a:bodyPr>
          <a:lstStyle/>
          <a:p>
            <a:r>
              <a:rPr lang="en-US" b="1" dirty="0">
                <a:solidFill>
                  <a:schemeClr val="bg1"/>
                </a:solidFill>
              </a:rPr>
              <a:t>G</a:t>
            </a:r>
          </a:p>
        </p:txBody>
      </p:sp>
      <p:grpSp>
        <p:nvGrpSpPr>
          <p:cNvPr id="66" name="Group 100">
            <a:extLst>
              <a:ext uri="{FF2B5EF4-FFF2-40B4-BE49-F238E27FC236}">
                <a16:creationId xmlns:a16="http://schemas.microsoft.com/office/drawing/2014/main" id="{7A77B08E-2C2A-1744-A2ED-4E8C8054576C}"/>
              </a:ext>
            </a:extLst>
          </p:cNvPr>
          <p:cNvGrpSpPr>
            <a:grpSpLocks/>
          </p:cNvGrpSpPr>
          <p:nvPr/>
        </p:nvGrpSpPr>
        <p:grpSpPr bwMode="auto">
          <a:xfrm>
            <a:off x="5273223" y="503261"/>
            <a:ext cx="893955" cy="467988"/>
            <a:chOff x="4396" y="1245"/>
            <a:chExt cx="672" cy="248"/>
          </a:xfrm>
        </p:grpSpPr>
        <p:sp>
          <p:nvSpPr>
            <p:cNvPr id="67" name="Oval 407">
              <a:extLst>
                <a:ext uri="{FF2B5EF4-FFF2-40B4-BE49-F238E27FC236}">
                  <a16:creationId xmlns:a16="http://schemas.microsoft.com/office/drawing/2014/main" id="{037C8D94-C066-1949-9B26-4378F3DF71D3}"/>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sp>
          <p:nvSpPr>
            <p:cNvPr id="75" name="Rectangle 410">
              <a:extLst>
                <a:ext uri="{FF2B5EF4-FFF2-40B4-BE49-F238E27FC236}">
                  <a16:creationId xmlns:a16="http://schemas.microsoft.com/office/drawing/2014/main" id="{24673CB8-28AF-1843-ACDE-2666385CB481}"/>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sz="3200">
                <a:latin typeface="Times New Roman" charset="0"/>
              </a:endParaRPr>
            </a:p>
          </p:txBody>
        </p:sp>
        <p:sp>
          <p:nvSpPr>
            <p:cNvPr id="85" name="Oval 411">
              <a:extLst>
                <a:ext uri="{FF2B5EF4-FFF2-40B4-BE49-F238E27FC236}">
                  <a16:creationId xmlns:a16="http://schemas.microsoft.com/office/drawing/2014/main" id="{0C007A9F-F2E9-CD43-9FF6-50C7BBC90335}"/>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grpSp>
          <p:nvGrpSpPr>
            <p:cNvPr id="86" name="Group 104">
              <a:extLst>
                <a:ext uri="{FF2B5EF4-FFF2-40B4-BE49-F238E27FC236}">
                  <a16:creationId xmlns:a16="http://schemas.microsoft.com/office/drawing/2014/main" id="{2B8BF9C3-078E-094E-894B-1CF70D43F4C8}"/>
                </a:ext>
              </a:extLst>
            </p:cNvPr>
            <p:cNvGrpSpPr>
              <a:grpSpLocks/>
            </p:cNvGrpSpPr>
            <p:nvPr/>
          </p:nvGrpSpPr>
          <p:grpSpPr bwMode="auto">
            <a:xfrm>
              <a:off x="4530" y="1287"/>
              <a:ext cx="377" cy="75"/>
              <a:chOff x="2468" y="1332"/>
              <a:chExt cx="310" cy="60"/>
            </a:xfrm>
          </p:grpSpPr>
          <p:sp>
            <p:nvSpPr>
              <p:cNvPr id="89" name="Freeform 105">
                <a:extLst>
                  <a:ext uri="{FF2B5EF4-FFF2-40B4-BE49-F238E27FC236}">
                    <a16:creationId xmlns:a16="http://schemas.microsoft.com/office/drawing/2014/main" id="{FEA1B4B3-191D-5845-A152-646D2FF2B8A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0" name="Freeform 106">
                <a:extLst>
                  <a:ext uri="{FF2B5EF4-FFF2-40B4-BE49-F238E27FC236}">
                    <a16:creationId xmlns:a16="http://schemas.microsoft.com/office/drawing/2014/main" id="{03D64B40-1162-8447-A5E5-91148E9B854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87" name="Line 107">
              <a:extLst>
                <a:ext uri="{FF2B5EF4-FFF2-40B4-BE49-F238E27FC236}">
                  <a16:creationId xmlns:a16="http://schemas.microsoft.com/office/drawing/2014/main" id="{B829A881-EC31-7B48-8C8F-347EC0DCCAAF}"/>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88" name="Line 108">
              <a:extLst>
                <a:ext uri="{FF2B5EF4-FFF2-40B4-BE49-F238E27FC236}">
                  <a16:creationId xmlns:a16="http://schemas.microsoft.com/office/drawing/2014/main" id="{2365DA76-C497-EC48-8D6F-5CA88613F5F3}"/>
                </a:ext>
              </a:extLst>
            </p:cNvPr>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pic>
        <p:nvPicPr>
          <p:cNvPr id="91" name="Picture 90">
            <a:extLst>
              <a:ext uri="{FF2B5EF4-FFF2-40B4-BE49-F238E27FC236}">
                <a16:creationId xmlns:a16="http://schemas.microsoft.com/office/drawing/2014/main" id="{C14DBDFB-1141-0F46-9AF3-7D586678C0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060745" y="233552"/>
            <a:ext cx="1330492" cy="578764"/>
          </a:xfrm>
          <a:prstGeom prst="rect">
            <a:avLst/>
          </a:prstGeom>
        </p:spPr>
      </p:pic>
      <p:sp>
        <p:nvSpPr>
          <p:cNvPr id="92" name="Rectangular Callout 91">
            <a:extLst>
              <a:ext uri="{FF2B5EF4-FFF2-40B4-BE49-F238E27FC236}">
                <a16:creationId xmlns:a16="http://schemas.microsoft.com/office/drawing/2014/main" id="{22E44F10-C523-2C4D-B416-E9E5BED1E86F}"/>
              </a:ext>
            </a:extLst>
          </p:cNvPr>
          <p:cNvSpPr/>
          <p:nvPr/>
        </p:nvSpPr>
        <p:spPr>
          <a:xfrm>
            <a:off x="5711816" y="38979"/>
            <a:ext cx="1383735" cy="293191"/>
          </a:xfrm>
          <a:prstGeom prst="wedgeRectCallout">
            <a:avLst>
              <a:gd name="adj1" fmla="val -40221"/>
              <a:gd name="adj2" fmla="val 979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listening!</a:t>
            </a:r>
          </a:p>
        </p:txBody>
      </p:sp>
    </p:spTree>
    <p:extLst>
      <p:ext uri="{BB962C8B-B14F-4D97-AF65-F5344CB8AC3E}">
        <p14:creationId xmlns:p14="http://schemas.microsoft.com/office/powerpoint/2010/main" val="1536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7" y="48113"/>
            <a:ext cx="2351330" cy="1000563"/>
          </a:xfrm>
        </p:spPr>
        <p:txBody>
          <a:bodyPr>
            <a:normAutofit/>
          </a:bodyPr>
          <a:lstStyle/>
          <a:p>
            <a:r>
              <a:rPr lang="en-US" sz="3200" dirty="0"/>
              <a:t>The replay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735" y="243027"/>
            <a:ext cx="1818511" cy="994498"/>
          </a:xfrm>
          <a:prstGeom prst="rect">
            <a:avLst/>
          </a:prstGeom>
        </p:spPr>
      </p:pic>
      <p:sp>
        <p:nvSpPr>
          <p:cNvPr id="17" name="TextBox 16"/>
          <p:cNvSpPr txBox="1"/>
          <p:nvPr/>
        </p:nvSpPr>
        <p:spPr>
          <a:xfrm>
            <a:off x="10162712" y="161223"/>
            <a:ext cx="1855115" cy="707886"/>
          </a:xfrm>
          <a:prstGeom prst="rect">
            <a:avLst/>
          </a:prstGeom>
          <a:noFill/>
          <a:ln>
            <a:solidFill>
              <a:schemeClr val="tx1"/>
            </a:solidFill>
          </a:ln>
        </p:spPr>
        <p:txBody>
          <a:bodyPr wrap="square" rtlCol="0">
            <a:spAutoFit/>
          </a:bodyPr>
          <a:lstStyle/>
          <a:p>
            <a:r>
              <a:rPr lang="en-US" sz="2000" dirty="0"/>
              <a:t>🔑=private key</a:t>
            </a:r>
          </a:p>
          <a:p>
            <a:r>
              <a:rPr lang="en-US" sz="2000" dirty="0"/>
              <a:t>🔓=public key</a:t>
            </a:r>
          </a:p>
        </p:txBody>
      </p:sp>
      <p:sp>
        <p:nvSpPr>
          <p:cNvPr id="18" name="Rectangle 17"/>
          <p:cNvSpPr/>
          <p:nvPr/>
        </p:nvSpPr>
        <p:spPr>
          <a:xfrm>
            <a:off x="130637" y="1155600"/>
            <a:ext cx="3441689" cy="707886"/>
          </a:xfrm>
          <a:prstGeom prst="rect">
            <a:avLst/>
          </a:prstGeom>
        </p:spPr>
        <p:txBody>
          <a:bodyPr wrap="square">
            <a:spAutoFit/>
          </a:bodyPr>
          <a:lstStyle/>
          <a:p>
            <a:pPr algn="r"/>
            <a:r>
              <a:rPr lang="en-US" sz="2000" dirty="0"/>
              <a:t>I don’t have the private key 🔑</a:t>
            </a:r>
            <a:r>
              <a:rPr lang="en-US" sz="2000" baseline="-25000" dirty="0"/>
              <a:t>A</a:t>
            </a:r>
            <a:r>
              <a:rPr lang="en-US" sz="2000" dirty="0"/>
              <a:t>, but I can still cause trouble!</a:t>
            </a:r>
          </a:p>
        </p:txBody>
      </p:sp>
      <p:sp>
        <p:nvSpPr>
          <p:cNvPr id="21" name="Rectangle 20"/>
          <p:cNvSpPr/>
          <p:nvPr/>
        </p:nvSpPr>
        <p:spPr>
          <a:xfrm>
            <a:off x="8226209" y="1491686"/>
            <a:ext cx="1286494" cy="400110"/>
          </a:xfrm>
          <a:prstGeom prst="rect">
            <a:avLst/>
          </a:prstGeom>
        </p:spPr>
        <p:txBody>
          <a:bodyPr wrap="square">
            <a:spAutoFit/>
          </a:bodyPr>
          <a:lstStyle/>
          <a:p>
            <a:r>
              <a:rPr lang="en-US" sz="2000" dirty="0"/>
              <a:t>(🔑</a:t>
            </a:r>
            <a:r>
              <a:rPr lang="en-US" sz="2000" baseline="-25000" dirty="0"/>
              <a:t>G</a:t>
            </a:r>
            <a:r>
              <a:rPr lang="en-US" sz="2000" dirty="0"/>
              <a:t>,🔓</a:t>
            </a:r>
            <a:r>
              <a:rPr lang="en-US" sz="2000" baseline="-25000" dirty="0"/>
              <a:t>G</a:t>
            </a:r>
            <a:r>
              <a:rPr lang="en-US" sz="2000" dirty="0"/>
              <a:t>)</a:t>
            </a:r>
          </a:p>
        </p:txBody>
      </p:sp>
      <p:sp>
        <p:nvSpPr>
          <p:cNvPr id="24" name="TextBox 23"/>
          <p:cNvSpPr txBox="1"/>
          <p:nvPr/>
        </p:nvSpPr>
        <p:spPr>
          <a:xfrm>
            <a:off x="8226209" y="1183769"/>
            <a:ext cx="1834866" cy="369332"/>
          </a:xfrm>
          <a:prstGeom prst="rect">
            <a:avLst/>
          </a:prstGeom>
          <a:noFill/>
        </p:spPr>
        <p:txBody>
          <a:bodyPr wrap="square" rtlCol="0">
            <a:spAutoFit/>
          </a:bodyPr>
          <a:lstStyle/>
          <a:p>
            <a:r>
              <a:rPr lang="en-US"/>
              <a:t>Generate key pair</a:t>
            </a:r>
          </a:p>
        </p:txBody>
      </p:sp>
      <p:cxnSp>
        <p:nvCxnSpPr>
          <p:cNvPr id="26" name="Straight Arrow Connector 25"/>
          <p:cNvCxnSpPr>
            <a:cxnSpLocks/>
          </p:cNvCxnSpPr>
          <p:nvPr/>
        </p:nvCxnSpPr>
        <p:spPr>
          <a:xfrm>
            <a:off x="3586346" y="1354297"/>
            <a:ext cx="0" cy="55037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a:off x="8168240" y="1354297"/>
            <a:ext cx="0" cy="55037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09406" y="1928849"/>
            <a:ext cx="4558834" cy="405338"/>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88233" y="1694531"/>
            <a:ext cx="2497312" cy="646331"/>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Let’s talk </a:t>
            </a:r>
            <a:r>
              <a:rPr lang="en-US"/>
              <a:t>securely!</a:t>
            </a:r>
          </a:p>
          <a:p>
            <a:r>
              <a:rPr lang="en-US" dirty="0"/>
              <a:t>Here’s my public key 🔓</a:t>
            </a:r>
            <a:r>
              <a:rPr lang="en-US" baseline="-25000" dirty="0"/>
              <a:t>A</a:t>
            </a:r>
            <a:r>
              <a:rPr lang="en-US" dirty="0"/>
              <a:t> </a:t>
            </a:r>
          </a:p>
        </p:txBody>
      </p:sp>
      <p:cxnSp>
        <p:nvCxnSpPr>
          <p:cNvPr id="41" name="Straight Arrow Connector 40"/>
          <p:cNvCxnSpPr/>
          <p:nvPr/>
        </p:nvCxnSpPr>
        <p:spPr>
          <a:xfrm flipH="1">
            <a:off x="3583676" y="2473131"/>
            <a:ext cx="4558834" cy="405338"/>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28227" y="2466456"/>
            <a:ext cx="2893340" cy="369332"/>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OK. Here’s my public key 🔓</a:t>
            </a:r>
            <a:r>
              <a:rPr lang="en-US" baseline="-25000" dirty="0"/>
              <a:t>G</a:t>
            </a:r>
            <a:r>
              <a:rPr lang="en-US" dirty="0"/>
              <a:t> </a:t>
            </a:r>
          </a:p>
        </p:txBody>
      </p:sp>
      <p:cxnSp>
        <p:nvCxnSpPr>
          <p:cNvPr id="57" name="Straight Arrow Connector 56"/>
          <p:cNvCxnSpPr/>
          <p:nvPr/>
        </p:nvCxnSpPr>
        <p:spPr>
          <a:xfrm>
            <a:off x="3597877" y="3221325"/>
            <a:ext cx="4558834" cy="405338"/>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088233" y="3114507"/>
            <a:ext cx="1113319" cy="369332"/>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92b102</a:t>
            </a:r>
            <a:r>
              <a:rPr lang="mr-IN" dirty="0"/>
              <a:t>…</a:t>
            </a:r>
            <a:endParaRPr lang="en-US" dirty="0"/>
          </a:p>
        </p:txBody>
      </p:sp>
      <p:grpSp>
        <p:nvGrpSpPr>
          <p:cNvPr id="98" name="Group 97"/>
          <p:cNvGrpSpPr/>
          <p:nvPr/>
        </p:nvGrpSpPr>
        <p:grpSpPr>
          <a:xfrm>
            <a:off x="8223494" y="2968457"/>
            <a:ext cx="3889648" cy="961540"/>
            <a:chOff x="8223494" y="3492713"/>
            <a:chExt cx="3889648" cy="961540"/>
          </a:xfrm>
        </p:grpSpPr>
        <p:sp>
          <p:nvSpPr>
            <p:cNvPr id="59" name="TextBox 58"/>
            <p:cNvSpPr txBox="1"/>
            <p:nvPr/>
          </p:nvSpPr>
          <p:spPr>
            <a:xfrm>
              <a:off x="8223494" y="3966253"/>
              <a:ext cx="1099199" cy="369332"/>
            </a:xfrm>
            <a:prstGeom prst="rect">
              <a:avLst/>
            </a:prstGeom>
            <a:noFill/>
          </p:spPr>
          <p:txBody>
            <a:bodyPr wrap="square" rtlCol="0">
              <a:spAutoFit/>
            </a:bodyPr>
            <a:lstStyle/>
            <a:p>
              <a:r>
                <a:rPr lang="en-US" dirty="0"/>
                <a:t>92b102</a:t>
              </a:r>
              <a:r>
                <a:rPr lang="mr-IN" dirty="0"/>
                <a:t>…</a:t>
              </a:r>
              <a:endParaRPr lang="en-US" dirty="0"/>
            </a:p>
          </p:txBody>
        </p:sp>
        <p:sp>
          <p:nvSpPr>
            <p:cNvPr id="60" name="Rectangle 59"/>
            <p:cNvSpPr/>
            <p:nvPr/>
          </p:nvSpPr>
          <p:spPr>
            <a:xfrm>
              <a:off x="9457459" y="3492713"/>
              <a:ext cx="675721" cy="369332"/>
            </a:xfrm>
            <a:prstGeom prst="rect">
              <a:avLst/>
            </a:prstGeom>
          </p:spPr>
          <p:txBody>
            <a:bodyPr wrap="square">
              <a:spAutoFit/>
            </a:bodyPr>
            <a:lstStyle/>
            <a:p>
              <a:r>
                <a:rPr lang="en-US" dirty="0"/>
                <a:t> 🔑 </a:t>
              </a:r>
              <a:r>
                <a:rPr lang="en-US" baseline="-25000" dirty="0"/>
                <a:t>G</a:t>
              </a:r>
              <a:r>
                <a:rPr lang="en-US" dirty="0"/>
                <a:t> </a:t>
              </a:r>
            </a:p>
          </p:txBody>
        </p:sp>
        <p:sp>
          <p:nvSpPr>
            <p:cNvPr id="61" name="TextBox 60"/>
            <p:cNvSpPr txBox="1"/>
            <p:nvPr/>
          </p:nvSpPr>
          <p:spPr>
            <a:xfrm>
              <a:off x="9512704" y="3966253"/>
              <a:ext cx="748886" cy="369332"/>
            </a:xfrm>
            <a:prstGeom prst="rect">
              <a:avLst/>
            </a:prstGeom>
            <a:noFill/>
            <a:ln>
              <a:solidFill>
                <a:schemeClr val="tx1"/>
              </a:solidFill>
            </a:ln>
          </p:spPr>
          <p:txBody>
            <a:bodyPr wrap="square" rtlCol="0">
              <a:spAutoFit/>
            </a:bodyPr>
            <a:lstStyle/>
            <a:p>
              <a:pPr algn="ctr"/>
              <a:r>
                <a:rPr lang="en-US"/>
                <a:t>RSA</a:t>
              </a:r>
              <a:r>
                <a:rPr lang="en-US" baseline="-25000"/>
                <a:t>d</a:t>
              </a:r>
              <a:endParaRPr lang="en-US" dirty="0"/>
            </a:p>
          </p:txBody>
        </p:sp>
        <p:sp>
          <p:nvSpPr>
            <p:cNvPr id="62" name="TextBox 61"/>
            <p:cNvSpPr txBox="1"/>
            <p:nvPr/>
          </p:nvSpPr>
          <p:spPr>
            <a:xfrm>
              <a:off x="10451601" y="3807922"/>
              <a:ext cx="1661541" cy="646331"/>
            </a:xfrm>
            <a:prstGeom prst="rect">
              <a:avLst/>
            </a:prstGeom>
            <a:noFill/>
          </p:spPr>
          <p:txBody>
            <a:bodyPr wrap="square" rtlCol="0">
              <a:spAutoFit/>
            </a:bodyPr>
            <a:lstStyle/>
            <a:p>
              <a:r>
                <a:rPr lang="en-US" dirty="0"/>
                <a:t>“I would like to buy 10 widgets.”</a:t>
              </a:r>
            </a:p>
          </p:txBody>
        </p:sp>
        <p:cxnSp>
          <p:nvCxnSpPr>
            <p:cNvPr id="63" name="Straight Arrow Connector 62"/>
            <p:cNvCxnSpPr>
              <a:stCxn id="59" idx="3"/>
              <a:endCxn id="61" idx="1"/>
            </p:cNvCxnSpPr>
            <p:nvPr/>
          </p:nvCxnSpPr>
          <p:spPr>
            <a:xfrm>
              <a:off x="9322693" y="4150919"/>
              <a:ext cx="1900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a:stCxn id="61" idx="3"/>
              <a:endCxn id="62" idx="1"/>
            </p:cNvCxnSpPr>
            <p:nvPr/>
          </p:nvCxnSpPr>
          <p:spPr>
            <a:xfrm flipV="1">
              <a:off x="10261590" y="4131088"/>
              <a:ext cx="190011" cy="198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0" idx="2"/>
              <a:endCxn id="61" idx="0"/>
            </p:cNvCxnSpPr>
            <p:nvPr/>
          </p:nvCxnSpPr>
          <p:spPr>
            <a:xfrm>
              <a:off x="9795320" y="3862045"/>
              <a:ext cx="91827" cy="104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8209939" y="4003019"/>
            <a:ext cx="3720806" cy="969496"/>
            <a:chOff x="8209939" y="4527275"/>
            <a:chExt cx="3720806" cy="969496"/>
          </a:xfrm>
        </p:grpSpPr>
        <p:sp>
          <p:nvSpPr>
            <p:cNvPr id="68" name="TextBox 67"/>
            <p:cNvSpPr txBox="1"/>
            <p:nvPr/>
          </p:nvSpPr>
          <p:spPr>
            <a:xfrm>
              <a:off x="8209939" y="4850440"/>
              <a:ext cx="1168240" cy="646331"/>
            </a:xfrm>
            <a:prstGeom prst="rect">
              <a:avLst/>
            </a:prstGeom>
            <a:noFill/>
          </p:spPr>
          <p:txBody>
            <a:bodyPr wrap="square" rtlCol="0">
              <a:spAutoFit/>
            </a:bodyPr>
            <a:lstStyle/>
            <a:p>
              <a:pPr algn="r"/>
              <a:r>
                <a:rPr lang="en-US" dirty="0"/>
                <a:t>“OK, it’s shipped.”</a:t>
              </a:r>
            </a:p>
          </p:txBody>
        </p:sp>
        <p:sp>
          <p:nvSpPr>
            <p:cNvPr id="69" name="Rectangle 68"/>
            <p:cNvSpPr/>
            <p:nvPr/>
          </p:nvSpPr>
          <p:spPr>
            <a:xfrm>
              <a:off x="9491627" y="4527275"/>
              <a:ext cx="675721" cy="369332"/>
            </a:xfrm>
            <a:prstGeom prst="rect">
              <a:avLst/>
            </a:prstGeom>
          </p:spPr>
          <p:txBody>
            <a:bodyPr wrap="square">
              <a:spAutoFit/>
            </a:bodyPr>
            <a:lstStyle/>
            <a:p>
              <a:r>
                <a:rPr lang="en-US" dirty="0"/>
                <a:t> 🔓 </a:t>
              </a:r>
              <a:r>
                <a:rPr lang="en-US" baseline="-25000" dirty="0"/>
                <a:t>A</a:t>
              </a:r>
              <a:r>
                <a:rPr lang="en-US" dirty="0"/>
                <a:t> </a:t>
              </a:r>
            </a:p>
          </p:txBody>
        </p:sp>
        <p:sp>
          <p:nvSpPr>
            <p:cNvPr id="70" name="TextBox 69"/>
            <p:cNvSpPr txBox="1"/>
            <p:nvPr/>
          </p:nvSpPr>
          <p:spPr>
            <a:xfrm>
              <a:off x="9600996" y="4988940"/>
              <a:ext cx="660593" cy="369332"/>
            </a:xfrm>
            <a:prstGeom prst="rect">
              <a:avLst/>
            </a:prstGeom>
            <a:noFill/>
            <a:ln>
              <a:solidFill>
                <a:schemeClr val="tx1"/>
              </a:solidFill>
            </a:ln>
          </p:spPr>
          <p:txBody>
            <a:bodyPr wrap="square" rtlCol="0">
              <a:spAutoFit/>
            </a:bodyPr>
            <a:lstStyle/>
            <a:p>
              <a:pPr algn="ctr"/>
              <a:r>
                <a:rPr lang="en-US" dirty="0" err="1"/>
                <a:t>RSA</a:t>
              </a:r>
              <a:r>
                <a:rPr lang="en-US" baseline="-25000" dirty="0" err="1"/>
                <a:t>e</a:t>
              </a:r>
              <a:endParaRPr lang="en-US" baseline="-25000" dirty="0"/>
            </a:p>
          </p:txBody>
        </p:sp>
        <p:sp>
          <p:nvSpPr>
            <p:cNvPr id="71" name="TextBox 70"/>
            <p:cNvSpPr txBox="1"/>
            <p:nvPr/>
          </p:nvSpPr>
          <p:spPr>
            <a:xfrm>
              <a:off x="10470851" y="4988940"/>
              <a:ext cx="1459894" cy="369332"/>
            </a:xfrm>
            <a:prstGeom prst="rect">
              <a:avLst/>
            </a:prstGeom>
            <a:noFill/>
          </p:spPr>
          <p:txBody>
            <a:bodyPr wrap="square" rtlCol="0">
              <a:spAutoFit/>
            </a:bodyPr>
            <a:lstStyle/>
            <a:p>
              <a:r>
                <a:rPr lang="en-US" dirty="0"/>
                <a:t>5773ae</a:t>
              </a:r>
              <a:r>
                <a:rPr lang="mr-IN" dirty="0"/>
                <a:t>…</a:t>
              </a:r>
              <a:endParaRPr lang="en-US" dirty="0"/>
            </a:p>
          </p:txBody>
        </p:sp>
        <p:cxnSp>
          <p:nvCxnSpPr>
            <p:cNvPr id="72" name="Straight Arrow Connector 71"/>
            <p:cNvCxnSpPr>
              <a:stCxn id="68" idx="3"/>
              <a:endCxn id="70" idx="1"/>
            </p:cNvCxnSpPr>
            <p:nvPr/>
          </p:nvCxnSpPr>
          <p:spPr>
            <a:xfrm>
              <a:off x="9378179" y="5173606"/>
              <a:ext cx="2228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0" idx="3"/>
              <a:endCxn id="71" idx="1"/>
            </p:cNvCxnSpPr>
            <p:nvPr/>
          </p:nvCxnSpPr>
          <p:spPr>
            <a:xfrm>
              <a:off x="10261589" y="5173606"/>
              <a:ext cx="2092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9" idx="2"/>
              <a:endCxn id="70" idx="0"/>
            </p:cNvCxnSpPr>
            <p:nvPr/>
          </p:nvCxnSpPr>
          <p:spPr>
            <a:xfrm>
              <a:off x="9829488" y="4896607"/>
              <a:ext cx="101805" cy="92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p:cNvCxnSpPr/>
          <p:nvPr/>
        </p:nvCxnSpPr>
        <p:spPr>
          <a:xfrm flipH="1">
            <a:off x="3609406" y="4788415"/>
            <a:ext cx="4558834" cy="405338"/>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553950" y="4708752"/>
            <a:ext cx="1067617" cy="369332"/>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5773ae</a:t>
            </a:r>
            <a:r>
              <a:rPr lang="mr-IN" dirty="0"/>
              <a:t>…</a:t>
            </a:r>
            <a:r>
              <a:rPr lang="en-US" dirty="0"/>
              <a:t> </a:t>
            </a:r>
          </a:p>
        </p:txBody>
      </p:sp>
      <p:sp>
        <p:nvSpPr>
          <p:cNvPr id="102" name="TextBox 101"/>
          <p:cNvSpPr txBox="1"/>
          <p:nvPr/>
        </p:nvSpPr>
        <p:spPr>
          <a:xfrm>
            <a:off x="8288147" y="332170"/>
            <a:ext cx="325686" cy="369332"/>
          </a:xfrm>
          <a:prstGeom prst="rect">
            <a:avLst/>
          </a:prstGeom>
          <a:noFill/>
        </p:spPr>
        <p:txBody>
          <a:bodyPr wrap="square" rtlCol="0">
            <a:spAutoFit/>
          </a:bodyPr>
          <a:lstStyle/>
          <a:p>
            <a:r>
              <a:rPr lang="en-US" b="1" dirty="0">
                <a:solidFill>
                  <a:schemeClr val="bg1"/>
                </a:solidFill>
              </a:rPr>
              <a:t>G</a:t>
            </a:r>
          </a:p>
        </p:txBody>
      </p:sp>
      <p:grpSp>
        <p:nvGrpSpPr>
          <p:cNvPr id="4" name="Group 3">
            <a:extLst>
              <a:ext uri="{FF2B5EF4-FFF2-40B4-BE49-F238E27FC236}">
                <a16:creationId xmlns:a16="http://schemas.microsoft.com/office/drawing/2014/main" id="{47EA9D5B-9E47-9945-8DC0-EEECEAAD1D9F}"/>
              </a:ext>
            </a:extLst>
          </p:cNvPr>
          <p:cNvGrpSpPr/>
          <p:nvPr/>
        </p:nvGrpSpPr>
        <p:grpSpPr>
          <a:xfrm>
            <a:off x="2918430" y="355031"/>
            <a:ext cx="1330492" cy="737697"/>
            <a:chOff x="5060745" y="233552"/>
            <a:chExt cx="1330492" cy="737697"/>
          </a:xfrm>
        </p:grpSpPr>
        <p:grpSp>
          <p:nvGrpSpPr>
            <p:cNvPr id="66" name="Group 100">
              <a:extLst>
                <a:ext uri="{FF2B5EF4-FFF2-40B4-BE49-F238E27FC236}">
                  <a16:creationId xmlns:a16="http://schemas.microsoft.com/office/drawing/2014/main" id="{7A77B08E-2C2A-1744-A2ED-4E8C8054576C}"/>
                </a:ext>
              </a:extLst>
            </p:cNvPr>
            <p:cNvGrpSpPr>
              <a:grpSpLocks/>
            </p:cNvGrpSpPr>
            <p:nvPr/>
          </p:nvGrpSpPr>
          <p:grpSpPr bwMode="auto">
            <a:xfrm>
              <a:off x="5273223" y="503261"/>
              <a:ext cx="893955" cy="467988"/>
              <a:chOff x="4396" y="1245"/>
              <a:chExt cx="672" cy="248"/>
            </a:xfrm>
          </p:grpSpPr>
          <p:sp>
            <p:nvSpPr>
              <p:cNvPr id="67" name="Oval 407">
                <a:extLst>
                  <a:ext uri="{FF2B5EF4-FFF2-40B4-BE49-F238E27FC236}">
                    <a16:creationId xmlns:a16="http://schemas.microsoft.com/office/drawing/2014/main" id="{037C8D94-C066-1949-9B26-4378F3DF71D3}"/>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sp>
            <p:nvSpPr>
              <p:cNvPr id="75" name="Rectangle 410">
                <a:extLst>
                  <a:ext uri="{FF2B5EF4-FFF2-40B4-BE49-F238E27FC236}">
                    <a16:creationId xmlns:a16="http://schemas.microsoft.com/office/drawing/2014/main" id="{24673CB8-28AF-1843-ACDE-2666385CB481}"/>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sz="3200">
                  <a:latin typeface="Times New Roman" charset="0"/>
                </a:endParaRPr>
              </a:p>
            </p:txBody>
          </p:sp>
          <p:sp>
            <p:nvSpPr>
              <p:cNvPr id="85" name="Oval 411">
                <a:extLst>
                  <a:ext uri="{FF2B5EF4-FFF2-40B4-BE49-F238E27FC236}">
                    <a16:creationId xmlns:a16="http://schemas.microsoft.com/office/drawing/2014/main" id="{0C007A9F-F2E9-CD43-9FF6-50C7BBC90335}"/>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grpSp>
            <p:nvGrpSpPr>
              <p:cNvPr id="86" name="Group 104">
                <a:extLst>
                  <a:ext uri="{FF2B5EF4-FFF2-40B4-BE49-F238E27FC236}">
                    <a16:creationId xmlns:a16="http://schemas.microsoft.com/office/drawing/2014/main" id="{2B8BF9C3-078E-094E-894B-1CF70D43F4C8}"/>
                  </a:ext>
                </a:extLst>
              </p:cNvPr>
              <p:cNvGrpSpPr>
                <a:grpSpLocks/>
              </p:cNvGrpSpPr>
              <p:nvPr/>
            </p:nvGrpSpPr>
            <p:grpSpPr bwMode="auto">
              <a:xfrm>
                <a:off x="4530" y="1287"/>
                <a:ext cx="377" cy="75"/>
                <a:chOff x="2468" y="1332"/>
                <a:chExt cx="310" cy="60"/>
              </a:xfrm>
            </p:grpSpPr>
            <p:sp>
              <p:nvSpPr>
                <p:cNvPr id="89" name="Freeform 105">
                  <a:extLst>
                    <a:ext uri="{FF2B5EF4-FFF2-40B4-BE49-F238E27FC236}">
                      <a16:creationId xmlns:a16="http://schemas.microsoft.com/office/drawing/2014/main" id="{FEA1B4B3-191D-5845-A152-646D2FF2B8A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0" name="Freeform 106">
                  <a:extLst>
                    <a:ext uri="{FF2B5EF4-FFF2-40B4-BE49-F238E27FC236}">
                      <a16:creationId xmlns:a16="http://schemas.microsoft.com/office/drawing/2014/main" id="{03D64B40-1162-8447-A5E5-91148E9B854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87" name="Line 107">
                <a:extLst>
                  <a:ext uri="{FF2B5EF4-FFF2-40B4-BE49-F238E27FC236}">
                    <a16:creationId xmlns:a16="http://schemas.microsoft.com/office/drawing/2014/main" id="{B829A881-EC31-7B48-8C8F-347EC0DCCAAF}"/>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88" name="Line 108">
                <a:extLst>
                  <a:ext uri="{FF2B5EF4-FFF2-40B4-BE49-F238E27FC236}">
                    <a16:creationId xmlns:a16="http://schemas.microsoft.com/office/drawing/2014/main" id="{2365DA76-C497-EC48-8D6F-5CA88613F5F3}"/>
                  </a:ext>
                </a:extLst>
              </p:cNvPr>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pic>
          <p:nvPicPr>
            <p:cNvPr id="91" name="Picture 90">
              <a:extLst>
                <a:ext uri="{FF2B5EF4-FFF2-40B4-BE49-F238E27FC236}">
                  <a16:creationId xmlns:a16="http://schemas.microsoft.com/office/drawing/2014/main" id="{C14DBDFB-1141-0F46-9AF3-7D586678C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60745" y="233552"/>
              <a:ext cx="1330492" cy="578764"/>
            </a:xfrm>
            <a:prstGeom prst="rect">
              <a:avLst/>
            </a:prstGeom>
          </p:spPr>
        </p:pic>
      </p:grpSp>
      <p:sp>
        <p:nvSpPr>
          <p:cNvPr id="6" name="Rectangular Callout 5">
            <a:extLst>
              <a:ext uri="{FF2B5EF4-FFF2-40B4-BE49-F238E27FC236}">
                <a16:creationId xmlns:a16="http://schemas.microsoft.com/office/drawing/2014/main" id="{F3F46F1B-52DF-A64E-8825-42382CE69D39}"/>
              </a:ext>
            </a:extLst>
          </p:cNvPr>
          <p:cNvSpPr/>
          <p:nvPr/>
        </p:nvSpPr>
        <p:spPr>
          <a:xfrm>
            <a:off x="4312289" y="-11134"/>
            <a:ext cx="3913920" cy="854898"/>
          </a:xfrm>
          <a:prstGeom prst="wedgeRectCallout">
            <a:avLst>
              <a:gd name="adj1" fmla="val -54942"/>
              <a:gd name="adj2" fmla="val 429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don’t know what the previous messages said, but I’ll just blindly repeat them (within a new TCP connection).</a:t>
            </a:r>
          </a:p>
        </p:txBody>
      </p:sp>
      <p:sp>
        <p:nvSpPr>
          <p:cNvPr id="92" name="Rectangle 91">
            <a:extLst>
              <a:ext uri="{FF2B5EF4-FFF2-40B4-BE49-F238E27FC236}">
                <a16:creationId xmlns:a16="http://schemas.microsoft.com/office/drawing/2014/main" id="{31E6AB27-BE94-AB48-B969-BCF7490632BF}"/>
              </a:ext>
            </a:extLst>
          </p:cNvPr>
          <p:cNvSpPr/>
          <p:nvPr/>
        </p:nvSpPr>
        <p:spPr>
          <a:xfrm>
            <a:off x="118115" y="2696955"/>
            <a:ext cx="3441689" cy="707886"/>
          </a:xfrm>
          <a:prstGeom prst="rect">
            <a:avLst/>
          </a:prstGeom>
        </p:spPr>
        <p:txBody>
          <a:bodyPr wrap="square">
            <a:spAutoFit/>
          </a:bodyPr>
          <a:lstStyle/>
          <a:p>
            <a:pPr algn="r"/>
            <a:r>
              <a:rPr lang="en-US" sz="2000" dirty="0"/>
              <a:t>I’ll just replay the encrypted messages I observed before.</a:t>
            </a:r>
          </a:p>
        </p:txBody>
      </p:sp>
      <p:sp>
        <p:nvSpPr>
          <p:cNvPr id="93" name="Rectangle 92">
            <a:extLst>
              <a:ext uri="{FF2B5EF4-FFF2-40B4-BE49-F238E27FC236}">
                <a16:creationId xmlns:a16="http://schemas.microsoft.com/office/drawing/2014/main" id="{4BA07BC9-3A41-D34F-A867-7F15C6169409}"/>
              </a:ext>
            </a:extLst>
          </p:cNvPr>
          <p:cNvSpPr/>
          <p:nvPr/>
        </p:nvSpPr>
        <p:spPr>
          <a:xfrm>
            <a:off x="646181" y="4809183"/>
            <a:ext cx="2942376" cy="1631216"/>
          </a:xfrm>
          <a:prstGeom prst="rect">
            <a:avLst/>
          </a:prstGeom>
        </p:spPr>
        <p:txBody>
          <a:bodyPr wrap="square">
            <a:spAutoFit/>
          </a:bodyPr>
          <a:lstStyle/>
          <a:p>
            <a:pPr algn="r"/>
            <a:r>
              <a:rPr lang="en-US" sz="2000" dirty="0"/>
              <a:t>Hmm, I don’t know what happened, but hopefully it was something bad!</a:t>
            </a:r>
          </a:p>
          <a:p>
            <a:pPr algn="r"/>
            <a:endParaRPr lang="en-US" sz="2000" dirty="0"/>
          </a:p>
          <a:p>
            <a:pPr algn="r"/>
            <a:r>
              <a:rPr lang="en-US" sz="2000" dirty="0"/>
              <a:t>Let’s do it again!</a:t>
            </a:r>
          </a:p>
        </p:txBody>
      </p:sp>
      <p:cxnSp>
        <p:nvCxnSpPr>
          <p:cNvPr id="94" name="Straight Arrow Connector 93">
            <a:extLst>
              <a:ext uri="{FF2B5EF4-FFF2-40B4-BE49-F238E27FC236}">
                <a16:creationId xmlns:a16="http://schemas.microsoft.com/office/drawing/2014/main" id="{874AA544-A164-724E-88CC-0F2F537465A5}"/>
              </a:ext>
            </a:extLst>
          </p:cNvPr>
          <p:cNvCxnSpPr/>
          <p:nvPr/>
        </p:nvCxnSpPr>
        <p:spPr>
          <a:xfrm>
            <a:off x="3580475" y="6307499"/>
            <a:ext cx="4558834" cy="405338"/>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70696B4-1913-1B47-ACB5-14F93C9B52D0}"/>
              </a:ext>
            </a:extLst>
          </p:cNvPr>
          <p:cNvSpPr txBox="1"/>
          <p:nvPr/>
        </p:nvSpPr>
        <p:spPr>
          <a:xfrm>
            <a:off x="4059302" y="6073181"/>
            <a:ext cx="2497312" cy="646331"/>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Let’s talk </a:t>
            </a:r>
            <a:r>
              <a:rPr lang="en-US"/>
              <a:t>securely!</a:t>
            </a:r>
          </a:p>
          <a:p>
            <a:r>
              <a:rPr lang="en-US" dirty="0"/>
              <a:t>Here’s my public key 🔓</a:t>
            </a:r>
            <a:r>
              <a:rPr lang="en-US" baseline="-25000" dirty="0"/>
              <a:t>A</a:t>
            </a:r>
            <a:r>
              <a:rPr lang="en-US" dirty="0"/>
              <a:t> </a:t>
            </a:r>
          </a:p>
        </p:txBody>
      </p:sp>
      <p:sp>
        <p:nvSpPr>
          <p:cNvPr id="103" name="Rectangular Callout 102">
            <a:extLst>
              <a:ext uri="{FF2B5EF4-FFF2-40B4-BE49-F238E27FC236}">
                <a16:creationId xmlns:a16="http://schemas.microsoft.com/office/drawing/2014/main" id="{094A215B-6F45-EB40-B25F-9613BD99A126}"/>
              </a:ext>
            </a:extLst>
          </p:cNvPr>
          <p:cNvSpPr/>
          <p:nvPr/>
        </p:nvSpPr>
        <p:spPr>
          <a:xfrm>
            <a:off x="9204369" y="5348079"/>
            <a:ext cx="2341450" cy="897617"/>
          </a:xfrm>
          <a:prstGeom prst="wedgeRectCallout">
            <a:avLst>
              <a:gd name="adj1" fmla="val -48388"/>
              <a:gd name="adj2" fmla="val -10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attacker made the customer pay for another order!</a:t>
            </a:r>
          </a:p>
        </p:txBody>
      </p:sp>
    </p:spTree>
    <p:extLst>
      <p:ext uri="{BB962C8B-B14F-4D97-AF65-F5344CB8AC3E}">
        <p14:creationId xmlns:p14="http://schemas.microsoft.com/office/powerpoint/2010/main" val="2014818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Connection replay </a:t>
            </a:r>
            <a:r>
              <a:rPr lang="en-US" dirty="0"/>
              <a:t>attack</a:t>
            </a:r>
            <a:endParaRPr lang="en-US" i="1" dirty="0"/>
          </a:p>
        </p:txBody>
      </p:sp>
      <p:sp>
        <p:nvSpPr>
          <p:cNvPr id="3" name="Content Placeholder 2"/>
          <p:cNvSpPr>
            <a:spLocks noGrp="1"/>
          </p:cNvSpPr>
          <p:nvPr>
            <p:ph idx="1"/>
          </p:nvPr>
        </p:nvSpPr>
        <p:spPr>
          <a:xfrm>
            <a:off x="276386" y="1180831"/>
            <a:ext cx="11639227" cy="5594888"/>
          </a:xfrm>
        </p:spPr>
        <p:txBody>
          <a:bodyPr/>
          <a:lstStyle/>
          <a:p>
            <a:r>
              <a:rPr lang="en-US" dirty="0"/>
              <a:t>Attacker can observe entire client-server interaction and </a:t>
            </a:r>
            <a:r>
              <a:rPr lang="en-US" b="1" dirty="0">
                <a:solidFill>
                  <a:schemeClr val="accent6"/>
                </a:solidFill>
              </a:rPr>
              <a:t>replay</a:t>
            </a:r>
            <a:r>
              <a:rPr lang="en-US" dirty="0">
                <a:solidFill>
                  <a:schemeClr val="accent6"/>
                </a:solidFill>
              </a:rPr>
              <a:t> </a:t>
            </a:r>
            <a:r>
              <a:rPr lang="en-US" dirty="0"/>
              <a:t>it.</a:t>
            </a:r>
          </a:p>
          <a:p>
            <a:r>
              <a:rPr lang="en-US" b="1" dirty="0"/>
              <a:t>Solution</a:t>
            </a:r>
            <a:r>
              <a:rPr lang="en-US" dirty="0"/>
              <a:t>: receiver sends a random </a:t>
            </a:r>
            <a:r>
              <a:rPr lang="en-US" b="1" dirty="0">
                <a:solidFill>
                  <a:schemeClr val="accent6"/>
                </a:solidFill>
              </a:rPr>
              <a:t>nonce</a:t>
            </a:r>
            <a:r>
              <a:rPr lang="en-US" dirty="0">
                <a:solidFill>
                  <a:schemeClr val="accent6"/>
                </a:solidFill>
              </a:rPr>
              <a:t> </a:t>
            </a:r>
            <a:r>
              <a:rPr lang="en-US" dirty="0"/>
              <a:t>in handshake message.</a:t>
            </a:r>
          </a:p>
          <a:p>
            <a:r>
              <a:rPr lang="en-US" dirty="0"/>
              <a:t>Sender must include encrypted nonce in the next message.</a:t>
            </a:r>
          </a:p>
          <a:p>
            <a:r>
              <a:rPr lang="en-US" dirty="0"/>
              <a:t>This requires each connection’s data to be at least slightly different.</a:t>
            </a:r>
          </a:p>
          <a:p>
            <a:r>
              <a:rPr lang="en-US" dirty="0"/>
              <a:t>Replay will not work because original connection had a different nonce.</a:t>
            </a:r>
          </a:p>
        </p:txBody>
      </p:sp>
      <p:sp>
        <p:nvSpPr>
          <p:cNvPr id="9" name="Rectangular Callout 8">
            <a:extLst>
              <a:ext uri="{FF2B5EF4-FFF2-40B4-BE49-F238E27FC236}">
                <a16:creationId xmlns:a16="http://schemas.microsoft.com/office/drawing/2014/main" id="{DAB978AC-D2AC-BC4F-A3AC-ABA249CBF1CB}"/>
              </a:ext>
            </a:extLst>
          </p:cNvPr>
          <p:cNvSpPr/>
          <p:nvPr/>
        </p:nvSpPr>
        <p:spPr>
          <a:xfrm>
            <a:off x="9438043" y="154983"/>
            <a:ext cx="1602051" cy="681465"/>
          </a:xfrm>
          <a:prstGeom prst="wedgeRectCallout">
            <a:avLst>
              <a:gd name="adj1" fmla="val 39054"/>
              <a:gd name="adj2" fmla="val -788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prevent this?</a:t>
            </a:r>
          </a:p>
        </p:txBody>
      </p:sp>
      <p:grpSp>
        <p:nvGrpSpPr>
          <p:cNvPr id="10" name="Group 9">
            <a:extLst>
              <a:ext uri="{FF2B5EF4-FFF2-40B4-BE49-F238E27FC236}">
                <a16:creationId xmlns:a16="http://schemas.microsoft.com/office/drawing/2014/main" id="{4C0507D6-F92E-5145-BEE6-6614B5A57E63}"/>
              </a:ext>
            </a:extLst>
          </p:cNvPr>
          <p:cNvGrpSpPr/>
          <p:nvPr/>
        </p:nvGrpSpPr>
        <p:grpSpPr>
          <a:xfrm>
            <a:off x="9193538" y="553510"/>
            <a:ext cx="716633" cy="681465"/>
            <a:chOff x="10763181" y="2345404"/>
            <a:chExt cx="1139517" cy="1083596"/>
          </a:xfrm>
        </p:grpSpPr>
        <p:sp>
          <p:nvSpPr>
            <p:cNvPr id="11" name="Octagon 10">
              <a:extLst>
                <a:ext uri="{FF2B5EF4-FFF2-40B4-BE49-F238E27FC236}">
                  <a16:creationId xmlns:a16="http://schemas.microsoft.com/office/drawing/2014/main" id="{FC0D9663-FDAC-B04E-89B0-25D017F375BE}"/>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ctagon 11">
              <a:extLst>
                <a:ext uri="{FF2B5EF4-FFF2-40B4-BE49-F238E27FC236}">
                  <a16:creationId xmlns:a16="http://schemas.microsoft.com/office/drawing/2014/main" id="{6422DACD-F1FC-AF49-B8A6-9A5A7B45C20D}"/>
                </a:ext>
              </a:extLst>
            </p:cNvPr>
            <p:cNvSpPr/>
            <p:nvPr/>
          </p:nvSpPr>
          <p:spPr>
            <a:xfrm>
              <a:off x="10810960" y="2396681"/>
              <a:ext cx="1045509" cy="991381"/>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A95D3DE-A38D-194D-813B-770D43C100ED}"/>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STOP</a:t>
              </a:r>
              <a:br>
                <a:rPr lang="en-US" sz="1200" b="1"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and</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50918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Man-in-the-middle (MITM) attack</a:t>
            </a:r>
          </a:p>
        </p:txBody>
      </p:sp>
      <p:sp>
        <p:nvSpPr>
          <p:cNvPr id="3" name="Content Placeholder 2"/>
          <p:cNvSpPr>
            <a:spLocks noGrp="1"/>
          </p:cNvSpPr>
          <p:nvPr>
            <p:ph idx="1"/>
          </p:nvPr>
        </p:nvSpPr>
        <p:spPr/>
        <p:txBody>
          <a:bodyPr/>
          <a:lstStyle/>
          <a:p>
            <a:r>
              <a:rPr lang="en-US" dirty="0"/>
              <a:t>A major flaw remains in this communication scheme.</a:t>
            </a:r>
          </a:p>
          <a:p>
            <a:r>
              <a:rPr lang="en-US" dirty="0"/>
              <a:t>We cannot be sure that the machine we contacted is actually who we intended to contact </a:t>
            </a:r>
            <a:r>
              <a:rPr lang="mr-IN" dirty="0"/>
              <a:t>–</a:t>
            </a:r>
            <a:r>
              <a:rPr lang="en-US" dirty="0"/>
              <a:t> messages may not be </a:t>
            </a:r>
            <a:r>
              <a:rPr lang="en-US" b="1" dirty="0">
                <a:solidFill>
                  <a:schemeClr val="accent6"/>
                </a:solidFill>
              </a:rPr>
              <a:t>authentic</a:t>
            </a:r>
            <a:r>
              <a:rPr lang="en-US" dirty="0"/>
              <a:t>.</a:t>
            </a:r>
          </a:p>
          <a:p>
            <a:r>
              <a:rPr lang="en-US" dirty="0"/>
              <a:t>A malicious intermediate router may establish two different encrypted sessions between the communicating parties and relay messages.</a:t>
            </a:r>
          </a:p>
          <a:p>
            <a:pPr lvl="1"/>
            <a:r>
              <a:rPr lang="en-US" dirty="0"/>
              <a:t>MITM advertises a false public key (its own) to the sender</a:t>
            </a:r>
          </a:p>
          <a:p>
            <a:pPr lvl="1"/>
            <a:r>
              <a:rPr lang="en-US" dirty="0"/>
              <a:t>MITM is then able to decrypt sender’s message and re-encrypt message with the receiver’s true key before delivery.</a:t>
            </a:r>
          </a:p>
          <a:p>
            <a:r>
              <a:rPr lang="en-US" dirty="0"/>
              <a:t>Messages can be viewed and altered before delivery.</a:t>
            </a:r>
          </a:p>
          <a:p>
            <a:r>
              <a:rPr lang="en-US" dirty="0"/>
              <a:t>MITM can violate </a:t>
            </a:r>
            <a:r>
              <a:rPr lang="en-US" i="1" dirty="0"/>
              <a:t>confidentiality</a:t>
            </a:r>
            <a:r>
              <a:rPr lang="en-US" dirty="0"/>
              <a:t>, </a:t>
            </a:r>
            <a:r>
              <a:rPr lang="en-US" i="1" dirty="0"/>
              <a:t>integrity</a:t>
            </a:r>
            <a:r>
              <a:rPr lang="en-US" dirty="0"/>
              <a:t>, and </a:t>
            </a:r>
            <a:r>
              <a:rPr lang="en-US" i="1" dirty="0"/>
              <a:t>authentication</a:t>
            </a:r>
            <a:r>
              <a:rPr lang="en-US" dirty="0"/>
              <a:t>.</a:t>
            </a:r>
          </a:p>
        </p:txBody>
      </p:sp>
    </p:spTree>
    <p:extLst>
      <p:ext uri="{BB962C8B-B14F-4D97-AF65-F5344CB8AC3E}">
        <p14:creationId xmlns:p14="http://schemas.microsoft.com/office/powerpoint/2010/main" val="2145758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6" y="48113"/>
            <a:ext cx="5209460" cy="620787"/>
          </a:xfrm>
        </p:spPr>
        <p:txBody>
          <a:bodyPr>
            <a:normAutofit/>
          </a:bodyPr>
          <a:lstStyle/>
          <a:p>
            <a:r>
              <a:rPr lang="en-US" sz="3200" dirty="0"/>
              <a:t>Add a </a:t>
            </a:r>
            <a:r>
              <a:rPr lang="en-US" sz="3200" b="1" dirty="0"/>
              <a:t>Nonce</a:t>
            </a:r>
            <a:r>
              <a:rPr lang="en-US" sz="3200" dirty="0"/>
              <a:t> to prevent replay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735" y="243027"/>
            <a:ext cx="1818511" cy="994498"/>
          </a:xfrm>
          <a:prstGeom prst="rect">
            <a:avLst/>
          </a:prstGeom>
        </p:spPr>
      </p:pic>
      <p:sp>
        <p:nvSpPr>
          <p:cNvPr id="17" name="TextBox 16"/>
          <p:cNvSpPr txBox="1"/>
          <p:nvPr/>
        </p:nvSpPr>
        <p:spPr>
          <a:xfrm>
            <a:off x="10162712" y="161223"/>
            <a:ext cx="1855115" cy="707886"/>
          </a:xfrm>
          <a:prstGeom prst="rect">
            <a:avLst/>
          </a:prstGeom>
          <a:noFill/>
          <a:ln>
            <a:solidFill>
              <a:schemeClr val="tx1"/>
            </a:solidFill>
          </a:ln>
        </p:spPr>
        <p:txBody>
          <a:bodyPr wrap="square" rtlCol="0">
            <a:spAutoFit/>
          </a:bodyPr>
          <a:lstStyle/>
          <a:p>
            <a:r>
              <a:rPr lang="en-US" sz="2000" dirty="0"/>
              <a:t>🔑=private key</a:t>
            </a:r>
          </a:p>
          <a:p>
            <a:r>
              <a:rPr lang="en-US" sz="2000" dirty="0"/>
              <a:t>🔓=public key</a:t>
            </a:r>
          </a:p>
        </p:txBody>
      </p:sp>
      <p:sp>
        <p:nvSpPr>
          <p:cNvPr id="18" name="Rectangle 17"/>
          <p:cNvSpPr/>
          <p:nvPr/>
        </p:nvSpPr>
        <p:spPr>
          <a:xfrm>
            <a:off x="130637" y="1448208"/>
            <a:ext cx="3441689" cy="707886"/>
          </a:xfrm>
          <a:prstGeom prst="rect">
            <a:avLst/>
          </a:prstGeom>
        </p:spPr>
        <p:txBody>
          <a:bodyPr wrap="square">
            <a:spAutoFit/>
          </a:bodyPr>
          <a:lstStyle/>
          <a:p>
            <a:pPr algn="r"/>
            <a:r>
              <a:rPr lang="en-US" sz="2000" dirty="0"/>
              <a:t>I don’t have the private key 🔑</a:t>
            </a:r>
            <a:r>
              <a:rPr lang="en-US" sz="2000" baseline="-25000" dirty="0"/>
              <a:t>A</a:t>
            </a:r>
            <a:r>
              <a:rPr lang="en-US" sz="2000" dirty="0"/>
              <a:t>, but I’ll still try to cause trouble!</a:t>
            </a:r>
          </a:p>
        </p:txBody>
      </p:sp>
      <p:sp>
        <p:nvSpPr>
          <p:cNvPr id="21" name="Rectangle 20"/>
          <p:cNvSpPr/>
          <p:nvPr/>
        </p:nvSpPr>
        <p:spPr>
          <a:xfrm>
            <a:off x="8226209" y="1491686"/>
            <a:ext cx="1286494" cy="400110"/>
          </a:xfrm>
          <a:prstGeom prst="rect">
            <a:avLst/>
          </a:prstGeom>
        </p:spPr>
        <p:txBody>
          <a:bodyPr wrap="square">
            <a:spAutoFit/>
          </a:bodyPr>
          <a:lstStyle/>
          <a:p>
            <a:r>
              <a:rPr lang="en-US" sz="2000" dirty="0"/>
              <a:t>(🔑</a:t>
            </a:r>
            <a:r>
              <a:rPr lang="en-US" sz="2000" baseline="-25000" dirty="0"/>
              <a:t>G</a:t>
            </a:r>
            <a:r>
              <a:rPr lang="en-US" sz="2000" dirty="0"/>
              <a:t>,🔓</a:t>
            </a:r>
            <a:r>
              <a:rPr lang="en-US" sz="2000" baseline="-25000" dirty="0"/>
              <a:t>G</a:t>
            </a:r>
            <a:r>
              <a:rPr lang="en-US" sz="2000" dirty="0"/>
              <a:t>)</a:t>
            </a:r>
          </a:p>
        </p:txBody>
      </p:sp>
      <p:sp>
        <p:nvSpPr>
          <p:cNvPr id="24" name="TextBox 23"/>
          <p:cNvSpPr txBox="1"/>
          <p:nvPr/>
        </p:nvSpPr>
        <p:spPr>
          <a:xfrm>
            <a:off x="8226209" y="1183769"/>
            <a:ext cx="1834866" cy="369332"/>
          </a:xfrm>
          <a:prstGeom prst="rect">
            <a:avLst/>
          </a:prstGeom>
          <a:noFill/>
        </p:spPr>
        <p:txBody>
          <a:bodyPr wrap="square" rtlCol="0">
            <a:spAutoFit/>
          </a:bodyPr>
          <a:lstStyle/>
          <a:p>
            <a:r>
              <a:rPr lang="en-US"/>
              <a:t>Generate key pair</a:t>
            </a:r>
          </a:p>
        </p:txBody>
      </p:sp>
      <p:cxnSp>
        <p:nvCxnSpPr>
          <p:cNvPr id="26" name="Straight Arrow Connector 25"/>
          <p:cNvCxnSpPr>
            <a:cxnSpLocks/>
          </p:cNvCxnSpPr>
          <p:nvPr/>
        </p:nvCxnSpPr>
        <p:spPr>
          <a:xfrm>
            <a:off x="3586346" y="1354297"/>
            <a:ext cx="0" cy="55037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a:off x="8168240" y="1354297"/>
            <a:ext cx="0" cy="55037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09406" y="1928849"/>
            <a:ext cx="4558834" cy="405338"/>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88233" y="1694531"/>
            <a:ext cx="2497312" cy="646331"/>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Let’s talk </a:t>
            </a:r>
            <a:r>
              <a:rPr lang="en-US"/>
              <a:t>securely!</a:t>
            </a:r>
          </a:p>
          <a:p>
            <a:r>
              <a:rPr lang="en-US" dirty="0"/>
              <a:t>Here’s my public key 🔓</a:t>
            </a:r>
            <a:r>
              <a:rPr lang="en-US" baseline="-25000" dirty="0"/>
              <a:t>A</a:t>
            </a:r>
            <a:r>
              <a:rPr lang="en-US" dirty="0"/>
              <a:t> </a:t>
            </a:r>
          </a:p>
        </p:txBody>
      </p:sp>
      <p:cxnSp>
        <p:nvCxnSpPr>
          <p:cNvPr id="41" name="Straight Arrow Connector 40"/>
          <p:cNvCxnSpPr/>
          <p:nvPr/>
        </p:nvCxnSpPr>
        <p:spPr>
          <a:xfrm flipH="1">
            <a:off x="3583676" y="2473131"/>
            <a:ext cx="4558834" cy="405338"/>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28227" y="2466456"/>
            <a:ext cx="2893340" cy="646331"/>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OK. Here’s my public key 🔓</a:t>
            </a:r>
            <a:r>
              <a:rPr lang="en-US" baseline="-25000" dirty="0"/>
              <a:t>G</a:t>
            </a:r>
            <a:r>
              <a:rPr lang="en-US" dirty="0"/>
              <a:t> </a:t>
            </a:r>
            <a:br>
              <a:rPr lang="en-US" dirty="0"/>
            </a:br>
            <a:r>
              <a:rPr lang="en-US" dirty="0"/>
              <a:t>Please repeat the Nonce </a:t>
            </a:r>
            <a:r>
              <a:rPr lang="en-US" b="1" dirty="0"/>
              <a:t>8903</a:t>
            </a:r>
          </a:p>
        </p:txBody>
      </p:sp>
      <p:cxnSp>
        <p:nvCxnSpPr>
          <p:cNvPr id="57" name="Straight Arrow Connector 56"/>
          <p:cNvCxnSpPr/>
          <p:nvPr/>
        </p:nvCxnSpPr>
        <p:spPr>
          <a:xfrm>
            <a:off x="3597877" y="3318861"/>
            <a:ext cx="4558834" cy="405338"/>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088233" y="3212043"/>
            <a:ext cx="1113319" cy="369332"/>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92b102</a:t>
            </a:r>
            <a:r>
              <a:rPr lang="mr-IN" dirty="0"/>
              <a:t>…</a:t>
            </a:r>
            <a:endParaRPr lang="en-US" dirty="0"/>
          </a:p>
        </p:txBody>
      </p:sp>
      <p:grpSp>
        <p:nvGrpSpPr>
          <p:cNvPr id="98" name="Group 97"/>
          <p:cNvGrpSpPr/>
          <p:nvPr/>
        </p:nvGrpSpPr>
        <p:grpSpPr>
          <a:xfrm>
            <a:off x="8223494" y="3065993"/>
            <a:ext cx="3876671" cy="1270518"/>
            <a:chOff x="8223494" y="3492713"/>
            <a:chExt cx="3876671" cy="1270518"/>
          </a:xfrm>
        </p:grpSpPr>
        <p:sp>
          <p:nvSpPr>
            <p:cNvPr id="59" name="TextBox 58"/>
            <p:cNvSpPr txBox="1"/>
            <p:nvPr/>
          </p:nvSpPr>
          <p:spPr>
            <a:xfrm>
              <a:off x="8223494" y="3966253"/>
              <a:ext cx="1099199" cy="369332"/>
            </a:xfrm>
            <a:prstGeom prst="rect">
              <a:avLst/>
            </a:prstGeom>
            <a:noFill/>
          </p:spPr>
          <p:txBody>
            <a:bodyPr wrap="square" rtlCol="0">
              <a:spAutoFit/>
            </a:bodyPr>
            <a:lstStyle/>
            <a:p>
              <a:r>
                <a:rPr lang="en-US" dirty="0"/>
                <a:t>92b102</a:t>
              </a:r>
              <a:r>
                <a:rPr lang="mr-IN" dirty="0"/>
                <a:t>…</a:t>
              </a:r>
              <a:endParaRPr lang="en-US" dirty="0"/>
            </a:p>
          </p:txBody>
        </p:sp>
        <p:sp>
          <p:nvSpPr>
            <p:cNvPr id="60" name="Rectangle 59"/>
            <p:cNvSpPr/>
            <p:nvPr/>
          </p:nvSpPr>
          <p:spPr>
            <a:xfrm>
              <a:off x="9457459" y="3492713"/>
              <a:ext cx="675721" cy="369332"/>
            </a:xfrm>
            <a:prstGeom prst="rect">
              <a:avLst/>
            </a:prstGeom>
          </p:spPr>
          <p:txBody>
            <a:bodyPr wrap="square">
              <a:spAutoFit/>
            </a:bodyPr>
            <a:lstStyle/>
            <a:p>
              <a:r>
                <a:rPr lang="en-US" dirty="0"/>
                <a:t> 🔑 </a:t>
              </a:r>
              <a:r>
                <a:rPr lang="en-US" baseline="-25000" dirty="0"/>
                <a:t>G</a:t>
              </a:r>
              <a:r>
                <a:rPr lang="en-US" dirty="0"/>
                <a:t> </a:t>
              </a:r>
            </a:p>
          </p:txBody>
        </p:sp>
        <p:sp>
          <p:nvSpPr>
            <p:cNvPr id="61" name="TextBox 60"/>
            <p:cNvSpPr txBox="1"/>
            <p:nvPr/>
          </p:nvSpPr>
          <p:spPr>
            <a:xfrm>
              <a:off x="9512704" y="3966253"/>
              <a:ext cx="748886" cy="369332"/>
            </a:xfrm>
            <a:prstGeom prst="rect">
              <a:avLst/>
            </a:prstGeom>
            <a:noFill/>
            <a:ln>
              <a:solidFill>
                <a:schemeClr val="tx1"/>
              </a:solidFill>
            </a:ln>
          </p:spPr>
          <p:txBody>
            <a:bodyPr wrap="square" rtlCol="0">
              <a:spAutoFit/>
            </a:bodyPr>
            <a:lstStyle/>
            <a:p>
              <a:pPr algn="ctr"/>
              <a:r>
                <a:rPr lang="en-US"/>
                <a:t>RSA</a:t>
              </a:r>
              <a:r>
                <a:rPr lang="en-US" baseline="-25000"/>
                <a:t>d</a:t>
              </a:r>
              <a:endParaRPr lang="en-US" dirty="0"/>
            </a:p>
          </p:txBody>
        </p:sp>
        <p:sp>
          <p:nvSpPr>
            <p:cNvPr id="62" name="TextBox 61"/>
            <p:cNvSpPr txBox="1"/>
            <p:nvPr/>
          </p:nvSpPr>
          <p:spPr>
            <a:xfrm>
              <a:off x="10451602" y="3562902"/>
              <a:ext cx="1648563" cy="1200329"/>
            </a:xfrm>
            <a:prstGeom prst="rect">
              <a:avLst/>
            </a:prstGeom>
            <a:noFill/>
          </p:spPr>
          <p:txBody>
            <a:bodyPr wrap="square" rtlCol="0">
              <a:spAutoFit/>
            </a:bodyPr>
            <a:lstStyle/>
            <a:p>
              <a:r>
                <a:rPr lang="en-US" dirty="0"/>
                <a:t>“The Nonce is </a:t>
              </a:r>
              <a:r>
                <a:rPr lang="en-US" b="1" dirty="0"/>
                <a:t>7344</a:t>
              </a:r>
              <a:r>
                <a:rPr lang="en-US" dirty="0"/>
                <a:t>.  I would like to buy 10 widgets.”  </a:t>
              </a:r>
            </a:p>
          </p:txBody>
        </p:sp>
        <p:cxnSp>
          <p:nvCxnSpPr>
            <p:cNvPr id="63" name="Straight Arrow Connector 62"/>
            <p:cNvCxnSpPr>
              <a:stCxn id="59" idx="3"/>
              <a:endCxn id="61" idx="1"/>
            </p:cNvCxnSpPr>
            <p:nvPr/>
          </p:nvCxnSpPr>
          <p:spPr>
            <a:xfrm>
              <a:off x="9322693" y="4150919"/>
              <a:ext cx="1900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a:stCxn id="61" idx="3"/>
              <a:endCxn id="62" idx="1"/>
            </p:cNvCxnSpPr>
            <p:nvPr/>
          </p:nvCxnSpPr>
          <p:spPr>
            <a:xfrm>
              <a:off x="10261590" y="4150919"/>
              <a:ext cx="190012" cy="12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0" idx="2"/>
              <a:endCxn id="61" idx="0"/>
            </p:cNvCxnSpPr>
            <p:nvPr/>
          </p:nvCxnSpPr>
          <p:spPr>
            <a:xfrm>
              <a:off x="9795320" y="3862045"/>
              <a:ext cx="91827" cy="104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8288147" y="332170"/>
            <a:ext cx="325686" cy="369332"/>
          </a:xfrm>
          <a:prstGeom prst="rect">
            <a:avLst/>
          </a:prstGeom>
          <a:noFill/>
        </p:spPr>
        <p:txBody>
          <a:bodyPr wrap="square" rtlCol="0">
            <a:spAutoFit/>
          </a:bodyPr>
          <a:lstStyle/>
          <a:p>
            <a:r>
              <a:rPr lang="en-US" b="1" dirty="0">
                <a:solidFill>
                  <a:schemeClr val="bg1"/>
                </a:solidFill>
              </a:rPr>
              <a:t>G</a:t>
            </a:r>
          </a:p>
        </p:txBody>
      </p:sp>
      <p:grpSp>
        <p:nvGrpSpPr>
          <p:cNvPr id="4" name="Group 3">
            <a:extLst>
              <a:ext uri="{FF2B5EF4-FFF2-40B4-BE49-F238E27FC236}">
                <a16:creationId xmlns:a16="http://schemas.microsoft.com/office/drawing/2014/main" id="{47EA9D5B-9E47-9945-8DC0-EEECEAAD1D9F}"/>
              </a:ext>
            </a:extLst>
          </p:cNvPr>
          <p:cNvGrpSpPr/>
          <p:nvPr/>
        </p:nvGrpSpPr>
        <p:grpSpPr>
          <a:xfrm>
            <a:off x="2918430" y="550103"/>
            <a:ext cx="1330492" cy="737697"/>
            <a:chOff x="5060745" y="233552"/>
            <a:chExt cx="1330492" cy="737697"/>
          </a:xfrm>
        </p:grpSpPr>
        <p:grpSp>
          <p:nvGrpSpPr>
            <p:cNvPr id="66" name="Group 100">
              <a:extLst>
                <a:ext uri="{FF2B5EF4-FFF2-40B4-BE49-F238E27FC236}">
                  <a16:creationId xmlns:a16="http://schemas.microsoft.com/office/drawing/2014/main" id="{7A77B08E-2C2A-1744-A2ED-4E8C8054576C}"/>
                </a:ext>
              </a:extLst>
            </p:cNvPr>
            <p:cNvGrpSpPr>
              <a:grpSpLocks/>
            </p:cNvGrpSpPr>
            <p:nvPr/>
          </p:nvGrpSpPr>
          <p:grpSpPr bwMode="auto">
            <a:xfrm>
              <a:off x="5273223" y="503261"/>
              <a:ext cx="893955" cy="467988"/>
              <a:chOff x="4396" y="1245"/>
              <a:chExt cx="672" cy="248"/>
            </a:xfrm>
          </p:grpSpPr>
          <p:sp>
            <p:nvSpPr>
              <p:cNvPr id="67" name="Oval 407">
                <a:extLst>
                  <a:ext uri="{FF2B5EF4-FFF2-40B4-BE49-F238E27FC236}">
                    <a16:creationId xmlns:a16="http://schemas.microsoft.com/office/drawing/2014/main" id="{037C8D94-C066-1949-9B26-4378F3DF71D3}"/>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sp>
            <p:nvSpPr>
              <p:cNvPr id="75" name="Rectangle 410">
                <a:extLst>
                  <a:ext uri="{FF2B5EF4-FFF2-40B4-BE49-F238E27FC236}">
                    <a16:creationId xmlns:a16="http://schemas.microsoft.com/office/drawing/2014/main" id="{24673CB8-28AF-1843-ACDE-2666385CB481}"/>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sz="3200">
                  <a:latin typeface="Times New Roman" charset="0"/>
                </a:endParaRPr>
              </a:p>
            </p:txBody>
          </p:sp>
          <p:sp>
            <p:nvSpPr>
              <p:cNvPr id="85" name="Oval 411">
                <a:extLst>
                  <a:ext uri="{FF2B5EF4-FFF2-40B4-BE49-F238E27FC236}">
                    <a16:creationId xmlns:a16="http://schemas.microsoft.com/office/drawing/2014/main" id="{0C007A9F-F2E9-CD43-9FF6-50C7BBC90335}"/>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grpSp>
            <p:nvGrpSpPr>
              <p:cNvPr id="86" name="Group 104">
                <a:extLst>
                  <a:ext uri="{FF2B5EF4-FFF2-40B4-BE49-F238E27FC236}">
                    <a16:creationId xmlns:a16="http://schemas.microsoft.com/office/drawing/2014/main" id="{2B8BF9C3-078E-094E-894B-1CF70D43F4C8}"/>
                  </a:ext>
                </a:extLst>
              </p:cNvPr>
              <p:cNvGrpSpPr>
                <a:grpSpLocks/>
              </p:cNvGrpSpPr>
              <p:nvPr/>
            </p:nvGrpSpPr>
            <p:grpSpPr bwMode="auto">
              <a:xfrm>
                <a:off x="4530" y="1287"/>
                <a:ext cx="377" cy="75"/>
                <a:chOff x="2468" y="1332"/>
                <a:chExt cx="310" cy="60"/>
              </a:xfrm>
            </p:grpSpPr>
            <p:sp>
              <p:nvSpPr>
                <p:cNvPr id="89" name="Freeform 105">
                  <a:extLst>
                    <a:ext uri="{FF2B5EF4-FFF2-40B4-BE49-F238E27FC236}">
                      <a16:creationId xmlns:a16="http://schemas.microsoft.com/office/drawing/2014/main" id="{FEA1B4B3-191D-5845-A152-646D2FF2B8A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0" name="Freeform 106">
                  <a:extLst>
                    <a:ext uri="{FF2B5EF4-FFF2-40B4-BE49-F238E27FC236}">
                      <a16:creationId xmlns:a16="http://schemas.microsoft.com/office/drawing/2014/main" id="{03D64B40-1162-8447-A5E5-91148E9B854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87" name="Line 107">
                <a:extLst>
                  <a:ext uri="{FF2B5EF4-FFF2-40B4-BE49-F238E27FC236}">
                    <a16:creationId xmlns:a16="http://schemas.microsoft.com/office/drawing/2014/main" id="{B829A881-EC31-7B48-8C8F-347EC0DCCAAF}"/>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88" name="Line 108">
                <a:extLst>
                  <a:ext uri="{FF2B5EF4-FFF2-40B4-BE49-F238E27FC236}">
                    <a16:creationId xmlns:a16="http://schemas.microsoft.com/office/drawing/2014/main" id="{2365DA76-C497-EC48-8D6F-5CA88613F5F3}"/>
                  </a:ext>
                </a:extLst>
              </p:cNvPr>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pic>
          <p:nvPicPr>
            <p:cNvPr id="91" name="Picture 90">
              <a:extLst>
                <a:ext uri="{FF2B5EF4-FFF2-40B4-BE49-F238E27FC236}">
                  <a16:creationId xmlns:a16="http://schemas.microsoft.com/office/drawing/2014/main" id="{C14DBDFB-1141-0F46-9AF3-7D586678C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60745" y="233552"/>
              <a:ext cx="1330492" cy="578764"/>
            </a:xfrm>
            <a:prstGeom prst="rect">
              <a:avLst/>
            </a:prstGeom>
          </p:spPr>
        </p:pic>
      </p:grpSp>
      <p:sp>
        <p:nvSpPr>
          <p:cNvPr id="92" name="Rectangle 91">
            <a:extLst>
              <a:ext uri="{FF2B5EF4-FFF2-40B4-BE49-F238E27FC236}">
                <a16:creationId xmlns:a16="http://schemas.microsoft.com/office/drawing/2014/main" id="{31E6AB27-BE94-AB48-B969-BCF7490632BF}"/>
              </a:ext>
            </a:extLst>
          </p:cNvPr>
          <p:cNvSpPr/>
          <p:nvPr/>
        </p:nvSpPr>
        <p:spPr>
          <a:xfrm>
            <a:off x="118115" y="2696955"/>
            <a:ext cx="3441689" cy="707886"/>
          </a:xfrm>
          <a:prstGeom prst="rect">
            <a:avLst/>
          </a:prstGeom>
        </p:spPr>
        <p:txBody>
          <a:bodyPr wrap="square">
            <a:spAutoFit/>
          </a:bodyPr>
          <a:lstStyle/>
          <a:p>
            <a:pPr algn="r"/>
            <a:r>
              <a:rPr lang="en-US" sz="2000" dirty="0"/>
              <a:t>I’ll just replay the encrypted messages I observed before.</a:t>
            </a:r>
          </a:p>
        </p:txBody>
      </p:sp>
      <p:sp>
        <p:nvSpPr>
          <p:cNvPr id="103" name="Rectangular Callout 102">
            <a:extLst>
              <a:ext uri="{FF2B5EF4-FFF2-40B4-BE49-F238E27FC236}">
                <a16:creationId xmlns:a16="http://schemas.microsoft.com/office/drawing/2014/main" id="{094A215B-6F45-EB40-B25F-9613BD99A126}"/>
              </a:ext>
            </a:extLst>
          </p:cNvPr>
          <p:cNvSpPr/>
          <p:nvPr/>
        </p:nvSpPr>
        <p:spPr>
          <a:xfrm>
            <a:off x="6468902" y="4966205"/>
            <a:ext cx="5335720" cy="1296457"/>
          </a:xfrm>
          <a:prstGeom prst="wedgeRectCallout">
            <a:avLst>
              <a:gd name="adj1" fmla="val 34922"/>
              <a:gd name="adj2" fmla="val -97895"/>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server rejects this connection because the returned Nonce is wrong (because it came from replaying a prior connection).</a:t>
            </a:r>
          </a:p>
        </p:txBody>
      </p:sp>
      <p:sp>
        <p:nvSpPr>
          <p:cNvPr id="52" name="TextBox 51">
            <a:extLst>
              <a:ext uri="{FF2B5EF4-FFF2-40B4-BE49-F238E27FC236}">
                <a16:creationId xmlns:a16="http://schemas.microsoft.com/office/drawing/2014/main" id="{EF8DD7E3-048E-774D-AB57-8A61C4D547B1}"/>
              </a:ext>
            </a:extLst>
          </p:cNvPr>
          <p:cNvSpPr txBox="1"/>
          <p:nvPr/>
        </p:nvSpPr>
        <p:spPr>
          <a:xfrm>
            <a:off x="8224544" y="2178267"/>
            <a:ext cx="3967456" cy="400110"/>
          </a:xfrm>
          <a:prstGeom prst="rect">
            <a:avLst/>
          </a:prstGeom>
          <a:noFill/>
        </p:spPr>
        <p:txBody>
          <a:bodyPr wrap="square" rtlCol="0">
            <a:spAutoFit/>
          </a:bodyPr>
          <a:lstStyle/>
          <a:p>
            <a:r>
              <a:rPr lang="en-US" sz="2000" dirty="0"/>
              <a:t>Generate a new random Nonce: </a:t>
            </a:r>
            <a:r>
              <a:rPr lang="en-US" sz="2000" b="1" dirty="0"/>
              <a:t>8903</a:t>
            </a:r>
          </a:p>
        </p:txBody>
      </p:sp>
    </p:spTree>
    <p:extLst>
      <p:ext uri="{BB962C8B-B14F-4D97-AF65-F5344CB8AC3E}">
        <p14:creationId xmlns:p14="http://schemas.microsoft.com/office/powerpoint/2010/main" val="2552983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F7C2E6C-11FD-5E4A-AC99-E99FF7F22394}"/>
              </a:ext>
            </a:extLst>
          </p:cNvPr>
          <p:cNvSpPr/>
          <p:nvPr/>
        </p:nvSpPr>
        <p:spPr>
          <a:xfrm>
            <a:off x="175083" y="4860758"/>
            <a:ext cx="11182730" cy="1588167"/>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Fundamental network security lessons</a:t>
            </a:r>
          </a:p>
        </p:txBody>
      </p:sp>
      <p:sp>
        <p:nvSpPr>
          <p:cNvPr id="3" name="Content Placeholder 2"/>
          <p:cNvSpPr>
            <a:spLocks noGrp="1"/>
          </p:cNvSpPr>
          <p:nvPr>
            <p:ph idx="1"/>
          </p:nvPr>
        </p:nvSpPr>
        <p:spPr/>
        <p:txBody>
          <a:bodyPr>
            <a:normAutofit lnSpcReduction="10000"/>
          </a:bodyPr>
          <a:lstStyle/>
          <a:p>
            <a:r>
              <a:rPr lang="en-US" dirty="0"/>
              <a:t>Secure communication involves many considerations.</a:t>
            </a:r>
          </a:p>
          <a:p>
            <a:r>
              <a:rPr lang="en-US" dirty="0"/>
              <a:t>Encryption primitives are not enough, they must be </a:t>
            </a:r>
            <a:r>
              <a:rPr lang="en-US" b="1" dirty="0"/>
              <a:t>used</a:t>
            </a:r>
            <a:r>
              <a:rPr lang="en-US" dirty="0"/>
              <a:t> carefully.</a:t>
            </a:r>
          </a:p>
          <a:p>
            <a:r>
              <a:rPr lang="en-US" dirty="0"/>
              <a:t>TLS must be carefully designed to avoid all kinds of clever attacks, like replay attacks (and many others!)</a:t>
            </a:r>
          </a:p>
          <a:p>
            <a:r>
              <a:rPr lang="en-US" dirty="0"/>
              <a:t>Authentication is still not a fully-solved problem,</a:t>
            </a:r>
            <a:br>
              <a:rPr lang="en-US" dirty="0"/>
            </a:br>
            <a:r>
              <a:rPr lang="en-US" dirty="0"/>
              <a:t>(Public Key Infrastructure has many drawbacks).</a:t>
            </a:r>
          </a:p>
          <a:p>
            <a:pPr lvl="1"/>
            <a:r>
              <a:rPr lang="en-US" sz="2400" dirty="0"/>
              <a:t>Learn more in CS-396 Cryptography</a:t>
            </a:r>
          </a:p>
          <a:p>
            <a:pPr marL="0" indent="0">
              <a:buNone/>
            </a:pPr>
            <a:r>
              <a:rPr lang="en-US" dirty="0"/>
              <a:t>Lessons for the software/network engineer:</a:t>
            </a:r>
          </a:p>
          <a:p>
            <a:r>
              <a:rPr lang="en-US" dirty="0"/>
              <a:t>Don’t try to build your own encryption scheme from scratch.</a:t>
            </a:r>
          </a:p>
          <a:p>
            <a:r>
              <a:rPr lang="en-US" dirty="0"/>
              <a:t>Just use the </a:t>
            </a:r>
            <a:r>
              <a:rPr lang="en-US" i="1" dirty="0">
                <a:solidFill>
                  <a:schemeClr val="accent6"/>
                </a:solidFill>
              </a:rPr>
              <a:t>latest version </a:t>
            </a:r>
            <a:r>
              <a:rPr lang="en-US" dirty="0"/>
              <a:t>of TLS.</a:t>
            </a:r>
          </a:p>
          <a:p>
            <a:r>
              <a:rPr lang="en-US" dirty="0"/>
              <a:t>Know the meaning of PKI/certificates, and keep private keys safe!</a:t>
            </a:r>
          </a:p>
        </p:txBody>
      </p:sp>
    </p:spTree>
    <p:extLst>
      <p:ext uri="{BB962C8B-B14F-4D97-AF65-F5344CB8AC3E}">
        <p14:creationId xmlns:p14="http://schemas.microsoft.com/office/powerpoint/2010/main" val="545410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normAutofit lnSpcReduction="10000"/>
          </a:bodyPr>
          <a:lstStyle/>
          <a:p>
            <a:r>
              <a:rPr lang="en-US" b="1" dirty="0">
                <a:solidFill>
                  <a:schemeClr val="accent6"/>
                </a:solidFill>
              </a:rPr>
              <a:t>Digital signatures </a:t>
            </a:r>
            <a:r>
              <a:rPr lang="en-US" dirty="0"/>
              <a:t>are special bit sequences attached to documents that can only be computed by the holder of a private key.</a:t>
            </a:r>
          </a:p>
          <a:p>
            <a:pPr lvl="1"/>
            <a:r>
              <a:rPr lang="en-US" dirty="0"/>
              <a:t>Signatures are used to establish </a:t>
            </a:r>
            <a:r>
              <a:rPr lang="en-US" b="1" dirty="0">
                <a:solidFill>
                  <a:schemeClr val="accent6"/>
                </a:solidFill>
              </a:rPr>
              <a:t>transitive trust </a:t>
            </a:r>
            <a:r>
              <a:rPr lang="en-US" dirty="0"/>
              <a:t>and verify new public keys, thus preventing </a:t>
            </a:r>
            <a:r>
              <a:rPr lang="en-US" b="1" dirty="0">
                <a:solidFill>
                  <a:schemeClr val="accent6"/>
                </a:solidFill>
              </a:rPr>
              <a:t>Man In The Middle </a:t>
            </a:r>
            <a:r>
              <a:rPr lang="en-US" dirty="0"/>
              <a:t>and other attacks.</a:t>
            </a:r>
          </a:p>
          <a:p>
            <a:pPr lvl="1"/>
            <a:r>
              <a:rPr lang="en-US" b="1" dirty="0">
                <a:solidFill>
                  <a:schemeClr val="accent6"/>
                </a:solidFill>
              </a:rPr>
              <a:t>Certificate authorities </a:t>
            </a:r>
            <a:r>
              <a:rPr lang="en-US" dirty="0"/>
              <a:t>verify public keys with </a:t>
            </a:r>
            <a:r>
              <a:rPr lang="en-US"/>
              <a:t>digitally signed certificates</a:t>
            </a:r>
            <a:r>
              <a:rPr lang="en-US" dirty="0"/>
              <a:t>.</a:t>
            </a:r>
          </a:p>
          <a:p>
            <a:pPr lvl="1"/>
            <a:r>
              <a:rPr lang="en-US" dirty="0"/>
              <a:t>MITM with root authority’s private key can forge arbitrary certificates.</a:t>
            </a:r>
          </a:p>
          <a:p>
            <a:r>
              <a:rPr lang="en-US" b="1" dirty="0">
                <a:solidFill>
                  <a:schemeClr val="accent6"/>
                </a:solidFill>
              </a:rPr>
              <a:t>Cryptographic hash</a:t>
            </a:r>
            <a:r>
              <a:rPr lang="en-US" b="1" dirty="0"/>
              <a:t> </a:t>
            </a:r>
            <a:r>
              <a:rPr lang="en-US" dirty="0"/>
              <a:t>functions are irreversible and unpredictable.</a:t>
            </a:r>
          </a:p>
          <a:p>
            <a:pPr lvl="1"/>
            <a:r>
              <a:rPr lang="en-US" dirty="0"/>
              <a:t>Used to create a small summary of a document than can be signed with RSA.</a:t>
            </a:r>
          </a:p>
          <a:p>
            <a:pPr lvl="1"/>
            <a:r>
              <a:rPr lang="en-US" dirty="0"/>
              <a:t>Also used in </a:t>
            </a:r>
            <a:r>
              <a:rPr lang="en-US" b="1" dirty="0">
                <a:solidFill>
                  <a:schemeClr val="accent6"/>
                </a:solidFill>
              </a:rPr>
              <a:t>Message Authenticate Codes </a:t>
            </a:r>
            <a:r>
              <a:rPr lang="en-US" dirty="0"/>
              <a:t>(HMAC) to verify that sender has a shared secret: MAC = hash(message +</a:t>
            </a:r>
            <a:r>
              <a:rPr lang="en-US" sz="4000" baseline="-25000" dirty="0"/>
              <a:t>🗝</a:t>
            </a:r>
            <a:r>
              <a:rPr lang="en-US" dirty="0"/>
              <a:t>)</a:t>
            </a:r>
          </a:p>
          <a:p>
            <a:r>
              <a:rPr lang="en-US" b="1" dirty="0">
                <a:solidFill>
                  <a:schemeClr val="accent6"/>
                </a:solidFill>
              </a:rPr>
              <a:t>Transport Layer Security (TLS) </a:t>
            </a:r>
            <a:r>
              <a:rPr lang="en-US" dirty="0"/>
              <a:t>encrypts a TCP stream.</a:t>
            </a:r>
          </a:p>
          <a:p>
            <a:pPr lvl="1"/>
            <a:r>
              <a:rPr lang="en-US" dirty="0"/>
              <a:t>Details are complex, to allow many different systems to interoperate and to mitigate a variety of attacks:  </a:t>
            </a:r>
            <a:r>
              <a:rPr lang="en-US" dirty="0" err="1"/>
              <a:t>Eg.</a:t>
            </a:r>
            <a:r>
              <a:rPr lang="en-US" dirty="0"/>
              <a:t>, packet replay, connection replay.</a:t>
            </a:r>
          </a:p>
        </p:txBody>
      </p:sp>
    </p:spTree>
    <p:extLst>
      <p:ext uri="{BB962C8B-B14F-4D97-AF65-F5344CB8AC3E}">
        <p14:creationId xmlns:p14="http://schemas.microsoft.com/office/powerpoint/2010/main" val="68986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100"/>
          <p:cNvGrpSpPr>
            <a:grpSpLocks/>
          </p:cNvGrpSpPr>
          <p:nvPr/>
        </p:nvGrpSpPr>
        <p:grpSpPr bwMode="auto">
          <a:xfrm>
            <a:off x="5585447" y="772005"/>
            <a:ext cx="893955" cy="467988"/>
            <a:chOff x="4396" y="1245"/>
            <a:chExt cx="672" cy="248"/>
          </a:xfrm>
        </p:grpSpPr>
        <p:sp>
          <p:nvSpPr>
            <p:cNvPr id="6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sp>
          <p:nvSpPr>
            <p:cNvPr id="7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sz="3200">
                <a:latin typeface="Times New Roman" charset="0"/>
              </a:endParaRPr>
            </a:p>
          </p:txBody>
        </p:sp>
        <p:sp>
          <p:nvSpPr>
            <p:cNvPr id="8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3200">
                <a:latin typeface="Times New Roman" charset="0"/>
              </a:endParaRPr>
            </a:p>
          </p:txBody>
        </p:sp>
        <p:grpSp>
          <p:nvGrpSpPr>
            <p:cNvPr id="86" name="Group 104"/>
            <p:cNvGrpSpPr>
              <a:grpSpLocks/>
            </p:cNvGrpSpPr>
            <p:nvPr/>
          </p:nvGrpSpPr>
          <p:grpSpPr bwMode="auto">
            <a:xfrm>
              <a:off x="4530" y="1287"/>
              <a:ext cx="377" cy="75"/>
              <a:chOff x="2468" y="1332"/>
              <a:chExt cx="310" cy="60"/>
            </a:xfrm>
          </p:grpSpPr>
          <p:sp>
            <p:nvSpPr>
              <p:cNvPr id="89" name="Freeform 10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90" name="Freeform 10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87" name="Line 107"/>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88" name="Line 108"/>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sp>
        <p:nvSpPr>
          <p:cNvPr id="2" name="Title 1"/>
          <p:cNvSpPr>
            <a:spLocks noGrp="1"/>
          </p:cNvSpPr>
          <p:nvPr>
            <p:ph type="title"/>
          </p:nvPr>
        </p:nvSpPr>
        <p:spPr>
          <a:xfrm>
            <a:off x="2573736" y="-64182"/>
            <a:ext cx="3098561" cy="703730"/>
          </a:xfrm>
        </p:spPr>
        <p:txBody>
          <a:bodyPr>
            <a:normAutofit/>
          </a:bodyPr>
          <a:lstStyle/>
          <a:p>
            <a:pPr algn="ctr"/>
            <a:r>
              <a:rPr lang="en-US" sz="4000" dirty="0"/>
              <a:t>MITM Attack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330" y="243027"/>
            <a:ext cx="1818511" cy="994498"/>
          </a:xfrm>
          <a:prstGeom prst="rect">
            <a:avLst/>
          </a:prstGeom>
        </p:spPr>
      </p:pic>
      <p:grpSp>
        <p:nvGrpSpPr>
          <p:cNvPr id="13" name="Group 12"/>
          <p:cNvGrpSpPr/>
          <p:nvPr/>
        </p:nvGrpSpPr>
        <p:grpSpPr>
          <a:xfrm>
            <a:off x="222868" y="277506"/>
            <a:ext cx="1096744" cy="892125"/>
            <a:chOff x="1504679" y="2059996"/>
            <a:chExt cx="1096744" cy="892125"/>
          </a:xfrm>
        </p:grpSpPr>
        <p:pic>
          <p:nvPicPr>
            <p:cNvPr id="3" name="Picture 5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04679" y="2059996"/>
              <a:ext cx="1096744" cy="8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53051" y="2153434"/>
              <a:ext cx="325686" cy="369332"/>
            </a:xfrm>
            <a:prstGeom prst="rect">
              <a:avLst/>
            </a:prstGeom>
            <a:noFill/>
          </p:spPr>
          <p:txBody>
            <a:bodyPr wrap="square" rtlCol="0">
              <a:spAutoFit/>
            </a:bodyPr>
            <a:lstStyle/>
            <a:p>
              <a:r>
                <a:rPr lang="en-US" b="1" dirty="0">
                  <a:solidFill>
                    <a:schemeClr val="bg1"/>
                  </a:solidFill>
                </a:rPr>
                <a:t>A</a:t>
              </a:r>
            </a:p>
          </p:txBody>
        </p:sp>
      </p:grpSp>
      <p:sp>
        <p:nvSpPr>
          <p:cNvPr id="18" name="Rectangle 17"/>
          <p:cNvSpPr/>
          <p:nvPr/>
        </p:nvSpPr>
        <p:spPr>
          <a:xfrm>
            <a:off x="1224737" y="567259"/>
            <a:ext cx="1286494" cy="400110"/>
          </a:xfrm>
          <a:prstGeom prst="rect">
            <a:avLst/>
          </a:prstGeom>
        </p:spPr>
        <p:txBody>
          <a:bodyPr wrap="square">
            <a:spAutoFit/>
          </a:bodyPr>
          <a:lstStyle/>
          <a:p>
            <a:r>
              <a:rPr lang="en-US" sz="2000" dirty="0"/>
              <a:t>(🔑</a:t>
            </a:r>
            <a:r>
              <a:rPr lang="en-US" sz="2000" baseline="-25000" dirty="0"/>
              <a:t>A</a:t>
            </a:r>
            <a:r>
              <a:rPr lang="en-US" sz="2000" dirty="0"/>
              <a:t>,🔓</a:t>
            </a:r>
            <a:r>
              <a:rPr lang="en-US" sz="2000" baseline="-25000" dirty="0"/>
              <a:t>A</a:t>
            </a:r>
            <a:r>
              <a:rPr lang="en-US" sz="2000" dirty="0"/>
              <a:t>)</a:t>
            </a:r>
          </a:p>
        </p:txBody>
      </p:sp>
      <p:sp>
        <p:nvSpPr>
          <p:cNvPr id="21" name="Rectangle 20"/>
          <p:cNvSpPr/>
          <p:nvPr/>
        </p:nvSpPr>
        <p:spPr>
          <a:xfrm>
            <a:off x="9067182" y="440501"/>
            <a:ext cx="1286494" cy="400110"/>
          </a:xfrm>
          <a:prstGeom prst="rect">
            <a:avLst/>
          </a:prstGeom>
        </p:spPr>
        <p:txBody>
          <a:bodyPr wrap="square">
            <a:spAutoFit/>
          </a:bodyPr>
          <a:lstStyle/>
          <a:p>
            <a:r>
              <a:rPr lang="en-US" sz="2000" dirty="0"/>
              <a:t>(🔑</a:t>
            </a:r>
            <a:r>
              <a:rPr lang="en-US" sz="2000" baseline="-25000" dirty="0"/>
              <a:t>G</a:t>
            </a:r>
            <a:r>
              <a:rPr lang="en-US" sz="2000" dirty="0"/>
              <a:t>,🔓</a:t>
            </a:r>
            <a:r>
              <a:rPr lang="en-US" sz="2000" baseline="-25000" dirty="0"/>
              <a:t>G</a:t>
            </a:r>
            <a:r>
              <a:rPr lang="en-US" sz="2000" dirty="0"/>
              <a:t>)</a:t>
            </a:r>
          </a:p>
        </p:txBody>
      </p:sp>
      <p:cxnSp>
        <p:nvCxnSpPr>
          <p:cNvPr id="26" name="Straight Arrow Connector 25"/>
          <p:cNvCxnSpPr/>
          <p:nvPr/>
        </p:nvCxnSpPr>
        <p:spPr>
          <a:xfrm>
            <a:off x="758486" y="1354297"/>
            <a:ext cx="0" cy="49957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351699" y="1354297"/>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64603" y="1471652"/>
            <a:ext cx="4555609" cy="333234"/>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243430" y="1237334"/>
            <a:ext cx="2497312" cy="646331"/>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Let’s talk securely!</a:t>
            </a:r>
          </a:p>
          <a:p>
            <a:r>
              <a:rPr lang="en-US" dirty="0"/>
              <a:t>Here’s my public key </a:t>
            </a:r>
          </a:p>
        </p:txBody>
      </p:sp>
      <p:cxnSp>
        <p:nvCxnSpPr>
          <p:cNvPr id="41" name="Straight Arrow Connector 40"/>
          <p:cNvCxnSpPr/>
          <p:nvPr/>
        </p:nvCxnSpPr>
        <p:spPr>
          <a:xfrm flipH="1">
            <a:off x="6789973" y="2485501"/>
            <a:ext cx="4554418" cy="279829"/>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947040" y="2478826"/>
            <a:ext cx="2893340" cy="369332"/>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OK. Here’s my public key 🔓</a:t>
            </a:r>
            <a:r>
              <a:rPr lang="en-US" baseline="-25000" dirty="0"/>
              <a:t>G</a:t>
            </a:r>
            <a:r>
              <a:rPr lang="en-US" dirty="0"/>
              <a:t> </a:t>
            </a:r>
          </a:p>
        </p:txBody>
      </p:sp>
      <p:sp>
        <p:nvSpPr>
          <p:cNvPr id="102" name="TextBox 101"/>
          <p:cNvSpPr txBox="1"/>
          <p:nvPr/>
        </p:nvSpPr>
        <p:spPr>
          <a:xfrm>
            <a:off x="10929742" y="332170"/>
            <a:ext cx="325686" cy="369332"/>
          </a:xfrm>
          <a:prstGeom prst="rect">
            <a:avLst/>
          </a:prstGeom>
          <a:noFill/>
        </p:spPr>
        <p:txBody>
          <a:bodyPr wrap="square" rtlCol="0">
            <a:spAutoFit/>
          </a:bodyPr>
          <a:lstStyle/>
          <a:p>
            <a:r>
              <a:rPr lang="en-US" b="1" dirty="0">
                <a:solidFill>
                  <a:schemeClr val="bg1"/>
                </a:solidFill>
              </a:rPr>
              <a:t>G</a:t>
            </a:r>
          </a:p>
        </p:txBody>
      </p:sp>
      <p:cxnSp>
        <p:nvCxnSpPr>
          <p:cNvPr id="91" name="Straight Arrow Connector 90"/>
          <p:cNvCxnSpPr/>
          <p:nvPr/>
        </p:nvCxnSpPr>
        <p:spPr>
          <a:xfrm>
            <a:off x="5320212" y="1354297"/>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793406" y="1354300"/>
            <a:ext cx="0" cy="4820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6540793" y="734982"/>
            <a:ext cx="1286494" cy="400110"/>
          </a:xfrm>
          <a:prstGeom prst="rect">
            <a:avLst/>
          </a:prstGeom>
        </p:spPr>
        <p:txBody>
          <a:bodyPr wrap="square">
            <a:spAutoFit/>
          </a:bodyPr>
          <a:lstStyle/>
          <a:p>
            <a:r>
              <a:rPr lang="en-US" sz="2000" dirty="0"/>
              <a:t>(🔑</a:t>
            </a:r>
            <a:r>
              <a:rPr lang="en-US" sz="2000" baseline="-25000" dirty="0"/>
              <a:t>M</a:t>
            </a:r>
            <a:r>
              <a:rPr lang="en-US" sz="2000" dirty="0"/>
              <a:t>,🔓</a:t>
            </a:r>
            <a:r>
              <a:rPr lang="en-US" sz="2000" baseline="-25000" dirty="0"/>
              <a:t>M</a:t>
            </a:r>
            <a:r>
              <a:rPr lang="en-US" sz="2000" dirty="0"/>
              <a:t>)</a:t>
            </a:r>
          </a:p>
        </p:txBody>
      </p:sp>
      <p:cxnSp>
        <p:nvCxnSpPr>
          <p:cNvPr id="103" name="Straight Arrow Connector 102"/>
          <p:cNvCxnSpPr/>
          <p:nvPr/>
        </p:nvCxnSpPr>
        <p:spPr>
          <a:xfrm flipH="1">
            <a:off x="762302" y="2961469"/>
            <a:ext cx="4554418" cy="279829"/>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902436" y="2954794"/>
            <a:ext cx="2938950" cy="369332"/>
          </a:xfrm>
          <a:prstGeom prst="rect">
            <a:avLst/>
          </a:prstGeom>
          <a:solidFill>
            <a:schemeClr val="accent2">
              <a:lumMod val="20000"/>
              <a:lumOff val="80000"/>
            </a:schemeClr>
          </a:solidFill>
          <a:ln>
            <a:solidFill>
              <a:schemeClr val="accent2"/>
            </a:solidFill>
          </a:ln>
        </p:spPr>
        <p:txBody>
          <a:bodyPr wrap="square" rtlCol="0">
            <a:spAutoFit/>
          </a:bodyPr>
          <a:lstStyle/>
          <a:p>
            <a:pPr algn="r"/>
            <a:r>
              <a:rPr lang="en-US" dirty="0"/>
              <a:t>OK. Here’s my public key 🔓</a:t>
            </a:r>
            <a:r>
              <a:rPr lang="en-US" b="1" baseline="-25000" dirty="0"/>
              <a:t>M</a:t>
            </a:r>
            <a:r>
              <a:rPr lang="en-US" dirty="0"/>
              <a:t> </a:t>
            </a:r>
          </a:p>
        </p:txBody>
      </p:sp>
      <p:cxnSp>
        <p:nvCxnSpPr>
          <p:cNvPr id="105" name="Straight Arrow Connector 104"/>
          <p:cNvCxnSpPr/>
          <p:nvPr/>
        </p:nvCxnSpPr>
        <p:spPr>
          <a:xfrm>
            <a:off x="767756" y="3803229"/>
            <a:ext cx="4555609" cy="333234"/>
          </a:xfrm>
          <a:prstGeom prst="straightConnector1">
            <a:avLst/>
          </a:prstGeom>
          <a:ln w="127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243430" y="3746987"/>
            <a:ext cx="1267801" cy="369332"/>
          </a:xfrm>
          <a:prstGeom prst="rect">
            <a:avLst/>
          </a:prstGeom>
          <a:solidFill>
            <a:schemeClr val="accent6">
              <a:lumMod val="20000"/>
              <a:lumOff val="80000"/>
            </a:schemeClr>
          </a:solidFill>
          <a:ln>
            <a:solidFill>
              <a:schemeClr val="accent6"/>
            </a:solidFill>
          </a:ln>
        </p:spPr>
        <p:txBody>
          <a:bodyPr wrap="square" rtlCol="0">
            <a:spAutoFit/>
          </a:bodyPr>
          <a:lstStyle/>
          <a:p>
            <a:r>
              <a:rPr lang="en-US" dirty="0"/>
              <a:t>4903c2</a:t>
            </a:r>
            <a:r>
              <a:rPr lang="mr-IN" dirty="0"/>
              <a:t>…</a:t>
            </a:r>
            <a:endParaRPr lang="en-US" dirty="0"/>
          </a:p>
        </p:txBody>
      </p:sp>
      <p:sp>
        <p:nvSpPr>
          <p:cNvPr id="10" name="TextBox 9"/>
          <p:cNvSpPr txBox="1"/>
          <p:nvPr/>
        </p:nvSpPr>
        <p:spPr>
          <a:xfrm>
            <a:off x="5277864" y="4020807"/>
            <a:ext cx="1574800" cy="369332"/>
          </a:xfrm>
          <a:prstGeom prst="rect">
            <a:avLst/>
          </a:prstGeom>
          <a:noFill/>
        </p:spPr>
        <p:txBody>
          <a:bodyPr wrap="square" rtlCol="0">
            <a:spAutoFit/>
          </a:bodyPr>
          <a:lstStyle/>
          <a:p>
            <a:pPr algn="ctr"/>
            <a:r>
              <a:rPr lang="en-US" dirty="0"/>
              <a:t>“I </a:t>
            </a:r>
            <a:r>
              <a:rPr lang="en-US"/>
              <a:t>feel pretty”</a:t>
            </a:r>
          </a:p>
        </p:txBody>
      </p:sp>
      <p:cxnSp>
        <p:nvCxnSpPr>
          <p:cNvPr id="107" name="Straight Arrow Connector 106"/>
          <p:cNvCxnSpPr/>
          <p:nvPr/>
        </p:nvCxnSpPr>
        <p:spPr>
          <a:xfrm>
            <a:off x="6796090" y="4340294"/>
            <a:ext cx="4555609" cy="333234"/>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271764" y="4284052"/>
            <a:ext cx="1267801" cy="369332"/>
          </a:xfrm>
          <a:prstGeom prst="rect">
            <a:avLst/>
          </a:prstGeom>
          <a:solidFill>
            <a:schemeClr val="accent2">
              <a:lumMod val="20000"/>
              <a:lumOff val="80000"/>
            </a:schemeClr>
          </a:solidFill>
          <a:ln>
            <a:solidFill>
              <a:schemeClr val="accent2"/>
            </a:solidFill>
          </a:ln>
        </p:spPr>
        <p:txBody>
          <a:bodyPr wrap="square" rtlCol="0">
            <a:spAutoFit/>
          </a:bodyPr>
          <a:lstStyle/>
          <a:p>
            <a:r>
              <a:rPr lang="en-US" dirty="0"/>
              <a:t>5933c0</a:t>
            </a:r>
            <a:r>
              <a:rPr lang="mr-IN" dirty="0"/>
              <a:t>…</a:t>
            </a:r>
            <a:endParaRPr lang="en-US" dirty="0"/>
          </a:p>
        </p:txBody>
      </p:sp>
      <p:cxnSp>
        <p:nvCxnSpPr>
          <p:cNvPr id="109" name="Straight Arrow Connector 108"/>
          <p:cNvCxnSpPr/>
          <p:nvPr/>
        </p:nvCxnSpPr>
        <p:spPr>
          <a:xfrm flipH="1">
            <a:off x="6806907" y="4923901"/>
            <a:ext cx="4554418" cy="279829"/>
          </a:xfrm>
          <a:prstGeom prst="straightConnector1">
            <a:avLst/>
          </a:prstGeom>
          <a:ln w="127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9769544" y="4832560"/>
            <a:ext cx="1087769" cy="369332"/>
          </a:xfrm>
          <a:prstGeom prst="rect">
            <a:avLst/>
          </a:prstGeom>
          <a:solidFill>
            <a:schemeClr val="accent1">
              <a:lumMod val="20000"/>
              <a:lumOff val="80000"/>
            </a:schemeClr>
          </a:solidFill>
          <a:ln>
            <a:solidFill>
              <a:schemeClr val="accent1"/>
            </a:solidFill>
          </a:ln>
        </p:spPr>
        <p:txBody>
          <a:bodyPr wrap="square" rtlCol="0">
            <a:spAutoFit/>
          </a:bodyPr>
          <a:lstStyle/>
          <a:p>
            <a:pPr algn="r"/>
            <a:r>
              <a:rPr lang="en-US" dirty="0"/>
              <a:t>11290a</a:t>
            </a:r>
            <a:r>
              <a:rPr lang="mr-IN" dirty="0"/>
              <a:t>…</a:t>
            </a:r>
            <a:endParaRPr lang="en-US" dirty="0"/>
          </a:p>
        </p:txBody>
      </p:sp>
      <p:sp>
        <p:nvSpPr>
          <p:cNvPr id="111" name="TextBox 110"/>
          <p:cNvSpPr txBox="1"/>
          <p:nvPr/>
        </p:nvSpPr>
        <p:spPr>
          <a:xfrm>
            <a:off x="5292498" y="5035280"/>
            <a:ext cx="1574800" cy="923330"/>
          </a:xfrm>
          <a:prstGeom prst="rect">
            <a:avLst/>
          </a:prstGeom>
          <a:noFill/>
        </p:spPr>
        <p:txBody>
          <a:bodyPr wrap="square" rtlCol="0">
            <a:spAutoFit/>
          </a:bodyPr>
          <a:lstStyle/>
          <a:p>
            <a:pPr algn="ctr"/>
            <a:r>
              <a:rPr lang="en-US" dirty="0"/>
              <a:t>“Do you?</a:t>
            </a:r>
          </a:p>
          <a:p>
            <a:pPr algn="ctr"/>
            <a:r>
              <a:rPr lang="en-US" i="1" dirty="0"/>
              <a:t>Rewrite to</a:t>
            </a:r>
          </a:p>
          <a:p>
            <a:pPr algn="ctr"/>
            <a:r>
              <a:rPr lang="en-US" dirty="0"/>
              <a:t>“So do I!”</a:t>
            </a:r>
          </a:p>
        </p:txBody>
      </p:sp>
      <p:cxnSp>
        <p:nvCxnSpPr>
          <p:cNvPr id="113" name="Straight Arrow Connector 112"/>
          <p:cNvCxnSpPr/>
          <p:nvPr/>
        </p:nvCxnSpPr>
        <p:spPr>
          <a:xfrm flipH="1">
            <a:off x="762304" y="5823186"/>
            <a:ext cx="4554418" cy="279829"/>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740742" y="5748779"/>
            <a:ext cx="1100646" cy="369332"/>
          </a:xfrm>
          <a:prstGeom prst="rect">
            <a:avLst/>
          </a:prstGeom>
          <a:solidFill>
            <a:schemeClr val="accent2">
              <a:lumMod val="20000"/>
              <a:lumOff val="80000"/>
            </a:schemeClr>
          </a:solidFill>
          <a:ln>
            <a:solidFill>
              <a:schemeClr val="accent2"/>
            </a:solidFill>
          </a:ln>
        </p:spPr>
        <p:txBody>
          <a:bodyPr wrap="square" rtlCol="0">
            <a:spAutoFit/>
          </a:bodyPr>
          <a:lstStyle/>
          <a:p>
            <a:pPr algn="r"/>
            <a:r>
              <a:rPr lang="en-US" dirty="0"/>
              <a:t>0943e2</a:t>
            </a:r>
            <a:r>
              <a:rPr lang="mr-IN" dirty="0"/>
              <a:t>…</a:t>
            </a:r>
            <a:endParaRPr lang="en-US" dirty="0"/>
          </a:p>
        </p:txBody>
      </p:sp>
      <p:grpSp>
        <p:nvGrpSpPr>
          <p:cNvPr id="14" name="Group 13"/>
          <p:cNvGrpSpPr/>
          <p:nvPr/>
        </p:nvGrpSpPr>
        <p:grpSpPr>
          <a:xfrm>
            <a:off x="6793406" y="1678329"/>
            <a:ext cx="4555609" cy="646331"/>
            <a:chOff x="6793406" y="1678329"/>
            <a:chExt cx="4555609" cy="646331"/>
          </a:xfrm>
        </p:grpSpPr>
        <p:cxnSp>
          <p:nvCxnSpPr>
            <p:cNvPr id="92" name="Straight Arrow Connector 91"/>
            <p:cNvCxnSpPr/>
            <p:nvPr/>
          </p:nvCxnSpPr>
          <p:spPr>
            <a:xfrm>
              <a:off x="6793406" y="1912647"/>
              <a:ext cx="4555609" cy="333234"/>
            </a:xfrm>
            <a:prstGeom prst="straightConnector1">
              <a:avLst/>
            </a:prstGeom>
            <a:ln w="127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272233" y="1678329"/>
              <a:ext cx="2497312" cy="646331"/>
            </a:xfrm>
            <a:prstGeom prst="rect">
              <a:avLst/>
            </a:prstGeom>
            <a:solidFill>
              <a:schemeClr val="accent2">
                <a:lumMod val="20000"/>
                <a:lumOff val="80000"/>
              </a:schemeClr>
            </a:solidFill>
            <a:ln>
              <a:solidFill>
                <a:schemeClr val="accent2"/>
              </a:solidFill>
            </a:ln>
          </p:spPr>
          <p:txBody>
            <a:bodyPr wrap="square" rtlCol="0">
              <a:spAutoFit/>
            </a:bodyPr>
            <a:lstStyle/>
            <a:p>
              <a:r>
                <a:rPr lang="en-US" dirty="0"/>
                <a:t>Let’s talk securely!</a:t>
              </a:r>
            </a:p>
            <a:p>
              <a:r>
                <a:rPr lang="en-US" dirty="0"/>
                <a:t>Here’s my public key</a:t>
              </a:r>
            </a:p>
          </p:txBody>
        </p:sp>
        <p:sp>
          <p:nvSpPr>
            <p:cNvPr id="12" name="TextBox 11"/>
            <p:cNvSpPr txBox="1"/>
            <p:nvPr/>
          </p:nvSpPr>
          <p:spPr>
            <a:xfrm>
              <a:off x="9084116" y="1739884"/>
              <a:ext cx="866647" cy="523220"/>
            </a:xfrm>
            <a:prstGeom prst="rect">
              <a:avLst/>
            </a:prstGeom>
            <a:noFill/>
          </p:spPr>
          <p:txBody>
            <a:bodyPr wrap="square" rtlCol="0">
              <a:spAutoFit/>
            </a:bodyPr>
            <a:lstStyle/>
            <a:p>
              <a:r>
                <a:rPr lang="en-US" sz="2800"/>
                <a:t>🔓</a:t>
              </a:r>
              <a:r>
                <a:rPr lang="en-US" sz="2800" b="1" baseline="-25000"/>
                <a:t>M</a:t>
              </a:r>
              <a:endParaRPr lang="en-US" sz="2800"/>
            </a:p>
          </p:txBody>
        </p:sp>
      </p:grpSp>
      <p:sp>
        <p:nvSpPr>
          <p:cNvPr id="115" name="TextBox 114"/>
          <p:cNvSpPr txBox="1"/>
          <p:nvPr/>
        </p:nvSpPr>
        <p:spPr>
          <a:xfrm>
            <a:off x="3113133" y="1298889"/>
            <a:ext cx="866647" cy="523220"/>
          </a:xfrm>
          <a:prstGeom prst="rect">
            <a:avLst/>
          </a:prstGeom>
          <a:noFill/>
        </p:spPr>
        <p:txBody>
          <a:bodyPr wrap="square" rtlCol="0">
            <a:spAutoFit/>
          </a:bodyPr>
          <a:lstStyle/>
          <a:p>
            <a:r>
              <a:rPr lang="en-US" sz="2800" dirty="0"/>
              <a:t>🔓</a:t>
            </a:r>
            <a:r>
              <a:rPr lang="en-US" sz="2800" baseline="-25000" dirty="0"/>
              <a:t>A</a:t>
            </a:r>
            <a:endParaRPr lang="en-US" sz="2800" dirty="0"/>
          </a:p>
        </p:txBody>
      </p:sp>
      <p:pic>
        <p:nvPicPr>
          <p:cNvPr id="6" name="Picture 5">
            <a:extLst>
              <a:ext uri="{FF2B5EF4-FFF2-40B4-BE49-F238E27FC236}">
                <a16:creationId xmlns:a16="http://schemas.microsoft.com/office/drawing/2014/main" id="{5C7780CA-9615-6544-8940-C7122D961E30}"/>
              </a:ext>
            </a:extLst>
          </p:cNvPr>
          <p:cNvPicPr>
            <a:picLocks noChangeAspect="1"/>
          </p:cNvPicPr>
          <p:nvPr/>
        </p:nvPicPr>
        <p:blipFill>
          <a:blip r:embed="rId4"/>
          <a:stretch>
            <a:fillRect/>
          </a:stretch>
        </p:blipFill>
        <p:spPr>
          <a:xfrm>
            <a:off x="5463948" y="493355"/>
            <a:ext cx="1138734" cy="495349"/>
          </a:xfrm>
          <a:prstGeom prst="rect">
            <a:avLst/>
          </a:prstGeom>
        </p:spPr>
      </p:pic>
      <p:sp>
        <p:nvSpPr>
          <p:cNvPr id="7" name="TextBox 6">
            <a:extLst>
              <a:ext uri="{FF2B5EF4-FFF2-40B4-BE49-F238E27FC236}">
                <a16:creationId xmlns:a16="http://schemas.microsoft.com/office/drawing/2014/main" id="{52AEBA5F-A0EE-354F-9040-4C3581BD3BC7}"/>
              </a:ext>
            </a:extLst>
          </p:cNvPr>
          <p:cNvSpPr txBox="1"/>
          <p:nvPr/>
        </p:nvSpPr>
        <p:spPr>
          <a:xfrm>
            <a:off x="6181415" y="108303"/>
            <a:ext cx="1675041" cy="369332"/>
          </a:xfrm>
          <a:prstGeom prst="rect">
            <a:avLst/>
          </a:prstGeom>
          <a:noFill/>
        </p:spPr>
        <p:txBody>
          <a:bodyPr wrap="square" rtlCol="0">
            <a:spAutoFit/>
          </a:bodyPr>
          <a:lstStyle/>
          <a:p>
            <a:r>
              <a:rPr lang="en-US" dirty="0"/>
              <a:t>An evil router</a:t>
            </a:r>
          </a:p>
        </p:txBody>
      </p:sp>
      <p:cxnSp>
        <p:nvCxnSpPr>
          <p:cNvPr id="48" name="Straight Arrow Connector 47">
            <a:extLst>
              <a:ext uri="{FF2B5EF4-FFF2-40B4-BE49-F238E27FC236}">
                <a16:creationId xmlns:a16="http://schemas.microsoft.com/office/drawing/2014/main" id="{5E6B4BA1-60CB-0F4A-A2BF-8BE47C7999AE}"/>
              </a:ext>
            </a:extLst>
          </p:cNvPr>
          <p:cNvCxnSpPr>
            <a:cxnSpLocks/>
          </p:cNvCxnSpPr>
          <p:nvPr/>
        </p:nvCxnSpPr>
        <p:spPr>
          <a:xfrm flipH="1">
            <a:off x="6105844" y="415829"/>
            <a:ext cx="166689" cy="279961"/>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Right Brace 48">
            <a:extLst>
              <a:ext uri="{FF2B5EF4-FFF2-40B4-BE49-F238E27FC236}">
                <a16:creationId xmlns:a16="http://schemas.microsoft.com/office/drawing/2014/main" id="{13632FD3-2ADE-3D4F-B40C-4850D60CCAC0}"/>
              </a:ext>
            </a:extLst>
          </p:cNvPr>
          <p:cNvSpPr/>
          <p:nvPr/>
        </p:nvSpPr>
        <p:spPr>
          <a:xfrm rot="5400000">
            <a:off x="5955821" y="5747737"/>
            <a:ext cx="276488" cy="1017235"/>
          </a:xfrm>
          <a:prstGeom prst="rightBrace">
            <a:avLst>
              <a:gd name="adj1" fmla="val 30669"/>
              <a:gd name="adj2" fmla="val 50000"/>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7DAE07D5-F76C-704D-8E8D-4AE2AB184E99}"/>
              </a:ext>
            </a:extLst>
          </p:cNvPr>
          <p:cNvSpPr txBox="1"/>
          <p:nvPr/>
        </p:nvSpPr>
        <p:spPr>
          <a:xfrm>
            <a:off x="263473" y="6406541"/>
            <a:ext cx="11667272" cy="461665"/>
          </a:xfrm>
          <a:prstGeom prst="rect">
            <a:avLst/>
          </a:prstGeom>
          <a:noFill/>
        </p:spPr>
        <p:txBody>
          <a:bodyPr wrap="square" rtlCol="0">
            <a:spAutoFit/>
          </a:bodyPr>
          <a:lstStyle/>
          <a:p>
            <a:pPr algn="ctr"/>
            <a:r>
              <a:rPr lang="en-US" sz="2400" dirty="0"/>
              <a:t>MITM can </a:t>
            </a:r>
            <a:r>
              <a:rPr lang="en-US" sz="2400" b="1" dirty="0"/>
              <a:t>read</a:t>
            </a:r>
            <a:r>
              <a:rPr lang="en-US" sz="2400" dirty="0"/>
              <a:t> and </a:t>
            </a:r>
            <a:r>
              <a:rPr lang="en-US" sz="2400" b="1" dirty="0"/>
              <a:t>alter</a:t>
            </a:r>
            <a:r>
              <a:rPr lang="en-US" sz="2400" dirty="0"/>
              <a:t> messages!</a:t>
            </a:r>
          </a:p>
        </p:txBody>
      </p:sp>
    </p:spTree>
    <p:extLst>
      <p:ext uri="{BB962C8B-B14F-4D97-AF65-F5344CB8AC3E}">
        <p14:creationId xmlns:p14="http://schemas.microsoft.com/office/powerpoint/2010/main" val="35323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4" grpId="0" animBg="1"/>
      <p:bldP spid="106" grpId="0" animBg="1"/>
      <p:bldP spid="10" grpId="0"/>
      <p:bldP spid="108" grpId="0" animBg="1"/>
      <p:bldP spid="110" grpId="0" animBg="1"/>
      <p:bldP spid="111" grpId="0"/>
      <p:bldP spid="114" grpId="0" animBg="1"/>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 MITM attacks?</a:t>
            </a:r>
          </a:p>
        </p:txBody>
      </p:sp>
      <p:sp>
        <p:nvSpPr>
          <p:cNvPr id="3" name="Content Placeholder 2"/>
          <p:cNvSpPr>
            <a:spLocks noGrp="1"/>
          </p:cNvSpPr>
          <p:nvPr>
            <p:ph idx="1"/>
          </p:nvPr>
        </p:nvSpPr>
        <p:spPr/>
        <p:txBody>
          <a:bodyPr/>
          <a:lstStyle/>
          <a:p>
            <a:r>
              <a:rPr lang="en-US" dirty="0"/>
              <a:t>Simple, but impractical, solution is to avoid public-key cryptography.</a:t>
            </a:r>
            <a:br>
              <a:rPr lang="en-US" dirty="0"/>
            </a:br>
            <a:r>
              <a:rPr lang="en-US" dirty="0"/>
              <a:t>Instead just use symmetric encryption with pre-shared key.</a:t>
            </a:r>
          </a:p>
          <a:p>
            <a:r>
              <a:rPr lang="en-US" dirty="0"/>
              <a:t>To use public key cryptography, we must be sure that the public key we receive really belongs to the endpoint, and not some MITM.</a:t>
            </a:r>
          </a:p>
          <a:p>
            <a:pPr lvl="1"/>
            <a:r>
              <a:rPr lang="en-US" dirty="0"/>
              <a:t>If so, we can be assured that only the endpoint has the private key.</a:t>
            </a:r>
          </a:p>
          <a:p>
            <a:r>
              <a:rPr lang="en-US" dirty="0"/>
              <a:t>Real-world solutions involve using </a:t>
            </a:r>
            <a:r>
              <a:rPr lang="en-US" b="1" dirty="0">
                <a:solidFill>
                  <a:schemeClr val="accent6"/>
                </a:solidFill>
              </a:rPr>
              <a:t>digital signatures </a:t>
            </a:r>
            <a:r>
              <a:rPr lang="en-US" dirty="0"/>
              <a:t>to verify public keys (certificates).</a:t>
            </a:r>
          </a:p>
        </p:txBody>
      </p:sp>
    </p:spTree>
    <p:extLst>
      <p:ext uri="{BB962C8B-B14F-4D97-AF65-F5344CB8AC3E}">
        <p14:creationId xmlns:p14="http://schemas.microsoft.com/office/powerpoint/2010/main" val="25166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95E8-B0A3-3D46-8D9E-8A33D2860345}"/>
              </a:ext>
            </a:extLst>
          </p:cNvPr>
          <p:cNvSpPr>
            <a:spLocks noGrp="1"/>
          </p:cNvSpPr>
          <p:nvPr>
            <p:ph type="title"/>
          </p:nvPr>
        </p:nvSpPr>
        <p:spPr/>
        <p:txBody>
          <a:bodyPr/>
          <a:lstStyle/>
          <a:p>
            <a:r>
              <a:rPr lang="en-US" dirty="0"/>
              <a:t>Why digital signatures?</a:t>
            </a:r>
          </a:p>
        </p:txBody>
      </p:sp>
      <p:sp>
        <p:nvSpPr>
          <p:cNvPr id="3" name="Content Placeholder 2">
            <a:extLst>
              <a:ext uri="{FF2B5EF4-FFF2-40B4-BE49-F238E27FC236}">
                <a16:creationId xmlns:a16="http://schemas.microsoft.com/office/drawing/2014/main" id="{EE52D422-EA7E-6F4D-B1B5-AE26956C1503}"/>
              </a:ext>
            </a:extLst>
          </p:cNvPr>
          <p:cNvSpPr>
            <a:spLocks noGrp="1"/>
          </p:cNvSpPr>
          <p:nvPr>
            <p:ph idx="1"/>
          </p:nvPr>
        </p:nvSpPr>
        <p:spPr/>
        <p:txBody>
          <a:bodyPr>
            <a:normAutofit/>
          </a:bodyPr>
          <a:lstStyle/>
          <a:p>
            <a:r>
              <a:rPr lang="en-US" dirty="0"/>
              <a:t>Want to produce a </a:t>
            </a:r>
            <a:r>
              <a:rPr lang="en-US" b="1" dirty="0"/>
              <a:t>public document </a:t>
            </a:r>
            <a:r>
              <a:rPr lang="en-US" dirty="0"/>
              <a:t>(not encrypted) that:</a:t>
            </a:r>
          </a:p>
          <a:p>
            <a:pPr lvl="1"/>
            <a:r>
              <a:rPr lang="en-US" dirty="0"/>
              <a:t>Makes some claim (or has a message, in general).</a:t>
            </a:r>
          </a:p>
          <a:p>
            <a:pPr lvl="1"/>
            <a:r>
              <a:rPr lang="en-US" dirty="0"/>
              <a:t>Anyone can </a:t>
            </a:r>
            <a:r>
              <a:rPr lang="en-US" dirty="0">
                <a:solidFill>
                  <a:schemeClr val="accent6"/>
                </a:solidFill>
              </a:rPr>
              <a:t>verify the author </a:t>
            </a:r>
            <a:r>
              <a:rPr lang="en-US" dirty="0"/>
              <a:t>of the document/message.</a:t>
            </a:r>
          </a:p>
          <a:p>
            <a:pPr lvl="2"/>
            <a:r>
              <a:rPr lang="en-US" dirty="0"/>
              <a:t>In other words, it’s not possible that someone else </a:t>
            </a:r>
            <a:r>
              <a:rPr lang="en-US" i="1" dirty="0"/>
              <a:t>forged</a:t>
            </a:r>
            <a:r>
              <a:rPr lang="en-US" dirty="0"/>
              <a:t> the document.</a:t>
            </a:r>
          </a:p>
          <a:p>
            <a:pPr lvl="1"/>
            <a:endParaRPr lang="en-US" dirty="0"/>
          </a:p>
          <a:p>
            <a:r>
              <a:rPr lang="en-US" dirty="0"/>
              <a:t>The </a:t>
            </a:r>
            <a:r>
              <a:rPr lang="en-US" b="1" dirty="0"/>
              <a:t>existence</a:t>
            </a:r>
            <a:r>
              <a:rPr lang="en-US" dirty="0"/>
              <a:t> of the signature on the document proves something.</a:t>
            </a:r>
          </a:p>
          <a:p>
            <a:pPr lvl="1"/>
            <a:r>
              <a:rPr lang="en-US" dirty="0"/>
              <a:t>We don’t care who gave us a copy.</a:t>
            </a:r>
          </a:p>
          <a:p>
            <a:pPr lvl="1"/>
            <a:r>
              <a:rPr lang="en-US" dirty="0"/>
              <a:t>Unlike real-world ink signatures, an attacker cannot copy a signature from one document to another.  Signature is somehow </a:t>
            </a:r>
            <a:r>
              <a:rPr lang="en-US" dirty="0">
                <a:solidFill>
                  <a:schemeClr val="accent6"/>
                </a:solidFill>
              </a:rPr>
              <a:t>unique to the document</a:t>
            </a:r>
            <a:r>
              <a:rPr lang="en-US" dirty="0"/>
              <a:t>.</a:t>
            </a:r>
          </a:p>
          <a:p>
            <a:pPr lvl="1"/>
            <a:endParaRPr lang="en-US" dirty="0"/>
          </a:p>
          <a:p>
            <a:r>
              <a:rPr lang="en-US" dirty="0"/>
              <a:t>Notice this is a case when we need </a:t>
            </a:r>
            <a:r>
              <a:rPr lang="en-US" b="1" dirty="0"/>
              <a:t>authentication</a:t>
            </a:r>
            <a:r>
              <a:rPr lang="en-US" i="1" dirty="0"/>
              <a:t> </a:t>
            </a:r>
            <a:r>
              <a:rPr lang="en-US" dirty="0"/>
              <a:t>and </a:t>
            </a:r>
            <a:r>
              <a:rPr lang="en-US" b="1" dirty="0"/>
              <a:t>integrity</a:t>
            </a:r>
            <a:r>
              <a:rPr lang="en-US" dirty="0"/>
              <a:t>, but </a:t>
            </a:r>
            <a:r>
              <a:rPr lang="en-US" i="1" dirty="0"/>
              <a:t>not</a:t>
            </a:r>
            <a:r>
              <a:rPr lang="en-US" dirty="0"/>
              <a:t> </a:t>
            </a:r>
            <a:r>
              <a:rPr lang="en-US" b="1" dirty="0"/>
              <a:t>confidentiality</a:t>
            </a:r>
            <a:r>
              <a:rPr lang="en-US" dirty="0"/>
              <a:t>.</a:t>
            </a:r>
          </a:p>
        </p:txBody>
      </p:sp>
      <p:pic>
        <p:nvPicPr>
          <p:cNvPr id="4" name="Picture 3">
            <a:extLst>
              <a:ext uri="{FF2B5EF4-FFF2-40B4-BE49-F238E27FC236}">
                <a16:creationId xmlns:a16="http://schemas.microsoft.com/office/drawing/2014/main" id="{1C805C6A-9DF8-B647-B76E-EB6920C64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792" y="93090"/>
            <a:ext cx="3950208" cy="1080381"/>
          </a:xfrm>
          <a:prstGeom prst="rect">
            <a:avLst/>
          </a:prstGeom>
        </p:spPr>
      </p:pic>
    </p:spTree>
    <p:extLst>
      <p:ext uri="{BB962C8B-B14F-4D97-AF65-F5344CB8AC3E}">
        <p14:creationId xmlns:p14="http://schemas.microsoft.com/office/powerpoint/2010/main" val="374474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Signatures</a:t>
            </a:r>
          </a:p>
        </p:txBody>
      </p:sp>
      <p:sp>
        <p:nvSpPr>
          <p:cNvPr id="3" name="Content Placeholder 2"/>
          <p:cNvSpPr>
            <a:spLocks noGrp="1"/>
          </p:cNvSpPr>
          <p:nvPr>
            <p:ph idx="1"/>
          </p:nvPr>
        </p:nvSpPr>
        <p:spPr/>
        <p:txBody>
          <a:bodyPr anchor="ctr"/>
          <a:lstStyle/>
          <a:p>
            <a:r>
              <a:rPr lang="en-US" dirty="0"/>
              <a:t>A </a:t>
            </a:r>
            <a:r>
              <a:rPr lang="en-US" b="1" dirty="0">
                <a:solidFill>
                  <a:schemeClr val="accent6"/>
                </a:solidFill>
              </a:rPr>
              <a:t>digital signature </a:t>
            </a:r>
            <a:r>
              <a:rPr lang="en-US" dirty="0"/>
              <a:t>is a short bit-sequence generated from a digital document and a private key, with the following properties:</a:t>
            </a:r>
            <a:br>
              <a:rPr lang="en-US" dirty="0"/>
            </a:br>
            <a:endParaRPr lang="en-US" dirty="0"/>
          </a:p>
          <a:p>
            <a:pPr lvl="1"/>
            <a:r>
              <a:rPr lang="en-US" dirty="0"/>
              <a:t>Like a hash function, it always produces the same result (for given data).</a:t>
            </a:r>
          </a:p>
          <a:p>
            <a:pPr lvl="1"/>
            <a:r>
              <a:rPr lang="en-US" dirty="0"/>
              <a:t>It produces different results for different documents and keys.</a:t>
            </a:r>
          </a:p>
          <a:p>
            <a:pPr lvl="1"/>
            <a:r>
              <a:rPr lang="en-US" dirty="0"/>
              <a:t>The document cannot be </a:t>
            </a:r>
            <a:r>
              <a:rPr lang="en-US" b="1" i="1" dirty="0">
                <a:solidFill>
                  <a:schemeClr val="accent6"/>
                </a:solidFill>
              </a:rPr>
              <a:t>signed</a:t>
            </a:r>
            <a:r>
              <a:rPr lang="en-US" dirty="0">
                <a:solidFill>
                  <a:schemeClr val="accent6"/>
                </a:solidFill>
              </a:rPr>
              <a:t> </a:t>
            </a:r>
            <a:r>
              <a:rPr lang="en-US" dirty="0"/>
              <a:t>without a </a:t>
            </a:r>
            <a:r>
              <a:rPr lang="en-US" b="1" dirty="0"/>
              <a:t>private key</a:t>
            </a:r>
            <a:r>
              <a:rPr lang="en-US" dirty="0"/>
              <a:t>.</a:t>
            </a:r>
          </a:p>
          <a:p>
            <a:pPr lvl="1"/>
            <a:r>
              <a:rPr lang="en-US" dirty="0"/>
              <a:t>The signature can be </a:t>
            </a:r>
            <a:r>
              <a:rPr lang="en-US" b="1" i="1" dirty="0">
                <a:solidFill>
                  <a:schemeClr val="accent6"/>
                </a:solidFill>
              </a:rPr>
              <a:t>verified</a:t>
            </a:r>
            <a:r>
              <a:rPr lang="en-US" i="1" dirty="0"/>
              <a:t> </a:t>
            </a:r>
            <a:r>
              <a:rPr lang="en-US" dirty="0"/>
              <a:t>using only the corresponding </a:t>
            </a:r>
            <a:r>
              <a:rPr lang="en-US" b="1" dirty="0"/>
              <a:t>public key</a:t>
            </a:r>
            <a:r>
              <a:rPr lang="en-US" i="1" dirty="0"/>
              <a:t>.</a:t>
            </a:r>
            <a:br>
              <a:rPr lang="en-US" i="1" dirty="0"/>
            </a:br>
            <a:endParaRPr lang="en-US" i="1" dirty="0"/>
          </a:p>
          <a:p>
            <a:r>
              <a:rPr lang="en-US" dirty="0"/>
              <a:t>Closely related to public key encryption: can use the same RSA keys.</a:t>
            </a:r>
          </a:p>
          <a:p>
            <a:r>
              <a:rPr lang="en-US" dirty="0"/>
              <a:t>Changing a signed document will make the former signature invalid.</a:t>
            </a:r>
          </a:p>
        </p:txBody>
      </p:sp>
      <p:sp>
        <p:nvSpPr>
          <p:cNvPr id="5" name="Rectangle 4"/>
          <p:cNvSpPr/>
          <p:nvPr/>
        </p:nvSpPr>
        <p:spPr>
          <a:xfrm>
            <a:off x="711201" y="2929464"/>
            <a:ext cx="10464800" cy="184573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18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47625"/>
            <a:ext cx="9263063" cy="6946900"/>
          </a:xfrm>
        </p:spPr>
      </p:pic>
      <p:sp>
        <p:nvSpPr>
          <p:cNvPr id="5" name="Rectangle 4"/>
          <p:cNvSpPr/>
          <p:nvPr/>
        </p:nvSpPr>
        <p:spPr>
          <a:xfrm>
            <a:off x="4624152" y="5706534"/>
            <a:ext cx="4436533" cy="1032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solidFill>
              </a:rPr>
              <a:t>If hashes are equal, the signature is valid</a:t>
            </a:r>
          </a:p>
        </p:txBody>
      </p:sp>
      <p:sp>
        <p:nvSpPr>
          <p:cNvPr id="10" name="Rectangle 9"/>
          <p:cNvSpPr/>
          <p:nvPr/>
        </p:nvSpPr>
        <p:spPr>
          <a:xfrm>
            <a:off x="932679" y="2508670"/>
            <a:ext cx="1193800" cy="13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7013" y="2989203"/>
            <a:ext cx="1676400" cy="646331"/>
          </a:xfrm>
          <a:prstGeom prst="rect">
            <a:avLst/>
          </a:prstGeom>
          <a:noFill/>
        </p:spPr>
        <p:txBody>
          <a:bodyPr wrap="square" rtlCol="0">
            <a:spAutoFit/>
          </a:bodyPr>
          <a:lstStyle/>
          <a:p>
            <a:pPr algn="r"/>
            <a:r>
              <a:rPr lang="en-US" dirty="0"/>
              <a:t>Name of signer, Public key 🔓</a:t>
            </a:r>
          </a:p>
        </p:txBody>
      </p:sp>
      <p:sp>
        <p:nvSpPr>
          <p:cNvPr id="13" name="Rectangle 12"/>
          <p:cNvSpPr/>
          <p:nvPr/>
        </p:nvSpPr>
        <p:spPr>
          <a:xfrm>
            <a:off x="691380" y="3742267"/>
            <a:ext cx="3475575" cy="550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3224" y="4055835"/>
            <a:ext cx="1574800" cy="369332"/>
          </a:xfrm>
          <a:prstGeom prst="rect">
            <a:avLst/>
          </a:prstGeom>
          <a:solidFill>
            <a:schemeClr val="bg1"/>
          </a:solidFill>
        </p:spPr>
        <p:txBody>
          <a:bodyPr wrap="square" rtlCol="0">
            <a:spAutoFit/>
          </a:bodyPr>
          <a:lstStyle/>
          <a:p>
            <a:r>
              <a:rPr lang="en-US" dirty="0"/>
              <a:t>Certificate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4411" y="3887437"/>
            <a:ext cx="505879" cy="788197"/>
          </a:xfrm>
          <a:prstGeom prst="rect">
            <a:avLst/>
          </a:prstGeom>
        </p:spPr>
      </p:pic>
      <p:sp>
        <p:nvSpPr>
          <p:cNvPr id="14" name="Right Brace 13"/>
          <p:cNvSpPr/>
          <p:nvPr/>
        </p:nvSpPr>
        <p:spPr>
          <a:xfrm rot="5400000">
            <a:off x="2139335" y="2569394"/>
            <a:ext cx="289550" cy="2601264"/>
          </a:xfrm>
          <a:prstGeom prst="rightBrace">
            <a:avLst>
              <a:gd name="adj1" fmla="val 2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868600" y="4108404"/>
            <a:ext cx="440941" cy="369332"/>
          </a:xfrm>
          <a:prstGeom prst="rect">
            <a:avLst/>
          </a:prstGeom>
          <a:solidFill>
            <a:schemeClr val="bg1"/>
          </a:solidFill>
        </p:spPr>
        <p:txBody>
          <a:bodyPr wrap="square" rtlCol="0">
            <a:spAutoFit/>
          </a:bodyPr>
          <a:lstStyle/>
          <a:p>
            <a:pPr algn="ctr"/>
            <a:r>
              <a:rPr lang="en-US" dirty="0"/>
              <a:t>🔓</a:t>
            </a:r>
          </a:p>
        </p:txBody>
      </p:sp>
      <p:sp>
        <p:nvSpPr>
          <p:cNvPr id="16" name="TextBox 15"/>
          <p:cNvSpPr txBox="1"/>
          <p:nvPr/>
        </p:nvSpPr>
        <p:spPr>
          <a:xfrm>
            <a:off x="2929066" y="2419812"/>
            <a:ext cx="440941" cy="369332"/>
          </a:xfrm>
          <a:prstGeom prst="rect">
            <a:avLst/>
          </a:prstGeom>
          <a:solidFill>
            <a:schemeClr val="bg1"/>
          </a:solidFill>
        </p:spPr>
        <p:txBody>
          <a:bodyPr wrap="square" rtlCol="0">
            <a:spAutoFit/>
          </a:bodyPr>
          <a:lstStyle/>
          <a:p>
            <a:pPr algn="ctr"/>
            <a:r>
              <a:rPr lang="en-US" dirty="0"/>
              <a:t>🔑</a:t>
            </a:r>
          </a:p>
        </p:txBody>
      </p:sp>
      <p:sp>
        <p:nvSpPr>
          <p:cNvPr id="2" name="TextBox 1"/>
          <p:cNvSpPr txBox="1"/>
          <p:nvPr/>
        </p:nvSpPr>
        <p:spPr>
          <a:xfrm>
            <a:off x="9131637" y="424474"/>
            <a:ext cx="2939962" cy="6001643"/>
          </a:xfrm>
          <a:prstGeom prst="rect">
            <a:avLst/>
          </a:prstGeom>
          <a:noFill/>
        </p:spPr>
        <p:txBody>
          <a:bodyPr wrap="square" rtlCol="0">
            <a:spAutoFit/>
          </a:bodyPr>
          <a:lstStyle/>
          <a:p>
            <a:r>
              <a:rPr lang="en-US" sz="2400" b="1" dirty="0">
                <a:solidFill>
                  <a:schemeClr val="accent6"/>
                </a:solidFill>
              </a:rPr>
              <a:t>Signing: </a:t>
            </a:r>
            <a:r>
              <a:rPr lang="en-US" sz="2400" dirty="0"/>
              <a:t>The signer uses the RSA private to encrypt the message hash, creating a </a:t>
            </a:r>
            <a:r>
              <a:rPr lang="en-US" sz="2400" i="1" dirty="0"/>
              <a:t>signature</a:t>
            </a:r>
            <a:r>
              <a:rPr lang="en-US" sz="2400" dirty="0"/>
              <a:t>.</a:t>
            </a:r>
          </a:p>
          <a:p>
            <a:endParaRPr lang="en-US" sz="2400" dirty="0"/>
          </a:p>
          <a:p>
            <a:r>
              <a:rPr lang="en-US" sz="2400" b="1" dirty="0">
                <a:solidFill>
                  <a:schemeClr val="accent6"/>
                </a:solidFill>
              </a:rPr>
              <a:t>Verification: </a:t>
            </a:r>
            <a:r>
              <a:rPr lang="en-US" sz="2400" dirty="0"/>
              <a:t>Anyone looking at the certificate can use the public key to try to decrypt the signature.  If this leads to the true message hash, then the signature must have been generated using the true private key.</a:t>
            </a:r>
            <a:endParaRPr lang="en-US" sz="2400" i="1" dirty="0"/>
          </a:p>
        </p:txBody>
      </p:sp>
      <p:cxnSp>
        <p:nvCxnSpPr>
          <p:cNvPr id="6" name="Straight Connector 5"/>
          <p:cNvCxnSpPr/>
          <p:nvPr/>
        </p:nvCxnSpPr>
        <p:spPr>
          <a:xfrm>
            <a:off x="9060685" y="-48155"/>
            <a:ext cx="0" cy="7034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D7F1803-564A-4B49-8EDB-67640C6D3D99}"/>
              </a:ext>
            </a:extLst>
          </p:cNvPr>
          <p:cNvSpPr/>
          <p:nvPr/>
        </p:nvSpPr>
        <p:spPr>
          <a:xfrm>
            <a:off x="1200257" y="728938"/>
            <a:ext cx="3217364" cy="934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F52B65-FD61-004A-A966-EE5DC13815F8}"/>
              </a:ext>
            </a:extLst>
          </p:cNvPr>
          <p:cNvSpPr/>
          <p:nvPr/>
        </p:nvSpPr>
        <p:spPr>
          <a:xfrm>
            <a:off x="416163" y="706477"/>
            <a:ext cx="701268"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Meg likes beets</a:t>
            </a:r>
          </a:p>
        </p:txBody>
      </p:sp>
      <p:sp>
        <p:nvSpPr>
          <p:cNvPr id="18" name="Rectangle 17">
            <a:extLst>
              <a:ext uri="{FF2B5EF4-FFF2-40B4-BE49-F238E27FC236}">
                <a16:creationId xmlns:a16="http://schemas.microsoft.com/office/drawing/2014/main" id="{87CBB402-9A50-5B4F-835F-900A1ED51C09}"/>
              </a:ext>
            </a:extLst>
          </p:cNvPr>
          <p:cNvSpPr/>
          <p:nvPr/>
        </p:nvSpPr>
        <p:spPr>
          <a:xfrm>
            <a:off x="6446558" y="811376"/>
            <a:ext cx="773640"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Meg likes beets</a:t>
            </a:r>
          </a:p>
        </p:txBody>
      </p:sp>
      <p:sp>
        <p:nvSpPr>
          <p:cNvPr id="19" name="Rectangle 18">
            <a:extLst>
              <a:ext uri="{FF2B5EF4-FFF2-40B4-BE49-F238E27FC236}">
                <a16:creationId xmlns:a16="http://schemas.microsoft.com/office/drawing/2014/main" id="{D1A4A5C7-C13C-CE4D-81B5-ECD2A7AA8072}"/>
              </a:ext>
            </a:extLst>
          </p:cNvPr>
          <p:cNvSpPr/>
          <p:nvPr/>
        </p:nvSpPr>
        <p:spPr>
          <a:xfrm>
            <a:off x="2367778" y="1712116"/>
            <a:ext cx="1833064" cy="203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486F4-7F00-9A40-BA26-C8FC6034400C}"/>
              </a:ext>
            </a:extLst>
          </p:cNvPr>
          <p:cNvSpPr/>
          <p:nvPr/>
        </p:nvSpPr>
        <p:spPr>
          <a:xfrm>
            <a:off x="310348" y="2886996"/>
            <a:ext cx="2057387" cy="2409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B8A66E-67F7-2448-BE1C-279064B09E91}"/>
              </a:ext>
            </a:extLst>
          </p:cNvPr>
          <p:cNvSpPr/>
          <p:nvPr/>
        </p:nvSpPr>
        <p:spPr>
          <a:xfrm>
            <a:off x="2126479" y="5351555"/>
            <a:ext cx="773640"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Meg likes beets</a:t>
            </a:r>
          </a:p>
        </p:txBody>
      </p:sp>
      <p:sp>
        <p:nvSpPr>
          <p:cNvPr id="21" name="Rectangle 20">
            <a:extLst>
              <a:ext uri="{FF2B5EF4-FFF2-40B4-BE49-F238E27FC236}">
                <a16:creationId xmlns:a16="http://schemas.microsoft.com/office/drawing/2014/main" id="{7AE4A47C-AF37-1E47-8375-958BE679ED57}"/>
              </a:ext>
            </a:extLst>
          </p:cNvPr>
          <p:cNvSpPr/>
          <p:nvPr/>
        </p:nvSpPr>
        <p:spPr>
          <a:xfrm>
            <a:off x="1050160" y="3742269"/>
            <a:ext cx="3217364" cy="3174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74828D5-E049-984E-A6D4-2E81AED745DD}"/>
              </a:ext>
            </a:extLst>
          </p:cNvPr>
          <p:cNvSpPr/>
          <p:nvPr/>
        </p:nvSpPr>
        <p:spPr>
          <a:xfrm>
            <a:off x="4851456" y="76784"/>
            <a:ext cx="3902387" cy="2072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80CBE30-AEE3-F743-BBFD-98F74FCB7D25}"/>
              </a:ext>
            </a:extLst>
          </p:cNvPr>
          <p:cNvSpPr/>
          <p:nvPr/>
        </p:nvSpPr>
        <p:spPr>
          <a:xfrm>
            <a:off x="6517509" y="2149097"/>
            <a:ext cx="2340791" cy="328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0091F8-7A01-9D4D-8902-B0FEB455799E}"/>
              </a:ext>
            </a:extLst>
          </p:cNvPr>
          <p:cNvSpPr/>
          <p:nvPr/>
        </p:nvSpPr>
        <p:spPr>
          <a:xfrm>
            <a:off x="5194089" y="2543166"/>
            <a:ext cx="701268"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Meg likes beets</a:t>
            </a:r>
          </a:p>
        </p:txBody>
      </p:sp>
      <p:sp>
        <p:nvSpPr>
          <p:cNvPr id="26" name="Rectangle 25">
            <a:extLst>
              <a:ext uri="{FF2B5EF4-FFF2-40B4-BE49-F238E27FC236}">
                <a16:creationId xmlns:a16="http://schemas.microsoft.com/office/drawing/2014/main" id="{869BEA8A-AC9E-484D-84FC-6F5E996D79C7}"/>
              </a:ext>
            </a:extLst>
          </p:cNvPr>
          <p:cNvSpPr/>
          <p:nvPr/>
        </p:nvSpPr>
        <p:spPr>
          <a:xfrm>
            <a:off x="4891579" y="2149097"/>
            <a:ext cx="1502649" cy="328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6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4" grpId="0" animBg="1"/>
      <p:bldP spid="25" grpId="0" animBg="1"/>
      <p:bldP spid="26" grpId="0" animBg="1"/>
    </p:bldLst>
  </p:timing>
</p:sld>
</file>

<file path=ppt/theme/theme1.xml><?xml version="1.0" encoding="utf-8"?>
<a:theme xmlns:a="http://schemas.openxmlformats.org/drawingml/2006/main" name="Theme1">
  <a:themeElements>
    <a:clrScheme name="Custom 2">
      <a:dk1>
        <a:srgbClr val="000000"/>
      </a:dk1>
      <a:lt1>
        <a:srgbClr val="FFFFFF"/>
      </a:lt1>
      <a:dk2>
        <a:srgbClr val="44546A"/>
      </a:dk2>
      <a:lt2>
        <a:srgbClr val="E7E6E6"/>
      </a:lt2>
      <a:accent1>
        <a:srgbClr val="0CAB00"/>
      </a:accent1>
      <a:accent2>
        <a:srgbClr val="ED4B11"/>
      </a:accent2>
      <a:accent3>
        <a:srgbClr val="A5A5A5"/>
      </a:accent3>
      <a:accent4>
        <a:srgbClr val="FFC000"/>
      </a:accent4>
      <a:accent5>
        <a:srgbClr val="5B9BD5"/>
      </a:accent5>
      <a:accent6>
        <a:srgbClr val="932092"/>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50B7070-F291-BD48-BD16-063ABE220FC2}" vid="{A4957333-41A6-3442-98BC-DB1C2ACD6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16955</TotalTime>
  <Words>4157</Words>
  <Application>Microsoft Macintosh PowerPoint</Application>
  <PresentationFormat>Widescreen</PresentationFormat>
  <Paragraphs>489</Paragraphs>
  <Slides>42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Garamond</vt:lpstr>
      <vt:lpstr>Times New Roman</vt:lpstr>
      <vt:lpstr>Theme1</vt:lpstr>
      <vt:lpstr>CS-340 Introduction to Computer Networking  Lecture 16: Authentication</vt:lpstr>
      <vt:lpstr>Last Lecture: Encryption and Anonymity</vt:lpstr>
      <vt:lpstr>Authentication definition</vt:lpstr>
      <vt:lpstr>Man-in-the-middle (MITM) attack</vt:lpstr>
      <vt:lpstr>MITM Attack</vt:lpstr>
      <vt:lpstr>How to avoid MITM attacks?</vt:lpstr>
      <vt:lpstr>Why digital signatures?</vt:lpstr>
      <vt:lpstr>Digital Signatures</vt:lpstr>
      <vt:lpstr>PowerPoint Presentation</vt:lpstr>
      <vt:lpstr>PowerPoint Presentation</vt:lpstr>
      <vt:lpstr>The meaning of signatures</vt:lpstr>
      <vt:lpstr>But what is the “signature” itself?</vt:lpstr>
      <vt:lpstr>Digital signatures can provide transitive trust</vt:lpstr>
      <vt:lpstr>Demo of SSL chain of trust</vt:lpstr>
      <vt:lpstr>Public Key Infrastructure (PKI)</vt:lpstr>
      <vt:lpstr>Getting a certificate</vt:lpstr>
      <vt:lpstr>Mac OS comes with 170 root certificates</vt:lpstr>
      <vt:lpstr>Root certificate components</vt:lpstr>
      <vt:lpstr>Intermediate certificate</vt:lpstr>
      <vt:lpstr>PowerPoint Presentation</vt:lpstr>
      <vt:lpstr>PowerPoint Presentation</vt:lpstr>
      <vt:lpstr>PowerPoint Presentation</vt:lpstr>
      <vt:lpstr>User can add and remove root certificates</vt:lpstr>
      <vt:lpstr>MITM Attack Revisited</vt:lpstr>
      <vt:lpstr>Sketchy root certificates allow MITM attacks</vt:lpstr>
      <vt:lpstr>Successful MITM Attack</vt:lpstr>
      <vt:lpstr>Certificate Revocation Lists (CRLs)</vt:lpstr>
      <vt:lpstr>2011 Comodo Hack</vt:lpstr>
      <vt:lpstr>Hashing before signing</vt:lpstr>
      <vt:lpstr>Hashing example</vt:lpstr>
      <vt:lpstr>Cryptographic Hash functions</vt:lpstr>
      <vt:lpstr>Back to digital signatures</vt:lpstr>
      <vt:lpstr>Hash-based Message Authentication Code (HMAC)</vt:lpstr>
      <vt:lpstr>SSL/TLS</vt:lpstr>
      <vt:lpstr>TLS handshake (after TCP handshake)</vt:lpstr>
      <vt:lpstr>Packet replay attack</vt:lpstr>
      <vt:lpstr>Connection replay attack</vt:lpstr>
      <vt:lpstr>The replay</vt:lpstr>
      <vt:lpstr>Connection replay attack</vt:lpstr>
      <vt:lpstr>Add a Nonce to prevent replay</vt:lpstr>
      <vt:lpstr>Fundamental network security lessons</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317 Data Management and Information Processing</dc:title>
  <dc:creator>Stephen Tarzia</dc:creator>
  <cp:lastModifiedBy>Stephen Tarzia</cp:lastModifiedBy>
  <cp:revision>694</cp:revision>
  <cp:lastPrinted>2020-03-03T17:02:18Z</cp:lastPrinted>
  <dcterms:created xsi:type="dcterms:W3CDTF">2017-09-19T21:33:23Z</dcterms:created>
  <dcterms:modified xsi:type="dcterms:W3CDTF">2020-11-04T18:23:36Z</dcterms:modified>
</cp:coreProperties>
</file>