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5" r:id="rId3"/>
    <p:sldId id="296" r:id="rId4"/>
    <p:sldId id="297" r:id="rId5"/>
    <p:sldId id="301" r:id="rId6"/>
    <p:sldId id="302" r:id="rId7"/>
    <p:sldId id="304" r:id="rId8"/>
    <p:sldId id="303" r:id="rId9"/>
    <p:sldId id="310" r:id="rId10"/>
    <p:sldId id="313" r:id="rId11"/>
    <p:sldId id="314" r:id="rId12"/>
    <p:sldId id="306" r:id="rId13"/>
    <p:sldId id="307" r:id="rId14"/>
    <p:sldId id="311" r:id="rId15"/>
    <p:sldId id="309" r:id="rId16"/>
    <p:sldId id="312" r:id="rId17"/>
    <p:sldId id="315" r:id="rId18"/>
    <p:sldId id="318" r:id="rId19"/>
    <p:sldId id="319" r:id="rId20"/>
    <p:sldId id="330" r:id="rId21"/>
    <p:sldId id="333" r:id="rId22"/>
    <p:sldId id="336" r:id="rId23"/>
    <p:sldId id="337" r:id="rId24"/>
    <p:sldId id="338" r:id="rId25"/>
    <p:sldId id="340" r:id="rId26"/>
    <p:sldId id="341" r:id="rId27"/>
    <p:sldId id="346" r:id="rId28"/>
    <p:sldId id="342" r:id="rId29"/>
    <p:sldId id="344" r:id="rId30"/>
    <p:sldId id="343" r:id="rId31"/>
    <p:sldId id="345" r:id="rId32"/>
    <p:sldId id="347" r:id="rId33"/>
    <p:sldId id="348" r:id="rId34"/>
    <p:sldId id="339" r:id="rId35"/>
    <p:sldId id="33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35"/>
            <p14:sldId id="296"/>
            <p14:sldId id="297"/>
            <p14:sldId id="301"/>
            <p14:sldId id="302"/>
            <p14:sldId id="304"/>
            <p14:sldId id="303"/>
            <p14:sldId id="310"/>
            <p14:sldId id="313"/>
            <p14:sldId id="314"/>
            <p14:sldId id="306"/>
            <p14:sldId id="307"/>
            <p14:sldId id="311"/>
            <p14:sldId id="309"/>
            <p14:sldId id="312"/>
            <p14:sldId id="315"/>
            <p14:sldId id="318"/>
            <p14:sldId id="319"/>
            <p14:sldId id="330"/>
            <p14:sldId id="333"/>
            <p14:sldId id="336"/>
            <p14:sldId id="337"/>
            <p14:sldId id="338"/>
            <p14:sldId id="340"/>
            <p14:sldId id="341"/>
            <p14:sldId id="346"/>
            <p14:sldId id="342"/>
            <p14:sldId id="344"/>
            <p14:sldId id="343"/>
            <p14:sldId id="345"/>
            <p14:sldId id="347"/>
            <p14:sldId id="348"/>
            <p14:sldId id="339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CDA"/>
    <a:srgbClr val="942092"/>
    <a:srgbClr val="FF9300"/>
    <a:srgbClr val="FFC000"/>
    <a:srgbClr val="70AD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88095"/>
  </p:normalViewPr>
  <p:slideViewPr>
    <p:cSldViewPr snapToGrid="0" snapToObjects="1">
      <p:cViewPr varScale="1">
        <p:scale>
          <a:sx n="112" d="100"/>
          <a:sy n="112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7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…because repeating a key would tell the relay which combination of requests were from the same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6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9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2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3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49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9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9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54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4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11/3/20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CF662-257D-F94D-8770-13A52AB1E6CA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times.com/document.asp?doc_id=12796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yptool.org/en/cto-highlights/rsa-step-by-ste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rproject.org/" TargetMode="External"/><Relationship Id="rId2" Type="http://schemas.openxmlformats.org/officeDocument/2006/relationships/hyperlink" Target="https://dl.acm.org/doi/pdf/10.1145/358549.3585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Dark_web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target.com/tor-exit-node-visualization/" TargetMode="External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358549.358563" TargetMode="External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i2p.net/en/about/intro" TargetMode="External"/><Relationship Id="rId2" Type="http://schemas.openxmlformats.org/officeDocument/2006/relationships/hyperlink" Target="https://www.torproje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hyperlink" Target="https://en.wikipedia.org/wiki/Dark_web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ward_Snowden#Revelations" TargetMode="External"/><Relationship Id="rId2" Type="http://schemas.openxmlformats.org/officeDocument/2006/relationships/hyperlink" Target="https://en.wikipedia.org/wiki/Mass_surveillance_in_East_Germ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SA_warrantless_surveillance_(2001%E2%80%932007)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ii.com/pipes/caesar-ciph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15: Encryption and Anonymity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cryptography began before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4113252" cy="55948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Enigma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machine: a German electro-mechanical </a:t>
            </a:r>
            <a:r>
              <a:rPr lang="en-US" i="1" dirty="0"/>
              <a:t>rotor cipher</a:t>
            </a:r>
          </a:p>
          <a:p>
            <a:pPr lvl="1"/>
            <a:r>
              <a:rPr lang="en-US" dirty="0"/>
              <a:t>Invented in ~1920</a:t>
            </a:r>
          </a:p>
          <a:p>
            <a:pPr lvl="1"/>
            <a:r>
              <a:rPr lang="en-US" dirty="0"/>
              <a:t>Heavily used in WWII.</a:t>
            </a:r>
          </a:p>
          <a:p>
            <a:r>
              <a:rPr lang="en-US" dirty="0"/>
              <a:t>Three </a:t>
            </a:r>
            <a:r>
              <a:rPr lang="en-US" b="1" dirty="0">
                <a:solidFill>
                  <a:schemeClr val="accent6"/>
                </a:solidFill>
              </a:rPr>
              <a:t>Rotors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scrambled each character, and changed configuration after each character.</a:t>
            </a:r>
          </a:p>
          <a:p>
            <a:r>
              <a:rPr lang="en-US" dirty="0"/>
              <a:t>Configuration of wires connected to the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plugboard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changed the output.  This configuration was a </a:t>
            </a:r>
            <a:r>
              <a:rPr lang="en-US" b="1" dirty="0"/>
              <a:t>key</a:t>
            </a:r>
            <a:r>
              <a:rPr lang="en-US" dirty="0"/>
              <a:t>.</a:t>
            </a:r>
            <a:endParaRPr lang="en-US" i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24" y="1667733"/>
            <a:ext cx="3922015" cy="4276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77" y="1667733"/>
            <a:ext cx="3710570" cy="4220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992B0-B2B3-D34A-A68F-8D0387753FCF}"/>
              </a:ext>
            </a:extLst>
          </p:cNvPr>
          <p:cNvSpPr txBox="1"/>
          <p:nvPr/>
        </p:nvSpPr>
        <p:spPr>
          <a:xfrm>
            <a:off x="11125200" y="5029200"/>
            <a:ext cx="10667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Right rotor rotated, so second “A” leads to a different output.</a:t>
            </a:r>
          </a:p>
        </p:txBody>
      </p:sp>
    </p:spTree>
    <p:extLst>
      <p:ext uri="{BB962C8B-B14F-4D97-AF65-F5344CB8AC3E}">
        <p14:creationId xmlns:p14="http://schemas.microsoft.com/office/powerpoint/2010/main" val="169361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British </a:t>
            </a:r>
            <a:r>
              <a:rPr lang="en-US" b="1" dirty="0"/>
              <a:t>Ultra</a:t>
            </a:r>
            <a:r>
              <a:rPr lang="en-US" dirty="0"/>
              <a:t> project decoded many messages in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5234503" cy="559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Alan Turing and the team at Bletchley Park used statistics and cryptanalysis to decode German messages.</a:t>
            </a:r>
          </a:p>
          <a:p>
            <a:r>
              <a:rPr lang="en-US" dirty="0"/>
              <a:t>German messages often repeated certain phrases at the start, making decoding easier.</a:t>
            </a:r>
          </a:p>
          <a:p>
            <a:r>
              <a:rPr lang="en-US" dirty="0"/>
              <a:t>Built two computers for decoding:</a:t>
            </a:r>
          </a:p>
          <a:p>
            <a:pPr lvl="1"/>
            <a:r>
              <a:rPr lang="en-US" dirty="0"/>
              <a:t>Bombe (electromechanical), and </a:t>
            </a:r>
            <a:r>
              <a:rPr lang="en-US" dirty="0" err="1"/>
              <a:t>Collosus</a:t>
            </a:r>
            <a:r>
              <a:rPr lang="en-US" dirty="0"/>
              <a:t> (vacuum tubes)</a:t>
            </a:r>
          </a:p>
          <a:p>
            <a:r>
              <a:rPr lang="en-US" sz="2400" dirty="0"/>
              <a:t>Somewhat </a:t>
            </a:r>
            <a:r>
              <a:rPr lang="en-US" sz="2400" dirty="0" err="1"/>
              <a:t>innaccurately</a:t>
            </a:r>
            <a:r>
              <a:rPr lang="en-US" sz="2400" dirty="0"/>
              <a:t> portrayed in “The Imitation Game” 2014 film.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508" y="1397203"/>
            <a:ext cx="6514491" cy="4343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0719" y="5833642"/>
            <a:ext cx="467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dirty="0" err="1"/>
              <a:t>Collosus</a:t>
            </a:r>
            <a:r>
              <a:rPr lang="en-US" sz="2400" dirty="0"/>
              <a:t>” computer</a:t>
            </a:r>
          </a:p>
        </p:txBody>
      </p:sp>
    </p:spTree>
    <p:extLst>
      <p:ext uri="{BB962C8B-B14F-4D97-AF65-F5344CB8AC3E}">
        <p14:creationId xmlns:p14="http://schemas.microsoft.com/office/powerpoint/2010/main" val="78913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on the history of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4563172" cy="5594888"/>
          </a:xfrm>
        </p:spPr>
        <p:txBody>
          <a:bodyPr/>
          <a:lstStyle/>
          <a:p>
            <a:r>
              <a:rPr lang="en-US" u="sng" dirty="0"/>
              <a:t>The Code Book</a:t>
            </a:r>
            <a:r>
              <a:rPr lang="en-US" dirty="0"/>
              <a:t>, by Simon Singh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06" y="1146875"/>
            <a:ext cx="3627755" cy="55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encryption with 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473843"/>
          </a:xfrm>
        </p:spPr>
        <p:txBody>
          <a:bodyPr>
            <a:normAutofit/>
          </a:bodyPr>
          <a:lstStyle/>
          <a:p>
            <a:r>
              <a:rPr lang="en-US" dirty="0"/>
              <a:t>Advanced Encryption Standard (AES) uses the </a:t>
            </a:r>
            <a:r>
              <a:rPr lang="en-US" dirty="0" err="1"/>
              <a:t>Rijndael</a:t>
            </a:r>
            <a:r>
              <a:rPr lang="en-US" dirty="0"/>
              <a:t> cipher.</a:t>
            </a:r>
          </a:p>
          <a:p>
            <a:r>
              <a:rPr lang="en-US" dirty="0"/>
              <a:t>AES is used to encrypt most HTTPS encrypted web traffic.</a:t>
            </a:r>
          </a:p>
          <a:p>
            <a:r>
              <a:rPr lang="en-US" dirty="0"/>
              <a:t>Key length can be 128, 192, or 256 bits</a:t>
            </a:r>
          </a:p>
          <a:p>
            <a:r>
              <a:rPr lang="en-US" dirty="0"/>
              <a:t>Using a larger key is more secure, but slower.</a:t>
            </a:r>
          </a:p>
          <a:p>
            <a:r>
              <a:rPr lang="en-US" dirty="0"/>
              <a:t>Brute force attack of AES-128 would likely require decrypting the message 2</a:t>
            </a:r>
            <a:r>
              <a:rPr lang="en-US" baseline="30000" dirty="0"/>
              <a:t>127</a:t>
            </a:r>
            <a:r>
              <a:rPr lang="en-US" dirty="0"/>
              <a:t> = 2×10</a:t>
            </a:r>
            <a:r>
              <a:rPr lang="en-US" baseline="30000" dirty="0"/>
              <a:t>38</a:t>
            </a:r>
            <a:r>
              <a:rPr lang="en-US" dirty="0"/>
              <a:t> times.  This would take ~</a:t>
            </a:r>
            <a:r>
              <a:rPr lang="en-US" dirty="0">
                <a:hlinkClick r:id="rId2"/>
              </a:rPr>
              <a:t>one billion </a:t>
            </a:r>
            <a:r>
              <a:rPr lang="en-US" i="1" dirty="0">
                <a:hlinkClick r:id="rId2"/>
              </a:rPr>
              <a:t>billion</a:t>
            </a:r>
            <a:r>
              <a:rPr lang="en-US" dirty="0">
                <a:hlinkClick r:id="rId2"/>
              </a:rPr>
              <a:t> years</a:t>
            </a:r>
            <a:endParaRPr lang="en-US" dirty="0"/>
          </a:p>
          <a:p>
            <a:r>
              <a:rPr lang="en-US" dirty="0"/>
              <a:t>In reality, AES has some flaws that allow an attacker to narrow down the search space, but it’s still impractical to break (as far as we know).</a:t>
            </a:r>
          </a:p>
          <a:p>
            <a:r>
              <a:rPr lang="en-US" dirty="0"/>
              <a:t>AES is a </a:t>
            </a:r>
            <a:r>
              <a:rPr lang="en-US" b="1" dirty="0">
                <a:solidFill>
                  <a:schemeClr val="accent6"/>
                </a:solidFill>
              </a:rPr>
              <a:t>symmetric-key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encryption algorithm:</a:t>
            </a:r>
          </a:p>
          <a:p>
            <a:pPr lvl="1"/>
            <a:r>
              <a:rPr lang="en-US" dirty="0"/>
              <a:t>The same key is used to encrypt and decrypt.</a:t>
            </a:r>
          </a:p>
        </p:txBody>
      </p:sp>
    </p:spTree>
    <p:extLst>
      <p:ext uri="{BB962C8B-B14F-4D97-AF65-F5344CB8AC3E}">
        <p14:creationId xmlns:p14="http://schemas.microsoft.com/office/powerpoint/2010/main" val="131768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Operates on a fixed-size </a:t>
            </a:r>
            <a:r>
              <a:rPr lang="en-US" b="1" dirty="0">
                <a:solidFill>
                  <a:schemeClr val="accent6"/>
                </a:solidFill>
              </a:rPr>
              <a:t>block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of plaintext.</a:t>
            </a:r>
          </a:p>
          <a:p>
            <a:r>
              <a:rPr lang="en-US" dirty="0"/>
              <a:t>Organizes data into a matrix.</a:t>
            </a:r>
          </a:p>
          <a:p>
            <a:r>
              <a:rPr lang="en-US" dirty="0"/>
              <a:t>Performs many rounds of these transformations:</a:t>
            </a:r>
          </a:p>
          <a:p>
            <a:pPr lvl="1"/>
            <a:r>
              <a:rPr lang="en-US" dirty="0"/>
              <a:t>Replace bytes using a lookup table</a:t>
            </a:r>
            <a:br>
              <a:rPr lang="en-US" dirty="0"/>
            </a:br>
            <a:r>
              <a:rPr lang="en-US" dirty="0"/>
              <a:t>(a non-linear operation)</a:t>
            </a:r>
          </a:p>
          <a:p>
            <a:pPr lvl="1"/>
            <a:r>
              <a:rPr lang="en-US" dirty="0"/>
              <a:t>Last 3 rows are shifted </a:t>
            </a:r>
            <a:r>
              <a:rPr lang="en-US" i="1" dirty="0"/>
              <a:t>k</a:t>
            </a:r>
            <a:r>
              <a:rPr lang="en-US" dirty="0"/>
              <a:t> steps.</a:t>
            </a:r>
          </a:p>
          <a:p>
            <a:pPr lvl="1"/>
            <a:r>
              <a:rPr lang="en-US" dirty="0"/>
              <a:t>Combine 4 bytes in each column</a:t>
            </a:r>
          </a:p>
          <a:p>
            <a:pPr lvl="1"/>
            <a:r>
              <a:rPr lang="en-US" dirty="0"/>
              <a:t>XOR the “round key” to each byte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6160229" cy="4304001"/>
          </a:xfrm>
        </p:spPr>
      </p:pic>
    </p:spTree>
    <p:extLst>
      <p:ext uri="{BB962C8B-B14F-4D97-AF65-F5344CB8AC3E}">
        <p14:creationId xmlns:p14="http://schemas.microsoft.com/office/powerpoint/2010/main" val="157635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Symmetric-key encryption </a:t>
            </a:r>
            <a:r>
              <a:rPr lang="en-US" dirty="0"/>
              <a:t>(including AES)  requires that the two participants have a </a:t>
            </a:r>
            <a:r>
              <a:rPr lang="en-US" b="1" dirty="0">
                <a:solidFill>
                  <a:schemeClr val="accent6"/>
                </a:solidFill>
              </a:rPr>
              <a:t>shared secret key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Sender can generate the key with a good random number generator.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 how can we send the key to the receiver?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Simple solution is to use a </a:t>
            </a:r>
            <a:r>
              <a:rPr lang="en-US" b="1" dirty="0">
                <a:solidFill>
                  <a:schemeClr val="accent6"/>
                </a:solidFill>
              </a:rPr>
              <a:t>pre-shared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/>
                </a:solidFill>
              </a:rPr>
              <a:t>key</a:t>
            </a:r>
            <a:r>
              <a:rPr lang="en-US" dirty="0"/>
              <a:t>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Must somehow </a:t>
            </a:r>
            <a:r>
              <a:rPr lang="en-US" sz="2800" i="1" dirty="0"/>
              <a:t>meet</a:t>
            </a:r>
            <a:r>
              <a:rPr lang="en-US" sz="2800" dirty="0"/>
              <a:t> ahead of time to agree on a key.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Both participants type-in the same passphrase/key before communicating.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But, most secure communication over the Internet is between “strangers.”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Cannot send the key as plaintext over the network </a:t>
            </a:r>
            <a:r>
              <a:rPr lang="mr-IN" dirty="0"/>
              <a:t>–</a:t>
            </a:r>
            <a:r>
              <a:rPr lang="en-US" dirty="0"/>
              <a:t> attacker would see it!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practice, </a:t>
            </a:r>
            <a:r>
              <a:rPr lang="en-US" b="1" dirty="0">
                <a:solidFill>
                  <a:schemeClr val="accent6"/>
                </a:solidFill>
              </a:rPr>
              <a:t>public key cryptography </a:t>
            </a:r>
            <a:r>
              <a:rPr lang="en-US" dirty="0"/>
              <a:t>is used to share keys.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Does not require pre-sharing the key.  Can interact entirely over the network.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CF692A-F11E-FB44-B394-357622CD606A}"/>
              </a:ext>
            </a:extLst>
          </p:cNvPr>
          <p:cNvGrpSpPr/>
          <p:nvPr/>
        </p:nvGrpSpPr>
        <p:grpSpPr>
          <a:xfrm>
            <a:off x="7957793" y="2650403"/>
            <a:ext cx="716633" cy="681465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4A1DED07-656C-7A4A-9E32-E29FCBC2BAB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D455A13D-EA9E-1F4D-BF04-DD8D3AE076BB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A552C7-26BA-C94B-9DFD-DA5F23A2DCA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8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7196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Public Key cipher is </a:t>
            </a:r>
            <a:r>
              <a:rPr lang="en-US" b="1" dirty="0"/>
              <a:t>asymmetric</a:t>
            </a:r>
            <a:r>
              <a:rPr lang="en-US" dirty="0"/>
              <a:t> because it uses </a:t>
            </a:r>
            <a:r>
              <a:rPr lang="en-US" b="1" dirty="0"/>
              <a:t>two</a:t>
            </a:r>
            <a:r>
              <a:rPr lang="en-US" i="1" dirty="0"/>
              <a:t> </a:t>
            </a:r>
            <a:r>
              <a:rPr lang="en-US" dirty="0"/>
              <a:t>related keys: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Public key </a:t>
            </a:r>
            <a:r>
              <a:rPr lang="en-US" dirty="0"/>
              <a:t>is used for encryption.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Private key </a:t>
            </a:r>
            <a:r>
              <a:rPr lang="en-US" dirty="0"/>
              <a:t>is used for decryption.</a:t>
            </a:r>
          </a:p>
          <a:p>
            <a:r>
              <a:rPr lang="en-US" dirty="0"/>
              <a:t>Each party generates a (public, private) </a:t>
            </a:r>
            <a:r>
              <a:rPr lang="en-US" b="1" dirty="0">
                <a:solidFill>
                  <a:schemeClr val="accent6"/>
                </a:solidFill>
              </a:rPr>
              <a:t>key pair</a:t>
            </a:r>
          </a:p>
          <a:p>
            <a:pPr lvl="1"/>
            <a:r>
              <a:rPr lang="en-US" dirty="0"/>
              <a:t>Keep your private key hidden, and share the public key openly.</a:t>
            </a:r>
          </a:p>
          <a:p>
            <a:r>
              <a:rPr lang="en-US" dirty="0"/>
              <a:t>To send you an encrypted message, I just need your public key.</a:t>
            </a:r>
          </a:p>
          <a:p>
            <a:r>
              <a:rPr lang="en-US" sz="3000" b="1" dirty="0">
                <a:solidFill>
                  <a:schemeClr val="accent6"/>
                </a:solidFill>
              </a:rPr>
              <a:t>RSA</a:t>
            </a:r>
            <a:r>
              <a:rPr lang="en-US" sz="3000" dirty="0">
                <a:solidFill>
                  <a:schemeClr val="accent6"/>
                </a:solidFill>
              </a:rPr>
              <a:t> </a:t>
            </a:r>
            <a:r>
              <a:rPr lang="en-US" sz="3000" dirty="0"/>
              <a:t>(invented in the 1970s) uses factoring of large prime integers.</a:t>
            </a:r>
          </a:p>
          <a:p>
            <a:r>
              <a:rPr lang="en-US" sz="3000" b="1" dirty="0">
                <a:solidFill>
                  <a:schemeClr val="accent6"/>
                </a:solidFill>
              </a:rPr>
              <a:t>Elliptic Curve Cryptography </a:t>
            </a:r>
            <a:r>
              <a:rPr lang="en-US" sz="3000" dirty="0"/>
              <a:t>(ECC) came into use around 2005.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38491" y="4988637"/>
            <a:ext cx="2953473" cy="1822578"/>
            <a:chOff x="1180618" y="4930814"/>
            <a:chExt cx="2953473" cy="1469985"/>
          </a:xfrm>
        </p:grpSpPr>
        <p:sp>
          <p:nvSpPr>
            <p:cNvPr id="5" name="Rectangle 4"/>
            <p:cNvSpPr/>
            <p:nvPr/>
          </p:nvSpPr>
          <p:spPr>
            <a:xfrm>
              <a:off x="2467337" y="5668360"/>
              <a:ext cx="1574157" cy="5766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Encryption algorithm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0618" y="4930814"/>
              <a:ext cx="2953473" cy="14699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   Sender</a:t>
              </a: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Plaintext →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GOODBYE</a:t>
              </a:r>
              <a:r>
                <a:rPr lang="mr-IN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61138" y="5011845"/>
            <a:ext cx="2953473" cy="1822520"/>
            <a:chOff x="7803265" y="4647730"/>
            <a:chExt cx="2953473" cy="1822520"/>
          </a:xfrm>
        </p:grpSpPr>
        <p:sp>
          <p:nvSpPr>
            <p:cNvPr id="8" name="Rectangle 7"/>
            <p:cNvSpPr/>
            <p:nvPr/>
          </p:nvSpPr>
          <p:spPr>
            <a:xfrm>
              <a:off x="7882358" y="5561108"/>
              <a:ext cx="1574157" cy="71762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Decryption algorithm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3265" y="4647730"/>
              <a:ext cx="2953473" cy="18225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i="1" dirty="0">
                  <a:solidFill>
                    <a:schemeClr val="tx1"/>
                  </a:solidFill>
                </a:rPr>
                <a:t>Receiver	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r"/>
              <a:r>
                <a:rPr lang="en-US" sz="2000" dirty="0">
                  <a:solidFill>
                    <a:schemeClr val="tx1"/>
                  </a:solidFill>
                </a:rPr>
                <a:t> → Plaintext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GOODBYE</a:t>
              </a:r>
              <a:r>
                <a:rPr lang="mr-IN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Cloud 9"/>
          <p:cNvSpPr/>
          <p:nvPr/>
        </p:nvSpPr>
        <p:spPr>
          <a:xfrm>
            <a:off x="4447571" y="4924780"/>
            <a:ext cx="3157960" cy="1955633"/>
          </a:xfrm>
          <a:prstGeom prst="cloud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Ciphertext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BKCOSOE</a:t>
            </a:r>
            <a:r>
              <a:rPr lang="mr-IN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Untrusted Internet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964" y="6029920"/>
            <a:ext cx="3669174" cy="463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28922" y="4942277"/>
            <a:ext cx="199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Receiver’s Public Key🔓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3" idx="2"/>
          </p:cNvCxnSpPr>
          <p:nvPr/>
        </p:nvCxnSpPr>
        <p:spPr>
          <a:xfrm>
            <a:off x="3308671" y="5723628"/>
            <a:ext cx="3618" cy="17946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55979" y="4980378"/>
            <a:ext cx="157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 Private Key</a:t>
            </a:r>
            <a:r>
              <a:rPr lang="en-US" sz="2400" dirty="0"/>
              <a:t>🔑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727310" y="5733711"/>
            <a:ext cx="1" cy="19151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213B6B7-4B0C-DB4B-8CB5-1ECADB82D7BD}"/>
              </a:ext>
            </a:extLst>
          </p:cNvPr>
          <p:cNvSpPr/>
          <p:nvPr/>
        </p:nvSpPr>
        <p:spPr>
          <a:xfrm>
            <a:off x="5593014" y="1627629"/>
            <a:ext cx="198748" cy="678873"/>
          </a:xfrm>
          <a:prstGeom prst="rightBrace">
            <a:avLst>
              <a:gd name="adj1" fmla="val 19432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48FF60-40A7-D543-BA23-3DCFE4D7F9A6}"/>
              </a:ext>
            </a:extLst>
          </p:cNvPr>
          <p:cNvSpPr txBox="1"/>
          <p:nvPr/>
        </p:nvSpPr>
        <p:spPr>
          <a:xfrm>
            <a:off x="5791762" y="1763261"/>
            <a:ext cx="618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Mathematically related.  Must be generated simultaneously.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E5D4B785-38B6-4E4C-963B-36A3B50480E7}"/>
              </a:ext>
            </a:extLst>
          </p:cNvPr>
          <p:cNvSpPr/>
          <p:nvPr/>
        </p:nvSpPr>
        <p:spPr>
          <a:xfrm>
            <a:off x="9866310" y="3895167"/>
            <a:ext cx="198748" cy="678873"/>
          </a:xfrm>
          <a:prstGeom prst="rightBrace">
            <a:avLst>
              <a:gd name="adj1" fmla="val 19432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2B929-0711-CA48-A463-7B50D14A01FD}"/>
              </a:ext>
            </a:extLst>
          </p:cNvPr>
          <p:cNvSpPr txBox="1"/>
          <p:nvPr/>
        </p:nvSpPr>
        <p:spPr>
          <a:xfrm>
            <a:off x="10089442" y="3774767"/>
            <a:ext cx="2102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Both these are used on today's Internet.</a:t>
            </a:r>
          </a:p>
        </p:txBody>
      </p:sp>
    </p:spTree>
    <p:extLst>
      <p:ext uri="{BB962C8B-B14F-4D97-AF65-F5344CB8AC3E}">
        <p14:creationId xmlns:p14="http://schemas.microsoft.com/office/powerpoint/2010/main" val="48069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2" y="154983"/>
            <a:ext cx="1590446" cy="1575882"/>
          </a:xfrm>
        </p:spPr>
        <p:txBody>
          <a:bodyPr>
            <a:normAutofit/>
          </a:bodyPr>
          <a:lstStyle/>
          <a:p>
            <a:r>
              <a:rPr lang="en-US" sz="3200" dirty="0"/>
              <a:t>Public Keys in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35" y="243027"/>
            <a:ext cx="1818511" cy="9944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13661" y="277506"/>
            <a:ext cx="1096744" cy="892125"/>
            <a:chOff x="1504679" y="2059996"/>
            <a:chExt cx="1096744" cy="892125"/>
          </a:xfrm>
        </p:grpSpPr>
        <p:pic>
          <p:nvPicPr>
            <p:cNvPr id="3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04679" y="2059996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53051" y="2153434"/>
              <a:ext cx="325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845721" y="161223"/>
            <a:ext cx="17244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🔑=private key</a:t>
            </a:r>
          </a:p>
          <a:p>
            <a:r>
              <a:rPr lang="en-US" sz="2000" dirty="0"/>
              <a:t>🔓=public key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71287" y="1411967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(🔑</a:t>
            </a:r>
            <a:r>
              <a:rPr lang="en-US" sz="2000" baseline="-25000" dirty="0"/>
              <a:t>A</a:t>
            </a:r>
            <a:r>
              <a:rPr lang="en-US" sz="2000" dirty="0"/>
              <a:t>,🔓</a:t>
            </a:r>
            <a:r>
              <a:rPr lang="en-US" sz="2000" baseline="-25000" dirty="0"/>
              <a:t>A</a:t>
            </a:r>
            <a:r>
              <a:rPr lang="en-US" sz="2000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26209" y="1491686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(🔑</a:t>
            </a:r>
            <a:r>
              <a:rPr lang="en-US" sz="2000" baseline="-25000" dirty="0"/>
              <a:t>G</a:t>
            </a:r>
            <a:r>
              <a:rPr lang="en-US" sz="2000" dirty="0"/>
              <a:t>,🔓</a:t>
            </a:r>
            <a:r>
              <a:rPr lang="en-US" sz="2000" baseline="-25000" dirty="0"/>
              <a:t>G</a:t>
            </a:r>
            <a:r>
              <a:rPr lang="en-US" sz="2000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7599" y="1101049"/>
            <a:ext cx="183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 key pair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6209" y="1183769"/>
            <a:ext cx="183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Generate key pair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86346" y="1354297"/>
            <a:ext cx="0" cy="48200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168240" y="1354297"/>
            <a:ext cx="0" cy="48200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09406" y="1928849"/>
            <a:ext cx="4558834" cy="405338"/>
          </a:xfrm>
          <a:prstGeom prst="straightConnector1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8233" y="1694531"/>
            <a:ext cx="24973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Let’s talk </a:t>
            </a:r>
            <a:r>
              <a:rPr lang="en-US"/>
              <a:t>securely!</a:t>
            </a:r>
          </a:p>
          <a:p>
            <a:r>
              <a:rPr lang="en-US" dirty="0"/>
              <a:t>Here’s my public key 🔓</a:t>
            </a:r>
            <a:r>
              <a:rPr lang="en-US" baseline="-25000" dirty="0"/>
              <a:t>A</a:t>
            </a:r>
            <a:r>
              <a:rPr lang="en-US" dirty="0"/>
              <a:t>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583676" y="2473131"/>
            <a:ext cx="4558834" cy="405338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28227" y="2466456"/>
            <a:ext cx="28933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OK. Here’s my public key 🔓</a:t>
            </a:r>
            <a:r>
              <a:rPr lang="en-US" baseline="-25000" dirty="0"/>
              <a:t>G</a:t>
            </a:r>
            <a:r>
              <a:rPr lang="en-US" dirty="0"/>
              <a:t> 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9607" y="2981566"/>
            <a:ext cx="3628112" cy="826356"/>
            <a:chOff x="59607" y="2981566"/>
            <a:chExt cx="3628112" cy="826356"/>
          </a:xfrm>
        </p:grpSpPr>
        <p:sp>
          <p:nvSpPr>
            <p:cNvPr id="44" name="TextBox 43"/>
            <p:cNvSpPr txBox="1"/>
            <p:nvPr/>
          </p:nvSpPr>
          <p:spPr>
            <a:xfrm>
              <a:off x="59607" y="3438590"/>
              <a:ext cx="1429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“I feel pretty”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58086" y="2981566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 🔓</a:t>
              </a:r>
              <a:r>
                <a:rPr lang="en-US" baseline="-25000"/>
                <a:t>G</a:t>
              </a:r>
              <a:r>
                <a:rPr lang="en-US"/>
                <a:t>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98364" y="3438590"/>
              <a:ext cx="6605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RSA</a:t>
              </a:r>
              <a:r>
                <a:rPr lang="en-US" baseline="-25000" dirty="0" err="1"/>
                <a:t>e</a:t>
              </a:r>
              <a:endParaRPr lang="en-US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68219" y="3438590"/>
              <a:ext cx="111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92b102</a:t>
              </a:r>
              <a:r>
                <a:rPr lang="mr-IN" dirty="0"/>
                <a:t>…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44" idx="3"/>
              <a:endCxn id="46" idx="1"/>
            </p:cNvCxnSpPr>
            <p:nvPr/>
          </p:nvCxnSpPr>
          <p:spPr>
            <a:xfrm>
              <a:off x="1489103" y="3623256"/>
              <a:ext cx="2092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6" idx="3"/>
              <a:endCxn id="47" idx="1"/>
            </p:cNvCxnSpPr>
            <p:nvPr/>
          </p:nvCxnSpPr>
          <p:spPr>
            <a:xfrm>
              <a:off x="2358957" y="3623256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5" idx="2"/>
              <a:endCxn id="46" idx="0"/>
            </p:cNvCxnSpPr>
            <p:nvPr/>
          </p:nvCxnSpPr>
          <p:spPr>
            <a:xfrm>
              <a:off x="1895947" y="3350898"/>
              <a:ext cx="132714" cy="87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3597877" y="3745581"/>
            <a:ext cx="4558834" cy="405338"/>
          </a:xfrm>
          <a:prstGeom prst="straightConnector1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088233" y="3638763"/>
            <a:ext cx="11133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92b102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8223494" y="3492713"/>
            <a:ext cx="3707251" cy="842872"/>
            <a:chOff x="8223494" y="3492713"/>
            <a:chExt cx="3707251" cy="842872"/>
          </a:xfrm>
        </p:grpSpPr>
        <p:sp>
          <p:nvSpPr>
            <p:cNvPr id="59" name="TextBox 58"/>
            <p:cNvSpPr txBox="1"/>
            <p:nvPr/>
          </p:nvSpPr>
          <p:spPr>
            <a:xfrm>
              <a:off x="8223494" y="3966253"/>
              <a:ext cx="109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92b102</a:t>
              </a:r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457459" y="3492713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🔑 </a:t>
              </a:r>
              <a:r>
                <a:rPr lang="en-US" baseline="-25000" dirty="0"/>
                <a:t>G</a:t>
              </a:r>
              <a:r>
                <a:rPr lang="en-US" dirty="0"/>
                <a:t>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12704" y="3966253"/>
              <a:ext cx="74888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RSA</a:t>
              </a:r>
              <a:r>
                <a:rPr lang="en-US" baseline="-25000"/>
                <a:t>d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470851" y="3966253"/>
              <a:ext cx="14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“I feel pretty”</a:t>
              </a:r>
            </a:p>
          </p:txBody>
        </p:sp>
        <p:cxnSp>
          <p:nvCxnSpPr>
            <p:cNvPr id="63" name="Straight Arrow Connector 62"/>
            <p:cNvCxnSpPr>
              <a:stCxn id="59" idx="3"/>
              <a:endCxn id="61" idx="1"/>
            </p:cNvCxnSpPr>
            <p:nvPr/>
          </p:nvCxnSpPr>
          <p:spPr>
            <a:xfrm>
              <a:off x="9322693" y="4150919"/>
              <a:ext cx="1900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1" idx="3"/>
              <a:endCxn id="62" idx="1"/>
            </p:cNvCxnSpPr>
            <p:nvPr/>
          </p:nvCxnSpPr>
          <p:spPr>
            <a:xfrm>
              <a:off x="10261590" y="4150919"/>
              <a:ext cx="2092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2"/>
              <a:endCxn id="61" idx="0"/>
            </p:cNvCxnSpPr>
            <p:nvPr/>
          </p:nvCxnSpPr>
          <p:spPr>
            <a:xfrm>
              <a:off x="9795320" y="3862045"/>
              <a:ext cx="91827" cy="104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8223494" y="4527275"/>
            <a:ext cx="3707251" cy="830997"/>
            <a:chOff x="8223494" y="4527275"/>
            <a:chExt cx="3707251" cy="830997"/>
          </a:xfrm>
        </p:grpSpPr>
        <p:sp>
          <p:nvSpPr>
            <p:cNvPr id="68" name="TextBox 67"/>
            <p:cNvSpPr txBox="1"/>
            <p:nvPr/>
          </p:nvSpPr>
          <p:spPr>
            <a:xfrm>
              <a:off x="8223494" y="4988940"/>
              <a:ext cx="116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“Do you?”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491627" y="4527275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🔓 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00996" y="4988940"/>
              <a:ext cx="6605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RSA</a:t>
              </a:r>
              <a:r>
                <a:rPr lang="en-US" baseline="-25000" dirty="0" err="1"/>
                <a:t>e</a:t>
              </a:r>
              <a:endParaRPr lang="en-US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470851" y="4988940"/>
              <a:ext cx="14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5773ae</a:t>
              </a:r>
              <a:r>
                <a:rPr lang="mr-IN" dirty="0"/>
                <a:t>…</a:t>
              </a:r>
              <a:endParaRPr lang="en-US" dirty="0"/>
            </a:p>
          </p:txBody>
        </p:sp>
        <p:cxnSp>
          <p:nvCxnSpPr>
            <p:cNvPr id="72" name="Straight Arrow Connector 71"/>
            <p:cNvCxnSpPr>
              <a:stCxn id="68" idx="3"/>
              <a:endCxn id="70" idx="1"/>
            </p:cNvCxnSpPr>
            <p:nvPr/>
          </p:nvCxnSpPr>
          <p:spPr>
            <a:xfrm>
              <a:off x="9391734" y="5173606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0" idx="3"/>
              <a:endCxn id="71" idx="1"/>
            </p:cNvCxnSpPr>
            <p:nvPr/>
          </p:nvCxnSpPr>
          <p:spPr>
            <a:xfrm>
              <a:off x="10261589" y="5173606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9" idx="2"/>
              <a:endCxn id="70" idx="0"/>
            </p:cNvCxnSpPr>
            <p:nvPr/>
          </p:nvCxnSpPr>
          <p:spPr>
            <a:xfrm>
              <a:off x="9829488" y="4896607"/>
              <a:ext cx="101805" cy="92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H="1">
            <a:off x="3609406" y="5312671"/>
            <a:ext cx="4558834" cy="405338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553950" y="5233008"/>
            <a:ext cx="10676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5773ae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-37559" y="5330982"/>
            <a:ext cx="3707251" cy="843409"/>
            <a:chOff x="-37559" y="5330982"/>
            <a:chExt cx="3707251" cy="843409"/>
          </a:xfrm>
        </p:grpSpPr>
        <p:sp>
          <p:nvSpPr>
            <p:cNvPr id="78" name="TextBox 77"/>
            <p:cNvSpPr txBox="1"/>
            <p:nvPr/>
          </p:nvSpPr>
          <p:spPr>
            <a:xfrm>
              <a:off x="-37559" y="5805059"/>
              <a:ext cx="109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5773ae</a:t>
              </a:r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41928" y="5330982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🔑 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83737" y="5805059"/>
              <a:ext cx="716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RSA</a:t>
              </a:r>
              <a:r>
                <a:rPr lang="en-US" baseline="-25000" dirty="0" err="1"/>
                <a:t>d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209798" y="5805059"/>
              <a:ext cx="14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“Do you?”</a:t>
              </a:r>
            </a:p>
          </p:txBody>
        </p:sp>
        <p:cxnSp>
          <p:nvCxnSpPr>
            <p:cNvPr id="82" name="Straight Arrow Connector 81"/>
            <p:cNvCxnSpPr>
              <a:endCxn id="80" idx="1"/>
            </p:cNvCxnSpPr>
            <p:nvPr/>
          </p:nvCxnSpPr>
          <p:spPr>
            <a:xfrm>
              <a:off x="1061640" y="5989725"/>
              <a:ext cx="222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000536" y="5989725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2"/>
            </p:cNvCxnSpPr>
            <p:nvPr/>
          </p:nvCxnSpPr>
          <p:spPr>
            <a:xfrm>
              <a:off x="1579789" y="5700314"/>
              <a:ext cx="90451" cy="104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ight Brace 94"/>
          <p:cNvSpPr/>
          <p:nvPr/>
        </p:nvSpPr>
        <p:spPr>
          <a:xfrm rot="5400000">
            <a:off x="5682193" y="4455225"/>
            <a:ext cx="345414" cy="3533334"/>
          </a:xfrm>
          <a:prstGeom prst="rightBrace">
            <a:avLst>
              <a:gd name="adj1" fmla="val 30669"/>
              <a:gd name="adj2" fmla="val 50000"/>
            </a:avLst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63473" y="6406541"/>
            <a:ext cx="1166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Network observer only sees public keys and encrypted messages.   🔑</a:t>
            </a:r>
            <a:r>
              <a:rPr lang="en-US" sz="2400" baseline="-25000" dirty="0"/>
              <a:t>A </a:t>
            </a:r>
            <a:r>
              <a:rPr lang="en-US" sz="2400" dirty="0"/>
              <a:t>&amp; 🔑</a:t>
            </a:r>
            <a:r>
              <a:rPr lang="en-US" sz="2400" baseline="-25000" dirty="0"/>
              <a:t>G</a:t>
            </a:r>
            <a:r>
              <a:rPr lang="en-US" sz="2400" dirty="0"/>
              <a:t> are never seen.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88147" y="332170"/>
            <a:ext cx="32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017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58" grpId="0" animBg="1"/>
      <p:bldP spid="77" grpId="0" animBg="1"/>
      <p:bldP spid="95" grpId="0" animBg="1"/>
      <p:bldP spid="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asymmetric and symmetric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Public key algorithms like RSA are much more computationally expensive than symmetric ciphers like AES.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practice, we use public key cryptography just to exchange a shared key (a session key), then use AES for the remaining messages.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This allows us to use an efficient symmetric cipher (AES) </a:t>
            </a:r>
            <a:r>
              <a:rPr lang="en-US" b="1" dirty="0"/>
              <a:t>without</a:t>
            </a:r>
            <a:r>
              <a:rPr lang="en-US" dirty="0"/>
              <a:t> having </a:t>
            </a:r>
            <a:r>
              <a:rPr lang="en-US" i="1" dirty="0"/>
              <a:t>pre-shared</a:t>
            </a:r>
            <a:r>
              <a:rPr lang="en-US" dirty="0"/>
              <a:t> a key.</a:t>
            </a:r>
          </a:p>
        </p:txBody>
      </p:sp>
    </p:spTree>
    <p:extLst>
      <p:ext uri="{BB962C8B-B14F-4D97-AF65-F5344CB8AC3E}">
        <p14:creationId xmlns:p14="http://schemas.microsoft.com/office/powerpoint/2010/main" val="199995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04" y="166571"/>
            <a:ext cx="2027785" cy="2029633"/>
          </a:xfrm>
        </p:spPr>
        <p:txBody>
          <a:bodyPr>
            <a:normAutofit/>
          </a:bodyPr>
          <a:lstStyle/>
          <a:p>
            <a:r>
              <a:rPr lang="en-US" sz="3200" dirty="0"/>
              <a:t>Using public key to establish a session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98295" y="33651"/>
            <a:ext cx="17394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🔑=private key</a:t>
            </a:r>
          </a:p>
          <a:p>
            <a:r>
              <a:rPr lang="en-US" sz="2000" dirty="0"/>
              <a:t>🔓=public key</a:t>
            </a:r>
          </a:p>
          <a:p>
            <a:r>
              <a:rPr lang="en-US" sz="2000" dirty="0"/>
              <a:t>🗝=AES key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71287" y="446772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(🔑</a:t>
            </a:r>
            <a:r>
              <a:rPr lang="en-US" sz="2000" baseline="-25000" dirty="0"/>
              <a:t>A</a:t>
            </a:r>
            <a:r>
              <a:rPr lang="en-US" sz="2000" dirty="0"/>
              <a:t>,🔓</a:t>
            </a:r>
            <a:r>
              <a:rPr lang="en-US" sz="2000" baseline="-25000" dirty="0"/>
              <a:t>A</a:t>
            </a:r>
            <a:r>
              <a:rPr lang="en-US" sz="2000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26209" y="526491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(🔑</a:t>
            </a:r>
            <a:r>
              <a:rPr lang="en-US" sz="2000" baseline="-25000" dirty="0"/>
              <a:t>G</a:t>
            </a:r>
            <a:r>
              <a:rPr lang="en-US" sz="2000" dirty="0"/>
              <a:t>,🔓</a:t>
            </a:r>
            <a:r>
              <a:rPr lang="en-US" sz="2000" baseline="-25000" dirty="0"/>
              <a:t>G</a:t>
            </a:r>
            <a:r>
              <a:rPr lang="en-US" sz="2000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7599" y="135854"/>
            <a:ext cx="183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 key pair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6209" y="-58243"/>
            <a:ext cx="1269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 key pair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86346" y="389102"/>
            <a:ext cx="0" cy="62318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168240" y="389102"/>
            <a:ext cx="0" cy="62318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09406" y="963654"/>
            <a:ext cx="4558834" cy="405338"/>
          </a:xfrm>
          <a:prstGeom prst="straightConnector1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8233" y="729336"/>
            <a:ext cx="24973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Let’s talk </a:t>
            </a:r>
            <a:r>
              <a:rPr lang="en-US"/>
              <a:t>securely!</a:t>
            </a:r>
          </a:p>
          <a:p>
            <a:r>
              <a:rPr lang="en-US" dirty="0"/>
              <a:t>Here’s my public key 🔓</a:t>
            </a:r>
            <a:r>
              <a:rPr lang="en-US" baseline="-25000" dirty="0"/>
              <a:t>A</a:t>
            </a:r>
            <a:r>
              <a:rPr lang="en-US" dirty="0"/>
              <a:t>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583676" y="2286870"/>
            <a:ext cx="4558834" cy="405338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28227" y="2060062"/>
            <a:ext cx="28933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OK. Here’s our encrypted session key: 9382e2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59607" y="3368984"/>
            <a:ext cx="3628112" cy="826356"/>
            <a:chOff x="59607" y="2981566"/>
            <a:chExt cx="3628112" cy="826356"/>
          </a:xfrm>
        </p:grpSpPr>
        <p:sp>
          <p:nvSpPr>
            <p:cNvPr id="44" name="TextBox 43"/>
            <p:cNvSpPr txBox="1"/>
            <p:nvPr/>
          </p:nvSpPr>
          <p:spPr>
            <a:xfrm>
              <a:off x="59607" y="3438590"/>
              <a:ext cx="1429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“I feel pretty”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58086" y="2981566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🗝</a:t>
              </a:r>
              <a:r>
                <a:rPr lang="en-US" baseline="-25000" dirty="0"/>
                <a:t>S</a:t>
              </a:r>
              <a:r>
                <a:rPr lang="en-US" dirty="0"/>
                <a:t>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89920" y="3438590"/>
              <a:ext cx="66903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AES</a:t>
              </a:r>
              <a:r>
                <a:rPr lang="en-US" baseline="-25000"/>
                <a:t>e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68219" y="3438590"/>
              <a:ext cx="111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4950e2</a:t>
              </a:r>
              <a:r>
                <a:rPr lang="mr-IN" dirty="0"/>
                <a:t>…</a:t>
              </a:r>
              <a:endParaRPr lang="en-US" dirty="0"/>
            </a:p>
          </p:txBody>
        </p:sp>
        <p:cxnSp>
          <p:nvCxnSpPr>
            <p:cNvPr id="49" name="Straight Arrow Connector 48"/>
            <p:cNvCxnSpPr>
              <a:stCxn id="44" idx="3"/>
              <a:endCxn id="46" idx="1"/>
            </p:cNvCxnSpPr>
            <p:nvPr/>
          </p:nvCxnSpPr>
          <p:spPr>
            <a:xfrm>
              <a:off x="1489103" y="3623256"/>
              <a:ext cx="2008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6" idx="3"/>
              <a:endCxn id="47" idx="1"/>
            </p:cNvCxnSpPr>
            <p:nvPr/>
          </p:nvCxnSpPr>
          <p:spPr>
            <a:xfrm>
              <a:off x="2358958" y="3623256"/>
              <a:ext cx="2092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5" idx="2"/>
              <a:endCxn id="46" idx="0"/>
            </p:cNvCxnSpPr>
            <p:nvPr/>
          </p:nvCxnSpPr>
          <p:spPr>
            <a:xfrm>
              <a:off x="1895947" y="3350898"/>
              <a:ext cx="128492" cy="87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8062770" y="3966038"/>
            <a:ext cx="3707251" cy="830997"/>
            <a:chOff x="8223494" y="4527275"/>
            <a:chExt cx="3707251" cy="830997"/>
          </a:xfrm>
        </p:grpSpPr>
        <p:sp>
          <p:nvSpPr>
            <p:cNvPr id="68" name="TextBox 67"/>
            <p:cNvSpPr txBox="1"/>
            <p:nvPr/>
          </p:nvSpPr>
          <p:spPr>
            <a:xfrm>
              <a:off x="8223494" y="4988940"/>
              <a:ext cx="116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495e2</a:t>
              </a:r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491627" y="4527275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🗝</a:t>
              </a:r>
              <a:r>
                <a:rPr lang="en-US" baseline="-25000" dirty="0"/>
                <a:t>S</a:t>
              </a:r>
              <a:r>
                <a:rPr lang="en-US" dirty="0"/>
                <a:t>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00996" y="4988940"/>
              <a:ext cx="6846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AES</a:t>
              </a:r>
              <a:r>
                <a:rPr lang="en-US" baseline="-25000"/>
                <a:t>d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470851" y="4988940"/>
              <a:ext cx="14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“I feel pretty”</a:t>
              </a:r>
            </a:p>
          </p:txBody>
        </p:sp>
        <p:cxnSp>
          <p:nvCxnSpPr>
            <p:cNvPr id="72" name="Straight Arrow Connector 71"/>
            <p:cNvCxnSpPr>
              <a:stCxn id="68" idx="3"/>
              <a:endCxn id="70" idx="1"/>
            </p:cNvCxnSpPr>
            <p:nvPr/>
          </p:nvCxnSpPr>
          <p:spPr>
            <a:xfrm>
              <a:off x="9391734" y="5173606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0" idx="3"/>
              <a:endCxn id="71" idx="1"/>
            </p:cNvCxnSpPr>
            <p:nvPr/>
          </p:nvCxnSpPr>
          <p:spPr>
            <a:xfrm>
              <a:off x="10285597" y="5173606"/>
              <a:ext cx="1852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9" idx="2"/>
              <a:endCxn id="70" idx="0"/>
            </p:cNvCxnSpPr>
            <p:nvPr/>
          </p:nvCxnSpPr>
          <p:spPr>
            <a:xfrm>
              <a:off x="9829488" y="4896607"/>
              <a:ext cx="113809" cy="92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49371" y="2468562"/>
            <a:ext cx="2935188" cy="843409"/>
            <a:chOff x="-37559" y="5330982"/>
            <a:chExt cx="2935188" cy="843409"/>
          </a:xfrm>
        </p:grpSpPr>
        <p:sp>
          <p:nvSpPr>
            <p:cNvPr id="78" name="TextBox 77"/>
            <p:cNvSpPr txBox="1"/>
            <p:nvPr/>
          </p:nvSpPr>
          <p:spPr>
            <a:xfrm>
              <a:off x="-37559" y="5805059"/>
              <a:ext cx="109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9382e2</a:t>
              </a:r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41928" y="5330982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🔑 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11435" y="5805059"/>
              <a:ext cx="689102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RSA</a:t>
              </a:r>
              <a:r>
                <a:rPr lang="en-US" baseline="-25000"/>
                <a:t>d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209798" y="5805059"/>
              <a:ext cx="687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🗝</a:t>
              </a:r>
              <a:r>
                <a:rPr lang="en-US" baseline="-25000" dirty="0"/>
                <a:t>S</a:t>
              </a:r>
              <a:endParaRPr lang="en-US" dirty="0"/>
            </a:p>
          </p:txBody>
        </p:sp>
        <p:cxnSp>
          <p:nvCxnSpPr>
            <p:cNvPr id="82" name="Straight Arrow Connector 81"/>
            <p:cNvCxnSpPr>
              <a:endCxn id="80" idx="1"/>
            </p:cNvCxnSpPr>
            <p:nvPr/>
          </p:nvCxnSpPr>
          <p:spPr>
            <a:xfrm>
              <a:off x="1061640" y="5989725"/>
              <a:ext cx="24979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000536" y="5989725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2"/>
            </p:cNvCxnSpPr>
            <p:nvPr/>
          </p:nvCxnSpPr>
          <p:spPr>
            <a:xfrm>
              <a:off x="1579789" y="5700314"/>
              <a:ext cx="90451" cy="1047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204555" y="1216753"/>
            <a:ext cx="381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 random 128-bit number: 🗝</a:t>
            </a:r>
            <a:r>
              <a:rPr lang="en-US" baseline="-25000" dirty="0"/>
              <a:t>S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669039" y="1539918"/>
            <a:ext cx="3707251" cy="830997"/>
            <a:chOff x="8223494" y="4527275"/>
            <a:chExt cx="3707251" cy="830997"/>
          </a:xfrm>
        </p:grpSpPr>
        <p:sp>
          <p:nvSpPr>
            <p:cNvPr id="67" name="TextBox 66"/>
            <p:cNvSpPr txBox="1"/>
            <p:nvPr/>
          </p:nvSpPr>
          <p:spPr>
            <a:xfrm>
              <a:off x="8223494" y="4988940"/>
              <a:ext cx="116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🗝</a:t>
              </a:r>
              <a:r>
                <a:rPr lang="en-US" baseline="-25000" dirty="0"/>
                <a:t>S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491627" y="4527275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🔓 </a:t>
              </a:r>
              <a:r>
                <a:rPr lang="en-US" baseline="-25000" dirty="0"/>
                <a:t>A</a:t>
              </a:r>
              <a:r>
                <a:rPr lang="en-US" dirty="0"/>
                <a:t> 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600996" y="4988940"/>
              <a:ext cx="6605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RSA</a:t>
              </a:r>
              <a:r>
                <a:rPr lang="en-US" baseline="-25000" dirty="0" err="1"/>
                <a:t>e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470851" y="4988940"/>
              <a:ext cx="14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9382e2</a:t>
              </a:r>
              <a:r>
                <a:rPr lang="mr-IN" dirty="0"/>
                <a:t>…</a:t>
              </a:r>
              <a:endParaRPr lang="en-US" dirty="0"/>
            </a:p>
          </p:txBody>
        </p:sp>
        <p:cxnSp>
          <p:nvCxnSpPr>
            <p:cNvPr id="87" name="Straight Arrow Connector 86"/>
            <p:cNvCxnSpPr>
              <a:stCxn id="67" idx="3"/>
              <a:endCxn id="85" idx="1"/>
            </p:cNvCxnSpPr>
            <p:nvPr/>
          </p:nvCxnSpPr>
          <p:spPr>
            <a:xfrm>
              <a:off x="9391734" y="5173606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5" idx="3"/>
              <a:endCxn id="86" idx="1"/>
            </p:cNvCxnSpPr>
            <p:nvPr/>
          </p:nvCxnSpPr>
          <p:spPr>
            <a:xfrm>
              <a:off x="10261589" y="5173606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5" idx="2"/>
              <a:endCxn id="85" idx="0"/>
            </p:cNvCxnSpPr>
            <p:nvPr/>
          </p:nvCxnSpPr>
          <p:spPr>
            <a:xfrm>
              <a:off x="9829488" y="4896607"/>
              <a:ext cx="101805" cy="92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>
            <a:off x="3597877" y="4084247"/>
            <a:ext cx="4558834" cy="405338"/>
          </a:xfrm>
          <a:prstGeom prst="straightConnector1">
            <a:avLst/>
          </a:prstGeom>
          <a:ln w="127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088233" y="3977429"/>
            <a:ext cx="11133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4950e2 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7997709" y="4859556"/>
            <a:ext cx="3628112" cy="826356"/>
            <a:chOff x="59607" y="2981566"/>
            <a:chExt cx="3628112" cy="826356"/>
          </a:xfrm>
        </p:grpSpPr>
        <p:sp>
          <p:nvSpPr>
            <p:cNvPr id="93" name="TextBox 92"/>
            <p:cNvSpPr txBox="1"/>
            <p:nvPr/>
          </p:nvSpPr>
          <p:spPr>
            <a:xfrm>
              <a:off x="59607" y="3438590"/>
              <a:ext cx="1429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“Do you?”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558086" y="2981566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🗝</a:t>
              </a:r>
              <a:r>
                <a:rPr lang="en-US" baseline="-25000" dirty="0"/>
                <a:t>S</a:t>
              </a:r>
              <a:r>
                <a:rPr lang="en-US" dirty="0"/>
                <a:t>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89920" y="3438590"/>
              <a:ext cx="66903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AES</a:t>
              </a:r>
              <a:r>
                <a:rPr lang="en-US" baseline="-25000"/>
                <a:t>e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568219" y="3438590"/>
              <a:ext cx="111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789aab</a:t>
              </a:r>
              <a:r>
                <a:rPr lang="mr-IN" dirty="0"/>
                <a:t>…</a:t>
              </a:r>
              <a:endParaRPr lang="en-US" dirty="0"/>
            </a:p>
          </p:txBody>
        </p:sp>
        <p:cxnSp>
          <p:nvCxnSpPr>
            <p:cNvPr id="103" name="Straight Arrow Connector 102"/>
            <p:cNvCxnSpPr>
              <a:stCxn id="93" idx="3"/>
              <a:endCxn id="101" idx="1"/>
            </p:cNvCxnSpPr>
            <p:nvPr/>
          </p:nvCxnSpPr>
          <p:spPr>
            <a:xfrm>
              <a:off x="1489103" y="3623256"/>
              <a:ext cx="2008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1" idx="3"/>
              <a:endCxn id="102" idx="1"/>
            </p:cNvCxnSpPr>
            <p:nvPr/>
          </p:nvCxnSpPr>
          <p:spPr>
            <a:xfrm>
              <a:off x="2358958" y="3623256"/>
              <a:ext cx="2092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4" idx="2"/>
              <a:endCxn id="101" idx="0"/>
            </p:cNvCxnSpPr>
            <p:nvPr/>
          </p:nvCxnSpPr>
          <p:spPr>
            <a:xfrm>
              <a:off x="1895947" y="3350898"/>
              <a:ext cx="128492" cy="87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 flipH="1">
            <a:off x="3609406" y="5549738"/>
            <a:ext cx="4558834" cy="405338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553950" y="5470075"/>
            <a:ext cx="10676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789aab</a:t>
            </a:r>
            <a:r>
              <a:rPr lang="mr-IN" dirty="0"/>
              <a:t>…</a:t>
            </a:r>
            <a:r>
              <a:rPr lang="en-US" dirty="0"/>
              <a:t> 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06567" y="5508457"/>
            <a:ext cx="3707251" cy="830997"/>
            <a:chOff x="8223494" y="4527275"/>
            <a:chExt cx="3707251" cy="830997"/>
          </a:xfrm>
        </p:grpSpPr>
        <p:sp>
          <p:nvSpPr>
            <p:cNvPr id="109" name="TextBox 108"/>
            <p:cNvSpPr txBox="1"/>
            <p:nvPr/>
          </p:nvSpPr>
          <p:spPr>
            <a:xfrm>
              <a:off x="8223494" y="4988940"/>
              <a:ext cx="1168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789aab</a:t>
              </a:r>
              <a:r>
                <a:rPr lang="mr-IN" dirty="0"/>
                <a:t>…</a:t>
              </a:r>
              <a:endParaRPr lang="en-US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491627" y="4527275"/>
              <a:ext cx="6757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🗝</a:t>
              </a:r>
              <a:r>
                <a:rPr lang="en-US" baseline="-25000" dirty="0"/>
                <a:t>S</a:t>
              </a:r>
              <a:r>
                <a:rPr lang="en-US" dirty="0"/>
                <a:t>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600996" y="4988940"/>
              <a:ext cx="6846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AES</a:t>
              </a:r>
              <a:r>
                <a:rPr lang="en-US" baseline="-25000"/>
                <a:t>d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470851" y="4988940"/>
              <a:ext cx="1459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“Do you?”</a:t>
              </a:r>
            </a:p>
          </p:txBody>
        </p:sp>
        <p:cxnSp>
          <p:nvCxnSpPr>
            <p:cNvPr id="113" name="Straight Arrow Connector 112"/>
            <p:cNvCxnSpPr>
              <a:stCxn id="109" idx="3"/>
              <a:endCxn id="111" idx="1"/>
            </p:cNvCxnSpPr>
            <p:nvPr/>
          </p:nvCxnSpPr>
          <p:spPr>
            <a:xfrm>
              <a:off x="9391734" y="5173606"/>
              <a:ext cx="2092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1" idx="3"/>
              <a:endCxn id="112" idx="1"/>
            </p:cNvCxnSpPr>
            <p:nvPr/>
          </p:nvCxnSpPr>
          <p:spPr>
            <a:xfrm>
              <a:off x="10285597" y="5173606"/>
              <a:ext cx="1852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0" idx="2"/>
              <a:endCxn id="111" idx="0"/>
            </p:cNvCxnSpPr>
            <p:nvPr/>
          </p:nvCxnSpPr>
          <p:spPr>
            <a:xfrm>
              <a:off x="9829488" y="4896607"/>
              <a:ext cx="113809" cy="923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ular Callout 75">
            <a:extLst>
              <a:ext uri="{FF2B5EF4-FFF2-40B4-BE49-F238E27FC236}">
                <a16:creationId xmlns:a16="http://schemas.microsoft.com/office/drawing/2014/main" id="{C3D0D40B-9497-4A4E-BE3D-0FFBDE1951D2}"/>
              </a:ext>
            </a:extLst>
          </p:cNvPr>
          <p:cNvSpPr/>
          <p:nvPr/>
        </p:nvSpPr>
        <p:spPr>
          <a:xfrm>
            <a:off x="9704417" y="2655424"/>
            <a:ext cx="2138213" cy="710446"/>
          </a:xfrm>
          <a:prstGeom prst="wedgeRectCallout">
            <a:avLst>
              <a:gd name="adj1" fmla="val -54102"/>
              <a:gd name="adj2" fmla="val -9529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Public-key (RSA) operations are </a:t>
            </a:r>
            <a:r>
              <a:rPr lang="en-US" b="1" dirty="0"/>
              <a:t>slow</a:t>
            </a:r>
            <a:r>
              <a:rPr lang="en-US" dirty="0"/>
              <a:t>.</a:t>
            </a:r>
          </a:p>
        </p:txBody>
      </p:sp>
      <p:sp>
        <p:nvSpPr>
          <p:cNvPr id="77" name="Rectangular Callout 76">
            <a:extLst>
              <a:ext uri="{FF2B5EF4-FFF2-40B4-BE49-F238E27FC236}">
                <a16:creationId xmlns:a16="http://schemas.microsoft.com/office/drawing/2014/main" id="{579AD368-F254-9D4A-93D3-5A7882D377F5}"/>
              </a:ext>
            </a:extLst>
          </p:cNvPr>
          <p:cNvSpPr/>
          <p:nvPr/>
        </p:nvSpPr>
        <p:spPr>
          <a:xfrm>
            <a:off x="10124873" y="6020790"/>
            <a:ext cx="1929736" cy="837210"/>
          </a:xfrm>
          <a:prstGeom prst="wedgeRectCallout">
            <a:avLst>
              <a:gd name="adj1" fmla="val -44979"/>
              <a:gd name="adj2" fmla="val -9358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Symmetric-key (AES) operations operations are </a:t>
            </a:r>
            <a:r>
              <a:rPr lang="en-US" b="1" dirty="0"/>
              <a:t>fast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1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/>
      <p:bldP spid="91" grpId="1" animBg="1"/>
      <p:bldP spid="107" grpId="1" animBg="1"/>
      <p:bldP spid="76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Ethernet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 layer handles error detection and correction: </a:t>
            </a:r>
            <a:r>
              <a:rPr lang="en-US" b="1" dirty="0">
                <a:solidFill>
                  <a:schemeClr val="accent6"/>
                </a:solidFill>
              </a:rPr>
              <a:t>Parity</a:t>
            </a:r>
            <a:r>
              <a:rPr lang="en-US" i="1" dirty="0">
                <a:solidFill>
                  <a:schemeClr val="accent6"/>
                </a:solidFill>
              </a:rPr>
              <a:t>, </a:t>
            </a:r>
            <a:r>
              <a:rPr lang="en-US" b="1" dirty="0">
                <a:solidFill>
                  <a:schemeClr val="accent6"/>
                </a:solidFill>
              </a:rPr>
              <a:t>Checksum</a:t>
            </a:r>
            <a:r>
              <a:rPr lang="en-US" i="1" dirty="0">
                <a:solidFill>
                  <a:schemeClr val="accent6"/>
                </a:solidFill>
              </a:rPr>
              <a:t>, </a:t>
            </a:r>
            <a:r>
              <a:rPr lang="en-US" dirty="0"/>
              <a:t>and </a:t>
            </a:r>
            <a:r>
              <a:rPr lang="en-US" dirty="0">
                <a:solidFill>
                  <a:schemeClr val="accent6"/>
                </a:solidFill>
              </a:rPr>
              <a:t>Cyclic </a:t>
            </a:r>
            <a:r>
              <a:rPr lang="en-US" dirty="0" err="1">
                <a:solidFill>
                  <a:schemeClr val="accent6"/>
                </a:solidFill>
              </a:rPr>
              <a:t>Redandancy</a:t>
            </a:r>
            <a:r>
              <a:rPr lang="en-US" dirty="0">
                <a:solidFill>
                  <a:schemeClr val="accent6"/>
                </a:solidFill>
              </a:rPr>
              <a:t> Check (</a:t>
            </a:r>
            <a:r>
              <a:rPr lang="en-US" b="1" dirty="0">
                <a:solidFill>
                  <a:schemeClr val="accent6"/>
                </a:solidFill>
              </a:rPr>
              <a:t>CRC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r>
              <a:rPr lang="en-US" dirty="0"/>
              <a:t>.</a:t>
            </a:r>
          </a:p>
          <a:p>
            <a:r>
              <a:rPr lang="en-US" dirty="0"/>
              <a:t>Ethernet adds </a:t>
            </a:r>
            <a:r>
              <a:rPr lang="en-US" b="1" dirty="0">
                <a:solidFill>
                  <a:schemeClr val="accent6"/>
                </a:solidFill>
              </a:rPr>
              <a:t>MAC addresses </a:t>
            </a:r>
            <a:r>
              <a:rPr lang="en-US" dirty="0"/>
              <a:t>to identify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 on a shared link.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ARP</a:t>
            </a:r>
            <a:r>
              <a:rPr lang="en-US" dirty="0"/>
              <a:t> uses Ethernet broadcast to find </a:t>
            </a:r>
            <a:r>
              <a:rPr lang="en-US" i="1" dirty="0"/>
              <a:t>IP address → MAC address </a:t>
            </a:r>
            <a:r>
              <a:rPr lang="en-US" dirty="0"/>
              <a:t>mapping</a:t>
            </a:r>
          </a:p>
          <a:p>
            <a:r>
              <a:rPr lang="en-US" b="1" dirty="0">
                <a:solidFill>
                  <a:schemeClr val="accent6"/>
                </a:solidFill>
              </a:rPr>
              <a:t>DHCP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requests are sent by Ethernet broadcast </a:t>
            </a:r>
            <a:r>
              <a:rPr lang="en-US" sz="2800" dirty="0"/>
              <a:t>(to FF:FF:FF:FF:FF:FF)</a:t>
            </a:r>
          </a:p>
          <a:p>
            <a:r>
              <a:rPr lang="en-US" dirty="0"/>
              <a:t>Old Ethernet </a:t>
            </a:r>
            <a:r>
              <a:rPr lang="en-US" b="1" dirty="0">
                <a:solidFill>
                  <a:schemeClr val="accent6"/>
                </a:solidFill>
              </a:rPr>
              <a:t>hubs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broadcasted data to all ports.</a:t>
            </a:r>
          </a:p>
          <a:p>
            <a:r>
              <a:rPr lang="en-US" dirty="0"/>
              <a:t>Ethernet </a:t>
            </a:r>
            <a:r>
              <a:rPr lang="en-US" b="1" dirty="0">
                <a:solidFill>
                  <a:schemeClr val="accent6"/>
                </a:solidFill>
              </a:rPr>
              <a:t>switches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learn/remember which MAC addresses are reachable on each port and relay traffic only to the appropriate ports.</a:t>
            </a:r>
          </a:p>
          <a:p>
            <a:pPr lvl="1"/>
            <a:r>
              <a:rPr lang="en-US" dirty="0"/>
              <a:t>Reduce broadcast traffic and eliminate collisions.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VLANs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create multiple isolated LANs/subnets on one switch.</a:t>
            </a:r>
          </a:p>
          <a:p>
            <a:r>
              <a:rPr lang="en-US" b="1" dirty="0">
                <a:solidFill>
                  <a:schemeClr val="accent6"/>
                </a:solidFill>
              </a:rPr>
              <a:t>Data Centers </a:t>
            </a:r>
            <a:r>
              <a:rPr lang="en-US" dirty="0"/>
              <a:t>&amp; </a:t>
            </a:r>
            <a:r>
              <a:rPr lang="en-US" b="1" dirty="0">
                <a:solidFill>
                  <a:schemeClr val="accent6"/>
                </a:solidFill>
              </a:rPr>
              <a:t>Supercomputers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demand fast local networks.</a:t>
            </a:r>
          </a:p>
        </p:txBody>
      </p:sp>
    </p:spTree>
    <p:extLst>
      <p:ext uri="{BB962C8B-B14F-4D97-AF65-F5344CB8AC3E}">
        <p14:creationId xmlns:p14="http://schemas.microsoft.com/office/powerpoint/2010/main" val="32137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Public Key Cryptography: 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RSA uses </a:t>
            </a:r>
            <a:r>
              <a:rPr lang="en-US" b="1" dirty="0">
                <a:solidFill>
                  <a:schemeClr val="accent6"/>
                </a:solidFill>
              </a:rPr>
              <a:t>modular exponentiation </a:t>
            </a:r>
            <a:r>
              <a:rPr lang="en-US" dirty="0"/>
              <a:t>for encryption and decryption.</a:t>
            </a:r>
          </a:p>
          <a:p>
            <a:r>
              <a:rPr lang="en-US" dirty="0"/>
              <a:t>Number theory tells us that we can find three large integers: </a:t>
            </a:r>
            <a:r>
              <a:rPr lang="en-US" i="1" dirty="0"/>
              <a:t>n, e, d</a:t>
            </a:r>
            <a:br>
              <a:rPr lang="en-US" i="1" dirty="0"/>
            </a:br>
            <a:r>
              <a:rPr lang="en-US" dirty="0"/>
              <a:t>such that for any integer </a:t>
            </a:r>
            <a:r>
              <a:rPr lang="en-US" i="1" dirty="0"/>
              <a:t>m &lt; 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b="1" dirty="0"/>
              <a:t>(m</a:t>
            </a:r>
            <a:r>
              <a:rPr lang="en-US" b="1" baseline="30000" dirty="0"/>
              <a:t>e</a:t>
            </a:r>
            <a:r>
              <a:rPr lang="en-US" b="1" dirty="0"/>
              <a:t>)</a:t>
            </a:r>
            <a:r>
              <a:rPr lang="en-US" b="1" baseline="30000" dirty="0"/>
              <a:t>d</a:t>
            </a:r>
            <a:r>
              <a:rPr lang="en-US" b="1" dirty="0"/>
              <a:t> mod n = m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m</a:t>
            </a:r>
            <a:r>
              <a:rPr lang="en-US" dirty="0"/>
              <a:t> is the </a:t>
            </a:r>
            <a:r>
              <a:rPr lang="en-US" b="1" dirty="0">
                <a:solidFill>
                  <a:schemeClr val="accent6"/>
                </a:solidFill>
              </a:rPr>
              <a:t>message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 encrypt, viewed as an integer.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e</a:t>
            </a:r>
            <a:r>
              <a:rPr lang="en-US" dirty="0"/>
              <a:t> is the </a:t>
            </a:r>
            <a:r>
              <a:rPr lang="en-US" b="1" dirty="0">
                <a:solidFill>
                  <a:schemeClr val="accent6"/>
                </a:solidFill>
              </a:rPr>
              <a:t>encryption exponent</a:t>
            </a:r>
            <a:r>
              <a:rPr lang="en-US" dirty="0"/>
              <a:t>.  The pair (e, n) is the public key.</a:t>
            </a:r>
          </a:p>
          <a:p>
            <a:pPr lvl="1"/>
            <a:r>
              <a:rPr lang="en-US" dirty="0"/>
              <a:t>To encrypt a message to </a:t>
            </a:r>
            <a:r>
              <a:rPr lang="en-US" dirty="0" err="1"/>
              <a:t>ciphertext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6"/>
                </a:solidFill>
              </a:rPr>
              <a:t>c</a:t>
            </a:r>
            <a:r>
              <a:rPr lang="en-US" b="1" dirty="0"/>
              <a:t>,</a:t>
            </a:r>
            <a:r>
              <a:rPr lang="en-US" dirty="0"/>
              <a:t> raise the plaintext to the e</a:t>
            </a:r>
            <a:r>
              <a:rPr lang="en-US" baseline="30000" dirty="0"/>
              <a:t>th</a:t>
            </a:r>
            <a:r>
              <a:rPr lang="en-US" dirty="0"/>
              <a:t> power (mod n):</a:t>
            </a:r>
          </a:p>
          <a:p>
            <a:pPr marL="0" indent="0" algn="ctr">
              <a:buNone/>
            </a:pPr>
            <a:r>
              <a:rPr lang="en-US" b="1" dirty="0"/>
              <a:t>m</a:t>
            </a:r>
            <a:r>
              <a:rPr lang="en-US" b="1" baseline="30000" dirty="0"/>
              <a:t>e</a:t>
            </a:r>
            <a:r>
              <a:rPr lang="en-US" b="1" dirty="0"/>
              <a:t> mod n = c</a:t>
            </a:r>
            <a:endParaRPr lang="en-US" dirty="0"/>
          </a:p>
          <a:p>
            <a:r>
              <a:rPr lang="en-US" b="1" i="1" dirty="0">
                <a:solidFill>
                  <a:schemeClr val="accent6"/>
                </a:solidFill>
              </a:rPr>
              <a:t>d</a:t>
            </a:r>
            <a:r>
              <a:rPr lang="en-US" dirty="0"/>
              <a:t> is the </a:t>
            </a:r>
            <a:r>
              <a:rPr lang="en-US" b="1" dirty="0">
                <a:solidFill>
                  <a:schemeClr val="accent6"/>
                </a:solidFill>
              </a:rPr>
              <a:t>decryption exponent</a:t>
            </a:r>
            <a:r>
              <a:rPr lang="en-US" dirty="0"/>
              <a:t>.  The pair (d, n) is the private key.</a:t>
            </a:r>
          </a:p>
          <a:p>
            <a:pPr lvl="1"/>
            <a:r>
              <a:rPr lang="en-US" dirty="0"/>
              <a:t>To decrypt a message, raise the </a:t>
            </a:r>
            <a:r>
              <a:rPr lang="en-US" dirty="0" err="1"/>
              <a:t>ciphertext</a:t>
            </a:r>
            <a:r>
              <a:rPr lang="en-US" dirty="0"/>
              <a:t> to the </a:t>
            </a:r>
            <a:r>
              <a:rPr lang="en-US" dirty="0" err="1"/>
              <a:t>d</a:t>
            </a:r>
            <a:r>
              <a:rPr lang="en-US" baseline="30000" dirty="0" err="1"/>
              <a:t>th</a:t>
            </a:r>
            <a:r>
              <a:rPr lang="en-US" dirty="0"/>
              <a:t> power (mod n):</a:t>
            </a:r>
          </a:p>
          <a:p>
            <a:pPr marL="0" indent="0" algn="ctr">
              <a:buNone/>
            </a:pPr>
            <a:r>
              <a:rPr lang="en-US" b="1" dirty="0"/>
              <a:t>c</a:t>
            </a:r>
            <a:r>
              <a:rPr lang="en-US" b="1" baseline="30000" dirty="0"/>
              <a:t>d</a:t>
            </a:r>
            <a:r>
              <a:rPr lang="en-US" b="1" dirty="0"/>
              <a:t> mod n </a:t>
            </a:r>
            <a:r>
              <a:rPr lang="en-US" dirty="0"/>
              <a:t>= (m</a:t>
            </a:r>
            <a:r>
              <a:rPr lang="en-US" baseline="30000" dirty="0"/>
              <a:t>e</a:t>
            </a:r>
            <a:r>
              <a:rPr lang="en-US" dirty="0"/>
              <a:t> mod n)</a:t>
            </a:r>
            <a:r>
              <a:rPr lang="en-US" baseline="30000" dirty="0"/>
              <a:t>d</a:t>
            </a:r>
            <a:r>
              <a:rPr lang="en-US" dirty="0"/>
              <a:t> mod n = 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mod n </a:t>
            </a:r>
            <a:r>
              <a:rPr lang="en-US" b="1" dirty="0"/>
              <a:t>= m</a:t>
            </a:r>
          </a:p>
        </p:txBody>
      </p:sp>
    </p:spTree>
    <p:extLst>
      <p:ext uri="{BB962C8B-B14F-4D97-AF65-F5344CB8AC3E}">
        <p14:creationId xmlns:p14="http://schemas.microsoft.com/office/powerpoint/2010/main" val="78189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It turns out that there are many sets of (e, d, n) that satisfy</a:t>
            </a:r>
          </a:p>
          <a:p>
            <a:pPr marL="0" indent="0" algn="ctr">
              <a:buNone/>
            </a:pPr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mod n = m,   </a:t>
            </a:r>
            <a:r>
              <a:rPr lang="en-US" i="1" dirty="0"/>
              <a:t>for all   </a:t>
            </a:r>
            <a:r>
              <a:rPr lang="en-US" dirty="0"/>
              <a:t>m &gt; n</a:t>
            </a:r>
          </a:p>
          <a:p>
            <a:r>
              <a:rPr lang="en-US" dirty="0"/>
              <a:t>These form different public-private key pairs for RSA encryption</a:t>
            </a:r>
          </a:p>
          <a:p>
            <a:r>
              <a:rPr lang="en-US" dirty="0"/>
              <a:t>We can’t go into the details here (generating (e, d, n), proofs</a:t>
            </a:r>
            <a:r>
              <a:rPr lang="mr-IN" dirty="0"/>
              <a:t>…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Each key pair can be derived from a pair of large large prime numbers.</a:t>
            </a:r>
          </a:p>
          <a:p>
            <a:r>
              <a:rPr lang="en-US" dirty="0"/>
              <a:t>Key idea is that modular exponentiation of huge numbers is efficient, but factoring large prime numbers (to reverse it) takes exponential time.</a:t>
            </a:r>
          </a:p>
          <a:p>
            <a:pPr lvl="1"/>
            <a:r>
              <a:rPr lang="en-US" dirty="0"/>
              <a:t>Even knowing </a:t>
            </a:r>
            <a:r>
              <a:rPr lang="en-US" b="1" dirty="0"/>
              <a:t>e</a:t>
            </a:r>
            <a:r>
              <a:rPr lang="en-US" dirty="0"/>
              <a:t>, </a:t>
            </a:r>
            <a:r>
              <a:rPr lang="en-US" b="1" dirty="0"/>
              <a:t>n</a:t>
            </a:r>
            <a:r>
              <a:rPr lang="en-US" dirty="0"/>
              <a:t>, and </a:t>
            </a:r>
            <a:r>
              <a:rPr lang="en-US" b="1" dirty="0"/>
              <a:t>m</a:t>
            </a:r>
            <a:r>
              <a:rPr lang="en-US" dirty="0"/>
              <a:t>, it’s extremely difficult to find </a:t>
            </a:r>
            <a:r>
              <a:rPr lang="en-US" b="1" dirty="0"/>
              <a:t>d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r>
              <a:rPr lang="en-US" dirty="0"/>
              <a:t>Notice that RSA public and private keys can be </a:t>
            </a:r>
            <a:r>
              <a:rPr lang="en-US" b="1" i="1" dirty="0"/>
              <a:t>reversed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)</a:t>
            </a:r>
            <a:r>
              <a:rPr lang="en-US" baseline="30000" dirty="0"/>
              <a:t>d</a:t>
            </a:r>
            <a:r>
              <a:rPr lang="en-US" dirty="0"/>
              <a:t> mod n = m</a:t>
            </a:r>
            <a:r>
              <a:rPr lang="en-US" baseline="30000" dirty="0"/>
              <a:t>ed</a:t>
            </a:r>
            <a:r>
              <a:rPr lang="en-US" dirty="0"/>
              <a:t> mod n = </a:t>
            </a:r>
            <a:r>
              <a:rPr lang="en-US" dirty="0">
                <a:solidFill>
                  <a:schemeClr val="accent6"/>
                </a:solidFill>
              </a:rPr>
              <a:t>(m</a:t>
            </a:r>
            <a:r>
              <a:rPr lang="en-US" b="1" baseline="30000" dirty="0">
                <a:solidFill>
                  <a:schemeClr val="accent6"/>
                </a:solidFill>
              </a:rPr>
              <a:t>d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r>
              <a:rPr lang="en-US" b="1" baseline="30000" dirty="0">
                <a:solidFill>
                  <a:schemeClr val="accent6"/>
                </a:solidFill>
              </a:rPr>
              <a:t>e</a:t>
            </a:r>
            <a:r>
              <a:rPr lang="en-US" dirty="0">
                <a:solidFill>
                  <a:schemeClr val="accent6"/>
                </a:solidFill>
              </a:rPr>
              <a:t> mod n = m</a:t>
            </a:r>
          </a:p>
          <a:p>
            <a:pPr lvl="1"/>
            <a:r>
              <a:rPr lang="en-US" dirty="0"/>
              <a:t>If private key is used for encryption, then the public key will decrypt it!</a:t>
            </a:r>
          </a:p>
          <a:p>
            <a:pPr lvl="1"/>
            <a:r>
              <a:rPr lang="en-US" dirty="0"/>
              <a:t>Later, we’ll use RSA keys in this reverse way for digital signatures.</a:t>
            </a:r>
          </a:p>
          <a:p>
            <a:pPr lvl="2"/>
            <a:endParaRPr lang="en-US" dirty="0"/>
          </a:p>
          <a:p>
            <a:r>
              <a:rPr lang="en-US" dirty="0"/>
              <a:t>Good RSA demo: </a:t>
            </a:r>
            <a:r>
              <a:rPr lang="en-US" dirty="0">
                <a:hlinkClick r:id="rId3"/>
              </a:rPr>
              <a:t>https://www.cryptool.org/en/cto-highlights/rsa-step-by-step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8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FF28-3CD6-EB40-AFE0-2D27B91D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174C5-1EBF-B845-843B-1CEEDCBDF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613E-36D6-F94F-AFDA-24660437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Anonymity </a:t>
            </a:r>
            <a:r>
              <a:rPr lang="en-US" dirty="0"/>
              <a:t>on the Internet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9E9B1-B111-6B4F-88CF-90212BE1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with encryption, routers know </a:t>
            </a:r>
            <a:r>
              <a:rPr lang="en-US" b="1" dirty="0"/>
              <a:t>who</a:t>
            </a:r>
            <a:r>
              <a:rPr lang="en-US" dirty="0"/>
              <a:t> you are communicating with.</a:t>
            </a:r>
          </a:p>
          <a:p>
            <a:r>
              <a:rPr lang="en-US" dirty="0"/>
              <a:t>Every IP packet reveals its source and destination IP address.</a:t>
            </a:r>
          </a:p>
          <a:p>
            <a:r>
              <a:rPr lang="en-US" dirty="0"/>
              <a:t>This allows governments and corporations to monitor and block access to certain websites or services.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Anonymity</a:t>
            </a:r>
            <a:r>
              <a:rPr lang="en-US" dirty="0"/>
              <a:t> can be a goal of network security.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4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CE57-B8A6-974F-A50E-8B4BEDA1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Onion routing obscures the communication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9082-B2B4-DF48-BA89-B0714CEA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33119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Onion Routing </a:t>
            </a:r>
            <a:r>
              <a:rPr lang="en-US" dirty="0"/>
              <a:t>creates an </a:t>
            </a:r>
            <a:r>
              <a:rPr lang="en-US" b="1" dirty="0"/>
              <a:t>overlay network </a:t>
            </a:r>
            <a:r>
              <a:rPr lang="en-US" dirty="0"/>
              <a:t>at the application layer.</a:t>
            </a:r>
          </a:p>
          <a:p>
            <a:pPr lvl="1"/>
            <a:r>
              <a:rPr lang="en-US" b="1" dirty="0"/>
              <a:t>Mix routing </a:t>
            </a:r>
            <a:r>
              <a:rPr lang="en-US" dirty="0"/>
              <a:t>idea described in 1981 by </a:t>
            </a:r>
            <a:r>
              <a:rPr lang="en-US" dirty="0">
                <a:hlinkClick r:id="rId2"/>
              </a:rPr>
              <a:t>David </a:t>
            </a:r>
            <a:r>
              <a:rPr lang="en-US" dirty="0" err="1">
                <a:hlinkClick r:id="rId2"/>
              </a:rPr>
              <a:t>Chaum</a:t>
            </a:r>
            <a:endParaRPr lang="en-US" dirty="0"/>
          </a:p>
          <a:p>
            <a:pPr lvl="1"/>
            <a:r>
              <a:rPr lang="en-US" dirty="0"/>
              <a:t>Further developed in the 1990s at the US Naval Research Lab.</a:t>
            </a:r>
          </a:p>
          <a:p>
            <a:pPr lvl="1"/>
            <a:r>
              <a:rPr lang="en-US" dirty="0"/>
              <a:t>Implemented in the </a:t>
            </a:r>
            <a:r>
              <a:rPr lang="en-US" dirty="0">
                <a:hlinkClick r:id="rId3"/>
              </a:rPr>
              <a:t>Tor Browser</a:t>
            </a:r>
            <a:r>
              <a:rPr lang="en-US" dirty="0"/>
              <a:t> in ~2002--2006.</a:t>
            </a:r>
          </a:p>
          <a:p>
            <a:pPr lvl="1"/>
            <a:r>
              <a:rPr lang="en-US" dirty="0"/>
              <a:t>Used by the </a:t>
            </a:r>
            <a:r>
              <a:rPr lang="en-US" dirty="0">
                <a:hlinkClick r:id="rId4"/>
              </a:rPr>
              <a:t>Dark Web</a:t>
            </a:r>
            <a:r>
              <a:rPr lang="en-US" dirty="0"/>
              <a:t>, starting in ~2011.</a:t>
            </a:r>
          </a:p>
          <a:p>
            <a:r>
              <a:rPr lang="en-US" dirty="0"/>
              <a:t>Sending a message from A to B involves a chain of many TCP connections to hide the original source and final destination of the traffic.</a:t>
            </a:r>
          </a:p>
          <a:p>
            <a:r>
              <a:rPr lang="en-US" dirty="0"/>
              <a:t>Public-key encryption lets a relay</a:t>
            </a:r>
            <a:br>
              <a:rPr lang="en-US" dirty="0"/>
            </a:br>
            <a:r>
              <a:rPr lang="en-US" dirty="0"/>
              <a:t>forward traffic one hop without</a:t>
            </a:r>
            <a:br>
              <a:rPr lang="en-US" dirty="0"/>
            </a:br>
            <a:r>
              <a:rPr lang="en-US" dirty="0"/>
              <a:t>knowing the final destination. </a:t>
            </a:r>
          </a:p>
          <a:p>
            <a:pPr marL="0" indent="0">
              <a:buNone/>
            </a:pPr>
            <a:r>
              <a:rPr lang="en-US" b="1" dirty="0"/>
              <a:t>Assumption:</a:t>
            </a:r>
          </a:p>
          <a:p>
            <a:r>
              <a:rPr lang="en-US" dirty="0"/>
              <a:t>Attacker may control one or a</a:t>
            </a:r>
            <a:br>
              <a:rPr lang="en-US" dirty="0"/>
            </a:br>
            <a:r>
              <a:rPr lang="en-US" dirty="0"/>
              <a:t>few Internet hosts but not all.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Tor upgrades to make anonymous publishing safer">
            <a:extLst>
              <a:ext uri="{FF2B5EF4-FFF2-40B4-BE49-F238E27FC236}">
                <a16:creationId xmlns:a16="http://schemas.microsoft.com/office/drawing/2014/main" id="{4C80E544-9958-2148-A9F5-0B900C37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43" y="3932697"/>
            <a:ext cx="5538474" cy="29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4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9BE5-8CA6-6B48-945A-70D8175A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Onion routing involves a random choice of several </a:t>
            </a:r>
            <a:r>
              <a:rPr lang="en-US" b="1" dirty="0"/>
              <a:t>relays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66ED5-9012-E54D-A411-D8B24945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3"/>
            <a:ext cx="11006509" cy="28858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Relays are listed in a public directory for anyone to see.</a:t>
            </a:r>
          </a:p>
          <a:p>
            <a:pPr lvl="1"/>
            <a:r>
              <a:rPr lang="en-US" dirty="0"/>
              <a:t>Each relay publishes its IP address and public key.</a:t>
            </a:r>
          </a:p>
          <a:p>
            <a:r>
              <a:rPr lang="en-US" dirty="0"/>
              <a:t>Listens for encrypted messages sent over TCP connections.</a:t>
            </a:r>
          </a:p>
          <a:p>
            <a:pPr lvl="1"/>
            <a:r>
              <a:rPr lang="en-US" dirty="0"/>
              <a:t>Will accept traffic from anyone and will deliver it wherever instructed.</a:t>
            </a:r>
          </a:p>
          <a:p>
            <a:r>
              <a:rPr lang="en-US" dirty="0"/>
              <a:t>Client chooses the full path to be taken by the message.</a:t>
            </a:r>
          </a:p>
          <a:p>
            <a:pPr lvl="1"/>
            <a:r>
              <a:rPr lang="en-US" dirty="0"/>
              <a:t>No other node knows the full path!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641AFB-F273-7A42-B04B-D5B21A693083}"/>
              </a:ext>
            </a:extLst>
          </p:cNvPr>
          <p:cNvGrpSpPr/>
          <p:nvPr/>
        </p:nvGrpSpPr>
        <p:grpSpPr>
          <a:xfrm>
            <a:off x="6096000" y="4246215"/>
            <a:ext cx="554918" cy="778510"/>
            <a:chOff x="4669445" y="4611370"/>
            <a:chExt cx="554918" cy="7785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220166-5ADE-3A42-ACEF-717ED0CF2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4647B-3C5B-9440-8BB9-F31B634AB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38C2808-F91A-F745-8166-6EA479242984}"/>
              </a:ext>
            </a:extLst>
          </p:cNvPr>
          <p:cNvSpPr/>
          <p:nvPr/>
        </p:nvSpPr>
        <p:spPr>
          <a:xfrm>
            <a:off x="5670033" y="5013900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A</a:t>
            </a:r>
            <a:r>
              <a:rPr lang="en-US" sz="2000" dirty="0"/>
              <a:t>,🔓</a:t>
            </a:r>
            <a:r>
              <a:rPr lang="en-US" sz="2000" baseline="-25000" dirty="0"/>
              <a:t>A</a:t>
            </a:r>
            <a:r>
              <a:rPr lang="en-US" sz="2000" dirty="0"/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2ED9DF-CB94-C34F-94DC-42E11266E813}"/>
              </a:ext>
            </a:extLst>
          </p:cNvPr>
          <p:cNvGrpSpPr/>
          <p:nvPr/>
        </p:nvGrpSpPr>
        <p:grpSpPr>
          <a:xfrm>
            <a:off x="7322315" y="4235390"/>
            <a:ext cx="554918" cy="778510"/>
            <a:chOff x="4669445" y="4611370"/>
            <a:chExt cx="554918" cy="7785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7868AB-7C5C-694B-B919-A5D25DA73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BE09AC-5B0D-D94F-B062-AEBB66C44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E1E9542-E1DE-784F-A5DA-26207E1BBCD1}"/>
              </a:ext>
            </a:extLst>
          </p:cNvPr>
          <p:cNvSpPr/>
          <p:nvPr/>
        </p:nvSpPr>
        <p:spPr>
          <a:xfrm>
            <a:off x="6896348" y="5003075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B</a:t>
            </a:r>
            <a:r>
              <a:rPr lang="en-US" sz="2000" dirty="0"/>
              <a:t>,🔓</a:t>
            </a:r>
            <a:r>
              <a:rPr lang="en-US" sz="2000" baseline="-25000" dirty="0"/>
              <a:t>B</a:t>
            </a:r>
            <a:r>
              <a:rPr lang="en-US" sz="2000" dirty="0"/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15A26-FFC7-8B48-A0D0-E86FB58B1AEF}"/>
              </a:ext>
            </a:extLst>
          </p:cNvPr>
          <p:cNvGrpSpPr/>
          <p:nvPr/>
        </p:nvGrpSpPr>
        <p:grpSpPr>
          <a:xfrm>
            <a:off x="8598000" y="4235390"/>
            <a:ext cx="554918" cy="778510"/>
            <a:chOff x="4669445" y="4611370"/>
            <a:chExt cx="554918" cy="7785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838AC7-000B-FA4E-83AC-994A6835E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08372C-1B29-9143-ABB6-4D65E24B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2A0A79-1565-FD49-B9D8-160ADEE67F17}"/>
              </a:ext>
            </a:extLst>
          </p:cNvPr>
          <p:cNvSpPr/>
          <p:nvPr/>
        </p:nvSpPr>
        <p:spPr>
          <a:xfrm>
            <a:off x="8172033" y="5003075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C</a:t>
            </a:r>
            <a:r>
              <a:rPr lang="en-US" sz="2000" dirty="0"/>
              <a:t>,🔓</a:t>
            </a:r>
            <a:r>
              <a:rPr lang="en-US" sz="2000" baseline="-25000" dirty="0"/>
              <a:t>C</a:t>
            </a:r>
            <a:r>
              <a:rPr lang="en-US" sz="2000" dirty="0"/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54EE4C-C02D-3E40-AAF3-0C21DFFDFCBD}"/>
              </a:ext>
            </a:extLst>
          </p:cNvPr>
          <p:cNvGrpSpPr/>
          <p:nvPr/>
        </p:nvGrpSpPr>
        <p:grpSpPr>
          <a:xfrm>
            <a:off x="6096000" y="5601275"/>
            <a:ext cx="554918" cy="778510"/>
            <a:chOff x="4669445" y="4611370"/>
            <a:chExt cx="554918" cy="7785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5150059-D781-9B43-962A-CF5FE78B3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1C231A-CC34-A94F-9C42-2AF8A20B0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FC0C6C1-5EA7-CD44-BD8F-494878EC69DD}"/>
              </a:ext>
            </a:extLst>
          </p:cNvPr>
          <p:cNvSpPr/>
          <p:nvPr/>
        </p:nvSpPr>
        <p:spPr>
          <a:xfrm>
            <a:off x="5670033" y="6368960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D</a:t>
            </a:r>
            <a:r>
              <a:rPr lang="en-US" sz="2000" dirty="0"/>
              <a:t>,🔓</a:t>
            </a:r>
            <a:r>
              <a:rPr lang="en-US" sz="2000" baseline="-25000" dirty="0"/>
              <a:t>D</a:t>
            </a:r>
            <a:r>
              <a:rPr lang="en-US" sz="2000" dirty="0"/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795ED9-0AF8-6F48-AD78-C7DC0854F095}"/>
              </a:ext>
            </a:extLst>
          </p:cNvPr>
          <p:cNvGrpSpPr/>
          <p:nvPr/>
        </p:nvGrpSpPr>
        <p:grpSpPr>
          <a:xfrm>
            <a:off x="7322315" y="5590450"/>
            <a:ext cx="554918" cy="778510"/>
            <a:chOff x="4669445" y="4611370"/>
            <a:chExt cx="554918" cy="7785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343874-DE00-034C-9B57-8114982E9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8615E0-EA32-2646-A415-0301A2367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E11DA38-EF82-0542-B0E1-B583B52A7F4C}"/>
              </a:ext>
            </a:extLst>
          </p:cNvPr>
          <p:cNvSpPr/>
          <p:nvPr/>
        </p:nvSpPr>
        <p:spPr>
          <a:xfrm>
            <a:off x="6896348" y="6358135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E</a:t>
            </a:r>
            <a:r>
              <a:rPr lang="en-US" sz="2000" dirty="0"/>
              <a:t>,🔓</a:t>
            </a:r>
            <a:r>
              <a:rPr lang="en-US" sz="2000" baseline="-25000" dirty="0"/>
              <a:t>E</a:t>
            </a:r>
            <a:r>
              <a:rPr lang="en-US" sz="2000" dirty="0"/>
              <a:t>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32AE7A-B747-8F48-AB4D-282485C2EE30}"/>
              </a:ext>
            </a:extLst>
          </p:cNvPr>
          <p:cNvGrpSpPr/>
          <p:nvPr/>
        </p:nvGrpSpPr>
        <p:grpSpPr>
          <a:xfrm>
            <a:off x="8598000" y="5590450"/>
            <a:ext cx="554918" cy="778510"/>
            <a:chOff x="4669445" y="4611370"/>
            <a:chExt cx="554918" cy="7785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D756226-8F66-C341-AC12-DCE2D476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DED5F42-CB64-D04E-8845-1B7B7CDBC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5100E-3AD1-9441-91FC-2D7F02E77B24}"/>
              </a:ext>
            </a:extLst>
          </p:cNvPr>
          <p:cNvSpPr/>
          <p:nvPr/>
        </p:nvSpPr>
        <p:spPr>
          <a:xfrm>
            <a:off x="8172033" y="6358135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F</a:t>
            </a:r>
            <a:r>
              <a:rPr lang="en-US" sz="2000" dirty="0"/>
              <a:t>,🔓</a:t>
            </a:r>
            <a:r>
              <a:rPr lang="en-US" sz="2000" baseline="-25000" dirty="0"/>
              <a:t>F</a:t>
            </a:r>
            <a:r>
              <a:rPr lang="en-US" sz="2000" dirty="0"/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CC82FA1-7D7D-104E-963E-3519FA04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923" y="4020760"/>
            <a:ext cx="457200" cy="698500"/>
          </a:xfrm>
          <a:prstGeom prst="rect">
            <a:avLst/>
          </a:prstGeom>
        </p:spPr>
      </p:pic>
      <p:pic>
        <p:nvPicPr>
          <p:cNvPr id="3074" name="Picture 2" descr="Northwestern Wildcats logo | Northwestern wildcats, Northwestern  university, Football america">
            <a:extLst>
              <a:ext uri="{FF2B5EF4-FFF2-40B4-BE49-F238E27FC236}">
                <a16:creationId xmlns:a16="http://schemas.microsoft.com/office/drawing/2014/main" id="{C1FBAFC1-2CC5-4F4C-95E0-3C54AF9D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884" y="4395021"/>
            <a:ext cx="457200" cy="54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6E41C3-D5CB-314D-9D62-C13EB07AB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74" y="5765075"/>
            <a:ext cx="457200" cy="698500"/>
          </a:xfrm>
          <a:prstGeom prst="rect">
            <a:avLst/>
          </a:prstGeom>
        </p:spPr>
      </p:pic>
      <p:pic>
        <p:nvPicPr>
          <p:cNvPr id="3076" name="Picture 4" descr="WikiLeaks">
            <a:extLst>
              <a:ext uri="{FF2B5EF4-FFF2-40B4-BE49-F238E27FC236}">
                <a16:creationId xmlns:a16="http://schemas.microsoft.com/office/drawing/2014/main" id="{17369468-38BF-FA45-BABF-5868E827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66" y="6103500"/>
            <a:ext cx="104775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85A95B-0CE4-E04C-8945-F6F27BA1C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707" y="4107090"/>
            <a:ext cx="724371" cy="6985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EAEEBAC-91E1-3A49-8807-21829B7C20B5}"/>
              </a:ext>
            </a:extLst>
          </p:cNvPr>
          <p:cNvSpPr txBox="1"/>
          <p:nvPr/>
        </p:nvSpPr>
        <p:spPr>
          <a:xfrm>
            <a:off x="4322962" y="4757173"/>
            <a:ext cx="75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Tom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7EDC43C-0654-8546-A2DB-36EE32698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657" y="5551080"/>
            <a:ext cx="724371" cy="6985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A6177BE-67AC-3540-8F77-8C4959E01A0A}"/>
              </a:ext>
            </a:extLst>
          </p:cNvPr>
          <p:cNvSpPr txBox="1"/>
          <p:nvPr/>
        </p:nvSpPr>
        <p:spPr>
          <a:xfrm>
            <a:off x="4387087" y="6186110"/>
            <a:ext cx="59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E015173-4968-024B-90FC-4EC6B9FC870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5119078" y="4400934"/>
            <a:ext cx="976922" cy="19453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7F7BC78-BAE7-A842-AB3F-85CE5549DEF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553200" y="4584640"/>
            <a:ext cx="769115" cy="2915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79CEAD-F6BB-0247-9114-58BD969E2B9E}"/>
              </a:ext>
            </a:extLst>
          </p:cNvPr>
          <p:cNvCxnSpPr>
            <a:cxnSpLocks/>
          </p:cNvCxnSpPr>
          <p:nvPr/>
        </p:nvCxnSpPr>
        <p:spPr>
          <a:xfrm>
            <a:off x="7762853" y="4651149"/>
            <a:ext cx="842105" cy="11540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8A4364-0026-3B47-AA78-E4844572C15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9152918" y="4759265"/>
            <a:ext cx="1243656" cy="138171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9A8758C-47A7-DF49-959B-1D0C8C3C7CC8}"/>
              </a:ext>
            </a:extLst>
          </p:cNvPr>
          <p:cNvCxnSpPr>
            <a:cxnSpLocks/>
          </p:cNvCxnSpPr>
          <p:nvPr/>
        </p:nvCxnSpPr>
        <p:spPr>
          <a:xfrm flipH="1" flipV="1">
            <a:off x="8799645" y="4941839"/>
            <a:ext cx="11320" cy="58737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4F55198-DF9F-E24D-8164-279ABB36B5F3}"/>
              </a:ext>
            </a:extLst>
          </p:cNvPr>
          <p:cNvCxnSpPr>
            <a:cxnSpLocks/>
          </p:cNvCxnSpPr>
          <p:nvPr/>
        </p:nvCxnSpPr>
        <p:spPr>
          <a:xfrm flipV="1">
            <a:off x="7861053" y="5869355"/>
            <a:ext cx="726304" cy="19485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87BA138-B305-B447-9E59-4030748C158B}"/>
              </a:ext>
            </a:extLst>
          </p:cNvPr>
          <p:cNvCxnSpPr>
            <a:cxnSpLocks/>
          </p:cNvCxnSpPr>
          <p:nvPr/>
        </p:nvCxnSpPr>
        <p:spPr>
          <a:xfrm flipV="1">
            <a:off x="9055200" y="4223968"/>
            <a:ext cx="1376042" cy="358382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Arc 3078">
            <a:extLst>
              <a:ext uri="{FF2B5EF4-FFF2-40B4-BE49-F238E27FC236}">
                <a16:creationId xmlns:a16="http://schemas.microsoft.com/office/drawing/2014/main" id="{5E67D08A-270E-3140-959D-16F3316194DB}"/>
              </a:ext>
            </a:extLst>
          </p:cNvPr>
          <p:cNvSpPr/>
          <p:nvPr/>
        </p:nvSpPr>
        <p:spPr>
          <a:xfrm rot="19252684">
            <a:off x="3542975" y="5517868"/>
            <a:ext cx="4771778" cy="4557122"/>
          </a:xfrm>
          <a:prstGeom prst="arc">
            <a:avLst>
              <a:gd name="adj1" fmla="val 17211546"/>
              <a:gd name="adj2" fmla="val 20729308"/>
            </a:avLst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6542E0DB-F2BA-924C-B8C6-D1DC513A7599}"/>
              </a:ext>
            </a:extLst>
          </p:cNvPr>
          <p:cNvSpPr/>
          <p:nvPr/>
        </p:nvSpPr>
        <p:spPr>
          <a:xfrm rot="16200000">
            <a:off x="7397561" y="2446203"/>
            <a:ext cx="295126" cy="3111597"/>
          </a:xfrm>
          <a:prstGeom prst="rightBrace">
            <a:avLst>
              <a:gd name="adj1" fmla="val 19432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TextBox 3081">
            <a:extLst>
              <a:ext uri="{FF2B5EF4-FFF2-40B4-BE49-F238E27FC236}">
                <a16:creationId xmlns:a16="http://schemas.microsoft.com/office/drawing/2014/main" id="{30C087EB-0473-554F-AC63-0B498F216304}"/>
              </a:ext>
            </a:extLst>
          </p:cNvPr>
          <p:cNvSpPr txBox="1"/>
          <p:nvPr/>
        </p:nvSpPr>
        <p:spPr>
          <a:xfrm>
            <a:off x="6425174" y="3573122"/>
            <a:ext cx="222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Onion-routing </a:t>
            </a:r>
            <a:r>
              <a:rPr lang="en-US" b="1" dirty="0">
                <a:solidFill>
                  <a:schemeClr val="accent6"/>
                </a:solidFill>
              </a:rPr>
              <a:t>relays</a:t>
            </a:r>
          </a:p>
        </p:txBody>
      </p:sp>
    </p:spTree>
    <p:extLst>
      <p:ext uri="{BB962C8B-B14F-4D97-AF65-F5344CB8AC3E}">
        <p14:creationId xmlns:p14="http://schemas.microsoft.com/office/powerpoint/2010/main" val="3974287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an anonymized, onion-routed message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39756DC-A0C0-C049-B537-F808B00F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02" y="1006815"/>
            <a:ext cx="6614418" cy="5594888"/>
          </a:xfrm>
        </p:spPr>
        <p:txBody>
          <a:bodyPr>
            <a:normAutofit/>
          </a:bodyPr>
          <a:lstStyle/>
          <a:p>
            <a:r>
              <a:rPr lang="en-US" dirty="0"/>
              <a:t>Message is encapsulated in several </a:t>
            </a:r>
            <a:r>
              <a:rPr lang="en-US" b="1" dirty="0"/>
              <a:t>layers of encryption</a:t>
            </a:r>
            <a:r>
              <a:rPr lang="en-US" dirty="0"/>
              <a:t>, one for each hop in the onion network.</a:t>
            </a:r>
          </a:p>
          <a:p>
            <a:r>
              <a:rPr lang="en-US" dirty="0"/>
              <a:t>Sender 1.2.3.4 does the following:</a:t>
            </a:r>
          </a:p>
          <a:p>
            <a:pPr lvl="1"/>
            <a:r>
              <a:rPr lang="en-US" dirty="0"/>
              <a:t>Constructs a message to be delivered to 5.6.7.8:80.  Message includes some encrypted return address info.</a:t>
            </a:r>
          </a:p>
          <a:p>
            <a:pPr lvl="1"/>
            <a:r>
              <a:rPr lang="en-US" dirty="0"/>
              <a:t>Randomly choose several relays: A,B,C.</a:t>
            </a:r>
          </a:p>
          <a:p>
            <a:pPr lvl="1"/>
            <a:r>
              <a:rPr lang="en-US" dirty="0"/>
              <a:t>Get their public keys: 🔓</a:t>
            </a:r>
            <a:r>
              <a:rPr lang="en-US" baseline="-25000" dirty="0"/>
              <a:t>A</a:t>
            </a:r>
            <a:r>
              <a:rPr lang="en-US" dirty="0"/>
              <a:t>, 🔓</a:t>
            </a:r>
            <a:r>
              <a:rPr lang="en-US" baseline="-25000" dirty="0"/>
              <a:t>B</a:t>
            </a:r>
            <a:r>
              <a:rPr lang="en-US" dirty="0"/>
              <a:t>, 🔓</a:t>
            </a:r>
            <a:r>
              <a:rPr lang="en-US" baseline="-25000" dirty="0"/>
              <a:t>C</a:t>
            </a:r>
          </a:p>
          <a:p>
            <a:pPr lvl="1"/>
            <a:r>
              <a:rPr lang="en-US" dirty="0"/>
              <a:t>Add onion layers to the message, by:</a:t>
            </a:r>
          </a:p>
          <a:p>
            <a:pPr lvl="2"/>
            <a:r>
              <a:rPr lang="en-US" dirty="0"/>
              <a:t>Adding a header with the relay X address</a:t>
            </a:r>
          </a:p>
          <a:p>
            <a:pPr lvl="2"/>
            <a:r>
              <a:rPr lang="en-US" dirty="0"/>
              <a:t>Encrypting the message with 🔓</a:t>
            </a:r>
            <a:r>
              <a:rPr lang="en-US" baseline="-25000" dirty="0"/>
              <a:t>X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29098" y="1038386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A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7631" y="1998133"/>
            <a:ext cx="4436534" cy="4453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B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B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1564" y="3035526"/>
            <a:ext cx="4148667" cy="3302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C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5497" y="4028140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5.6.7.8:80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Return-address: [???]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wikileaks.org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F1FD-6CDF-D141-A0ED-BC85E4C1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Encrypted layers of the onion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533DD-9F63-4149-BACA-8F200F5B1F20}"/>
              </a:ext>
            </a:extLst>
          </p:cNvPr>
          <p:cNvSpPr/>
          <p:nvPr/>
        </p:nvSpPr>
        <p:spPr>
          <a:xfrm>
            <a:off x="7229098" y="1038386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A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ACA2A-34CF-0749-95A4-958D12942DE9}"/>
              </a:ext>
            </a:extLst>
          </p:cNvPr>
          <p:cNvSpPr/>
          <p:nvPr/>
        </p:nvSpPr>
        <p:spPr>
          <a:xfrm>
            <a:off x="7347631" y="1998133"/>
            <a:ext cx="4436534" cy="4453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B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B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39875-55B1-2249-BCFF-0E7E74626176}"/>
              </a:ext>
            </a:extLst>
          </p:cNvPr>
          <p:cNvSpPr/>
          <p:nvPr/>
        </p:nvSpPr>
        <p:spPr>
          <a:xfrm>
            <a:off x="7491564" y="3035526"/>
            <a:ext cx="4148667" cy="3302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C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E819-C2C5-0D40-9EF3-8E0A89D589F1}"/>
              </a:ext>
            </a:extLst>
          </p:cNvPr>
          <p:cNvSpPr/>
          <p:nvPr/>
        </p:nvSpPr>
        <p:spPr>
          <a:xfrm>
            <a:off x="7635497" y="4028140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5.6.7.8:80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Return-address: [???]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wikileaks.org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3278AF-C7EB-574C-8CE3-633A630F67C3}"/>
              </a:ext>
            </a:extLst>
          </p:cNvPr>
          <p:cNvSpPr/>
          <p:nvPr/>
        </p:nvSpPr>
        <p:spPr>
          <a:xfrm>
            <a:off x="7635497" y="4028140"/>
            <a:ext cx="3860800" cy="2184400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009E78-4ABE-6047-86E9-2356341E1053}"/>
              </a:ext>
            </a:extLst>
          </p:cNvPr>
          <p:cNvSpPr/>
          <p:nvPr/>
        </p:nvSpPr>
        <p:spPr>
          <a:xfrm>
            <a:off x="7491563" y="3035525"/>
            <a:ext cx="4148667" cy="3302001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ECD20-EF71-234F-8AC8-A1322F59C494}"/>
              </a:ext>
            </a:extLst>
          </p:cNvPr>
          <p:cNvSpPr/>
          <p:nvPr/>
        </p:nvSpPr>
        <p:spPr>
          <a:xfrm>
            <a:off x="7347630" y="1998133"/>
            <a:ext cx="4436534" cy="4453467"/>
          </a:xfrm>
          <a:prstGeom prst="rect">
            <a:avLst/>
          </a:prstGeom>
          <a:pattFill prst="wdDn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</p:spTree>
    <p:extLst>
      <p:ext uri="{BB962C8B-B14F-4D97-AF65-F5344CB8AC3E}">
        <p14:creationId xmlns:p14="http://schemas.microsoft.com/office/powerpoint/2010/main" val="2259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9D2362AC-0789-1C4B-B268-B9DF8033898C}"/>
              </a:ext>
            </a:extLst>
          </p:cNvPr>
          <p:cNvSpPr/>
          <p:nvPr/>
        </p:nvSpPr>
        <p:spPr>
          <a:xfrm>
            <a:off x="2554941" y="1449033"/>
            <a:ext cx="1627094" cy="16303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relay has a limited view of the transaction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39756DC-A0C0-C049-B537-F808B00F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02" y="1006814"/>
            <a:ext cx="6178733" cy="55633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Relay B: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 knows</a:t>
            </a:r>
          </a:p>
          <a:p>
            <a:r>
              <a:rPr lang="en-US" dirty="0"/>
              <a:t>Who is contacting it (other relays).</a:t>
            </a:r>
          </a:p>
          <a:p>
            <a:r>
              <a:rPr lang="en-US" dirty="0"/>
              <a:t>Who it is forwarding to (other relays).</a:t>
            </a:r>
          </a:p>
          <a:p>
            <a:r>
              <a:rPr lang="en-US" dirty="0"/>
              <a:t>Nothing else!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86520" y="1475927"/>
            <a:ext cx="4436534" cy="2127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B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B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US" sz="2800" i="1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1564" y="4706471"/>
            <a:ext cx="4148667" cy="20210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C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C</a:t>
            </a:r>
            <a:r>
              <a:rPr lang="en-US" sz="2800" i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D9BEA-8E73-4745-BD66-D9AE90E24804}"/>
              </a:ext>
            </a:extLst>
          </p:cNvPr>
          <p:cNvSpPr/>
          <p:nvPr/>
        </p:nvSpPr>
        <p:spPr>
          <a:xfrm>
            <a:off x="7635497" y="5718247"/>
            <a:ext cx="3860800" cy="884255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1D4FA-D572-3D4F-943F-2FA977ED7370}"/>
              </a:ext>
            </a:extLst>
          </p:cNvPr>
          <p:cNvSpPr/>
          <p:nvPr/>
        </p:nvSpPr>
        <p:spPr>
          <a:xfrm>
            <a:off x="7430452" y="2513318"/>
            <a:ext cx="4148667" cy="915681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16405F-31CC-964D-ADEA-9C0DEA4FC67A}"/>
              </a:ext>
            </a:extLst>
          </p:cNvPr>
          <p:cNvGrpSpPr/>
          <p:nvPr/>
        </p:nvGrpSpPr>
        <p:grpSpPr>
          <a:xfrm>
            <a:off x="1900358" y="1728854"/>
            <a:ext cx="554918" cy="778510"/>
            <a:chOff x="4669445" y="4611370"/>
            <a:chExt cx="554918" cy="7785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49034E-04D4-264D-B538-3156277EC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CBD37E-28FC-4247-BD63-74FD2539C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520A2-C576-3640-93B7-304EBE9701C0}"/>
              </a:ext>
            </a:extLst>
          </p:cNvPr>
          <p:cNvSpPr/>
          <p:nvPr/>
        </p:nvSpPr>
        <p:spPr>
          <a:xfrm>
            <a:off x="1474391" y="2496539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🔓</a:t>
            </a:r>
            <a:r>
              <a:rPr lang="en-US" sz="2000" baseline="-25000" dirty="0"/>
              <a:t>A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5EB21A-4134-8B49-95B0-8F7D4CDB7849}"/>
              </a:ext>
            </a:extLst>
          </p:cNvPr>
          <p:cNvGrpSpPr/>
          <p:nvPr/>
        </p:nvGrpSpPr>
        <p:grpSpPr>
          <a:xfrm>
            <a:off x="3126673" y="1718029"/>
            <a:ext cx="554918" cy="778510"/>
            <a:chOff x="4669445" y="4611370"/>
            <a:chExt cx="554918" cy="7785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DB38AD-FF98-BD4C-97EC-B8F9A002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531114-6683-7045-87D6-B1EDCDD4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9F5BC2-82F3-5C41-BF46-FD4D789D534E}"/>
              </a:ext>
            </a:extLst>
          </p:cNvPr>
          <p:cNvSpPr/>
          <p:nvPr/>
        </p:nvSpPr>
        <p:spPr>
          <a:xfrm>
            <a:off x="2700706" y="2485714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B</a:t>
            </a:r>
            <a:r>
              <a:rPr lang="en-US" sz="2000" dirty="0"/>
              <a:t>,🔓</a:t>
            </a:r>
            <a:r>
              <a:rPr lang="en-US" sz="2000" baseline="-25000" dirty="0"/>
              <a:t>B</a:t>
            </a:r>
            <a:r>
              <a:rPr lang="en-US" sz="2000" dirty="0"/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06FEFC-732B-0345-A4A8-46F7ADCA5A7D}"/>
              </a:ext>
            </a:extLst>
          </p:cNvPr>
          <p:cNvGrpSpPr/>
          <p:nvPr/>
        </p:nvGrpSpPr>
        <p:grpSpPr>
          <a:xfrm>
            <a:off x="4402358" y="1718029"/>
            <a:ext cx="554918" cy="778510"/>
            <a:chOff x="4669445" y="4611370"/>
            <a:chExt cx="554918" cy="77851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920CEF-6366-474B-94FB-F549C745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2D52FC-7AD2-2F4D-9626-D78CEA6BC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36591-3543-5845-B0E8-F91E52240878}"/>
              </a:ext>
            </a:extLst>
          </p:cNvPr>
          <p:cNvSpPr/>
          <p:nvPr/>
        </p:nvSpPr>
        <p:spPr>
          <a:xfrm>
            <a:off x="3976391" y="2485714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🔓</a:t>
            </a:r>
            <a:r>
              <a:rPr lang="en-US" sz="2000" baseline="-25000" dirty="0"/>
              <a:t>C</a:t>
            </a:r>
            <a:endParaRPr lang="en-US" sz="2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EB79A2-D575-7E41-8B5F-13D1D577036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357558" y="2067279"/>
            <a:ext cx="769115" cy="2915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EEC6D1-3C27-EF40-A974-9FDC147BE4BC}"/>
              </a:ext>
            </a:extLst>
          </p:cNvPr>
          <p:cNvCxnSpPr>
            <a:cxnSpLocks/>
          </p:cNvCxnSpPr>
          <p:nvPr/>
        </p:nvCxnSpPr>
        <p:spPr>
          <a:xfrm>
            <a:off x="3567211" y="2133788"/>
            <a:ext cx="842105" cy="11540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7232CF-3C2F-E847-9E65-D79FACDA47BF}"/>
              </a:ext>
            </a:extLst>
          </p:cNvPr>
          <p:cNvSpPr txBox="1"/>
          <p:nvPr/>
        </p:nvSpPr>
        <p:spPr>
          <a:xfrm>
            <a:off x="6938682" y="981607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gets this from Relay A: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E0E823-253C-2E4C-9B10-32918A1061E1}"/>
              </a:ext>
            </a:extLst>
          </p:cNvPr>
          <p:cNvSpPr txBox="1"/>
          <p:nvPr/>
        </p:nvSpPr>
        <p:spPr>
          <a:xfrm>
            <a:off x="6938682" y="3794444"/>
            <a:ext cx="34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unwraps one layer of the onion.</a:t>
            </a:r>
          </a:p>
          <a:p>
            <a:r>
              <a:rPr lang="en-US" dirty="0"/>
              <a:t>Decrypts using 🔑</a:t>
            </a:r>
            <a:r>
              <a:rPr lang="en-US" baseline="-25000" dirty="0"/>
              <a:t>B </a:t>
            </a:r>
            <a:r>
              <a:rPr lang="en-US" dirty="0"/>
              <a:t> to this: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F493203-3F02-AE4C-AC0B-214D193B4774}"/>
              </a:ext>
            </a:extLst>
          </p:cNvPr>
          <p:cNvSpPr/>
          <p:nvPr/>
        </p:nvSpPr>
        <p:spPr>
          <a:xfrm rot="2897700">
            <a:off x="7068500" y="2431237"/>
            <a:ext cx="3096747" cy="2927699"/>
          </a:xfrm>
          <a:prstGeom prst="arc">
            <a:avLst>
              <a:gd name="adj1" fmla="val 17211546"/>
              <a:gd name="adj2" fmla="val 20555954"/>
            </a:avLst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9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9D2362AC-0789-1C4B-B268-B9DF8033898C}"/>
              </a:ext>
            </a:extLst>
          </p:cNvPr>
          <p:cNvSpPr/>
          <p:nvPr/>
        </p:nvSpPr>
        <p:spPr>
          <a:xfrm>
            <a:off x="2554941" y="1449033"/>
            <a:ext cx="1627094" cy="16303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Entry node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39756DC-A0C0-C049-B537-F808B00F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02" y="1006814"/>
            <a:ext cx="6178733" cy="5563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Consider Relay 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Acting as the </a:t>
            </a:r>
            <a:r>
              <a:rPr lang="en-US" b="1" dirty="0"/>
              <a:t>entry</a:t>
            </a:r>
            <a:r>
              <a:rPr lang="en-US" b="1" i="1" dirty="0"/>
              <a:t> </a:t>
            </a:r>
            <a:r>
              <a:rPr lang="en-US" b="1" dirty="0"/>
              <a:t>node</a:t>
            </a:r>
            <a:r>
              <a:rPr lang="en-US" dirty="0"/>
              <a:t> in this transaction, Relay A knows:</a:t>
            </a:r>
          </a:p>
          <a:p>
            <a:r>
              <a:rPr lang="en-US" dirty="0"/>
              <a:t>The IP address of a Tor participant (Tom).  This is </a:t>
            </a:r>
            <a:r>
              <a:rPr lang="en-US" i="1" dirty="0"/>
              <a:t>slightly</a:t>
            </a:r>
            <a:r>
              <a:rPr lang="en-US" dirty="0"/>
              <a:t> sensitive.</a:t>
            </a:r>
          </a:p>
          <a:p>
            <a:r>
              <a:rPr lang="en-US" dirty="0"/>
              <a:t>Who it is forwarding to (another relay).</a:t>
            </a:r>
          </a:p>
          <a:p>
            <a:r>
              <a:rPr lang="en-US" dirty="0"/>
              <a:t>Nothing about the final destination.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5EB21A-4134-8B49-95B0-8F7D4CDB7849}"/>
              </a:ext>
            </a:extLst>
          </p:cNvPr>
          <p:cNvGrpSpPr/>
          <p:nvPr/>
        </p:nvGrpSpPr>
        <p:grpSpPr>
          <a:xfrm>
            <a:off x="3126673" y="1718029"/>
            <a:ext cx="554918" cy="778510"/>
            <a:chOff x="4669445" y="4611370"/>
            <a:chExt cx="554918" cy="7785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DB38AD-FF98-BD4C-97EC-B8F9A002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531114-6683-7045-87D6-B1EDCDD4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9F5BC2-82F3-5C41-BF46-FD4D789D534E}"/>
              </a:ext>
            </a:extLst>
          </p:cNvPr>
          <p:cNvSpPr/>
          <p:nvPr/>
        </p:nvSpPr>
        <p:spPr>
          <a:xfrm>
            <a:off x="2700706" y="2485714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A</a:t>
            </a:r>
            <a:r>
              <a:rPr lang="en-US" sz="2000" dirty="0"/>
              <a:t>,🔓</a:t>
            </a:r>
            <a:r>
              <a:rPr lang="en-US" sz="2000" baseline="-25000" dirty="0"/>
              <a:t>A</a:t>
            </a:r>
            <a:r>
              <a:rPr lang="en-US" sz="2000" dirty="0"/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06FEFC-732B-0345-A4A8-46F7ADCA5A7D}"/>
              </a:ext>
            </a:extLst>
          </p:cNvPr>
          <p:cNvGrpSpPr/>
          <p:nvPr/>
        </p:nvGrpSpPr>
        <p:grpSpPr>
          <a:xfrm>
            <a:off x="4402358" y="1718029"/>
            <a:ext cx="554918" cy="778510"/>
            <a:chOff x="4669445" y="4611370"/>
            <a:chExt cx="554918" cy="77851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920CEF-6366-474B-94FB-F549C745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2D52FC-7AD2-2F4D-9626-D78CEA6BC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36591-3543-5845-B0E8-F91E52240878}"/>
              </a:ext>
            </a:extLst>
          </p:cNvPr>
          <p:cNvSpPr/>
          <p:nvPr/>
        </p:nvSpPr>
        <p:spPr>
          <a:xfrm>
            <a:off x="3976391" y="2485714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🔓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EB79A2-D575-7E41-8B5F-13D1D577036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357558" y="2067279"/>
            <a:ext cx="769115" cy="2915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EEC6D1-3C27-EF40-A974-9FDC147BE4BC}"/>
              </a:ext>
            </a:extLst>
          </p:cNvPr>
          <p:cNvCxnSpPr>
            <a:cxnSpLocks/>
          </p:cNvCxnSpPr>
          <p:nvPr/>
        </p:nvCxnSpPr>
        <p:spPr>
          <a:xfrm>
            <a:off x="3567211" y="2133788"/>
            <a:ext cx="842105" cy="11540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7232CF-3C2F-E847-9E65-D79FACDA47BF}"/>
              </a:ext>
            </a:extLst>
          </p:cNvPr>
          <p:cNvSpPr txBox="1"/>
          <p:nvPr/>
        </p:nvSpPr>
        <p:spPr>
          <a:xfrm>
            <a:off x="6938682" y="981607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gets this from Tom: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E0E823-253C-2E4C-9B10-32918A1061E1}"/>
              </a:ext>
            </a:extLst>
          </p:cNvPr>
          <p:cNvSpPr txBox="1"/>
          <p:nvPr/>
        </p:nvSpPr>
        <p:spPr>
          <a:xfrm>
            <a:off x="6938682" y="3794444"/>
            <a:ext cx="34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unwraps one layer of the onion.</a:t>
            </a:r>
          </a:p>
          <a:p>
            <a:r>
              <a:rPr lang="en-US" dirty="0"/>
              <a:t>Decrypts using 🔑</a:t>
            </a:r>
            <a:r>
              <a:rPr lang="en-US" baseline="-25000" dirty="0"/>
              <a:t>A </a:t>
            </a:r>
            <a:r>
              <a:rPr lang="en-US" dirty="0"/>
              <a:t> to this: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00C76AC-DBAB-A741-944D-228A20338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171" y="1747181"/>
            <a:ext cx="724371" cy="698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D9F92D9-DB68-8D4C-853B-4AA43C43465C}"/>
              </a:ext>
            </a:extLst>
          </p:cNvPr>
          <p:cNvSpPr txBox="1"/>
          <p:nvPr/>
        </p:nvSpPr>
        <p:spPr>
          <a:xfrm>
            <a:off x="1651618" y="2416529"/>
            <a:ext cx="61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F561FD-C848-E54B-AE36-2E0D4EB5E2D6}"/>
              </a:ext>
            </a:extLst>
          </p:cNvPr>
          <p:cNvSpPr/>
          <p:nvPr/>
        </p:nvSpPr>
        <p:spPr>
          <a:xfrm>
            <a:off x="7466164" y="4623902"/>
            <a:ext cx="4436534" cy="2127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B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B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1EE4FA-AB9C-C641-B4BD-86F0190E452E}"/>
              </a:ext>
            </a:extLst>
          </p:cNvPr>
          <p:cNvSpPr/>
          <p:nvPr/>
        </p:nvSpPr>
        <p:spPr>
          <a:xfrm>
            <a:off x="7610096" y="5661293"/>
            <a:ext cx="4148667" cy="915681"/>
          </a:xfrm>
          <a:prstGeom prst="rect">
            <a:avLst/>
          </a:prstGeom>
          <a:pattFill prst="wdDn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B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61C08A-8C00-2E48-9DCB-CFA28DBECF9D}"/>
              </a:ext>
            </a:extLst>
          </p:cNvPr>
          <p:cNvSpPr/>
          <p:nvPr/>
        </p:nvSpPr>
        <p:spPr>
          <a:xfrm>
            <a:off x="7229098" y="1441796"/>
            <a:ext cx="4673600" cy="1982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A</a:t>
            </a:r>
          </a:p>
          <a:p>
            <a:pPr algn="ctr"/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E1EBB9-B4DB-E448-87AD-668E0964A7DB}"/>
              </a:ext>
            </a:extLst>
          </p:cNvPr>
          <p:cNvSpPr/>
          <p:nvPr/>
        </p:nvSpPr>
        <p:spPr>
          <a:xfrm>
            <a:off x="7347630" y="2401543"/>
            <a:ext cx="4436534" cy="887691"/>
          </a:xfrm>
          <a:prstGeom prst="rect">
            <a:avLst/>
          </a:prstGeom>
          <a:pattFill prst="wdDn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F493203-3F02-AE4C-AC0B-214D193B4774}"/>
              </a:ext>
            </a:extLst>
          </p:cNvPr>
          <p:cNvSpPr/>
          <p:nvPr/>
        </p:nvSpPr>
        <p:spPr>
          <a:xfrm rot="2897700">
            <a:off x="7495233" y="2348685"/>
            <a:ext cx="2988249" cy="2897052"/>
          </a:xfrm>
          <a:prstGeom prst="arc">
            <a:avLst>
              <a:gd name="adj1" fmla="val 17211546"/>
              <a:gd name="adj2" fmla="val 20555954"/>
            </a:avLst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42" y="86370"/>
            <a:ext cx="11747715" cy="665598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Security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Confidentiality:</a:t>
            </a:r>
          </a:p>
          <a:p>
            <a:pPr marL="457200" lvl="1" indent="0">
              <a:buNone/>
            </a:pPr>
            <a:r>
              <a:rPr lang="en-US" dirty="0"/>
              <a:t>Keep message private/secret.</a:t>
            </a:r>
          </a:p>
          <a:p>
            <a:r>
              <a:rPr lang="en-US" b="1" dirty="0">
                <a:solidFill>
                  <a:schemeClr val="accent6"/>
                </a:solidFill>
              </a:rPr>
              <a:t>Reliability:</a:t>
            </a:r>
          </a:p>
          <a:p>
            <a:pPr marL="457200" lvl="1" indent="0">
              <a:buNone/>
            </a:pPr>
            <a:r>
              <a:rPr lang="en-US" dirty="0"/>
              <a:t>Deliver message to the intended recipient.  Don't drop it!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Integrity:</a:t>
            </a:r>
          </a:p>
          <a:p>
            <a:pPr marL="457200" lvl="1" indent="0">
              <a:buNone/>
            </a:pPr>
            <a:r>
              <a:rPr lang="en-US" dirty="0"/>
              <a:t>Deliver message without alteration.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Authentication:</a:t>
            </a:r>
          </a:p>
          <a:p>
            <a:pPr marL="457200" lvl="1" indent="0">
              <a:buNone/>
            </a:pPr>
            <a:r>
              <a:rPr lang="en-US" dirty="0"/>
              <a:t>Verify the identity of the endpoint I’m communicating with.</a:t>
            </a:r>
          </a:p>
          <a:p>
            <a:r>
              <a:rPr lang="en-US" b="1" dirty="0">
                <a:solidFill>
                  <a:schemeClr val="accent6"/>
                </a:solidFill>
              </a:rPr>
              <a:t>Anonymity:</a:t>
            </a:r>
          </a:p>
          <a:p>
            <a:pPr marL="457200" lvl="1" indent="0">
              <a:buNone/>
            </a:pPr>
            <a:r>
              <a:rPr lang="en-US" dirty="0"/>
              <a:t>Conceal relationship between two Internet hosts.  Conceal who I am talking to.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Internet messages travel through untrusted, </a:t>
            </a:r>
            <a:r>
              <a:rPr lang="en-US" i="1" dirty="0">
                <a:solidFill>
                  <a:schemeClr val="accent6"/>
                </a:solidFill>
              </a:rPr>
              <a:t>3</a:t>
            </a:r>
            <a:r>
              <a:rPr lang="en-US" i="1" baseline="30000" dirty="0">
                <a:solidFill>
                  <a:schemeClr val="accent6"/>
                </a:solidFill>
              </a:rPr>
              <a:t>rd</a:t>
            </a:r>
            <a:r>
              <a:rPr lang="en-US" i="1" dirty="0">
                <a:solidFill>
                  <a:schemeClr val="accent6"/>
                </a:solidFill>
              </a:rPr>
              <a:t>-party links and routers.</a:t>
            </a:r>
          </a:p>
          <a:p>
            <a:pPr lvl="1"/>
            <a:r>
              <a:rPr lang="en-US" dirty="0"/>
              <a:t>Routers must see all bits of the packet to copy it to the next hop.</a:t>
            </a:r>
          </a:p>
          <a:p>
            <a:r>
              <a:rPr lang="en-US" dirty="0"/>
              <a:t>Local networks use </a:t>
            </a:r>
            <a:r>
              <a:rPr lang="en-US" i="1" dirty="0">
                <a:solidFill>
                  <a:schemeClr val="accent6"/>
                </a:solidFill>
              </a:rPr>
              <a:t>shared media.</a:t>
            </a:r>
          </a:p>
          <a:p>
            <a:pPr lvl="1"/>
            <a:r>
              <a:rPr lang="en-US" dirty="0"/>
              <a:t>Nearby Ethernet or </a:t>
            </a:r>
            <a:r>
              <a:rPr lang="en-US" dirty="0" err="1"/>
              <a:t>WiFi</a:t>
            </a:r>
            <a:r>
              <a:rPr lang="en-US" dirty="0"/>
              <a:t> hosts can often see your packets.</a:t>
            </a:r>
          </a:p>
          <a:p>
            <a:r>
              <a:rPr lang="en-US" i="1" dirty="0">
                <a:solidFill>
                  <a:schemeClr val="accent6"/>
                </a:solidFill>
              </a:rPr>
              <a:t>DNS</a:t>
            </a:r>
            <a:r>
              <a:rPr lang="en-US" dirty="0"/>
              <a:t> may be </a:t>
            </a:r>
            <a:r>
              <a:rPr lang="en-US" i="1" dirty="0">
                <a:solidFill>
                  <a:schemeClr val="accent6"/>
                </a:solidFill>
              </a:rPr>
              <a:t>poisoned</a:t>
            </a:r>
            <a:r>
              <a:rPr lang="en-US" dirty="0"/>
              <a:t>, sending you to the wrong IP address.</a:t>
            </a:r>
          </a:p>
          <a:p>
            <a:r>
              <a:rPr lang="en-US" dirty="0"/>
              <a:t>Individual attackers, corporations, and governments all wish to violate your network security.</a:t>
            </a:r>
          </a:p>
          <a:p>
            <a:r>
              <a:rPr lang="en-US" dirty="0"/>
              <a:t>IP packets must be </a:t>
            </a:r>
            <a:r>
              <a:rPr lang="en-US" i="1" dirty="0">
                <a:solidFill>
                  <a:schemeClr val="accent6"/>
                </a:solidFill>
              </a:rPr>
              <a:t>addressed</a:t>
            </a:r>
            <a:r>
              <a:rPr lang="en-US" dirty="0"/>
              <a:t> to reach destination.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5A1FC6E-9E53-0F42-A2D7-5A50C7D56D42}"/>
              </a:ext>
            </a:extLst>
          </p:cNvPr>
          <p:cNvSpPr/>
          <p:nvPr/>
        </p:nvSpPr>
        <p:spPr>
          <a:xfrm>
            <a:off x="2452878" y="850867"/>
            <a:ext cx="1759447" cy="883403"/>
          </a:xfrm>
          <a:prstGeom prst="wedgeRectCallout">
            <a:avLst>
              <a:gd name="adj1" fmla="val -107066"/>
              <a:gd name="adj2" fmla="val 939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would you define "network security?"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6C7383-F900-0949-8FAA-EC632E4B26D9}"/>
              </a:ext>
            </a:extLst>
          </p:cNvPr>
          <p:cNvGrpSpPr/>
          <p:nvPr/>
        </p:nvGrpSpPr>
        <p:grpSpPr>
          <a:xfrm>
            <a:off x="4117313" y="772835"/>
            <a:ext cx="716633" cy="681465"/>
            <a:chOff x="10763181" y="2345404"/>
            <a:chExt cx="1139517" cy="1083596"/>
          </a:xfrm>
        </p:grpSpPr>
        <p:sp>
          <p:nvSpPr>
            <p:cNvPr id="9" name="Octagon 8">
              <a:extLst>
                <a:ext uri="{FF2B5EF4-FFF2-40B4-BE49-F238E27FC236}">
                  <a16:creationId xmlns:a16="http://schemas.microsoft.com/office/drawing/2014/main" id="{1245AA64-8847-884A-B446-530ABCBB83C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Octagon 9">
              <a:extLst>
                <a:ext uri="{FF2B5EF4-FFF2-40B4-BE49-F238E27FC236}">
                  <a16:creationId xmlns:a16="http://schemas.microsoft.com/office/drawing/2014/main" id="{F881E551-184C-E849-862D-EB03345BAFE7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9B9B85-068B-A346-9614-562B14413B21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2997E48D-DFB6-C344-99F5-6ADF8F0F3179}"/>
              </a:ext>
            </a:extLst>
          </p:cNvPr>
          <p:cNvSpPr/>
          <p:nvPr/>
        </p:nvSpPr>
        <p:spPr>
          <a:xfrm>
            <a:off x="8843884" y="782591"/>
            <a:ext cx="1759447" cy="883403"/>
          </a:xfrm>
          <a:prstGeom prst="wedgeRectCallout">
            <a:avLst>
              <a:gd name="adj1" fmla="val -86278"/>
              <a:gd name="adj2" fmla="val 1905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is the Internet difficult to secure?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24ED24-4FBE-674F-8223-F29DC0A4C9FB}"/>
              </a:ext>
            </a:extLst>
          </p:cNvPr>
          <p:cNvGrpSpPr/>
          <p:nvPr/>
        </p:nvGrpSpPr>
        <p:grpSpPr>
          <a:xfrm>
            <a:off x="10508319" y="704559"/>
            <a:ext cx="716633" cy="681465"/>
            <a:chOff x="10763181" y="2345404"/>
            <a:chExt cx="1139517" cy="1083596"/>
          </a:xfrm>
        </p:grpSpPr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85633009-9BFE-0842-A0EB-F34C517963C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9E089A26-0780-D546-8695-AFA1F76E0B09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7DA16B-19AF-8245-AA29-8B815E72538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2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2" grpId="0" animBg="1"/>
      <p:bldP spid="1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9D2362AC-0789-1C4B-B268-B9DF8033898C}"/>
              </a:ext>
            </a:extLst>
          </p:cNvPr>
          <p:cNvSpPr/>
          <p:nvPr/>
        </p:nvSpPr>
        <p:spPr>
          <a:xfrm>
            <a:off x="3321420" y="2027254"/>
            <a:ext cx="1627094" cy="16303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Exit node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39756DC-A0C0-C049-B537-F808B00F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02" y="1006814"/>
            <a:ext cx="6178733" cy="55633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Tor is designed to be compatible with any web server, and </a:t>
            </a:r>
            <a:r>
              <a:rPr lang="en-US" dirty="0">
                <a:hlinkClick r:id="rId3"/>
              </a:rPr>
              <a:t>exit nodes</a:t>
            </a:r>
            <a:r>
              <a:rPr lang="en-US" dirty="0"/>
              <a:t> make the final connection: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Exit node C knows:</a:t>
            </a:r>
          </a:p>
          <a:p>
            <a:r>
              <a:rPr lang="en-US" dirty="0"/>
              <a:t>The destination address. Only </a:t>
            </a:r>
            <a:r>
              <a:rPr lang="en-US" i="1" dirty="0"/>
              <a:t>slightly</a:t>
            </a:r>
            <a:r>
              <a:rPr lang="en-US" dirty="0"/>
              <a:t> sensitive, because don't know sender.</a:t>
            </a:r>
          </a:p>
          <a:p>
            <a:r>
              <a:rPr lang="en-US" dirty="0"/>
              <a:t>The request contents.</a:t>
            </a:r>
          </a:p>
          <a:p>
            <a:r>
              <a:rPr lang="en-US" dirty="0"/>
              <a:t>Something about the return address…</a:t>
            </a:r>
          </a:p>
          <a:p>
            <a:pPr marL="0" indent="0">
              <a:buNone/>
            </a:pPr>
            <a:r>
              <a:rPr lang="en-US" dirty="0"/>
              <a:t>What must the exit node know to return a response to the client?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62725" y="1512693"/>
            <a:ext cx="4148667" cy="20210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Relay C</a:t>
            </a:r>
          </a:p>
          <a:p>
            <a:r>
              <a:rPr lang="en-US" sz="2800" i="1" dirty="0">
                <a:solidFill>
                  <a:schemeClr val="tx1"/>
                </a:solidFill>
              </a:rPr>
              <a:t>Content encrypted by </a:t>
            </a:r>
            <a:r>
              <a:rPr lang="en-US" sz="2800" dirty="0">
                <a:solidFill>
                  <a:schemeClr val="tx1"/>
                </a:solidFill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</a:rPr>
              <a:t>C</a:t>
            </a:r>
            <a:r>
              <a:rPr lang="en-US" sz="2800" i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D9BEA-8E73-4745-BD66-D9AE90E24804}"/>
              </a:ext>
            </a:extLst>
          </p:cNvPr>
          <p:cNvSpPr/>
          <p:nvPr/>
        </p:nvSpPr>
        <p:spPr>
          <a:xfrm>
            <a:off x="7706658" y="2524469"/>
            <a:ext cx="3860800" cy="884255"/>
          </a:xfrm>
          <a:prstGeom prst="rect">
            <a:avLst/>
          </a:prstGeom>
          <a:pattFill prst="wd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(need private key  🔑 </a:t>
            </a:r>
            <a:r>
              <a:rPr lang="en-US" sz="2000" baseline="-25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 to decrypt)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16405F-31CC-964D-ADEA-9C0DEA4FC67A}"/>
              </a:ext>
            </a:extLst>
          </p:cNvPr>
          <p:cNvGrpSpPr/>
          <p:nvPr/>
        </p:nvGrpSpPr>
        <p:grpSpPr>
          <a:xfrm>
            <a:off x="2666837" y="2307075"/>
            <a:ext cx="554918" cy="778510"/>
            <a:chOff x="4669445" y="4611370"/>
            <a:chExt cx="554918" cy="7785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49034E-04D4-264D-B538-3156277EC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7CBD37E-28FC-4247-BD63-74FD2539C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520A2-C576-3640-93B7-304EBE9701C0}"/>
              </a:ext>
            </a:extLst>
          </p:cNvPr>
          <p:cNvSpPr/>
          <p:nvPr/>
        </p:nvSpPr>
        <p:spPr>
          <a:xfrm>
            <a:off x="2281211" y="3101654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🔓</a:t>
            </a:r>
            <a:r>
              <a:rPr lang="en-US" sz="2000" baseline="-25000" dirty="0"/>
              <a:t>B</a:t>
            </a:r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5EB21A-4134-8B49-95B0-8F7D4CDB7849}"/>
              </a:ext>
            </a:extLst>
          </p:cNvPr>
          <p:cNvGrpSpPr/>
          <p:nvPr/>
        </p:nvGrpSpPr>
        <p:grpSpPr>
          <a:xfrm>
            <a:off x="3893152" y="2296250"/>
            <a:ext cx="554918" cy="778510"/>
            <a:chOff x="4669445" y="4611370"/>
            <a:chExt cx="554918" cy="7785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DB38AD-FF98-BD4C-97EC-B8F9A002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531114-6683-7045-87D6-B1EDCDD4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9F5BC2-82F3-5C41-BF46-FD4D789D534E}"/>
              </a:ext>
            </a:extLst>
          </p:cNvPr>
          <p:cNvSpPr/>
          <p:nvPr/>
        </p:nvSpPr>
        <p:spPr>
          <a:xfrm>
            <a:off x="3467185" y="3063935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C</a:t>
            </a:r>
            <a:r>
              <a:rPr lang="en-US" sz="2000" dirty="0"/>
              <a:t>,🔓</a:t>
            </a:r>
            <a:r>
              <a:rPr lang="en-US" sz="2000" baseline="-25000" dirty="0"/>
              <a:t>C</a:t>
            </a:r>
            <a:r>
              <a:rPr lang="en-US" sz="2000" dirty="0"/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EB79A2-D575-7E41-8B5F-13D1D577036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3124037" y="2645500"/>
            <a:ext cx="769115" cy="2915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EEC6D1-3C27-EF40-A974-9FDC147BE4BC}"/>
              </a:ext>
            </a:extLst>
          </p:cNvPr>
          <p:cNvCxnSpPr>
            <a:cxnSpLocks/>
          </p:cNvCxnSpPr>
          <p:nvPr/>
        </p:nvCxnSpPr>
        <p:spPr>
          <a:xfrm>
            <a:off x="4333690" y="2712009"/>
            <a:ext cx="842105" cy="115404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7232CF-3C2F-E847-9E65-D79FACDA47BF}"/>
              </a:ext>
            </a:extLst>
          </p:cNvPr>
          <p:cNvSpPr txBox="1"/>
          <p:nvPr/>
        </p:nvSpPr>
        <p:spPr>
          <a:xfrm>
            <a:off x="6938682" y="981607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gets this from Relay B: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E0E823-253C-2E4C-9B10-32918A1061E1}"/>
              </a:ext>
            </a:extLst>
          </p:cNvPr>
          <p:cNvSpPr txBox="1"/>
          <p:nvPr/>
        </p:nvSpPr>
        <p:spPr>
          <a:xfrm>
            <a:off x="6938682" y="3665151"/>
            <a:ext cx="348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unwraps one layer of the onion.</a:t>
            </a:r>
          </a:p>
          <a:p>
            <a:r>
              <a:rPr lang="en-US" dirty="0"/>
              <a:t>Decrypts using 🔑</a:t>
            </a:r>
            <a:r>
              <a:rPr lang="en-US" baseline="-25000" dirty="0"/>
              <a:t>C </a:t>
            </a:r>
            <a:r>
              <a:rPr lang="en-US" dirty="0"/>
              <a:t> to this: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F493203-3F02-AE4C-AC0B-214D193B4774}"/>
              </a:ext>
            </a:extLst>
          </p:cNvPr>
          <p:cNvSpPr/>
          <p:nvPr/>
        </p:nvSpPr>
        <p:spPr>
          <a:xfrm rot="2897700">
            <a:off x="7376211" y="2394968"/>
            <a:ext cx="2923286" cy="2757509"/>
          </a:xfrm>
          <a:prstGeom prst="arc">
            <a:avLst>
              <a:gd name="adj1" fmla="val 17211546"/>
              <a:gd name="adj2" fmla="val 20555954"/>
            </a:avLst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3C0214-CF55-F647-88A0-0DB7E4970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093" y="2478163"/>
            <a:ext cx="457200" cy="698500"/>
          </a:xfrm>
          <a:prstGeom prst="rect">
            <a:avLst/>
          </a:prstGeom>
        </p:spPr>
      </p:pic>
      <p:pic>
        <p:nvPicPr>
          <p:cNvPr id="27" name="Picture 2" descr="Northwestern Wildcats logo | Northwestern wildcats, Northwestern  university, Football america">
            <a:extLst>
              <a:ext uri="{FF2B5EF4-FFF2-40B4-BE49-F238E27FC236}">
                <a16:creationId xmlns:a16="http://schemas.microsoft.com/office/drawing/2014/main" id="{12AA7561-D5DC-9F44-BE1B-60D6C087E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54" y="2852424"/>
            <a:ext cx="457200" cy="54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60DCF28-BBC7-2A44-A93B-1342ECCF4305}"/>
              </a:ext>
            </a:extLst>
          </p:cNvPr>
          <p:cNvSpPr/>
          <p:nvPr/>
        </p:nvSpPr>
        <p:spPr>
          <a:xfrm>
            <a:off x="4817032" y="1825529"/>
            <a:ext cx="1286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Regular web server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099880-A1F9-034B-AE5E-182C94704B1F}"/>
              </a:ext>
            </a:extLst>
          </p:cNvPr>
          <p:cNvSpPr/>
          <p:nvPr/>
        </p:nvSpPr>
        <p:spPr>
          <a:xfrm>
            <a:off x="7652535" y="4518617"/>
            <a:ext cx="3860800" cy="218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8.9.9.2:80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Return-address: [???]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  <a:b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northwestern.edu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DAC90D-308E-5745-8A61-15098CBD6117}"/>
              </a:ext>
            </a:extLst>
          </p:cNvPr>
          <p:cNvGrpSpPr/>
          <p:nvPr/>
        </p:nvGrpSpPr>
        <p:grpSpPr>
          <a:xfrm>
            <a:off x="6316946" y="5969348"/>
            <a:ext cx="716633" cy="681465"/>
            <a:chOff x="10763181" y="2345404"/>
            <a:chExt cx="1139517" cy="1083596"/>
          </a:xfrm>
        </p:grpSpPr>
        <p:sp>
          <p:nvSpPr>
            <p:cNvPr id="36" name="Octagon 35">
              <a:extLst>
                <a:ext uri="{FF2B5EF4-FFF2-40B4-BE49-F238E27FC236}">
                  <a16:creationId xmlns:a16="http://schemas.microsoft.com/office/drawing/2014/main" id="{698A4D1E-FA5F-934D-B3B8-EADA3BEE51B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" name="Octagon 36">
              <a:extLst>
                <a:ext uri="{FF2B5EF4-FFF2-40B4-BE49-F238E27FC236}">
                  <a16:creationId xmlns:a16="http://schemas.microsoft.com/office/drawing/2014/main" id="{D1DB7313-A2CD-7D4F-9D71-D2E71924E1E5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1F17C5-1D1E-374F-B356-5C2BD9A27FA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139236-F9AF-A24F-981F-F7D87534C140}"/>
              </a:ext>
            </a:extLst>
          </p:cNvPr>
          <p:cNvCxnSpPr>
            <a:cxnSpLocks/>
          </p:cNvCxnSpPr>
          <p:nvPr/>
        </p:nvCxnSpPr>
        <p:spPr>
          <a:xfrm flipV="1">
            <a:off x="6468035" y="5345307"/>
            <a:ext cx="1094690" cy="3159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7964A468-2E9F-1443-B8DF-F098DADF6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302" y="2254304"/>
            <a:ext cx="724371" cy="6985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D5A48CE-6125-8343-B35C-5472111E24ED}"/>
              </a:ext>
            </a:extLst>
          </p:cNvPr>
          <p:cNvSpPr txBox="1"/>
          <p:nvPr/>
        </p:nvSpPr>
        <p:spPr>
          <a:xfrm>
            <a:off x="273837" y="2889334"/>
            <a:ext cx="71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val="12498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40CB-41DB-7943-80EA-BF32A44C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2" y="154983"/>
            <a:ext cx="6223070" cy="883403"/>
          </a:xfrm>
        </p:spPr>
        <p:txBody>
          <a:bodyPr/>
          <a:lstStyle/>
          <a:p>
            <a:r>
              <a:rPr lang="en-US" dirty="0"/>
              <a:t>Hiding the return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BFA76-2D3A-774F-9D59-E7DA483F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532040"/>
            <a:ext cx="11639227" cy="5209723"/>
          </a:xfrm>
        </p:spPr>
        <p:txBody>
          <a:bodyPr>
            <a:normAutofit/>
          </a:bodyPr>
          <a:lstStyle/>
          <a:p>
            <a:r>
              <a:rPr lang="en-US" dirty="0"/>
              <a:t>If the exit relay knew the client address, it could send the response back in the normal onion-routing way, but that would reveal too much.</a:t>
            </a:r>
          </a:p>
          <a:p>
            <a:pPr lvl="1"/>
            <a:r>
              <a:rPr lang="en-US" dirty="0"/>
              <a:t>The relationship between source and destination must be kept secret all!</a:t>
            </a:r>
          </a:p>
          <a:p>
            <a:r>
              <a:rPr lang="en-US" b="1" dirty="0"/>
              <a:t>Solution </a:t>
            </a:r>
            <a:r>
              <a:rPr lang="en-US" dirty="0"/>
              <a:t>(described by </a:t>
            </a:r>
            <a:r>
              <a:rPr lang="en-US" dirty="0">
                <a:hlinkClick r:id="rId3"/>
              </a:rPr>
              <a:t>Chaum</a:t>
            </a:r>
            <a:r>
              <a:rPr lang="en-US" dirty="0"/>
              <a:t>): client request includes:</a:t>
            </a: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chemeClr val="accent6"/>
                </a:solidFill>
              </a:rPr>
              <a:t>onion-encrypted return path</a:t>
            </a:r>
            <a:r>
              <a:rPr lang="en-US" dirty="0"/>
              <a:t>, chosen </a:t>
            </a:r>
            <a:br>
              <a:rPr lang="en-US" dirty="0"/>
            </a:br>
            <a:r>
              <a:rPr lang="en-US" dirty="0"/>
              <a:t>and encrypted by the </a:t>
            </a:r>
            <a:r>
              <a:rPr lang="en-US" i="1" dirty="0"/>
              <a:t>client</a:t>
            </a:r>
            <a:r>
              <a:rPr lang="en-US" dirty="0"/>
              <a:t>, and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one-time-use encryption key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dirty="0"/>
              <a:t>for the response message.</a:t>
            </a:r>
          </a:p>
          <a:p>
            <a:r>
              <a:rPr lang="en-US" dirty="0"/>
              <a:t>Request seen by exit node looks like this:</a:t>
            </a:r>
          </a:p>
          <a:p>
            <a:r>
              <a:rPr lang="en-US" dirty="0"/>
              <a:t>Why is a new key generated?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C5D8F-B6A5-6644-95AA-4AE4B89B987D}"/>
              </a:ext>
            </a:extLst>
          </p:cNvPr>
          <p:cNvSpPr/>
          <p:nvPr/>
        </p:nvSpPr>
        <p:spPr>
          <a:xfrm>
            <a:off x="9079188" y="37090"/>
            <a:ext cx="1627094" cy="16303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841B46-C020-1542-A490-633D20EF4990}"/>
              </a:ext>
            </a:extLst>
          </p:cNvPr>
          <p:cNvGrpSpPr/>
          <p:nvPr/>
        </p:nvGrpSpPr>
        <p:grpSpPr>
          <a:xfrm>
            <a:off x="8182559" y="142100"/>
            <a:ext cx="554918" cy="778510"/>
            <a:chOff x="4669445" y="4611370"/>
            <a:chExt cx="554918" cy="778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86318C-144F-7343-A336-BBF0AC80F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17BC7C-13B7-064B-B108-3C230372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3CFBCC-2E00-C044-8343-86EADA168EA8}"/>
              </a:ext>
            </a:extLst>
          </p:cNvPr>
          <p:cNvGrpSpPr/>
          <p:nvPr/>
        </p:nvGrpSpPr>
        <p:grpSpPr>
          <a:xfrm>
            <a:off x="9650920" y="306086"/>
            <a:ext cx="554918" cy="778510"/>
            <a:chOff x="4669445" y="4611370"/>
            <a:chExt cx="554918" cy="7785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01E1E3-3006-9746-A6FD-1326F58F0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120822-1592-F94A-B6D5-38D81C616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8F88D5A-02B0-C143-81C8-9EA51362F292}"/>
              </a:ext>
            </a:extLst>
          </p:cNvPr>
          <p:cNvSpPr/>
          <p:nvPr/>
        </p:nvSpPr>
        <p:spPr>
          <a:xfrm>
            <a:off x="9224953" y="1073771"/>
            <a:ext cx="128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(🔑</a:t>
            </a:r>
            <a:r>
              <a:rPr lang="en-US" sz="2000" baseline="-25000" dirty="0"/>
              <a:t>C</a:t>
            </a:r>
            <a:r>
              <a:rPr lang="en-US" sz="2000" dirty="0"/>
              <a:t>,🔓</a:t>
            </a:r>
            <a:r>
              <a:rPr lang="en-US" sz="2000" baseline="-25000" dirty="0"/>
              <a:t>C</a:t>
            </a:r>
            <a:r>
              <a:rPr lang="en-US" sz="2000" dirty="0"/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1B2105-06E4-924F-BC3A-8D7C44CC68F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0091101" y="654645"/>
            <a:ext cx="870760" cy="182604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08DF522-DDC9-964D-AD6E-A7489CA5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861" y="487999"/>
            <a:ext cx="457200" cy="698500"/>
          </a:xfrm>
          <a:prstGeom prst="rect">
            <a:avLst/>
          </a:prstGeom>
        </p:spPr>
      </p:pic>
      <p:pic>
        <p:nvPicPr>
          <p:cNvPr id="16" name="Picture 2" descr="Northwestern Wildcats logo | Northwestern wildcats, Northwestern  university, Football america">
            <a:extLst>
              <a:ext uri="{FF2B5EF4-FFF2-40B4-BE49-F238E27FC236}">
                <a16:creationId xmlns:a16="http://schemas.microsoft.com/office/drawing/2014/main" id="{10F209DA-56AA-0043-80B4-E89E54A0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822" y="862260"/>
            <a:ext cx="457200" cy="54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1E7364-B510-5F40-80B9-09070AFCE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841" y="395253"/>
            <a:ext cx="724371" cy="698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2BD767-210C-7145-A150-832B7AA840E6}"/>
              </a:ext>
            </a:extLst>
          </p:cNvPr>
          <p:cNvSpPr txBox="1"/>
          <p:nvPr/>
        </p:nvSpPr>
        <p:spPr>
          <a:xfrm>
            <a:off x="6681376" y="1030283"/>
            <a:ext cx="71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D33CF-3F8C-FB4D-B619-DB86C431546B}"/>
              </a:ext>
            </a:extLst>
          </p:cNvPr>
          <p:cNvGrpSpPr/>
          <p:nvPr/>
        </p:nvGrpSpPr>
        <p:grpSpPr>
          <a:xfrm>
            <a:off x="8334959" y="294500"/>
            <a:ext cx="554918" cy="778510"/>
            <a:chOff x="4669445" y="4611370"/>
            <a:chExt cx="554918" cy="7785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EC0A783-DB2B-5B49-B540-A0D0FF16E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1B21010-58EB-D64B-ADB4-FDD4E512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889B80-9E3F-254D-9EDA-7A80ACDB914B}"/>
              </a:ext>
            </a:extLst>
          </p:cNvPr>
          <p:cNvGrpSpPr/>
          <p:nvPr/>
        </p:nvGrpSpPr>
        <p:grpSpPr>
          <a:xfrm>
            <a:off x="8487359" y="446900"/>
            <a:ext cx="554918" cy="778510"/>
            <a:chOff x="4669445" y="4611370"/>
            <a:chExt cx="554918" cy="7785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313962-D44E-1841-95CF-2D2B8317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445" y="4611370"/>
              <a:ext cx="457200" cy="6985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42CAF4-EB61-0646-9D1A-4562D0001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6725" y="4880610"/>
              <a:ext cx="337638" cy="50927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0FCB589-F154-CD4B-8656-B89DA312CAD2}"/>
              </a:ext>
            </a:extLst>
          </p:cNvPr>
          <p:cNvSpPr txBox="1"/>
          <p:nvPr/>
        </p:nvSpPr>
        <p:spPr>
          <a:xfrm>
            <a:off x="9362295" y="-43130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 relay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39D5D5-F0FA-1242-AAEF-6C4220B77486}"/>
              </a:ext>
            </a:extLst>
          </p:cNvPr>
          <p:cNvSpPr/>
          <p:nvPr/>
        </p:nvSpPr>
        <p:spPr>
          <a:xfrm>
            <a:off x="7394317" y="3685253"/>
            <a:ext cx="4200708" cy="3030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dirty="0">
                <a:solidFill>
                  <a:schemeClr val="tx1"/>
                </a:solidFill>
              </a:rPr>
              <a:t>To: 8.9.9.2:80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Return-key: 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🗝</a:t>
            </a:r>
            <a:r>
              <a:rPr lang="en-US" sz="2800" baseline="-25000" dirty="0">
                <a:solidFill>
                  <a:schemeClr val="tx1"/>
                </a:solidFill>
              </a:rPr>
              <a:t>X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Return-path: (D, </a:t>
            </a:r>
            <a:r>
              <a:rPr lang="en-US" sz="2800" i="1" dirty="0">
                <a:solidFill>
                  <a:schemeClr val="tx1"/>
                </a:solidFill>
                <a:highlight>
                  <a:srgbClr val="C0C0C0"/>
                </a:highlight>
              </a:rPr>
              <a:t>remainder of path encrypted by </a:t>
            </a:r>
            <a:r>
              <a:rPr lang="en-US" sz="2800" dirty="0">
                <a:solidFill>
                  <a:schemeClr val="tx1"/>
                </a:solidFill>
                <a:highlight>
                  <a:srgbClr val="C0C0C0"/>
                </a:highlight>
              </a:rPr>
              <a:t>🔓</a:t>
            </a:r>
            <a:r>
              <a:rPr lang="en-US" sz="2800" baseline="-25000" dirty="0">
                <a:solidFill>
                  <a:schemeClr val="tx1"/>
                </a:solidFill>
                <a:highlight>
                  <a:srgbClr val="C0C0C0"/>
                </a:highlight>
              </a:rPr>
              <a:t>D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  <a:b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northwestern.edu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05A8D7E-414F-D344-AA3E-DF6FEB74FA24}"/>
              </a:ext>
            </a:extLst>
          </p:cNvPr>
          <p:cNvGrpSpPr/>
          <p:nvPr/>
        </p:nvGrpSpPr>
        <p:grpSpPr>
          <a:xfrm>
            <a:off x="5411275" y="6021552"/>
            <a:ext cx="716633" cy="681465"/>
            <a:chOff x="10763181" y="2345404"/>
            <a:chExt cx="1139517" cy="1083596"/>
          </a:xfrm>
        </p:grpSpPr>
        <p:sp>
          <p:nvSpPr>
            <p:cNvPr id="32" name="Octagon 31">
              <a:extLst>
                <a:ext uri="{FF2B5EF4-FFF2-40B4-BE49-F238E27FC236}">
                  <a16:creationId xmlns:a16="http://schemas.microsoft.com/office/drawing/2014/main" id="{C47FAFD7-1E73-2648-8AB7-961667F9D86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Octagon 32">
              <a:extLst>
                <a:ext uri="{FF2B5EF4-FFF2-40B4-BE49-F238E27FC236}">
                  <a16:creationId xmlns:a16="http://schemas.microsoft.com/office/drawing/2014/main" id="{343B28B9-DA23-EE48-B972-99B8699A4C6C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E5B0EFB-BBF6-5F43-B8FA-F554F6AE869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35C7923-AF7A-394A-8A53-8B5BFBE3908D}"/>
              </a:ext>
            </a:extLst>
          </p:cNvPr>
          <p:cNvSpPr txBox="1"/>
          <p:nvPr/>
        </p:nvSpPr>
        <p:spPr>
          <a:xfrm>
            <a:off x="6793115" y="86229"/>
            <a:ext cx="60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🗝</a:t>
            </a:r>
            <a:r>
              <a:rPr lang="en-US" baseline="-25000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01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86" y="56299"/>
            <a:ext cx="11639227" cy="772937"/>
          </a:xfrm>
        </p:spPr>
        <p:txBody>
          <a:bodyPr>
            <a:normAutofit/>
          </a:bodyPr>
          <a:lstStyle/>
          <a:p>
            <a:r>
              <a:rPr lang="en-US" dirty="0"/>
              <a:t>Onion-routed request vs. response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395" y="1119068"/>
            <a:ext cx="4673600" cy="5531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To: Relay A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Content encrypted by </a:t>
            </a:r>
            <a:r>
              <a:rPr lang="en-US" sz="2400" dirty="0">
                <a:solidFill>
                  <a:schemeClr val="tx1"/>
                </a:solidFill>
              </a:rPr>
              <a:t>🔓</a:t>
            </a:r>
            <a:r>
              <a:rPr lang="en-US" sz="2400" baseline="-250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927" y="1964742"/>
            <a:ext cx="4436534" cy="4570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To: Relay B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Content encrypted by </a:t>
            </a:r>
            <a:r>
              <a:rPr lang="en-US" sz="2400" dirty="0">
                <a:solidFill>
                  <a:schemeClr val="tx1"/>
                </a:solidFill>
              </a:rPr>
              <a:t>🔓</a:t>
            </a:r>
            <a:r>
              <a:rPr lang="en-US" sz="2400" baseline="-25000" dirty="0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860" y="2793479"/>
            <a:ext cx="4148667" cy="3593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To: Relay C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Content encrypted by </a:t>
            </a:r>
            <a:r>
              <a:rPr lang="en-US" sz="2400" dirty="0">
                <a:solidFill>
                  <a:schemeClr val="tx1"/>
                </a:solidFill>
              </a:rPr>
              <a:t>🔓</a:t>
            </a:r>
            <a:r>
              <a:rPr lang="en-US" sz="2400" baseline="-25000" dirty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793" y="3639150"/>
            <a:ext cx="3860800" cy="26002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To: 8.9.9.2:80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Return-key: 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🗝</a:t>
            </a:r>
            <a:r>
              <a:rPr lang="en-US" sz="2400" baseline="-25000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Return-path: (D, </a:t>
            </a:r>
            <a:r>
              <a:rPr lang="en-US" sz="2400" i="1" dirty="0">
                <a:solidFill>
                  <a:schemeClr val="tx1"/>
                </a:solidFill>
                <a:highlight>
                  <a:srgbClr val="C0C0C0"/>
                </a:highlight>
              </a:rPr>
              <a:t>remainder of path encrypted by </a:t>
            </a:r>
            <a:r>
              <a:rPr lang="en-US" sz="2400" dirty="0">
                <a:solidFill>
                  <a:schemeClr val="tx1"/>
                </a:solidFill>
                <a:highlight>
                  <a:srgbClr val="C0C0C0"/>
                </a:highlight>
              </a:rPr>
              <a:t>🔓</a:t>
            </a:r>
            <a:r>
              <a:rPr lang="en-US" sz="2400" baseline="-25000" dirty="0">
                <a:solidFill>
                  <a:schemeClr val="tx1"/>
                </a:solidFill>
                <a:highlight>
                  <a:srgbClr val="C0C0C0"/>
                </a:highlight>
              </a:rPr>
              <a:t>D</a:t>
            </a:r>
            <a:r>
              <a:rPr lang="en-US" sz="24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 HTTP/1.1</a:t>
            </a:r>
            <a:b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Host: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northwestern.edu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A36CEA-3096-4D4A-B69B-9E15485814A4}"/>
              </a:ext>
            </a:extLst>
          </p:cNvPr>
          <p:cNvSpPr/>
          <p:nvPr/>
        </p:nvSpPr>
        <p:spPr>
          <a:xfrm>
            <a:off x="6235395" y="1408899"/>
            <a:ext cx="4673600" cy="5287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To: Relay D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Content encrypted by </a:t>
            </a:r>
            <a:r>
              <a:rPr lang="en-US" sz="2400" dirty="0">
                <a:solidFill>
                  <a:schemeClr val="tx1"/>
                </a:solidFill>
              </a:rPr>
              <a:t>🔓</a:t>
            </a:r>
            <a:r>
              <a:rPr lang="en-US" sz="2400" baseline="-25000" dirty="0">
                <a:solidFill>
                  <a:schemeClr val="tx1"/>
                </a:solidFill>
              </a:rPr>
              <a:t>D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Content encrypted by </a:t>
            </a:r>
            <a:r>
              <a:rPr lang="en-US" sz="2400" dirty="0">
                <a:solidFill>
                  <a:schemeClr val="tx1"/>
                </a:solidFill>
              </a:rPr>
              <a:t>🗝</a:t>
            </a:r>
            <a:r>
              <a:rPr lang="en-US" sz="2400" baseline="-25000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30E4F-492A-1543-8B6E-4A1FE9AE7881}"/>
              </a:ext>
            </a:extLst>
          </p:cNvPr>
          <p:cNvSpPr/>
          <p:nvPr/>
        </p:nvSpPr>
        <p:spPr>
          <a:xfrm>
            <a:off x="6353927" y="2254573"/>
            <a:ext cx="4436534" cy="23712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To: Relay E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Content encrypted by </a:t>
            </a:r>
            <a:r>
              <a:rPr lang="en-US" sz="2400" dirty="0">
                <a:solidFill>
                  <a:schemeClr val="tx1"/>
                </a:solidFill>
              </a:rPr>
              <a:t>🔓</a:t>
            </a:r>
            <a:r>
              <a:rPr lang="en-US" sz="2400" baseline="-25000" dirty="0">
                <a:solidFill>
                  <a:schemeClr val="tx1"/>
                </a:solidFill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3EB42-F542-0142-BEC8-EFF55FDE389A}"/>
              </a:ext>
            </a:extLst>
          </p:cNvPr>
          <p:cNvSpPr/>
          <p:nvPr/>
        </p:nvSpPr>
        <p:spPr>
          <a:xfrm>
            <a:off x="6497860" y="3083310"/>
            <a:ext cx="4148667" cy="14214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To: Relay F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Content encrypted by </a:t>
            </a:r>
            <a:r>
              <a:rPr lang="en-US" sz="2400" dirty="0">
                <a:solidFill>
                  <a:schemeClr val="tx1"/>
                </a:solidFill>
              </a:rPr>
              <a:t>🔓</a:t>
            </a:r>
            <a:r>
              <a:rPr lang="en-US" sz="2400" baseline="-25000" dirty="0">
                <a:solidFill>
                  <a:schemeClr val="tx1"/>
                </a:solidFill>
              </a:rPr>
              <a:t>F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6109E4-6212-AB42-B646-A924FC262172}"/>
              </a:ext>
            </a:extLst>
          </p:cNvPr>
          <p:cNvSpPr/>
          <p:nvPr/>
        </p:nvSpPr>
        <p:spPr>
          <a:xfrm>
            <a:off x="6353926" y="5151259"/>
            <a:ext cx="4411135" cy="1421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HTTP/1.1 200 OK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2093</a:t>
            </a: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 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A9F870-5ACA-5942-8B6F-1885C316ED01}"/>
              </a:ext>
            </a:extLst>
          </p:cNvPr>
          <p:cNvSpPr/>
          <p:nvPr/>
        </p:nvSpPr>
        <p:spPr>
          <a:xfrm>
            <a:off x="6641793" y="3918063"/>
            <a:ext cx="3860800" cy="4656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  <a:cs typeface="Courier New" panose="02070309020205020404" pitchFamily="49" charset="0"/>
              </a:rPr>
              <a:t>Deliver-To: </a:t>
            </a:r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1.2.3.4:10001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C7B3E9-3E48-314A-B5DE-69D33CBA7DD0}"/>
              </a:ext>
            </a:extLst>
          </p:cNvPr>
          <p:cNvCxnSpPr>
            <a:cxnSpLocks/>
          </p:cNvCxnSpPr>
          <p:nvPr/>
        </p:nvCxnSpPr>
        <p:spPr>
          <a:xfrm flipV="1">
            <a:off x="4329955" y="2254573"/>
            <a:ext cx="2023971" cy="218295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3E6BA5-6F0F-8541-8AEC-4F08E6B32C1E}"/>
              </a:ext>
            </a:extLst>
          </p:cNvPr>
          <p:cNvCxnSpPr>
            <a:cxnSpLocks/>
          </p:cNvCxnSpPr>
          <p:nvPr/>
        </p:nvCxnSpPr>
        <p:spPr>
          <a:xfrm flipV="1">
            <a:off x="4329955" y="4625787"/>
            <a:ext cx="2023971" cy="16240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83E3A52-B854-4542-B93B-3D0489D13B8F}"/>
              </a:ext>
            </a:extLst>
          </p:cNvPr>
          <p:cNvSpPr txBox="1"/>
          <p:nvPr/>
        </p:nvSpPr>
        <p:spPr>
          <a:xfrm>
            <a:off x="5928605" y="888235"/>
            <a:ext cx="4980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Response constructed by Exit Relay C: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B0EF3E-FC67-A946-8267-40DAD1FEF26C}"/>
              </a:ext>
            </a:extLst>
          </p:cNvPr>
          <p:cNvSpPr txBox="1"/>
          <p:nvPr/>
        </p:nvSpPr>
        <p:spPr>
          <a:xfrm>
            <a:off x="4873988" y="3550916"/>
            <a:ext cx="149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Encrypted return path is copied from request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681D14-D7FF-1942-9498-5B21F51B81FF}"/>
              </a:ext>
            </a:extLst>
          </p:cNvPr>
          <p:cNvSpPr txBox="1"/>
          <p:nvPr/>
        </p:nvSpPr>
        <p:spPr>
          <a:xfrm>
            <a:off x="11027527" y="3412237"/>
            <a:ext cx="1254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relay will know destination, but not source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B5671E-0D34-7F46-9D90-D93BD3F1EA3F}"/>
              </a:ext>
            </a:extLst>
          </p:cNvPr>
          <p:cNvCxnSpPr>
            <a:cxnSpLocks/>
          </p:cNvCxnSpPr>
          <p:nvPr/>
        </p:nvCxnSpPr>
        <p:spPr>
          <a:xfrm flipH="1">
            <a:off x="10621125" y="3884941"/>
            <a:ext cx="414048" cy="3312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36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3A8-6B67-2744-A9D7-664263C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62B6E-BE79-C547-B6B5-A4FEA1FC0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5"/>
            <a:ext cx="6285247" cy="55948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Tor</a:t>
            </a:r>
            <a:r>
              <a:rPr lang="en-US" dirty="0"/>
              <a:t> focuses on making web browsing (clients) anonymous.</a:t>
            </a:r>
          </a:p>
          <a:p>
            <a:r>
              <a:rPr lang="en-US" dirty="0">
                <a:hlinkClick r:id="rId3"/>
              </a:rPr>
              <a:t>I2P</a:t>
            </a:r>
            <a:r>
              <a:rPr lang="en-US" dirty="0"/>
              <a:t> takes the idea further by allowing anonymous web hosting (and other services).</a:t>
            </a:r>
          </a:p>
          <a:p>
            <a:pPr lvl="1"/>
            <a:r>
              <a:rPr lang="en-US" dirty="0"/>
              <a:t>Hostnames map to onion-encrypted paths (instead of to IP addresses).</a:t>
            </a:r>
          </a:p>
          <a:p>
            <a:pPr lvl="1"/>
            <a:r>
              <a:rPr lang="en-US" dirty="0"/>
              <a:t>Doesn't use DNS, but another distributed database on the P2P relay network.</a:t>
            </a:r>
          </a:p>
          <a:p>
            <a:r>
              <a:rPr lang="en-US" dirty="0"/>
              <a:t>Cryptocurrencies (</a:t>
            </a:r>
            <a:r>
              <a:rPr lang="en-US" dirty="0" err="1"/>
              <a:t>eg.</a:t>
            </a:r>
            <a:r>
              <a:rPr lang="en-US" dirty="0"/>
              <a:t>, Bitcoin) enable anonymous e-commerce.</a:t>
            </a:r>
          </a:p>
          <a:p>
            <a:r>
              <a:rPr lang="en-US" dirty="0"/>
              <a:t>This is the </a:t>
            </a:r>
            <a:r>
              <a:rPr lang="en-US" dirty="0">
                <a:hlinkClick r:id="rId4"/>
              </a:rPr>
              <a:t>Dark Web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DFFF6-8B95-C04C-8C35-D49088DD9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242" y="1345839"/>
            <a:ext cx="5650758" cy="41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7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168C-4D78-8041-8F2E-495123E6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Tradeoffs in a free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C7412-410B-274A-8972-898F407CD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Censorship and surveillance are the favorite tools of oppressors.</a:t>
            </a:r>
          </a:p>
          <a:p>
            <a:pPr lvl="1"/>
            <a:r>
              <a:rPr lang="en-US" dirty="0"/>
              <a:t>2% of the </a:t>
            </a:r>
            <a:r>
              <a:rPr lang="en-US" dirty="0">
                <a:hlinkClick r:id="rId2"/>
              </a:rPr>
              <a:t>East German</a:t>
            </a:r>
            <a:r>
              <a:rPr lang="en-US" dirty="0"/>
              <a:t> population worked full-time in domestic surveillance.</a:t>
            </a:r>
          </a:p>
          <a:p>
            <a:pPr lvl="1"/>
            <a:r>
              <a:rPr lang="en-US" dirty="0"/>
              <a:t>15% of their population acted as informants to the secret police (Stasi).</a:t>
            </a:r>
          </a:p>
          <a:p>
            <a:pPr lvl="1"/>
            <a:r>
              <a:rPr lang="en-US" dirty="0"/>
              <a:t>This was done even with old technologies – a person had to listen in real time.</a:t>
            </a:r>
          </a:p>
          <a:p>
            <a:r>
              <a:rPr lang="en-US" dirty="0"/>
              <a:t>Democratic societies are not immune to these threats.</a:t>
            </a:r>
          </a:p>
          <a:p>
            <a:pPr lvl="1"/>
            <a:r>
              <a:rPr lang="en-US" dirty="0"/>
              <a:t>U.S. National Security Agency has an estimated $10B annual budget and ~35k employees.  Roughly the size of Facebook's staff.  What are they all doing?</a:t>
            </a:r>
          </a:p>
          <a:p>
            <a:pPr lvl="2"/>
            <a:r>
              <a:rPr lang="en-US" dirty="0">
                <a:hlinkClick r:id="rId3"/>
              </a:rPr>
              <a:t>Snowden</a:t>
            </a:r>
            <a:r>
              <a:rPr lang="en-US" dirty="0"/>
              <a:t>'s 2013 whistleblowing revealed that NSA has access to (</a:t>
            </a:r>
            <a:r>
              <a:rPr lang="en-US" dirty="0" err="1"/>
              <a:t>eg.</a:t>
            </a:r>
            <a:r>
              <a:rPr lang="en-US" dirty="0"/>
              <a:t>,) Google cloud data, phone records (including GPS), and was </a:t>
            </a:r>
            <a:r>
              <a:rPr lang="en-US" dirty="0">
                <a:hlinkClick r:id="rId4"/>
              </a:rPr>
              <a:t>listening in</a:t>
            </a:r>
            <a:r>
              <a:rPr lang="en-US" dirty="0"/>
              <a:t> on U.S. phone conversations.</a:t>
            </a:r>
          </a:p>
          <a:p>
            <a:r>
              <a:rPr lang="en-US" dirty="0"/>
              <a:t>On the other hand, anonymity removes consequences.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Anonymity</a:t>
            </a:r>
            <a:r>
              <a:rPr lang="en-US" dirty="0">
                <a:solidFill>
                  <a:schemeClr val="accent6"/>
                </a:solidFill>
              </a:rPr>
              <a:t> online + the ability to do </a:t>
            </a:r>
            <a:r>
              <a:rPr lang="en-US" b="1" dirty="0">
                <a:solidFill>
                  <a:schemeClr val="accent6"/>
                </a:solidFill>
              </a:rPr>
              <a:t>harm</a:t>
            </a:r>
            <a:r>
              <a:rPr lang="en-US" dirty="0">
                <a:solidFill>
                  <a:schemeClr val="accent6"/>
                </a:solidFill>
              </a:rPr>
              <a:t> online = </a:t>
            </a:r>
            <a:r>
              <a:rPr lang="en-US" b="1" dirty="0">
                <a:solidFill>
                  <a:schemeClr val="accent6"/>
                </a:solidFill>
              </a:rPr>
              <a:t>chaos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  <a:p>
            <a:pPr lvl="1"/>
            <a:r>
              <a:rPr lang="en-US" dirty="0"/>
              <a:t>Is it a good thing to enable child pornography, hitmen-for hire,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333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security goals are:</a:t>
            </a:r>
          </a:p>
          <a:p>
            <a:pPr lvl="1"/>
            <a:r>
              <a:rPr lang="en-US" b="1" u="sng" dirty="0"/>
              <a:t>Confidentiality</a:t>
            </a:r>
            <a:r>
              <a:rPr lang="en-US" b="1" dirty="0"/>
              <a:t>, Reliability, Integrity, Authentication &amp; </a:t>
            </a:r>
            <a:r>
              <a:rPr lang="en-US" b="1" u="sng" dirty="0"/>
              <a:t>Anonymity</a:t>
            </a:r>
            <a:endParaRPr lang="en-US" u="sng" dirty="0"/>
          </a:p>
          <a:p>
            <a:r>
              <a:rPr lang="en-US" dirty="0"/>
              <a:t>Routers and other participants on the network cannot be trusted.</a:t>
            </a:r>
          </a:p>
          <a:p>
            <a:r>
              <a:rPr lang="en-US" b="1" dirty="0">
                <a:solidFill>
                  <a:schemeClr val="accent6"/>
                </a:solidFill>
              </a:rPr>
              <a:t>AES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a the standard </a:t>
            </a:r>
            <a:r>
              <a:rPr lang="en-US" b="1" dirty="0">
                <a:solidFill>
                  <a:schemeClr val="accent6"/>
                </a:solidFill>
              </a:rPr>
              <a:t>symmetric-key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encryption algorithm.  Must somehow establish a shared session key, used by both parties.</a:t>
            </a:r>
          </a:p>
          <a:p>
            <a:r>
              <a:rPr lang="en-US" dirty="0"/>
              <a:t>Public Key cryptography (</a:t>
            </a:r>
            <a:r>
              <a:rPr lang="en-US" b="1" dirty="0">
                <a:solidFill>
                  <a:schemeClr val="accent6"/>
                </a:solidFill>
              </a:rPr>
              <a:t>RSA</a:t>
            </a:r>
            <a:r>
              <a:rPr lang="en-US" dirty="0"/>
              <a:t>, ECC) uses a pair of related keys.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Public key </a:t>
            </a:r>
            <a:r>
              <a:rPr lang="en-US" dirty="0"/>
              <a:t>is openly advertised and is used for encryption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Private key </a:t>
            </a:r>
            <a:r>
              <a:rPr lang="en-US" dirty="0"/>
              <a:t>is secret and is used for decryption.</a:t>
            </a:r>
          </a:p>
          <a:p>
            <a:r>
              <a:rPr lang="en-US" dirty="0"/>
              <a:t>Onion-routing/mix networks create routing </a:t>
            </a:r>
            <a:r>
              <a:rPr lang="en-US" b="1" dirty="0">
                <a:solidFill>
                  <a:schemeClr val="accent6"/>
                </a:solidFill>
              </a:rPr>
              <a:t>overlays</a:t>
            </a:r>
            <a:r>
              <a:rPr lang="en-US" dirty="0"/>
              <a:t> on the Internet.</a:t>
            </a:r>
          </a:p>
          <a:p>
            <a:pPr lvl="1"/>
            <a:r>
              <a:rPr lang="en-US" dirty="0"/>
              <a:t>Sender encrypts data many times.  Relays decrypt one layer each.</a:t>
            </a:r>
          </a:p>
          <a:p>
            <a:pPr lvl="1"/>
            <a:r>
              <a:rPr lang="en-US"/>
              <a:t>This enables </a:t>
            </a:r>
            <a:r>
              <a:rPr lang="en-US" b="1" dirty="0">
                <a:solidFill>
                  <a:schemeClr val="accent6"/>
                </a:solidFill>
              </a:rPr>
              <a:t>anonymous</a:t>
            </a:r>
            <a:r>
              <a:rPr lang="en-US" dirty="0"/>
              <a:t> web browsing and even anonymous services.</a:t>
            </a:r>
          </a:p>
        </p:txBody>
      </p:sp>
    </p:spTree>
    <p:extLst>
      <p:ext uri="{BB962C8B-B14F-4D97-AF65-F5344CB8AC3E}">
        <p14:creationId xmlns:p14="http://schemas.microsoft.com/office/powerpoint/2010/main" val="21956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Encryption</a:t>
            </a:r>
            <a:r>
              <a:rPr lang="en-US" dirty="0"/>
              <a:t> provides confidentiality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70024"/>
            <a:ext cx="11639227" cy="367591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Plaintext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 err="1">
                <a:solidFill>
                  <a:schemeClr val="accent6"/>
                </a:solidFill>
              </a:rPr>
              <a:t>cleartext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the message you wish to send.</a:t>
            </a:r>
          </a:p>
          <a:p>
            <a:pPr lvl="1"/>
            <a:r>
              <a:rPr lang="en-US" dirty="0"/>
              <a:t>For example,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”GOODBYE AND THX FOR ALL THE FISH”</a:t>
            </a:r>
          </a:p>
          <a:p>
            <a:r>
              <a:rPr lang="en-US" b="1" dirty="0" err="1">
                <a:solidFill>
                  <a:schemeClr val="accent6"/>
                </a:solidFill>
                <a:ea typeface="Courier" charset="0"/>
                <a:cs typeface="Courier" charset="0"/>
              </a:rPr>
              <a:t>Ciphertext</a:t>
            </a:r>
            <a:r>
              <a:rPr lang="en-US" dirty="0">
                <a:solidFill>
                  <a:schemeClr val="accent6"/>
                </a:solidFill>
                <a:ea typeface="Courier" charset="0"/>
                <a:cs typeface="Courier" charset="0"/>
              </a:rPr>
              <a:t> </a:t>
            </a:r>
            <a:r>
              <a:rPr lang="en-US" dirty="0">
                <a:ea typeface="Courier" charset="0"/>
                <a:cs typeface="Courier" charset="0"/>
              </a:rPr>
              <a:t>is the encrypted version of the message, which should have no meaning to an intruder who observes the message before delivery.</a:t>
            </a:r>
          </a:p>
          <a:p>
            <a:pPr lvl="1"/>
            <a:r>
              <a:rPr lang="en-US" dirty="0"/>
              <a:t>For example,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”HPPECZF BOE UIY GPS BMM UIF GJTI”</a:t>
            </a:r>
          </a:p>
          <a:p>
            <a:r>
              <a:rPr lang="en-US" dirty="0">
                <a:ea typeface="Courier" charset="0"/>
                <a:cs typeface="Courier" charset="0"/>
              </a:rPr>
              <a:t>Sender uses an </a:t>
            </a:r>
            <a:r>
              <a:rPr lang="en-US" dirty="0">
                <a:solidFill>
                  <a:schemeClr val="accent6"/>
                </a:solidFill>
                <a:ea typeface="Courier" charset="0"/>
                <a:cs typeface="Courier" charset="0"/>
              </a:rPr>
              <a:t>encryption algorithm </a:t>
            </a:r>
            <a:r>
              <a:rPr lang="en-US" dirty="0">
                <a:ea typeface="Courier" charset="0"/>
                <a:cs typeface="Courier" charset="0"/>
              </a:rPr>
              <a:t>to produce </a:t>
            </a:r>
            <a:r>
              <a:rPr lang="en-US" dirty="0" err="1">
                <a:ea typeface="Courier" charset="0"/>
                <a:cs typeface="Courier" charset="0"/>
              </a:rPr>
              <a:t>ciphertext</a:t>
            </a:r>
            <a:r>
              <a:rPr lang="en-US" dirty="0">
                <a:ea typeface="Courier" charset="0"/>
                <a:cs typeface="Courier" charset="0"/>
              </a:rPr>
              <a:t> from plaintext.</a:t>
            </a:r>
          </a:p>
          <a:p>
            <a:r>
              <a:rPr lang="en-US" dirty="0">
                <a:ea typeface="Courier" charset="0"/>
                <a:cs typeface="Courier" charset="0"/>
              </a:rPr>
              <a:t>Receiver uses a </a:t>
            </a:r>
            <a:r>
              <a:rPr lang="en-US" dirty="0">
                <a:solidFill>
                  <a:schemeClr val="accent6"/>
                </a:solidFill>
                <a:ea typeface="Courier" charset="0"/>
                <a:cs typeface="Courier" charset="0"/>
              </a:rPr>
              <a:t>decryption algorithm </a:t>
            </a:r>
            <a:r>
              <a:rPr lang="en-US" dirty="0">
                <a:ea typeface="Courier" charset="0"/>
                <a:cs typeface="Courier" charset="0"/>
              </a:rPr>
              <a:t>to recover plaintext from </a:t>
            </a:r>
            <a:r>
              <a:rPr lang="en-US" dirty="0" err="1">
                <a:ea typeface="Courier" charset="0"/>
                <a:cs typeface="Courier" charset="0"/>
              </a:rPr>
              <a:t>ciphertext</a:t>
            </a:r>
            <a:r>
              <a:rPr lang="en-US" dirty="0">
                <a:ea typeface="Courier" charset="0"/>
                <a:cs typeface="Courier" charset="0"/>
              </a:rPr>
              <a:t>.</a:t>
            </a:r>
          </a:p>
          <a:p>
            <a:r>
              <a:rPr lang="en-US" dirty="0">
                <a:ea typeface="Courier" charset="0"/>
                <a:cs typeface="Courier" charset="0"/>
              </a:rPr>
              <a:t>A </a:t>
            </a:r>
            <a:r>
              <a:rPr lang="en-US" b="1" dirty="0">
                <a:solidFill>
                  <a:schemeClr val="accent6"/>
                </a:solidFill>
                <a:ea typeface="Courier" charset="0"/>
                <a:cs typeface="Courier" charset="0"/>
              </a:rPr>
              <a:t>cipher</a:t>
            </a:r>
            <a:r>
              <a:rPr lang="en-US" dirty="0">
                <a:solidFill>
                  <a:schemeClr val="accent6"/>
                </a:solidFill>
                <a:ea typeface="Courier" charset="0"/>
                <a:cs typeface="Courier" charset="0"/>
              </a:rPr>
              <a:t> </a:t>
            </a:r>
            <a:r>
              <a:rPr lang="en-US" dirty="0">
                <a:ea typeface="Courier" charset="0"/>
                <a:cs typeface="Courier" charset="0"/>
              </a:rPr>
              <a:t>is a pair of compatible encryption &amp; decryption algorithms.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80618" y="5046564"/>
            <a:ext cx="2953473" cy="1469985"/>
            <a:chOff x="1180618" y="4930814"/>
            <a:chExt cx="2953473" cy="1469985"/>
          </a:xfrm>
        </p:grpSpPr>
        <p:sp>
          <p:nvSpPr>
            <p:cNvPr id="5" name="Rectangle 4"/>
            <p:cNvSpPr/>
            <p:nvPr/>
          </p:nvSpPr>
          <p:spPr>
            <a:xfrm>
              <a:off x="2467337" y="5418881"/>
              <a:ext cx="1574157" cy="717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Encryption algorithm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0618" y="4930814"/>
              <a:ext cx="2953473" cy="14699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</a:rPr>
                <a:t>Sender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Plaintext →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GOODBYE</a:t>
              </a:r>
              <a:r>
                <a:rPr lang="mr-IN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03265" y="5000264"/>
            <a:ext cx="2953473" cy="1469985"/>
            <a:chOff x="7803265" y="5000264"/>
            <a:chExt cx="2953473" cy="1469985"/>
          </a:xfrm>
        </p:grpSpPr>
        <p:sp>
          <p:nvSpPr>
            <p:cNvPr id="4" name="Rectangle 3"/>
            <p:cNvSpPr/>
            <p:nvPr/>
          </p:nvSpPr>
          <p:spPr>
            <a:xfrm>
              <a:off x="7882360" y="5488330"/>
              <a:ext cx="1574157" cy="717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Decryption algorithm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3265" y="5000264"/>
              <a:ext cx="2953473" cy="14699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i="1" dirty="0">
                  <a:solidFill>
                    <a:schemeClr val="tx1"/>
                  </a:solidFill>
                </a:rPr>
                <a:t>Receiver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r"/>
              <a:r>
                <a:rPr lang="en-US" sz="2000" dirty="0">
                  <a:solidFill>
                    <a:schemeClr val="tx1"/>
                  </a:solidFill>
                </a:rPr>
                <a:t> → Plaintext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GOODBYE</a:t>
              </a:r>
              <a:r>
                <a:rPr lang="mr-IN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Cloud 9"/>
          <p:cNvSpPr/>
          <p:nvPr/>
        </p:nvSpPr>
        <p:spPr>
          <a:xfrm>
            <a:off x="4389698" y="4803739"/>
            <a:ext cx="3157960" cy="1955633"/>
          </a:xfrm>
          <a:prstGeom prst="cloud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Ciphertext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HPPECZF</a:t>
            </a:r>
            <a:r>
              <a:rPr lang="mr-IN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Untrusted Internet</a:t>
            </a:r>
          </a:p>
        </p:txBody>
      </p:sp>
      <p:cxnSp>
        <p:nvCxnSpPr>
          <p:cNvPr id="14" name="Straight Arrow Connector 13"/>
          <p:cNvCxnSpPr>
            <a:stCxn id="7" idx="3"/>
            <a:endCxn id="9" idx="1"/>
          </p:cNvCxnSpPr>
          <p:nvPr/>
        </p:nvCxnSpPr>
        <p:spPr>
          <a:xfrm flipV="1">
            <a:off x="4134091" y="5735257"/>
            <a:ext cx="3669174" cy="463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0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70024"/>
            <a:ext cx="11639227" cy="5277075"/>
          </a:xfrm>
        </p:spPr>
        <p:txBody>
          <a:bodyPr>
            <a:normAutofit/>
          </a:bodyPr>
          <a:lstStyle/>
          <a:p>
            <a:r>
              <a:rPr lang="en-US" dirty="0"/>
              <a:t>Our example used a very simple, weak cipher.</a:t>
            </a:r>
          </a:p>
          <a:p>
            <a:pPr marL="457200" lvl="1" indent="0">
              <a:buNone/>
            </a:pPr>
            <a:r>
              <a:rPr lang="en-US" dirty="0">
                <a:ea typeface="Courier" charset="0"/>
                <a:cs typeface="Courier" charset="0"/>
              </a:rPr>
              <a:t>Plaintext: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”GOODBYE AND THX FOR ALL THE FISH”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ea typeface="Courier" charset="0"/>
                <a:cs typeface="Courier" charset="0"/>
              </a:rPr>
              <a:t>Ciphertext</a:t>
            </a:r>
            <a:r>
              <a:rPr lang="en-US" dirty="0">
                <a:ea typeface="Courier" charset="0"/>
                <a:cs typeface="Courier" charset="0"/>
              </a:rPr>
              <a:t>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”HPPECZF BOE UIY GPS BMM UIF GJTI”</a:t>
            </a:r>
            <a:endParaRPr lang="en-US" dirty="0"/>
          </a:p>
          <a:p>
            <a:pPr lvl="1"/>
            <a:r>
              <a:rPr lang="en-US" dirty="0"/>
              <a:t>Just replace each letter with the next letter in the alphabet (A</a:t>
            </a:r>
            <a:r>
              <a:rPr lang="is-IS" dirty="0"/>
              <a:t>→B, </a:t>
            </a:r>
            <a:r>
              <a:rPr lang="en-US" dirty="0"/>
              <a:t>B</a:t>
            </a:r>
            <a:r>
              <a:rPr lang="is-IS" dirty="0"/>
              <a:t>→C, ...)</a:t>
            </a:r>
          </a:p>
          <a:p>
            <a:r>
              <a:rPr lang="en-US" dirty="0">
                <a:ea typeface="Courier" charset="0"/>
                <a:cs typeface="Courier" charset="0"/>
              </a:rPr>
              <a:t>Decryption algorithm must be known only to the receiver </a:t>
            </a:r>
          </a:p>
          <a:p>
            <a:r>
              <a:rPr lang="en-US" dirty="0">
                <a:ea typeface="Courier" charset="0"/>
                <a:cs typeface="Courier" charset="0"/>
              </a:rPr>
              <a:t>Decryption algorithm must be different for each connection, otherwise the receiver would be able to decode senders messages to other destinations.</a:t>
            </a:r>
          </a:p>
          <a:p>
            <a:r>
              <a:rPr lang="is-IS" dirty="0"/>
              <a:t>Details of Cryptography are beyond the scope of this course, but we‘ll see how </a:t>
            </a:r>
            <a:r>
              <a:rPr lang="en-US" i="1" dirty="0">
                <a:solidFill>
                  <a:schemeClr val="accent6"/>
                </a:solidFill>
              </a:rPr>
              <a:t>cryptographic primitives </a:t>
            </a:r>
            <a:r>
              <a:rPr lang="en-US" dirty="0"/>
              <a:t>can be used to secure networks.</a:t>
            </a:r>
          </a:p>
          <a:p>
            <a:pPr lvl="1"/>
            <a:r>
              <a:rPr lang="en-US" dirty="0"/>
              <a:t>CS-396 Intro to Cryptography covers this in depth.</a:t>
            </a:r>
          </a:p>
          <a:p>
            <a:endParaRPr lang="en-US" dirty="0"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1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encryption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714437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>
                <a:ea typeface="Courier" charset="0"/>
                <a:cs typeface="Courier" charset="0"/>
              </a:rPr>
              <a:t>In practice, cryptographic algorithms are standardized, but use a unique </a:t>
            </a:r>
            <a:r>
              <a:rPr lang="en-US" sz="3200" b="1" dirty="0" err="1">
                <a:solidFill>
                  <a:schemeClr val="accent6"/>
                </a:solidFill>
                <a:ea typeface="Courier" charset="0"/>
                <a:cs typeface="Courier" charset="0"/>
              </a:rPr>
              <a:t>erncryption</a:t>
            </a:r>
            <a:r>
              <a:rPr lang="en-US" sz="3200" b="1" dirty="0">
                <a:solidFill>
                  <a:schemeClr val="accent6"/>
                </a:solidFill>
                <a:ea typeface="Courier" charset="0"/>
                <a:cs typeface="Courier" charset="0"/>
              </a:rPr>
              <a:t> key </a:t>
            </a:r>
            <a:r>
              <a:rPr lang="en-US" sz="3200" dirty="0">
                <a:ea typeface="Courier" charset="0"/>
                <a:cs typeface="Courier" charset="0"/>
              </a:rPr>
              <a:t>for each connection.  </a:t>
            </a:r>
            <a:r>
              <a:rPr lang="en-US" sz="3000" dirty="0">
                <a:ea typeface="Courier" charset="0"/>
                <a:cs typeface="Courier" charset="0"/>
              </a:rPr>
              <a:t>(Also called the </a:t>
            </a:r>
            <a:r>
              <a:rPr lang="en-US" sz="3000" b="1" dirty="0">
                <a:solidFill>
                  <a:schemeClr val="accent6"/>
                </a:solidFill>
                <a:ea typeface="Courier" charset="0"/>
                <a:cs typeface="Courier" charset="0"/>
              </a:rPr>
              <a:t>session key</a:t>
            </a:r>
            <a:r>
              <a:rPr lang="en-US" sz="3000" dirty="0">
                <a:ea typeface="Courier" charset="0"/>
                <a:cs typeface="Courier" charset="0"/>
              </a:rPr>
              <a:t>.)</a:t>
            </a:r>
            <a:endParaRPr lang="en-US" sz="3000" dirty="0"/>
          </a:p>
          <a:p>
            <a:r>
              <a:rPr lang="en-US" dirty="0"/>
              <a:t>The key alters the algorithm’s behavior and changes the output.</a:t>
            </a:r>
          </a:p>
          <a:p>
            <a:r>
              <a:rPr lang="en-US" dirty="0"/>
              <a:t>Allows a single, standard algorithm to be used for many connections.</a:t>
            </a:r>
          </a:p>
          <a:p>
            <a:pPr lvl="1"/>
            <a:r>
              <a:rPr lang="en-US" dirty="0"/>
              <a:t>Just choose a different parameter value (key value) for each connection.</a:t>
            </a:r>
          </a:p>
          <a:p>
            <a:r>
              <a:rPr lang="en-US" dirty="0"/>
              <a:t>Eliminates the need to invent a new new, secure encryption scheme for each new connection, just choose a </a:t>
            </a:r>
            <a:r>
              <a:rPr lang="en-US" b="1" dirty="0">
                <a:solidFill>
                  <a:schemeClr val="accent6"/>
                </a:solidFill>
              </a:rPr>
              <a:t>random number </a:t>
            </a:r>
            <a:r>
              <a:rPr lang="en-US" dirty="0"/>
              <a:t>to serve as the key.</a:t>
            </a:r>
          </a:p>
          <a:p>
            <a:pPr lvl="1"/>
            <a:r>
              <a:rPr lang="en-US" dirty="0"/>
              <a:t>Receiver must know the exact key used by the sender in order to decrypt.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38491" y="5167605"/>
            <a:ext cx="2953473" cy="1469985"/>
            <a:chOff x="1180618" y="4930814"/>
            <a:chExt cx="2953473" cy="1469985"/>
          </a:xfrm>
        </p:grpSpPr>
        <p:sp>
          <p:nvSpPr>
            <p:cNvPr id="6" name="Rectangle 5"/>
            <p:cNvSpPr/>
            <p:nvPr/>
          </p:nvSpPr>
          <p:spPr>
            <a:xfrm>
              <a:off x="2467337" y="5492677"/>
              <a:ext cx="1574157" cy="7523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Encryption algorithm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0618" y="4930814"/>
              <a:ext cx="2953473" cy="14699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i="1" dirty="0">
                  <a:solidFill>
                    <a:schemeClr val="tx1"/>
                  </a:solidFill>
                </a:rPr>
                <a:t>   Sender</a:t>
              </a:r>
            </a:p>
            <a:p>
              <a:endParaRPr lang="en-US" sz="2000" dirty="0">
                <a:solidFill>
                  <a:schemeClr val="tx1"/>
                </a:solidFill>
              </a:endParaRPr>
            </a:p>
            <a:p>
              <a:r>
                <a:rPr lang="en-US" sz="2000" dirty="0">
                  <a:solidFill>
                    <a:schemeClr val="tx1"/>
                  </a:solidFill>
                </a:rPr>
                <a:t>Plaintext →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GOODBYE</a:t>
              </a:r>
              <a:r>
                <a:rPr lang="mr-IN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61138" y="5121305"/>
            <a:ext cx="2953473" cy="1469985"/>
            <a:chOff x="7803265" y="5000264"/>
            <a:chExt cx="2953473" cy="1469985"/>
          </a:xfrm>
        </p:grpSpPr>
        <p:sp>
          <p:nvSpPr>
            <p:cNvPr id="9" name="Rectangle 8"/>
            <p:cNvSpPr/>
            <p:nvPr/>
          </p:nvSpPr>
          <p:spPr>
            <a:xfrm>
              <a:off x="7882358" y="5561108"/>
              <a:ext cx="1574157" cy="717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Decryption algorithm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03265" y="5000264"/>
              <a:ext cx="2953473" cy="14699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i="1" dirty="0">
                  <a:solidFill>
                    <a:schemeClr val="tx1"/>
                  </a:solidFill>
                </a:rPr>
                <a:t>Receiver	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r"/>
              <a:r>
                <a:rPr lang="en-US" sz="2000" dirty="0">
                  <a:solidFill>
                    <a:schemeClr val="tx1"/>
                  </a:solidFill>
                </a:rPr>
                <a:t> → Plaintext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GOODBYE</a:t>
              </a:r>
              <a:r>
                <a:rPr lang="mr-IN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Cloud 10"/>
          <p:cNvSpPr/>
          <p:nvPr/>
        </p:nvSpPr>
        <p:spPr>
          <a:xfrm>
            <a:off x="4447571" y="4924780"/>
            <a:ext cx="3157960" cy="1955633"/>
          </a:xfrm>
          <a:prstGeom prst="cloud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Ciphertext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KDJOSKC</a:t>
            </a:r>
            <a:r>
              <a:rPr lang="mr-IN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</a:rPr>
              <a:t>Untrusted Internet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964" y="5856298"/>
            <a:ext cx="3669174" cy="463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86118" y="5134372"/>
            <a:ext cx="122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</a:t>
            </a:r>
            <a:r>
              <a:rPr lang="en-US" sz="2400" dirty="0"/>
              <a:t> 🔑</a:t>
            </a: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3308671" y="5550004"/>
            <a:ext cx="3618" cy="17946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93183" y="5098155"/>
            <a:ext cx="110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</a:t>
            </a:r>
            <a:r>
              <a:rPr lang="en-US" sz="2400" dirty="0"/>
              <a:t> 🔑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727310" y="5490637"/>
            <a:ext cx="1" cy="19151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Caesar Cipher is a simple parameterized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generalization of the first cipher we saw.</a:t>
            </a:r>
          </a:p>
          <a:p>
            <a:pPr lvl="1"/>
            <a:r>
              <a:rPr lang="en-US" dirty="0"/>
              <a:t>Replace each letter A-Z with the letter that is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/>
                </a:solidFill>
              </a:rPr>
              <a:t>k</a:t>
            </a:r>
            <a:r>
              <a:rPr lang="en-US" b="1" dirty="0"/>
              <a:t> </a:t>
            </a:r>
            <a:r>
              <a:rPr lang="en-US" dirty="0"/>
              <a:t>places later in the alphabet</a:t>
            </a:r>
            <a:br>
              <a:rPr lang="en-US" dirty="0"/>
            </a:br>
            <a:r>
              <a:rPr lang="en-US" dirty="0"/>
              <a:t>(wrapping around when you reach the end).</a:t>
            </a:r>
          </a:p>
          <a:p>
            <a:pPr lvl="1"/>
            <a:r>
              <a:rPr lang="en-US" dirty="0"/>
              <a:t>It’s a </a:t>
            </a:r>
            <a:r>
              <a:rPr lang="en-US" i="1" dirty="0"/>
              <a:t>family</a:t>
            </a:r>
            <a:r>
              <a:rPr lang="en-US" dirty="0"/>
              <a:t> of 26 related ciphers.  The parameter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k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the encryption key.</a:t>
            </a:r>
          </a:p>
          <a:p>
            <a:r>
              <a:rPr lang="en-US" dirty="0"/>
              <a:t>With key k=1:  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“GOODBYE” </a:t>
            </a:r>
            <a:r>
              <a:rPr lang="is-IS" dirty="0">
                <a:latin typeface="Courier" charset="0"/>
                <a:ea typeface="Courier" charset="0"/>
                <a:cs typeface="Courier" charset="0"/>
              </a:rPr>
              <a:t>→ “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HPPECZF”</a:t>
            </a:r>
          </a:p>
          <a:p>
            <a:r>
              <a:rPr lang="en-US" dirty="0">
                <a:ea typeface="Courier" charset="0"/>
                <a:cs typeface="Courier" charset="0"/>
              </a:rPr>
              <a:t>With key k=13: 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“GOODBYE” </a:t>
            </a:r>
            <a:r>
              <a:rPr lang="is-IS" dirty="0">
                <a:latin typeface="Courier" charset="0"/>
                <a:ea typeface="Courier" charset="0"/>
                <a:cs typeface="Courier" charset="0"/>
              </a:rPr>
              <a:t>→ “TBBQOLR”</a:t>
            </a:r>
          </a:p>
          <a:p>
            <a:r>
              <a:rPr lang="is-IS" dirty="0">
                <a:ea typeface="Courier" charset="0"/>
                <a:cs typeface="Courier" charset="0"/>
              </a:rPr>
              <a:t>Receiver must know the key to decode correctly.</a:t>
            </a:r>
          </a:p>
          <a:p>
            <a:pPr lvl="1"/>
            <a:r>
              <a:rPr lang="is-IS" sz="3200" dirty="0">
                <a:ea typeface="Courier" charset="0"/>
                <a:cs typeface="Courier" charset="0"/>
              </a:rPr>
              <a:t>Using the wrong key, k=1,   </a:t>
            </a:r>
            <a:r>
              <a:rPr lang="is-IS" sz="3200" dirty="0">
                <a:latin typeface="Courier" charset="0"/>
                <a:ea typeface="Courier" charset="0"/>
                <a:cs typeface="Courier" charset="0"/>
              </a:rPr>
              <a:t>“TBBQOLR</a:t>
            </a:r>
            <a:r>
              <a:rPr lang="en-US" sz="3200" dirty="0">
                <a:latin typeface="Courier" charset="0"/>
                <a:ea typeface="Courier" charset="0"/>
                <a:cs typeface="Courier" charset="0"/>
              </a:rPr>
              <a:t>” </a:t>
            </a:r>
            <a:r>
              <a:rPr lang="is-IS" sz="3200" dirty="0">
                <a:latin typeface="Courier" charset="0"/>
                <a:ea typeface="Courier" charset="0"/>
                <a:cs typeface="Courier" charset="0"/>
              </a:rPr>
              <a:t>→ “SAAPNKQ”</a:t>
            </a:r>
          </a:p>
          <a:p>
            <a:r>
              <a:rPr lang="is-IS" sz="3600" dirty="0">
                <a:ea typeface="Courier" charset="0"/>
                <a:cs typeface="Courier" charset="0"/>
              </a:rPr>
              <a:t>Try it out: </a:t>
            </a:r>
            <a:r>
              <a:rPr lang="is-IS" sz="3600" dirty="0">
                <a:ea typeface="Courier" charset="0"/>
                <a:cs typeface="Courier" charset="0"/>
                <a:hlinkClick r:id="rId2"/>
              </a:rPr>
              <a:t>https://cryptii.com/pipes/caesar-cipher</a:t>
            </a:r>
            <a:r>
              <a:rPr lang="is-IS" sz="3600" dirty="0">
                <a:ea typeface="Courier" charset="0"/>
                <a:cs typeface="Courier" charset="0"/>
              </a:rPr>
              <a:t> </a:t>
            </a:r>
            <a:endParaRPr lang="en-US" sz="3600" dirty="0">
              <a:ea typeface="Courier" charset="0"/>
              <a:cs typeface="Courie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4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weak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3571429"/>
          </a:xfrm>
        </p:spPr>
        <p:txBody>
          <a:bodyPr>
            <a:normAutofit fontScale="92500"/>
          </a:bodyPr>
          <a:lstStyle/>
          <a:p>
            <a:r>
              <a:rPr lang="en-US" dirty="0"/>
              <a:t>Caesar Cipher has just 26 possible keys, so we can do a </a:t>
            </a:r>
            <a:r>
              <a:rPr lang="en-US" b="1" dirty="0">
                <a:solidFill>
                  <a:schemeClr val="accent6"/>
                </a:solidFill>
              </a:rPr>
              <a:t>brute force attack</a:t>
            </a:r>
            <a:r>
              <a:rPr lang="en-US" i="1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dirty="0"/>
              <a:t>Try decrypting with all possible keys and stop when you get something that looks like valid information (</a:t>
            </a:r>
            <a:r>
              <a:rPr lang="en-US" dirty="0" err="1"/>
              <a:t>eg</a:t>
            </a:r>
            <a:r>
              <a:rPr lang="en-US" dirty="0"/>
              <a:t>., contains English).</a:t>
            </a:r>
          </a:p>
          <a:p>
            <a:r>
              <a:rPr lang="en-US" dirty="0"/>
              <a:t>Can also do a </a:t>
            </a:r>
            <a:r>
              <a:rPr lang="en-US" b="1" dirty="0">
                <a:solidFill>
                  <a:schemeClr val="accent6"/>
                </a:solidFill>
              </a:rPr>
              <a:t>statistical attack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Letter frequencies in English are well known.</a:t>
            </a:r>
          </a:p>
          <a:p>
            <a:pPr lvl="1"/>
            <a:r>
              <a:rPr lang="en-US" dirty="0"/>
              <a:t>Letter pair frequencies, etc., can also be used.</a:t>
            </a:r>
          </a:p>
          <a:p>
            <a:pPr lvl="1"/>
            <a:r>
              <a:rPr lang="en-US" dirty="0"/>
              <a:t>Any cipher that just substitutes one letter for</a:t>
            </a:r>
            <a:br>
              <a:rPr lang="en-US" dirty="0"/>
            </a:br>
            <a:r>
              <a:rPr lang="en-US" dirty="0"/>
              <a:t>another is susceptible.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12" y="2661487"/>
            <a:ext cx="5183850" cy="41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cipher resistant to statistical attacks?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6905955" cy="336784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Confusion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each bit of the </a:t>
            </a:r>
            <a:r>
              <a:rPr lang="en-US" dirty="0" err="1"/>
              <a:t>ciphertext</a:t>
            </a:r>
            <a:r>
              <a:rPr lang="en-US" dirty="0"/>
              <a:t> should depend on several bits of the key.  Make the relationship between ciphertext and key unclear.</a:t>
            </a:r>
          </a:p>
          <a:p>
            <a:r>
              <a:rPr lang="en-US" b="1" dirty="0">
                <a:solidFill>
                  <a:schemeClr val="accent6"/>
                </a:solidFill>
              </a:rPr>
              <a:t>Diffusion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if we change one bit of the plaintext, on average half the bits of the ciphertext should change, and vice versa.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4C1AC-C79D-5D48-A291-5CA347B5E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471" y="4487586"/>
            <a:ext cx="11639227" cy="2223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6"/>
                </a:solidFill>
                <a:latin typeface="+mj-lt"/>
              </a:rPr>
              <a:t>We should not be able to determine the key, even if:</a:t>
            </a:r>
          </a:p>
          <a:p>
            <a:r>
              <a:rPr lang="en-US" dirty="0"/>
              <a:t>Attacker has many samples of </a:t>
            </a:r>
            <a:r>
              <a:rPr lang="en-US" i="1" dirty="0"/>
              <a:t>(plaintext, ciphertext) </a:t>
            </a:r>
            <a:r>
              <a:rPr lang="en-US" dirty="0"/>
              <a:t>pairs using the key.</a:t>
            </a:r>
          </a:p>
          <a:p>
            <a:r>
              <a:rPr lang="en-US" dirty="0"/>
              <a:t>Even worse, the attacker can choose a plaintext to run through the cipher and examine the results.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94C5D-D76B-7443-9ED6-2D6FAD04102F}"/>
              </a:ext>
            </a:extLst>
          </p:cNvPr>
          <p:cNvSpPr/>
          <p:nvPr/>
        </p:nvSpPr>
        <p:spPr>
          <a:xfrm>
            <a:off x="7169426" y="2498764"/>
            <a:ext cx="1317921" cy="54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Plaintext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8E226-D229-D241-BE9E-045D871B122B}"/>
              </a:ext>
            </a:extLst>
          </p:cNvPr>
          <p:cNvSpPr/>
          <p:nvPr/>
        </p:nvSpPr>
        <p:spPr>
          <a:xfrm>
            <a:off x="10610608" y="2498764"/>
            <a:ext cx="1317921" cy="5400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Ciphertext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2227BC-7EB2-7244-9CB5-C8F607B5DD9B}"/>
              </a:ext>
            </a:extLst>
          </p:cNvPr>
          <p:cNvSpPr/>
          <p:nvPr/>
        </p:nvSpPr>
        <p:spPr>
          <a:xfrm>
            <a:off x="8989509" y="2303687"/>
            <a:ext cx="1118936" cy="9302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Cipher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7B342-264F-1244-B57F-B5BBAE8C8052}"/>
              </a:ext>
            </a:extLst>
          </p:cNvPr>
          <p:cNvSpPr txBox="1"/>
          <p:nvPr/>
        </p:nvSpPr>
        <p:spPr>
          <a:xfrm>
            <a:off x="8989509" y="1037332"/>
            <a:ext cx="122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</a:t>
            </a:r>
            <a:r>
              <a:rPr lang="en-US" sz="2400" dirty="0"/>
              <a:t> 🔑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55452251-D683-A74F-BD3E-0DC3414DDF1D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9677691" y="1421139"/>
            <a:ext cx="1096938" cy="1252653"/>
          </a:xfrm>
          <a:prstGeom prst="bentConnector2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FCCECE-B9DA-A746-8609-302A0F529860}"/>
              </a:ext>
            </a:extLst>
          </p:cNvPr>
          <p:cNvCxnSpPr>
            <a:cxnSpLocks/>
          </p:cNvCxnSpPr>
          <p:nvPr/>
        </p:nvCxnSpPr>
        <p:spPr>
          <a:xfrm>
            <a:off x="8325853" y="2947737"/>
            <a:ext cx="2526634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CD7385-8612-5C43-988A-5EDC3E0A1CF6}"/>
              </a:ext>
            </a:extLst>
          </p:cNvPr>
          <p:cNvSpPr txBox="1"/>
          <p:nvPr/>
        </p:nvSpPr>
        <p:spPr>
          <a:xfrm>
            <a:off x="9672145" y="1877225"/>
            <a:ext cx="118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confusion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5866A8-742D-D846-9ED8-D6C5A87A7F90}"/>
              </a:ext>
            </a:extLst>
          </p:cNvPr>
          <p:cNvSpPr txBox="1"/>
          <p:nvPr/>
        </p:nvSpPr>
        <p:spPr>
          <a:xfrm>
            <a:off x="9029702" y="3199576"/>
            <a:ext cx="111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113882431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14888</TotalTime>
  <Words>3840</Words>
  <Application>Microsoft Macintosh PowerPoint</Application>
  <PresentationFormat>Widescreen</PresentationFormat>
  <Paragraphs>519</Paragraphs>
  <Slides>35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</vt:lpstr>
      <vt:lpstr>Courier New</vt:lpstr>
      <vt:lpstr>Garamond</vt:lpstr>
      <vt:lpstr>Theme1</vt:lpstr>
      <vt:lpstr>CS-340 Introduction to Computer Networking  Lecture 15: Encryption and Anonymity</vt:lpstr>
      <vt:lpstr>Last Lecture: Ethernet Link Layer</vt:lpstr>
      <vt:lpstr>Network Security Overview</vt:lpstr>
      <vt:lpstr>Encryption provides confidentiality</vt:lpstr>
      <vt:lpstr>Strong encryption</vt:lpstr>
      <vt:lpstr>Parameterized encryption algorithms</vt:lpstr>
      <vt:lpstr>Caesar Cipher is a simple parameterized cipher</vt:lpstr>
      <vt:lpstr>Breaking weak encryption</vt:lpstr>
      <vt:lpstr>What makes a cipher resistant to statistical attacks?</vt:lpstr>
      <vt:lpstr>Modern cryptography began before computers</vt:lpstr>
      <vt:lpstr>British Ultra project decoded many messages in WWII</vt:lpstr>
      <vt:lpstr>Further reading on the history of ciphers</vt:lpstr>
      <vt:lpstr>Strong encryption with AES</vt:lpstr>
      <vt:lpstr>AES characteristics</vt:lpstr>
      <vt:lpstr>Key distribution</vt:lpstr>
      <vt:lpstr>Public Key Cryptography</vt:lpstr>
      <vt:lpstr>Public Keys in action</vt:lpstr>
      <vt:lpstr>Combining asymmetric and symmetric ciphers</vt:lpstr>
      <vt:lpstr>Using public key to establish a session</vt:lpstr>
      <vt:lpstr>RSA Public Key Cryptography: basic principles</vt:lpstr>
      <vt:lpstr>More about RSA</vt:lpstr>
      <vt:lpstr>Intermission</vt:lpstr>
      <vt:lpstr>Anonymity on the Internet</vt:lpstr>
      <vt:lpstr>Onion routing obscures the communication path</vt:lpstr>
      <vt:lpstr>Onion routing involves a random choice of several relays</vt:lpstr>
      <vt:lpstr>Building an anonymized, onion-routed message</vt:lpstr>
      <vt:lpstr>Encrypted layers of the onion</vt:lpstr>
      <vt:lpstr>Each relay has a limited view of the transaction</vt:lpstr>
      <vt:lpstr>Entry node</vt:lpstr>
      <vt:lpstr>Exit node</vt:lpstr>
      <vt:lpstr>Hiding the return address</vt:lpstr>
      <vt:lpstr>Onion-routed request vs. response</vt:lpstr>
      <vt:lpstr>Anonymous services</vt:lpstr>
      <vt:lpstr>Tradeoffs in a free society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657</cp:revision>
  <cp:lastPrinted>2020-02-27T17:00:46Z</cp:lastPrinted>
  <dcterms:created xsi:type="dcterms:W3CDTF">2017-09-19T21:33:23Z</dcterms:created>
  <dcterms:modified xsi:type="dcterms:W3CDTF">2020-11-03T23:04:34Z</dcterms:modified>
</cp:coreProperties>
</file>