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333" r:id="rId3"/>
    <p:sldId id="332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17" r:id="rId12"/>
    <p:sldId id="318" r:id="rId13"/>
    <p:sldId id="291" r:id="rId14"/>
    <p:sldId id="319" r:id="rId15"/>
    <p:sldId id="287" r:id="rId16"/>
    <p:sldId id="288" r:id="rId17"/>
    <p:sldId id="289" r:id="rId18"/>
    <p:sldId id="290" r:id="rId19"/>
    <p:sldId id="292" r:id="rId20"/>
    <p:sldId id="295" r:id="rId21"/>
    <p:sldId id="321" r:id="rId22"/>
    <p:sldId id="296" r:id="rId23"/>
    <p:sldId id="297" r:id="rId24"/>
    <p:sldId id="298" r:id="rId25"/>
    <p:sldId id="299" r:id="rId26"/>
    <p:sldId id="303" r:id="rId27"/>
    <p:sldId id="329" r:id="rId28"/>
    <p:sldId id="331" r:id="rId29"/>
    <p:sldId id="300" r:id="rId30"/>
    <p:sldId id="301" r:id="rId31"/>
    <p:sldId id="302" r:id="rId32"/>
    <p:sldId id="304" r:id="rId33"/>
    <p:sldId id="307" r:id="rId34"/>
    <p:sldId id="305" r:id="rId35"/>
    <p:sldId id="309" r:id="rId36"/>
    <p:sldId id="308" r:id="rId37"/>
    <p:sldId id="310" r:id="rId38"/>
    <p:sldId id="311" r:id="rId39"/>
    <p:sldId id="312" r:id="rId40"/>
    <p:sldId id="313" r:id="rId41"/>
    <p:sldId id="314" r:id="rId42"/>
    <p:sldId id="315" r:id="rId43"/>
    <p:sldId id="31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333"/>
            <p14:sldId id="332"/>
            <p14:sldId id="322"/>
            <p14:sldId id="323"/>
            <p14:sldId id="324"/>
            <p14:sldId id="325"/>
            <p14:sldId id="326"/>
            <p14:sldId id="327"/>
            <p14:sldId id="328"/>
            <p14:sldId id="317"/>
            <p14:sldId id="318"/>
            <p14:sldId id="291"/>
            <p14:sldId id="319"/>
            <p14:sldId id="287"/>
            <p14:sldId id="288"/>
            <p14:sldId id="289"/>
            <p14:sldId id="290"/>
            <p14:sldId id="292"/>
            <p14:sldId id="295"/>
            <p14:sldId id="321"/>
            <p14:sldId id="296"/>
            <p14:sldId id="297"/>
            <p14:sldId id="298"/>
            <p14:sldId id="299"/>
            <p14:sldId id="303"/>
            <p14:sldId id="329"/>
            <p14:sldId id="331"/>
            <p14:sldId id="300"/>
            <p14:sldId id="301"/>
            <p14:sldId id="302"/>
            <p14:sldId id="304"/>
            <p14:sldId id="307"/>
            <p14:sldId id="305"/>
            <p14:sldId id="309"/>
            <p14:sldId id="308"/>
            <p14:sldId id="310"/>
            <p14:sldId id="311"/>
            <p14:sldId id="312"/>
            <p14:sldId id="313"/>
            <p14:sldId id="314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CDA"/>
    <a:srgbClr val="FF9300"/>
    <a:srgbClr val="942092"/>
    <a:srgbClr val="FFC000"/>
    <a:srgbClr val="70AD4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3"/>
    <p:restoredTop sz="88095"/>
  </p:normalViewPr>
  <p:slideViewPr>
    <p:cSldViewPr snapToGrid="0" snapToObjects="1">
      <p:cViewPr varScale="1">
        <p:scale>
          <a:sx n="111" d="100"/>
          <a:sy n="111" d="100"/>
        </p:scale>
        <p:origin x="2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2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42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6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2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4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81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69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2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69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40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9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82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8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0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063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08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4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50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464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99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9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10/26/20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6499F8-F8C1-5340-BE83-BD02A10BE1C0}"/>
              </a:ext>
            </a:extLst>
          </p:cNvPr>
          <p:cNvSpPr txBox="1"/>
          <p:nvPr userDrawn="1"/>
        </p:nvSpPr>
        <p:spPr>
          <a:xfrm>
            <a:off x="11393905" y="154983"/>
            <a:ext cx="601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3E72132-18A4-A340-91B0-EAA9D08BB4B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4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image" Target="../media/image4.pn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CS-340 Introduction to Computer Networking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14: Ethernet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Tarzia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7915" y="6204439"/>
            <a:ext cx="644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/>
              <a:t>Many diagrams </a:t>
            </a:r>
            <a:r>
              <a:rPr lang="en-US" i="1" dirty="0"/>
              <a:t>adapted from that by J.F Kurose and K.W. Ross</a:t>
            </a:r>
          </a:p>
        </p:txBody>
      </p:sp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Redundancy Check (CRC)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detection scheme that can be efficiently implemented using XOR circuitry.</a:t>
            </a:r>
          </a:p>
          <a:p>
            <a:r>
              <a:rPr lang="en-US" dirty="0"/>
              <a:t>Very common in practice.</a:t>
            </a:r>
          </a:p>
          <a:p>
            <a:r>
              <a:rPr lang="en-US" dirty="0"/>
              <a:t>Ethernet header uses CRC-32, using a specific 32-bit generator integer.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00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9579" y="-458953"/>
            <a:ext cx="2742421" cy="2742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en-US" dirty="0"/>
              <a:t>A link-layer protocol for wired</a:t>
            </a:r>
            <a:br>
              <a:rPr lang="en-US" dirty="0"/>
            </a:br>
            <a:r>
              <a:rPr lang="en-US" dirty="0"/>
              <a:t>local area networks (LANs).</a:t>
            </a:r>
          </a:p>
          <a:p>
            <a:r>
              <a:rPr lang="en-US" dirty="0"/>
              <a:t>Uses CSMA/CD: </a:t>
            </a:r>
            <a:r>
              <a:rPr lang="en-US" sz="1800" b="1" i="1" dirty="0"/>
              <a:t>C</a:t>
            </a:r>
            <a:r>
              <a:rPr lang="en-US" sz="1800" i="1" dirty="0"/>
              <a:t>arrier-</a:t>
            </a:r>
            <a:r>
              <a:rPr lang="en-US" sz="1800" b="1" i="1" dirty="0"/>
              <a:t>S</a:t>
            </a:r>
            <a:r>
              <a:rPr lang="en-US" sz="1800" i="1" dirty="0"/>
              <a:t>ense </a:t>
            </a:r>
            <a:r>
              <a:rPr lang="en-US" sz="1800" b="1" i="1" dirty="0"/>
              <a:t>M</a:t>
            </a:r>
            <a:r>
              <a:rPr lang="en-US" sz="1800" i="1" dirty="0"/>
              <a:t>ultiple </a:t>
            </a:r>
            <a:r>
              <a:rPr lang="en-US" sz="1800" b="1" i="1" dirty="0"/>
              <a:t>A</a:t>
            </a:r>
            <a:r>
              <a:rPr lang="en-US" sz="1800" i="1" dirty="0"/>
              <a:t>ccess/</a:t>
            </a:r>
            <a:r>
              <a:rPr lang="en-US" sz="1800" b="1" i="1" dirty="0"/>
              <a:t>C</a:t>
            </a:r>
            <a:r>
              <a:rPr lang="en-US" sz="1800" i="1" dirty="0"/>
              <a:t>ollision </a:t>
            </a:r>
            <a:r>
              <a:rPr lang="en-US" sz="1800" b="1" i="1" dirty="0"/>
              <a:t>D</a:t>
            </a:r>
            <a:r>
              <a:rPr lang="en-US" sz="1800" i="1" dirty="0"/>
              <a:t>etection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Bandwidth utilization is good    • Totally distributed, “plug and play”</a:t>
            </a:r>
          </a:p>
          <a:p>
            <a:r>
              <a:rPr lang="en-US" dirty="0"/>
              <a:t>Uses Cat5 twisted pair or fiber-optic cabling.</a:t>
            </a:r>
          </a:p>
          <a:p>
            <a:r>
              <a:rPr lang="en-US" dirty="0"/>
              <a:t>Same basic protocols also apply to </a:t>
            </a:r>
            <a:r>
              <a:rPr lang="en-US" dirty="0" err="1"/>
              <a:t>WiFi</a:t>
            </a:r>
            <a:r>
              <a:rPr lang="en-US" dirty="0"/>
              <a:t> networks (</a:t>
            </a:r>
            <a:r>
              <a:rPr lang="en-US" dirty="0" err="1"/>
              <a:t>WiFi</a:t>
            </a:r>
            <a:r>
              <a:rPr lang="en-US" dirty="0"/>
              <a:t> also uses FDM).</a:t>
            </a:r>
          </a:p>
          <a:p>
            <a:r>
              <a:rPr lang="en-US" dirty="0"/>
              <a:t>Each </a:t>
            </a:r>
            <a:r>
              <a:rPr lang="en-US" b="1" dirty="0">
                <a:solidFill>
                  <a:schemeClr val="accent6"/>
                </a:solidFill>
              </a:rPr>
              <a:t>adapter</a:t>
            </a:r>
            <a:r>
              <a:rPr lang="en-US" i="1" dirty="0"/>
              <a:t> </a:t>
            </a:r>
            <a:r>
              <a:rPr lang="en-US" dirty="0"/>
              <a:t>on the LAN has a unique </a:t>
            </a:r>
            <a:r>
              <a:rPr lang="en-US" b="1" dirty="0">
                <a:solidFill>
                  <a:schemeClr val="accent6"/>
                </a:solidFill>
              </a:rPr>
              <a:t>MAC address</a:t>
            </a:r>
            <a:r>
              <a:rPr lang="en-US" dirty="0"/>
              <a:t>: </a:t>
            </a:r>
            <a:r>
              <a:rPr lang="en-US" sz="2600" dirty="0"/>
              <a:t>(</a:t>
            </a:r>
            <a:r>
              <a:rPr lang="en-US" sz="2200" b="1" i="1" dirty="0"/>
              <a:t>M</a:t>
            </a:r>
            <a:r>
              <a:rPr lang="en-US" sz="2200" i="1" dirty="0"/>
              <a:t>edia </a:t>
            </a:r>
            <a:r>
              <a:rPr lang="en-US" sz="2200" b="1" i="1" dirty="0"/>
              <a:t>A</a:t>
            </a:r>
            <a:r>
              <a:rPr lang="en-US" sz="2200" i="1" dirty="0"/>
              <a:t>ccess </a:t>
            </a:r>
            <a:r>
              <a:rPr lang="en-US" sz="2200" b="1" i="1" dirty="0"/>
              <a:t>C</a:t>
            </a:r>
            <a:r>
              <a:rPr lang="en-US" sz="2200" i="1" dirty="0"/>
              <a:t>ontrol address)</a:t>
            </a:r>
            <a:endParaRPr lang="en-US" i="1" dirty="0"/>
          </a:p>
          <a:p>
            <a:pPr lvl="1"/>
            <a:r>
              <a:rPr lang="en-US" dirty="0"/>
              <a:t>6-byte number expressed in hex, like 2B-39-0F-14-EE-A3.</a:t>
            </a:r>
          </a:p>
          <a:p>
            <a:pPr lvl="1"/>
            <a:r>
              <a:rPr lang="en-US" dirty="0"/>
              <a:t>MAC address is </a:t>
            </a:r>
            <a:r>
              <a:rPr lang="en-US" i="1" dirty="0"/>
              <a:t>permanent</a:t>
            </a:r>
            <a:r>
              <a:rPr lang="en-US" dirty="0"/>
              <a:t> and assigned at the factory.</a:t>
            </a:r>
          </a:p>
          <a:p>
            <a:pPr lvl="1"/>
            <a:r>
              <a:rPr lang="en-US" dirty="0"/>
              <a:t>Network device manufacturers buy blocks of MAC addresses from the IEEE.</a:t>
            </a:r>
          </a:p>
          <a:p>
            <a:pPr lvl="2"/>
            <a:r>
              <a:rPr lang="en-US" dirty="0"/>
              <a:t>Manufacturer is identified by MAC address prefix.</a:t>
            </a:r>
          </a:p>
          <a:p>
            <a:pPr lvl="1"/>
            <a:r>
              <a:rPr lang="en-US" dirty="0"/>
              <a:t>MAC address usually corresponds to a specific “plug” on a node.</a:t>
            </a:r>
          </a:p>
          <a:p>
            <a:r>
              <a:rPr lang="en-US" dirty="0"/>
              <a:t>MAC address is used for communication </a:t>
            </a:r>
            <a:r>
              <a:rPr lang="en-US" b="1" dirty="0">
                <a:solidFill>
                  <a:schemeClr val="accent6"/>
                </a:solidFill>
              </a:rPr>
              <a:t>within a subnet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58" y="0"/>
            <a:ext cx="2172040" cy="2172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9ED-EAE0-F341-890B-BFBD8450ED12}"/>
              </a:ext>
            </a:extLst>
          </p:cNvPr>
          <p:cNvSpPr txBox="1"/>
          <p:nvPr/>
        </p:nvSpPr>
        <p:spPr>
          <a:xfrm>
            <a:off x="8434552" y="154983"/>
            <a:ext cx="7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89FA7-E5F3-C348-AFB1-3904B968C51C}"/>
              </a:ext>
            </a:extLst>
          </p:cNvPr>
          <p:cNvSpPr txBox="1"/>
          <p:nvPr/>
        </p:nvSpPr>
        <p:spPr>
          <a:xfrm>
            <a:off x="11152163" y="1638740"/>
            <a:ext cx="78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Fiber optic</a:t>
            </a:r>
          </a:p>
        </p:txBody>
      </p:sp>
    </p:spTree>
    <p:extLst>
      <p:ext uri="{BB962C8B-B14F-4D97-AF65-F5344CB8AC3E}">
        <p14:creationId xmlns:p14="http://schemas.microsoft.com/office/powerpoint/2010/main" val="151582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5" y="-61579"/>
            <a:ext cx="11639227" cy="883403"/>
          </a:xfrm>
        </p:spPr>
        <p:txBody>
          <a:bodyPr/>
          <a:lstStyle/>
          <a:p>
            <a:r>
              <a:rPr lang="en-US" dirty="0"/>
              <a:t>MAC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821824"/>
            <a:ext cx="5522666" cy="591993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Previously, we assumed that links were point-to-point.</a:t>
            </a:r>
          </a:p>
          <a:p>
            <a:pPr lvl="1"/>
            <a:r>
              <a:rPr lang="en-US" dirty="0"/>
              <a:t>It was enough to set the packet’s destination IP address and choose the correct link.</a:t>
            </a:r>
          </a:p>
          <a:p>
            <a:r>
              <a:rPr lang="en-US" dirty="0"/>
              <a:t>If multiple nodes are listening on a link, we need the MAC address to identify the true destination.</a:t>
            </a:r>
          </a:p>
          <a:p>
            <a:r>
              <a:rPr lang="en-US" dirty="0"/>
              <a:t>When sending a packet through the router, the destination IP address will be outside the network, </a:t>
            </a:r>
            <a:r>
              <a:rPr lang="en-US" dirty="0" err="1"/>
              <a:t>eg</a:t>
            </a:r>
            <a:r>
              <a:rPr lang="en-US" dirty="0"/>
              <a:t>., 2.0.0.1.</a:t>
            </a:r>
          </a:p>
          <a:p>
            <a:pPr lvl="1"/>
            <a:r>
              <a:rPr lang="en-US" dirty="0"/>
              <a:t>If the MAC destination is set to 58-23-D7-FA-20-B0, then the two other hosts will ignore the packet and the router will accept it and forward it.</a:t>
            </a:r>
          </a:p>
          <a:p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924013" y="1424667"/>
            <a:ext cx="6342681" cy="4524720"/>
            <a:chOff x="6001961" y="1146875"/>
            <a:chExt cx="6207493" cy="4367213"/>
          </a:xfrm>
        </p:grpSpPr>
        <p:sp>
          <p:nvSpPr>
            <p:cNvPr id="4" name="Freeform 8"/>
            <p:cNvSpPr>
              <a:spLocks/>
            </p:cNvSpPr>
            <p:nvPr/>
          </p:nvSpPr>
          <p:spPr bwMode="auto">
            <a:xfrm>
              <a:off x="7835523" y="2383538"/>
              <a:ext cx="2046288" cy="2049462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6983036" y="3061400"/>
              <a:ext cx="901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6" name="Line 20"/>
            <p:cNvSpPr>
              <a:spLocks noChangeShapeType="1"/>
            </p:cNvSpPr>
            <p:nvPr/>
          </p:nvSpPr>
          <p:spPr bwMode="auto">
            <a:xfrm>
              <a:off x="8992811" y="1929513"/>
              <a:ext cx="0" cy="655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7" name="Line 21"/>
            <p:cNvSpPr>
              <a:spLocks noChangeShapeType="1"/>
            </p:cNvSpPr>
            <p:nvPr/>
          </p:nvSpPr>
          <p:spPr bwMode="auto">
            <a:xfrm flipH="1">
              <a:off x="9856411" y="3229675"/>
              <a:ext cx="796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" name="Line 22"/>
            <p:cNvSpPr>
              <a:spLocks noChangeShapeType="1"/>
            </p:cNvSpPr>
            <p:nvPr/>
          </p:nvSpPr>
          <p:spPr bwMode="auto">
            <a:xfrm flipV="1">
              <a:off x="8954711" y="4234563"/>
              <a:ext cx="0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9313486" y="1634238"/>
              <a:ext cx="202972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accent6"/>
                  </a:solidFill>
                  <a:latin typeface="Arial" charset="0"/>
                </a:rPr>
                <a:t>1A-2F-BB-76-09-AD</a:t>
              </a: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 flipH="1" flipV="1">
              <a:off x="9132511" y="1773938"/>
              <a:ext cx="257175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 flipV="1">
              <a:off x="10681911" y="3410650"/>
              <a:ext cx="0" cy="373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10162798" y="3783713"/>
              <a:ext cx="197355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accent6"/>
                  </a:solidFill>
                  <a:latin typeface="Arial" charset="0"/>
                </a:rPr>
                <a:t>58-23-D7-FA-20-B0</a:t>
              </a:r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 flipH="1">
              <a:off x="9057898" y="4788600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9480173" y="4672713"/>
              <a:ext cx="198086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accent6"/>
                  </a:solidFill>
                  <a:latin typeface="Arial" charset="0"/>
                </a:rPr>
                <a:t>0C-C4-11-6F-E3-98</a:t>
              </a:r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 flipV="1">
              <a:off x="6919536" y="3216975"/>
              <a:ext cx="0" cy="373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6001961" y="3591625"/>
              <a:ext cx="192873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accent6"/>
                  </a:solidFill>
                  <a:latin typeface="Arial" charset="0"/>
                </a:rPr>
                <a:t>71-65-F7-2B-08-53</a:t>
              </a: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8319711" y="2742313"/>
              <a:ext cx="1197764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0">
                  <a:latin typeface="Arial" charset="0"/>
                </a:rPr>
                <a:t>   LAN</a:t>
              </a:r>
            </a:p>
            <a:p>
              <a:pPr>
                <a:defRPr/>
              </a:pPr>
              <a:r>
                <a:rPr lang="en-US" sz="2000" i="0">
                  <a:latin typeface="Arial" charset="0"/>
                </a:rPr>
                <a:t>(wired or</a:t>
              </a:r>
            </a:p>
            <a:p>
              <a:pPr>
                <a:defRPr/>
              </a:pPr>
              <a:r>
                <a:rPr lang="en-US" sz="2000" i="0">
                  <a:latin typeface="Arial" charset="0"/>
                </a:rPr>
                <a:t>wireless)</a:t>
              </a:r>
            </a:p>
          </p:txBody>
        </p:sp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6106736" y="2683575"/>
              <a:ext cx="922337" cy="658813"/>
              <a:chOff x="267" y="2244"/>
              <a:chExt cx="581" cy="415"/>
            </a:xfrm>
          </p:grpSpPr>
          <p:sp>
            <p:nvSpPr>
              <p:cNvPr id="19" name="Rectangle 36"/>
              <p:cNvSpPr>
                <a:spLocks noChangeArrowheads="1"/>
              </p:cNvSpPr>
              <p:nvPr/>
            </p:nvSpPr>
            <p:spPr bwMode="auto">
              <a:xfrm rot="-5400000">
                <a:off x="717" y="2400"/>
                <a:ext cx="101" cy="161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grpSp>
            <p:nvGrpSpPr>
              <p:cNvPr id="20" name="Group 38"/>
              <p:cNvGrpSpPr>
                <a:grpSpLocks/>
              </p:cNvGrpSpPr>
              <p:nvPr/>
            </p:nvGrpSpPr>
            <p:grpSpPr bwMode="auto">
              <a:xfrm>
                <a:off x="267" y="2244"/>
                <a:ext cx="512" cy="415"/>
                <a:chOff x="-44" y="1473"/>
                <a:chExt cx="981" cy="1105"/>
              </a:xfrm>
            </p:grpSpPr>
            <p:pic>
              <p:nvPicPr>
                <p:cNvPr id="21" name="Picture 39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Freeform 40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23" name="Group 50"/>
            <p:cNvGrpSpPr>
              <a:grpSpLocks/>
            </p:cNvGrpSpPr>
            <p:nvPr/>
          </p:nvGrpSpPr>
          <p:grpSpPr bwMode="auto">
            <a:xfrm>
              <a:off x="8427661" y="4680650"/>
              <a:ext cx="812800" cy="833438"/>
              <a:chOff x="1729" y="3502"/>
              <a:chExt cx="512" cy="525"/>
            </a:xfrm>
          </p:grpSpPr>
          <p:sp>
            <p:nvSpPr>
              <p:cNvPr id="24" name="Rectangle 34"/>
              <p:cNvSpPr>
                <a:spLocks noChangeArrowheads="1"/>
              </p:cNvSpPr>
              <p:nvPr/>
            </p:nvSpPr>
            <p:spPr bwMode="auto">
              <a:xfrm>
                <a:off x="2021" y="3502"/>
                <a:ext cx="101" cy="161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grpSp>
            <p:nvGrpSpPr>
              <p:cNvPr id="25" name="Group 41"/>
              <p:cNvGrpSpPr>
                <a:grpSpLocks/>
              </p:cNvGrpSpPr>
              <p:nvPr/>
            </p:nvGrpSpPr>
            <p:grpSpPr bwMode="auto">
              <a:xfrm>
                <a:off x="1729" y="3612"/>
                <a:ext cx="512" cy="415"/>
                <a:chOff x="-44" y="1473"/>
                <a:chExt cx="981" cy="1105"/>
              </a:xfrm>
            </p:grpSpPr>
            <p:pic>
              <p:nvPicPr>
                <p:cNvPr id="26" name="Picture 4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Freeform 4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</p:grpSp>
        <p:grpSp>
          <p:nvGrpSpPr>
            <p:cNvPr id="28" name="Group 52"/>
            <p:cNvGrpSpPr>
              <a:grpSpLocks/>
            </p:cNvGrpSpPr>
            <p:nvPr/>
          </p:nvGrpSpPr>
          <p:grpSpPr bwMode="auto">
            <a:xfrm>
              <a:off x="8453061" y="1146875"/>
              <a:ext cx="812800" cy="776288"/>
              <a:chOff x="1745" y="1276"/>
              <a:chExt cx="512" cy="489"/>
            </a:xfrm>
          </p:grpSpPr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2039" y="1604"/>
                <a:ext cx="101" cy="161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grpSp>
            <p:nvGrpSpPr>
              <p:cNvPr id="30" name="Group 44"/>
              <p:cNvGrpSpPr>
                <a:grpSpLocks/>
              </p:cNvGrpSpPr>
              <p:nvPr/>
            </p:nvGrpSpPr>
            <p:grpSpPr bwMode="auto">
              <a:xfrm>
                <a:off x="1745" y="1276"/>
                <a:ext cx="512" cy="415"/>
                <a:chOff x="-44" y="1473"/>
                <a:chExt cx="981" cy="1105"/>
              </a:xfrm>
            </p:grpSpPr>
            <p:pic>
              <p:nvPicPr>
                <p:cNvPr id="3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</p:grp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 rot="16200000">
              <a:off x="10702558" y="3112190"/>
              <a:ext cx="160337" cy="255588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Comic Sans MS" pitchFamily="66" charset="0"/>
                <a:ea typeface="+mn-ea"/>
              </a:endParaRPr>
            </a:p>
          </p:txBody>
        </p:sp>
        <p:sp>
          <p:nvSpPr>
            <p:cNvPr id="49" name="Rectangle 35"/>
            <p:cNvSpPr>
              <a:spLocks noChangeArrowheads="1"/>
            </p:cNvSpPr>
            <p:nvPr/>
          </p:nvSpPr>
          <p:spPr bwMode="auto">
            <a:xfrm rot="16200000">
              <a:off x="11621639" y="3091562"/>
              <a:ext cx="160337" cy="255588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latin typeface="Comic Sans MS" pitchFamily="66" charset="0"/>
                <a:ea typeface="+mn-ea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10277964" y="2478816"/>
              <a:ext cx="1931490" cy="32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>
                  <a:solidFill>
                    <a:schemeClr val="accent1"/>
                  </a:solidFill>
                  <a:latin typeface="Arial" charset="0"/>
                </a:rPr>
                <a:t>58-23-D7-FA-20-B1</a:t>
              </a:r>
            </a:p>
          </p:txBody>
        </p:sp>
        <p:sp>
          <p:nvSpPr>
            <p:cNvPr id="51" name="Line 26"/>
            <p:cNvSpPr>
              <a:spLocks noChangeShapeType="1"/>
            </p:cNvSpPr>
            <p:nvPr/>
          </p:nvSpPr>
          <p:spPr bwMode="auto">
            <a:xfrm flipH="1">
              <a:off x="11724677" y="2772068"/>
              <a:ext cx="15028" cy="338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</p:grpSp>
      <p:grpSp>
        <p:nvGrpSpPr>
          <p:cNvPr id="39" name="Group 571"/>
          <p:cNvGrpSpPr>
            <a:grpSpLocks/>
          </p:cNvGrpSpPr>
          <p:nvPr/>
        </p:nvGrpSpPr>
        <p:grpSpPr bwMode="auto">
          <a:xfrm>
            <a:off x="10939472" y="3405773"/>
            <a:ext cx="729295" cy="349214"/>
            <a:chOff x="4396" y="1245"/>
            <a:chExt cx="672" cy="248"/>
          </a:xfrm>
        </p:grpSpPr>
        <p:sp>
          <p:nvSpPr>
            <p:cNvPr id="4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4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sz="3200">
                <a:latin typeface="Times New Roman" charset="0"/>
              </a:endParaRPr>
            </a:p>
          </p:txBody>
        </p:sp>
        <p:sp>
          <p:nvSpPr>
            <p:cNvPr id="4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endParaRPr lang="en-US" altLang="en-US" sz="3200">
                <a:latin typeface="Times New Roman" charset="0"/>
              </a:endParaRPr>
            </a:p>
          </p:txBody>
        </p:sp>
        <p:grpSp>
          <p:nvGrpSpPr>
            <p:cNvPr id="43" name="Group 57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6" name="Freeform 5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7" name="Freeform 5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44" name="Line 578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5" name="Line 57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48" name="Line 21"/>
          <p:cNvSpPr>
            <a:spLocks noChangeShapeType="1"/>
          </p:cNvSpPr>
          <p:nvPr/>
        </p:nvSpPr>
        <p:spPr bwMode="auto">
          <a:xfrm flipH="1">
            <a:off x="11859040" y="3557028"/>
            <a:ext cx="8142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264051" y="1083296"/>
            <a:ext cx="143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192.168.0.11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42009" y="2719004"/>
            <a:ext cx="143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192.168.0.10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712372" y="3723403"/>
            <a:ext cx="143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192.168.0.1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86193" y="10826818"/>
            <a:ext cx="143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192.168.0.12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8377522" y="6107457"/>
            <a:ext cx="143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192.168.0.12</a:t>
            </a:r>
          </a:p>
        </p:txBody>
      </p:sp>
      <p:sp>
        <p:nvSpPr>
          <p:cNvPr id="33" name="Rectangular Callout 32">
            <a:extLst>
              <a:ext uri="{FF2B5EF4-FFF2-40B4-BE49-F238E27FC236}">
                <a16:creationId xmlns:a16="http://schemas.microsoft.com/office/drawing/2014/main" id="{FAF9F985-1257-3B49-A816-CA9BD8172102}"/>
              </a:ext>
            </a:extLst>
          </p:cNvPr>
          <p:cNvSpPr/>
          <p:nvPr/>
        </p:nvSpPr>
        <p:spPr>
          <a:xfrm>
            <a:off x="5583080" y="5354028"/>
            <a:ext cx="2704292" cy="1156587"/>
          </a:xfrm>
          <a:prstGeom prst="wedgeRectCallout">
            <a:avLst>
              <a:gd name="adj1" fmla="val -43602"/>
              <a:gd name="adj2" fmla="val 9186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not just use the IP address?</a:t>
            </a:r>
          </a:p>
          <a:p>
            <a:pPr algn="ctr"/>
            <a:r>
              <a:rPr lang="en-US" dirty="0"/>
              <a:t>Why do we need two address types (IP &amp; MAC)?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11A6967-9F9F-C747-8445-16DE02857970}"/>
              </a:ext>
            </a:extLst>
          </p:cNvPr>
          <p:cNvGrpSpPr/>
          <p:nvPr/>
        </p:nvGrpSpPr>
        <p:grpSpPr>
          <a:xfrm>
            <a:off x="7751440" y="4735463"/>
            <a:ext cx="716633" cy="681465"/>
            <a:chOff x="10763181" y="2345404"/>
            <a:chExt cx="1139517" cy="1083596"/>
          </a:xfrm>
        </p:grpSpPr>
        <p:sp>
          <p:nvSpPr>
            <p:cNvPr id="58" name="Octagon 57">
              <a:extLst>
                <a:ext uri="{FF2B5EF4-FFF2-40B4-BE49-F238E27FC236}">
                  <a16:creationId xmlns:a16="http://schemas.microsoft.com/office/drawing/2014/main" id="{6A5A676E-9529-ED48-BDE5-6B06C257D966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9" name="Octagon 58">
              <a:extLst>
                <a:ext uri="{FF2B5EF4-FFF2-40B4-BE49-F238E27FC236}">
                  <a16:creationId xmlns:a16="http://schemas.microsoft.com/office/drawing/2014/main" id="{951294C3-ED10-8C47-8244-5D75C59EF0C9}"/>
                </a:ext>
              </a:extLst>
            </p:cNvPr>
            <p:cNvSpPr/>
            <p:nvPr/>
          </p:nvSpPr>
          <p:spPr>
            <a:xfrm>
              <a:off x="10810960" y="2396681"/>
              <a:ext cx="1045509" cy="991381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F7A8C8E-545A-6342-ACA0-1463781D94EB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2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Adds bytes before </a:t>
            </a:r>
            <a:r>
              <a:rPr lang="en-US" i="1" dirty="0">
                <a:solidFill>
                  <a:schemeClr val="accent6"/>
                </a:solidFill>
              </a:rPr>
              <a:t>and after </a:t>
            </a:r>
            <a:r>
              <a:rPr lang="en-US" dirty="0"/>
              <a:t>an IP datagram.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Preamble is 8 bytes, 1010</a:t>
            </a:r>
            <a:r>
              <a:rPr lang="mr-IN" dirty="0"/>
              <a:t>…</a:t>
            </a:r>
            <a:r>
              <a:rPr lang="en-US" dirty="0"/>
              <a:t>1011</a:t>
            </a:r>
          </a:p>
          <a:p>
            <a:pPr lvl="1"/>
            <a:r>
              <a:rPr lang="en-US" dirty="0"/>
              <a:t>Used to synchronize bit-clock of the receiver to the sender.</a:t>
            </a:r>
          </a:p>
          <a:p>
            <a:r>
              <a:rPr lang="en-US" dirty="0"/>
              <a:t>Type (2 bytes) usually indicates IP payload (ARP has a different type).</a:t>
            </a:r>
          </a:p>
          <a:p>
            <a:r>
              <a:rPr lang="en-US" dirty="0"/>
              <a:t>CRC (4 bytes) is added after the payload, for bit-error detection.</a:t>
            </a:r>
          </a:p>
          <a:p>
            <a:endParaRPr lang="en-US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5251410" y="1926142"/>
            <a:ext cx="0" cy="2154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20942" y="2003030"/>
            <a:ext cx="7066126" cy="576817"/>
          </a:xfrm>
          <a:prstGeom prst="rect">
            <a:avLst/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sz="200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3375416" y="2065920"/>
            <a:ext cx="954400" cy="56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600" dirty="0" err="1">
                <a:solidFill>
                  <a:schemeClr val="bg1"/>
                </a:solidFill>
                <a:latin typeface="Arial" charset="0"/>
              </a:rPr>
              <a:t>dest</a:t>
            </a:r>
            <a:r>
              <a:rPr lang="en-US" altLang="en-US" sz="1600" dirty="0">
                <a:solidFill>
                  <a:schemeClr val="bg1"/>
                </a:solidFill>
                <a:latin typeface="Arial" charset="0"/>
              </a:rPr>
              <a:t>.</a:t>
            </a:r>
          </a:p>
          <a:p>
            <a:pPr algn="ctr">
              <a:lnSpc>
                <a:spcPts val="1200"/>
              </a:lnSpc>
            </a:pPr>
            <a:r>
              <a:rPr lang="en-US" altLang="en-US" sz="1600" dirty="0">
                <a:solidFill>
                  <a:schemeClr val="bg1"/>
                </a:solidFill>
                <a:latin typeface="Arial" charset="0"/>
              </a:rPr>
              <a:t>MAC address</a:t>
            </a:r>
          </a:p>
        </p:txBody>
      </p:sp>
      <p:sp>
        <p:nvSpPr>
          <p:cNvPr id="13" name="TextBox 37"/>
          <p:cNvSpPr txBox="1">
            <a:spLocks noChangeArrowheads="1"/>
          </p:cNvSpPr>
          <p:nvPr/>
        </p:nvSpPr>
        <p:spPr bwMode="auto">
          <a:xfrm>
            <a:off x="4237724" y="2074957"/>
            <a:ext cx="954400" cy="56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600" dirty="0">
                <a:solidFill>
                  <a:schemeClr val="bg1"/>
                </a:solidFill>
                <a:latin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altLang="en-US" sz="1600" dirty="0">
                <a:solidFill>
                  <a:schemeClr val="bg1"/>
                </a:solidFill>
                <a:latin typeface="Arial" charset="0"/>
              </a:rPr>
              <a:t>MAC address</a:t>
            </a: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7928997" y="2170230"/>
            <a:ext cx="966558" cy="27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800">
                <a:solidFill>
                  <a:schemeClr val="bg1"/>
                </a:solidFill>
                <a:latin typeface="Arial" charset="0"/>
              </a:rPr>
              <a:t>CRC</a:t>
            </a:r>
          </a:p>
        </p:txBody>
      </p:sp>
      <p:sp>
        <p:nvSpPr>
          <p:cNvPr id="16" name="TextBox 40"/>
          <p:cNvSpPr txBox="1">
            <a:spLocks noChangeArrowheads="1"/>
          </p:cNvSpPr>
          <p:nvPr/>
        </p:nvSpPr>
        <p:spPr bwMode="auto">
          <a:xfrm>
            <a:off x="2279992" y="2183969"/>
            <a:ext cx="1208946" cy="43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800" dirty="0">
                <a:solidFill>
                  <a:schemeClr val="bg1"/>
                </a:solidFill>
                <a:latin typeface="Arial" charset="0"/>
              </a:rPr>
              <a:t>preamble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969624" y="1613573"/>
            <a:ext cx="870179" cy="3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9428017" y="2088273"/>
            <a:ext cx="1979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Arial" charset="0"/>
              </a:rPr>
              <a:t>Inter-packet gap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E76674-501C-0C49-ABB0-B252B149FFCA}"/>
              </a:ext>
            </a:extLst>
          </p:cNvPr>
          <p:cNvSpPr/>
          <p:nvPr/>
        </p:nvSpPr>
        <p:spPr>
          <a:xfrm>
            <a:off x="5384290" y="2017303"/>
            <a:ext cx="2216594" cy="561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5579523" y="2088273"/>
            <a:ext cx="1980412" cy="41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altLang="en-US" sz="1800" dirty="0">
                <a:solidFill>
                  <a:schemeClr val="bg1"/>
                </a:solidFill>
                <a:latin typeface="Arial" charset="0"/>
              </a:rPr>
              <a:t>data</a:t>
            </a:r>
          </a:p>
          <a:p>
            <a:pPr algn="ctr">
              <a:lnSpc>
                <a:spcPts val="1200"/>
              </a:lnSpc>
            </a:pPr>
            <a:r>
              <a:rPr lang="en-US" altLang="en-US" sz="1800" dirty="0">
                <a:solidFill>
                  <a:schemeClr val="bg1"/>
                </a:solidFill>
                <a:latin typeface="Arial" charset="0"/>
              </a:rPr>
              <a:t>(IP payload)</a:t>
            </a:r>
          </a:p>
        </p:txBody>
      </p:sp>
      <p:cxnSp>
        <p:nvCxnSpPr>
          <p:cNvPr id="11" name="Straight Connector 35"/>
          <p:cNvCxnSpPr>
            <a:cxnSpLocks noChangeShapeType="1"/>
          </p:cNvCxnSpPr>
          <p:nvPr/>
        </p:nvCxnSpPr>
        <p:spPr bwMode="auto">
          <a:xfrm>
            <a:off x="7600884" y="2002675"/>
            <a:ext cx="0" cy="65629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34"/>
          <p:cNvCxnSpPr>
            <a:cxnSpLocks noChangeShapeType="1"/>
          </p:cNvCxnSpPr>
          <p:nvPr/>
        </p:nvCxnSpPr>
        <p:spPr bwMode="auto">
          <a:xfrm>
            <a:off x="5378914" y="1995996"/>
            <a:ext cx="0" cy="611209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3"/>
          <p:cNvCxnSpPr>
            <a:cxnSpLocks noChangeShapeType="1"/>
          </p:cNvCxnSpPr>
          <p:nvPr/>
        </p:nvCxnSpPr>
        <p:spPr bwMode="auto">
          <a:xfrm>
            <a:off x="3443880" y="1992656"/>
            <a:ext cx="0" cy="57948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33"/>
          <p:cNvCxnSpPr>
            <a:cxnSpLocks noChangeShapeType="1"/>
          </p:cNvCxnSpPr>
          <p:nvPr/>
        </p:nvCxnSpPr>
        <p:spPr bwMode="auto">
          <a:xfrm>
            <a:off x="5091977" y="2001006"/>
            <a:ext cx="0" cy="57781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32"/>
          <p:cNvCxnSpPr>
            <a:cxnSpLocks noChangeShapeType="1"/>
          </p:cNvCxnSpPr>
          <p:nvPr/>
        </p:nvCxnSpPr>
        <p:spPr bwMode="auto">
          <a:xfrm>
            <a:off x="4268825" y="1995996"/>
            <a:ext cx="0" cy="6145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0752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Resolution Protocol (ARP)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Allows nodes to </a:t>
            </a:r>
            <a:r>
              <a:rPr lang="en-US" b="1" dirty="0"/>
              <a:t>discover MAC address associated with an IP address.</a:t>
            </a:r>
          </a:p>
          <a:p>
            <a:r>
              <a:rPr lang="en-US" dirty="0"/>
              <a:t>Request lists a target IP address, and response gives the MAC address.</a:t>
            </a:r>
          </a:p>
          <a:p>
            <a:pPr lvl="1"/>
            <a:r>
              <a:rPr lang="en-US" dirty="0"/>
              <a:t>ARP requests are addressed to special </a:t>
            </a:r>
            <a:r>
              <a:rPr lang="en-US" i="1" dirty="0">
                <a:solidFill>
                  <a:schemeClr val="accent6"/>
                </a:solidFill>
              </a:rPr>
              <a:t>broadcast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MAC address, </a:t>
            </a:r>
            <a:r>
              <a:rPr lang="en-US" sz="2000" dirty="0"/>
              <a:t>FF-FF-FF-FF-FF-FF.</a:t>
            </a:r>
          </a:p>
          <a:p>
            <a:pPr lvl="1"/>
            <a:r>
              <a:rPr lang="en-US" dirty="0"/>
              <a:t>All hosts on the subnet accept messages sent to the broadcast address.</a:t>
            </a:r>
          </a:p>
          <a:p>
            <a:r>
              <a:rPr lang="en-US" dirty="0"/>
              <a:t>The host assigned that IP address replies with its MAC address:</a:t>
            </a:r>
            <a:br>
              <a:rPr lang="en-US" dirty="0"/>
            </a:br>
            <a:r>
              <a:rPr lang="en-US" i="1" dirty="0"/>
              <a:t>“You were looking for 192.168.0.10</a:t>
            </a:r>
            <a:r>
              <a:rPr lang="mr-IN" i="1" dirty="0"/>
              <a:t>…</a:t>
            </a:r>
            <a:r>
              <a:rPr lang="en-US" i="1" dirty="0"/>
              <a:t>  Here I am, and here’s my MAC address!”</a:t>
            </a:r>
          </a:p>
          <a:p>
            <a:pPr lvl="1"/>
            <a:r>
              <a:rPr lang="en-US" dirty="0"/>
              <a:t>Response can be addressed directly to the MAC address of the requester.</a:t>
            </a:r>
          </a:p>
          <a:p>
            <a:pPr lvl="1"/>
            <a:r>
              <a:rPr lang="en-US" dirty="0"/>
              <a:t>Responses are cached in adapter’s ARP table.</a:t>
            </a:r>
          </a:p>
          <a:p>
            <a:pPr lvl="1"/>
            <a:r>
              <a:rPr lang="en-US" dirty="0"/>
              <a:t>Response has a TTL, typically 20 minutes.</a:t>
            </a:r>
          </a:p>
          <a:p>
            <a:r>
              <a:rPr lang="en-US" dirty="0"/>
              <a:t>Like DNS, but responses come from all hosts on the subnet.</a:t>
            </a:r>
          </a:p>
          <a:p>
            <a:r>
              <a:rPr lang="en-US" dirty="0"/>
              <a:t>Ethernet hosts are responsible for advertising their own existence.</a:t>
            </a:r>
          </a:p>
          <a:p>
            <a:pPr lvl="1"/>
            <a:r>
              <a:rPr lang="en-US" dirty="0"/>
              <a:t>Thus, Ethernet is </a:t>
            </a:r>
            <a:r>
              <a:rPr lang="en-US" i="1" dirty="0"/>
              <a:t>plug-and-play.</a:t>
            </a:r>
          </a:p>
        </p:txBody>
      </p:sp>
    </p:spTree>
    <p:extLst>
      <p:ext uri="{BB962C8B-B14F-4D97-AF65-F5344CB8AC3E}">
        <p14:creationId xmlns:p14="http://schemas.microsoft.com/office/powerpoint/2010/main" val="392880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between LANs/subnets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2522300"/>
          </a:xfrm>
        </p:spPr>
        <p:txBody>
          <a:bodyPr/>
          <a:lstStyle/>
          <a:p>
            <a:r>
              <a:rPr lang="en-US" dirty="0"/>
              <a:t>Send datagram from A to B, via R</a:t>
            </a:r>
          </a:p>
          <a:p>
            <a:r>
              <a:rPr lang="en-US" dirty="0"/>
              <a:t>Initially,</a:t>
            </a:r>
          </a:p>
          <a:p>
            <a:pPr lvl="1"/>
            <a:r>
              <a:rPr lang="en-US" dirty="0"/>
              <a:t>A knows B’s IP address </a:t>
            </a:r>
            <a:r>
              <a:rPr lang="mr-IN" dirty="0">
                <a:solidFill>
                  <a:schemeClr val="accent1"/>
                </a:solidFill>
              </a:rPr>
              <a:t>…</a:t>
            </a:r>
            <a:r>
              <a:rPr lang="en-US" dirty="0">
                <a:solidFill>
                  <a:schemeClr val="accent1"/>
                </a:solidFill>
              </a:rPr>
              <a:t>from DNS response</a:t>
            </a:r>
          </a:p>
          <a:p>
            <a:pPr lvl="1"/>
            <a:r>
              <a:rPr lang="en-US" dirty="0"/>
              <a:t>A knows IP address of gateway router, R, </a:t>
            </a:r>
            <a:r>
              <a:rPr lang="mr-IN" dirty="0">
                <a:solidFill>
                  <a:schemeClr val="accent1"/>
                </a:solidFill>
              </a:rPr>
              <a:t>…</a:t>
            </a:r>
            <a:r>
              <a:rPr lang="en-US" dirty="0">
                <a:solidFill>
                  <a:schemeClr val="accent1"/>
                </a:solidFill>
              </a:rPr>
              <a:t>from IP configuration</a:t>
            </a:r>
          </a:p>
          <a:p>
            <a:pPr lvl="1"/>
            <a:r>
              <a:rPr lang="en-US" dirty="0"/>
              <a:t>A knows R’s MAC address </a:t>
            </a:r>
            <a:r>
              <a:rPr lang="mr-IN" dirty="0">
                <a:solidFill>
                  <a:schemeClr val="accent1"/>
                </a:solidFill>
              </a:rPr>
              <a:t>…</a:t>
            </a:r>
            <a:r>
              <a:rPr lang="en-US" dirty="0">
                <a:solidFill>
                  <a:schemeClr val="accent1"/>
                </a:solidFill>
              </a:rPr>
              <a:t>from ARP response</a:t>
            </a:r>
          </a:p>
          <a:p>
            <a:pPr lvl="1"/>
            <a:endParaRPr lang="en-US" dirty="0"/>
          </a:p>
        </p:txBody>
      </p:sp>
      <p:grpSp>
        <p:nvGrpSpPr>
          <p:cNvPr id="68" name="Group 4"/>
          <p:cNvGrpSpPr>
            <a:grpSpLocks/>
          </p:cNvGrpSpPr>
          <p:nvPr/>
        </p:nvGrpSpPr>
        <p:grpSpPr bwMode="auto">
          <a:xfrm>
            <a:off x="1121564" y="3835538"/>
            <a:ext cx="9923040" cy="2791612"/>
            <a:chOff x="709613" y="3962400"/>
            <a:chExt cx="8469312" cy="2382640"/>
          </a:xfrm>
        </p:grpSpPr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  <p:grpSp>
          <p:nvGrpSpPr>
            <p:cNvPr id="70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28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0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1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sp>
            <p:nvSpPr>
              <p:cNvPr id="12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</p:grpSp>
        <p:grpSp>
          <p:nvGrpSpPr>
            <p:cNvPr id="71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2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grpSp>
            <p:nvGrpSpPr>
              <p:cNvPr id="12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2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</p:grpSp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4224338" y="4341983"/>
              <a:ext cx="40908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sz="2000" i="0" dirty="0">
                <a:latin typeface="+mn-lt"/>
                <a:ea typeface="+mn-ea"/>
              </a:endParaRP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4570150" y="5378450"/>
              <a:ext cx="178606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</a:rPr>
                <a:t>1A-23-F9-CD-06-9B</a:t>
              </a:r>
            </a:p>
          </p:txBody>
        </p:sp>
        <p:sp>
          <p:nvSpPr>
            <p:cNvPr id="74" name="Text Box 22"/>
            <p:cNvSpPr txBox="1">
              <a:spLocks noChangeArrowheads="1"/>
            </p:cNvSpPr>
            <p:nvPr/>
          </p:nvSpPr>
          <p:spPr bwMode="auto">
            <a:xfrm>
              <a:off x="4717787" y="5205413"/>
              <a:ext cx="152638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</a:rPr>
                <a:t>222.222.222.220</a:t>
              </a:r>
            </a:p>
          </p:txBody>
        </p:sp>
        <p:grpSp>
          <p:nvGrpSpPr>
            <p:cNvPr id="75" name="Group 23"/>
            <p:cNvGrpSpPr>
              <a:grpSpLocks/>
            </p:cNvGrpSpPr>
            <p:nvPr/>
          </p:nvGrpSpPr>
          <p:grpSpPr bwMode="auto">
            <a:xfrm>
              <a:off x="3070226" y="5195894"/>
              <a:ext cx="1778001" cy="503239"/>
              <a:chOff x="1950" y="2028"/>
              <a:chExt cx="1120" cy="317"/>
            </a:xfrm>
          </p:grpSpPr>
          <p:sp>
            <p:nvSpPr>
              <p:cNvPr id="122" name="Text Box 24"/>
              <p:cNvSpPr txBox="1">
                <a:spLocks noChangeArrowheads="1"/>
              </p:cNvSpPr>
              <p:nvPr/>
            </p:nvSpPr>
            <p:spPr bwMode="auto">
              <a:xfrm>
                <a:off x="1958" y="2028"/>
                <a:ext cx="90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123" name="Text Box 25"/>
              <p:cNvSpPr txBox="1">
                <a:spLocks noChangeArrowheads="1"/>
              </p:cNvSpPr>
              <p:nvPr/>
            </p:nvSpPr>
            <p:spPr bwMode="auto">
              <a:xfrm>
                <a:off x="1950" y="2151"/>
                <a:ext cx="112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7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88865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CC-49-DE-D0-AB-7D</a:t>
              </a:r>
            </a:p>
          </p:txBody>
        </p:sp>
        <p:sp>
          <p:nvSpPr>
            <p:cNvPr id="7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43346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111.111.111.112</a:t>
              </a:r>
            </a:p>
          </p:txBody>
        </p:sp>
        <p:sp>
          <p:nvSpPr>
            <p:cNvPr id="7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42019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111.111.111.111</a:t>
              </a:r>
            </a:p>
          </p:txBody>
        </p:sp>
        <p:sp>
          <p:nvSpPr>
            <p:cNvPr id="7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74438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74-29-9C-E8-FF-55</a:t>
              </a:r>
            </a:p>
          </p:txBody>
        </p:sp>
        <p:sp>
          <p:nvSpPr>
            <p:cNvPr id="8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5" name="Line 46"/>
            <p:cNvSpPr>
              <a:spLocks noChangeShapeType="1"/>
            </p:cNvSpPr>
            <p:nvPr/>
          </p:nvSpPr>
          <p:spPr bwMode="auto">
            <a:xfrm>
              <a:off x="3854449" y="5021263"/>
              <a:ext cx="5735" cy="210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7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42832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8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grpSp>
          <p:nvGrpSpPr>
            <p:cNvPr id="89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806575" cy="495300"/>
              <a:chOff x="4351" y="2786"/>
              <a:chExt cx="1138" cy="312"/>
            </a:xfrm>
          </p:grpSpPr>
          <p:sp>
            <p:nvSpPr>
              <p:cNvPr id="12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96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12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13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9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9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9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52638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222.222.222.221</a:t>
              </a:r>
            </a:p>
          </p:txBody>
        </p:sp>
        <p:sp>
          <p:nvSpPr>
            <p:cNvPr id="9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73477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88-B2-2F-54-1A-0F</a:t>
              </a:r>
            </a:p>
          </p:txBody>
        </p:sp>
        <p:sp>
          <p:nvSpPr>
            <p:cNvPr id="9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9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96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97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4058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98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1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1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sp>
            <p:nvSpPr>
              <p:cNvPr id="117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</p:grpSp>
        <p:grpSp>
          <p:nvGrpSpPr>
            <p:cNvPr id="99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05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grpSp>
            <p:nvGrpSpPr>
              <p:cNvPr id="106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08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 i="0">
                    <a:latin typeface="Times New Roman" charset="0"/>
                  </a:endParaRPr>
                </a:p>
              </p:txBody>
            </p:sp>
            <p:sp>
              <p:nvSpPr>
                <p:cNvPr id="10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2800" i="0">
                    <a:latin typeface="Times New Roman" charset="0"/>
                  </a:endParaRPr>
                </a:p>
              </p:txBody>
            </p:sp>
            <p:sp>
              <p:nvSpPr>
                <p:cNvPr id="110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 i="0">
                    <a:latin typeface="Times New Roman" charset="0"/>
                  </a:endParaRPr>
                </a:p>
              </p:txBody>
            </p:sp>
            <p:grpSp>
              <p:nvGrpSpPr>
                <p:cNvPr id="111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14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115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  <p:sp>
              <p:nvSpPr>
                <p:cNvPr id="11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11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107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</p:grpSp>
        <p:grpSp>
          <p:nvGrpSpPr>
            <p:cNvPr id="100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0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grpSp>
            <p:nvGrpSpPr>
              <p:cNvPr id="10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0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0228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Routing: first hop, A to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6"/>
            <a:ext cx="11639227" cy="18051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constructs IP datagram as expected, addressed end-to-end.</a:t>
            </a:r>
          </a:p>
          <a:p>
            <a:r>
              <a:rPr lang="en-US" dirty="0"/>
              <a:t>Datagram is wrapped in an Ethernet Frame with MAC addresses relevant for the </a:t>
            </a:r>
            <a:r>
              <a:rPr lang="en-US" i="1" dirty="0">
                <a:solidFill>
                  <a:schemeClr val="accent6"/>
                </a:solidFill>
              </a:rPr>
              <a:t>first hop</a:t>
            </a:r>
            <a:r>
              <a:rPr lang="en-US" dirty="0"/>
              <a:t>.</a:t>
            </a:r>
          </a:p>
          <a:p>
            <a:pPr lvl="1"/>
            <a:r>
              <a:rPr lang="en-US" i="1" dirty="0"/>
              <a:t>Source</a:t>
            </a:r>
            <a:r>
              <a:rPr lang="en-US" dirty="0"/>
              <a:t>: MAC of A,  </a:t>
            </a:r>
            <a:r>
              <a:rPr lang="en-US" i="1" dirty="0"/>
              <a:t>Destination</a:t>
            </a:r>
            <a:r>
              <a:rPr lang="en-US" dirty="0"/>
              <a:t>: MAC of R.</a:t>
            </a:r>
          </a:p>
          <a:p>
            <a:pPr lvl="1"/>
            <a:endParaRPr lang="en-US" dirty="0"/>
          </a:p>
        </p:txBody>
      </p:sp>
      <p:grpSp>
        <p:nvGrpSpPr>
          <p:cNvPr id="99" name="Group 4"/>
          <p:cNvGrpSpPr>
            <a:grpSpLocks/>
          </p:cNvGrpSpPr>
          <p:nvPr/>
        </p:nvGrpSpPr>
        <p:grpSpPr bwMode="auto">
          <a:xfrm>
            <a:off x="1121564" y="4194353"/>
            <a:ext cx="9923040" cy="2791612"/>
            <a:chOff x="709613" y="3962400"/>
            <a:chExt cx="8469312" cy="2382640"/>
          </a:xfrm>
        </p:grpSpPr>
        <p:sp>
          <p:nvSpPr>
            <p:cNvPr id="100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  <p:grpSp>
          <p:nvGrpSpPr>
            <p:cNvPr id="101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5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sp>
            <p:nvSpPr>
              <p:cNvPr id="16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</p:grpSp>
        <p:grpSp>
          <p:nvGrpSpPr>
            <p:cNvPr id="102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grpSp>
            <p:nvGrpSpPr>
              <p:cNvPr id="15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5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</p:grpSp>
        <p:sp>
          <p:nvSpPr>
            <p:cNvPr id="103" name="Text Box 4"/>
            <p:cNvSpPr txBox="1">
              <a:spLocks noChangeArrowheads="1"/>
            </p:cNvSpPr>
            <p:nvPr/>
          </p:nvSpPr>
          <p:spPr bwMode="auto">
            <a:xfrm>
              <a:off x="4224338" y="4341983"/>
              <a:ext cx="40908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sz="2000" i="0" dirty="0">
                <a:latin typeface="+mn-lt"/>
                <a:ea typeface="+mn-ea"/>
              </a:endParaRPr>
            </a:p>
          </p:txBody>
        </p:sp>
        <p:sp>
          <p:nvSpPr>
            <p:cNvPr id="104" name="Text Box 21"/>
            <p:cNvSpPr txBox="1">
              <a:spLocks noChangeArrowheads="1"/>
            </p:cNvSpPr>
            <p:nvPr/>
          </p:nvSpPr>
          <p:spPr bwMode="auto">
            <a:xfrm>
              <a:off x="4570150" y="5378450"/>
              <a:ext cx="178606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</a:rPr>
                <a:t>1A-23-F9-CD-06-9B</a:t>
              </a:r>
            </a:p>
          </p:txBody>
        </p:sp>
        <p:sp>
          <p:nvSpPr>
            <p:cNvPr id="105" name="Text Box 22"/>
            <p:cNvSpPr txBox="1">
              <a:spLocks noChangeArrowheads="1"/>
            </p:cNvSpPr>
            <p:nvPr/>
          </p:nvSpPr>
          <p:spPr bwMode="auto">
            <a:xfrm>
              <a:off x="4717787" y="5205413"/>
              <a:ext cx="152638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</a:rPr>
                <a:t>222.222.222.220</a:t>
              </a:r>
            </a:p>
          </p:txBody>
        </p:sp>
        <p:grpSp>
          <p:nvGrpSpPr>
            <p:cNvPr id="106" name="Group 23"/>
            <p:cNvGrpSpPr>
              <a:grpSpLocks/>
            </p:cNvGrpSpPr>
            <p:nvPr/>
          </p:nvGrpSpPr>
          <p:grpSpPr bwMode="auto">
            <a:xfrm>
              <a:off x="3070226" y="5195891"/>
              <a:ext cx="1517651" cy="457201"/>
              <a:chOff x="1950" y="2028"/>
              <a:chExt cx="956" cy="288"/>
            </a:xfrm>
          </p:grpSpPr>
          <p:sp>
            <p:nvSpPr>
              <p:cNvPr id="153" name="Text Box 24"/>
              <p:cNvSpPr txBox="1">
                <a:spLocks noChangeArrowheads="1"/>
              </p:cNvSpPr>
              <p:nvPr/>
            </p:nvSpPr>
            <p:spPr bwMode="auto">
              <a:xfrm>
                <a:off x="1958" y="2028"/>
                <a:ext cx="90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154" name="Text Box 25"/>
              <p:cNvSpPr txBox="1">
                <a:spLocks noChangeArrowheads="1"/>
              </p:cNvSpPr>
              <p:nvPr/>
            </p:nvSpPr>
            <p:spPr bwMode="auto">
              <a:xfrm>
                <a:off x="1950" y="2151"/>
                <a:ext cx="956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solidFill>
                      <a:schemeClr val="accent2"/>
                    </a:solidFill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107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88865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CC-49-DE-D0-AB-7D</a:t>
              </a:r>
            </a:p>
          </p:txBody>
        </p:sp>
        <p:sp>
          <p:nvSpPr>
            <p:cNvPr id="108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43346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111.111.111.112</a:t>
              </a:r>
            </a:p>
          </p:txBody>
        </p:sp>
        <p:sp>
          <p:nvSpPr>
            <p:cNvPr id="109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42019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111.111.111.111</a:t>
              </a:r>
            </a:p>
          </p:txBody>
        </p:sp>
        <p:sp>
          <p:nvSpPr>
            <p:cNvPr id="110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488835" cy="26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solidFill>
                    <a:schemeClr val="accent5"/>
                  </a:solidFill>
                  <a:latin typeface="Arial" charset="0"/>
                </a:rPr>
                <a:t>74-29-9C-E8-FF-55</a:t>
              </a:r>
            </a:p>
          </p:txBody>
        </p:sp>
        <p:sp>
          <p:nvSpPr>
            <p:cNvPr id="11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6" name="Line 46"/>
            <p:cNvSpPr>
              <a:spLocks noChangeShapeType="1"/>
            </p:cNvSpPr>
            <p:nvPr/>
          </p:nvSpPr>
          <p:spPr bwMode="auto">
            <a:xfrm>
              <a:off x="3854449" y="5021263"/>
              <a:ext cx="5735" cy="210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8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42832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11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grpSp>
          <p:nvGrpSpPr>
            <p:cNvPr id="120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806575" cy="495300"/>
              <a:chOff x="4351" y="2786"/>
              <a:chExt cx="1138" cy="312"/>
            </a:xfrm>
          </p:grpSpPr>
          <p:sp>
            <p:nvSpPr>
              <p:cNvPr id="15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96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15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13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12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2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2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52638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222.222.222.221</a:t>
              </a:r>
            </a:p>
          </p:txBody>
        </p:sp>
        <p:sp>
          <p:nvSpPr>
            <p:cNvPr id="12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73477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88-B2-2F-54-1A-0F</a:t>
              </a:r>
            </a:p>
          </p:txBody>
        </p:sp>
        <p:sp>
          <p:nvSpPr>
            <p:cNvPr id="12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2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27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128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4058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129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7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sp>
            <p:nvSpPr>
              <p:cNvPr id="148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</p:grpSp>
        <p:grpSp>
          <p:nvGrpSpPr>
            <p:cNvPr id="130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6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grpSp>
            <p:nvGrpSpPr>
              <p:cNvPr id="137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9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 i="0">
                    <a:latin typeface="Times New Roman" charset="0"/>
                  </a:endParaRPr>
                </a:p>
              </p:txBody>
            </p:sp>
            <p:sp>
              <p:nvSpPr>
                <p:cNvPr id="14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2800" i="0">
                    <a:latin typeface="Times New Roman" charset="0"/>
                  </a:endParaRPr>
                </a:p>
              </p:txBody>
            </p:sp>
            <p:sp>
              <p:nvSpPr>
                <p:cNvPr id="141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 i="0">
                    <a:latin typeface="Times New Roman" charset="0"/>
                  </a:endParaRPr>
                </a:p>
              </p:txBody>
            </p:sp>
            <p:grpSp>
              <p:nvGrpSpPr>
                <p:cNvPr id="142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5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146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  <p:sp>
              <p:nvSpPr>
                <p:cNvPr id="14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14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</p:grpSp>
        <p:grpSp>
          <p:nvGrpSpPr>
            <p:cNvPr id="131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grpSp>
            <p:nvGrpSpPr>
              <p:cNvPr id="133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2809244" y="3120566"/>
            <a:ext cx="3179225" cy="1759699"/>
            <a:chOff x="2589917" y="2860843"/>
            <a:chExt cx="2744787" cy="1519238"/>
          </a:xfrm>
        </p:grpSpPr>
        <p:grpSp>
          <p:nvGrpSpPr>
            <p:cNvPr id="69" name="Group 151"/>
            <p:cNvGrpSpPr>
              <a:grpSpLocks/>
            </p:cNvGrpSpPr>
            <p:nvPr/>
          </p:nvGrpSpPr>
          <p:grpSpPr bwMode="auto">
            <a:xfrm>
              <a:off x="3005842" y="3259306"/>
              <a:ext cx="2328862" cy="760412"/>
              <a:chOff x="1197" y="1665"/>
              <a:chExt cx="1467" cy="479"/>
            </a:xfrm>
          </p:grpSpPr>
          <p:grpSp>
            <p:nvGrpSpPr>
              <p:cNvPr id="70" name="Group 150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72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73" name="Line 12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74" name="Line 12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71" name="Text Box 12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46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IP </a:t>
                </a:r>
                <a:r>
                  <a:rPr lang="en-US" sz="1400" i="0" dirty="0" err="1">
                    <a:latin typeface="Arial" charset="0"/>
                  </a:rPr>
                  <a:t>src</a:t>
                </a:r>
                <a:r>
                  <a:rPr lang="en-US" sz="1400" i="0" dirty="0">
                    <a:latin typeface="Arial" charset="0"/>
                  </a:rPr>
                  <a:t>: 111.111.111.111</a:t>
                </a:r>
              </a:p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   IP </a:t>
                </a:r>
                <a:r>
                  <a:rPr lang="en-US" sz="1400" i="0" dirty="0" err="1">
                    <a:latin typeface="Arial" charset="0"/>
                  </a:rPr>
                  <a:t>dest</a:t>
                </a:r>
                <a:r>
                  <a:rPr lang="en-US" sz="1400" i="0" dirty="0">
                    <a:latin typeface="Arial" charset="0"/>
                  </a:rPr>
                  <a:t>: 222.222.222.222</a:t>
                </a:r>
              </a:p>
            </p:txBody>
          </p:sp>
        </p:grpSp>
        <p:grpSp>
          <p:nvGrpSpPr>
            <p:cNvPr id="75" name="Group 141"/>
            <p:cNvGrpSpPr>
              <a:grpSpLocks/>
            </p:cNvGrpSpPr>
            <p:nvPr/>
          </p:nvGrpSpPr>
          <p:grpSpPr bwMode="auto">
            <a:xfrm>
              <a:off x="3139192" y="3519656"/>
              <a:ext cx="146050" cy="385762"/>
              <a:chOff x="1272" y="1762"/>
              <a:chExt cx="92" cy="243"/>
            </a:xfrm>
          </p:grpSpPr>
          <p:sp>
            <p:nvSpPr>
              <p:cNvPr id="76" name="Line 127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77" name="Line 128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</p:grpSp>
        <p:grpSp>
          <p:nvGrpSpPr>
            <p:cNvPr id="78" name="Group 152"/>
            <p:cNvGrpSpPr>
              <a:grpSpLocks/>
            </p:cNvGrpSpPr>
            <p:nvPr/>
          </p:nvGrpSpPr>
          <p:grpSpPr bwMode="auto">
            <a:xfrm>
              <a:off x="2589917" y="2860843"/>
              <a:ext cx="2428874" cy="1519238"/>
              <a:chOff x="931" y="1414"/>
              <a:chExt cx="1530" cy="957"/>
            </a:xfrm>
          </p:grpSpPr>
          <p:sp>
            <p:nvSpPr>
              <p:cNvPr id="79" name="Text Box 135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MAC </a:t>
                </a:r>
                <a:r>
                  <a:rPr lang="en-US" sz="1400" i="0" dirty="0" err="1">
                    <a:latin typeface="Arial" charset="0"/>
                  </a:rPr>
                  <a:t>src</a:t>
                </a:r>
                <a:r>
                  <a:rPr lang="en-US" sz="1400" i="0" dirty="0">
                    <a:latin typeface="Arial" charset="0"/>
                  </a:rPr>
                  <a:t>: </a:t>
                </a:r>
                <a:r>
                  <a:rPr lang="en-US" sz="1400" i="0" dirty="0">
                    <a:solidFill>
                      <a:schemeClr val="accent5"/>
                    </a:solidFill>
                    <a:latin typeface="Arial" charset="0"/>
                  </a:rPr>
                  <a:t>74-29-9C-E8-FF-55</a:t>
                </a:r>
              </a:p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   MAC </a:t>
                </a:r>
                <a:r>
                  <a:rPr lang="en-US" sz="1400" i="0" dirty="0" err="1">
                    <a:latin typeface="Arial" charset="0"/>
                  </a:rPr>
                  <a:t>dest</a:t>
                </a:r>
                <a:r>
                  <a:rPr lang="en-US" sz="1400" i="0" dirty="0">
                    <a:solidFill>
                      <a:schemeClr val="accent2"/>
                    </a:solidFill>
                    <a:latin typeface="Arial" charset="0"/>
                  </a:rPr>
                  <a:t>: E6-E9-00-17-BB-4B</a:t>
                </a:r>
              </a:p>
            </p:txBody>
          </p:sp>
          <p:grpSp>
            <p:nvGrpSpPr>
              <p:cNvPr id="80" name="Group 145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85" name="Rectangle 138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86" name="Rectangle 132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87" name="Line 133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88" name="Line 134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89" name="Line 13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90" name="Line 14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81" name="Line 146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82" name="Line 147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83" name="Line 148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84" name="Line 149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078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Routing: processing at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2335715"/>
          </a:xfrm>
        </p:spPr>
        <p:txBody>
          <a:bodyPr>
            <a:normAutofit fontScale="92500"/>
          </a:bodyPr>
          <a:lstStyle/>
          <a:p>
            <a:r>
              <a:rPr lang="en-US" dirty="0"/>
              <a:t>R accepts the packet because it sees its own MAC destination address.</a:t>
            </a:r>
          </a:p>
          <a:p>
            <a:r>
              <a:rPr lang="en-US" dirty="0"/>
              <a:t>R looks at the IP payload, sees the destination IP address, checks its forwarding table, and decides to forward the packet to the right-side link. </a:t>
            </a:r>
          </a:p>
          <a:p>
            <a:pPr lvl="1"/>
            <a:r>
              <a:rPr lang="en-US" dirty="0"/>
              <a:t>The IP destination is within a subnet that R is on (at right).</a:t>
            </a:r>
          </a:p>
          <a:p>
            <a:pPr lvl="1"/>
            <a:r>
              <a:rPr lang="en-US" dirty="0"/>
              <a:t>The packet will next go to the MAC address of the destination, not a router.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121564" y="4842538"/>
            <a:ext cx="9923040" cy="2791612"/>
            <a:chOff x="709613" y="3962400"/>
            <a:chExt cx="8469312" cy="2382640"/>
          </a:xfrm>
        </p:grpSpPr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  <p:grpSp>
          <p:nvGrpSpPr>
            <p:cNvPr id="5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6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6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sp>
            <p:nvSpPr>
              <p:cNvPr id="6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grpSp>
            <p:nvGrpSpPr>
              <p:cNvPr id="6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6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</p:grp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224338" y="4341983"/>
              <a:ext cx="40908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sz="2000" i="0" dirty="0">
                <a:latin typeface="+mn-lt"/>
                <a:ea typeface="+mn-ea"/>
              </a:endParaRPr>
            </a:p>
          </p:txBody>
        </p:sp>
        <p:sp>
          <p:nvSpPr>
            <p:cNvPr id="8" name="Text Box 21"/>
            <p:cNvSpPr txBox="1">
              <a:spLocks noChangeArrowheads="1"/>
            </p:cNvSpPr>
            <p:nvPr/>
          </p:nvSpPr>
          <p:spPr bwMode="auto">
            <a:xfrm>
              <a:off x="4570150" y="5378450"/>
              <a:ext cx="178606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</a:rPr>
                <a:t>1A-23-F9-CD-06-9B</a:t>
              </a:r>
            </a:p>
          </p:txBody>
        </p:sp>
        <p:sp>
          <p:nvSpPr>
            <p:cNvPr id="9" name="Text Box 22"/>
            <p:cNvSpPr txBox="1">
              <a:spLocks noChangeArrowheads="1"/>
            </p:cNvSpPr>
            <p:nvPr/>
          </p:nvSpPr>
          <p:spPr bwMode="auto">
            <a:xfrm>
              <a:off x="4717787" y="5205413"/>
              <a:ext cx="152638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</a:rPr>
                <a:t>222.222.222.220</a:t>
              </a:r>
            </a:p>
          </p:txBody>
        </p: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3070226" y="5195891"/>
              <a:ext cx="1517651" cy="457201"/>
              <a:chOff x="1950" y="2028"/>
              <a:chExt cx="956" cy="288"/>
            </a:xfrm>
          </p:grpSpPr>
          <p:sp>
            <p:nvSpPr>
              <p:cNvPr id="58" name="Text Box 24"/>
              <p:cNvSpPr txBox="1">
                <a:spLocks noChangeArrowheads="1"/>
              </p:cNvSpPr>
              <p:nvPr/>
            </p:nvSpPr>
            <p:spPr bwMode="auto">
              <a:xfrm>
                <a:off x="1958" y="2028"/>
                <a:ext cx="90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59" name="Text Box 25"/>
              <p:cNvSpPr txBox="1">
                <a:spLocks noChangeArrowheads="1"/>
              </p:cNvSpPr>
              <p:nvPr/>
            </p:nvSpPr>
            <p:spPr bwMode="auto">
              <a:xfrm>
                <a:off x="1950" y="2151"/>
                <a:ext cx="956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solidFill>
                      <a:schemeClr val="accent2"/>
                    </a:solidFill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88865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CC-49-DE-D0-AB-7D</a:t>
              </a: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43346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111.111.111.112</a:t>
              </a:r>
            </a:p>
          </p:txBody>
        </p:sp>
        <p:sp>
          <p:nvSpPr>
            <p:cNvPr id="13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42019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111.111.111.111</a:t>
              </a:r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74438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</a:rPr>
                <a:t>74-29-9C-E8-FF-55</a:t>
              </a:r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9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0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1" name="Line 46"/>
            <p:cNvSpPr>
              <a:spLocks noChangeShapeType="1"/>
            </p:cNvSpPr>
            <p:nvPr/>
          </p:nvSpPr>
          <p:spPr bwMode="auto">
            <a:xfrm>
              <a:off x="3854449" y="5021263"/>
              <a:ext cx="5735" cy="210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2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42832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24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grpSp>
          <p:nvGrpSpPr>
            <p:cNvPr id="2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806575" cy="495300"/>
              <a:chOff x="4351" y="2786"/>
              <a:chExt cx="1138" cy="312"/>
            </a:xfrm>
          </p:grpSpPr>
          <p:sp>
            <p:nvSpPr>
              <p:cNvPr id="56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96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57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13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26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7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8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52638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222.222.222.221</a:t>
              </a:r>
            </a:p>
          </p:txBody>
        </p:sp>
        <p:sp>
          <p:nvSpPr>
            <p:cNvPr id="29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73477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88-B2-2F-54-1A-0F</a:t>
              </a:r>
            </a:p>
          </p:txBody>
        </p:sp>
        <p:sp>
          <p:nvSpPr>
            <p:cNvPr id="30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1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3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4058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34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5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5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sp>
            <p:nvSpPr>
              <p:cNvPr id="5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</p:grpSp>
        <p:grpSp>
          <p:nvGrpSpPr>
            <p:cNvPr id="35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grpSp>
            <p:nvGrpSpPr>
              <p:cNvPr id="4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4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 i="0">
                    <a:latin typeface="Times New Roman" charset="0"/>
                  </a:endParaRPr>
                </a:p>
              </p:txBody>
            </p:sp>
            <p:sp>
              <p:nvSpPr>
                <p:cNvPr id="4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2800" i="0">
                    <a:latin typeface="Times New Roman" charset="0"/>
                  </a:endParaRPr>
                </a:p>
              </p:txBody>
            </p:sp>
            <p:sp>
              <p:nvSpPr>
                <p:cNvPr id="4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 i="0">
                    <a:latin typeface="Times New Roman" charset="0"/>
                  </a:endParaRPr>
                </a:p>
              </p:txBody>
            </p:sp>
            <p:grpSp>
              <p:nvGrpSpPr>
                <p:cNvPr id="4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5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5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  <p:sp>
              <p:nvSpPr>
                <p:cNvPr id="48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49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</p:grpSp>
        <p:grpSp>
          <p:nvGrpSpPr>
            <p:cNvPr id="36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3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grpSp>
            <p:nvGrpSpPr>
              <p:cNvPr id="3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4337324" y="3603635"/>
            <a:ext cx="3179225" cy="1759699"/>
            <a:chOff x="2589917" y="2860843"/>
            <a:chExt cx="2744787" cy="1519238"/>
          </a:xfrm>
        </p:grpSpPr>
        <p:grpSp>
          <p:nvGrpSpPr>
            <p:cNvPr id="69" name="Group 151"/>
            <p:cNvGrpSpPr>
              <a:grpSpLocks/>
            </p:cNvGrpSpPr>
            <p:nvPr/>
          </p:nvGrpSpPr>
          <p:grpSpPr bwMode="auto">
            <a:xfrm>
              <a:off x="3005842" y="3259306"/>
              <a:ext cx="2328862" cy="760412"/>
              <a:chOff x="1197" y="1665"/>
              <a:chExt cx="1467" cy="479"/>
            </a:xfrm>
          </p:grpSpPr>
          <p:grpSp>
            <p:nvGrpSpPr>
              <p:cNvPr id="70" name="Group 150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72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73" name="Line 12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74" name="Line 12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71" name="Text Box 12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46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IP </a:t>
                </a:r>
                <a:r>
                  <a:rPr lang="en-US" sz="1400" i="0" dirty="0" err="1">
                    <a:latin typeface="Arial" charset="0"/>
                  </a:rPr>
                  <a:t>src</a:t>
                </a:r>
                <a:r>
                  <a:rPr lang="en-US" sz="1400" i="0" dirty="0">
                    <a:latin typeface="Arial" charset="0"/>
                  </a:rPr>
                  <a:t>: 111.111.111.111</a:t>
                </a:r>
              </a:p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   IP </a:t>
                </a:r>
                <a:r>
                  <a:rPr lang="en-US" sz="1400" i="0" dirty="0" err="1">
                    <a:latin typeface="Arial" charset="0"/>
                  </a:rPr>
                  <a:t>dest</a:t>
                </a:r>
                <a:r>
                  <a:rPr lang="en-US" sz="1400" i="0" dirty="0">
                    <a:latin typeface="Arial" charset="0"/>
                  </a:rPr>
                  <a:t>: 222.222.222.222</a:t>
                </a:r>
              </a:p>
            </p:txBody>
          </p:sp>
        </p:grpSp>
        <p:grpSp>
          <p:nvGrpSpPr>
            <p:cNvPr id="75" name="Group 141"/>
            <p:cNvGrpSpPr>
              <a:grpSpLocks/>
            </p:cNvGrpSpPr>
            <p:nvPr/>
          </p:nvGrpSpPr>
          <p:grpSpPr bwMode="auto">
            <a:xfrm>
              <a:off x="3139192" y="3519656"/>
              <a:ext cx="146050" cy="385762"/>
              <a:chOff x="1272" y="1762"/>
              <a:chExt cx="92" cy="243"/>
            </a:xfrm>
          </p:grpSpPr>
          <p:sp>
            <p:nvSpPr>
              <p:cNvPr id="76" name="Line 127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77" name="Line 128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</p:grpSp>
        <p:grpSp>
          <p:nvGrpSpPr>
            <p:cNvPr id="78" name="Group 152"/>
            <p:cNvGrpSpPr>
              <a:grpSpLocks/>
            </p:cNvGrpSpPr>
            <p:nvPr/>
          </p:nvGrpSpPr>
          <p:grpSpPr bwMode="auto">
            <a:xfrm>
              <a:off x="2589917" y="2860843"/>
              <a:ext cx="2428874" cy="1519238"/>
              <a:chOff x="931" y="1414"/>
              <a:chExt cx="1530" cy="957"/>
            </a:xfrm>
          </p:grpSpPr>
          <p:sp>
            <p:nvSpPr>
              <p:cNvPr id="79" name="Text Box 135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MAC </a:t>
                </a:r>
                <a:r>
                  <a:rPr lang="en-US" sz="1400" i="0" dirty="0" err="1">
                    <a:latin typeface="Arial" charset="0"/>
                  </a:rPr>
                  <a:t>src</a:t>
                </a:r>
                <a:r>
                  <a:rPr lang="en-US" sz="1400" i="0" dirty="0">
                    <a:latin typeface="Arial" charset="0"/>
                  </a:rPr>
                  <a:t>: 74-29-9C-E8-FF-55</a:t>
                </a:r>
              </a:p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   MAC </a:t>
                </a:r>
                <a:r>
                  <a:rPr lang="en-US" sz="1400" i="0" dirty="0" err="1">
                    <a:latin typeface="Arial" charset="0"/>
                  </a:rPr>
                  <a:t>dest</a:t>
                </a:r>
                <a:r>
                  <a:rPr lang="en-US" sz="1400" i="0" dirty="0">
                    <a:latin typeface="Arial" charset="0"/>
                  </a:rPr>
                  <a:t>: </a:t>
                </a:r>
                <a:r>
                  <a:rPr lang="en-US" sz="1400" i="0" dirty="0">
                    <a:solidFill>
                      <a:schemeClr val="accent2"/>
                    </a:solidFill>
                    <a:latin typeface="Arial" charset="0"/>
                  </a:rPr>
                  <a:t>E6-E9-00-17-BB-4B</a:t>
                </a:r>
              </a:p>
            </p:txBody>
          </p:sp>
          <p:grpSp>
            <p:nvGrpSpPr>
              <p:cNvPr id="80" name="Group 145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85" name="Rectangle 138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86" name="Rectangle 132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87" name="Line 133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88" name="Line 134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89" name="Line 13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90" name="Line 14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81" name="Line 146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82" name="Line 147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83" name="Line 148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84" name="Line 149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9477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4"/>
          <p:cNvGrpSpPr>
            <a:grpSpLocks/>
          </p:cNvGrpSpPr>
          <p:nvPr/>
        </p:nvGrpSpPr>
        <p:grpSpPr bwMode="auto">
          <a:xfrm>
            <a:off x="1121564" y="3997588"/>
            <a:ext cx="9612425" cy="2791612"/>
            <a:chOff x="709613" y="3962400"/>
            <a:chExt cx="8204202" cy="2382640"/>
          </a:xfrm>
        </p:grpSpPr>
        <p:sp>
          <p:nvSpPr>
            <p:cNvPr id="92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  <p:grpSp>
          <p:nvGrpSpPr>
            <p:cNvPr id="9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5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5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sp>
            <p:nvSpPr>
              <p:cNvPr id="15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</p:grpSp>
        <p:grpSp>
          <p:nvGrpSpPr>
            <p:cNvPr id="9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4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grpSp>
            <p:nvGrpSpPr>
              <p:cNvPr id="14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5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</p:grpSp>
        <p:sp>
          <p:nvSpPr>
            <p:cNvPr id="95" name="Text Box 4"/>
            <p:cNvSpPr txBox="1">
              <a:spLocks noChangeArrowheads="1"/>
            </p:cNvSpPr>
            <p:nvPr/>
          </p:nvSpPr>
          <p:spPr bwMode="auto">
            <a:xfrm>
              <a:off x="4224338" y="4341983"/>
              <a:ext cx="40908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0" dirty="0">
                  <a:solidFill>
                    <a:srgbClr val="FF0000"/>
                  </a:solidFill>
                  <a:latin typeface="+mn-lt"/>
                  <a:ea typeface="+mn-ea"/>
                </a:rPr>
                <a:t>R</a:t>
              </a:r>
              <a:endParaRPr lang="en-US" sz="2000" i="0" dirty="0">
                <a:latin typeface="+mn-lt"/>
                <a:ea typeface="+mn-ea"/>
              </a:endParaRPr>
            </a:p>
          </p:txBody>
        </p:sp>
        <p:sp>
          <p:nvSpPr>
            <p:cNvPr id="96" name="Text Box 21"/>
            <p:cNvSpPr txBox="1">
              <a:spLocks noChangeArrowheads="1"/>
            </p:cNvSpPr>
            <p:nvPr/>
          </p:nvSpPr>
          <p:spPr bwMode="auto">
            <a:xfrm>
              <a:off x="4570150" y="5378450"/>
              <a:ext cx="1524407" cy="26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solidFill>
                    <a:schemeClr val="accent2"/>
                  </a:solidFill>
                  <a:latin typeface="Arial" charset="0"/>
                </a:rPr>
                <a:t>1A-23-F9-CD-06-9B</a:t>
              </a:r>
            </a:p>
          </p:txBody>
        </p:sp>
        <p:sp>
          <p:nvSpPr>
            <p:cNvPr id="97" name="Text Box 22"/>
            <p:cNvSpPr txBox="1">
              <a:spLocks noChangeArrowheads="1"/>
            </p:cNvSpPr>
            <p:nvPr/>
          </p:nvSpPr>
          <p:spPr bwMode="auto">
            <a:xfrm>
              <a:off x="4717787" y="5205413"/>
              <a:ext cx="152638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</a:rPr>
                <a:t>222.222.222.220</a:t>
              </a:r>
            </a:p>
          </p:txBody>
        </p:sp>
        <p:grpSp>
          <p:nvGrpSpPr>
            <p:cNvPr id="99" name="Group 23"/>
            <p:cNvGrpSpPr>
              <a:grpSpLocks/>
            </p:cNvGrpSpPr>
            <p:nvPr/>
          </p:nvGrpSpPr>
          <p:grpSpPr bwMode="auto">
            <a:xfrm>
              <a:off x="3070226" y="5195894"/>
              <a:ext cx="1778001" cy="503239"/>
              <a:chOff x="1950" y="2028"/>
              <a:chExt cx="1120" cy="317"/>
            </a:xfrm>
          </p:grpSpPr>
          <p:sp>
            <p:nvSpPr>
              <p:cNvPr id="146" name="Text Box 24"/>
              <p:cNvSpPr txBox="1">
                <a:spLocks noChangeArrowheads="1"/>
              </p:cNvSpPr>
              <p:nvPr/>
            </p:nvSpPr>
            <p:spPr bwMode="auto">
              <a:xfrm>
                <a:off x="1958" y="2028"/>
                <a:ext cx="903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147" name="Text Box 25"/>
              <p:cNvSpPr txBox="1">
                <a:spLocks noChangeArrowheads="1"/>
              </p:cNvSpPr>
              <p:nvPr/>
            </p:nvSpPr>
            <p:spPr bwMode="auto">
              <a:xfrm>
                <a:off x="1950" y="2151"/>
                <a:ext cx="112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10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88865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CC-49-DE-D0-AB-7D</a:t>
              </a:r>
            </a:p>
          </p:txBody>
        </p:sp>
        <p:sp>
          <p:nvSpPr>
            <p:cNvPr id="10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43346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111.111.111.112</a:t>
              </a:r>
            </a:p>
          </p:txBody>
        </p:sp>
        <p:sp>
          <p:nvSpPr>
            <p:cNvPr id="10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42019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111.111.111.111</a:t>
              </a:r>
            </a:p>
          </p:txBody>
        </p:sp>
        <p:sp>
          <p:nvSpPr>
            <p:cNvPr id="10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74438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74-29-9C-E8-FF-55</a:t>
              </a:r>
            </a:p>
          </p:txBody>
        </p:sp>
        <p:sp>
          <p:nvSpPr>
            <p:cNvPr id="104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05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06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07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08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09" name="Line 46"/>
            <p:cNvSpPr>
              <a:spLocks noChangeShapeType="1"/>
            </p:cNvSpPr>
            <p:nvPr/>
          </p:nvSpPr>
          <p:spPr bwMode="auto">
            <a:xfrm>
              <a:off x="3854449" y="5021263"/>
              <a:ext cx="5735" cy="210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0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42832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FF0000"/>
                  </a:solidFill>
                  <a:latin typeface="+mj-lt"/>
                  <a:ea typeface="+mn-ea"/>
                </a:rPr>
                <a:t>A</a:t>
              </a:r>
            </a:p>
          </p:txBody>
        </p:sp>
        <p:sp>
          <p:nvSpPr>
            <p:cNvPr id="112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grpSp>
          <p:nvGrpSpPr>
            <p:cNvPr id="113" name="Group 63"/>
            <p:cNvGrpSpPr>
              <a:grpSpLocks/>
            </p:cNvGrpSpPr>
            <p:nvPr/>
          </p:nvGrpSpPr>
          <p:grpSpPr bwMode="auto">
            <a:xfrm>
              <a:off x="7372352" y="4845055"/>
              <a:ext cx="1541463" cy="449263"/>
              <a:chOff x="4351" y="2786"/>
              <a:chExt cx="971" cy="283"/>
            </a:xfrm>
          </p:grpSpPr>
          <p:sp>
            <p:nvSpPr>
              <p:cNvPr id="144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96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145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71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solidFill>
                      <a:schemeClr val="accent6"/>
                    </a:solidFill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114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5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6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52638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222.222.222.221</a:t>
              </a:r>
            </a:p>
          </p:txBody>
        </p:sp>
        <p:sp>
          <p:nvSpPr>
            <p:cNvPr id="117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73477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latin typeface="Arial" charset="0"/>
                </a:rPr>
                <a:t>88-B2-2F-54-1A-0F</a:t>
              </a:r>
            </a:p>
          </p:txBody>
        </p:sp>
        <p:sp>
          <p:nvSpPr>
            <p:cNvPr id="118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9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2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12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40588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FF0000"/>
                  </a:solidFill>
                  <a:latin typeface="+mj-lt"/>
                  <a:ea typeface="+mn-ea"/>
                </a:rPr>
                <a:t>B</a:t>
              </a:r>
            </a:p>
          </p:txBody>
        </p:sp>
        <p:grpSp>
          <p:nvGrpSpPr>
            <p:cNvPr id="12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</p:grpSp>
        <p:grpSp>
          <p:nvGrpSpPr>
            <p:cNvPr id="12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2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grpSp>
            <p:nvGrpSpPr>
              <p:cNvPr id="13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 i="0">
                    <a:latin typeface="Times New Roman" charset="0"/>
                  </a:endParaRPr>
                </a:p>
              </p:txBody>
            </p:sp>
            <p:sp>
              <p:nvSpPr>
                <p:cNvPr id="13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 sz="2800" i="0">
                    <a:latin typeface="Times New Roman" charset="0"/>
                  </a:endParaRPr>
                </a:p>
              </p:txBody>
            </p:sp>
            <p:sp>
              <p:nvSpPr>
                <p:cNvPr id="13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9pPr>
                </a:lstStyle>
                <a:p>
                  <a:endParaRPr lang="en-US" altLang="en-US" sz="2800" i="0">
                    <a:latin typeface="Times New Roman" charset="0"/>
                  </a:endParaRPr>
                </a:p>
              </p:txBody>
            </p:sp>
            <p:grpSp>
              <p:nvGrpSpPr>
                <p:cNvPr id="13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  <p:sp>
                <p:nvSpPr>
                  <p:cNvPr id="13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2000"/>
                  </a:p>
                </p:txBody>
              </p:sp>
            </p:grpSp>
            <p:sp>
              <p:nvSpPr>
                <p:cNvPr id="136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137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13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</p:grpSp>
        <p:grpSp>
          <p:nvGrpSpPr>
            <p:cNvPr id="12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latin typeface="Comic Sans MS" pitchFamily="66" charset="0"/>
                  <a:ea typeface="+mn-ea"/>
                </a:endParaRPr>
              </a:p>
            </p:txBody>
          </p:sp>
          <p:grpSp>
            <p:nvGrpSpPr>
              <p:cNvPr id="12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2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sz="2000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Routing: second hop, R to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6"/>
            <a:ext cx="11797900" cy="17504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 does an ARP query on the right-hand subnet looking for 222.222.222.222.</a:t>
            </a:r>
            <a:br>
              <a:rPr lang="en-US" dirty="0"/>
            </a:br>
            <a:r>
              <a:rPr lang="en-US" dirty="0"/>
              <a:t>B replies with its MAC address.</a:t>
            </a:r>
          </a:p>
          <a:p>
            <a:r>
              <a:rPr lang="en-US" dirty="0"/>
              <a:t>R sends the packet with the MAC address of it’s right-hand adapter as the source and B’s MAC address as the destination. </a:t>
            </a:r>
          </a:p>
          <a:p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6189272" y="3221675"/>
            <a:ext cx="3179225" cy="1759699"/>
            <a:chOff x="2589917" y="2860843"/>
            <a:chExt cx="2744787" cy="1519238"/>
          </a:xfrm>
        </p:grpSpPr>
        <p:grpSp>
          <p:nvGrpSpPr>
            <p:cNvPr id="69" name="Group 151"/>
            <p:cNvGrpSpPr>
              <a:grpSpLocks/>
            </p:cNvGrpSpPr>
            <p:nvPr/>
          </p:nvGrpSpPr>
          <p:grpSpPr bwMode="auto">
            <a:xfrm>
              <a:off x="3005842" y="3259306"/>
              <a:ext cx="2328862" cy="760412"/>
              <a:chOff x="1197" y="1665"/>
              <a:chExt cx="1467" cy="479"/>
            </a:xfrm>
          </p:grpSpPr>
          <p:grpSp>
            <p:nvGrpSpPr>
              <p:cNvPr id="70" name="Group 150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72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73" name="Line 12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74" name="Line 12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71" name="Text Box 12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467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IP </a:t>
                </a:r>
                <a:r>
                  <a:rPr lang="en-US" sz="1400" i="0" dirty="0" err="1">
                    <a:latin typeface="Arial" charset="0"/>
                  </a:rPr>
                  <a:t>src</a:t>
                </a:r>
                <a:r>
                  <a:rPr lang="en-US" sz="1400" i="0" dirty="0">
                    <a:latin typeface="Arial" charset="0"/>
                  </a:rPr>
                  <a:t>: 111.111.111.111</a:t>
                </a:r>
              </a:p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   IP </a:t>
                </a:r>
                <a:r>
                  <a:rPr lang="en-US" sz="1400" i="0" dirty="0" err="1">
                    <a:latin typeface="Arial" charset="0"/>
                  </a:rPr>
                  <a:t>dest</a:t>
                </a:r>
                <a:r>
                  <a:rPr lang="en-US" sz="1400" i="0" dirty="0">
                    <a:latin typeface="Arial" charset="0"/>
                  </a:rPr>
                  <a:t>: 222.222.222.222</a:t>
                </a:r>
              </a:p>
            </p:txBody>
          </p:sp>
        </p:grpSp>
        <p:grpSp>
          <p:nvGrpSpPr>
            <p:cNvPr id="75" name="Group 141"/>
            <p:cNvGrpSpPr>
              <a:grpSpLocks/>
            </p:cNvGrpSpPr>
            <p:nvPr/>
          </p:nvGrpSpPr>
          <p:grpSpPr bwMode="auto">
            <a:xfrm>
              <a:off x="3139192" y="3519656"/>
              <a:ext cx="146050" cy="385762"/>
              <a:chOff x="1272" y="1762"/>
              <a:chExt cx="92" cy="243"/>
            </a:xfrm>
          </p:grpSpPr>
          <p:sp>
            <p:nvSpPr>
              <p:cNvPr id="76" name="Line 127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77" name="Line 128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</p:grpSp>
        <p:grpSp>
          <p:nvGrpSpPr>
            <p:cNvPr id="78" name="Group 152"/>
            <p:cNvGrpSpPr>
              <a:grpSpLocks/>
            </p:cNvGrpSpPr>
            <p:nvPr/>
          </p:nvGrpSpPr>
          <p:grpSpPr bwMode="auto">
            <a:xfrm>
              <a:off x="2589917" y="2860843"/>
              <a:ext cx="2454274" cy="1519238"/>
              <a:chOff x="931" y="1414"/>
              <a:chExt cx="1546" cy="957"/>
            </a:xfrm>
          </p:grpSpPr>
          <p:sp>
            <p:nvSpPr>
              <p:cNvPr id="79" name="Text Box 135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46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MAC </a:t>
                </a:r>
                <a:r>
                  <a:rPr lang="en-US" sz="1400" i="0" dirty="0" err="1">
                    <a:latin typeface="Arial" charset="0"/>
                  </a:rPr>
                  <a:t>src</a:t>
                </a:r>
                <a:r>
                  <a:rPr lang="en-US" sz="1400" i="0" dirty="0">
                    <a:latin typeface="Arial" charset="0"/>
                  </a:rPr>
                  <a:t>: </a:t>
                </a:r>
                <a:r>
                  <a:rPr lang="en-US" sz="1400" i="0" dirty="0">
                    <a:solidFill>
                      <a:schemeClr val="accent2"/>
                    </a:solidFill>
                    <a:latin typeface="Arial" charset="0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400" i="0" dirty="0">
                    <a:latin typeface="Arial" charset="0"/>
                  </a:rPr>
                  <a:t>   MAC </a:t>
                </a:r>
                <a:r>
                  <a:rPr lang="en-US" sz="1400" i="0" dirty="0" err="1">
                    <a:latin typeface="Arial" charset="0"/>
                  </a:rPr>
                  <a:t>dest</a:t>
                </a:r>
                <a:r>
                  <a:rPr lang="en-US" sz="1400" i="0" dirty="0">
                    <a:latin typeface="Arial" charset="0"/>
                  </a:rPr>
                  <a:t>: </a:t>
                </a:r>
                <a:r>
                  <a:rPr lang="en-US" sz="1400" i="0" dirty="0">
                    <a:solidFill>
                      <a:schemeClr val="accent6"/>
                    </a:solidFill>
                    <a:latin typeface="Arial" charset="0"/>
                  </a:rPr>
                  <a:t>49-BD-D2-C7-56-2A</a:t>
                </a:r>
              </a:p>
              <a:p>
                <a:pPr>
                  <a:defRPr/>
                </a:pPr>
                <a:endParaRPr lang="en-US" sz="1400" i="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grpSp>
            <p:nvGrpSpPr>
              <p:cNvPr id="80" name="Group 145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85" name="Rectangle 138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86" name="Rectangle 132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87" name="Line 133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88" name="Line 134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89" name="Line 13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  <p:sp>
              <p:nvSpPr>
                <p:cNvPr id="90" name="Line 14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sz="2000">
                    <a:ea typeface="ＭＳ Ｐゴシック" charset="0"/>
                  </a:endParaRPr>
                </a:p>
              </p:txBody>
            </p:sp>
          </p:grpSp>
          <p:sp>
            <p:nvSpPr>
              <p:cNvPr id="81" name="Line 146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82" name="Line 147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83" name="Line 148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84" name="Line 149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596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Host Configuration Protocol (DHCP)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6"/>
            <a:ext cx="11639227" cy="3922836"/>
          </a:xfrm>
        </p:spPr>
        <p:txBody>
          <a:bodyPr>
            <a:normAutofit fontScale="92500"/>
          </a:bodyPr>
          <a:lstStyle/>
          <a:p>
            <a:r>
              <a:rPr lang="en-US" dirty="0"/>
              <a:t>Recall that DHCP is how hosts automatically get IP configuration:</a:t>
            </a:r>
          </a:p>
          <a:p>
            <a:pPr lvl="1"/>
            <a:r>
              <a:rPr lang="en-US" b="1" i="1" dirty="0">
                <a:solidFill>
                  <a:schemeClr val="accent6"/>
                </a:solidFill>
              </a:rPr>
              <a:t>IP address    • Subnet mask    • Gateway address    • DNS server address</a:t>
            </a:r>
          </a:p>
          <a:p>
            <a:r>
              <a:rPr lang="en-US" dirty="0"/>
              <a:t>When a host joins a network, it brings its permanent MAC address.</a:t>
            </a:r>
          </a:p>
          <a:p>
            <a:r>
              <a:rPr lang="en-US" dirty="0"/>
              <a:t>Sends a DHCP request with broadcast destination, </a:t>
            </a:r>
            <a:r>
              <a:rPr lang="en-US" sz="2800" dirty="0"/>
              <a:t>FF-FF-FF-FF-FF-FF.</a:t>
            </a:r>
          </a:p>
          <a:p>
            <a:r>
              <a:rPr lang="en-US" b="1" i="1" dirty="0">
                <a:solidFill>
                  <a:schemeClr val="accent6"/>
                </a:solidFill>
              </a:rPr>
              <a:t>DHCP server </a:t>
            </a:r>
            <a:r>
              <a:rPr lang="en-US" dirty="0"/>
              <a:t>(often the edge router) allocates IP addresses.</a:t>
            </a:r>
          </a:p>
          <a:p>
            <a:pPr lvl="1"/>
            <a:r>
              <a:rPr lang="en-US" dirty="0"/>
              <a:t>It listens for DHCP broadcasts &amp; replies to the sender’s MAC address (like ARP).</a:t>
            </a:r>
          </a:p>
          <a:p>
            <a:r>
              <a:rPr lang="en-US" dirty="0"/>
              <a:t>DHCP involves</a:t>
            </a:r>
            <a:br>
              <a:rPr lang="en-US" dirty="0"/>
            </a:br>
            <a:r>
              <a:rPr lang="en-US" dirty="0"/>
              <a:t>four UDP packets: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81" y="4002192"/>
            <a:ext cx="2075790" cy="29380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83084" y="4698486"/>
            <a:ext cx="5864506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Advantage</a:t>
            </a:r>
            <a:r>
              <a:rPr lang="en-US" sz="2400" dirty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Machine can move and join nearby network.</a:t>
            </a:r>
          </a:p>
          <a:p>
            <a:r>
              <a:rPr lang="en-US" sz="2400" i="1" dirty="0"/>
              <a:t>Disadvantage</a:t>
            </a:r>
            <a:r>
              <a:rPr lang="en-US" sz="2400" dirty="0"/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IP address changes, so others cannot easily find you.  Cannot run a server application.</a:t>
            </a:r>
          </a:p>
        </p:txBody>
      </p:sp>
    </p:spTree>
    <p:extLst>
      <p:ext uri="{BB962C8B-B14F-4D97-AF65-F5344CB8AC3E}">
        <p14:creationId xmlns:p14="http://schemas.microsoft.com/office/powerpoint/2010/main" val="171846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Medium Access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11639227" cy="5625885"/>
          </a:xfrm>
        </p:spPr>
        <p:txBody>
          <a:bodyPr>
            <a:normAutofit/>
          </a:bodyPr>
          <a:lstStyle/>
          <a:p>
            <a:r>
              <a:rPr lang="en-US" dirty="0"/>
              <a:t>Link-layer handles sharing a physical link/medium with multiple nodes.</a:t>
            </a:r>
          </a:p>
          <a:p>
            <a:r>
              <a:rPr lang="en-US" dirty="0"/>
              <a:t>Medium Access Control / Multiple Access Protocol</a:t>
            </a:r>
          </a:p>
          <a:p>
            <a:pPr lvl="1"/>
            <a:r>
              <a:rPr lang="en-US" dirty="0"/>
              <a:t>Decide how to share the link.</a:t>
            </a:r>
          </a:p>
          <a:p>
            <a:pPr lvl="1"/>
            <a:r>
              <a:rPr lang="en-US" dirty="0"/>
              <a:t>Two nodes sending simultaneously is a </a:t>
            </a:r>
            <a:r>
              <a:rPr lang="en-US" b="1" dirty="0">
                <a:solidFill>
                  <a:schemeClr val="accent6"/>
                </a:solidFill>
              </a:rPr>
              <a:t>collision</a:t>
            </a:r>
            <a:r>
              <a:rPr lang="en-US" i="1" dirty="0">
                <a:solidFill>
                  <a:schemeClr val="accent6"/>
                </a:solidFill>
              </a:rPr>
              <a:t>.  </a:t>
            </a:r>
            <a:r>
              <a:rPr lang="en-US" dirty="0"/>
              <a:t>Packets are lost.</a:t>
            </a:r>
          </a:p>
          <a:p>
            <a:pPr marL="0" indent="0">
              <a:buNone/>
            </a:pPr>
            <a:r>
              <a:rPr lang="en-US" dirty="0"/>
              <a:t>Three classes of sharing protocols:</a:t>
            </a:r>
          </a:p>
          <a:p>
            <a:r>
              <a:rPr lang="en-US" b="1" dirty="0">
                <a:solidFill>
                  <a:schemeClr val="accent6"/>
                </a:solidFill>
              </a:rPr>
              <a:t>Channel Partitioning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Frequency Division Multiplexing - </a:t>
            </a:r>
            <a:r>
              <a:rPr lang="en-US" i="1" dirty="0" err="1"/>
              <a:t>WiFi</a:t>
            </a:r>
            <a:endParaRPr lang="en-US" i="1" dirty="0"/>
          </a:p>
          <a:p>
            <a:pPr lvl="1"/>
            <a:r>
              <a:rPr lang="en-US" dirty="0"/>
              <a:t>Time Division Multiplexing</a:t>
            </a:r>
          </a:p>
          <a:p>
            <a:r>
              <a:rPr lang="en-US" b="1" dirty="0">
                <a:solidFill>
                  <a:schemeClr val="accent6"/>
                </a:solidFill>
              </a:rPr>
              <a:t>Random Access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ALOHA (simple historical example)</a:t>
            </a:r>
          </a:p>
          <a:p>
            <a:pPr lvl="1"/>
            <a:r>
              <a:rPr lang="en-US" dirty="0"/>
              <a:t>CSMA/CD </a:t>
            </a:r>
            <a:r>
              <a:rPr lang="en-US" sz="2000" dirty="0"/>
              <a:t>(Carrier Sense Multiple Access/Collision Detection) - </a:t>
            </a:r>
            <a:r>
              <a:rPr lang="en-US" i="1" dirty="0"/>
              <a:t>Ethernet, </a:t>
            </a:r>
            <a:r>
              <a:rPr lang="en-US" i="1" dirty="0" err="1"/>
              <a:t>Wifi</a:t>
            </a:r>
            <a:endParaRPr lang="en-US" sz="2000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2B697-DE8D-1944-8AEA-DD4F67F7C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0814" y="3707704"/>
            <a:ext cx="4471884" cy="235489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Turn-Taking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Polling - </a:t>
            </a:r>
            <a:r>
              <a:rPr lang="en-US" i="1" dirty="0"/>
              <a:t>Bluetooth</a:t>
            </a:r>
          </a:p>
          <a:p>
            <a:pPr lvl="1"/>
            <a:r>
              <a:rPr lang="en-US" dirty="0"/>
              <a:t>Token-passing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14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IP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Hard-code machine’s IP configuration, instead of using DHCP.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Common for routers and servers, to make them permanently reachable at a certain IP address.</a:t>
            </a:r>
          </a:p>
          <a:p>
            <a:pPr marL="342900" indent="-342900">
              <a:buFont typeface="Arial" charset="0"/>
              <a:buChar char="•"/>
            </a:pPr>
            <a:r>
              <a:rPr lang="en-US" b="1" i="1" dirty="0">
                <a:solidFill>
                  <a:schemeClr val="accent6"/>
                </a:solidFill>
              </a:rPr>
              <a:t>Static DHCP </a:t>
            </a:r>
            <a:r>
              <a:rPr lang="en-US" dirty="0"/>
              <a:t>combines both ideas: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A machine joining the network requests IP configuration with DHCP.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However, DHCP server is configured to always give certain machines specific IP addresses, based on MAC address observed in the request.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dirty="0" err="1"/>
              <a:t>Eg.</a:t>
            </a:r>
            <a:r>
              <a:rPr lang="en-US" dirty="0"/>
              <a:t>, DHCP server is hard-coded to always return 222.222.222.222 in response to requests from 49-BD-D2-C7-56-2A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This gives the administrator one place to track IP address assignments.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Machines with unrecognized MAC addresses will get </a:t>
            </a:r>
            <a:r>
              <a:rPr lang="en-US" i="1" dirty="0"/>
              <a:t>dynamic</a:t>
            </a:r>
            <a:r>
              <a:rPr lang="en-US" dirty="0"/>
              <a:t> IP addresses from a pool of unused addresses.</a:t>
            </a:r>
          </a:p>
        </p:txBody>
      </p:sp>
    </p:spTree>
    <p:extLst>
      <p:ext uri="{BB962C8B-B14F-4D97-AF65-F5344CB8AC3E}">
        <p14:creationId xmlns:p14="http://schemas.microsoft.com/office/powerpoint/2010/main" val="263406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29E42-EB50-894E-8BE6-837BCEFC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wired Ethernet a shared medium?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69E0D-6063-A04D-A462-CF4460A73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Cat5 and Fiber Optic cables have dedicated channels in both directions!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9FBE7-C933-D24F-B638-AFDD21996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9579" y="-458953"/>
            <a:ext cx="2742421" cy="2742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2C56BD-4BB9-D946-8DCD-23F71FF29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58" y="0"/>
            <a:ext cx="2172040" cy="2172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22064D-C8EF-FE4A-8470-465C8A173592}"/>
              </a:ext>
            </a:extLst>
          </p:cNvPr>
          <p:cNvSpPr txBox="1"/>
          <p:nvPr/>
        </p:nvSpPr>
        <p:spPr>
          <a:xfrm>
            <a:off x="8434552" y="154983"/>
            <a:ext cx="7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F86842-DB98-C848-ACCA-2AE0B75E7CD1}"/>
              </a:ext>
            </a:extLst>
          </p:cNvPr>
          <p:cNvSpPr txBox="1"/>
          <p:nvPr/>
        </p:nvSpPr>
        <p:spPr>
          <a:xfrm>
            <a:off x="11152163" y="1638740"/>
            <a:ext cx="78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Fiber optic</a:t>
            </a:r>
          </a:p>
        </p:txBody>
      </p:sp>
    </p:spTree>
    <p:extLst>
      <p:ext uri="{BB962C8B-B14F-4D97-AF65-F5344CB8AC3E}">
        <p14:creationId xmlns:p14="http://schemas.microsoft.com/office/powerpoint/2010/main" val="174202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40103" y="3553428"/>
            <a:ext cx="5056996" cy="3304572"/>
            <a:chOff x="540103" y="3553428"/>
            <a:chExt cx="5056996" cy="33045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03" y="3553428"/>
              <a:ext cx="5056996" cy="330457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57668" y="6354501"/>
              <a:ext cx="193007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Coaxial cable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began on shared electrical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2592532"/>
          </a:xfrm>
        </p:spPr>
        <p:txBody>
          <a:bodyPr>
            <a:normAutofit/>
          </a:bodyPr>
          <a:lstStyle/>
          <a:p>
            <a:r>
              <a:rPr lang="en-US" dirty="0"/>
              <a:t>Early Ethernet networks (1980s) connected many computers to a single coaxial cable wire.</a:t>
            </a:r>
          </a:p>
          <a:p>
            <a:r>
              <a:rPr lang="en-US" dirty="0"/>
              <a:t>Used a </a:t>
            </a:r>
            <a:r>
              <a:rPr lang="en-US" b="1" dirty="0">
                <a:solidFill>
                  <a:schemeClr val="accent6"/>
                </a:solidFill>
              </a:rPr>
              <a:t>bus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topology.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Single shared electrical channel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3086887"/>
          </a:xfrm>
        </p:spPr>
        <p:txBody>
          <a:bodyPr>
            <a:normAutofit/>
          </a:bodyPr>
          <a:lstStyle/>
          <a:p>
            <a:r>
              <a:rPr lang="en-US" dirty="0"/>
              <a:t>Later networks (1990s) used cheaper twisted-pair cabling</a:t>
            </a:r>
          </a:p>
          <a:p>
            <a:r>
              <a:rPr lang="en-US" dirty="0"/>
              <a:t>Used a </a:t>
            </a:r>
            <a:r>
              <a:rPr lang="en-US" b="1" dirty="0">
                <a:solidFill>
                  <a:schemeClr val="accent6"/>
                </a:solidFill>
              </a:rPr>
              <a:t>star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topology.</a:t>
            </a:r>
          </a:p>
          <a:p>
            <a:r>
              <a:rPr lang="en-US" dirty="0"/>
              <a:t>Ethernet </a:t>
            </a:r>
            <a:r>
              <a:rPr lang="en-US" b="1" dirty="0">
                <a:solidFill>
                  <a:schemeClr val="accent6"/>
                </a:solidFill>
              </a:rPr>
              <a:t>hub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dirty="0"/>
              <a:t>is at the center of the LAN and connects to each host.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25" y="4171769"/>
            <a:ext cx="3152779" cy="1103473"/>
          </a:xfrm>
          <a:prstGeom prst="rect">
            <a:avLst/>
          </a:prstGeom>
        </p:spPr>
      </p:pic>
      <p:pic>
        <p:nvPicPr>
          <p:cNvPr id="9" name="Picture 50" descr="desktop_computer_stylized_me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40705" y="5908438"/>
            <a:ext cx="1096744" cy="8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0" descr="desktop_computer_stylized_me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7449" y="5896327"/>
            <a:ext cx="1096744" cy="8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0" descr="desktop_computer_stylized_med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57582" y="5896326"/>
            <a:ext cx="1096744" cy="8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9907929" y="5205714"/>
            <a:ext cx="34724" cy="6906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0602410" y="5205714"/>
            <a:ext cx="402264" cy="5932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924081" y="5285377"/>
            <a:ext cx="408747" cy="5332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71867" y="1153738"/>
            <a:ext cx="1220133" cy="12201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59959" y="3700563"/>
            <a:ext cx="1647725" cy="12357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59487D-5098-BB45-9589-4BF250390651}"/>
              </a:ext>
            </a:extLst>
          </p:cNvPr>
          <p:cNvSpPr txBox="1"/>
          <p:nvPr/>
        </p:nvSpPr>
        <p:spPr>
          <a:xfrm>
            <a:off x="8924081" y="3899847"/>
            <a:ext cx="167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Ethernet Hub</a:t>
            </a:r>
          </a:p>
        </p:txBody>
      </p:sp>
    </p:spTree>
    <p:extLst>
      <p:ext uri="{BB962C8B-B14F-4D97-AF65-F5344CB8AC3E}">
        <p14:creationId xmlns:p14="http://schemas.microsoft.com/office/powerpoint/2010/main" val="68031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308419" y="2804238"/>
            <a:ext cx="9085853" cy="2769411"/>
            <a:chOff x="1134794" y="2688488"/>
            <a:chExt cx="9085853" cy="27694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715" y="2835937"/>
              <a:ext cx="3152779" cy="1103473"/>
            </a:xfrm>
            <a:prstGeom prst="rect">
              <a:avLst/>
            </a:prstGeom>
          </p:spPr>
        </p:pic>
        <p:pic>
          <p:nvPicPr>
            <p:cNvPr id="5" name="Picture 5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34794" y="4565774"/>
              <a:ext cx="1096744" cy="8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31538" y="4553663"/>
              <a:ext cx="1096744" cy="8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1671" y="4553662"/>
              <a:ext cx="1096744" cy="8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3102018" y="3852525"/>
              <a:ext cx="128760" cy="701137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3900241" y="3824031"/>
              <a:ext cx="298523" cy="632222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118170" y="3863050"/>
              <a:ext cx="792689" cy="612927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5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43885" y="4553661"/>
              <a:ext cx="1096744" cy="8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 flipH="1" flipV="1">
              <a:off x="4198764" y="3824031"/>
              <a:ext cx="1105102" cy="632222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532493" y="4058454"/>
              <a:ext cx="756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hello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30502" y="3908371"/>
              <a:ext cx="756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hello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73105" y="3921440"/>
              <a:ext cx="756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hello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45756" y="3941002"/>
              <a:ext cx="756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hello</a:t>
              </a: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8780" y="2688488"/>
              <a:ext cx="3152779" cy="1103473"/>
            </a:xfrm>
            <a:prstGeom prst="rect">
              <a:avLst/>
            </a:prstGeom>
          </p:spPr>
        </p:pic>
        <p:sp>
          <p:nvSpPr>
            <p:cNvPr id="37" name="Freeform 36"/>
            <p:cNvSpPr/>
            <p:nvPr/>
          </p:nvSpPr>
          <p:spPr>
            <a:xfrm>
              <a:off x="4485246" y="3695467"/>
              <a:ext cx="3256733" cy="437901"/>
            </a:xfrm>
            <a:custGeom>
              <a:avLst/>
              <a:gdLst>
                <a:gd name="connsiteX0" fmla="*/ 0 w 3229232"/>
                <a:gd name="connsiteY0" fmla="*/ 57665 h 376752"/>
                <a:gd name="connsiteX1" fmla="*/ 1169773 w 3229232"/>
                <a:gd name="connsiteY1" fmla="*/ 345989 h 376752"/>
                <a:gd name="connsiteX2" fmla="*/ 2891481 w 3229232"/>
                <a:gd name="connsiteY2" fmla="*/ 329513 h 376752"/>
                <a:gd name="connsiteX3" fmla="*/ 3229232 w 3229232"/>
                <a:gd name="connsiteY3" fmla="*/ 0 h 376752"/>
                <a:gd name="connsiteX0" fmla="*/ 0 w 3256733"/>
                <a:gd name="connsiteY0" fmla="*/ 71415 h 391274"/>
                <a:gd name="connsiteX1" fmla="*/ 1169773 w 3256733"/>
                <a:gd name="connsiteY1" fmla="*/ 359739 h 391274"/>
                <a:gd name="connsiteX2" fmla="*/ 2891481 w 3256733"/>
                <a:gd name="connsiteY2" fmla="*/ 343263 h 391274"/>
                <a:gd name="connsiteX3" fmla="*/ 3256733 w 3256733"/>
                <a:gd name="connsiteY3" fmla="*/ 0 h 391274"/>
                <a:gd name="connsiteX0" fmla="*/ 0 w 3256733"/>
                <a:gd name="connsiteY0" fmla="*/ 71415 h 437901"/>
                <a:gd name="connsiteX1" fmla="*/ 1169773 w 3256733"/>
                <a:gd name="connsiteY1" fmla="*/ 359739 h 437901"/>
                <a:gd name="connsiteX2" fmla="*/ 2650850 w 3256733"/>
                <a:gd name="connsiteY2" fmla="*/ 412015 h 437901"/>
                <a:gd name="connsiteX3" fmla="*/ 3256733 w 3256733"/>
                <a:gd name="connsiteY3" fmla="*/ 0 h 43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6733" h="437901">
                  <a:moveTo>
                    <a:pt x="0" y="71415"/>
                  </a:moveTo>
                  <a:cubicBezTo>
                    <a:pt x="343930" y="192923"/>
                    <a:pt x="727965" y="302972"/>
                    <a:pt x="1169773" y="359739"/>
                  </a:cubicBezTo>
                  <a:cubicBezTo>
                    <a:pt x="1611581" y="416506"/>
                    <a:pt x="2303023" y="471971"/>
                    <a:pt x="2650850" y="412015"/>
                  </a:cubicBezTo>
                  <a:cubicBezTo>
                    <a:pt x="2998677" y="352059"/>
                    <a:pt x="3201814" y="70021"/>
                    <a:pt x="3256733" y="0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5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31689" y="4456253"/>
              <a:ext cx="1096744" cy="8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9" name="Straight Connector 38"/>
            <p:cNvCxnSpPr/>
            <p:nvPr/>
          </p:nvCxnSpPr>
          <p:spPr>
            <a:xfrm flipH="1" flipV="1">
              <a:off x="8396175" y="3711818"/>
              <a:ext cx="282608" cy="647027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5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23903" y="4456252"/>
              <a:ext cx="1096744" cy="8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40"/>
            <p:cNvCxnSpPr/>
            <p:nvPr/>
          </p:nvCxnSpPr>
          <p:spPr>
            <a:xfrm flipH="1" flipV="1">
              <a:off x="8671182" y="3691193"/>
              <a:ext cx="1112702" cy="667651"/>
            </a:xfrm>
            <a:prstGeom prst="line">
              <a:avLst/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853123" y="3824031"/>
              <a:ext cx="756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hello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625774" y="3843593"/>
              <a:ext cx="756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hello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91146" y="4086920"/>
              <a:ext cx="756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</a:rPr>
                <a:t>hello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hubs </a:t>
            </a:r>
            <a:r>
              <a:rPr lang="en-US" sz="3200" i="1" dirty="0"/>
              <a:t>(early to mid 1990s)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038386"/>
            <a:ext cx="11639227" cy="57033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 received by one port is broadcast to all the other </a:t>
            </a:r>
            <a:r>
              <a:rPr lang="en-US" u="sng" dirty="0"/>
              <a:t>ports</a:t>
            </a:r>
            <a:r>
              <a:rPr lang="en-US" dirty="0"/>
              <a:t>.</a:t>
            </a:r>
          </a:p>
          <a:p>
            <a:r>
              <a:rPr lang="en-US" dirty="0"/>
              <a:t>Machine should ignore packets addressed to different MAC address.</a:t>
            </a:r>
          </a:p>
          <a:p>
            <a:r>
              <a:rPr lang="en-US" dirty="0"/>
              <a:t>Simple and easy to build (just read/send one bit at a time).</a:t>
            </a:r>
          </a:p>
          <a:p>
            <a:r>
              <a:rPr lang="en-US" dirty="0"/>
              <a:t>Hub detects collisions and send special “jamming” signal to fail CRC check.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✘</a:t>
            </a:r>
            <a:r>
              <a:rPr lang="en-US" dirty="0"/>
              <a:t>Not scalable </a:t>
            </a:r>
            <a:r>
              <a:rPr lang="mr-IN" dirty="0"/>
              <a:t>–</a:t>
            </a:r>
            <a:r>
              <a:rPr lang="en-US" dirty="0"/>
              <a:t> a busy subnet will have many collisions.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✘</a:t>
            </a:r>
            <a:r>
              <a:rPr lang="en-US" dirty="0"/>
              <a:t>All machines must operate at same line speed (10 or 100Mbit/s)</a:t>
            </a:r>
          </a:p>
          <a:p>
            <a:endParaRPr lang="en-US" dirty="0"/>
          </a:p>
        </p:txBody>
      </p:sp>
      <p:sp>
        <p:nvSpPr>
          <p:cNvPr id="29" name="Rectangular Callout 28">
            <a:extLst>
              <a:ext uri="{FF2B5EF4-FFF2-40B4-BE49-F238E27FC236}">
                <a16:creationId xmlns:a16="http://schemas.microsoft.com/office/drawing/2014/main" id="{BA3CF64F-F090-A544-B880-7076BEA63AEC}"/>
              </a:ext>
            </a:extLst>
          </p:cNvPr>
          <p:cNvSpPr/>
          <p:nvPr/>
        </p:nvSpPr>
        <p:spPr>
          <a:xfrm>
            <a:off x="-12919" y="4935341"/>
            <a:ext cx="1538424" cy="528786"/>
          </a:xfrm>
          <a:prstGeom prst="wedgeRectCallout">
            <a:avLst>
              <a:gd name="adj1" fmla="val -56339"/>
              <a:gd name="adj2" fmla="val 11039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Shortcomings?</a:t>
            </a:r>
          </a:p>
        </p:txBody>
      </p:sp>
      <p:sp>
        <p:nvSpPr>
          <p:cNvPr id="32" name="Rectangular Callout 31">
            <a:extLst>
              <a:ext uri="{FF2B5EF4-FFF2-40B4-BE49-F238E27FC236}">
                <a16:creationId xmlns:a16="http://schemas.microsoft.com/office/drawing/2014/main" id="{ED208CF6-2368-594A-B0C6-0AC6C6EF3855}"/>
              </a:ext>
            </a:extLst>
          </p:cNvPr>
          <p:cNvSpPr/>
          <p:nvPr/>
        </p:nvSpPr>
        <p:spPr>
          <a:xfrm>
            <a:off x="8987691" y="103351"/>
            <a:ext cx="2208951" cy="695963"/>
          </a:xfrm>
          <a:prstGeom prst="wedgeRectCallout">
            <a:avLst>
              <a:gd name="adj1" fmla="val -39571"/>
              <a:gd name="adj2" fmla="val 8877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Note</a:t>
            </a:r>
            <a:r>
              <a:rPr lang="en-US" dirty="0">
                <a:solidFill>
                  <a:schemeClr val="tx1"/>
                </a:solidFill>
              </a:rPr>
              <a:t>: “port” here means physical plug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748158-56A8-3049-A15A-0D3348320CAA}"/>
              </a:ext>
            </a:extLst>
          </p:cNvPr>
          <p:cNvGrpSpPr/>
          <p:nvPr/>
        </p:nvGrpSpPr>
        <p:grpSpPr>
          <a:xfrm>
            <a:off x="790868" y="4354643"/>
            <a:ext cx="716633" cy="681465"/>
            <a:chOff x="10763181" y="2345404"/>
            <a:chExt cx="1139517" cy="1083596"/>
          </a:xfrm>
        </p:grpSpPr>
        <p:sp>
          <p:nvSpPr>
            <p:cNvPr id="34" name="Octagon 33">
              <a:extLst>
                <a:ext uri="{FF2B5EF4-FFF2-40B4-BE49-F238E27FC236}">
                  <a16:creationId xmlns:a16="http://schemas.microsoft.com/office/drawing/2014/main" id="{C9C3307C-D74C-D044-B31F-EFBCF642B67B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5" name="Octagon 34">
              <a:extLst>
                <a:ext uri="{FF2B5EF4-FFF2-40B4-BE49-F238E27FC236}">
                  <a16:creationId xmlns:a16="http://schemas.microsoft.com/office/drawing/2014/main" id="{CBDC2D50-24E7-7B45-84D0-2D81B960E1D3}"/>
                </a:ext>
              </a:extLst>
            </p:cNvPr>
            <p:cNvSpPr/>
            <p:nvPr/>
          </p:nvSpPr>
          <p:spPr>
            <a:xfrm>
              <a:off x="10810960" y="2396681"/>
              <a:ext cx="1045509" cy="991381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91A5854-2142-E34A-8F5F-DB09D21F82A8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702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64" y="2099710"/>
            <a:ext cx="2353938" cy="2353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84" y="2218064"/>
            <a:ext cx="2353938" cy="2353938"/>
          </a:xfrm>
          <a:prstGeom prst="rect">
            <a:avLst/>
          </a:prstGeom>
        </p:spPr>
      </p:pic>
      <p:pic>
        <p:nvPicPr>
          <p:cNvPr id="5" name="Picture 50" descr="desktop_computer_stylized_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8419" y="4681524"/>
            <a:ext cx="1096744" cy="8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0" descr="desktop_computer_stylized_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5163" y="4669413"/>
            <a:ext cx="1096744" cy="8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0" descr="desktop_computer_stylized_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25296" y="4669412"/>
            <a:ext cx="1096744" cy="8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3275643" y="3968275"/>
            <a:ext cx="128760" cy="701137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073866" y="3939781"/>
            <a:ext cx="298523" cy="632222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91795" y="3978800"/>
            <a:ext cx="792689" cy="612927"/>
          </a:xfrm>
          <a:prstGeom prst="line">
            <a:avLst/>
          </a:prstGeom>
          <a:ln w="38100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0" descr="desktop_computer_stylized_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17510" y="4669411"/>
            <a:ext cx="1096744" cy="8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 flipV="1">
            <a:off x="4372389" y="3939781"/>
            <a:ext cx="1105102" cy="632222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83182" y="4130482"/>
            <a:ext cx="75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6"/>
                </a:solidFill>
              </a:rPr>
              <a:t>dst:A</a:t>
            </a:r>
            <a:endParaRPr lang="en-US" b="1" dirty="0">
              <a:solidFill>
                <a:schemeClr val="accent6"/>
              </a:solidFill>
            </a:endParaRPr>
          </a:p>
          <a:p>
            <a:r>
              <a:rPr lang="en-US" b="1" dirty="0">
                <a:solidFill>
                  <a:schemeClr val="accent6"/>
                </a:solidFill>
              </a:rPr>
              <a:t>hello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04127" y="4024121"/>
            <a:ext cx="7567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hello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78023" y="4108023"/>
            <a:ext cx="756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dst:E</a:t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Hola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4658871" y="3811217"/>
            <a:ext cx="3256733" cy="437901"/>
          </a:xfrm>
          <a:custGeom>
            <a:avLst/>
            <a:gdLst>
              <a:gd name="connsiteX0" fmla="*/ 0 w 3229232"/>
              <a:gd name="connsiteY0" fmla="*/ 57665 h 376752"/>
              <a:gd name="connsiteX1" fmla="*/ 1169773 w 3229232"/>
              <a:gd name="connsiteY1" fmla="*/ 345989 h 376752"/>
              <a:gd name="connsiteX2" fmla="*/ 2891481 w 3229232"/>
              <a:gd name="connsiteY2" fmla="*/ 329513 h 376752"/>
              <a:gd name="connsiteX3" fmla="*/ 3229232 w 3229232"/>
              <a:gd name="connsiteY3" fmla="*/ 0 h 376752"/>
              <a:gd name="connsiteX0" fmla="*/ 0 w 3256733"/>
              <a:gd name="connsiteY0" fmla="*/ 71415 h 391274"/>
              <a:gd name="connsiteX1" fmla="*/ 1169773 w 3256733"/>
              <a:gd name="connsiteY1" fmla="*/ 359739 h 391274"/>
              <a:gd name="connsiteX2" fmla="*/ 2891481 w 3256733"/>
              <a:gd name="connsiteY2" fmla="*/ 343263 h 391274"/>
              <a:gd name="connsiteX3" fmla="*/ 3256733 w 3256733"/>
              <a:gd name="connsiteY3" fmla="*/ 0 h 391274"/>
              <a:gd name="connsiteX0" fmla="*/ 0 w 3256733"/>
              <a:gd name="connsiteY0" fmla="*/ 71415 h 437901"/>
              <a:gd name="connsiteX1" fmla="*/ 1169773 w 3256733"/>
              <a:gd name="connsiteY1" fmla="*/ 359739 h 437901"/>
              <a:gd name="connsiteX2" fmla="*/ 2650850 w 3256733"/>
              <a:gd name="connsiteY2" fmla="*/ 412015 h 437901"/>
              <a:gd name="connsiteX3" fmla="*/ 3256733 w 3256733"/>
              <a:gd name="connsiteY3" fmla="*/ 0 h 43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6733" h="437901">
                <a:moveTo>
                  <a:pt x="0" y="71415"/>
                </a:moveTo>
                <a:cubicBezTo>
                  <a:pt x="343930" y="192923"/>
                  <a:pt x="727965" y="302972"/>
                  <a:pt x="1169773" y="359739"/>
                </a:cubicBezTo>
                <a:cubicBezTo>
                  <a:pt x="1611581" y="416506"/>
                  <a:pt x="2303023" y="471971"/>
                  <a:pt x="2650850" y="412015"/>
                </a:cubicBezTo>
                <a:cubicBezTo>
                  <a:pt x="2998677" y="352059"/>
                  <a:pt x="3201814" y="70021"/>
                  <a:pt x="3256733" y="0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50" descr="desktop_computer_stylized_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5314" y="4572003"/>
            <a:ext cx="1096744" cy="8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/>
          <p:cNvCxnSpPr/>
          <p:nvPr/>
        </p:nvCxnSpPr>
        <p:spPr>
          <a:xfrm flipH="1" flipV="1">
            <a:off x="8569800" y="3827568"/>
            <a:ext cx="282608" cy="647027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0" descr="desktop_computer_stylized_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97528" y="4572002"/>
            <a:ext cx="1096744" cy="8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Connector 40"/>
          <p:cNvCxnSpPr/>
          <p:nvPr/>
        </p:nvCxnSpPr>
        <p:spPr>
          <a:xfrm flipH="1" flipV="1">
            <a:off x="8844807" y="3806943"/>
            <a:ext cx="1112702" cy="667651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026748" y="3939781"/>
            <a:ext cx="75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Hola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64771" y="4202670"/>
            <a:ext cx="75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Hola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switches </a:t>
            </a:r>
            <a:r>
              <a:rPr lang="en-US" sz="3200" i="1" dirty="0"/>
              <a:t>(late 1990s</a:t>
            </a:r>
            <a:r>
              <a:rPr lang="mr-IN" sz="3200" i="1" dirty="0"/>
              <a:t>–</a:t>
            </a:r>
            <a:r>
              <a:rPr lang="en-US" sz="3200" i="1" dirty="0"/>
              <a:t>today)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038386"/>
            <a:ext cx="11639227" cy="5617057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Avoid collision by avoiding broadcasts </a:t>
            </a:r>
            <a:r>
              <a:rPr lang="mr-IN" dirty="0"/>
              <a:t>–</a:t>
            </a:r>
            <a:r>
              <a:rPr lang="en-US" dirty="0"/>
              <a:t> relay message to the </a:t>
            </a:r>
            <a:r>
              <a:rPr lang="en-US" b="1" dirty="0"/>
              <a:t>one</a:t>
            </a:r>
            <a:r>
              <a:rPr lang="en-US" dirty="0"/>
              <a:t> correct port.</a:t>
            </a:r>
          </a:p>
          <a:p>
            <a:pPr lvl="1"/>
            <a:r>
              <a:rPr lang="en-US" dirty="0"/>
              <a:t>Allow multiple pairs of ports to communicate simultaneously.</a:t>
            </a:r>
          </a:p>
          <a:p>
            <a:r>
              <a:rPr lang="en-US" dirty="0"/>
              <a:t>Switches are </a:t>
            </a:r>
            <a:r>
              <a:rPr lang="en-US" b="1" dirty="0"/>
              <a:t>store and forward </a:t>
            </a:r>
            <a:r>
              <a:rPr lang="en-US" dirty="0"/>
              <a:t>devices, like routers.</a:t>
            </a:r>
          </a:p>
          <a:p>
            <a:pPr lvl="1"/>
            <a:r>
              <a:rPr lang="en-US" dirty="0"/>
              <a:t>Requires much more complex hardware </a:t>
            </a:r>
            <a:r>
              <a:rPr lang="mr-IN" dirty="0"/>
              <a:t>–</a:t>
            </a:r>
            <a:r>
              <a:rPr lang="en-US" dirty="0"/>
              <a:t> parallel packet processing and queueing.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Switch </a:t>
            </a:r>
            <a:r>
              <a:rPr lang="en-US" b="1" dirty="0">
                <a:solidFill>
                  <a:schemeClr val="accent6"/>
                </a:solidFill>
              </a:rPr>
              <a:t>remembers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dirty="0"/>
              <a:t>MAC addresses of recent senders on each port.</a:t>
            </a:r>
          </a:p>
          <a:p>
            <a:r>
              <a:rPr lang="en-US" dirty="0"/>
              <a:t>If packet is addressed to an unknown address, broadcast to all ports.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43978" y="4776813"/>
            <a:ext cx="43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69399" y="4754354"/>
            <a:ext cx="43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73668" y="4754354"/>
            <a:ext cx="43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82566" y="4754354"/>
            <a:ext cx="43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53686" y="4648732"/>
            <a:ext cx="43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845900" y="4669411"/>
            <a:ext cx="43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0" name="Rectangular Callout 29">
            <a:extLst>
              <a:ext uri="{FF2B5EF4-FFF2-40B4-BE49-F238E27FC236}">
                <a16:creationId xmlns:a16="http://schemas.microsoft.com/office/drawing/2014/main" id="{2116259A-0F03-0641-A680-BB608CD2C175}"/>
              </a:ext>
            </a:extLst>
          </p:cNvPr>
          <p:cNvSpPr/>
          <p:nvPr/>
        </p:nvSpPr>
        <p:spPr>
          <a:xfrm>
            <a:off x="52397" y="4440451"/>
            <a:ext cx="1447155" cy="989533"/>
          </a:xfrm>
          <a:prstGeom prst="wedgeRectCallout">
            <a:avLst>
              <a:gd name="adj1" fmla="val -56339"/>
              <a:gd name="adj2" fmla="val 8519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to know where to send packets?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37EAA97-1B4B-484C-9422-0A31A6A3CABC}"/>
              </a:ext>
            </a:extLst>
          </p:cNvPr>
          <p:cNvGrpSpPr/>
          <p:nvPr/>
        </p:nvGrpSpPr>
        <p:grpSpPr>
          <a:xfrm>
            <a:off x="849315" y="3856394"/>
            <a:ext cx="716633" cy="681465"/>
            <a:chOff x="10763181" y="2345404"/>
            <a:chExt cx="1139517" cy="1083596"/>
          </a:xfrm>
        </p:grpSpPr>
        <p:sp>
          <p:nvSpPr>
            <p:cNvPr id="43" name="Octagon 42">
              <a:extLst>
                <a:ext uri="{FF2B5EF4-FFF2-40B4-BE49-F238E27FC236}">
                  <a16:creationId xmlns:a16="http://schemas.microsoft.com/office/drawing/2014/main" id="{40ACD0C9-1284-8440-A11D-3AC69D236FB4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5" name="Octagon 44">
              <a:extLst>
                <a:ext uri="{FF2B5EF4-FFF2-40B4-BE49-F238E27FC236}">
                  <a16:creationId xmlns:a16="http://schemas.microsoft.com/office/drawing/2014/main" id="{7DE56F78-5372-954C-B11D-FAB66CCB6CE2}"/>
                </a:ext>
              </a:extLst>
            </p:cNvPr>
            <p:cNvSpPr/>
            <p:nvPr/>
          </p:nvSpPr>
          <p:spPr>
            <a:xfrm>
              <a:off x="10810960" y="2396681"/>
              <a:ext cx="1045509" cy="991381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A6EB828-17B3-4943-95BE-9A342F82B8FF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5C8E41-2F5D-7F4F-86CE-C2B6F11DF28E}"/>
              </a:ext>
            </a:extLst>
          </p:cNvPr>
          <p:cNvSpPr/>
          <p:nvPr/>
        </p:nvSpPr>
        <p:spPr>
          <a:xfrm>
            <a:off x="263471" y="5538386"/>
            <a:ext cx="11264914" cy="1128386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8419" y="3222456"/>
            <a:ext cx="9085853" cy="3473939"/>
            <a:chOff x="1308419" y="2099710"/>
            <a:chExt cx="9085853" cy="347393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1564" y="2099710"/>
              <a:ext cx="2353938" cy="235393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584" y="2218064"/>
              <a:ext cx="2353938" cy="2353938"/>
            </a:xfrm>
            <a:prstGeom prst="rect">
              <a:avLst/>
            </a:prstGeom>
          </p:spPr>
        </p:pic>
        <p:pic>
          <p:nvPicPr>
            <p:cNvPr id="5" name="Picture 5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08419" y="4681524"/>
              <a:ext cx="1096744" cy="8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5163" y="4669413"/>
              <a:ext cx="1096744" cy="8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25296" y="4669412"/>
              <a:ext cx="1096744" cy="8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3275643" y="3968275"/>
              <a:ext cx="128760" cy="701137"/>
            </a:xfrm>
            <a:prstGeom prst="line">
              <a:avLst/>
            </a:prstGeom>
            <a:ln w="3810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4073866" y="3939781"/>
              <a:ext cx="298523" cy="632222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291795" y="3978800"/>
              <a:ext cx="792689" cy="612927"/>
            </a:xfrm>
            <a:prstGeom prst="line">
              <a:avLst/>
            </a:prstGeom>
            <a:ln w="38100">
              <a:solidFill>
                <a:schemeClr val="accent6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5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17510" y="4669411"/>
              <a:ext cx="1096744" cy="8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1"/>
            <p:cNvCxnSpPr/>
            <p:nvPr/>
          </p:nvCxnSpPr>
          <p:spPr>
            <a:xfrm flipH="1" flipV="1">
              <a:off x="4372389" y="3939781"/>
              <a:ext cx="1105102" cy="632222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683182" y="4130482"/>
              <a:ext cx="756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6"/>
                  </a:solidFill>
                </a:rPr>
                <a:t>dst:A</a:t>
              </a:r>
              <a:endParaRPr lang="en-US" b="1" dirty="0">
                <a:solidFill>
                  <a:schemeClr val="accent6"/>
                </a:solidFill>
              </a:endParaRPr>
            </a:p>
            <a:p>
              <a:r>
                <a:rPr lang="en-US" b="1" dirty="0">
                  <a:solidFill>
                    <a:schemeClr val="accent6"/>
                  </a:solidFill>
                </a:rPr>
                <a:t>hello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04127" y="4024121"/>
              <a:ext cx="7567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hello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78023" y="4108023"/>
              <a:ext cx="756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4">
                      <a:lumMod val="50000"/>
                    </a:schemeClr>
                  </a:solidFill>
                </a:rPr>
                <a:t>dst:E</a:t>
              </a:r>
              <a:br>
                <a:rPr lang="en-US" b="1" dirty="0">
                  <a:solidFill>
                    <a:schemeClr val="accent4">
                      <a:lumMod val="50000"/>
                    </a:schemeClr>
                  </a:solidFill>
                </a:rPr>
              </a:br>
              <a:r>
                <a:rPr lang="en-US" b="1" dirty="0" err="1">
                  <a:solidFill>
                    <a:schemeClr val="accent4">
                      <a:lumMod val="50000"/>
                    </a:schemeClr>
                  </a:solidFill>
                </a:rPr>
                <a:t>Hola</a:t>
              </a:r>
              <a:endParaRPr 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4658871" y="3811217"/>
              <a:ext cx="3256733" cy="437901"/>
            </a:xfrm>
            <a:custGeom>
              <a:avLst/>
              <a:gdLst>
                <a:gd name="connsiteX0" fmla="*/ 0 w 3229232"/>
                <a:gd name="connsiteY0" fmla="*/ 57665 h 376752"/>
                <a:gd name="connsiteX1" fmla="*/ 1169773 w 3229232"/>
                <a:gd name="connsiteY1" fmla="*/ 345989 h 376752"/>
                <a:gd name="connsiteX2" fmla="*/ 2891481 w 3229232"/>
                <a:gd name="connsiteY2" fmla="*/ 329513 h 376752"/>
                <a:gd name="connsiteX3" fmla="*/ 3229232 w 3229232"/>
                <a:gd name="connsiteY3" fmla="*/ 0 h 376752"/>
                <a:gd name="connsiteX0" fmla="*/ 0 w 3256733"/>
                <a:gd name="connsiteY0" fmla="*/ 71415 h 391274"/>
                <a:gd name="connsiteX1" fmla="*/ 1169773 w 3256733"/>
                <a:gd name="connsiteY1" fmla="*/ 359739 h 391274"/>
                <a:gd name="connsiteX2" fmla="*/ 2891481 w 3256733"/>
                <a:gd name="connsiteY2" fmla="*/ 343263 h 391274"/>
                <a:gd name="connsiteX3" fmla="*/ 3256733 w 3256733"/>
                <a:gd name="connsiteY3" fmla="*/ 0 h 391274"/>
                <a:gd name="connsiteX0" fmla="*/ 0 w 3256733"/>
                <a:gd name="connsiteY0" fmla="*/ 71415 h 437901"/>
                <a:gd name="connsiteX1" fmla="*/ 1169773 w 3256733"/>
                <a:gd name="connsiteY1" fmla="*/ 359739 h 437901"/>
                <a:gd name="connsiteX2" fmla="*/ 2650850 w 3256733"/>
                <a:gd name="connsiteY2" fmla="*/ 412015 h 437901"/>
                <a:gd name="connsiteX3" fmla="*/ 3256733 w 3256733"/>
                <a:gd name="connsiteY3" fmla="*/ 0 h 43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6733" h="437901">
                  <a:moveTo>
                    <a:pt x="0" y="71415"/>
                  </a:moveTo>
                  <a:cubicBezTo>
                    <a:pt x="343930" y="192923"/>
                    <a:pt x="727965" y="302972"/>
                    <a:pt x="1169773" y="359739"/>
                  </a:cubicBezTo>
                  <a:cubicBezTo>
                    <a:pt x="1611581" y="416506"/>
                    <a:pt x="2303023" y="471971"/>
                    <a:pt x="2650850" y="412015"/>
                  </a:cubicBezTo>
                  <a:cubicBezTo>
                    <a:pt x="2998677" y="352059"/>
                    <a:pt x="3201814" y="70021"/>
                    <a:pt x="3256733" y="0"/>
                  </a:cubicBezTo>
                </a:path>
              </a:pathLst>
            </a:custGeom>
            <a:noFill/>
            <a:ln w="38100">
              <a:solidFill>
                <a:schemeClr val="accent4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5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5314" y="4572003"/>
              <a:ext cx="1096744" cy="8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9" name="Straight Connector 38"/>
            <p:cNvCxnSpPr/>
            <p:nvPr/>
          </p:nvCxnSpPr>
          <p:spPr>
            <a:xfrm flipH="1" flipV="1">
              <a:off x="8569800" y="3827568"/>
              <a:ext cx="282608" cy="647027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5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297528" y="4572002"/>
              <a:ext cx="1096744" cy="8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40"/>
            <p:cNvCxnSpPr/>
            <p:nvPr/>
          </p:nvCxnSpPr>
          <p:spPr>
            <a:xfrm flipH="1" flipV="1">
              <a:off x="8844807" y="3806943"/>
              <a:ext cx="1112702" cy="667651"/>
            </a:xfrm>
            <a:prstGeom prst="line">
              <a:avLst/>
            </a:prstGeom>
            <a:ln w="3810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8026748" y="3939781"/>
              <a:ext cx="756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4">
                      <a:lumMod val="50000"/>
                    </a:schemeClr>
                  </a:solidFill>
                </a:rPr>
                <a:t>Hola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364771" y="4202670"/>
              <a:ext cx="756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4">
                      <a:lumMod val="50000"/>
                    </a:schemeClr>
                  </a:solidFill>
                </a:rPr>
                <a:t>Hola</a:t>
              </a:r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43978" y="4776813"/>
              <a:ext cx="435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69399" y="4754354"/>
              <a:ext cx="435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B</a:t>
              </a:r>
              <a:endPara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73668" y="4754354"/>
              <a:ext cx="435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82566" y="4754354"/>
              <a:ext cx="435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</a:t>
              </a:r>
              <a:endPara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53686" y="4648732"/>
              <a:ext cx="435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845900" y="4669411"/>
              <a:ext cx="435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Switches </a:t>
            </a:r>
            <a:r>
              <a:rPr lang="en-US" sz="3200" dirty="0"/>
              <a:t>(continued)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038387"/>
            <a:ext cx="11639227" cy="288543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Switch allows a subnet to efficiently grow very large, because packet flows are isolated from each other and can happen in parallel.</a:t>
            </a:r>
          </a:p>
          <a:p>
            <a:r>
              <a:rPr lang="en-US" dirty="0"/>
              <a:t>No special configuration is required on nodes or in switch.</a:t>
            </a:r>
          </a:p>
          <a:p>
            <a:pPr lvl="1"/>
            <a:r>
              <a:rPr lang="en-US" dirty="0"/>
              <a:t>It’s entirely “plug and play,” and compatible w/original ethernet design.</a:t>
            </a:r>
          </a:p>
          <a:p>
            <a:r>
              <a:rPr lang="en-US" dirty="0"/>
              <a:t>If a port is connected to another switch, then it will relay traffic for many MAC addresses.</a:t>
            </a:r>
          </a:p>
        </p:txBody>
      </p:sp>
    </p:spTree>
    <p:extLst>
      <p:ext uri="{BB962C8B-B14F-4D97-AF65-F5344CB8AC3E}">
        <p14:creationId xmlns:p14="http://schemas.microsoft.com/office/powerpoint/2010/main" val="962603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5647" y="2884072"/>
            <a:ext cx="2745521" cy="2745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Switches avoid collision entirely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2" y="1146875"/>
            <a:ext cx="9575010" cy="5594888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Switch ports have output queues (like a router),</a:t>
            </a:r>
            <a:br>
              <a:rPr lang="en-US" dirty="0"/>
            </a:br>
            <a:r>
              <a:rPr lang="en-US" dirty="0"/>
              <a:t>so switch will wait to send a packet until the port is free.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Worst that can happen is that a packet is dropped due to a full queue.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A message may arrive on a port at the same time we’re sending because twisted pair and fiber cabling are </a:t>
            </a:r>
            <a:r>
              <a:rPr lang="en-US" b="1" dirty="0">
                <a:solidFill>
                  <a:schemeClr val="accent6"/>
                </a:solidFill>
              </a:rPr>
              <a:t>full duplex </a:t>
            </a:r>
            <a:r>
              <a:rPr lang="en-US" dirty="0"/>
              <a:t>media: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Have separate signal channels for sending and receiving.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Collision cannot be caused by incoming data.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Coaxial cable and wireless are </a:t>
            </a:r>
            <a:r>
              <a:rPr lang="en-US" b="1" dirty="0">
                <a:solidFill>
                  <a:schemeClr val="accent6"/>
                </a:solidFill>
              </a:rPr>
              <a:t>half-duplex</a:t>
            </a:r>
            <a:r>
              <a:rPr lang="en-US" dirty="0"/>
              <a:t> media:</a:t>
            </a:r>
          </a:p>
          <a:p>
            <a:pPr marL="1600200" lvl="4">
              <a:spcBef>
                <a:spcPts val="1000"/>
              </a:spcBef>
            </a:pPr>
            <a:r>
              <a:rPr lang="en-US" sz="2400" dirty="0"/>
              <a:t>Share the same channel for sending and receiving.</a:t>
            </a:r>
          </a:p>
          <a:p>
            <a:pPr marL="1600200" lvl="4">
              <a:spcBef>
                <a:spcPts val="1000"/>
              </a:spcBef>
            </a:pPr>
            <a:r>
              <a:rPr lang="en-US" sz="2400" dirty="0"/>
              <a:t>Sending and receiving cannot occur simultaneously.</a:t>
            </a:r>
          </a:p>
          <a:p>
            <a:pPr marL="1600200" lvl="4">
              <a:spcBef>
                <a:spcPts val="1000"/>
              </a:spcBef>
            </a:pPr>
            <a:r>
              <a:rPr lang="en-US" sz="2400" dirty="0"/>
              <a:t>Collision can happen unless we carefully schedule transfers.</a:t>
            </a:r>
          </a:p>
          <a:p>
            <a:pPr marL="1600200" lvl="4">
              <a:spcBef>
                <a:spcPts val="1000"/>
              </a:spcBef>
            </a:pPr>
            <a:r>
              <a:rPr lang="en-US" sz="2400" dirty="0"/>
              <a:t>Can use FDM to support full-duplex operation.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49674" y="-269877"/>
            <a:ext cx="3429965" cy="3429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94683" y="5031402"/>
            <a:ext cx="1647725" cy="1235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38482" y="154983"/>
            <a:ext cx="183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Cat5 twisted pair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442" y="5552796"/>
            <a:ext cx="183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LC fiber optic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5512" y="6015819"/>
            <a:ext cx="183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Coaxial</a:t>
            </a:r>
          </a:p>
        </p:txBody>
      </p:sp>
    </p:spTree>
    <p:extLst>
      <p:ext uri="{BB962C8B-B14F-4D97-AF65-F5344CB8AC3E}">
        <p14:creationId xmlns:p14="http://schemas.microsoft.com/office/powerpoint/2010/main" val="1378018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5770-B854-AB40-9D24-5DF5C57C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97402-D3EC-EA45-B4D5-33B15E34C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if you connect three Ethernet switches like this?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Broadcast packets will travel in an infinite loop!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87EB8-76A8-6B44-B0E0-0F4B08644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59" y="2745213"/>
            <a:ext cx="2353938" cy="2353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354CA8-1849-874A-A577-0D7546F5E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7" y="1590381"/>
            <a:ext cx="2353938" cy="2353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908B9C-CF55-EF43-A46B-7FC9E4902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84" y="2923715"/>
            <a:ext cx="2353938" cy="2353938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4CF96CB9-E842-CF48-B237-1ADA427A0E27}"/>
              </a:ext>
            </a:extLst>
          </p:cNvPr>
          <p:cNvSpPr/>
          <p:nvPr/>
        </p:nvSpPr>
        <p:spPr>
          <a:xfrm rot="210474">
            <a:off x="4405699" y="4223474"/>
            <a:ext cx="3759935" cy="408764"/>
          </a:xfrm>
          <a:custGeom>
            <a:avLst/>
            <a:gdLst>
              <a:gd name="connsiteX0" fmla="*/ 0 w 3229232"/>
              <a:gd name="connsiteY0" fmla="*/ 57665 h 376752"/>
              <a:gd name="connsiteX1" fmla="*/ 1169773 w 3229232"/>
              <a:gd name="connsiteY1" fmla="*/ 345989 h 376752"/>
              <a:gd name="connsiteX2" fmla="*/ 2891481 w 3229232"/>
              <a:gd name="connsiteY2" fmla="*/ 329513 h 376752"/>
              <a:gd name="connsiteX3" fmla="*/ 3229232 w 3229232"/>
              <a:gd name="connsiteY3" fmla="*/ 0 h 376752"/>
              <a:gd name="connsiteX0" fmla="*/ 0 w 3256733"/>
              <a:gd name="connsiteY0" fmla="*/ 71415 h 391274"/>
              <a:gd name="connsiteX1" fmla="*/ 1169773 w 3256733"/>
              <a:gd name="connsiteY1" fmla="*/ 359739 h 391274"/>
              <a:gd name="connsiteX2" fmla="*/ 2891481 w 3256733"/>
              <a:gd name="connsiteY2" fmla="*/ 343263 h 391274"/>
              <a:gd name="connsiteX3" fmla="*/ 3256733 w 3256733"/>
              <a:gd name="connsiteY3" fmla="*/ 0 h 391274"/>
              <a:gd name="connsiteX0" fmla="*/ 0 w 3256733"/>
              <a:gd name="connsiteY0" fmla="*/ 71415 h 437901"/>
              <a:gd name="connsiteX1" fmla="*/ 1169773 w 3256733"/>
              <a:gd name="connsiteY1" fmla="*/ 359739 h 437901"/>
              <a:gd name="connsiteX2" fmla="*/ 2650850 w 3256733"/>
              <a:gd name="connsiteY2" fmla="*/ 412015 h 437901"/>
              <a:gd name="connsiteX3" fmla="*/ 3256733 w 3256733"/>
              <a:gd name="connsiteY3" fmla="*/ 0 h 43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6733" h="437901">
                <a:moveTo>
                  <a:pt x="0" y="71415"/>
                </a:moveTo>
                <a:cubicBezTo>
                  <a:pt x="343930" y="192923"/>
                  <a:pt x="727965" y="302972"/>
                  <a:pt x="1169773" y="359739"/>
                </a:cubicBezTo>
                <a:cubicBezTo>
                  <a:pt x="1611581" y="416506"/>
                  <a:pt x="2303023" y="471971"/>
                  <a:pt x="2650850" y="412015"/>
                </a:cubicBezTo>
                <a:cubicBezTo>
                  <a:pt x="2998677" y="352059"/>
                  <a:pt x="3201814" y="70021"/>
                  <a:pt x="3256733" y="0"/>
                </a:cubicBezTo>
              </a:path>
            </a:pathLst>
          </a:custGeom>
          <a:noFill/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8103C7-682E-8942-9745-295523DC233D}"/>
              </a:ext>
            </a:extLst>
          </p:cNvPr>
          <p:cNvCxnSpPr/>
          <p:nvPr/>
        </p:nvCxnSpPr>
        <p:spPr>
          <a:xfrm flipV="1">
            <a:off x="4059382" y="3034145"/>
            <a:ext cx="1316182" cy="10746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DD89E5-D419-A840-B28F-18230A08A4C3}"/>
              </a:ext>
            </a:extLst>
          </p:cNvPr>
          <p:cNvCxnSpPr>
            <a:cxnSpLocks/>
          </p:cNvCxnSpPr>
          <p:nvPr/>
        </p:nvCxnSpPr>
        <p:spPr>
          <a:xfrm flipH="1" flipV="1">
            <a:off x="6816438" y="2951891"/>
            <a:ext cx="1702915" cy="1433785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0" descr="desktop_computer_stylized_medium">
            <a:extLst>
              <a:ext uri="{FF2B5EF4-FFF2-40B4-BE49-F238E27FC236}">
                <a16:creationId xmlns:a16="http://schemas.microsoft.com/office/drawing/2014/main" id="{FC075D03-410A-7042-AA04-35AD697DF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279" y="3668783"/>
            <a:ext cx="1096744" cy="8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C106AB-D164-4541-9F96-4453C5FCAD94}"/>
              </a:ext>
            </a:extLst>
          </p:cNvPr>
          <p:cNvCxnSpPr>
            <a:cxnSpLocks/>
            <a:stCxn id="12" idx="1"/>
          </p:cNvCxnSpPr>
          <p:nvPr/>
        </p:nvCxnSpPr>
        <p:spPr>
          <a:xfrm>
            <a:off x="1969023" y="4114846"/>
            <a:ext cx="1078977" cy="10247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435D126-3DDA-8742-93C7-4850C9EA7E2C}"/>
              </a:ext>
            </a:extLst>
          </p:cNvPr>
          <p:cNvSpPr txBox="1"/>
          <p:nvPr/>
        </p:nvSpPr>
        <p:spPr>
          <a:xfrm>
            <a:off x="1422265" y="3731352"/>
            <a:ext cx="43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pic>
        <p:nvPicPr>
          <p:cNvPr id="17" name="Picture 50" descr="desktop_computer_stylized_medium">
            <a:extLst>
              <a:ext uri="{FF2B5EF4-FFF2-40B4-BE49-F238E27FC236}">
                <a16:creationId xmlns:a16="http://schemas.microsoft.com/office/drawing/2014/main" id="{CE520C49-11BA-B140-895F-5BC078F5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78241" y="3731352"/>
            <a:ext cx="1096744" cy="8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12448E-C46E-5846-99E0-B77FBC9FDC40}"/>
              </a:ext>
            </a:extLst>
          </p:cNvPr>
          <p:cNvSpPr txBox="1"/>
          <p:nvPr/>
        </p:nvSpPr>
        <p:spPr>
          <a:xfrm>
            <a:off x="10428227" y="3793921"/>
            <a:ext cx="43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4BC27A-4CB4-C047-B16B-2D1642E68E5B}"/>
              </a:ext>
            </a:extLst>
          </p:cNvPr>
          <p:cNvCxnSpPr>
            <a:cxnSpLocks/>
          </p:cNvCxnSpPr>
          <p:nvPr/>
        </p:nvCxnSpPr>
        <p:spPr>
          <a:xfrm>
            <a:off x="9420738" y="4283205"/>
            <a:ext cx="80153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BC02C82-E8C8-5440-BC71-67FF88D6D23B}"/>
              </a:ext>
            </a:extLst>
          </p:cNvPr>
          <p:cNvSpPr txBox="1"/>
          <p:nvPr/>
        </p:nvSpPr>
        <p:spPr>
          <a:xfrm>
            <a:off x="2882413" y="2946345"/>
            <a:ext cx="139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Switch 1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DEA768D-2E1A-D84F-B3DA-7C389B16A446}"/>
              </a:ext>
            </a:extLst>
          </p:cNvPr>
          <p:cNvSpPr/>
          <p:nvPr/>
        </p:nvSpPr>
        <p:spPr>
          <a:xfrm>
            <a:off x="5767975" y="3548831"/>
            <a:ext cx="805516" cy="551853"/>
          </a:xfrm>
          <a:prstGeom prst="arc">
            <a:avLst>
              <a:gd name="adj1" fmla="val 16200000"/>
              <a:gd name="adj2" fmla="val 13717078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DD49B3-3C36-3542-B8FF-753D7CC09F40}"/>
              </a:ext>
            </a:extLst>
          </p:cNvPr>
          <p:cNvSpPr txBox="1"/>
          <p:nvPr/>
        </p:nvSpPr>
        <p:spPr>
          <a:xfrm>
            <a:off x="8050251" y="3153053"/>
            <a:ext cx="139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Switch 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7D9504-3018-F74C-96CE-194FC113A426}"/>
              </a:ext>
            </a:extLst>
          </p:cNvPr>
          <p:cNvSpPr txBox="1"/>
          <p:nvPr/>
        </p:nvSpPr>
        <p:spPr>
          <a:xfrm>
            <a:off x="5219237" y="1758265"/>
            <a:ext cx="139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Switch 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3104669-AB09-2845-8287-DA43630006D0}"/>
              </a:ext>
            </a:extLst>
          </p:cNvPr>
          <p:cNvGrpSpPr/>
          <p:nvPr/>
        </p:nvGrpSpPr>
        <p:grpSpPr>
          <a:xfrm>
            <a:off x="11211896" y="908916"/>
            <a:ext cx="716633" cy="681465"/>
            <a:chOff x="10763181" y="2345404"/>
            <a:chExt cx="1139517" cy="1083596"/>
          </a:xfrm>
        </p:grpSpPr>
        <p:sp>
          <p:nvSpPr>
            <p:cNvPr id="25" name="Octagon 24">
              <a:extLst>
                <a:ext uri="{FF2B5EF4-FFF2-40B4-BE49-F238E27FC236}">
                  <a16:creationId xmlns:a16="http://schemas.microsoft.com/office/drawing/2014/main" id="{DD2F5237-6CA5-6148-A1BD-39BA3FDE1B59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" name="Octagon 25">
              <a:extLst>
                <a:ext uri="{FF2B5EF4-FFF2-40B4-BE49-F238E27FC236}">
                  <a16:creationId xmlns:a16="http://schemas.microsoft.com/office/drawing/2014/main" id="{6C217A3E-542A-CD40-8F6D-9CC4B59A132D}"/>
                </a:ext>
              </a:extLst>
            </p:cNvPr>
            <p:cNvSpPr/>
            <p:nvPr/>
          </p:nvSpPr>
          <p:spPr>
            <a:xfrm>
              <a:off x="10810960" y="2396681"/>
              <a:ext cx="1045509" cy="991381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1939B7C-5E70-144F-8EDF-BF39C2CC640B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934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5770-B854-AB40-9D24-5DF5C57C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loops </a:t>
            </a:r>
            <a:r>
              <a:rPr lang="en-US" i="1" dirty="0"/>
              <a:t>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97402-D3EC-EA45-B4D5-33B15E34C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about this?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Same problem!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87EB8-76A8-6B44-B0E0-0F4B08644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59" y="2745213"/>
            <a:ext cx="2353938" cy="2353938"/>
          </a:xfrm>
          <a:prstGeom prst="rect">
            <a:avLst/>
          </a:prstGeom>
        </p:spPr>
      </p:pic>
      <p:pic>
        <p:nvPicPr>
          <p:cNvPr id="12" name="Picture 50" descr="desktop_computer_stylized_medium">
            <a:extLst>
              <a:ext uri="{FF2B5EF4-FFF2-40B4-BE49-F238E27FC236}">
                <a16:creationId xmlns:a16="http://schemas.microsoft.com/office/drawing/2014/main" id="{FC075D03-410A-7042-AA04-35AD697DF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279" y="3668783"/>
            <a:ext cx="1096744" cy="8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C106AB-D164-4541-9F96-4453C5FCAD94}"/>
              </a:ext>
            </a:extLst>
          </p:cNvPr>
          <p:cNvCxnSpPr>
            <a:cxnSpLocks/>
            <a:stCxn id="12" idx="1"/>
          </p:cNvCxnSpPr>
          <p:nvPr/>
        </p:nvCxnSpPr>
        <p:spPr>
          <a:xfrm>
            <a:off x="1969023" y="4114846"/>
            <a:ext cx="1078977" cy="10247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435D126-3DDA-8742-93C7-4850C9EA7E2C}"/>
              </a:ext>
            </a:extLst>
          </p:cNvPr>
          <p:cNvSpPr txBox="1"/>
          <p:nvPr/>
        </p:nvSpPr>
        <p:spPr>
          <a:xfrm>
            <a:off x="1422265" y="3731352"/>
            <a:ext cx="43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pic>
        <p:nvPicPr>
          <p:cNvPr id="17" name="Picture 50" descr="desktop_computer_stylized_medium">
            <a:extLst>
              <a:ext uri="{FF2B5EF4-FFF2-40B4-BE49-F238E27FC236}">
                <a16:creationId xmlns:a16="http://schemas.microsoft.com/office/drawing/2014/main" id="{CE520C49-11BA-B140-895F-5BC078F5F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90610" y="3537387"/>
            <a:ext cx="1096744" cy="8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12448E-C46E-5846-99E0-B77FBC9FDC40}"/>
              </a:ext>
            </a:extLst>
          </p:cNvPr>
          <p:cNvSpPr txBox="1"/>
          <p:nvPr/>
        </p:nvSpPr>
        <p:spPr>
          <a:xfrm>
            <a:off x="5440596" y="3599956"/>
            <a:ext cx="43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4BC27A-4CB4-C047-B16B-2D1642E68E5B}"/>
              </a:ext>
            </a:extLst>
          </p:cNvPr>
          <p:cNvCxnSpPr>
            <a:cxnSpLocks/>
          </p:cNvCxnSpPr>
          <p:nvPr/>
        </p:nvCxnSpPr>
        <p:spPr>
          <a:xfrm>
            <a:off x="4433107" y="4089240"/>
            <a:ext cx="80153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BC02C82-E8C8-5440-BC71-67FF88D6D23B}"/>
              </a:ext>
            </a:extLst>
          </p:cNvPr>
          <p:cNvSpPr txBox="1"/>
          <p:nvPr/>
        </p:nvSpPr>
        <p:spPr>
          <a:xfrm>
            <a:off x="2882413" y="2946345"/>
            <a:ext cx="139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Switch 1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DEA768D-2E1A-D84F-B3DA-7C389B16A446}"/>
              </a:ext>
            </a:extLst>
          </p:cNvPr>
          <p:cNvSpPr/>
          <p:nvPr/>
        </p:nvSpPr>
        <p:spPr>
          <a:xfrm>
            <a:off x="3756593" y="3750981"/>
            <a:ext cx="301927" cy="1137030"/>
          </a:xfrm>
          <a:prstGeom prst="arc">
            <a:avLst>
              <a:gd name="adj1" fmla="val 18496652"/>
              <a:gd name="adj2" fmla="val 13717078"/>
            </a:avLst>
          </a:prstGeom>
          <a:ln w="762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EB8789-594B-4D4C-AC6B-A87C7F986CF5}"/>
              </a:ext>
            </a:extLst>
          </p:cNvPr>
          <p:cNvGrpSpPr/>
          <p:nvPr/>
        </p:nvGrpSpPr>
        <p:grpSpPr>
          <a:xfrm>
            <a:off x="3907556" y="1132957"/>
            <a:ext cx="716633" cy="681465"/>
            <a:chOff x="10763181" y="2345404"/>
            <a:chExt cx="1139517" cy="1083596"/>
          </a:xfrm>
        </p:grpSpPr>
        <p:sp>
          <p:nvSpPr>
            <p:cNvPr id="15" name="Octagon 14">
              <a:extLst>
                <a:ext uri="{FF2B5EF4-FFF2-40B4-BE49-F238E27FC236}">
                  <a16:creationId xmlns:a16="http://schemas.microsoft.com/office/drawing/2014/main" id="{7151909E-27E1-5E47-BD36-E64433189D6C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" name="Octagon 19">
              <a:extLst>
                <a:ext uri="{FF2B5EF4-FFF2-40B4-BE49-F238E27FC236}">
                  <a16:creationId xmlns:a16="http://schemas.microsoft.com/office/drawing/2014/main" id="{B41C98C3-54C3-4544-9230-27BFB2C28B6B}"/>
                </a:ext>
              </a:extLst>
            </p:cNvPr>
            <p:cNvSpPr/>
            <p:nvPr/>
          </p:nvSpPr>
          <p:spPr>
            <a:xfrm>
              <a:off x="10810960" y="2396681"/>
              <a:ext cx="1045509" cy="991381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0F6A58-CB51-B746-8416-BB9056A9FD5E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2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5756329" cy="805912"/>
          </a:xfrm>
        </p:spPr>
        <p:txBody>
          <a:bodyPr/>
          <a:lstStyle/>
          <a:p>
            <a:r>
              <a:rPr lang="en-US" dirty="0"/>
              <a:t>Ethernet Switch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Chooses an outbound link using packet’s destination </a:t>
            </a:r>
            <a:r>
              <a:rPr lang="en-US" i="1" dirty="0">
                <a:solidFill>
                  <a:schemeClr val="accent6"/>
                </a:solidFill>
              </a:rPr>
              <a:t>MAC address.</a:t>
            </a:r>
          </a:p>
          <a:p>
            <a:r>
              <a:rPr lang="en-US" dirty="0"/>
              <a:t>Forwarding rules are learned by inspecting traffic.</a:t>
            </a:r>
          </a:p>
          <a:p>
            <a:pPr>
              <a:buClr>
                <a:srgbClr val="C00000"/>
              </a:buClr>
              <a:buFont typeface="ZapfDingbatsITC" charset="0"/>
              <a:buChar char="✘"/>
            </a:pPr>
            <a:r>
              <a:rPr lang="en-US" dirty="0"/>
              <a:t>Redundant links are not allowed. </a:t>
            </a:r>
            <a:r>
              <a:rPr lang="en-US" sz="2800" dirty="0"/>
              <a:t>(Unless using </a:t>
            </a:r>
            <a:r>
              <a:rPr lang="en-US" sz="2800" i="1" dirty="0"/>
              <a:t>spanning tree protocol</a:t>
            </a:r>
            <a:r>
              <a:rPr lang="en-US" sz="2800" dirty="0"/>
              <a:t>.)</a:t>
            </a:r>
          </a:p>
          <a:p>
            <a:pPr>
              <a:buClr>
                <a:srgbClr val="00B050"/>
              </a:buClr>
              <a:buFont typeface="Wingdings" charset="2"/>
              <a:buChar char="ü"/>
            </a:pPr>
            <a:r>
              <a:rPr lang="en-US" dirty="0"/>
              <a:t>No configuration is required, just “plug and play.”</a:t>
            </a:r>
          </a:p>
          <a:p>
            <a:pPr>
              <a:buClr>
                <a:srgbClr val="C00000"/>
              </a:buClr>
              <a:buFont typeface="ZapfDingbatsITC" charset="0"/>
              <a:buChar char="✘"/>
            </a:pPr>
            <a:r>
              <a:rPr lang="en-US" dirty="0"/>
              <a:t>ARP and DCHP (broadcast) traffic must be sent to all switch ports (on all connected switches).</a:t>
            </a:r>
          </a:p>
          <a:p>
            <a:pPr lvl="1"/>
            <a:r>
              <a:rPr lang="en-US" dirty="0"/>
              <a:t>Beyond ~1000 nodes, should break up the subnet with routers.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Chooses an outbound link using packet’s destination </a:t>
            </a:r>
            <a:r>
              <a:rPr lang="en-US" i="1" dirty="0">
                <a:solidFill>
                  <a:schemeClr val="accent6"/>
                </a:solidFill>
              </a:rPr>
              <a:t>IP address.</a:t>
            </a:r>
          </a:p>
          <a:p>
            <a:r>
              <a:rPr lang="en-US" dirty="0"/>
              <a:t>Forwarding rules are decided by IGP and BGP.</a:t>
            </a:r>
          </a:p>
          <a:p>
            <a:pPr>
              <a:buClr>
                <a:srgbClr val="00B050"/>
              </a:buClr>
              <a:buFont typeface="Wingdings" charset="2"/>
              <a:buChar char="ü"/>
            </a:pPr>
            <a:r>
              <a:rPr lang="en-US" dirty="0"/>
              <a:t>Routing algorithm chooses </a:t>
            </a:r>
            <a:r>
              <a:rPr lang="en-US" i="1" dirty="0"/>
              <a:t>shortest</a:t>
            </a:r>
            <a:r>
              <a:rPr lang="en-US" dirty="0"/>
              <a:t> among multiple paths.</a:t>
            </a:r>
          </a:p>
          <a:p>
            <a:pPr>
              <a:buClr>
                <a:srgbClr val="C00000"/>
              </a:buClr>
              <a:buFont typeface="ZapfDingbatsITC" charset="0"/>
              <a:buChar char="✘"/>
            </a:pPr>
            <a:r>
              <a:rPr lang="en-US" dirty="0"/>
              <a:t>Router must be configured to assign its IP addresses, IGP, etc.</a:t>
            </a:r>
            <a:endParaRPr lang="en-US" sz="2800" dirty="0"/>
          </a:p>
          <a:p>
            <a:pPr>
              <a:buClr>
                <a:srgbClr val="00B050"/>
              </a:buClr>
              <a:buFont typeface="Wingdings" charset="2"/>
              <a:buChar char="ü"/>
            </a:pPr>
            <a:r>
              <a:rPr lang="en-US" dirty="0"/>
              <a:t>Isolates Ethernet broadcasts.</a:t>
            </a:r>
          </a:p>
          <a:p>
            <a:pPr>
              <a:buClr>
                <a:srgbClr val="00B050"/>
              </a:buClr>
              <a:buFont typeface="Wingdings" charset="2"/>
              <a:buChar char="ü"/>
            </a:pPr>
            <a:r>
              <a:rPr lang="en-US" dirty="0"/>
              <a:t>Gives administrator greater control over where traffic is sent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>
                <a:solidFill>
                  <a:schemeClr val="accent6"/>
                </a:solidFill>
              </a:rPr>
              <a:t>traffic engineering</a:t>
            </a:r>
            <a:r>
              <a:rPr lang="en-US" dirty="0"/>
              <a:t>).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72200" y="154984"/>
            <a:ext cx="5756329" cy="805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IP Router </a:t>
            </a:r>
            <a:r>
              <a:rPr lang="en-US" sz="3600" i="1" dirty="0"/>
              <a:t>(layer 3 switch)</a:t>
            </a:r>
          </a:p>
        </p:txBody>
      </p:sp>
    </p:spTree>
    <p:extLst>
      <p:ext uri="{BB962C8B-B14F-4D97-AF65-F5344CB8AC3E}">
        <p14:creationId xmlns:p14="http://schemas.microsoft.com/office/powerpoint/2010/main" val="3847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4425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910066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campus LAN</a:t>
            </a:r>
          </a:p>
        </p:txBody>
      </p:sp>
      <p:grpSp>
        <p:nvGrpSpPr>
          <p:cNvPr id="150" name="Group 149"/>
          <p:cNvGrpSpPr/>
          <p:nvPr/>
        </p:nvGrpSpPr>
        <p:grpSpPr>
          <a:xfrm>
            <a:off x="2536127" y="1151086"/>
            <a:ext cx="9547748" cy="5520172"/>
            <a:chOff x="603250" y="1820863"/>
            <a:chExt cx="7473950" cy="4321175"/>
          </a:xfrm>
        </p:grpSpPr>
        <p:sp>
          <p:nvSpPr>
            <p:cNvPr id="4" name="Freeform 81"/>
            <p:cNvSpPr>
              <a:spLocks/>
            </p:cNvSpPr>
            <p:nvPr/>
          </p:nvSpPr>
          <p:spPr bwMode="auto">
            <a:xfrm rot="5400000">
              <a:off x="2179637" y="244476"/>
              <a:ext cx="4321175" cy="7473950"/>
            </a:xfrm>
            <a:custGeom>
              <a:avLst/>
              <a:gdLst>
                <a:gd name="T0" fmla="*/ 2147483647 w 10000"/>
                <a:gd name="T1" fmla="*/ 2147483647 h 9831"/>
                <a:gd name="T2" fmla="*/ 2147483647 w 10000"/>
                <a:gd name="T3" fmla="*/ 2147483647 h 9831"/>
                <a:gd name="T4" fmla="*/ 2147483647 w 10000"/>
                <a:gd name="T5" fmla="*/ 2147483647 h 9831"/>
                <a:gd name="T6" fmla="*/ 2147483647 w 10000"/>
                <a:gd name="T7" fmla="*/ 2147483647 h 9831"/>
                <a:gd name="T8" fmla="*/ 2147483647 w 10000"/>
                <a:gd name="T9" fmla="*/ 2147483647 h 9831"/>
                <a:gd name="T10" fmla="*/ 2147483647 w 10000"/>
                <a:gd name="T11" fmla="*/ 2147483647 h 9831"/>
                <a:gd name="T12" fmla="*/ 2147483647 w 10000"/>
                <a:gd name="T13" fmla="*/ 2147483647 h 9831"/>
                <a:gd name="T14" fmla="*/ 2147483647 w 10000"/>
                <a:gd name="T15" fmla="*/ 2147483647 h 9831"/>
                <a:gd name="T16" fmla="*/ 2147483647 w 10000"/>
                <a:gd name="T17" fmla="*/ 2147483647 h 9831"/>
                <a:gd name="T18" fmla="*/ 2147483647 w 10000"/>
                <a:gd name="T19" fmla="*/ 2147483647 h 9831"/>
                <a:gd name="T20" fmla="*/ 2147483647 w 10000"/>
                <a:gd name="T21" fmla="*/ 2147483647 h 9831"/>
                <a:gd name="T22" fmla="*/ 2147483647 w 10000"/>
                <a:gd name="T23" fmla="*/ 2147483647 h 98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00" h="9831">
                  <a:moveTo>
                    <a:pt x="3018" y="119"/>
                  </a:moveTo>
                  <a:cubicBezTo>
                    <a:pt x="2111" y="198"/>
                    <a:pt x="1047" y="-39"/>
                    <a:pt x="545" y="518"/>
                  </a:cubicBezTo>
                  <a:cubicBezTo>
                    <a:pt x="43" y="1076"/>
                    <a:pt x="40" y="2518"/>
                    <a:pt x="8" y="3464"/>
                  </a:cubicBezTo>
                  <a:cubicBezTo>
                    <a:pt x="-24" y="4411"/>
                    <a:pt x="32" y="5681"/>
                    <a:pt x="354" y="6198"/>
                  </a:cubicBezTo>
                  <a:cubicBezTo>
                    <a:pt x="677" y="6715"/>
                    <a:pt x="1127" y="6126"/>
                    <a:pt x="1947" y="6568"/>
                  </a:cubicBezTo>
                  <a:cubicBezTo>
                    <a:pt x="2769" y="7010"/>
                    <a:pt x="4247" y="8310"/>
                    <a:pt x="5285" y="8849"/>
                  </a:cubicBezTo>
                  <a:cubicBezTo>
                    <a:pt x="6321" y="9388"/>
                    <a:pt x="7408" y="9963"/>
                    <a:pt x="8172" y="9805"/>
                  </a:cubicBezTo>
                  <a:cubicBezTo>
                    <a:pt x="8934" y="9645"/>
                    <a:pt x="9588" y="8930"/>
                    <a:pt x="9864" y="7895"/>
                  </a:cubicBezTo>
                  <a:cubicBezTo>
                    <a:pt x="10140" y="6857"/>
                    <a:pt x="9927" y="4774"/>
                    <a:pt x="9830" y="3590"/>
                  </a:cubicBezTo>
                  <a:cubicBezTo>
                    <a:pt x="9733" y="2406"/>
                    <a:pt x="10004" y="1276"/>
                    <a:pt x="9282" y="788"/>
                  </a:cubicBezTo>
                  <a:cubicBezTo>
                    <a:pt x="8561" y="302"/>
                    <a:pt x="7028" y="160"/>
                    <a:pt x="5984" y="49"/>
                  </a:cubicBezTo>
                  <a:cubicBezTo>
                    <a:pt x="4940" y="-62"/>
                    <a:pt x="3924" y="41"/>
                    <a:pt x="3018" y="119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5" name="Line 33"/>
            <p:cNvSpPr>
              <a:spLocks noChangeShapeType="1"/>
            </p:cNvSpPr>
            <p:nvPr/>
          </p:nvSpPr>
          <p:spPr bwMode="auto">
            <a:xfrm flipH="1">
              <a:off x="2151063" y="3387725"/>
              <a:ext cx="2047875" cy="1416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6" name="Line 34"/>
            <p:cNvSpPr>
              <a:spLocks noChangeShapeType="1"/>
            </p:cNvSpPr>
            <p:nvPr/>
          </p:nvSpPr>
          <p:spPr bwMode="auto">
            <a:xfrm>
              <a:off x="4391025" y="3375025"/>
              <a:ext cx="0" cy="146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7" name="Line 35"/>
            <p:cNvSpPr>
              <a:spLocks noChangeShapeType="1"/>
            </p:cNvSpPr>
            <p:nvPr/>
          </p:nvSpPr>
          <p:spPr bwMode="auto">
            <a:xfrm flipH="1" flipV="1">
              <a:off x="4584700" y="3309938"/>
              <a:ext cx="1841500" cy="162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" name="Line 59"/>
            <p:cNvSpPr>
              <a:spLocks noChangeShapeType="1"/>
            </p:cNvSpPr>
            <p:nvPr/>
          </p:nvSpPr>
          <p:spPr bwMode="auto">
            <a:xfrm flipV="1">
              <a:off x="4687888" y="2692400"/>
              <a:ext cx="1223962" cy="423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9" name="Line 60"/>
            <p:cNvSpPr>
              <a:spLocks noChangeShapeType="1"/>
            </p:cNvSpPr>
            <p:nvPr/>
          </p:nvSpPr>
          <p:spPr bwMode="auto">
            <a:xfrm flipV="1">
              <a:off x="4481513" y="2370138"/>
              <a:ext cx="669925" cy="758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0" name="Line 77"/>
            <p:cNvSpPr>
              <a:spLocks noChangeShapeType="1"/>
            </p:cNvSpPr>
            <p:nvPr/>
          </p:nvSpPr>
          <p:spPr bwMode="auto">
            <a:xfrm>
              <a:off x="3387725" y="2524125"/>
              <a:ext cx="862013" cy="644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1" name="Line 78"/>
            <p:cNvSpPr>
              <a:spLocks noChangeShapeType="1"/>
            </p:cNvSpPr>
            <p:nvPr/>
          </p:nvSpPr>
          <p:spPr bwMode="auto">
            <a:xfrm flipH="1">
              <a:off x="1995488" y="2420938"/>
              <a:ext cx="850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2" name="Text Box 79"/>
            <p:cNvSpPr txBox="1">
              <a:spLocks noChangeArrowheads="1"/>
            </p:cNvSpPr>
            <p:nvPr/>
          </p:nvSpPr>
          <p:spPr bwMode="auto">
            <a:xfrm>
              <a:off x="889159" y="2097297"/>
              <a:ext cx="1206436" cy="618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to external</a:t>
              </a:r>
            </a:p>
            <a:p>
              <a:pPr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</p:txBody>
        </p:sp>
        <p:sp>
          <p:nvSpPr>
            <p:cNvPr id="13" name="Text Box 80"/>
            <p:cNvSpPr txBox="1">
              <a:spLocks noChangeArrowheads="1"/>
            </p:cNvSpPr>
            <p:nvPr/>
          </p:nvSpPr>
          <p:spPr bwMode="auto">
            <a:xfrm>
              <a:off x="2914761" y="2624522"/>
              <a:ext cx="745548" cy="34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</p:txBody>
        </p:sp>
        <p:sp>
          <p:nvSpPr>
            <p:cNvPr id="14" name="Text Box 82"/>
            <p:cNvSpPr txBox="1">
              <a:spLocks noChangeArrowheads="1"/>
            </p:cNvSpPr>
            <p:nvPr/>
          </p:nvSpPr>
          <p:spPr bwMode="auto">
            <a:xfrm>
              <a:off x="6435725" y="3516313"/>
              <a:ext cx="1476413" cy="457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IP subnet</a:t>
              </a:r>
            </a:p>
          </p:txBody>
        </p:sp>
        <p:sp>
          <p:nvSpPr>
            <p:cNvPr id="15" name="Text Box 83"/>
            <p:cNvSpPr txBox="1">
              <a:spLocks noChangeArrowheads="1"/>
            </p:cNvSpPr>
            <p:nvPr/>
          </p:nvSpPr>
          <p:spPr bwMode="auto">
            <a:xfrm>
              <a:off x="5432425" y="1835150"/>
              <a:ext cx="1256868" cy="34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mail server</a:t>
              </a:r>
            </a:p>
          </p:txBody>
        </p:sp>
        <p:sp>
          <p:nvSpPr>
            <p:cNvPr id="16" name="Text Box 84"/>
            <p:cNvSpPr txBox="1">
              <a:spLocks noChangeArrowheads="1"/>
            </p:cNvSpPr>
            <p:nvPr/>
          </p:nvSpPr>
          <p:spPr bwMode="auto">
            <a:xfrm>
              <a:off x="6230938" y="2505075"/>
              <a:ext cx="1256868" cy="34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web server</a:t>
              </a: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H="1">
              <a:off x="1465263" y="4754563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1852613" y="4802188"/>
              <a:ext cx="271462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2271713" y="4830763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grpSp>
          <p:nvGrpSpPr>
            <p:cNvPr id="20" name="Group 44"/>
            <p:cNvGrpSpPr>
              <a:grpSpLocks/>
            </p:cNvGrpSpPr>
            <p:nvPr/>
          </p:nvGrpSpPr>
          <p:grpSpPr bwMode="auto">
            <a:xfrm>
              <a:off x="1009650" y="4557713"/>
              <a:ext cx="568325" cy="481012"/>
              <a:chOff x="-44" y="1473"/>
              <a:chExt cx="981" cy="1105"/>
            </a:xfrm>
          </p:grpSpPr>
          <p:pic>
            <p:nvPicPr>
              <p:cNvPr id="2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23" name="Group 44"/>
            <p:cNvGrpSpPr>
              <a:grpSpLocks/>
            </p:cNvGrpSpPr>
            <p:nvPr/>
          </p:nvGrpSpPr>
          <p:grpSpPr bwMode="auto">
            <a:xfrm>
              <a:off x="1416050" y="5014913"/>
              <a:ext cx="568325" cy="481012"/>
              <a:chOff x="-44" y="1473"/>
              <a:chExt cx="981" cy="1105"/>
            </a:xfrm>
          </p:grpSpPr>
          <p:pic>
            <p:nvPicPr>
              <p:cNvPr id="2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26" name="Group 44"/>
            <p:cNvGrpSpPr>
              <a:grpSpLocks/>
            </p:cNvGrpSpPr>
            <p:nvPr/>
          </p:nvGrpSpPr>
          <p:grpSpPr bwMode="auto">
            <a:xfrm>
              <a:off x="1944688" y="5046663"/>
              <a:ext cx="568325" cy="481012"/>
              <a:chOff x="-44" y="1473"/>
              <a:chExt cx="981" cy="1105"/>
            </a:xfrm>
          </p:grpSpPr>
          <p:pic>
            <p:nvPicPr>
              <p:cNvPr id="2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2490788" y="4760913"/>
              <a:ext cx="377825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H="1">
              <a:off x="2722563" y="5256213"/>
              <a:ext cx="120650" cy="293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>
              <a:off x="3127375" y="5267325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 flipH="1">
              <a:off x="3025775" y="5148263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grpSp>
          <p:nvGrpSpPr>
            <p:cNvPr id="33" name="Group 44"/>
            <p:cNvGrpSpPr>
              <a:grpSpLocks/>
            </p:cNvGrpSpPr>
            <p:nvPr/>
          </p:nvGrpSpPr>
          <p:grpSpPr bwMode="auto">
            <a:xfrm>
              <a:off x="2349500" y="5419725"/>
              <a:ext cx="568325" cy="481013"/>
              <a:chOff x="-44" y="1473"/>
              <a:chExt cx="981" cy="1105"/>
            </a:xfrm>
          </p:grpSpPr>
          <p:pic>
            <p:nvPicPr>
              <p:cNvPr id="3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36" name="Group 44"/>
            <p:cNvGrpSpPr>
              <a:grpSpLocks/>
            </p:cNvGrpSpPr>
            <p:nvPr/>
          </p:nvGrpSpPr>
          <p:grpSpPr bwMode="auto">
            <a:xfrm>
              <a:off x="2806700" y="5487988"/>
              <a:ext cx="568325" cy="481012"/>
              <a:chOff x="-44" y="1473"/>
              <a:chExt cx="981" cy="1105"/>
            </a:xfrm>
          </p:grpSpPr>
          <p:pic>
            <p:nvPicPr>
              <p:cNvPr id="3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063" y="4602163"/>
              <a:ext cx="677862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5018088"/>
              <a:ext cx="677863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41" name="Group 44"/>
            <p:cNvGrpSpPr>
              <a:grpSpLocks/>
            </p:cNvGrpSpPr>
            <p:nvPr/>
          </p:nvGrpSpPr>
          <p:grpSpPr bwMode="auto">
            <a:xfrm>
              <a:off x="3232150" y="4946650"/>
              <a:ext cx="568325" cy="481013"/>
              <a:chOff x="-44" y="1473"/>
              <a:chExt cx="981" cy="1105"/>
            </a:xfrm>
          </p:grpSpPr>
          <p:pic>
            <p:nvPicPr>
              <p:cNvPr id="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sp>
          <p:nvSpPr>
            <p:cNvPr id="44" name="Line 20"/>
            <p:cNvSpPr>
              <a:spLocks noChangeShapeType="1"/>
            </p:cNvSpPr>
            <p:nvPr/>
          </p:nvSpPr>
          <p:spPr bwMode="auto">
            <a:xfrm flipH="1">
              <a:off x="5684838" y="5022850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 flipH="1">
              <a:off x="6072188" y="5070475"/>
              <a:ext cx="271462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6491288" y="5099050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grpSp>
          <p:nvGrpSpPr>
            <p:cNvPr id="47" name="Group 46"/>
            <p:cNvGrpSpPr>
              <a:grpSpLocks/>
            </p:cNvGrpSpPr>
            <p:nvPr/>
          </p:nvGrpSpPr>
          <p:grpSpPr bwMode="auto">
            <a:xfrm>
              <a:off x="5376863" y="4837113"/>
              <a:ext cx="568325" cy="481012"/>
              <a:chOff x="-44" y="1473"/>
              <a:chExt cx="981" cy="1105"/>
            </a:xfrm>
          </p:grpSpPr>
          <p:pic>
            <p:nvPicPr>
              <p:cNvPr id="48" name="Picture 4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50" name="Group 44"/>
            <p:cNvGrpSpPr>
              <a:grpSpLocks/>
            </p:cNvGrpSpPr>
            <p:nvPr/>
          </p:nvGrpSpPr>
          <p:grpSpPr bwMode="auto">
            <a:xfrm>
              <a:off x="5635625" y="5283200"/>
              <a:ext cx="569913" cy="481013"/>
              <a:chOff x="-44" y="1473"/>
              <a:chExt cx="981" cy="1105"/>
            </a:xfrm>
          </p:grpSpPr>
          <p:pic>
            <p:nvPicPr>
              <p:cNvPr id="5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53" name="Group 44"/>
            <p:cNvGrpSpPr>
              <a:grpSpLocks/>
            </p:cNvGrpSpPr>
            <p:nvPr/>
          </p:nvGrpSpPr>
          <p:grpSpPr bwMode="auto">
            <a:xfrm>
              <a:off x="6164263" y="5313363"/>
              <a:ext cx="568325" cy="482600"/>
              <a:chOff x="-44" y="1473"/>
              <a:chExt cx="981" cy="1105"/>
            </a:xfrm>
          </p:grpSpPr>
          <p:pic>
            <p:nvPicPr>
              <p:cNvPr id="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sp>
          <p:nvSpPr>
            <p:cNvPr id="56" name="Line 20"/>
            <p:cNvSpPr>
              <a:spLocks noChangeShapeType="1"/>
            </p:cNvSpPr>
            <p:nvPr/>
          </p:nvSpPr>
          <p:spPr bwMode="auto">
            <a:xfrm flipH="1" flipV="1">
              <a:off x="4659313" y="5068888"/>
              <a:ext cx="606425" cy="312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7" name="Line 21"/>
            <p:cNvSpPr>
              <a:spLocks noChangeShapeType="1"/>
            </p:cNvSpPr>
            <p:nvPr/>
          </p:nvSpPr>
          <p:spPr bwMode="auto">
            <a:xfrm flipH="1">
              <a:off x="4195763" y="5022850"/>
              <a:ext cx="271462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58" name="Line 22"/>
            <p:cNvSpPr>
              <a:spLocks noChangeShapeType="1"/>
            </p:cNvSpPr>
            <p:nvPr/>
          </p:nvSpPr>
          <p:spPr bwMode="auto">
            <a:xfrm>
              <a:off x="4614863" y="5051425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grpSp>
          <p:nvGrpSpPr>
            <p:cNvPr id="59" name="Group 44"/>
            <p:cNvGrpSpPr>
              <a:grpSpLocks/>
            </p:cNvGrpSpPr>
            <p:nvPr/>
          </p:nvGrpSpPr>
          <p:grpSpPr bwMode="auto">
            <a:xfrm>
              <a:off x="4803775" y="5230813"/>
              <a:ext cx="569913" cy="481012"/>
              <a:chOff x="-44" y="1473"/>
              <a:chExt cx="981" cy="1105"/>
            </a:xfrm>
          </p:grpSpPr>
          <p:pic>
            <p:nvPicPr>
              <p:cNvPr id="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62" name="Group 44"/>
            <p:cNvGrpSpPr>
              <a:grpSpLocks/>
            </p:cNvGrpSpPr>
            <p:nvPr/>
          </p:nvGrpSpPr>
          <p:grpSpPr bwMode="auto">
            <a:xfrm>
              <a:off x="3759200" y="5235575"/>
              <a:ext cx="569913" cy="482600"/>
              <a:chOff x="-44" y="1473"/>
              <a:chExt cx="981" cy="1105"/>
            </a:xfrm>
          </p:grpSpPr>
          <p:pic>
            <p:nvPicPr>
              <p:cNvPr id="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65" name="Group 44"/>
            <p:cNvGrpSpPr>
              <a:grpSpLocks/>
            </p:cNvGrpSpPr>
            <p:nvPr/>
          </p:nvGrpSpPr>
          <p:grpSpPr bwMode="auto">
            <a:xfrm>
              <a:off x="4287838" y="5267325"/>
              <a:ext cx="569912" cy="481013"/>
              <a:chOff x="-44" y="1473"/>
              <a:chExt cx="981" cy="1105"/>
            </a:xfrm>
          </p:grpSpPr>
          <p:pic>
            <p:nvPicPr>
              <p:cNvPr id="6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213" y="4822825"/>
              <a:ext cx="677862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H="1">
              <a:off x="6519863" y="5100638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638" y="4870450"/>
              <a:ext cx="677862" cy="301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71" name="Group 44"/>
            <p:cNvGrpSpPr>
              <a:grpSpLocks/>
            </p:cNvGrpSpPr>
            <p:nvPr/>
          </p:nvGrpSpPr>
          <p:grpSpPr bwMode="auto">
            <a:xfrm>
              <a:off x="6684963" y="4884738"/>
              <a:ext cx="569912" cy="481012"/>
              <a:chOff x="-44" y="1473"/>
              <a:chExt cx="981" cy="1105"/>
            </a:xfrm>
          </p:grpSpPr>
          <p:pic>
            <p:nvPicPr>
              <p:cNvPr id="7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pic>
          <p:nvPicPr>
            <p:cNvPr id="7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062288"/>
              <a:ext cx="935038" cy="415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75" name="Group 906"/>
            <p:cNvGrpSpPr>
              <a:grpSpLocks/>
            </p:cNvGrpSpPr>
            <p:nvPr/>
          </p:nvGrpSpPr>
          <p:grpSpPr bwMode="auto">
            <a:xfrm>
              <a:off x="5140325" y="2111375"/>
              <a:ext cx="366713" cy="579438"/>
              <a:chOff x="4140" y="429"/>
              <a:chExt cx="1425" cy="2396"/>
            </a:xfrm>
          </p:grpSpPr>
          <p:sp>
            <p:nvSpPr>
              <p:cNvPr id="76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77" name="Rectangle 908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8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79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0" name="Rectangle 911"/>
              <p:cNvSpPr>
                <a:spLocks noChangeArrowheads="1"/>
              </p:cNvSpPr>
              <p:nvPr/>
            </p:nvSpPr>
            <p:spPr bwMode="auto">
              <a:xfrm>
                <a:off x="4214" y="692"/>
                <a:ext cx="592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81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6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6" y="2565"/>
                  <a:ext cx="724" cy="1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7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93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82" name="Rectangle 915"/>
              <p:cNvSpPr>
                <a:spLocks noChangeArrowheads="1"/>
              </p:cNvSpPr>
              <p:nvPr/>
            </p:nvSpPr>
            <p:spPr bwMode="auto">
              <a:xfrm>
                <a:off x="4226" y="1020"/>
                <a:ext cx="592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83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4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5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0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84" name="Rectangle 919"/>
              <p:cNvSpPr>
                <a:spLocks noChangeArrowheads="1"/>
              </p:cNvSpPr>
              <p:nvPr/>
            </p:nvSpPr>
            <p:spPr bwMode="auto">
              <a:xfrm>
                <a:off x="4214" y="1361"/>
                <a:ext cx="598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5" name="Rectangle 920"/>
              <p:cNvSpPr>
                <a:spLocks noChangeArrowheads="1"/>
              </p:cNvSpPr>
              <p:nvPr/>
            </p:nvSpPr>
            <p:spPr bwMode="auto">
              <a:xfrm>
                <a:off x="4226" y="1657"/>
                <a:ext cx="598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86" name="Group 92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2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1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3" name="AutoShape 923"/>
                <p:cNvSpPr>
                  <a:spLocks noChangeArrowheads="1"/>
                </p:cNvSpPr>
                <p:nvPr/>
              </p:nvSpPr>
              <p:spPr bwMode="auto">
                <a:xfrm>
                  <a:off x="626" y="2589"/>
                  <a:ext cx="699" cy="12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87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88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0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1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1" name="AutoShape 927"/>
                <p:cNvSpPr>
                  <a:spLocks noChangeArrowheads="1"/>
                </p:cNvSpPr>
                <p:nvPr/>
              </p:nvSpPr>
              <p:spPr bwMode="auto">
                <a:xfrm>
                  <a:off x="629" y="2582"/>
                  <a:ext cx="692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89" name="Rectangle 928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0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91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92" name="Oval 931"/>
              <p:cNvSpPr>
                <a:spLocks noChangeArrowheads="1"/>
              </p:cNvSpPr>
              <p:nvPr/>
            </p:nvSpPr>
            <p:spPr bwMode="auto">
              <a:xfrm>
                <a:off x="5516" y="2608"/>
                <a:ext cx="49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3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94" name="AutoShape 933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197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5" name="AutoShape 934"/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6" name="Oval 935"/>
              <p:cNvSpPr>
                <a:spLocks noChangeArrowheads="1"/>
              </p:cNvSpPr>
              <p:nvPr/>
            </p:nvSpPr>
            <p:spPr bwMode="auto">
              <a:xfrm>
                <a:off x="4307" y="2385"/>
                <a:ext cx="160" cy="1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7" name="Oval 936"/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000" i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8" name="Oval 937"/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54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9" name="Rectangle 938"/>
              <p:cNvSpPr>
                <a:spLocks noChangeArrowheads="1"/>
              </p:cNvSpPr>
              <p:nvPr/>
            </p:nvSpPr>
            <p:spPr bwMode="auto">
              <a:xfrm>
                <a:off x="5059" y="1834"/>
                <a:ext cx="86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108" name="Group 1108"/>
            <p:cNvGrpSpPr>
              <a:grpSpLocks/>
            </p:cNvGrpSpPr>
            <p:nvPr/>
          </p:nvGrpSpPr>
          <p:grpSpPr bwMode="auto">
            <a:xfrm>
              <a:off x="2803525" y="2278063"/>
              <a:ext cx="812800" cy="360362"/>
              <a:chOff x="2356" y="1300"/>
              <a:chExt cx="555" cy="194"/>
            </a:xfrm>
          </p:grpSpPr>
          <p:sp>
            <p:nvSpPr>
              <p:cNvPr id="10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2800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sz="2800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sz="2800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12" name="Group 1112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15" name="Freeform 111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16" name="Freeform 111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13" name="Line 1115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  <p:sp>
            <p:nvSpPr>
              <p:cNvPr id="114" name="Line 1116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000">
                  <a:ea typeface="ＭＳ Ｐゴシック" charset="0"/>
                </a:endParaRPr>
              </a:p>
            </p:txBody>
          </p:sp>
        </p:grpSp>
        <p:grpSp>
          <p:nvGrpSpPr>
            <p:cNvPr id="117" name="Group 906"/>
            <p:cNvGrpSpPr>
              <a:grpSpLocks/>
            </p:cNvGrpSpPr>
            <p:nvPr/>
          </p:nvGrpSpPr>
          <p:grpSpPr bwMode="auto">
            <a:xfrm>
              <a:off x="5745163" y="2620963"/>
              <a:ext cx="366712" cy="579437"/>
              <a:chOff x="4140" y="429"/>
              <a:chExt cx="1425" cy="2396"/>
            </a:xfrm>
          </p:grpSpPr>
          <p:sp>
            <p:nvSpPr>
              <p:cNvPr id="118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19" name="Rectangle 908"/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0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1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2" name="Rectangle 911"/>
              <p:cNvSpPr>
                <a:spLocks noChangeArrowheads="1"/>
              </p:cNvSpPr>
              <p:nvPr/>
            </p:nvSpPr>
            <p:spPr bwMode="auto">
              <a:xfrm>
                <a:off x="4214" y="692"/>
                <a:ext cx="592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3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48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6" y="2565"/>
                  <a:ext cx="724" cy="12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49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93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24" name="Rectangle 915"/>
              <p:cNvSpPr>
                <a:spLocks noChangeArrowheads="1"/>
              </p:cNvSpPr>
              <p:nvPr/>
            </p:nvSpPr>
            <p:spPr bwMode="auto">
              <a:xfrm>
                <a:off x="4226" y="1020"/>
                <a:ext cx="592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5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46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47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0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26" name="Rectangle 919"/>
              <p:cNvSpPr>
                <a:spLocks noChangeArrowheads="1"/>
              </p:cNvSpPr>
              <p:nvPr/>
            </p:nvSpPr>
            <p:spPr bwMode="auto">
              <a:xfrm>
                <a:off x="4214" y="1361"/>
                <a:ext cx="598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7" name="Rectangle 920"/>
              <p:cNvSpPr>
                <a:spLocks noChangeArrowheads="1"/>
              </p:cNvSpPr>
              <p:nvPr/>
            </p:nvSpPr>
            <p:spPr bwMode="auto">
              <a:xfrm>
                <a:off x="4226" y="1657"/>
                <a:ext cx="598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28" name="Group 92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44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1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45" name="AutoShape 923"/>
                <p:cNvSpPr>
                  <a:spLocks noChangeArrowheads="1"/>
                </p:cNvSpPr>
                <p:nvPr/>
              </p:nvSpPr>
              <p:spPr bwMode="auto">
                <a:xfrm>
                  <a:off x="626" y="2589"/>
                  <a:ext cx="699" cy="12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29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30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42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1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43" name="AutoShape 927"/>
                <p:cNvSpPr>
                  <a:spLocks noChangeArrowheads="1"/>
                </p:cNvSpPr>
                <p:nvPr/>
              </p:nvSpPr>
              <p:spPr bwMode="auto">
                <a:xfrm>
                  <a:off x="629" y="2582"/>
                  <a:ext cx="692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00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31" name="Rectangle 928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2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3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4" name="Oval 931"/>
              <p:cNvSpPr>
                <a:spLocks noChangeArrowheads="1"/>
              </p:cNvSpPr>
              <p:nvPr/>
            </p:nvSpPr>
            <p:spPr bwMode="auto">
              <a:xfrm>
                <a:off x="5516" y="2608"/>
                <a:ext cx="49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5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6" name="AutoShape 933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197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7" name="AutoShape 934"/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7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8" name="Oval 935"/>
              <p:cNvSpPr>
                <a:spLocks noChangeArrowheads="1"/>
              </p:cNvSpPr>
              <p:nvPr/>
            </p:nvSpPr>
            <p:spPr bwMode="auto">
              <a:xfrm>
                <a:off x="4307" y="2385"/>
                <a:ext cx="160" cy="1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9" name="Oval 936"/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sz="2000" i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0" name="Oval 937"/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54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1" name="Rectangle 938"/>
              <p:cNvSpPr>
                <a:spLocks noChangeArrowheads="1"/>
              </p:cNvSpPr>
              <p:nvPr/>
            </p:nvSpPr>
            <p:spPr bwMode="auto">
              <a:xfrm>
                <a:off x="5059" y="1834"/>
                <a:ext cx="86" cy="761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</p:grpSp>
      <p:sp>
        <p:nvSpPr>
          <p:cNvPr id="151" name="TextBox 150"/>
          <p:cNvSpPr txBox="1"/>
          <p:nvPr/>
        </p:nvSpPr>
        <p:spPr>
          <a:xfrm>
            <a:off x="324091" y="2732666"/>
            <a:ext cx="3313232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Central switch should have faster switching rate than edge switches below.</a:t>
            </a:r>
          </a:p>
        </p:txBody>
      </p:sp>
      <p:cxnSp>
        <p:nvCxnSpPr>
          <p:cNvPr id="153" name="Straight Arrow Connector 152"/>
          <p:cNvCxnSpPr>
            <a:stCxn id="151" idx="3"/>
          </p:cNvCxnSpPr>
          <p:nvPr/>
        </p:nvCxnSpPr>
        <p:spPr>
          <a:xfrm flipV="1">
            <a:off x="3637323" y="3053335"/>
            <a:ext cx="2942604" cy="279496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 Box 80">
            <a:extLst>
              <a:ext uri="{FF2B5EF4-FFF2-40B4-BE49-F238E27FC236}">
                <a16:creationId xmlns:a16="http://schemas.microsoft.com/office/drawing/2014/main" id="{6006E18E-F29A-CD42-A297-B6FE4FB7A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187" y="3036510"/>
            <a:ext cx="8980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154" name="Text Box 80">
            <a:extLst>
              <a:ext uri="{FF2B5EF4-FFF2-40B4-BE49-F238E27FC236}">
                <a16:creationId xmlns:a16="http://schemas.microsoft.com/office/drawing/2014/main" id="{B965AE8C-0E25-BE40-8999-81EB017D7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937" y="4209020"/>
            <a:ext cx="8980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155" name="Text Box 80">
            <a:extLst>
              <a:ext uri="{FF2B5EF4-FFF2-40B4-BE49-F238E27FC236}">
                <a16:creationId xmlns:a16="http://schemas.microsoft.com/office/drawing/2014/main" id="{EE46C068-A7FD-8A4A-9018-BDA9BB5F0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240" y="4610855"/>
            <a:ext cx="8980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156" name="Text Box 80">
            <a:extLst>
              <a:ext uri="{FF2B5EF4-FFF2-40B4-BE49-F238E27FC236}">
                <a16:creationId xmlns:a16="http://schemas.microsoft.com/office/drawing/2014/main" id="{3E9EDED4-3236-A140-9EA3-A060B037A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2527" y="4625298"/>
            <a:ext cx="8980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157" name="Text Box 80">
            <a:extLst>
              <a:ext uri="{FF2B5EF4-FFF2-40B4-BE49-F238E27FC236}">
                <a16:creationId xmlns:a16="http://schemas.microsoft.com/office/drawing/2014/main" id="{73109A12-D6BC-9642-8411-1EB947267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221" y="4742451"/>
            <a:ext cx="8980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430764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VLANs </a:t>
            </a:r>
            <a:r>
              <a:rPr lang="en-US" sz="3200" i="1" dirty="0"/>
              <a:t>(Virtual LANs)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5514647" cy="5594888"/>
          </a:xfrm>
        </p:spPr>
        <p:txBody>
          <a:bodyPr>
            <a:normAutofit/>
          </a:bodyPr>
          <a:lstStyle/>
          <a:p>
            <a:r>
              <a:rPr lang="en-US" dirty="0"/>
              <a:t>VLANs divide a switch into multiple virtual switches</a:t>
            </a:r>
          </a:p>
          <a:p>
            <a:pPr lvl="1"/>
            <a:r>
              <a:rPr lang="en-US" dirty="0"/>
              <a:t>Allows large switches to be flexibly configured.</a:t>
            </a:r>
          </a:p>
          <a:p>
            <a:pPr lvl="1"/>
            <a:r>
              <a:rPr lang="en-US" dirty="0"/>
              <a:t>Often configured by port, but can also assign certain MAC addresses to certain VLANs.</a:t>
            </a:r>
          </a:p>
          <a:p>
            <a:r>
              <a:rPr lang="en-US" dirty="0"/>
              <a:t>Often used to isolate private subnets for security.</a:t>
            </a:r>
          </a:p>
          <a:p>
            <a:r>
              <a:rPr lang="en-US" dirty="0"/>
              <a:t>Traffic from one VLAN cannot flow into another VLAN (unless a router is connected).</a:t>
            </a:r>
          </a:p>
        </p:txBody>
      </p:sp>
      <p:sp>
        <p:nvSpPr>
          <p:cNvPr id="4" name="Rectangle 213"/>
          <p:cNvSpPr>
            <a:spLocks noChangeArrowheads="1"/>
          </p:cNvSpPr>
          <p:nvPr/>
        </p:nvSpPr>
        <p:spPr bwMode="auto">
          <a:xfrm>
            <a:off x="10219248" y="1620697"/>
            <a:ext cx="325708" cy="2664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212"/>
          <p:cNvSpPr>
            <a:spLocks noChangeArrowheads="1"/>
          </p:cNvSpPr>
          <p:nvPr/>
        </p:nvSpPr>
        <p:spPr bwMode="auto">
          <a:xfrm>
            <a:off x="7802349" y="1369014"/>
            <a:ext cx="318305" cy="229476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28471" y="430754"/>
            <a:ext cx="5742448" cy="557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None/>
            </a:pPr>
            <a:r>
              <a:rPr lang="en-US" altLang="en-US" sz="2800" i="1" dirty="0">
                <a:solidFill>
                  <a:schemeClr val="accent6"/>
                </a:solidFill>
                <a:ea typeface="ＭＳ Ｐゴシック" charset="-128"/>
              </a:rPr>
              <a:t>single</a:t>
            </a:r>
            <a:r>
              <a:rPr lang="en-US" altLang="en-US" sz="2800" dirty="0">
                <a:solidFill>
                  <a:srgbClr val="CC0000"/>
                </a:solidFill>
                <a:ea typeface="ＭＳ Ｐゴシック" charset="-128"/>
              </a:rPr>
              <a:t> </a:t>
            </a:r>
            <a:r>
              <a:rPr lang="en-US" altLang="en-US" sz="2800" dirty="0">
                <a:ea typeface="ＭＳ Ｐゴシック" charset="-128"/>
              </a:rPr>
              <a:t>physical switch ……</a:t>
            </a:r>
          </a:p>
        </p:txBody>
      </p:sp>
      <p:sp>
        <p:nvSpPr>
          <p:cNvPr id="7" name="Rectangle 80"/>
          <p:cNvSpPr>
            <a:spLocks noChangeArrowheads="1"/>
          </p:cNvSpPr>
          <p:nvPr/>
        </p:nvSpPr>
        <p:spPr bwMode="auto">
          <a:xfrm>
            <a:off x="7793096" y="1613294"/>
            <a:ext cx="338661" cy="283144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800" i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77"/>
          <p:cNvSpPr>
            <a:spLocks noChangeArrowheads="1"/>
          </p:cNvSpPr>
          <p:nvPr/>
        </p:nvSpPr>
        <p:spPr bwMode="auto">
          <a:xfrm>
            <a:off x="10208144" y="1357910"/>
            <a:ext cx="338663" cy="24428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800" i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76"/>
          <p:cNvSpPr>
            <a:spLocks noChangeArrowheads="1"/>
          </p:cNvSpPr>
          <p:nvPr/>
        </p:nvSpPr>
        <p:spPr bwMode="auto">
          <a:xfrm>
            <a:off x="9169951" y="1363462"/>
            <a:ext cx="1038193" cy="53297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800" i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75"/>
          <p:cNvSpPr>
            <a:spLocks noChangeArrowheads="1"/>
          </p:cNvSpPr>
          <p:nvPr/>
        </p:nvSpPr>
        <p:spPr bwMode="auto">
          <a:xfrm>
            <a:off x="8126206" y="1363462"/>
            <a:ext cx="1049296" cy="527424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800" i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793096" y="1354209"/>
            <a:ext cx="2762963" cy="545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800" i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7794946" y="1605892"/>
            <a:ext cx="2740757" cy="5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696864" y="1306093"/>
            <a:ext cx="26000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5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9169951" y="1359761"/>
            <a:ext cx="0" cy="540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7759785" y="1052560"/>
            <a:ext cx="3703074" cy="305350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800" i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10561611" y="1056261"/>
            <a:ext cx="890144" cy="840178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8227989" y="1108078"/>
            <a:ext cx="2598259" cy="17580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>
            <a:off x="8779472" y="1108078"/>
            <a:ext cx="1656298" cy="194314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9869483" y="1365312"/>
            <a:ext cx="0" cy="540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8470420" y="1359761"/>
            <a:ext cx="0" cy="540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8131757" y="1356060"/>
            <a:ext cx="0" cy="540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7793096" y="1370865"/>
            <a:ext cx="0" cy="540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8797978" y="1365312"/>
            <a:ext cx="0" cy="540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9525269" y="1359761"/>
            <a:ext cx="0" cy="540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10213696" y="1354209"/>
            <a:ext cx="0" cy="540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8723953" y="1550374"/>
            <a:ext cx="26000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5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9095927" y="1300542"/>
            <a:ext cx="26000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5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0117465" y="1555926"/>
            <a:ext cx="33534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5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16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9073720" y="1555926"/>
            <a:ext cx="33534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5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7707968" y="1539270"/>
            <a:ext cx="26000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5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1" name="Text Box 57"/>
          <p:cNvSpPr txBox="1">
            <a:spLocks noChangeArrowheads="1"/>
          </p:cNvSpPr>
          <p:nvPr/>
        </p:nvSpPr>
        <p:spPr bwMode="auto">
          <a:xfrm>
            <a:off x="8718402" y="1300542"/>
            <a:ext cx="26000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5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32" name="Line 61"/>
          <p:cNvSpPr>
            <a:spLocks noChangeShapeType="1"/>
          </p:cNvSpPr>
          <p:nvPr/>
        </p:nvSpPr>
        <p:spPr bwMode="auto">
          <a:xfrm flipH="1">
            <a:off x="6906652" y="1744689"/>
            <a:ext cx="1051148" cy="3257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3" name="Line 62"/>
          <p:cNvSpPr>
            <a:spLocks noChangeShapeType="1"/>
          </p:cNvSpPr>
          <p:nvPr/>
        </p:nvSpPr>
        <p:spPr bwMode="auto">
          <a:xfrm flipH="1">
            <a:off x="7356352" y="1744689"/>
            <a:ext cx="940111" cy="488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4" name="Line 63"/>
          <p:cNvSpPr>
            <a:spLocks noChangeShapeType="1"/>
          </p:cNvSpPr>
          <p:nvPr/>
        </p:nvSpPr>
        <p:spPr bwMode="auto">
          <a:xfrm flipH="1">
            <a:off x="8194678" y="1763195"/>
            <a:ext cx="827224" cy="42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5" name="Text Box 64"/>
          <p:cNvSpPr txBox="1">
            <a:spLocks noChangeArrowheads="1"/>
          </p:cNvSpPr>
          <p:nvPr/>
        </p:nvSpPr>
        <p:spPr bwMode="auto">
          <a:xfrm>
            <a:off x="10200742" y="2185134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i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sp>
        <p:nvSpPr>
          <p:cNvPr id="36" name="Line 69"/>
          <p:cNvSpPr>
            <a:spLocks noChangeShapeType="1"/>
          </p:cNvSpPr>
          <p:nvPr/>
        </p:nvSpPr>
        <p:spPr bwMode="auto">
          <a:xfrm>
            <a:off x="9369817" y="1748390"/>
            <a:ext cx="118439" cy="4404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7" name="Line 70"/>
          <p:cNvSpPr>
            <a:spLocks noChangeShapeType="1"/>
          </p:cNvSpPr>
          <p:nvPr/>
        </p:nvSpPr>
        <p:spPr bwMode="auto">
          <a:xfrm>
            <a:off x="9358714" y="1513361"/>
            <a:ext cx="558885" cy="7032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38" name="Line 71"/>
          <p:cNvSpPr>
            <a:spLocks noChangeShapeType="1"/>
          </p:cNvSpPr>
          <p:nvPr/>
        </p:nvSpPr>
        <p:spPr bwMode="auto">
          <a:xfrm>
            <a:off x="10356193" y="1448591"/>
            <a:ext cx="599598" cy="5644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Box 72"/>
          <p:cNvSpPr txBox="1">
            <a:spLocks noChangeArrowheads="1"/>
          </p:cNvSpPr>
          <p:nvPr/>
        </p:nvSpPr>
        <p:spPr bwMode="auto">
          <a:xfrm>
            <a:off x="6775680" y="2818043"/>
            <a:ext cx="2164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i="0" dirty="0">
                <a:solidFill>
                  <a:srgbClr val="000000"/>
                </a:solidFill>
                <a:latin typeface="+mn-lt"/>
              </a:rPr>
              <a:t>Electrical Engineering</a:t>
            </a:r>
          </a:p>
          <a:p>
            <a:pPr algn="ctr" eaLnBrk="1" hangingPunct="1"/>
            <a:r>
              <a:rPr lang="en-US" altLang="en-US" sz="1800" i="0" dirty="0">
                <a:solidFill>
                  <a:srgbClr val="000000"/>
                </a:solidFill>
                <a:latin typeface="+mn-lt"/>
              </a:rPr>
              <a:t>(VLAN ports 1-8)</a:t>
            </a:r>
          </a:p>
        </p:txBody>
      </p:sp>
      <p:sp>
        <p:nvSpPr>
          <p:cNvPr id="40" name="Text Box 73"/>
          <p:cNvSpPr txBox="1">
            <a:spLocks noChangeArrowheads="1"/>
          </p:cNvSpPr>
          <p:nvPr/>
        </p:nvSpPr>
        <p:spPr bwMode="auto">
          <a:xfrm>
            <a:off x="9288967" y="2803239"/>
            <a:ext cx="192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i="0">
                <a:solidFill>
                  <a:srgbClr val="000000"/>
                </a:solidFill>
                <a:latin typeface="+mn-lt"/>
              </a:rPr>
              <a:t>Computer Science</a:t>
            </a:r>
          </a:p>
          <a:p>
            <a:pPr algn="ctr" eaLnBrk="1" hangingPunct="1"/>
            <a:r>
              <a:rPr lang="en-US" altLang="en-US" sz="1800" i="0">
                <a:solidFill>
                  <a:srgbClr val="000000"/>
                </a:solidFill>
                <a:latin typeface="+mn-lt"/>
              </a:rPr>
              <a:t>(VLAN ports 9-15)</a:t>
            </a:r>
          </a:p>
        </p:txBody>
      </p:sp>
      <p:sp>
        <p:nvSpPr>
          <p:cNvPr id="41" name="Text Box 74"/>
          <p:cNvSpPr txBox="1">
            <a:spLocks noChangeArrowheads="1"/>
          </p:cNvSpPr>
          <p:nvPr/>
        </p:nvSpPr>
        <p:spPr bwMode="auto">
          <a:xfrm>
            <a:off x="10111912" y="1294989"/>
            <a:ext cx="33534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5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15</a:t>
            </a:r>
          </a:p>
        </p:txBody>
      </p:sp>
      <p:sp>
        <p:nvSpPr>
          <p:cNvPr id="42" name="Oval 81"/>
          <p:cNvSpPr>
            <a:spLocks noChangeArrowheads="1"/>
          </p:cNvSpPr>
          <p:nvPr/>
        </p:nvSpPr>
        <p:spPr bwMode="auto">
          <a:xfrm>
            <a:off x="7928190" y="1720630"/>
            <a:ext cx="49967" cy="5551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800" i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Oval 82"/>
          <p:cNvSpPr>
            <a:spLocks noChangeArrowheads="1"/>
          </p:cNvSpPr>
          <p:nvPr/>
        </p:nvSpPr>
        <p:spPr bwMode="auto">
          <a:xfrm>
            <a:off x="8268703" y="1716929"/>
            <a:ext cx="49967" cy="5551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800" i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Oval 83"/>
          <p:cNvSpPr>
            <a:spLocks noChangeArrowheads="1"/>
          </p:cNvSpPr>
          <p:nvPr/>
        </p:nvSpPr>
        <p:spPr bwMode="auto">
          <a:xfrm>
            <a:off x="8953429" y="1722481"/>
            <a:ext cx="49967" cy="5551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800" i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Oval 84"/>
          <p:cNvSpPr>
            <a:spLocks noChangeArrowheads="1"/>
          </p:cNvSpPr>
          <p:nvPr/>
        </p:nvSpPr>
        <p:spPr bwMode="auto">
          <a:xfrm>
            <a:off x="9340208" y="1718780"/>
            <a:ext cx="49966" cy="5551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800" i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Oval 85"/>
          <p:cNvSpPr>
            <a:spLocks noChangeArrowheads="1"/>
          </p:cNvSpPr>
          <p:nvPr/>
        </p:nvSpPr>
        <p:spPr bwMode="auto">
          <a:xfrm>
            <a:off x="9325403" y="1468947"/>
            <a:ext cx="49966" cy="5551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800" i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Oval 86"/>
          <p:cNvSpPr>
            <a:spLocks noChangeArrowheads="1"/>
          </p:cNvSpPr>
          <p:nvPr/>
        </p:nvSpPr>
        <p:spPr bwMode="auto">
          <a:xfrm>
            <a:off x="10345089" y="1465246"/>
            <a:ext cx="49967" cy="5551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2800" i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7535860" y="2146271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i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grpSp>
        <p:nvGrpSpPr>
          <p:cNvPr id="49" name="Group 44"/>
          <p:cNvGrpSpPr>
            <a:grpSpLocks/>
          </p:cNvGrpSpPr>
          <p:nvPr/>
        </p:nvGrpSpPr>
        <p:grpSpPr bwMode="auto">
          <a:xfrm>
            <a:off x="6281146" y="1961210"/>
            <a:ext cx="710635" cy="651415"/>
            <a:chOff x="-44" y="1473"/>
            <a:chExt cx="981" cy="1105"/>
          </a:xfrm>
        </p:grpSpPr>
        <p:pic>
          <p:nvPicPr>
            <p:cNvPr id="5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800"/>
            </a:p>
          </p:txBody>
        </p:sp>
      </p:grpSp>
      <p:grpSp>
        <p:nvGrpSpPr>
          <p:cNvPr id="52" name="Group 44"/>
          <p:cNvGrpSpPr>
            <a:grpSpLocks/>
          </p:cNvGrpSpPr>
          <p:nvPr/>
        </p:nvGrpSpPr>
        <p:grpSpPr bwMode="auto">
          <a:xfrm>
            <a:off x="6897400" y="2068545"/>
            <a:ext cx="710635" cy="651415"/>
            <a:chOff x="-44" y="1473"/>
            <a:chExt cx="981" cy="1105"/>
          </a:xfrm>
        </p:grpSpPr>
        <p:pic>
          <p:nvPicPr>
            <p:cNvPr id="5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800"/>
            </a:p>
          </p:txBody>
        </p:sp>
      </p:grpSp>
      <p:grpSp>
        <p:nvGrpSpPr>
          <p:cNvPr id="55" name="Group 44"/>
          <p:cNvGrpSpPr>
            <a:grpSpLocks/>
          </p:cNvGrpSpPr>
          <p:nvPr/>
        </p:nvGrpSpPr>
        <p:grpSpPr bwMode="auto">
          <a:xfrm>
            <a:off x="7737578" y="2092604"/>
            <a:ext cx="710635" cy="651415"/>
            <a:chOff x="-44" y="1473"/>
            <a:chExt cx="981" cy="1105"/>
          </a:xfrm>
        </p:grpSpPr>
        <p:pic>
          <p:nvPicPr>
            <p:cNvPr id="5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800"/>
            </a:p>
          </p:txBody>
        </p:sp>
      </p:grpSp>
      <p:grpSp>
        <p:nvGrpSpPr>
          <p:cNvPr id="58" name="Group 44"/>
          <p:cNvGrpSpPr>
            <a:grpSpLocks/>
          </p:cNvGrpSpPr>
          <p:nvPr/>
        </p:nvGrpSpPr>
        <p:grpSpPr bwMode="auto">
          <a:xfrm>
            <a:off x="8921969" y="2116661"/>
            <a:ext cx="710635" cy="651415"/>
            <a:chOff x="-44" y="1473"/>
            <a:chExt cx="981" cy="1105"/>
          </a:xfrm>
        </p:grpSpPr>
        <p:pic>
          <p:nvPicPr>
            <p:cNvPr id="5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800"/>
            </a:p>
          </p:txBody>
        </p:sp>
      </p:grpSp>
      <p:grpSp>
        <p:nvGrpSpPr>
          <p:cNvPr id="61" name="Group 44"/>
          <p:cNvGrpSpPr>
            <a:grpSpLocks/>
          </p:cNvGrpSpPr>
          <p:nvPr/>
        </p:nvGrpSpPr>
        <p:grpSpPr bwMode="auto">
          <a:xfrm>
            <a:off x="9514165" y="2127765"/>
            <a:ext cx="710635" cy="651415"/>
            <a:chOff x="-44" y="1473"/>
            <a:chExt cx="981" cy="1105"/>
          </a:xfrm>
        </p:grpSpPr>
        <p:pic>
          <p:nvPicPr>
            <p:cNvPr id="6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800"/>
            </a:p>
          </p:txBody>
        </p:sp>
      </p:grpSp>
      <p:grpSp>
        <p:nvGrpSpPr>
          <p:cNvPr id="64" name="Group 44"/>
          <p:cNvGrpSpPr>
            <a:grpSpLocks/>
          </p:cNvGrpSpPr>
          <p:nvPr/>
        </p:nvGrpSpPr>
        <p:grpSpPr bwMode="auto">
          <a:xfrm>
            <a:off x="10520898" y="1914945"/>
            <a:ext cx="710635" cy="651415"/>
            <a:chOff x="-44" y="1473"/>
            <a:chExt cx="981" cy="1105"/>
          </a:xfrm>
        </p:grpSpPr>
        <p:pic>
          <p:nvPicPr>
            <p:cNvPr id="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800"/>
            </a:p>
          </p:txBody>
        </p:sp>
      </p:grpSp>
      <p:sp>
        <p:nvSpPr>
          <p:cNvPr id="68" name="Cloud"/>
          <p:cNvSpPr>
            <a:spLocks noChangeAspect="1" noEditPoints="1" noChangeArrowheads="1"/>
          </p:cNvSpPr>
          <p:nvPr/>
        </p:nvSpPr>
        <p:spPr bwMode="auto">
          <a:xfrm>
            <a:off x="6741907" y="4132583"/>
            <a:ext cx="5264705" cy="141571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 sz="2800"/>
          </a:p>
        </p:txBody>
      </p:sp>
      <p:sp>
        <p:nvSpPr>
          <p:cNvPr id="69" name="Rectangle 263"/>
          <p:cNvSpPr>
            <a:spLocks noChangeArrowheads="1"/>
          </p:cNvSpPr>
          <p:nvPr/>
        </p:nvSpPr>
        <p:spPr bwMode="auto">
          <a:xfrm>
            <a:off x="7411870" y="4706273"/>
            <a:ext cx="314604" cy="23872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0" name="Rectangle 262"/>
          <p:cNvSpPr>
            <a:spLocks noChangeArrowheads="1"/>
          </p:cNvSpPr>
          <p:nvPr/>
        </p:nvSpPr>
        <p:spPr bwMode="auto">
          <a:xfrm>
            <a:off x="10826249" y="4972761"/>
            <a:ext cx="325708" cy="27759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Line 61"/>
          <p:cNvSpPr>
            <a:spLocks noChangeShapeType="1"/>
          </p:cNvSpPr>
          <p:nvPr/>
        </p:nvSpPr>
        <p:spPr bwMode="auto">
          <a:xfrm flipH="1">
            <a:off x="6512443" y="5089349"/>
            <a:ext cx="1051091" cy="3257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2" name="Line 62"/>
          <p:cNvSpPr>
            <a:spLocks noChangeShapeType="1"/>
          </p:cNvSpPr>
          <p:nvPr/>
        </p:nvSpPr>
        <p:spPr bwMode="auto">
          <a:xfrm flipH="1">
            <a:off x="6962117" y="5089349"/>
            <a:ext cx="940060" cy="488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73" name="Line 63"/>
          <p:cNvSpPr>
            <a:spLocks noChangeShapeType="1"/>
          </p:cNvSpPr>
          <p:nvPr/>
        </p:nvSpPr>
        <p:spPr bwMode="auto">
          <a:xfrm flipH="1">
            <a:off x="7800400" y="5100452"/>
            <a:ext cx="797570" cy="4274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Text Box 72"/>
          <p:cNvSpPr txBox="1">
            <a:spLocks noChangeArrowheads="1"/>
          </p:cNvSpPr>
          <p:nvPr/>
        </p:nvSpPr>
        <p:spPr bwMode="auto">
          <a:xfrm>
            <a:off x="6381418" y="6162704"/>
            <a:ext cx="2164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i="0">
                <a:solidFill>
                  <a:srgbClr val="000000"/>
                </a:solidFill>
                <a:latin typeface="+mn-lt"/>
              </a:rPr>
              <a:t>Electrical Engineering</a:t>
            </a:r>
          </a:p>
          <a:p>
            <a:pPr algn="ctr" eaLnBrk="1" hangingPunct="1"/>
            <a:r>
              <a:rPr lang="en-US" altLang="en-US" sz="1800" i="0">
                <a:solidFill>
                  <a:srgbClr val="000000"/>
                </a:solidFill>
                <a:latin typeface="+mn-lt"/>
              </a:rPr>
              <a:t>(VLAN ports 1-8)</a:t>
            </a:r>
          </a:p>
        </p:txBody>
      </p:sp>
      <p:sp>
        <p:nvSpPr>
          <p:cNvPr id="75" name="Text Box 45"/>
          <p:cNvSpPr txBox="1">
            <a:spLocks noChangeArrowheads="1"/>
          </p:cNvSpPr>
          <p:nvPr/>
        </p:nvSpPr>
        <p:spPr bwMode="auto">
          <a:xfrm>
            <a:off x="7141617" y="5490932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i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grpSp>
        <p:nvGrpSpPr>
          <p:cNvPr id="76" name="Group 186"/>
          <p:cNvGrpSpPr>
            <a:grpSpLocks/>
          </p:cNvGrpSpPr>
          <p:nvPr/>
        </p:nvGrpSpPr>
        <p:grpSpPr bwMode="auto">
          <a:xfrm>
            <a:off x="7302611" y="4395370"/>
            <a:ext cx="1963393" cy="860534"/>
            <a:chOff x="3479" y="2610"/>
            <a:chExt cx="1061" cy="465"/>
          </a:xfrm>
        </p:grpSpPr>
        <p:sp>
          <p:nvSpPr>
            <p:cNvPr id="121" name="Rectangle 80"/>
            <p:cNvSpPr>
              <a:spLocks noChangeArrowheads="1"/>
            </p:cNvSpPr>
            <p:nvPr/>
          </p:nvSpPr>
          <p:spPr bwMode="auto">
            <a:xfrm>
              <a:off x="3531" y="2914"/>
              <a:ext cx="183" cy="153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80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2" name="Rectangle 75"/>
            <p:cNvSpPr>
              <a:spLocks noChangeArrowheads="1"/>
            </p:cNvSpPr>
            <p:nvPr/>
          </p:nvSpPr>
          <p:spPr bwMode="auto">
            <a:xfrm>
              <a:off x="3711" y="2779"/>
              <a:ext cx="567" cy="28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80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3" name="Rectangle 2"/>
            <p:cNvSpPr>
              <a:spLocks noChangeArrowheads="1"/>
            </p:cNvSpPr>
            <p:nvPr/>
          </p:nvSpPr>
          <p:spPr bwMode="auto">
            <a:xfrm>
              <a:off x="3531" y="2774"/>
              <a:ext cx="745" cy="2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80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4" name="Line 3"/>
            <p:cNvSpPr>
              <a:spLocks noChangeShapeType="1"/>
            </p:cNvSpPr>
            <p:nvPr/>
          </p:nvSpPr>
          <p:spPr bwMode="auto">
            <a:xfrm>
              <a:off x="3532" y="2910"/>
              <a:ext cx="74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5" name="Text Box 6"/>
            <p:cNvSpPr txBox="1">
              <a:spLocks noChangeArrowheads="1"/>
            </p:cNvSpPr>
            <p:nvPr/>
          </p:nvSpPr>
          <p:spPr bwMode="auto">
            <a:xfrm>
              <a:off x="3479" y="2748"/>
              <a:ext cx="14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50" i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26" name="AutoShape 8"/>
            <p:cNvSpPr>
              <a:spLocks noChangeArrowheads="1"/>
            </p:cNvSpPr>
            <p:nvPr/>
          </p:nvSpPr>
          <p:spPr bwMode="auto">
            <a:xfrm>
              <a:off x="3513" y="2611"/>
              <a:ext cx="1027" cy="165"/>
            </a:xfrm>
            <a:prstGeom prst="parallelogram">
              <a:avLst>
                <a:gd name="adj" fmla="val 1556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80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7" name="Freeform 10"/>
            <p:cNvSpPr>
              <a:spLocks/>
            </p:cNvSpPr>
            <p:nvPr/>
          </p:nvSpPr>
          <p:spPr bwMode="auto">
            <a:xfrm>
              <a:off x="3628" y="2639"/>
              <a:ext cx="746" cy="105"/>
            </a:xfrm>
            <a:custGeom>
              <a:avLst/>
              <a:gdLst>
                <a:gd name="T0" fmla="*/ 0 w 678"/>
                <a:gd name="T1" fmla="*/ 83 h 110"/>
                <a:gd name="T2" fmla="*/ 263 w 678"/>
                <a:gd name="T3" fmla="*/ 82 h 110"/>
                <a:gd name="T4" fmla="*/ 1007 w 678"/>
                <a:gd name="T5" fmla="*/ 0 h 110"/>
                <a:gd name="T6" fmla="*/ 1204 w 678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110"/>
                <a:gd name="T14" fmla="*/ 678 w 678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110">
                  <a:moveTo>
                    <a:pt x="0" y="110"/>
                  </a:moveTo>
                  <a:lnTo>
                    <a:pt x="148" y="108"/>
                  </a:lnTo>
                  <a:lnTo>
                    <a:pt x="567" y="0"/>
                  </a:lnTo>
                  <a:lnTo>
                    <a:pt x="6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8" name="Line 18"/>
            <p:cNvSpPr>
              <a:spLocks noChangeShapeType="1"/>
            </p:cNvSpPr>
            <p:nvPr/>
          </p:nvSpPr>
          <p:spPr bwMode="auto">
            <a:xfrm>
              <a:off x="3897" y="2777"/>
              <a:ext cx="0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9" name="Line 21"/>
            <p:cNvSpPr>
              <a:spLocks noChangeShapeType="1"/>
            </p:cNvSpPr>
            <p:nvPr/>
          </p:nvSpPr>
          <p:spPr bwMode="auto">
            <a:xfrm>
              <a:off x="3714" y="2775"/>
              <a:ext cx="0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0" name="Line 22"/>
            <p:cNvSpPr>
              <a:spLocks noChangeShapeType="1"/>
            </p:cNvSpPr>
            <p:nvPr/>
          </p:nvSpPr>
          <p:spPr bwMode="auto">
            <a:xfrm>
              <a:off x="3531" y="2783"/>
              <a:ext cx="0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1" name="Line 23"/>
            <p:cNvSpPr>
              <a:spLocks noChangeShapeType="1"/>
            </p:cNvSpPr>
            <p:nvPr/>
          </p:nvSpPr>
          <p:spPr bwMode="auto">
            <a:xfrm>
              <a:off x="4074" y="2780"/>
              <a:ext cx="0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2" name="Text Box 26"/>
            <p:cNvSpPr txBox="1">
              <a:spLocks noChangeArrowheads="1"/>
            </p:cNvSpPr>
            <p:nvPr/>
          </p:nvSpPr>
          <p:spPr bwMode="auto">
            <a:xfrm>
              <a:off x="4034" y="2880"/>
              <a:ext cx="14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50" i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8</a:t>
              </a:r>
            </a:p>
          </p:txBody>
        </p:sp>
        <p:sp>
          <p:nvSpPr>
            <p:cNvPr id="133" name="Text Box 30"/>
            <p:cNvSpPr txBox="1">
              <a:spLocks noChangeArrowheads="1"/>
            </p:cNvSpPr>
            <p:nvPr/>
          </p:nvSpPr>
          <p:spPr bwMode="auto">
            <a:xfrm>
              <a:off x="3485" y="2874"/>
              <a:ext cx="14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50" i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34" name="Text Box 57"/>
            <p:cNvSpPr txBox="1">
              <a:spLocks noChangeArrowheads="1"/>
            </p:cNvSpPr>
            <p:nvPr/>
          </p:nvSpPr>
          <p:spPr bwMode="auto">
            <a:xfrm>
              <a:off x="4031" y="2745"/>
              <a:ext cx="14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50" i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7</a:t>
              </a:r>
            </a:p>
          </p:txBody>
        </p:sp>
        <p:sp>
          <p:nvSpPr>
            <p:cNvPr id="135" name="Oval 81"/>
            <p:cNvSpPr>
              <a:spLocks noChangeArrowheads="1"/>
            </p:cNvSpPr>
            <p:nvPr/>
          </p:nvSpPr>
          <p:spPr bwMode="auto">
            <a:xfrm>
              <a:off x="3604" y="2972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80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6" name="Oval 82"/>
            <p:cNvSpPr>
              <a:spLocks noChangeArrowheads="1"/>
            </p:cNvSpPr>
            <p:nvPr/>
          </p:nvSpPr>
          <p:spPr bwMode="auto">
            <a:xfrm>
              <a:off x="3788" y="2970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80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7" name="Oval 83"/>
            <p:cNvSpPr>
              <a:spLocks noChangeArrowheads="1"/>
            </p:cNvSpPr>
            <p:nvPr/>
          </p:nvSpPr>
          <p:spPr bwMode="auto">
            <a:xfrm>
              <a:off x="4158" y="2973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80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8" name="Freeform 10"/>
            <p:cNvSpPr>
              <a:spLocks/>
            </p:cNvSpPr>
            <p:nvPr/>
          </p:nvSpPr>
          <p:spPr bwMode="auto">
            <a:xfrm flipV="1">
              <a:off x="3754" y="2639"/>
              <a:ext cx="550" cy="105"/>
            </a:xfrm>
            <a:custGeom>
              <a:avLst/>
              <a:gdLst>
                <a:gd name="T0" fmla="*/ 0 w 678"/>
                <a:gd name="T1" fmla="*/ 83 h 110"/>
                <a:gd name="T2" fmla="*/ 42 w 678"/>
                <a:gd name="T3" fmla="*/ 82 h 110"/>
                <a:gd name="T4" fmla="*/ 162 w 678"/>
                <a:gd name="T5" fmla="*/ 0 h 110"/>
                <a:gd name="T6" fmla="*/ 193 w 678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110"/>
                <a:gd name="T14" fmla="*/ 678 w 678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110">
                  <a:moveTo>
                    <a:pt x="0" y="110"/>
                  </a:moveTo>
                  <a:lnTo>
                    <a:pt x="148" y="108"/>
                  </a:lnTo>
                  <a:lnTo>
                    <a:pt x="567" y="0"/>
                  </a:lnTo>
                  <a:lnTo>
                    <a:pt x="6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sz="28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9" name="Freeform 185"/>
            <p:cNvSpPr>
              <a:spLocks/>
            </p:cNvSpPr>
            <p:nvPr/>
          </p:nvSpPr>
          <p:spPr bwMode="auto">
            <a:xfrm>
              <a:off x="4274" y="2610"/>
              <a:ext cx="264" cy="456"/>
            </a:xfrm>
            <a:custGeom>
              <a:avLst/>
              <a:gdLst>
                <a:gd name="T0" fmla="*/ 264 w 264"/>
                <a:gd name="T1" fmla="*/ 0 h 456"/>
                <a:gd name="T2" fmla="*/ 262 w 264"/>
                <a:gd name="T3" fmla="*/ 248 h 456"/>
                <a:gd name="T4" fmla="*/ 0 w 264"/>
                <a:gd name="T5" fmla="*/ 456 h 4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4" h="456">
                  <a:moveTo>
                    <a:pt x="264" y="0"/>
                  </a:moveTo>
                  <a:lnTo>
                    <a:pt x="262" y="248"/>
                  </a:lnTo>
                  <a:lnTo>
                    <a:pt x="0" y="45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80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77" name="Group 210"/>
          <p:cNvGrpSpPr>
            <a:grpSpLocks/>
          </p:cNvGrpSpPr>
          <p:nvPr/>
        </p:nvGrpSpPr>
        <p:grpSpPr bwMode="auto">
          <a:xfrm>
            <a:off x="9678668" y="4397220"/>
            <a:ext cx="1980047" cy="866086"/>
            <a:chOff x="1003" y="3585"/>
            <a:chExt cx="1070" cy="468"/>
          </a:xfrm>
        </p:grpSpPr>
        <p:grpSp>
          <p:nvGrpSpPr>
            <p:cNvPr id="102" name="Group 207"/>
            <p:cNvGrpSpPr>
              <a:grpSpLocks/>
            </p:cNvGrpSpPr>
            <p:nvPr/>
          </p:nvGrpSpPr>
          <p:grpSpPr bwMode="auto">
            <a:xfrm>
              <a:off x="1003" y="3723"/>
              <a:ext cx="796" cy="330"/>
              <a:chOff x="2444" y="3759"/>
              <a:chExt cx="796" cy="330"/>
            </a:xfrm>
          </p:grpSpPr>
          <p:sp>
            <p:nvSpPr>
              <p:cNvPr id="109" name="Rectangle 77"/>
              <p:cNvSpPr>
                <a:spLocks noChangeArrowheads="1"/>
              </p:cNvSpPr>
              <p:nvPr/>
            </p:nvSpPr>
            <p:spPr bwMode="auto">
              <a:xfrm>
                <a:off x="3057" y="3793"/>
                <a:ext cx="183" cy="1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2800" i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0" name="Rectangle 76"/>
              <p:cNvSpPr>
                <a:spLocks noChangeArrowheads="1"/>
              </p:cNvSpPr>
              <p:nvPr/>
            </p:nvSpPr>
            <p:spPr bwMode="auto">
              <a:xfrm>
                <a:off x="2496" y="3796"/>
                <a:ext cx="561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2800" i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1" name="Line 17"/>
              <p:cNvSpPr>
                <a:spLocks noChangeShapeType="1"/>
              </p:cNvSpPr>
              <p:nvPr/>
            </p:nvSpPr>
            <p:spPr bwMode="auto">
              <a:xfrm>
                <a:off x="2874" y="379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2" name="Line 24"/>
              <p:cNvSpPr>
                <a:spLocks noChangeShapeType="1"/>
              </p:cNvSpPr>
              <p:nvPr/>
            </p:nvSpPr>
            <p:spPr bwMode="auto">
              <a:xfrm>
                <a:off x="2688" y="3794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3" name="Line 25"/>
              <p:cNvSpPr>
                <a:spLocks noChangeShapeType="1"/>
              </p:cNvSpPr>
              <p:nvPr/>
            </p:nvSpPr>
            <p:spPr bwMode="auto">
              <a:xfrm>
                <a:off x="3060" y="3791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4" name="Text Box 27"/>
              <p:cNvSpPr txBox="1">
                <a:spLocks noChangeArrowheads="1"/>
              </p:cNvSpPr>
              <p:nvPr/>
            </p:nvSpPr>
            <p:spPr bwMode="auto">
              <a:xfrm>
                <a:off x="2456" y="3762"/>
                <a:ext cx="14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050" i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9</a:t>
                </a:r>
              </a:p>
            </p:txBody>
          </p:sp>
          <p:sp>
            <p:nvSpPr>
              <p:cNvPr id="115" name="Text Box 28"/>
              <p:cNvSpPr txBox="1">
                <a:spLocks noChangeArrowheads="1"/>
              </p:cNvSpPr>
              <p:nvPr/>
            </p:nvSpPr>
            <p:spPr bwMode="auto">
              <a:xfrm>
                <a:off x="3008" y="3900"/>
                <a:ext cx="18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050" i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16</a:t>
                </a:r>
              </a:p>
            </p:txBody>
          </p:sp>
          <p:sp>
            <p:nvSpPr>
              <p:cNvPr id="116" name="Text Box 29"/>
              <p:cNvSpPr txBox="1">
                <a:spLocks noChangeArrowheads="1"/>
              </p:cNvSpPr>
              <p:nvPr/>
            </p:nvSpPr>
            <p:spPr bwMode="auto">
              <a:xfrm>
                <a:off x="2444" y="3900"/>
                <a:ext cx="18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050" i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10</a:t>
                </a:r>
              </a:p>
            </p:txBody>
          </p:sp>
          <p:sp>
            <p:nvSpPr>
              <p:cNvPr id="117" name="Text Box 74"/>
              <p:cNvSpPr txBox="1">
                <a:spLocks noChangeArrowheads="1"/>
              </p:cNvSpPr>
              <p:nvPr/>
            </p:nvSpPr>
            <p:spPr bwMode="auto">
              <a:xfrm>
                <a:off x="3005" y="3759"/>
                <a:ext cx="181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050" i="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15</a:t>
                </a:r>
              </a:p>
            </p:txBody>
          </p:sp>
          <p:sp>
            <p:nvSpPr>
              <p:cNvPr id="118" name="Oval 84"/>
              <p:cNvSpPr>
                <a:spLocks noChangeArrowheads="1"/>
              </p:cNvSpPr>
              <p:nvPr/>
            </p:nvSpPr>
            <p:spPr bwMode="auto">
              <a:xfrm>
                <a:off x="2588" y="3988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2800" i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19" name="Oval 85"/>
              <p:cNvSpPr>
                <a:spLocks noChangeArrowheads="1"/>
              </p:cNvSpPr>
              <p:nvPr/>
            </p:nvSpPr>
            <p:spPr bwMode="auto">
              <a:xfrm>
                <a:off x="2580" y="385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2800" i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20" name="Oval 86"/>
              <p:cNvSpPr>
                <a:spLocks noChangeArrowheads="1"/>
              </p:cNvSpPr>
              <p:nvPr/>
            </p:nvSpPr>
            <p:spPr bwMode="auto">
              <a:xfrm>
                <a:off x="3131" y="3851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2800" i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03" name="AutoShape 8"/>
            <p:cNvSpPr>
              <a:spLocks noChangeArrowheads="1"/>
            </p:cNvSpPr>
            <p:nvPr/>
          </p:nvSpPr>
          <p:spPr bwMode="auto">
            <a:xfrm>
              <a:off x="1046" y="3586"/>
              <a:ext cx="1027" cy="165"/>
            </a:xfrm>
            <a:prstGeom prst="parallelogram">
              <a:avLst>
                <a:gd name="adj" fmla="val 155606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800" i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1161" y="3614"/>
              <a:ext cx="746" cy="105"/>
            </a:xfrm>
            <a:custGeom>
              <a:avLst/>
              <a:gdLst>
                <a:gd name="T0" fmla="*/ 0 w 678"/>
                <a:gd name="T1" fmla="*/ 83 h 110"/>
                <a:gd name="T2" fmla="*/ 263 w 678"/>
                <a:gd name="T3" fmla="*/ 82 h 110"/>
                <a:gd name="T4" fmla="*/ 1007 w 678"/>
                <a:gd name="T5" fmla="*/ 0 h 110"/>
                <a:gd name="T6" fmla="*/ 1204 w 678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110"/>
                <a:gd name="T14" fmla="*/ 678 w 678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110">
                  <a:moveTo>
                    <a:pt x="0" y="110"/>
                  </a:moveTo>
                  <a:lnTo>
                    <a:pt x="148" y="108"/>
                  </a:lnTo>
                  <a:lnTo>
                    <a:pt x="567" y="0"/>
                  </a:lnTo>
                  <a:lnTo>
                    <a:pt x="6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5" name="Freeform 10"/>
            <p:cNvSpPr>
              <a:spLocks/>
            </p:cNvSpPr>
            <p:nvPr/>
          </p:nvSpPr>
          <p:spPr bwMode="auto">
            <a:xfrm flipV="1">
              <a:off x="1287" y="3614"/>
              <a:ext cx="550" cy="105"/>
            </a:xfrm>
            <a:custGeom>
              <a:avLst/>
              <a:gdLst>
                <a:gd name="T0" fmla="*/ 0 w 678"/>
                <a:gd name="T1" fmla="*/ 83 h 110"/>
                <a:gd name="T2" fmla="*/ 42 w 678"/>
                <a:gd name="T3" fmla="*/ 82 h 110"/>
                <a:gd name="T4" fmla="*/ 162 w 678"/>
                <a:gd name="T5" fmla="*/ 0 h 110"/>
                <a:gd name="T6" fmla="*/ 193 w 678"/>
                <a:gd name="T7" fmla="*/ 0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110"/>
                <a:gd name="T14" fmla="*/ 678 w 678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110">
                  <a:moveTo>
                    <a:pt x="0" y="110"/>
                  </a:moveTo>
                  <a:lnTo>
                    <a:pt x="148" y="108"/>
                  </a:lnTo>
                  <a:lnTo>
                    <a:pt x="567" y="0"/>
                  </a:lnTo>
                  <a:lnTo>
                    <a:pt x="6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/>
            <a:lstStyle/>
            <a:p>
              <a:endParaRPr lang="en-US" sz="28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6" name="Freeform 206"/>
            <p:cNvSpPr>
              <a:spLocks/>
            </p:cNvSpPr>
            <p:nvPr/>
          </p:nvSpPr>
          <p:spPr bwMode="auto">
            <a:xfrm>
              <a:off x="1807" y="3585"/>
              <a:ext cx="264" cy="456"/>
            </a:xfrm>
            <a:custGeom>
              <a:avLst/>
              <a:gdLst>
                <a:gd name="T0" fmla="*/ 264 w 264"/>
                <a:gd name="T1" fmla="*/ 0 h 456"/>
                <a:gd name="T2" fmla="*/ 262 w 264"/>
                <a:gd name="T3" fmla="*/ 248 h 456"/>
                <a:gd name="T4" fmla="*/ 0 w 264"/>
                <a:gd name="T5" fmla="*/ 456 h 4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4" h="456">
                  <a:moveTo>
                    <a:pt x="264" y="0"/>
                  </a:moveTo>
                  <a:lnTo>
                    <a:pt x="262" y="248"/>
                  </a:lnTo>
                  <a:lnTo>
                    <a:pt x="0" y="456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8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7" name="Freeform 208"/>
            <p:cNvSpPr>
              <a:spLocks/>
            </p:cNvSpPr>
            <p:nvPr/>
          </p:nvSpPr>
          <p:spPr bwMode="auto">
            <a:xfrm>
              <a:off x="1044" y="3747"/>
              <a:ext cx="762" cy="303"/>
            </a:xfrm>
            <a:custGeom>
              <a:avLst/>
              <a:gdLst>
                <a:gd name="T0" fmla="*/ 0 w 762"/>
                <a:gd name="T1" fmla="*/ 3 h 303"/>
                <a:gd name="T2" fmla="*/ 0 w 762"/>
                <a:gd name="T3" fmla="*/ 303 h 303"/>
                <a:gd name="T4" fmla="*/ 762 w 762"/>
                <a:gd name="T5" fmla="*/ 303 h 303"/>
                <a:gd name="T6" fmla="*/ 762 w 762"/>
                <a:gd name="T7" fmla="*/ 0 h 30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2" h="303">
                  <a:moveTo>
                    <a:pt x="0" y="3"/>
                  </a:moveTo>
                  <a:lnTo>
                    <a:pt x="0" y="303"/>
                  </a:lnTo>
                  <a:lnTo>
                    <a:pt x="762" y="303"/>
                  </a:lnTo>
                  <a:lnTo>
                    <a:pt x="762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8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8" name="Line 209"/>
            <p:cNvSpPr>
              <a:spLocks noChangeShapeType="1"/>
            </p:cNvSpPr>
            <p:nvPr/>
          </p:nvSpPr>
          <p:spPr bwMode="auto">
            <a:xfrm flipV="1">
              <a:off x="1044" y="3888"/>
              <a:ext cx="76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80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78" name="Text Box 64"/>
          <p:cNvSpPr txBox="1">
            <a:spLocks noChangeArrowheads="1"/>
          </p:cNvSpPr>
          <p:nvPr/>
        </p:nvSpPr>
        <p:spPr bwMode="auto">
          <a:xfrm>
            <a:off x="10794527" y="5539048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i="0">
                <a:solidFill>
                  <a:srgbClr val="000000"/>
                </a:solidFill>
                <a:latin typeface="+mn-lt"/>
              </a:rPr>
              <a:t>…</a:t>
            </a:r>
          </a:p>
        </p:txBody>
      </p:sp>
      <p:sp>
        <p:nvSpPr>
          <p:cNvPr id="79" name="Line 69"/>
          <p:cNvSpPr>
            <a:spLocks noChangeShapeType="1"/>
          </p:cNvSpPr>
          <p:nvPr/>
        </p:nvSpPr>
        <p:spPr bwMode="auto">
          <a:xfrm>
            <a:off x="9963647" y="5102304"/>
            <a:ext cx="118433" cy="4404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Line 70"/>
          <p:cNvSpPr>
            <a:spLocks noChangeShapeType="1"/>
          </p:cNvSpPr>
          <p:nvPr/>
        </p:nvSpPr>
        <p:spPr bwMode="auto">
          <a:xfrm>
            <a:off x="9952544" y="4867275"/>
            <a:ext cx="558855" cy="7032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81" name="Line 71"/>
          <p:cNvSpPr>
            <a:spLocks noChangeShapeType="1"/>
          </p:cNvSpPr>
          <p:nvPr/>
        </p:nvSpPr>
        <p:spPr bwMode="auto">
          <a:xfrm>
            <a:off x="10949970" y="4802505"/>
            <a:ext cx="599566" cy="5644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Text Box 73"/>
          <p:cNvSpPr txBox="1">
            <a:spLocks noChangeArrowheads="1"/>
          </p:cNvSpPr>
          <p:nvPr/>
        </p:nvSpPr>
        <p:spPr bwMode="auto">
          <a:xfrm>
            <a:off x="9882749" y="6157153"/>
            <a:ext cx="19253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i="0">
                <a:solidFill>
                  <a:srgbClr val="000000"/>
                </a:solidFill>
                <a:latin typeface="+mn-lt"/>
              </a:rPr>
              <a:t>Computer Science</a:t>
            </a:r>
          </a:p>
          <a:p>
            <a:pPr algn="ctr" eaLnBrk="1" hangingPunct="1"/>
            <a:r>
              <a:rPr lang="en-US" altLang="en-US" sz="1800" i="0">
                <a:solidFill>
                  <a:srgbClr val="000000"/>
                </a:solidFill>
                <a:latin typeface="+mn-lt"/>
              </a:rPr>
              <a:t>(VLAN ports 9-16)</a:t>
            </a:r>
          </a:p>
        </p:txBody>
      </p:sp>
      <p:sp>
        <p:nvSpPr>
          <p:cNvPr id="83" name="Rectangle 211"/>
          <p:cNvSpPr>
            <a:spLocks noChangeArrowheads="1"/>
          </p:cNvSpPr>
          <p:nvPr/>
        </p:nvSpPr>
        <p:spPr bwMode="auto">
          <a:xfrm>
            <a:off x="6199718" y="3671780"/>
            <a:ext cx="5992282" cy="58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None/>
            </a:pPr>
            <a:r>
              <a:rPr lang="en-US" altLang="en-US" sz="2800" i="0" dirty="0">
                <a:solidFill>
                  <a:srgbClr val="000000"/>
                </a:solidFill>
                <a:latin typeface="+mn-lt"/>
              </a:rPr>
              <a:t>… operates as </a:t>
            </a:r>
            <a:r>
              <a:rPr lang="en-US" altLang="en-US" sz="2800" dirty="0">
                <a:solidFill>
                  <a:schemeClr val="accent6"/>
                </a:solidFill>
                <a:latin typeface="+mn-lt"/>
              </a:rPr>
              <a:t>multiple</a:t>
            </a:r>
            <a:r>
              <a:rPr lang="en-US" altLang="en-US" sz="2800" i="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n-US" altLang="en-US" sz="2800" i="0" dirty="0">
                <a:solidFill>
                  <a:srgbClr val="000000"/>
                </a:solidFill>
                <a:latin typeface="+mn-lt"/>
              </a:rPr>
              <a:t>virtual switches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2"/>
              <a:buChar char="v"/>
            </a:pPr>
            <a:endParaRPr lang="en-US" altLang="en-US" i="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84" name="Group 44"/>
          <p:cNvGrpSpPr>
            <a:grpSpLocks/>
          </p:cNvGrpSpPr>
          <p:nvPr/>
        </p:nvGrpSpPr>
        <p:grpSpPr bwMode="auto">
          <a:xfrm>
            <a:off x="5973944" y="5320676"/>
            <a:ext cx="710596" cy="651415"/>
            <a:chOff x="-44" y="1473"/>
            <a:chExt cx="981" cy="1105"/>
          </a:xfrm>
        </p:grpSpPr>
        <p:pic>
          <p:nvPicPr>
            <p:cNvPr id="10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800"/>
            </a:p>
          </p:txBody>
        </p:sp>
      </p:grpSp>
      <p:grpSp>
        <p:nvGrpSpPr>
          <p:cNvPr id="85" name="Group 44"/>
          <p:cNvGrpSpPr>
            <a:grpSpLocks/>
          </p:cNvGrpSpPr>
          <p:nvPr/>
        </p:nvGrpSpPr>
        <p:grpSpPr bwMode="auto">
          <a:xfrm>
            <a:off x="6588314" y="5428011"/>
            <a:ext cx="710596" cy="651415"/>
            <a:chOff x="-44" y="1473"/>
            <a:chExt cx="981" cy="1105"/>
          </a:xfrm>
        </p:grpSpPr>
        <p:pic>
          <p:nvPicPr>
            <p:cNvPr id="9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800"/>
            </a:p>
          </p:txBody>
        </p:sp>
      </p:grpSp>
      <p:grpSp>
        <p:nvGrpSpPr>
          <p:cNvPr id="86" name="Group 44"/>
          <p:cNvGrpSpPr>
            <a:grpSpLocks/>
          </p:cNvGrpSpPr>
          <p:nvPr/>
        </p:nvGrpSpPr>
        <p:grpSpPr bwMode="auto">
          <a:xfrm>
            <a:off x="7430297" y="5452069"/>
            <a:ext cx="710596" cy="651415"/>
            <a:chOff x="-44" y="1473"/>
            <a:chExt cx="981" cy="1105"/>
          </a:xfrm>
        </p:grpSpPr>
        <p:pic>
          <p:nvPicPr>
            <p:cNvPr id="9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800"/>
            </a:p>
          </p:txBody>
        </p:sp>
      </p:grpSp>
      <p:grpSp>
        <p:nvGrpSpPr>
          <p:cNvPr id="87" name="Group 44"/>
          <p:cNvGrpSpPr>
            <a:grpSpLocks/>
          </p:cNvGrpSpPr>
          <p:nvPr/>
        </p:nvGrpSpPr>
        <p:grpSpPr bwMode="auto">
          <a:xfrm>
            <a:off x="9549132" y="5487231"/>
            <a:ext cx="710596" cy="651415"/>
            <a:chOff x="-44" y="1473"/>
            <a:chExt cx="981" cy="1105"/>
          </a:xfrm>
        </p:grpSpPr>
        <p:pic>
          <p:nvPicPr>
            <p:cNvPr id="9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800"/>
            </a:p>
          </p:txBody>
        </p:sp>
      </p:grpSp>
      <p:grpSp>
        <p:nvGrpSpPr>
          <p:cNvPr id="88" name="Group 44"/>
          <p:cNvGrpSpPr>
            <a:grpSpLocks/>
          </p:cNvGrpSpPr>
          <p:nvPr/>
        </p:nvGrpSpPr>
        <p:grpSpPr bwMode="auto">
          <a:xfrm>
            <a:off x="10141296" y="5498335"/>
            <a:ext cx="710596" cy="651415"/>
            <a:chOff x="-44" y="1473"/>
            <a:chExt cx="981" cy="1105"/>
          </a:xfrm>
        </p:grpSpPr>
        <p:pic>
          <p:nvPicPr>
            <p:cNvPr id="9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800"/>
            </a:p>
          </p:txBody>
        </p:sp>
      </p:grpSp>
      <p:grpSp>
        <p:nvGrpSpPr>
          <p:cNvPr id="89" name="Group 44"/>
          <p:cNvGrpSpPr>
            <a:grpSpLocks/>
          </p:cNvGrpSpPr>
          <p:nvPr/>
        </p:nvGrpSpPr>
        <p:grpSpPr bwMode="auto">
          <a:xfrm>
            <a:off x="11147975" y="5285514"/>
            <a:ext cx="710596" cy="651415"/>
            <a:chOff x="-44" y="1473"/>
            <a:chExt cx="981" cy="1105"/>
          </a:xfrm>
        </p:grpSpPr>
        <p:pic>
          <p:nvPicPr>
            <p:cNvPr id="9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1685640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13069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Data Centers house 10s or 100s of thousands of machines.</a:t>
            </a:r>
          </a:p>
          <a:p>
            <a:r>
              <a:rPr lang="en-US" dirty="0"/>
              <a:t>Fast communication is essential</a:t>
            </a:r>
          </a:p>
          <a:p>
            <a:pPr lvl="1"/>
            <a:r>
              <a:rPr lang="en-US" dirty="0"/>
              <a:t>higher-level switches and routers can become bottlenecks.</a:t>
            </a:r>
          </a:p>
        </p:txBody>
      </p:sp>
      <p:grpSp>
        <p:nvGrpSpPr>
          <p:cNvPr id="1146" name="Group 1145"/>
          <p:cNvGrpSpPr/>
          <p:nvPr/>
        </p:nvGrpSpPr>
        <p:grpSpPr>
          <a:xfrm>
            <a:off x="1435450" y="2775615"/>
            <a:ext cx="9937794" cy="3994150"/>
            <a:chOff x="1435450" y="2509395"/>
            <a:chExt cx="9937794" cy="3994150"/>
          </a:xfrm>
        </p:grpSpPr>
        <p:cxnSp>
          <p:nvCxnSpPr>
            <p:cNvPr id="1141" name="Straight Connector 1140"/>
            <p:cNvCxnSpPr>
              <a:endCxn id="1101" idx="1"/>
            </p:cNvCxnSpPr>
            <p:nvPr/>
          </p:nvCxnSpPr>
          <p:spPr>
            <a:xfrm>
              <a:off x="4537073" y="2756205"/>
              <a:ext cx="1288452" cy="53900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>
              <a:stCxn id="55" idx="3"/>
              <a:endCxn id="73" idx="1"/>
            </p:cNvCxnSpPr>
            <p:nvPr/>
          </p:nvCxnSpPr>
          <p:spPr>
            <a:xfrm flipH="1">
              <a:off x="3470074" y="4415983"/>
              <a:ext cx="893763" cy="3921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4501949" y="4282633"/>
              <a:ext cx="374650" cy="5381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6732387" y="4385820"/>
              <a:ext cx="415925" cy="53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461049" y="4269933"/>
              <a:ext cx="374650" cy="5381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87"/>
            <p:cNvGrpSpPr>
              <a:grpSpLocks/>
            </p:cNvGrpSpPr>
            <p:nvPr/>
          </p:nvGrpSpPr>
          <p:grpSpPr bwMode="auto">
            <a:xfrm>
              <a:off x="3968549" y="4196908"/>
              <a:ext cx="1052513" cy="355600"/>
              <a:chOff x="4410" y="1365"/>
              <a:chExt cx="663" cy="224"/>
            </a:xfrm>
          </p:grpSpPr>
          <p:sp>
            <p:nvSpPr>
              <p:cNvPr id="9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1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2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3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grpSp>
          <p:nvGrpSpPr>
            <p:cNvPr id="14" name="Group 187"/>
            <p:cNvGrpSpPr>
              <a:grpSpLocks/>
            </p:cNvGrpSpPr>
            <p:nvPr/>
          </p:nvGrpSpPr>
          <p:grpSpPr bwMode="auto">
            <a:xfrm>
              <a:off x="6787949" y="4196908"/>
              <a:ext cx="1052513" cy="355600"/>
              <a:chOff x="4410" y="1365"/>
              <a:chExt cx="663" cy="224"/>
            </a:xfrm>
          </p:grpSpPr>
          <p:sp>
            <p:nvSpPr>
              <p:cNvPr id="15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6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7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8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9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 flipH="1">
              <a:off x="7397549" y="3828608"/>
              <a:ext cx="0" cy="368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578149" y="3815908"/>
              <a:ext cx="0" cy="368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5959737" y="2840319"/>
              <a:ext cx="1109662" cy="468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8772324" y="5795920"/>
              <a:ext cx="169288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0" dirty="0">
                  <a:solidFill>
                    <a:prstClr val="black"/>
                  </a:solidFill>
                  <a:ea typeface="+mn-ea"/>
                </a:rPr>
                <a:t>Server racks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758035" y="5338720"/>
              <a:ext cx="2615209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0">
                  <a:solidFill>
                    <a:prstClr val="black"/>
                  </a:solidFill>
                  <a:ea typeface="+mn-ea"/>
                </a:rPr>
                <a:t>Top-of-rack switches</a:t>
              </a:r>
              <a:endParaRPr lang="en-US" sz="2000" i="0" dirty="0">
                <a:solidFill>
                  <a:prstClr val="black"/>
                </a:solidFill>
                <a:ea typeface="+mn-e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755924" y="4180508"/>
              <a:ext cx="19390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0" dirty="0">
                  <a:solidFill>
                    <a:prstClr val="black"/>
                  </a:solidFill>
                  <a:ea typeface="+mn-ea"/>
                </a:rPr>
                <a:t>Tier-1 switches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756449" y="4838195"/>
              <a:ext cx="19390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0" dirty="0">
                  <a:solidFill>
                    <a:prstClr val="black"/>
                  </a:solidFill>
                  <a:ea typeface="+mn-ea"/>
                </a:rPr>
                <a:t>Tier-2 switches</a:t>
              </a: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H="1">
              <a:off x="2698549" y="4941445"/>
              <a:ext cx="35560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2" idx="2"/>
            </p:cNvCxnSpPr>
            <p:nvPr/>
          </p:nvCxnSpPr>
          <p:spPr>
            <a:xfrm flipH="1">
              <a:off x="3003349" y="5155758"/>
              <a:ext cx="201613" cy="485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320849" y="4955733"/>
              <a:ext cx="57150" cy="4905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77" idx="0"/>
            </p:cNvCxnSpPr>
            <p:nvPr/>
          </p:nvCxnSpPr>
          <p:spPr>
            <a:xfrm>
              <a:off x="3460549" y="4979545"/>
              <a:ext cx="274638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Group 505"/>
            <p:cNvGrpSpPr>
              <a:grpSpLocks/>
            </p:cNvGrpSpPr>
            <p:nvPr/>
          </p:nvGrpSpPr>
          <p:grpSpPr bwMode="auto">
            <a:xfrm>
              <a:off x="2433437" y="5436745"/>
              <a:ext cx="331787" cy="1030288"/>
              <a:chOff x="6240352" y="2055335"/>
              <a:chExt cx="771307" cy="1017716"/>
            </a:xfrm>
          </p:grpSpPr>
          <p:grpSp>
            <p:nvGrpSpPr>
              <p:cNvPr id="102" name="Group 506"/>
              <p:cNvGrpSpPr>
                <a:grpSpLocks/>
              </p:cNvGrpSpPr>
              <p:nvPr/>
            </p:nvGrpSpPr>
            <p:grpSpPr bwMode="auto">
              <a:xfrm>
                <a:off x="6240352" y="2235573"/>
                <a:ext cx="697981" cy="837478"/>
                <a:chOff x="6395998" y="3062424"/>
                <a:chExt cx="564403" cy="837478"/>
              </a:xfrm>
            </p:grpSpPr>
            <p:sp>
              <p:nvSpPr>
                <p:cNvPr id="123" name="Rectangle 122"/>
                <p:cNvSpPr/>
                <p:nvPr/>
              </p:nvSpPr>
              <p:spPr>
                <a:xfrm>
                  <a:off x="6509397" y="3062521"/>
                  <a:ext cx="447629" cy="74172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4" name="Straight Connector 123"/>
                <p:cNvCxnSpPr/>
                <p:nvPr/>
              </p:nvCxnSpPr>
              <p:spPr>
                <a:xfrm flipV="1">
                  <a:off x="6846611" y="3062521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Rectangle 124"/>
                <p:cNvSpPr/>
                <p:nvPr/>
              </p:nvSpPr>
              <p:spPr>
                <a:xfrm>
                  <a:off x="6476570" y="3071930"/>
                  <a:ext cx="131305" cy="11604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6395998" y="3062521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Rectangle 126"/>
                <p:cNvSpPr/>
                <p:nvPr/>
              </p:nvSpPr>
              <p:spPr>
                <a:xfrm>
                  <a:off x="6816769" y="3703885"/>
                  <a:ext cx="131305" cy="1144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6404950" y="3158176"/>
                  <a:ext cx="444646" cy="74172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9" name="Straight Connector 128"/>
                <p:cNvCxnSpPr/>
                <p:nvPr/>
              </p:nvCxnSpPr>
              <p:spPr>
                <a:xfrm flipV="1">
                  <a:off x="6846611" y="38042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0" name="Group 544"/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58" name="Straight Connector 157"/>
                  <p:cNvCxnSpPr/>
                  <p:nvPr/>
                </p:nvCxnSpPr>
                <p:spPr>
                  <a:xfrm flipV="1">
                    <a:off x="7028337" y="2846452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 flipV="1">
                    <a:off x="6580707" y="2938972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" name="Group 547"/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56" name="Straight Connector 155"/>
                  <p:cNvCxnSpPr/>
                  <p:nvPr/>
                </p:nvCxnSpPr>
                <p:spPr>
                  <a:xfrm flipV="1">
                    <a:off x="7028816" y="2846449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flipV="1">
                    <a:off x="6581187" y="2938969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2" name="Group 549"/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>
                  <a:xfrm flipV="1">
                    <a:off x="7026314" y="2846446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flipV="1">
                    <a:off x="6581668" y="2938966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550"/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52" name="Straight Connector 151"/>
                  <p:cNvCxnSpPr/>
                  <p:nvPr/>
                </p:nvCxnSpPr>
                <p:spPr>
                  <a:xfrm flipV="1">
                    <a:off x="7026794" y="2846445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 flipV="1">
                    <a:off x="6582147" y="2938964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4" name="Group 551"/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50" name="Straight Connector 149"/>
                  <p:cNvCxnSpPr/>
                  <p:nvPr/>
                </p:nvCxnSpPr>
                <p:spPr>
                  <a:xfrm flipV="1">
                    <a:off x="7027273" y="2846442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flipV="1">
                    <a:off x="6582627" y="2938961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5" name="Group 552"/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48" name="Straight Connector 147"/>
                  <p:cNvCxnSpPr/>
                  <p:nvPr/>
                </p:nvCxnSpPr>
                <p:spPr>
                  <a:xfrm flipV="1">
                    <a:off x="7027754" y="2846440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flipV="1">
                    <a:off x="6583108" y="2938959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6" name="Group 555"/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46" name="Straight Connector 145"/>
                  <p:cNvCxnSpPr/>
                  <p:nvPr/>
                </p:nvCxnSpPr>
                <p:spPr>
                  <a:xfrm flipV="1">
                    <a:off x="7028234" y="2846437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>
                  <a:xfrm flipV="1">
                    <a:off x="6580604" y="2938956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7" name="Group 556"/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44" name="Straight Connector 143"/>
                  <p:cNvCxnSpPr/>
                  <p:nvPr/>
                </p:nvCxnSpPr>
                <p:spPr>
                  <a:xfrm flipV="1">
                    <a:off x="7028713" y="2846434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 flipV="1">
                    <a:off x="6581083" y="2938953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8" name="Group 557"/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42" name="Straight Connector 141"/>
                  <p:cNvCxnSpPr/>
                  <p:nvPr/>
                </p:nvCxnSpPr>
                <p:spPr>
                  <a:xfrm flipV="1">
                    <a:off x="7026209" y="2846432"/>
                    <a:ext cx="107431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 flipV="1">
                    <a:off x="6581565" y="2938951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9" name="Group 558"/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40" name="Straight Connector 139"/>
                  <p:cNvCxnSpPr/>
                  <p:nvPr/>
                </p:nvCxnSpPr>
                <p:spPr>
                  <a:xfrm flipV="1">
                    <a:off x="7026688" y="2846429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 flipV="1">
                    <a:off x="6582044" y="2938948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3" name="Group 50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731610" cy="920732"/>
                <a:chOff x="6280049" y="2055335"/>
                <a:chExt cx="731610" cy="920732"/>
              </a:xfrm>
            </p:grpSpPr>
            <p:grpSp>
              <p:nvGrpSpPr>
                <p:cNvPr id="104" name="Group 50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680752" cy="139401"/>
                  <a:chOff x="5414286" y="2921098"/>
                  <a:chExt cx="680752" cy="139401"/>
                </a:xfrm>
              </p:grpSpPr>
              <p:sp>
                <p:nvSpPr>
                  <p:cNvPr id="118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5415183" y="2996368"/>
                    <a:ext cx="549881" cy="6429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119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415183" y="2921098"/>
                    <a:ext cx="675356" cy="78406"/>
                  </a:xfrm>
                  <a:prstGeom prst="parallelogram">
                    <a:avLst>
                      <a:gd name="adj" fmla="val 122778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120" name="Freeform 190"/>
                  <p:cNvSpPr>
                    <a:spLocks/>
                  </p:cNvSpPr>
                  <p:nvPr/>
                </p:nvSpPr>
                <p:spPr bwMode="auto">
                  <a:xfrm>
                    <a:off x="5968753" y="2922667"/>
                    <a:ext cx="125476" cy="137995"/>
                  </a:xfrm>
                  <a:custGeom>
                    <a:avLst/>
                    <a:gdLst>
                      <a:gd name="T0" fmla="*/ 0 w 169"/>
                      <a:gd name="T1" fmla="*/ 138 h 224"/>
                      <a:gd name="T2" fmla="*/ 0 w 169"/>
                      <a:gd name="T3" fmla="*/ 224 h 224"/>
                      <a:gd name="T4" fmla="*/ 169 w 169"/>
                      <a:gd name="T5" fmla="*/ 77 h 224"/>
                      <a:gd name="T6" fmla="*/ 169 w 169"/>
                      <a:gd name="T7" fmla="*/ 0 h 224"/>
                      <a:gd name="T8" fmla="*/ 0 w 169"/>
                      <a:gd name="T9" fmla="*/ 138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24"/>
                      <a:gd name="T17" fmla="*/ 169 w 169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24">
                        <a:moveTo>
                          <a:pt x="0" y="138"/>
                        </a:moveTo>
                        <a:lnTo>
                          <a:pt x="0" y="224"/>
                        </a:lnTo>
                        <a:lnTo>
                          <a:pt x="169" y="77"/>
                        </a:lnTo>
                        <a:lnTo>
                          <a:pt x="169" y="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121" name="Freeform 191"/>
                  <p:cNvSpPr>
                    <a:spLocks/>
                  </p:cNvSpPr>
                  <p:nvPr/>
                </p:nvSpPr>
                <p:spPr bwMode="auto">
                  <a:xfrm>
                    <a:off x="5500065" y="2936779"/>
                    <a:ext cx="524046" cy="45476"/>
                  </a:xfrm>
                  <a:custGeom>
                    <a:avLst/>
                    <a:gdLst>
                      <a:gd name="T0" fmla="*/ 0 w 280"/>
                      <a:gd name="T1" fmla="*/ 63 h 63"/>
                      <a:gd name="T2" fmla="*/ 37 w 280"/>
                      <a:gd name="T3" fmla="*/ 62 h 63"/>
                      <a:gd name="T4" fmla="*/ 219 w 280"/>
                      <a:gd name="T5" fmla="*/ 0 h 63"/>
                      <a:gd name="T6" fmla="*/ 280 w 280"/>
                      <a:gd name="T7" fmla="*/ 0 h 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0"/>
                      <a:gd name="T13" fmla="*/ 0 h 63"/>
                      <a:gd name="T14" fmla="*/ 280 w 280"/>
                      <a:gd name="T15" fmla="*/ 63 h 6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0" h="63">
                        <a:moveTo>
                          <a:pt x="0" y="63"/>
                        </a:moveTo>
                        <a:lnTo>
                          <a:pt x="37" y="62"/>
                        </a:lnTo>
                        <a:lnTo>
                          <a:pt x="219" y="0"/>
                        </a:lnTo>
                        <a:lnTo>
                          <a:pt x="280" y="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122" name="Freeform 192"/>
                  <p:cNvSpPr>
                    <a:spLocks/>
                  </p:cNvSpPr>
                  <p:nvPr/>
                </p:nvSpPr>
                <p:spPr bwMode="auto">
                  <a:xfrm>
                    <a:off x="5621849" y="2933643"/>
                    <a:ext cx="302618" cy="53316"/>
                  </a:xfrm>
                  <a:custGeom>
                    <a:avLst/>
                    <a:gdLst>
                      <a:gd name="T0" fmla="*/ 0 w 293"/>
                      <a:gd name="T1" fmla="*/ 0 h 93"/>
                      <a:gd name="T2" fmla="*/ 67 w 293"/>
                      <a:gd name="T3" fmla="*/ 1 h 93"/>
                      <a:gd name="T4" fmla="*/ 195 w 293"/>
                      <a:gd name="T5" fmla="*/ 93 h 93"/>
                      <a:gd name="T6" fmla="*/ 293 w 293"/>
                      <a:gd name="T7" fmla="*/ 93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93"/>
                      <a:gd name="T14" fmla="*/ 293 w 293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93">
                        <a:moveTo>
                          <a:pt x="0" y="0"/>
                        </a:moveTo>
                        <a:lnTo>
                          <a:pt x="67" y="1"/>
                        </a:lnTo>
                        <a:lnTo>
                          <a:pt x="195" y="93"/>
                        </a:lnTo>
                        <a:lnTo>
                          <a:pt x="293" y="93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</p:grp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6996897" y="2124333"/>
                  <a:ext cx="11073" cy="8452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6875113" y="2304668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871421" y="2368961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871421" y="2444231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6867732" y="2508525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6864040" y="2569681"/>
                  <a:ext cx="1402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6864040" y="2638679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6860351" y="2706109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6867732" y="2775107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871421" y="2842536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6871421" y="2911533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6875113" y="2975827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H="1">
                  <a:off x="6875113" y="2132174"/>
                  <a:ext cx="136546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0" name="Group 638"/>
            <p:cNvGrpSpPr>
              <a:grpSpLocks/>
            </p:cNvGrpSpPr>
            <p:nvPr/>
          </p:nvGrpSpPr>
          <p:grpSpPr bwMode="auto">
            <a:xfrm>
              <a:off x="2819199" y="5436745"/>
              <a:ext cx="331788" cy="1030288"/>
              <a:chOff x="6240352" y="2055335"/>
              <a:chExt cx="771307" cy="1017716"/>
            </a:xfrm>
          </p:grpSpPr>
          <p:grpSp>
            <p:nvGrpSpPr>
              <p:cNvPr id="161" name="Group 639"/>
              <p:cNvGrpSpPr>
                <a:grpSpLocks/>
              </p:cNvGrpSpPr>
              <p:nvPr/>
            </p:nvGrpSpPr>
            <p:grpSpPr bwMode="auto">
              <a:xfrm>
                <a:off x="6240352" y="2235573"/>
                <a:ext cx="697981" cy="837478"/>
                <a:chOff x="6395998" y="3062424"/>
                <a:chExt cx="564403" cy="837478"/>
              </a:xfrm>
            </p:grpSpPr>
            <p:sp>
              <p:nvSpPr>
                <p:cNvPr id="182" name="Rectangle 181"/>
                <p:cNvSpPr/>
                <p:nvPr/>
              </p:nvSpPr>
              <p:spPr>
                <a:xfrm>
                  <a:off x="6509397" y="3062521"/>
                  <a:ext cx="447628" cy="74172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83" name="Straight Connector 182"/>
                <p:cNvCxnSpPr/>
                <p:nvPr/>
              </p:nvCxnSpPr>
              <p:spPr>
                <a:xfrm flipV="1">
                  <a:off x="6846611" y="3062521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4" name="Rectangle 183"/>
                <p:cNvSpPr/>
                <p:nvPr/>
              </p:nvSpPr>
              <p:spPr>
                <a:xfrm>
                  <a:off x="6476572" y="3071930"/>
                  <a:ext cx="131304" cy="11604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85" name="Straight Connector 184"/>
                <p:cNvCxnSpPr/>
                <p:nvPr/>
              </p:nvCxnSpPr>
              <p:spPr>
                <a:xfrm flipV="1">
                  <a:off x="6395998" y="3062521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6" name="Rectangle 185"/>
                <p:cNvSpPr/>
                <p:nvPr/>
              </p:nvSpPr>
              <p:spPr>
                <a:xfrm>
                  <a:off x="6816769" y="3703885"/>
                  <a:ext cx="131304" cy="1144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6404951" y="3158176"/>
                  <a:ext cx="444643" cy="74172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88" name="Straight Connector 187"/>
                <p:cNvCxnSpPr/>
                <p:nvPr/>
              </p:nvCxnSpPr>
              <p:spPr>
                <a:xfrm flipV="1">
                  <a:off x="6846611" y="38042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9" name="Group 667"/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17" name="Straight Connector 216"/>
                  <p:cNvCxnSpPr/>
                  <p:nvPr/>
                </p:nvCxnSpPr>
                <p:spPr>
                  <a:xfrm flipV="1">
                    <a:off x="7028337" y="2846452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/>
                  <p:cNvCxnSpPr/>
                  <p:nvPr/>
                </p:nvCxnSpPr>
                <p:spPr>
                  <a:xfrm flipV="1">
                    <a:off x="6580709" y="2938972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668"/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15" name="Straight Connector 214"/>
                  <p:cNvCxnSpPr/>
                  <p:nvPr/>
                </p:nvCxnSpPr>
                <p:spPr>
                  <a:xfrm flipV="1">
                    <a:off x="7028817" y="2846449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>
                  <a:xfrm flipV="1">
                    <a:off x="6581189" y="2938969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1" name="Group 669"/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13" name="Straight Connector 212"/>
                  <p:cNvCxnSpPr/>
                  <p:nvPr/>
                </p:nvCxnSpPr>
                <p:spPr>
                  <a:xfrm flipV="1">
                    <a:off x="7026313" y="2846446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>
                  <a:xfrm flipV="1">
                    <a:off x="6581670" y="2938966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2" name="Group 670"/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11" name="Straight Connector 210"/>
                  <p:cNvCxnSpPr/>
                  <p:nvPr/>
                </p:nvCxnSpPr>
                <p:spPr>
                  <a:xfrm flipV="1">
                    <a:off x="7026792" y="2846445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>
                  <a:xfrm flipV="1">
                    <a:off x="6582149" y="2938964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3" name="Group 671"/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09" name="Straight Connector 208"/>
                  <p:cNvCxnSpPr/>
                  <p:nvPr/>
                </p:nvCxnSpPr>
                <p:spPr>
                  <a:xfrm flipV="1">
                    <a:off x="7027272" y="2846442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/>
                  <p:cNvCxnSpPr/>
                  <p:nvPr/>
                </p:nvCxnSpPr>
                <p:spPr>
                  <a:xfrm flipV="1">
                    <a:off x="6582629" y="2938961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4" name="Group 672"/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07" name="Straight Connector 206"/>
                  <p:cNvCxnSpPr/>
                  <p:nvPr/>
                </p:nvCxnSpPr>
                <p:spPr>
                  <a:xfrm flipV="1">
                    <a:off x="7027753" y="2846440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/>
                  <p:nvPr/>
                </p:nvCxnSpPr>
                <p:spPr>
                  <a:xfrm flipV="1">
                    <a:off x="6583110" y="2938959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5" name="Group 673"/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05" name="Straight Connector 204"/>
                  <p:cNvCxnSpPr/>
                  <p:nvPr/>
                </p:nvCxnSpPr>
                <p:spPr>
                  <a:xfrm flipV="1">
                    <a:off x="7028232" y="2846437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05"/>
                  <p:cNvCxnSpPr/>
                  <p:nvPr/>
                </p:nvCxnSpPr>
                <p:spPr>
                  <a:xfrm flipV="1">
                    <a:off x="6580604" y="2938956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6" name="Group 674"/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03" name="Straight Connector 202"/>
                  <p:cNvCxnSpPr/>
                  <p:nvPr/>
                </p:nvCxnSpPr>
                <p:spPr>
                  <a:xfrm flipV="1">
                    <a:off x="7028711" y="2846434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/>
                  <p:cNvCxnSpPr/>
                  <p:nvPr/>
                </p:nvCxnSpPr>
                <p:spPr>
                  <a:xfrm flipV="1">
                    <a:off x="6581083" y="2938953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7" name="Group 675"/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01" name="Straight Connector 200"/>
                  <p:cNvCxnSpPr/>
                  <p:nvPr/>
                </p:nvCxnSpPr>
                <p:spPr>
                  <a:xfrm flipV="1">
                    <a:off x="7026209" y="2846432"/>
                    <a:ext cx="107431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/>
                  <p:cNvCxnSpPr/>
                  <p:nvPr/>
                </p:nvCxnSpPr>
                <p:spPr>
                  <a:xfrm flipV="1">
                    <a:off x="6581565" y="2938951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8" name="Group 676"/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99" name="Straight Connector 198"/>
                  <p:cNvCxnSpPr/>
                  <p:nvPr/>
                </p:nvCxnSpPr>
                <p:spPr>
                  <a:xfrm flipV="1">
                    <a:off x="7026689" y="2846429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/>
                  <p:cNvCxnSpPr/>
                  <p:nvPr/>
                </p:nvCxnSpPr>
                <p:spPr>
                  <a:xfrm flipV="1">
                    <a:off x="6582044" y="2938948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2" name="Group 64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731610" cy="920732"/>
                <a:chOff x="6280049" y="2055335"/>
                <a:chExt cx="731610" cy="920732"/>
              </a:xfrm>
            </p:grpSpPr>
            <p:grpSp>
              <p:nvGrpSpPr>
                <p:cNvPr id="163" name="Group 64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680752" cy="139401"/>
                  <a:chOff x="5414286" y="2921098"/>
                  <a:chExt cx="680752" cy="139401"/>
                </a:xfrm>
              </p:grpSpPr>
              <p:sp>
                <p:nvSpPr>
                  <p:cNvPr id="177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5415186" y="2996368"/>
                    <a:ext cx="549876" cy="6429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178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415186" y="2921098"/>
                    <a:ext cx="675352" cy="78406"/>
                  </a:xfrm>
                  <a:prstGeom prst="parallelogram">
                    <a:avLst>
                      <a:gd name="adj" fmla="val 122778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179" name="Freeform 190"/>
                  <p:cNvSpPr>
                    <a:spLocks/>
                  </p:cNvSpPr>
                  <p:nvPr/>
                </p:nvSpPr>
                <p:spPr bwMode="auto">
                  <a:xfrm>
                    <a:off x="5968754" y="2922667"/>
                    <a:ext cx="125475" cy="137995"/>
                  </a:xfrm>
                  <a:custGeom>
                    <a:avLst/>
                    <a:gdLst>
                      <a:gd name="T0" fmla="*/ 0 w 169"/>
                      <a:gd name="T1" fmla="*/ 138 h 224"/>
                      <a:gd name="T2" fmla="*/ 0 w 169"/>
                      <a:gd name="T3" fmla="*/ 224 h 224"/>
                      <a:gd name="T4" fmla="*/ 169 w 169"/>
                      <a:gd name="T5" fmla="*/ 77 h 224"/>
                      <a:gd name="T6" fmla="*/ 169 w 169"/>
                      <a:gd name="T7" fmla="*/ 0 h 224"/>
                      <a:gd name="T8" fmla="*/ 0 w 169"/>
                      <a:gd name="T9" fmla="*/ 138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24"/>
                      <a:gd name="T17" fmla="*/ 169 w 169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24">
                        <a:moveTo>
                          <a:pt x="0" y="138"/>
                        </a:moveTo>
                        <a:lnTo>
                          <a:pt x="0" y="224"/>
                        </a:lnTo>
                        <a:lnTo>
                          <a:pt x="169" y="77"/>
                        </a:lnTo>
                        <a:lnTo>
                          <a:pt x="169" y="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180" name="Freeform 191"/>
                  <p:cNvSpPr>
                    <a:spLocks/>
                  </p:cNvSpPr>
                  <p:nvPr/>
                </p:nvSpPr>
                <p:spPr bwMode="auto">
                  <a:xfrm>
                    <a:off x="5500065" y="2936779"/>
                    <a:ext cx="524044" cy="45476"/>
                  </a:xfrm>
                  <a:custGeom>
                    <a:avLst/>
                    <a:gdLst>
                      <a:gd name="T0" fmla="*/ 0 w 280"/>
                      <a:gd name="T1" fmla="*/ 63 h 63"/>
                      <a:gd name="T2" fmla="*/ 37 w 280"/>
                      <a:gd name="T3" fmla="*/ 62 h 63"/>
                      <a:gd name="T4" fmla="*/ 219 w 280"/>
                      <a:gd name="T5" fmla="*/ 0 h 63"/>
                      <a:gd name="T6" fmla="*/ 280 w 280"/>
                      <a:gd name="T7" fmla="*/ 0 h 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0"/>
                      <a:gd name="T13" fmla="*/ 0 h 63"/>
                      <a:gd name="T14" fmla="*/ 280 w 280"/>
                      <a:gd name="T15" fmla="*/ 63 h 6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0" h="63">
                        <a:moveTo>
                          <a:pt x="0" y="63"/>
                        </a:moveTo>
                        <a:lnTo>
                          <a:pt x="37" y="62"/>
                        </a:lnTo>
                        <a:lnTo>
                          <a:pt x="219" y="0"/>
                        </a:lnTo>
                        <a:lnTo>
                          <a:pt x="280" y="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181" name="Freeform 192"/>
                  <p:cNvSpPr>
                    <a:spLocks/>
                  </p:cNvSpPr>
                  <p:nvPr/>
                </p:nvSpPr>
                <p:spPr bwMode="auto">
                  <a:xfrm>
                    <a:off x="5621851" y="2933643"/>
                    <a:ext cx="302617" cy="53316"/>
                  </a:xfrm>
                  <a:custGeom>
                    <a:avLst/>
                    <a:gdLst>
                      <a:gd name="T0" fmla="*/ 0 w 293"/>
                      <a:gd name="T1" fmla="*/ 0 h 93"/>
                      <a:gd name="T2" fmla="*/ 67 w 293"/>
                      <a:gd name="T3" fmla="*/ 1 h 93"/>
                      <a:gd name="T4" fmla="*/ 195 w 293"/>
                      <a:gd name="T5" fmla="*/ 93 h 93"/>
                      <a:gd name="T6" fmla="*/ 293 w 293"/>
                      <a:gd name="T7" fmla="*/ 93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93"/>
                      <a:gd name="T14" fmla="*/ 293 w 293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93">
                        <a:moveTo>
                          <a:pt x="0" y="0"/>
                        </a:moveTo>
                        <a:lnTo>
                          <a:pt x="67" y="1"/>
                        </a:lnTo>
                        <a:lnTo>
                          <a:pt x="195" y="93"/>
                        </a:lnTo>
                        <a:lnTo>
                          <a:pt x="293" y="93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</p:grpSp>
            <p:cxnSp>
              <p:nvCxnSpPr>
                <p:cNvPr id="164" name="Straight Connector 163"/>
                <p:cNvCxnSpPr/>
                <p:nvPr/>
              </p:nvCxnSpPr>
              <p:spPr>
                <a:xfrm flipH="1">
                  <a:off x="6996897" y="2124333"/>
                  <a:ext cx="11070" cy="8452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6875111" y="2304668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6871422" y="2368961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6871422" y="2444231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6867730" y="2508525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6864041" y="2569681"/>
                  <a:ext cx="1402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6864041" y="2638679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6860349" y="2706109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6867730" y="2775107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6871422" y="2842536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6871422" y="2911533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6875111" y="2975827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flipH="1">
                  <a:off x="6875111" y="2132174"/>
                  <a:ext cx="136548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9" name="Group 697"/>
            <p:cNvGrpSpPr>
              <a:grpSpLocks/>
            </p:cNvGrpSpPr>
            <p:nvPr/>
          </p:nvGrpSpPr>
          <p:grpSpPr bwMode="auto">
            <a:xfrm>
              <a:off x="3195437" y="5436745"/>
              <a:ext cx="331787" cy="1030288"/>
              <a:chOff x="6240352" y="2055335"/>
              <a:chExt cx="771307" cy="1017716"/>
            </a:xfrm>
          </p:grpSpPr>
          <p:grpSp>
            <p:nvGrpSpPr>
              <p:cNvPr id="220" name="Group 698"/>
              <p:cNvGrpSpPr>
                <a:grpSpLocks/>
              </p:cNvGrpSpPr>
              <p:nvPr/>
            </p:nvGrpSpPr>
            <p:grpSpPr bwMode="auto">
              <a:xfrm>
                <a:off x="6240352" y="2235573"/>
                <a:ext cx="697981" cy="837478"/>
                <a:chOff x="6395998" y="3062424"/>
                <a:chExt cx="564403" cy="837478"/>
              </a:xfrm>
            </p:grpSpPr>
            <p:sp>
              <p:nvSpPr>
                <p:cNvPr id="241" name="Rectangle 240"/>
                <p:cNvSpPr/>
                <p:nvPr/>
              </p:nvSpPr>
              <p:spPr>
                <a:xfrm>
                  <a:off x="6509397" y="3062521"/>
                  <a:ext cx="447629" cy="74172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42" name="Straight Connector 241"/>
                <p:cNvCxnSpPr/>
                <p:nvPr/>
              </p:nvCxnSpPr>
              <p:spPr>
                <a:xfrm flipV="1">
                  <a:off x="6846611" y="3062521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3" name="Rectangle 242"/>
                <p:cNvSpPr/>
                <p:nvPr/>
              </p:nvSpPr>
              <p:spPr>
                <a:xfrm>
                  <a:off x="6476570" y="3071930"/>
                  <a:ext cx="131305" cy="11604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44" name="Straight Connector 243"/>
                <p:cNvCxnSpPr/>
                <p:nvPr/>
              </p:nvCxnSpPr>
              <p:spPr>
                <a:xfrm flipV="1">
                  <a:off x="6395998" y="3062521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5" name="Rectangle 244"/>
                <p:cNvSpPr/>
                <p:nvPr/>
              </p:nvSpPr>
              <p:spPr>
                <a:xfrm>
                  <a:off x="6816769" y="3703885"/>
                  <a:ext cx="131305" cy="1144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6404950" y="3158176"/>
                  <a:ext cx="444646" cy="74172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47" name="Straight Connector 246"/>
                <p:cNvCxnSpPr/>
                <p:nvPr/>
              </p:nvCxnSpPr>
              <p:spPr>
                <a:xfrm flipV="1">
                  <a:off x="6846611" y="38042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8" name="Group 726"/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76" name="Straight Connector 275"/>
                  <p:cNvCxnSpPr/>
                  <p:nvPr/>
                </p:nvCxnSpPr>
                <p:spPr>
                  <a:xfrm flipV="1">
                    <a:off x="7028337" y="2846452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/>
                  <p:cNvCxnSpPr/>
                  <p:nvPr/>
                </p:nvCxnSpPr>
                <p:spPr>
                  <a:xfrm flipV="1">
                    <a:off x="6580707" y="2938972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727"/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74" name="Straight Connector 273"/>
                  <p:cNvCxnSpPr/>
                  <p:nvPr/>
                </p:nvCxnSpPr>
                <p:spPr>
                  <a:xfrm flipV="1">
                    <a:off x="7028816" y="2846449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/>
                  <p:cNvCxnSpPr/>
                  <p:nvPr/>
                </p:nvCxnSpPr>
                <p:spPr>
                  <a:xfrm flipV="1">
                    <a:off x="6581187" y="2938969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0" name="Group 728"/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72" name="Straight Connector 271"/>
                  <p:cNvCxnSpPr/>
                  <p:nvPr/>
                </p:nvCxnSpPr>
                <p:spPr>
                  <a:xfrm flipV="1">
                    <a:off x="7026314" y="2846446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Connector 272"/>
                  <p:cNvCxnSpPr/>
                  <p:nvPr/>
                </p:nvCxnSpPr>
                <p:spPr>
                  <a:xfrm flipV="1">
                    <a:off x="6581668" y="2938966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1" name="Group 729"/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70" name="Straight Connector 269"/>
                  <p:cNvCxnSpPr/>
                  <p:nvPr/>
                </p:nvCxnSpPr>
                <p:spPr>
                  <a:xfrm flipV="1">
                    <a:off x="7026794" y="2846445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/>
                  <p:cNvCxnSpPr/>
                  <p:nvPr/>
                </p:nvCxnSpPr>
                <p:spPr>
                  <a:xfrm flipV="1">
                    <a:off x="6582147" y="2938964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2" name="Group 730"/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68" name="Straight Connector 267"/>
                  <p:cNvCxnSpPr/>
                  <p:nvPr/>
                </p:nvCxnSpPr>
                <p:spPr>
                  <a:xfrm flipV="1">
                    <a:off x="7027273" y="2846442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9" name="Straight Connector 268"/>
                  <p:cNvCxnSpPr/>
                  <p:nvPr/>
                </p:nvCxnSpPr>
                <p:spPr>
                  <a:xfrm flipV="1">
                    <a:off x="6582627" y="2938961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3" name="Group 731"/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66" name="Straight Connector 265"/>
                  <p:cNvCxnSpPr/>
                  <p:nvPr/>
                </p:nvCxnSpPr>
                <p:spPr>
                  <a:xfrm flipV="1">
                    <a:off x="7027754" y="2846440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7" name="Straight Connector 266"/>
                  <p:cNvCxnSpPr/>
                  <p:nvPr/>
                </p:nvCxnSpPr>
                <p:spPr>
                  <a:xfrm flipV="1">
                    <a:off x="6583108" y="2938959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Group 732"/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64" name="Straight Connector 263"/>
                  <p:cNvCxnSpPr/>
                  <p:nvPr/>
                </p:nvCxnSpPr>
                <p:spPr>
                  <a:xfrm flipV="1">
                    <a:off x="7028234" y="2846437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Straight Connector 264"/>
                  <p:cNvCxnSpPr/>
                  <p:nvPr/>
                </p:nvCxnSpPr>
                <p:spPr>
                  <a:xfrm flipV="1">
                    <a:off x="6580604" y="2938956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733"/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62" name="Straight Connector 261"/>
                  <p:cNvCxnSpPr/>
                  <p:nvPr/>
                </p:nvCxnSpPr>
                <p:spPr>
                  <a:xfrm flipV="1">
                    <a:off x="7028713" y="2846434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" name="Straight Connector 262"/>
                  <p:cNvCxnSpPr/>
                  <p:nvPr/>
                </p:nvCxnSpPr>
                <p:spPr>
                  <a:xfrm flipV="1">
                    <a:off x="6581083" y="2938953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6" name="Group 734"/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60" name="Straight Connector 259"/>
                  <p:cNvCxnSpPr/>
                  <p:nvPr/>
                </p:nvCxnSpPr>
                <p:spPr>
                  <a:xfrm flipV="1">
                    <a:off x="7026209" y="2846432"/>
                    <a:ext cx="107431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" name="Straight Connector 260"/>
                  <p:cNvCxnSpPr/>
                  <p:nvPr/>
                </p:nvCxnSpPr>
                <p:spPr>
                  <a:xfrm flipV="1">
                    <a:off x="6581565" y="2938951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7" name="Group 735"/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258" name="Straight Connector 257"/>
                  <p:cNvCxnSpPr/>
                  <p:nvPr/>
                </p:nvCxnSpPr>
                <p:spPr>
                  <a:xfrm flipV="1">
                    <a:off x="7026688" y="2846429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Straight Connector 258"/>
                  <p:cNvCxnSpPr/>
                  <p:nvPr/>
                </p:nvCxnSpPr>
                <p:spPr>
                  <a:xfrm flipV="1">
                    <a:off x="6582044" y="2938948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1" name="Group 69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731610" cy="920732"/>
                <a:chOff x="6280049" y="2055335"/>
                <a:chExt cx="731610" cy="920732"/>
              </a:xfrm>
            </p:grpSpPr>
            <p:grpSp>
              <p:nvGrpSpPr>
                <p:cNvPr id="222" name="Group 7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680752" cy="139401"/>
                  <a:chOff x="5414286" y="2921098"/>
                  <a:chExt cx="680752" cy="139401"/>
                </a:xfrm>
              </p:grpSpPr>
              <p:sp>
                <p:nvSpPr>
                  <p:cNvPr id="236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5415183" y="2996368"/>
                    <a:ext cx="549881" cy="6429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237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415183" y="2921098"/>
                    <a:ext cx="675356" cy="78406"/>
                  </a:xfrm>
                  <a:prstGeom prst="parallelogram">
                    <a:avLst>
                      <a:gd name="adj" fmla="val 122778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238" name="Freeform 190"/>
                  <p:cNvSpPr>
                    <a:spLocks/>
                  </p:cNvSpPr>
                  <p:nvPr/>
                </p:nvSpPr>
                <p:spPr bwMode="auto">
                  <a:xfrm>
                    <a:off x="5968753" y="2922667"/>
                    <a:ext cx="125476" cy="137995"/>
                  </a:xfrm>
                  <a:custGeom>
                    <a:avLst/>
                    <a:gdLst>
                      <a:gd name="T0" fmla="*/ 0 w 169"/>
                      <a:gd name="T1" fmla="*/ 138 h 224"/>
                      <a:gd name="T2" fmla="*/ 0 w 169"/>
                      <a:gd name="T3" fmla="*/ 224 h 224"/>
                      <a:gd name="T4" fmla="*/ 169 w 169"/>
                      <a:gd name="T5" fmla="*/ 77 h 224"/>
                      <a:gd name="T6" fmla="*/ 169 w 169"/>
                      <a:gd name="T7" fmla="*/ 0 h 224"/>
                      <a:gd name="T8" fmla="*/ 0 w 169"/>
                      <a:gd name="T9" fmla="*/ 138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24"/>
                      <a:gd name="T17" fmla="*/ 169 w 169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24">
                        <a:moveTo>
                          <a:pt x="0" y="138"/>
                        </a:moveTo>
                        <a:lnTo>
                          <a:pt x="0" y="224"/>
                        </a:lnTo>
                        <a:lnTo>
                          <a:pt x="169" y="77"/>
                        </a:lnTo>
                        <a:lnTo>
                          <a:pt x="169" y="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239" name="Freeform 191"/>
                  <p:cNvSpPr>
                    <a:spLocks/>
                  </p:cNvSpPr>
                  <p:nvPr/>
                </p:nvSpPr>
                <p:spPr bwMode="auto">
                  <a:xfrm>
                    <a:off x="5500065" y="2936779"/>
                    <a:ext cx="524046" cy="45476"/>
                  </a:xfrm>
                  <a:custGeom>
                    <a:avLst/>
                    <a:gdLst>
                      <a:gd name="T0" fmla="*/ 0 w 280"/>
                      <a:gd name="T1" fmla="*/ 63 h 63"/>
                      <a:gd name="T2" fmla="*/ 37 w 280"/>
                      <a:gd name="T3" fmla="*/ 62 h 63"/>
                      <a:gd name="T4" fmla="*/ 219 w 280"/>
                      <a:gd name="T5" fmla="*/ 0 h 63"/>
                      <a:gd name="T6" fmla="*/ 280 w 280"/>
                      <a:gd name="T7" fmla="*/ 0 h 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0"/>
                      <a:gd name="T13" fmla="*/ 0 h 63"/>
                      <a:gd name="T14" fmla="*/ 280 w 280"/>
                      <a:gd name="T15" fmla="*/ 63 h 6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0" h="63">
                        <a:moveTo>
                          <a:pt x="0" y="63"/>
                        </a:moveTo>
                        <a:lnTo>
                          <a:pt x="37" y="62"/>
                        </a:lnTo>
                        <a:lnTo>
                          <a:pt x="219" y="0"/>
                        </a:lnTo>
                        <a:lnTo>
                          <a:pt x="280" y="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240" name="Freeform 192"/>
                  <p:cNvSpPr>
                    <a:spLocks/>
                  </p:cNvSpPr>
                  <p:nvPr/>
                </p:nvSpPr>
                <p:spPr bwMode="auto">
                  <a:xfrm>
                    <a:off x="5621849" y="2933643"/>
                    <a:ext cx="302618" cy="53316"/>
                  </a:xfrm>
                  <a:custGeom>
                    <a:avLst/>
                    <a:gdLst>
                      <a:gd name="T0" fmla="*/ 0 w 293"/>
                      <a:gd name="T1" fmla="*/ 0 h 93"/>
                      <a:gd name="T2" fmla="*/ 67 w 293"/>
                      <a:gd name="T3" fmla="*/ 1 h 93"/>
                      <a:gd name="T4" fmla="*/ 195 w 293"/>
                      <a:gd name="T5" fmla="*/ 93 h 93"/>
                      <a:gd name="T6" fmla="*/ 293 w 293"/>
                      <a:gd name="T7" fmla="*/ 93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93"/>
                      <a:gd name="T14" fmla="*/ 293 w 293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93">
                        <a:moveTo>
                          <a:pt x="0" y="0"/>
                        </a:moveTo>
                        <a:lnTo>
                          <a:pt x="67" y="1"/>
                        </a:lnTo>
                        <a:lnTo>
                          <a:pt x="195" y="93"/>
                        </a:lnTo>
                        <a:lnTo>
                          <a:pt x="293" y="93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</p:grpSp>
            <p:cxnSp>
              <p:nvCxnSpPr>
                <p:cNvPr id="223" name="Straight Connector 222"/>
                <p:cNvCxnSpPr/>
                <p:nvPr/>
              </p:nvCxnSpPr>
              <p:spPr>
                <a:xfrm flipH="1">
                  <a:off x="6996897" y="2124333"/>
                  <a:ext cx="11073" cy="8452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>
                  <a:off x="6875113" y="2304668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/>
              </p:nvCxnSpPr>
              <p:spPr>
                <a:xfrm>
                  <a:off x="6871421" y="2368961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225"/>
                <p:cNvCxnSpPr/>
                <p:nvPr/>
              </p:nvCxnSpPr>
              <p:spPr>
                <a:xfrm>
                  <a:off x="6871421" y="2444231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>
                  <a:off x="6867732" y="2508525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>
                  <a:off x="6864040" y="2569681"/>
                  <a:ext cx="1402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/>
              </p:nvCxnSpPr>
              <p:spPr>
                <a:xfrm>
                  <a:off x="6864040" y="2638679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Connector 229"/>
                <p:cNvCxnSpPr/>
                <p:nvPr/>
              </p:nvCxnSpPr>
              <p:spPr>
                <a:xfrm>
                  <a:off x="6860351" y="2706109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>
                <a:xfrm>
                  <a:off x="6867732" y="2775107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/>
                <p:cNvCxnSpPr/>
                <p:nvPr/>
              </p:nvCxnSpPr>
              <p:spPr>
                <a:xfrm>
                  <a:off x="6871421" y="2842536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/>
              </p:nvCxnSpPr>
              <p:spPr>
                <a:xfrm>
                  <a:off x="6871421" y="2911533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>
                <a:xfrm>
                  <a:off x="6875113" y="2975827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/>
              </p:nvCxnSpPr>
              <p:spPr>
                <a:xfrm flipH="1">
                  <a:off x="6875113" y="2132174"/>
                  <a:ext cx="136546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8" name="Group 756"/>
            <p:cNvGrpSpPr>
              <a:grpSpLocks/>
            </p:cNvGrpSpPr>
            <p:nvPr/>
          </p:nvGrpSpPr>
          <p:grpSpPr bwMode="auto">
            <a:xfrm>
              <a:off x="3571674" y="5436745"/>
              <a:ext cx="331788" cy="1030288"/>
              <a:chOff x="6240352" y="2055335"/>
              <a:chExt cx="771307" cy="1017716"/>
            </a:xfrm>
          </p:grpSpPr>
          <p:grpSp>
            <p:nvGrpSpPr>
              <p:cNvPr id="279" name="Group 757"/>
              <p:cNvGrpSpPr>
                <a:grpSpLocks/>
              </p:cNvGrpSpPr>
              <p:nvPr/>
            </p:nvGrpSpPr>
            <p:grpSpPr bwMode="auto">
              <a:xfrm>
                <a:off x="6240352" y="2235573"/>
                <a:ext cx="697981" cy="837478"/>
                <a:chOff x="6395998" y="3062424"/>
                <a:chExt cx="564403" cy="837478"/>
              </a:xfrm>
            </p:grpSpPr>
            <p:sp>
              <p:nvSpPr>
                <p:cNvPr id="300" name="Rectangle 299"/>
                <p:cNvSpPr/>
                <p:nvPr/>
              </p:nvSpPr>
              <p:spPr>
                <a:xfrm>
                  <a:off x="6509397" y="3062521"/>
                  <a:ext cx="447628" cy="74172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01" name="Straight Connector 300"/>
                <p:cNvCxnSpPr/>
                <p:nvPr/>
              </p:nvCxnSpPr>
              <p:spPr>
                <a:xfrm flipV="1">
                  <a:off x="6846611" y="3062521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2" name="Rectangle 301"/>
                <p:cNvSpPr/>
                <p:nvPr/>
              </p:nvSpPr>
              <p:spPr>
                <a:xfrm>
                  <a:off x="6476572" y="3071930"/>
                  <a:ext cx="131304" cy="11604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03" name="Straight Connector 302"/>
                <p:cNvCxnSpPr/>
                <p:nvPr/>
              </p:nvCxnSpPr>
              <p:spPr>
                <a:xfrm flipV="1">
                  <a:off x="6395998" y="3062521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4" name="Rectangle 303"/>
                <p:cNvSpPr/>
                <p:nvPr/>
              </p:nvSpPr>
              <p:spPr>
                <a:xfrm>
                  <a:off x="6816769" y="3703885"/>
                  <a:ext cx="131304" cy="1144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6404951" y="3158176"/>
                  <a:ext cx="444643" cy="74172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06" name="Straight Connector 305"/>
                <p:cNvCxnSpPr/>
                <p:nvPr/>
              </p:nvCxnSpPr>
              <p:spPr>
                <a:xfrm flipV="1">
                  <a:off x="6846611" y="38042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7" name="Group 785"/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5" name="Straight Connector 334"/>
                  <p:cNvCxnSpPr/>
                  <p:nvPr/>
                </p:nvCxnSpPr>
                <p:spPr>
                  <a:xfrm flipV="1">
                    <a:off x="7028337" y="2846452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Straight Connector 335"/>
                  <p:cNvCxnSpPr/>
                  <p:nvPr/>
                </p:nvCxnSpPr>
                <p:spPr>
                  <a:xfrm flipV="1">
                    <a:off x="6580709" y="2938972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8" name="Group 786"/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3" name="Straight Connector 332"/>
                  <p:cNvCxnSpPr/>
                  <p:nvPr/>
                </p:nvCxnSpPr>
                <p:spPr>
                  <a:xfrm flipV="1">
                    <a:off x="7028817" y="2846449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Straight Connector 333"/>
                  <p:cNvCxnSpPr/>
                  <p:nvPr/>
                </p:nvCxnSpPr>
                <p:spPr>
                  <a:xfrm flipV="1">
                    <a:off x="6581189" y="2938969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9" name="Group 787"/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31" name="Straight Connector 330"/>
                  <p:cNvCxnSpPr/>
                  <p:nvPr/>
                </p:nvCxnSpPr>
                <p:spPr>
                  <a:xfrm flipV="1">
                    <a:off x="7026313" y="2846446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Connector 331"/>
                  <p:cNvCxnSpPr/>
                  <p:nvPr/>
                </p:nvCxnSpPr>
                <p:spPr>
                  <a:xfrm flipV="1">
                    <a:off x="6581670" y="2938966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0" name="Group 788"/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29" name="Straight Connector 328"/>
                  <p:cNvCxnSpPr/>
                  <p:nvPr/>
                </p:nvCxnSpPr>
                <p:spPr>
                  <a:xfrm flipV="1">
                    <a:off x="7026792" y="2846445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0" name="Straight Connector 329"/>
                  <p:cNvCxnSpPr/>
                  <p:nvPr/>
                </p:nvCxnSpPr>
                <p:spPr>
                  <a:xfrm flipV="1">
                    <a:off x="6582149" y="2938964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1" name="Group 789"/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27" name="Straight Connector 326"/>
                  <p:cNvCxnSpPr/>
                  <p:nvPr/>
                </p:nvCxnSpPr>
                <p:spPr>
                  <a:xfrm flipV="1">
                    <a:off x="7027272" y="2846442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Straight Connector 327"/>
                  <p:cNvCxnSpPr/>
                  <p:nvPr/>
                </p:nvCxnSpPr>
                <p:spPr>
                  <a:xfrm flipV="1">
                    <a:off x="6582629" y="2938961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2" name="Group 790"/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25" name="Straight Connector 324"/>
                  <p:cNvCxnSpPr/>
                  <p:nvPr/>
                </p:nvCxnSpPr>
                <p:spPr>
                  <a:xfrm flipV="1">
                    <a:off x="7027753" y="2846440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Straight Connector 325"/>
                  <p:cNvCxnSpPr/>
                  <p:nvPr/>
                </p:nvCxnSpPr>
                <p:spPr>
                  <a:xfrm flipV="1">
                    <a:off x="6583110" y="2938959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791"/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23" name="Straight Connector 322"/>
                  <p:cNvCxnSpPr/>
                  <p:nvPr/>
                </p:nvCxnSpPr>
                <p:spPr>
                  <a:xfrm flipV="1">
                    <a:off x="7028232" y="2846437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>
                  <a:xfrm flipV="1">
                    <a:off x="6580604" y="2938956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4" name="Group 792"/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21" name="Straight Connector 320"/>
                  <p:cNvCxnSpPr/>
                  <p:nvPr/>
                </p:nvCxnSpPr>
                <p:spPr>
                  <a:xfrm flipV="1">
                    <a:off x="7028711" y="2846434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321"/>
                  <p:cNvCxnSpPr/>
                  <p:nvPr/>
                </p:nvCxnSpPr>
                <p:spPr>
                  <a:xfrm flipV="1">
                    <a:off x="6581083" y="2938953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5" name="Group 793"/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19" name="Straight Connector 318"/>
                  <p:cNvCxnSpPr/>
                  <p:nvPr/>
                </p:nvCxnSpPr>
                <p:spPr>
                  <a:xfrm flipV="1">
                    <a:off x="7026209" y="2846432"/>
                    <a:ext cx="107431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/>
                  <p:cNvCxnSpPr/>
                  <p:nvPr/>
                </p:nvCxnSpPr>
                <p:spPr>
                  <a:xfrm flipV="1">
                    <a:off x="6581565" y="2938951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6" name="Group 794"/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17" name="Straight Connector 316"/>
                  <p:cNvCxnSpPr/>
                  <p:nvPr/>
                </p:nvCxnSpPr>
                <p:spPr>
                  <a:xfrm flipV="1">
                    <a:off x="7026689" y="2846429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/>
                  <p:cNvCxnSpPr/>
                  <p:nvPr/>
                </p:nvCxnSpPr>
                <p:spPr>
                  <a:xfrm flipV="1">
                    <a:off x="6582044" y="2938948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0" name="Group 75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731610" cy="920732"/>
                <a:chOff x="6280049" y="2055335"/>
                <a:chExt cx="731610" cy="920732"/>
              </a:xfrm>
            </p:grpSpPr>
            <p:grpSp>
              <p:nvGrpSpPr>
                <p:cNvPr id="281" name="Group 75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680752" cy="139401"/>
                  <a:chOff x="5414286" y="2921098"/>
                  <a:chExt cx="680752" cy="139401"/>
                </a:xfrm>
              </p:grpSpPr>
              <p:sp>
                <p:nvSpPr>
                  <p:cNvPr id="295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5415186" y="2996368"/>
                    <a:ext cx="549876" cy="6429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296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415186" y="2921098"/>
                    <a:ext cx="675352" cy="78406"/>
                  </a:xfrm>
                  <a:prstGeom prst="parallelogram">
                    <a:avLst>
                      <a:gd name="adj" fmla="val 122778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297" name="Freeform 190"/>
                  <p:cNvSpPr>
                    <a:spLocks/>
                  </p:cNvSpPr>
                  <p:nvPr/>
                </p:nvSpPr>
                <p:spPr bwMode="auto">
                  <a:xfrm>
                    <a:off x="5968754" y="2922667"/>
                    <a:ext cx="125475" cy="137995"/>
                  </a:xfrm>
                  <a:custGeom>
                    <a:avLst/>
                    <a:gdLst>
                      <a:gd name="T0" fmla="*/ 0 w 169"/>
                      <a:gd name="T1" fmla="*/ 138 h 224"/>
                      <a:gd name="T2" fmla="*/ 0 w 169"/>
                      <a:gd name="T3" fmla="*/ 224 h 224"/>
                      <a:gd name="T4" fmla="*/ 169 w 169"/>
                      <a:gd name="T5" fmla="*/ 77 h 224"/>
                      <a:gd name="T6" fmla="*/ 169 w 169"/>
                      <a:gd name="T7" fmla="*/ 0 h 224"/>
                      <a:gd name="T8" fmla="*/ 0 w 169"/>
                      <a:gd name="T9" fmla="*/ 138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24"/>
                      <a:gd name="T17" fmla="*/ 169 w 169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24">
                        <a:moveTo>
                          <a:pt x="0" y="138"/>
                        </a:moveTo>
                        <a:lnTo>
                          <a:pt x="0" y="224"/>
                        </a:lnTo>
                        <a:lnTo>
                          <a:pt x="169" y="77"/>
                        </a:lnTo>
                        <a:lnTo>
                          <a:pt x="169" y="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298" name="Freeform 191"/>
                  <p:cNvSpPr>
                    <a:spLocks/>
                  </p:cNvSpPr>
                  <p:nvPr/>
                </p:nvSpPr>
                <p:spPr bwMode="auto">
                  <a:xfrm>
                    <a:off x="5500065" y="2936779"/>
                    <a:ext cx="524044" cy="45476"/>
                  </a:xfrm>
                  <a:custGeom>
                    <a:avLst/>
                    <a:gdLst>
                      <a:gd name="T0" fmla="*/ 0 w 280"/>
                      <a:gd name="T1" fmla="*/ 63 h 63"/>
                      <a:gd name="T2" fmla="*/ 37 w 280"/>
                      <a:gd name="T3" fmla="*/ 62 h 63"/>
                      <a:gd name="T4" fmla="*/ 219 w 280"/>
                      <a:gd name="T5" fmla="*/ 0 h 63"/>
                      <a:gd name="T6" fmla="*/ 280 w 280"/>
                      <a:gd name="T7" fmla="*/ 0 h 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0"/>
                      <a:gd name="T13" fmla="*/ 0 h 63"/>
                      <a:gd name="T14" fmla="*/ 280 w 280"/>
                      <a:gd name="T15" fmla="*/ 63 h 6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0" h="63">
                        <a:moveTo>
                          <a:pt x="0" y="63"/>
                        </a:moveTo>
                        <a:lnTo>
                          <a:pt x="37" y="62"/>
                        </a:lnTo>
                        <a:lnTo>
                          <a:pt x="219" y="0"/>
                        </a:lnTo>
                        <a:lnTo>
                          <a:pt x="280" y="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299" name="Freeform 192"/>
                  <p:cNvSpPr>
                    <a:spLocks/>
                  </p:cNvSpPr>
                  <p:nvPr/>
                </p:nvSpPr>
                <p:spPr bwMode="auto">
                  <a:xfrm>
                    <a:off x="5621851" y="2933643"/>
                    <a:ext cx="302617" cy="53316"/>
                  </a:xfrm>
                  <a:custGeom>
                    <a:avLst/>
                    <a:gdLst>
                      <a:gd name="T0" fmla="*/ 0 w 293"/>
                      <a:gd name="T1" fmla="*/ 0 h 93"/>
                      <a:gd name="T2" fmla="*/ 67 w 293"/>
                      <a:gd name="T3" fmla="*/ 1 h 93"/>
                      <a:gd name="T4" fmla="*/ 195 w 293"/>
                      <a:gd name="T5" fmla="*/ 93 h 93"/>
                      <a:gd name="T6" fmla="*/ 293 w 293"/>
                      <a:gd name="T7" fmla="*/ 93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93"/>
                      <a:gd name="T14" fmla="*/ 293 w 293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93">
                        <a:moveTo>
                          <a:pt x="0" y="0"/>
                        </a:moveTo>
                        <a:lnTo>
                          <a:pt x="67" y="1"/>
                        </a:lnTo>
                        <a:lnTo>
                          <a:pt x="195" y="93"/>
                        </a:lnTo>
                        <a:lnTo>
                          <a:pt x="293" y="93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</p:grpSp>
            <p:cxnSp>
              <p:nvCxnSpPr>
                <p:cNvPr id="282" name="Straight Connector 281"/>
                <p:cNvCxnSpPr/>
                <p:nvPr/>
              </p:nvCxnSpPr>
              <p:spPr>
                <a:xfrm flipH="1">
                  <a:off x="6996897" y="2124333"/>
                  <a:ext cx="11070" cy="8452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/>
                <p:cNvCxnSpPr/>
                <p:nvPr/>
              </p:nvCxnSpPr>
              <p:spPr>
                <a:xfrm>
                  <a:off x="6875111" y="2304668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6871422" y="2368961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/>
                <p:cNvCxnSpPr/>
                <p:nvPr/>
              </p:nvCxnSpPr>
              <p:spPr>
                <a:xfrm>
                  <a:off x="6871422" y="2444231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/>
              </p:nvCxnSpPr>
              <p:spPr>
                <a:xfrm>
                  <a:off x="6867730" y="2508525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/>
                <p:cNvCxnSpPr/>
                <p:nvPr/>
              </p:nvCxnSpPr>
              <p:spPr>
                <a:xfrm>
                  <a:off x="6864041" y="2569681"/>
                  <a:ext cx="1402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>
                <a:xfrm>
                  <a:off x="6864041" y="2638679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/>
                <p:cNvCxnSpPr/>
                <p:nvPr/>
              </p:nvCxnSpPr>
              <p:spPr>
                <a:xfrm>
                  <a:off x="6860349" y="2706109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6867730" y="2775107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/>
                <p:cNvCxnSpPr/>
                <p:nvPr/>
              </p:nvCxnSpPr>
              <p:spPr>
                <a:xfrm>
                  <a:off x="6871422" y="2842536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Straight Connector 291"/>
                <p:cNvCxnSpPr/>
                <p:nvPr/>
              </p:nvCxnSpPr>
              <p:spPr>
                <a:xfrm>
                  <a:off x="6871422" y="2911533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/>
              </p:nvCxnSpPr>
              <p:spPr>
                <a:xfrm>
                  <a:off x="6875111" y="2975827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Connector 293"/>
                <p:cNvCxnSpPr/>
                <p:nvPr/>
              </p:nvCxnSpPr>
              <p:spPr>
                <a:xfrm flipH="1">
                  <a:off x="6875111" y="2132174"/>
                  <a:ext cx="136548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37" name="Straight Connector 336"/>
            <p:cNvCxnSpPr/>
            <p:nvPr/>
          </p:nvCxnSpPr>
          <p:spPr>
            <a:xfrm flipH="1">
              <a:off x="4262237" y="4941445"/>
              <a:ext cx="357187" cy="4968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flipH="1">
              <a:off x="4567037" y="5157345"/>
              <a:ext cx="203200" cy="485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4884537" y="4957320"/>
              <a:ext cx="57150" cy="4905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>
              <a:endCxn id="845" idx="0"/>
            </p:cNvCxnSpPr>
            <p:nvPr/>
          </p:nvCxnSpPr>
          <p:spPr>
            <a:xfrm>
              <a:off x="5024237" y="4981133"/>
              <a:ext cx="274637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1" name="Group 821"/>
            <p:cNvGrpSpPr>
              <a:grpSpLocks/>
            </p:cNvGrpSpPr>
            <p:nvPr/>
          </p:nvGrpSpPr>
          <p:grpSpPr bwMode="auto">
            <a:xfrm>
              <a:off x="3997124" y="5438333"/>
              <a:ext cx="331788" cy="1030287"/>
              <a:chOff x="6240352" y="2055335"/>
              <a:chExt cx="771307" cy="1017716"/>
            </a:xfrm>
          </p:grpSpPr>
          <p:grpSp>
            <p:nvGrpSpPr>
              <p:cNvPr id="342" name="Group 999"/>
              <p:cNvGrpSpPr>
                <a:grpSpLocks/>
              </p:cNvGrpSpPr>
              <p:nvPr/>
            </p:nvGrpSpPr>
            <p:grpSpPr bwMode="auto">
              <a:xfrm>
                <a:off x="6240352" y="2235573"/>
                <a:ext cx="697981" cy="837478"/>
                <a:chOff x="6395998" y="3062424"/>
                <a:chExt cx="564403" cy="837478"/>
              </a:xfrm>
            </p:grpSpPr>
            <p:sp>
              <p:nvSpPr>
                <p:cNvPr id="363" name="Rectangle 362"/>
                <p:cNvSpPr/>
                <p:nvPr/>
              </p:nvSpPr>
              <p:spPr>
                <a:xfrm>
                  <a:off x="6509397" y="3062521"/>
                  <a:ext cx="447628" cy="74172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64" name="Straight Connector 363"/>
                <p:cNvCxnSpPr/>
                <p:nvPr/>
              </p:nvCxnSpPr>
              <p:spPr>
                <a:xfrm flipV="1">
                  <a:off x="6846611" y="3062521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5" name="Rectangle 364"/>
                <p:cNvSpPr/>
                <p:nvPr/>
              </p:nvSpPr>
              <p:spPr>
                <a:xfrm>
                  <a:off x="6476572" y="3071930"/>
                  <a:ext cx="131304" cy="11604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66" name="Straight Connector 365"/>
                <p:cNvCxnSpPr/>
                <p:nvPr/>
              </p:nvCxnSpPr>
              <p:spPr>
                <a:xfrm flipV="1">
                  <a:off x="6395998" y="3062521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7" name="Rectangle 366"/>
                <p:cNvSpPr/>
                <p:nvPr/>
              </p:nvSpPr>
              <p:spPr>
                <a:xfrm>
                  <a:off x="6816769" y="3703886"/>
                  <a:ext cx="131304" cy="11447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8" name="Rectangle 367"/>
                <p:cNvSpPr/>
                <p:nvPr/>
              </p:nvSpPr>
              <p:spPr>
                <a:xfrm>
                  <a:off x="6404951" y="3158177"/>
                  <a:ext cx="444643" cy="7417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69" name="Straight Connector 368"/>
                <p:cNvCxnSpPr/>
                <p:nvPr/>
              </p:nvCxnSpPr>
              <p:spPr>
                <a:xfrm flipV="1">
                  <a:off x="6846611" y="380424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0" name="Group 1027"/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98" name="Straight Connector 397"/>
                  <p:cNvCxnSpPr/>
                  <p:nvPr/>
                </p:nvCxnSpPr>
                <p:spPr>
                  <a:xfrm flipV="1">
                    <a:off x="7028337" y="2846452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Straight Connector 398"/>
                  <p:cNvCxnSpPr/>
                  <p:nvPr/>
                </p:nvCxnSpPr>
                <p:spPr>
                  <a:xfrm flipV="1">
                    <a:off x="6580709" y="2938973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1" name="Group 1028"/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96" name="Straight Connector 395"/>
                  <p:cNvCxnSpPr/>
                  <p:nvPr/>
                </p:nvCxnSpPr>
                <p:spPr>
                  <a:xfrm flipV="1">
                    <a:off x="7028817" y="2846449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Straight Connector 396"/>
                  <p:cNvCxnSpPr/>
                  <p:nvPr/>
                </p:nvCxnSpPr>
                <p:spPr>
                  <a:xfrm flipV="1">
                    <a:off x="6581189" y="2938970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2" name="Group 1029"/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94" name="Straight Connector 393"/>
                  <p:cNvCxnSpPr/>
                  <p:nvPr/>
                </p:nvCxnSpPr>
                <p:spPr>
                  <a:xfrm flipV="1">
                    <a:off x="7026313" y="2846446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Straight Connector 394"/>
                  <p:cNvCxnSpPr/>
                  <p:nvPr/>
                </p:nvCxnSpPr>
                <p:spPr>
                  <a:xfrm flipV="1">
                    <a:off x="6581670" y="2938967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3" name="Group 1030"/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92" name="Straight Connector 391"/>
                  <p:cNvCxnSpPr/>
                  <p:nvPr/>
                </p:nvCxnSpPr>
                <p:spPr>
                  <a:xfrm flipV="1">
                    <a:off x="7026792" y="2846445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/>
                  <p:cNvCxnSpPr/>
                  <p:nvPr/>
                </p:nvCxnSpPr>
                <p:spPr>
                  <a:xfrm flipV="1">
                    <a:off x="6582149" y="2938965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4" name="Group 1031"/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90" name="Straight Connector 389"/>
                  <p:cNvCxnSpPr/>
                  <p:nvPr/>
                </p:nvCxnSpPr>
                <p:spPr>
                  <a:xfrm flipV="1">
                    <a:off x="7027272" y="2846442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Straight Connector 390"/>
                  <p:cNvCxnSpPr/>
                  <p:nvPr/>
                </p:nvCxnSpPr>
                <p:spPr>
                  <a:xfrm flipV="1">
                    <a:off x="6582629" y="2938962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5" name="Group 1032"/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88" name="Straight Connector 387"/>
                  <p:cNvCxnSpPr/>
                  <p:nvPr/>
                </p:nvCxnSpPr>
                <p:spPr>
                  <a:xfrm flipV="1">
                    <a:off x="7027753" y="2846440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Straight Connector 388"/>
                  <p:cNvCxnSpPr/>
                  <p:nvPr/>
                </p:nvCxnSpPr>
                <p:spPr>
                  <a:xfrm flipV="1">
                    <a:off x="6583110" y="2938960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6" name="Group 1033"/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86" name="Straight Connector 385"/>
                  <p:cNvCxnSpPr/>
                  <p:nvPr/>
                </p:nvCxnSpPr>
                <p:spPr>
                  <a:xfrm flipV="1">
                    <a:off x="7028232" y="2846437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7" name="Straight Connector 386"/>
                  <p:cNvCxnSpPr/>
                  <p:nvPr/>
                </p:nvCxnSpPr>
                <p:spPr>
                  <a:xfrm flipV="1">
                    <a:off x="6580604" y="2938957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7" name="Group 1034"/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84" name="Straight Connector 383"/>
                  <p:cNvCxnSpPr/>
                  <p:nvPr/>
                </p:nvCxnSpPr>
                <p:spPr>
                  <a:xfrm flipV="1">
                    <a:off x="7028711" y="2846434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Straight Connector 384"/>
                  <p:cNvCxnSpPr/>
                  <p:nvPr/>
                </p:nvCxnSpPr>
                <p:spPr>
                  <a:xfrm flipV="1">
                    <a:off x="6581083" y="2938954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8" name="Group 1035"/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82" name="Straight Connector 381"/>
                  <p:cNvCxnSpPr/>
                  <p:nvPr/>
                </p:nvCxnSpPr>
                <p:spPr>
                  <a:xfrm flipV="1">
                    <a:off x="7026209" y="2846432"/>
                    <a:ext cx="107431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3" name="Straight Connector 382"/>
                  <p:cNvCxnSpPr/>
                  <p:nvPr/>
                </p:nvCxnSpPr>
                <p:spPr>
                  <a:xfrm flipV="1">
                    <a:off x="6581565" y="2938952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9" name="Group 1036"/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380" name="Straight Connector 379"/>
                  <p:cNvCxnSpPr/>
                  <p:nvPr/>
                </p:nvCxnSpPr>
                <p:spPr>
                  <a:xfrm flipV="1">
                    <a:off x="7026689" y="2846429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1" name="Straight Connector 380"/>
                  <p:cNvCxnSpPr/>
                  <p:nvPr/>
                </p:nvCxnSpPr>
                <p:spPr>
                  <a:xfrm flipV="1">
                    <a:off x="6582044" y="2938949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43" name="Group 10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731610" cy="920732"/>
                <a:chOff x="6280049" y="2055335"/>
                <a:chExt cx="731610" cy="920732"/>
              </a:xfrm>
            </p:grpSpPr>
            <p:grpSp>
              <p:nvGrpSpPr>
                <p:cNvPr id="344" name="Group 100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680752" cy="139401"/>
                  <a:chOff x="5414286" y="2921098"/>
                  <a:chExt cx="680752" cy="139401"/>
                </a:xfrm>
              </p:grpSpPr>
              <p:sp>
                <p:nvSpPr>
                  <p:cNvPr id="358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5415186" y="2996368"/>
                    <a:ext cx="549876" cy="642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359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415186" y="2921098"/>
                    <a:ext cx="675352" cy="78406"/>
                  </a:xfrm>
                  <a:prstGeom prst="parallelogram">
                    <a:avLst>
                      <a:gd name="adj" fmla="val 122778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360" name="Freeform 190"/>
                  <p:cNvSpPr>
                    <a:spLocks/>
                  </p:cNvSpPr>
                  <p:nvPr/>
                </p:nvSpPr>
                <p:spPr bwMode="auto">
                  <a:xfrm>
                    <a:off x="5968754" y="2922666"/>
                    <a:ext cx="125475" cy="137995"/>
                  </a:xfrm>
                  <a:custGeom>
                    <a:avLst/>
                    <a:gdLst>
                      <a:gd name="T0" fmla="*/ 0 w 169"/>
                      <a:gd name="T1" fmla="*/ 138 h 224"/>
                      <a:gd name="T2" fmla="*/ 0 w 169"/>
                      <a:gd name="T3" fmla="*/ 224 h 224"/>
                      <a:gd name="T4" fmla="*/ 169 w 169"/>
                      <a:gd name="T5" fmla="*/ 77 h 224"/>
                      <a:gd name="T6" fmla="*/ 169 w 169"/>
                      <a:gd name="T7" fmla="*/ 0 h 224"/>
                      <a:gd name="T8" fmla="*/ 0 w 169"/>
                      <a:gd name="T9" fmla="*/ 138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24"/>
                      <a:gd name="T17" fmla="*/ 169 w 169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24">
                        <a:moveTo>
                          <a:pt x="0" y="138"/>
                        </a:moveTo>
                        <a:lnTo>
                          <a:pt x="0" y="224"/>
                        </a:lnTo>
                        <a:lnTo>
                          <a:pt x="169" y="77"/>
                        </a:lnTo>
                        <a:lnTo>
                          <a:pt x="169" y="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361" name="Freeform 191"/>
                  <p:cNvSpPr>
                    <a:spLocks/>
                  </p:cNvSpPr>
                  <p:nvPr/>
                </p:nvSpPr>
                <p:spPr bwMode="auto">
                  <a:xfrm>
                    <a:off x="5500065" y="2936779"/>
                    <a:ext cx="524044" cy="45475"/>
                  </a:xfrm>
                  <a:custGeom>
                    <a:avLst/>
                    <a:gdLst>
                      <a:gd name="T0" fmla="*/ 0 w 280"/>
                      <a:gd name="T1" fmla="*/ 63 h 63"/>
                      <a:gd name="T2" fmla="*/ 37 w 280"/>
                      <a:gd name="T3" fmla="*/ 62 h 63"/>
                      <a:gd name="T4" fmla="*/ 219 w 280"/>
                      <a:gd name="T5" fmla="*/ 0 h 63"/>
                      <a:gd name="T6" fmla="*/ 280 w 280"/>
                      <a:gd name="T7" fmla="*/ 0 h 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0"/>
                      <a:gd name="T13" fmla="*/ 0 h 63"/>
                      <a:gd name="T14" fmla="*/ 280 w 280"/>
                      <a:gd name="T15" fmla="*/ 63 h 6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0" h="63">
                        <a:moveTo>
                          <a:pt x="0" y="63"/>
                        </a:moveTo>
                        <a:lnTo>
                          <a:pt x="37" y="62"/>
                        </a:lnTo>
                        <a:lnTo>
                          <a:pt x="219" y="0"/>
                        </a:lnTo>
                        <a:lnTo>
                          <a:pt x="280" y="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362" name="Freeform 192"/>
                  <p:cNvSpPr>
                    <a:spLocks/>
                  </p:cNvSpPr>
                  <p:nvPr/>
                </p:nvSpPr>
                <p:spPr bwMode="auto">
                  <a:xfrm>
                    <a:off x="5621851" y="2933643"/>
                    <a:ext cx="302617" cy="53316"/>
                  </a:xfrm>
                  <a:custGeom>
                    <a:avLst/>
                    <a:gdLst>
                      <a:gd name="T0" fmla="*/ 0 w 293"/>
                      <a:gd name="T1" fmla="*/ 0 h 93"/>
                      <a:gd name="T2" fmla="*/ 67 w 293"/>
                      <a:gd name="T3" fmla="*/ 1 h 93"/>
                      <a:gd name="T4" fmla="*/ 195 w 293"/>
                      <a:gd name="T5" fmla="*/ 93 h 93"/>
                      <a:gd name="T6" fmla="*/ 293 w 293"/>
                      <a:gd name="T7" fmla="*/ 93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93"/>
                      <a:gd name="T14" fmla="*/ 293 w 293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93">
                        <a:moveTo>
                          <a:pt x="0" y="0"/>
                        </a:moveTo>
                        <a:lnTo>
                          <a:pt x="67" y="1"/>
                        </a:lnTo>
                        <a:lnTo>
                          <a:pt x="195" y="93"/>
                        </a:lnTo>
                        <a:lnTo>
                          <a:pt x="293" y="93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</p:grpSp>
            <p:cxnSp>
              <p:nvCxnSpPr>
                <p:cNvPr id="345" name="Straight Connector 344"/>
                <p:cNvCxnSpPr/>
                <p:nvPr/>
              </p:nvCxnSpPr>
              <p:spPr>
                <a:xfrm flipH="1">
                  <a:off x="6996897" y="2124333"/>
                  <a:ext cx="11070" cy="8452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6875111" y="2304667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>
                  <a:off x="6871422" y="2368961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>
                  <a:off x="6871422" y="2444231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>
                  <a:off x="6867730" y="2508524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/>
                <p:cNvCxnSpPr/>
                <p:nvPr/>
              </p:nvCxnSpPr>
              <p:spPr>
                <a:xfrm>
                  <a:off x="6864041" y="2569682"/>
                  <a:ext cx="1402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/>
                <p:cNvCxnSpPr/>
                <p:nvPr/>
              </p:nvCxnSpPr>
              <p:spPr>
                <a:xfrm>
                  <a:off x="6864041" y="2638679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6860349" y="2706109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6867730" y="2775106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>
                  <a:off x="6871422" y="2842536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>
                  <a:off x="6871422" y="2911534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>
                  <a:off x="6875111" y="2975827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 flipH="1">
                  <a:off x="6875111" y="2132173"/>
                  <a:ext cx="136548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00" name="Group 822"/>
            <p:cNvGrpSpPr>
              <a:grpSpLocks/>
            </p:cNvGrpSpPr>
            <p:nvPr/>
          </p:nvGrpSpPr>
          <p:grpSpPr bwMode="auto">
            <a:xfrm>
              <a:off x="4382887" y="5438333"/>
              <a:ext cx="331787" cy="1030287"/>
              <a:chOff x="6240352" y="2055335"/>
              <a:chExt cx="771307" cy="1017716"/>
            </a:xfrm>
          </p:grpSpPr>
          <p:grpSp>
            <p:nvGrpSpPr>
              <p:cNvPr id="401" name="Group 941"/>
              <p:cNvGrpSpPr>
                <a:grpSpLocks/>
              </p:cNvGrpSpPr>
              <p:nvPr/>
            </p:nvGrpSpPr>
            <p:grpSpPr bwMode="auto">
              <a:xfrm>
                <a:off x="6240352" y="2235573"/>
                <a:ext cx="697981" cy="837478"/>
                <a:chOff x="6395998" y="3062424"/>
                <a:chExt cx="564403" cy="837478"/>
              </a:xfrm>
            </p:grpSpPr>
            <p:sp>
              <p:nvSpPr>
                <p:cNvPr id="422" name="Rectangle 421"/>
                <p:cNvSpPr/>
                <p:nvPr/>
              </p:nvSpPr>
              <p:spPr>
                <a:xfrm>
                  <a:off x="6509397" y="3062521"/>
                  <a:ext cx="447629" cy="74172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23" name="Straight Connector 422"/>
                <p:cNvCxnSpPr/>
                <p:nvPr/>
              </p:nvCxnSpPr>
              <p:spPr>
                <a:xfrm flipV="1">
                  <a:off x="6846611" y="3062521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4" name="Rectangle 423"/>
                <p:cNvSpPr/>
                <p:nvPr/>
              </p:nvSpPr>
              <p:spPr>
                <a:xfrm>
                  <a:off x="6476570" y="3071930"/>
                  <a:ext cx="131305" cy="11604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25" name="Straight Connector 424"/>
                <p:cNvCxnSpPr/>
                <p:nvPr/>
              </p:nvCxnSpPr>
              <p:spPr>
                <a:xfrm flipV="1">
                  <a:off x="6395998" y="3062521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6" name="Rectangle 425"/>
                <p:cNvSpPr/>
                <p:nvPr/>
              </p:nvSpPr>
              <p:spPr>
                <a:xfrm>
                  <a:off x="6816769" y="3703886"/>
                  <a:ext cx="131305" cy="11447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7" name="Rectangle 426"/>
                <p:cNvSpPr/>
                <p:nvPr/>
              </p:nvSpPr>
              <p:spPr>
                <a:xfrm>
                  <a:off x="6404950" y="3158177"/>
                  <a:ext cx="444646" cy="7417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28" name="Straight Connector 427"/>
                <p:cNvCxnSpPr/>
                <p:nvPr/>
              </p:nvCxnSpPr>
              <p:spPr>
                <a:xfrm flipV="1">
                  <a:off x="6846611" y="380424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9" name="Group 969"/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457" name="Straight Connector 456"/>
                  <p:cNvCxnSpPr/>
                  <p:nvPr/>
                </p:nvCxnSpPr>
                <p:spPr>
                  <a:xfrm flipV="1">
                    <a:off x="7028337" y="2846452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8" name="Straight Connector 457"/>
                  <p:cNvCxnSpPr/>
                  <p:nvPr/>
                </p:nvCxnSpPr>
                <p:spPr>
                  <a:xfrm flipV="1">
                    <a:off x="6580707" y="2938973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0" name="Group 970"/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455" name="Straight Connector 454"/>
                  <p:cNvCxnSpPr/>
                  <p:nvPr/>
                </p:nvCxnSpPr>
                <p:spPr>
                  <a:xfrm flipV="1">
                    <a:off x="7028816" y="2846449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6" name="Straight Connector 455"/>
                  <p:cNvCxnSpPr/>
                  <p:nvPr/>
                </p:nvCxnSpPr>
                <p:spPr>
                  <a:xfrm flipV="1">
                    <a:off x="6581187" y="2938970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1" name="Group 971"/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453" name="Straight Connector 452"/>
                  <p:cNvCxnSpPr/>
                  <p:nvPr/>
                </p:nvCxnSpPr>
                <p:spPr>
                  <a:xfrm flipV="1">
                    <a:off x="7026314" y="2846446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4" name="Straight Connector 453"/>
                  <p:cNvCxnSpPr/>
                  <p:nvPr/>
                </p:nvCxnSpPr>
                <p:spPr>
                  <a:xfrm flipV="1">
                    <a:off x="6581668" y="2938967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2" name="Group 972"/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451" name="Straight Connector 450"/>
                  <p:cNvCxnSpPr/>
                  <p:nvPr/>
                </p:nvCxnSpPr>
                <p:spPr>
                  <a:xfrm flipV="1">
                    <a:off x="7026794" y="2846445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Straight Connector 451"/>
                  <p:cNvCxnSpPr/>
                  <p:nvPr/>
                </p:nvCxnSpPr>
                <p:spPr>
                  <a:xfrm flipV="1">
                    <a:off x="6582147" y="2938965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3" name="Group 973"/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449" name="Straight Connector 448"/>
                  <p:cNvCxnSpPr/>
                  <p:nvPr/>
                </p:nvCxnSpPr>
                <p:spPr>
                  <a:xfrm flipV="1">
                    <a:off x="7027273" y="2846442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Straight Connector 449"/>
                  <p:cNvCxnSpPr/>
                  <p:nvPr/>
                </p:nvCxnSpPr>
                <p:spPr>
                  <a:xfrm flipV="1">
                    <a:off x="6582627" y="2938962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4" name="Group 974"/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447" name="Straight Connector 446"/>
                  <p:cNvCxnSpPr/>
                  <p:nvPr/>
                </p:nvCxnSpPr>
                <p:spPr>
                  <a:xfrm flipV="1">
                    <a:off x="7027754" y="2846440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8" name="Straight Connector 447"/>
                  <p:cNvCxnSpPr/>
                  <p:nvPr/>
                </p:nvCxnSpPr>
                <p:spPr>
                  <a:xfrm flipV="1">
                    <a:off x="6583108" y="2938960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5" name="Group 975"/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445" name="Straight Connector 444"/>
                  <p:cNvCxnSpPr/>
                  <p:nvPr/>
                </p:nvCxnSpPr>
                <p:spPr>
                  <a:xfrm flipV="1">
                    <a:off x="7028234" y="2846437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6" name="Straight Connector 445"/>
                  <p:cNvCxnSpPr/>
                  <p:nvPr/>
                </p:nvCxnSpPr>
                <p:spPr>
                  <a:xfrm flipV="1">
                    <a:off x="6580604" y="2938957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6" name="Group 976"/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443" name="Straight Connector 442"/>
                  <p:cNvCxnSpPr/>
                  <p:nvPr/>
                </p:nvCxnSpPr>
                <p:spPr>
                  <a:xfrm flipV="1">
                    <a:off x="7028713" y="2846434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Straight Connector 443"/>
                  <p:cNvCxnSpPr/>
                  <p:nvPr/>
                </p:nvCxnSpPr>
                <p:spPr>
                  <a:xfrm flipV="1">
                    <a:off x="6581083" y="2938954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7" name="Group 977"/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441" name="Straight Connector 440"/>
                  <p:cNvCxnSpPr/>
                  <p:nvPr/>
                </p:nvCxnSpPr>
                <p:spPr>
                  <a:xfrm flipV="1">
                    <a:off x="7026209" y="2846432"/>
                    <a:ext cx="107431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2" name="Straight Connector 441"/>
                  <p:cNvCxnSpPr/>
                  <p:nvPr/>
                </p:nvCxnSpPr>
                <p:spPr>
                  <a:xfrm flipV="1">
                    <a:off x="6581565" y="2938952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8" name="Group 978"/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439" name="Straight Connector 438"/>
                  <p:cNvCxnSpPr/>
                  <p:nvPr/>
                </p:nvCxnSpPr>
                <p:spPr>
                  <a:xfrm flipV="1">
                    <a:off x="7026688" y="2846429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0" name="Straight Connector 439"/>
                  <p:cNvCxnSpPr/>
                  <p:nvPr/>
                </p:nvCxnSpPr>
                <p:spPr>
                  <a:xfrm flipV="1">
                    <a:off x="6582044" y="2938949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2" name="Group 94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731610" cy="920732"/>
                <a:chOff x="6280049" y="2055335"/>
                <a:chExt cx="731610" cy="920732"/>
              </a:xfrm>
            </p:grpSpPr>
            <p:grpSp>
              <p:nvGrpSpPr>
                <p:cNvPr id="403" name="Group 94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680752" cy="139401"/>
                  <a:chOff x="5414286" y="2921098"/>
                  <a:chExt cx="680752" cy="139401"/>
                </a:xfrm>
              </p:grpSpPr>
              <p:sp>
                <p:nvSpPr>
                  <p:cNvPr id="417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5415183" y="2996368"/>
                    <a:ext cx="549881" cy="642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418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415183" y="2921098"/>
                    <a:ext cx="675356" cy="78406"/>
                  </a:xfrm>
                  <a:prstGeom prst="parallelogram">
                    <a:avLst>
                      <a:gd name="adj" fmla="val 122778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419" name="Freeform 190"/>
                  <p:cNvSpPr>
                    <a:spLocks/>
                  </p:cNvSpPr>
                  <p:nvPr/>
                </p:nvSpPr>
                <p:spPr bwMode="auto">
                  <a:xfrm>
                    <a:off x="5968753" y="2922666"/>
                    <a:ext cx="125476" cy="137995"/>
                  </a:xfrm>
                  <a:custGeom>
                    <a:avLst/>
                    <a:gdLst>
                      <a:gd name="T0" fmla="*/ 0 w 169"/>
                      <a:gd name="T1" fmla="*/ 138 h 224"/>
                      <a:gd name="T2" fmla="*/ 0 w 169"/>
                      <a:gd name="T3" fmla="*/ 224 h 224"/>
                      <a:gd name="T4" fmla="*/ 169 w 169"/>
                      <a:gd name="T5" fmla="*/ 77 h 224"/>
                      <a:gd name="T6" fmla="*/ 169 w 169"/>
                      <a:gd name="T7" fmla="*/ 0 h 224"/>
                      <a:gd name="T8" fmla="*/ 0 w 169"/>
                      <a:gd name="T9" fmla="*/ 138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24"/>
                      <a:gd name="T17" fmla="*/ 169 w 169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24">
                        <a:moveTo>
                          <a:pt x="0" y="138"/>
                        </a:moveTo>
                        <a:lnTo>
                          <a:pt x="0" y="224"/>
                        </a:lnTo>
                        <a:lnTo>
                          <a:pt x="169" y="77"/>
                        </a:lnTo>
                        <a:lnTo>
                          <a:pt x="169" y="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420" name="Freeform 191"/>
                  <p:cNvSpPr>
                    <a:spLocks/>
                  </p:cNvSpPr>
                  <p:nvPr/>
                </p:nvSpPr>
                <p:spPr bwMode="auto">
                  <a:xfrm>
                    <a:off x="5500065" y="2936779"/>
                    <a:ext cx="524046" cy="45475"/>
                  </a:xfrm>
                  <a:custGeom>
                    <a:avLst/>
                    <a:gdLst>
                      <a:gd name="T0" fmla="*/ 0 w 280"/>
                      <a:gd name="T1" fmla="*/ 63 h 63"/>
                      <a:gd name="T2" fmla="*/ 37 w 280"/>
                      <a:gd name="T3" fmla="*/ 62 h 63"/>
                      <a:gd name="T4" fmla="*/ 219 w 280"/>
                      <a:gd name="T5" fmla="*/ 0 h 63"/>
                      <a:gd name="T6" fmla="*/ 280 w 280"/>
                      <a:gd name="T7" fmla="*/ 0 h 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0"/>
                      <a:gd name="T13" fmla="*/ 0 h 63"/>
                      <a:gd name="T14" fmla="*/ 280 w 280"/>
                      <a:gd name="T15" fmla="*/ 63 h 6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0" h="63">
                        <a:moveTo>
                          <a:pt x="0" y="63"/>
                        </a:moveTo>
                        <a:lnTo>
                          <a:pt x="37" y="62"/>
                        </a:lnTo>
                        <a:lnTo>
                          <a:pt x="219" y="0"/>
                        </a:lnTo>
                        <a:lnTo>
                          <a:pt x="280" y="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421" name="Freeform 192"/>
                  <p:cNvSpPr>
                    <a:spLocks/>
                  </p:cNvSpPr>
                  <p:nvPr/>
                </p:nvSpPr>
                <p:spPr bwMode="auto">
                  <a:xfrm>
                    <a:off x="5621849" y="2933643"/>
                    <a:ext cx="302618" cy="53316"/>
                  </a:xfrm>
                  <a:custGeom>
                    <a:avLst/>
                    <a:gdLst>
                      <a:gd name="T0" fmla="*/ 0 w 293"/>
                      <a:gd name="T1" fmla="*/ 0 h 93"/>
                      <a:gd name="T2" fmla="*/ 67 w 293"/>
                      <a:gd name="T3" fmla="*/ 1 h 93"/>
                      <a:gd name="T4" fmla="*/ 195 w 293"/>
                      <a:gd name="T5" fmla="*/ 93 h 93"/>
                      <a:gd name="T6" fmla="*/ 293 w 293"/>
                      <a:gd name="T7" fmla="*/ 93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93"/>
                      <a:gd name="T14" fmla="*/ 293 w 293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93">
                        <a:moveTo>
                          <a:pt x="0" y="0"/>
                        </a:moveTo>
                        <a:lnTo>
                          <a:pt x="67" y="1"/>
                        </a:lnTo>
                        <a:lnTo>
                          <a:pt x="195" y="93"/>
                        </a:lnTo>
                        <a:lnTo>
                          <a:pt x="293" y="93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</p:grpSp>
            <p:cxnSp>
              <p:nvCxnSpPr>
                <p:cNvPr id="404" name="Straight Connector 403"/>
                <p:cNvCxnSpPr/>
                <p:nvPr/>
              </p:nvCxnSpPr>
              <p:spPr>
                <a:xfrm flipH="1">
                  <a:off x="6996897" y="2124333"/>
                  <a:ext cx="11073" cy="8452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6875113" y="2304667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>
                  <a:off x="6871421" y="2368961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/>
                <p:cNvCxnSpPr/>
                <p:nvPr/>
              </p:nvCxnSpPr>
              <p:spPr>
                <a:xfrm>
                  <a:off x="6871421" y="2444231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/>
              </p:nvCxnSpPr>
              <p:spPr>
                <a:xfrm>
                  <a:off x="6867732" y="2508524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6864040" y="2569682"/>
                  <a:ext cx="1402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6864040" y="2638679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/>
                <p:nvPr/>
              </p:nvCxnSpPr>
              <p:spPr>
                <a:xfrm>
                  <a:off x="6860351" y="2706109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>
                  <a:off x="6867732" y="2775106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>
                  <a:off x="6871421" y="2842536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6871421" y="2911534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6875113" y="2975827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/>
                <p:nvPr/>
              </p:nvCxnSpPr>
              <p:spPr>
                <a:xfrm flipH="1">
                  <a:off x="6875113" y="2132173"/>
                  <a:ext cx="136546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9" name="Group 823"/>
            <p:cNvGrpSpPr>
              <a:grpSpLocks/>
            </p:cNvGrpSpPr>
            <p:nvPr/>
          </p:nvGrpSpPr>
          <p:grpSpPr bwMode="auto">
            <a:xfrm>
              <a:off x="4759124" y="5438333"/>
              <a:ext cx="331788" cy="1030287"/>
              <a:chOff x="6240352" y="2055335"/>
              <a:chExt cx="771307" cy="1017716"/>
            </a:xfrm>
          </p:grpSpPr>
          <p:grpSp>
            <p:nvGrpSpPr>
              <p:cNvPr id="460" name="Group 883"/>
              <p:cNvGrpSpPr>
                <a:grpSpLocks/>
              </p:cNvGrpSpPr>
              <p:nvPr/>
            </p:nvGrpSpPr>
            <p:grpSpPr bwMode="auto">
              <a:xfrm>
                <a:off x="6240352" y="2235573"/>
                <a:ext cx="697981" cy="837478"/>
                <a:chOff x="6395998" y="3062424"/>
                <a:chExt cx="564403" cy="837478"/>
              </a:xfrm>
            </p:grpSpPr>
            <p:sp>
              <p:nvSpPr>
                <p:cNvPr id="481" name="Rectangle 480"/>
                <p:cNvSpPr/>
                <p:nvPr/>
              </p:nvSpPr>
              <p:spPr>
                <a:xfrm>
                  <a:off x="6509397" y="3062521"/>
                  <a:ext cx="447628" cy="74172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82" name="Straight Connector 481"/>
                <p:cNvCxnSpPr/>
                <p:nvPr/>
              </p:nvCxnSpPr>
              <p:spPr>
                <a:xfrm flipV="1">
                  <a:off x="6846611" y="3062521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3" name="Rectangle 482"/>
                <p:cNvSpPr/>
                <p:nvPr/>
              </p:nvSpPr>
              <p:spPr>
                <a:xfrm>
                  <a:off x="6476572" y="3071930"/>
                  <a:ext cx="131304" cy="11604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 flipV="1">
                  <a:off x="6395998" y="3062521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5" name="Rectangle 484"/>
                <p:cNvSpPr/>
                <p:nvPr/>
              </p:nvSpPr>
              <p:spPr>
                <a:xfrm>
                  <a:off x="6816769" y="3703886"/>
                  <a:ext cx="131304" cy="11447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6" name="Rectangle 485"/>
                <p:cNvSpPr/>
                <p:nvPr/>
              </p:nvSpPr>
              <p:spPr>
                <a:xfrm>
                  <a:off x="6404951" y="3158177"/>
                  <a:ext cx="444643" cy="7417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487" name="Straight Connector 486"/>
                <p:cNvCxnSpPr/>
                <p:nvPr/>
              </p:nvCxnSpPr>
              <p:spPr>
                <a:xfrm flipV="1">
                  <a:off x="6846611" y="380424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8" name="Group 911"/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16" name="Straight Connector 515"/>
                  <p:cNvCxnSpPr/>
                  <p:nvPr/>
                </p:nvCxnSpPr>
                <p:spPr>
                  <a:xfrm flipV="1">
                    <a:off x="7028337" y="2846452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 flipV="1">
                    <a:off x="6580709" y="2938973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9" name="Group 912"/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14" name="Straight Connector 513"/>
                  <p:cNvCxnSpPr/>
                  <p:nvPr/>
                </p:nvCxnSpPr>
                <p:spPr>
                  <a:xfrm flipV="1">
                    <a:off x="7028817" y="2846449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 flipV="1">
                    <a:off x="6581189" y="2938970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0" name="Group 913"/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12" name="Straight Connector 511"/>
                  <p:cNvCxnSpPr/>
                  <p:nvPr/>
                </p:nvCxnSpPr>
                <p:spPr>
                  <a:xfrm flipV="1">
                    <a:off x="7026313" y="2846446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 flipV="1">
                    <a:off x="6581670" y="2938967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1" name="Group 914"/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10" name="Straight Connector 509"/>
                  <p:cNvCxnSpPr/>
                  <p:nvPr/>
                </p:nvCxnSpPr>
                <p:spPr>
                  <a:xfrm flipV="1">
                    <a:off x="7026792" y="2846445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1" name="Straight Connector 510"/>
                  <p:cNvCxnSpPr/>
                  <p:nvPr/>
                </p:nvCxnSpPr>
                <p:spPr>
                  <a:xfrm flipV="1">
                    <a:off x="6582149" y="2938965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2" name="Group 915"/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08" name="Straight Connector 507"/>
                  <p:cNvCxnSpPr/>
                  <p:nvPr/>
                </p:nvCxnSpPr>
                <p:spPr>
                  <a:xfrm flipV="1">
                    <a:off x="7027272" y="2846442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9" name="Straight Connector 508"/>
                  <p:cNvCxnSpPr/>
                  <p:nvPr/>
                </p:nvCxnSpPr>
                <p:spPr>
                  <a:xfrm flipV="1">
                    <a:off x="6582629" y="2938962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3" name="Group 916"/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06" name="Straight Connector 505"/>
                  <p:cNvCxnSpPr/>
                  <p:nvPr/>
                </p:nvCxnSpPr>
                <p:spPr>
                  <a:xfrm flipV="1">
                    <a:off x="7027753" y="2846440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7" name="Straight Connector 506"/>
                  <p:cNvCxnSpPr/>
                  <p:nvPr/>
                </p:nvCxnSpPr>
                <p:spPr>
                  <a:xfrm flipV="1">
                    <a:off x="6583110" y="2938960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4" name="Group 917"/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04" name="Straight Connector 503"/>
                  <p:cNvCxnSpPr/>
                  <p:nvPr/>
                </p:nvCxnSpPr>
                <p:spPr>
                  <a:xfrm flipV="1">
                    <a:off x="7028232" y="2846437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5" name="Straight Connector 504"/>
                  <p:cNvCxnSpPr/>
                  <p:nvPr/>
                </p:nvCxnSpPr>
                <p:spPr>
                  <a:xfrm flipV="1">
                    <a:off x="6580604" y="2938957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5" name="Group 918"/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02" name="Straight Connector 501"/>
                  <p:cNvCxnSpPr/>
                  <p:nvPr/>
                </p:nvCxnSpPr>
                <p:spPr>
                  <a:xfrm flipV="1">
                    <a:off x="7028711" y="2846434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3" name="Straight Connector 502"/>
                  <p:cNvCxnSpPr/>
                  <p:nvPr/>
                </p:nvCxnSpPr>
                <p:spPr>
                  <a:xfrm flipV="1">
                    <a:off x="6581083" y="2938954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6" name="Group 919"/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00" name="Straight Connector 499"/>
                  <p:cNvCxnSpPr/>
                  <p:nvPr/>
                </p:nvCxnSpPr>
                <p:spPr>
                  <a:xfrm flipV="1">
                    <a:off x="7026209" y="2846432"/>
                    <a:ext cx="107431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1" name="Straight Connector 500"/>
                  <p:cNvCxnSpPr/>
                  <p:nvPr/>
                </p:nvCxnSpPr>
                <p:spPr>
                  <a:xfrm flipV="1">
                    <a:off x="6581565" y="2938952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7" name="Group 920"/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498" name="Straight Connector 497"/>
                  <p:cNvCxnSpPr/>
                  <p:nvPr/>
                </p:nvCxnSpPr>
                <p:spPr>
                  <a:xfrm flipV="1">
                    <a:off x="7026689" y="2846429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9" name="Straight Connector 498"/>
                  <p:cNvCxnSpPr/>
                  <p:nvPr/>
                </p:nvCxnSpPr>
                <p:spPr>
                  <a:xfrm flipV="1">
                    <a:off x="6582044" y="2938949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61" name="Group 88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731610" cy="920732"/>
                <a:chOff x="6280049" y="2055335"/>
                <a:chExt cx="731610" cy="920732"/>
              </a:xfrm>
            </p:grpSpPr>
            <p:grpSp>
              <p:nvGrpSpPr>
                <p:cNvPr id="462" name="Group 885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680752" cy="139401"/>
                  <a:chOff x="5414286" y="2921098"/>
                  <a:chExt cx="680752" cy="139401"/>
                </a:xfrm>
              </p:grpSpPr>
              <p:sp>
                <p:nvSpPr>
                  <p:cNvPr id="476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5415186" y="2996368"/>
                    <a:ext cx="549876" cy="642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477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415186" y="2921098"/>
                    <a:ext cx="675352" cy="78406"/>
                  </a:xfrm>
                  <a:prstGeom prst="parallelogram">
                    <a:avLst>
                      <a:gd name="adj" fmla="val 122778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478" name="Freeform 190"/>
                  <p:cNvSpPr>
                    <a:spLocks/>
                  </p:cNvSpPr>
                  <p:nvPr/>
                </p:nvSpPr>
                <p:spPr bwMode="auto">
                  <a:xfrm>
                    <a:off x="5968754" y="2922666"/>
                    <a:ext cx="125475" cy="137995"/>
                  </a:xfrm>
                  <a:custGeom>
                    <a:avLst/>
                    <a:gdLst>
                      <a:gd name="T0" fmla="*/ 0 w 169"/>
                      <a:gd name="T1" fmla="*/ 138 h 224"/>
                      <a:gd name="T2" fmla="*/ 0 w 169"/>
                      <a:gd name="T3" fmla="*/ 224 h 224"/>
                      <a:gd name="T4" fmla="*/ 169 w 169"/>
                      <a:gd name="T5" fmla="*/ 77 h 224"/>
                      <a:gd name="T6" fmla="*/ 169 w 169"/>
                      <a:gd name="T7" fmla="*/ 0 h 224"/>
                      <a:gd name="T8" fmla="*/ 0 w 169"/>
                      <a:gd name="T9" fmla="*/ 138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24"/>
                      <a:gd name="T17" fmla="*/ 169 w 169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24">
                        <a:moveTo>
                          <a:pt x="0" y="138"/>
                        </a:moveTo>
                        <a:lnTo>
                          <a:pt x="0" y="224"/>
                        </a:lnTo>
                        <a:lnTo>
                          <a:pt x="169" y="77"/>
                        </a:lnTo>
                        <a:lnTo>
                          <a:pt x="169" y="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479" name="Freeform 191"/>
                  <p:cNvSpPr>
                    <a:spLocks/>
                  </p:cNvSpPr>
                  <p:nvPr/>
                </p:nvSpPr>
                <p:spPr bwMode="auto">
                  <a:xfrm>
                    <a:off x="5500065" y="2936779"/>
                    <a:ext cx="524044" cy="45475"/>
                  </a:xfrm>
                  <a:custGeom>
                    <a:avLst/>
                    <a:gdLst>
                      <a:gd name="T0" fmla="*/ 0 w 280"/>
                      <a:gd name="T1" fmla="*/ 63 h 63"/>
                      <a:gd name="T2" fmla="*/ 37 w 280"/>
                      <a:gd name="T3" fmla="*/ 62 h 63"/>
                      <a:gd name="T4" fmla="*/ 219 w 280"/>
                      <a:gd name="T5" fmla="*/ 0 h 63"/>
                      <a:gd name="T6" fmla="*/ 280 w 280"/>
                      <a:gd name="T7" fmla="*/ 0 h 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0"/>
                      <a:gd name="T13" fmla="*/ 0 h 63"/>
                      <a:gd name="T14" fmla="*/ 280 w 280"/>
                      <a:gd name="T15" fmla="*/ 63 h 6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0" h="63">
                        <a:moveTo>
                          <a:pt x="0" y="63"/>
                        </a:moveTo>
                        <a:lnTo>
                          <a:pt x="37" y="62"/>
                        </a:lnTo>
                        <a:lnTo>
                          <a:pt x="219" y="0"/>
                        </a:lnTo>
                        <a:lnTo>
                          <a:pt x="280" y="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480" name="Freeform 192"/>
                  <p:cNvSpPr>
                    <a:spLocks/>
                  </p:cNvSpPr>
                  <p:nvPr/>
                </p:nvSpPr>
                <p:spPr bwMode="auto">
                  <a:xfrm>
                    <a:off x="5621851" y="2933643"/>
                    <a:ext cx="302617" cy="53316"/>
                  </a:xfrm>
                  <a:custGeom>
                    <a:avLst/>
                    <a:gdLst>
                      <a:gd name="T0" fmla="*/ 0 w 293"/>
                      <a:gd name="T1" fmla="*/ 0 h 93"/>
                      <a:gd name="T2" fmla="*/ 67 w 293"/>
                      <a:gd name="T3" fmla="*/ 1 h 93"/>
                      <a:gd name="T4" fmla="*/ 195 w 293"/>
                      <a:gd name="T5" fmla="*/ 93 h 93"/>
                      <a:gd name="T6" fmla="*/ 293 w 293"/>
                      <a:gd name="T7" fmla="*/ 93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93"/>
                      <a:gd name="T14" fmla="*/ 293 w 293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93">
                        <a:moveTo>
                          <a:pt x="0" y="0"/>
                        </a:moveTo>
                        <a:lnTo>
                          <a:pt x="67" y="1"/>
                        </a:lnTo>
                        <a:lnTo>
                          <a:pt x="195" y="93"/>
                        </a:lnTo>
                        <a:lnTo>
                          <a:pt x="293" y="93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</p:grpSp>
            <p:cxnSp>
              <p:nvCxnSpPr>
                <p:cNvPr id="463" name="Straight Connector 462"/>
                <p:cNvCxnSpPr/>
                <p:nvPr/>
              </p:nvCxnSpPr>
              <p:spPr>
                <a:xfrm flipH="1">
                  <a:off x="6996897" y="2124333"/>
                  <a:ext cx="11070" cy="8452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" name="Straight Connector 463"/>
                <p:cNvCxnSpPr/>
                <p:nvPr/>
              </p:nvCxnSpPr>
              <p:spPr>
                <a:xfrm>
                  <a:off x="6875111" y="2304667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/>
                <p:cNvCxnSpPr/>
                <p:nvPr/>
              </p:nvCxnSpPr>
              <p:spPr>
                <a:xfrm>
                  <a:off x="6871422" y="2368961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>
                <a:xfrm>
                  <a:off x="6871422" y="2444231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/>
                <p:cNvCxnSpPr/>
                <p:nvPr/>
              </p:nvCxnSpPr>
              <p:spPr>
                <a:xfrm>
                  <a:off x="6867730" y="2508524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6864041" y="2569682"/>
                  <a:ext cx="1402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>
                  <a:off x="6864041" y="2638679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>
                  <a:off x="6860349" y="2706109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>
                  <a:off x="6867730" y="2775106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/>
                <p:cNvCxnSpPr/>
                <p:nvPr/>
              </p:nvCxnSpPr>
              <p:spPr>
                <a:xfrm>
                  <a:off x="6871422" y="2842536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Straight Connector 472"/>
                <p:cNvCxnSpPr/>
                <p:nvPr/>
              </p:nvCxnSpPr>
              <p:spPr>
                <a:xfrm>
                  <a:off x="6871422" y="2911534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473"/>
                <p:cNvCxnSpPr/>
                <p:nvPr/>
              </p:nvCxnSpPr>
              <p:spPr>
                <a:xfrm>
                  <a:off x="6875111" y="2975827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/>
                <p:cNvCxnSpPr/>
                <p:nvPr/>
              </p:nvCxnSpPr>
              <p:spPr>
                <a:xfrm flipH="1">
                  <a:off x="6875111" y="2132173"/>
                  <a:ext cx="136548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18" name="Group 824"/>
            <p:cNvGrpSpPr>
              <a:grpSpLocks/>
            </p:cNvGrpSpPr>
            <p:nvPr/>
          </p:nvGrpSpPr>
          <p:grpSpPr bwMode="auto">
            <a:xfrm>
              <a:off x="5135362" y="5438333"/>
              <a:ext cx="331787" cy="1030287"/>
              <a:chOff x="6240352" y="2055335"/>
              <a:chExt cx="771307" cy="1017716"/>
            </a:xfrm>
          </p:grpSpPr>
          <p:grpSp>
            <p:nvGrpSpPr>
              <p:cNvPr id="519" name="Group 825"/>
              <p:cNvGrpSpPr>
                <a:grpSpLocks/>
              </p:cNvGrpSpPr>
              <p:nvPr/>
            </p:nvGrpSpPr>
            <p:grpSpPr bwMode="auto">
              <a:xfrm>
                <a:off x="6240352" y="2235573"/>
                <a:ext cx="697981" cy="837478"/>
                <a:chOff x="6395998" y="3062424"/>
                <a:chExt cx="564403" cy="837478"/>
              </a:xfrm>
            </p:grpSpPr>
            <p:sp>
              <p:nvSpPr>
                <p:cNvPr id="540" name="Rectangle 539"/>
                <p:cNvSpPr/>
                <p:nvPr/>
              </p:nvSpPr>
              <p:spPr>
                <a:xfrm>
                  <a:off x="6509397" y="3062521"/>
                  <a:ext cx="447629" cy="74172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41" name="Straight Connector 540"/>
                <p:cNvCxnSpPr/>
                <p:nvPr/>
              </p:nvCxnSpPr>
              <p:spPr>
                <a:xfrm flipV="1">
                  <a:off x="6846611" y="3062521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2" name="Rectangle 541"/>
                <p:cNvSpPr/>
                <p:nvPr/>
              </p:nvSpPr>
              <p:spPr>
                <a:xfrm>
                  <a:off x="6476570" y="3071930"/>
                  <a:ext cx="131305" cy="11604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43" name="Straight Connector 542"/>
                <p:cNvCxnSpPr/>
                <p:nvPr/>
              </p:nvCxnSpPr>
              <p:spPr>
                <a:xfrm flipV="1">
                  <a:off x="6395998" y="3062521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4" name="Rectangle 543"/>
                <p:cNvSpPr/>
                <p:nvPr/>
              </p:nvSpPr>
              <p:spPr>
                <a:xfrm>
                  <a:off x="6816769" y="3703886"/>
                  <a:ext cx="131305" cy="11447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5" name="Rectangle 544"/>
                <p:cNvSpPr/>
                <p:nvPr/>
              </p:nvSpPr>
              <p:spPr>
                <a:xfrm>
                  <a:off x="6404950" y="3158177"/>
                  <a:ext cx="444646" cy="7417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46" name="Straight Connector 545"/>
                <p:cNvCxnSpPr/>
                <p:nvPr/>
              </p:nvCxnSpPr>
              <p:spPr>
                <a:xfrm flipV="1">
                  <a:off x="6846611" y="380424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7" name="Group 853"/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75" name="Straight Connector 574"/>
                  <p:cNvCxnSpPr/>
                  <p:nvPr/>
                </p:nvCxnSpPr>
                <p:spPr>
                  <a:xfrm flipV="1">
                    <a:off x="7028337" y="2846452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6" name="Straight Connector 575"/>
                  <p:cNvCxnSpPr/>
                  <p:nvPr/>
                </p:nvCxnSpPr>
                <p:spPr>
                  <a:xfrm flipV="1">
                    <a:off x="6580707" y="2938973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8" name="Group 854"/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73" name="Straight Connector 572"/>
                  <p:cNvCxnSpPr/>
                  <p:nvPr/>
                </p:nvCxnSpPr>
                <p:spPr>
                  <a:xfrm flipV="1">
                    <a:off x="7028816" y="2846449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4" name="Straight Connector 573"/>
                  <p:cNvCxnSpPr/>
                  <p:nvPr/>
                </p:nvCxnSpPr>
                <p:spPr>
                  <a:xfrm flipV="1">
                    <a:off x="6581187" y="2938970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49" name="Group 855"/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71" name="Straight Connector 570"/>
                  <p:cNvCxnSpPr/>
                  <p:nvPr/>
                </p:nvCxnSpPr>
                <p:spPr>
                  <a:xfrm flipV="1">
                    <a:off x="7026314" y="2846446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2" name="Straight Connector 571"/>
                  <p:cNvCxnSpPr/>
                  <p:nvPr/>
                </p:nvCxnSpPr>
                <p:spPr>
                  <a:xfrm flipV="1">
                    <a:off x="6581668" y="2938967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0" name="Group 856"/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69" name="Straight Connector 568"/>
                  <p:cNvCxnSpPr/>
                  <p:nvPr/>
                </p:nvCxnSpPr>
                <p:spPr>
                  <a:xfrm flipV="1">
                    <a:off x="7026794" y="2846445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0" name="Straight Connector 569"/>
                  <p:cNvCxnSpPr/>
                  <p:nvPr/>
                </p:nvCxnSpPr>
                <p:spPr>
                  <a:xfrm flipV="1">
                    <a:off x="6582147" y="2938965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1" name="Group 857"/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67" name="Straight Connector 566"/>
                  <p:cNvCxnSpPr/>
                  <p:nvPr/>
                </p:nvCxnSpPr>
                <p:spPr>
                  <a:xfrm flipV="1">
                    <a:off x="7027273" y="2846442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8" name="Straight Connector 567"/>
                  <p:cNvCxnSpPr/>
                  <p:nvPr/>
                </p:nvCxnSpPr>
                <p:spPr>
                  <a:xfrm flipV="1">
                    <a:off x="6582627" y="2938962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2" name="Group 858"/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65" name="Straight Connector 564"/>
                  <p:cNvCxnSpPr/>
                  <p:nvPr/>
                </p:nvCxnSpPr>
                <p:spPr>
                  <a:xfrm flipV="1">
                    <a:off x="7027754" y="2846440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 flipV="1">
                    <a:off x="6583108" y="2938960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3" name="Group 859"/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63" name="Straight Connector 562"/>
                  <p:cNvCxnSpPr/>
                  <p:nvPr/>
                </p:nvCxnSpPr>
                <p:spPr>
                  <a:xfrm flipV="1">
                    <a:off x="7028234" y="2846437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4" name="Straight Connector 563"/>
                  <p:cNvCxnSpPr/>
                  <p:nvPr/>
                </p:nvCxnSpPr>
                <p:spPr>
                  <a:xfrm flipV="1">
                    <a:off x="6580604" y="2938957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4" name="Group 860"/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61" name="Straight Connector 560"/>
                  <p:cNvCxnSpPr/>
                  <p:nvPr/>
                </p:nvCxnSpPr>
                <p:spPr>
                  <a:xfrm flipV="1">
                    <a:off x="7028713" y="2846434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Straight Connector 561"/>
                  <p:cNvCxnSpPr/>
                  <p:nvPr/>
                </p:nvCxnSpPr>
                <p:spPr>
                  <a:xfrm flipV="1">
                    <a:off x="6581083" y="2938954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5" name="Group 861"/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59" name="Straight Connector 558"/>
                  <p:cNvCxnSpPr/>
                  <p:nvPr/>
                </p:nvCxnSpPr>
                <p:spPr>
                  <a:xfrm flipV="1">
                    <a:off x="7026209" y="2846432"/>
                    <a:ext cx="107431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559"/>
                  <p:cNvCxnSpPr/>
                  <p:nvPr/>
                </p:nvCxnSpPr>
                <p:spPr>
                  <a:xfrm flipV="1">
                    <a:off x="6581565" y="2938952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56" name="Group 862"/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557" name="Straight Connector 556"/>
                  <p:cNvCxnSpPr/>
                  <p:nvPr/>
                </p:nvCxnSpPr>
                <p:spPr>
                  <a:xfrm flipV="1">
                    <a:off x="7026688" y="2846429"/>
                    <a:ext cx="113399" cy="9252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/>
                  <p:nvPr/>
                </p:nvCxnSpPr>
                <p:spPr>
                  <a:xfrm flipV="1">
                    <a:off x="6582044" y="2938949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20" name="Group 826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731610" cy="920732"/>
                <a:chOff x="6280049" y="2055335"/>
                <a:chExt cx="731610" cy="920732"/>
              </a:xfrm>
            </p:grpSpPr>
            <p:grpSp>
              <p:nvGrpSpPr>
                <p:cNvPr id="521" name="Group 82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680752" cy="139401"/>
                  <a:chOff x="5414286" y="2921098"/>
                  <a:chExt cx="680752" cy="139401"/>
                </a:xfrm>
              </p:grpSpPr>
              <p:sp>
                <p:nvSpPr>
                  <p:cNvPr id="535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5415183" y="2996368"/>
                    <a:ext cx="549881" cy="6429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536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415183" y="2921098"/>
                    <a:ext cx="675356" cy="78406"/>
                  </a:xfrm>
                  <a:prstGeom prst="parallelogram">
                    <a:avLst>
                      <a:gd name="adj" fmla="val 122778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537" name="Freeform 190"/>
                  <p:cNvSpPr>
                    <a:spLocks/>
                  </p:cNvSpPr>
                  <p:nvPr/>
                </p:nvSpPr>
                <p:spPr bwMode="auto">
                  <a:xfrm>
                    <a:off x="5968753" y="2922666"/>
                    <a:ext cx="125476" cy="137995"/>
                  </a:xfrm>
                  <a:custGeom>
                    <a:avLst/>
                    <a:gdLst>
                      <a:gd name="T0" fmla="*/ 0 w 169"/>
                      <a:gd name="T1" fmla="*/ 138 h 224"/>
                      <a:gd name="T2" fmla="*/ 0 w 169"/>
                      <a:gd name="T3" fmla="*/ 224 h 224"/>
                      <a:gd name="T4" fmla="*/ 169 w 169"/>
                      <a:gd name="T5" fmla="*/ 77 h 224"/>
                      <a:gd name="T6" fmla="*/ 169 w 169"/>
                      <a:gd name="T7" fmla="*/ 0 h 224"/>
                      <a:gd name="T8" fmla="*/ 0 w 169"/>
                      <a:gd name="T9" fmla="*/ 138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24"/>
                      <a:gd name="T17" fmla="*/ 169 w 169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24">
                        <a:moveTo>
                          <a:pt x="0" y="138"/>
                        </a:moveTo>
                        <a:lnTo>
                          <a:pt x="0" y="224"/>
                        </a:lnTo>
                        <a:lnTo>
                          <a:pt x="169" y="77"/>
                        </a:lnTo>
                        <a:lnTo>
                          <a:pt x="169" y="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538" name="Freeform 191"/>
                  <p:cNvSpPr>
                    <a:spLocks/>
                  </p:cNvSpPr>
                  <p:nvPr/>
                </p:nvSpPr>
                <p:spPr bwMode="auto">
                  <a:xfrm>
                    <a:off x="5500065" y="2936779"/>
                    <a:ext cx="524046" cy="45475"/>
                  </a:xfrm>
                  <a:custGeom>
                    <a:avLst/>
                    <a:gdLst>
                      <a:gd name="T0" fmla="*/ 0 w 280"/>
                      <a:gd name="T1" fmla="*/ 63 h 63"/>
                      <a:gd name="T2" fmla="*/ 37 w 280"/>
                      <a:gd name="T3" fmla="*/ 62 h 63"/>
                      <a:gd name="T4" fmla="*/ 219 w 280"/>
                      <a:gd name="T5" fmla="*/ 0 h 63"/>
                      <a:gd name="T6" fmla="*/ 280 w 280"/>
                      <a:gd name="T7" fmla="*/ 0 h 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0"/>
                      <a:gd name="T13" fmla="*/ 0 h 63"/>
                      <a:gd name="T14" fmla="*/ 280 w 280"/>
                      <a:gd name="T15" fmla="*/ 63 h 6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0" h="63">
                        <a:moveTo>
                          <a:pt x="0" y="63"/>
                        </a:moveTo>
                        <a:lnTo>
                          <a:pt x="37" y="62"/>
                        </a:lnTo>
                        <a:lnTo>
                          <a:pt x="219" y="0"/>
                        </a:lnTo>
                        <a:lnTo>
                          <a:pt x="280" y="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539" name="Freeform 192"/>
                  <p:cNvSpPr>
                    <a:spLocks/>
                  </p:cNvSpPr>
                  <p:nvPr/>
                </p:nvSpPr>
                <p:spPr bwMode="auto">
                  <a:xfrm>
                    <a:off x="5621849" y="2933643"/>
                    <a:ext cx="302618" cy="53316"/>
                  </a:xfrm>
                  <a:custGeom>
                    <a:avLst/>
                    <a:gdLst>
                      <a:gd name="T0" fmla="*/ 0 w 293"/>
                      <a:gd name="T1" fmla="*/ 0 h 93"/>
                      <a:gd name="T2" fmla="*/ 67 w 293"/>
                      <a:gd name="T3" fmla="*/ 1 h 93"/>
                      <a:gd name="T4" fmla="*/ 195 w 293"/>
                      <a:gd name="T5" fmla="*/ 93 h 93"/>
                      <a:gd name="T6" fmla="*/ 293 w 293"/>
                      <a:gd name="T7" fmla="*/ 93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93"/>
                      <a:gd name="T14" fmla="*/ 293 w 293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93">
                        <a:moveTo>
                          <a:pt x="0" y="0"/>
                        </a:moveTo>
                        <a:lnTo>
                          <a:pt x="67" y="1"/>
                        </a:lnTo>
                        <a:lnTo>
                          <a:pt x="195" y="93"/>
                        </a:lnTo>
                        <a:lnTo>
                          <a:pt x="293" y="93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</p:grpSp>
            <p:cxnSp>
              <p:nvCxnSpPr>
                <p:cNvPr id="522" name="Straight Connector 521"/>
                <p:cNvCxnSpPr/>
                <p:nvPr/>
              </p:nvCxnSpPr>
              <p:spPr>
                <a:xfrm flipH="1">
                  <a:off x="6996897" y="2124333"/>
                  <a:ext cx="11073" cy="8452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/>
                <p:cNvCxnSpPr/>
                <p:nvPr/>
              </p:nvCxnSpPr>
              <p:spPr>
                <a:xfrm>
                  <a:off x="6875113" y="2304667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>
                <a:xfrm>
                  <a:off x="6871421" y="2368961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/>
                <p:cNvCxnSpPr/>
                <p:nvPr/>
              </p:nvCxnSpPr>
              <p:spPr>
                <a:xfrm>
                  <a:off x="6871421" y="2444231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525"/>
                <p:cNvCxnSpPr/>
                <p:nvPr/>
              </p:nvCxnSpPr>
              <p:spPr>
                <a:xfrm>
                  <a:off x="6867732" y="2508524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/>
                <p:cNvCxnSpPr/>
                <p:nvPr/>
              </p:nvCxnSpPr>
              <p:spPr>
                <a:xfrm>
                  <a:off x="6864040" y="2569682"/>
                  <a:ext cx="1402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Straight Connector 527"/>
                <p:cNvCxnSpPr/>
                <p:nvPr/>
              </p:nvCxnSpPr>
              <p:spPr>
                <a:xfrm>
                  <a:off x="6864040" y="2638679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528"/>
                <p:cNvCxnSpPr/>
                <p:nvPr/>
              </p:nvCxnSpPr>
              <p:spPr>
                <a:xfrm>
                  <a:off x="6860351" y="2706109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Straight Connector 529"/>
                <p:cNvCxnSpPr/>
                <p:nvPr/>
              </p:nvCxnSpPr>
              <p:spPr>
                <a:xfrm>
                  <a:off x="6867732" y="2775106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Straight Connector 530"/>
                <p:cNvCxnSpPr/>
                <p:nvPr/>
              </p:nvCxnSpPr>
              <p:spPr>
                <a:xfrm>
                  <a:off x="6871421" y="2842536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Straight Connector 531"/>
                <p:cNvCxnSpPr/>
                <p:nvPr/>
              </p:nvCxnSpPr>
              <p:spPr>
                <a:xfrm>
                  <a:off x="6871421" y="2911534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Straight Connector 532"/>
                <p:cNvCxnSpPr/>
                <p:nvPr/>
              </p:nvCxnSpPr>
              <p:spPr>
                <a:xfrm>
                  <a:off x="6875113" y="2975827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Straight Connector 533"/>
                <p:cNvCxnSpPr/>
                <p:nvPr/>
              </p:nvCxnSpPr>
              <p:spPr>
                <a:xfrm flipH="1">
                  <a:off x="6875113" y="2132173"/>
                  <a:ext cx="136546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77" name="Straight Connector 576"/>
            <p:cNvCxnSpPr/>
            <p:nvPr/>
          </p:nvCxnSpPr>
          <p:spPr>
            <a:xfrm flipH="1">
              <a:off x="5852912" y="4970020"/>
              <a:ext cx="357187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>
            <a:xfrm flipH="1">
              <a:off x="6157712" y="5184333"/>
              <a:ext cx="203200" cy="485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/>
            <p:cNvCxnSpPr/>
            <p:nvPr/>
          </p:nvCxnSpPr>
          <p:spPr>
            <a:xfrm>
              <a:off x="6475212" y="4984308"/>
              <a:ext cx="58737" cy="4905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>
              <a:endCxn id="1092" idx="0"/>
            </p:cNvCxnSpPr>
            <p:nvPr/>
          </p:nvCxnSpPr>
          <p:spPr>
            <a:xfrm>
              <a:off x="6614912" y="5008120"/>
              <a:ext cx="274637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1" name="Group 1068"/>
            <p:cNvGrpSpPr>
              <a:grpSpLocks/>
            </p:cNvGrpSpPr>
            <p:nvPr/>
          </p:nvGrpSpPr>
          <p:grpSpPr bwMode="auto">
            <a:xfrm>
              <a:off x="5587799" y="5465320"/>
              <a:ext cx="331788" cy="1030288"/>
              <a:chOff x="6240352" y="2055335"/>
              <a:chExt cx="771307" cy="1017716"/>
            </a:xfrm>
          </p:grpSpPr>
          <p:grpSp>
            <p:nvGrpSpPr>
              <p:cNvPr id="582" name="Group 1246"/>
              <p:cNvGrpSpPr>
                <a:grpSpLocks/>
              </p:cNvGrpSpPr>
              <p:nvPr/>
            </p:nvGrpSpPr>
            <p:grpSpPr bwMode="auto">
              <a:xfrm>
                <a:off x="6240352" y="2235573"/>
                <a:ext cx="697981" cy="837478"/>
                <a:chOff x="6395998" y="3062424"/>
                <a:chExt cx="564403" cy="837478"/>
              </a:xfrm>
            </p:grpSpPr>
            <p:sp>
              <p:nvSpPr>
                <p:cNvPr id="603" name="Rectangle 602"/>
                <p:cNvSpPr/>
                <p:nvPr/>
              </p:nvSpPr>
              <p:spPr>
                <a:xfrm>
                  <a:off x="6509397" y="3062521"/>
                  <a:ext cx="447628" cy="74172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04" name="Straight Connector 603"/>
                <p:cNvCxnSpPr/>
                <p:nvPr/>
              </p:nvCxnSpPr>
              <p:spPr>
                <a:xfrm flipV="1">
                  <a:off x="6846611" y="3062521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5" name="Rectangle 604"/>
                <p:cNvSpPr/>
                <p:nvPr/>
              </p:nvSpPr>
              <p:spPr>
                <a:xfrm>
                  <a:off x="6476572" y="3071930"/>
                  <a:ext cx="131304" cy="11604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06" name="Straight Connector 605"/>
                <p:cNvCxnSpPr/>
                <p:nvPr/>
              </p:nvCxnSpPr>
              <p:spPr>
                <a:xfrm flipV="1">
                  <a:off x="6395998" y="3062521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7" name="Rectangle 606"/>
                <p:cNvSpPr/>
                <p:nvPr/>
              </p:nvSpPr>
              <p:spPr>
                <a:xfrm>
                  <a:off x="6816769" y="3703885"/>
                  <a:ext cx="131304" cy="1144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08" name="Rectangle 607"/>
                <p:cNvSpPr/>
                <p:nvPr/>
              </p:nvSpPr>
              <p:spPr>
                <a:xfrm>
                  <a:off x="6404951" y="3158176"/>
                  <a:ext cx="444643" cy="74172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09" name="Straight Connector 608"/>
                <p:cNvCxnSpPr/>
                <p:nvPr/>
              </p:nvCxnSpPr>
              <p:spPr>
                <a:xfrm flipV="1">
                  <a:off x="6846611" y="38042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0" name="Group 1274"/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38" name="Straight Connector 637"/>
                  <p:cNvCxnSpPr/>
                  <p:nvPr/>
                </p:nvCxnSpPr>
                <p:spPr>
                  <a:xfrm flipV="1">
                    <a:off x="7028337" y="2846452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9" name="Straight Connector 638"/>
                  <p:cNvCxnSpPr/>
                  <p:nvPr/>
                </p:nvCxnSpPr>
                <p:spPr>
                  <a:xfrm flipV="1">
                    <a:off x="6580709" y="2938972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1" name="Group 1275"/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36" name="Straight Connector 635"/>
                  <p:cNvCxnSpPr/>
                  <p:nvPr/>
                </p:nvCxnSpPr>
                <p:spPr>
                  <a:xfrm flipV="1">
                    <a:off x="7028817" y="2846449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7" name="Straight Connector 636"/>
                  <p:cNvCxnSpPr/>
                  <p:nvPr/>
                </p:nvCxnSpPr>
                <p:spPr>
                  <a:xfrm flipV="1">
                    <a:off x="6581189" y="2938969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2" name="Group 1276"/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34" name="Straight Connector 633"/>
                  <p:cNvCxnSpPr/>
                  <p:nvPr/>
                </p:nvCxnSpPr>
                <p:spPr>
                  <a:xfrm flipV="1">
                    <a:off x="7026313" y="2846446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5" name="Straight Connector 634"/>
                  <p:cNvCxnSpPr/>
                  <p:nvPr/>
                </p:nvCxnSpPr>
                <p:spPr>
                  <a:xfrm flipV="1">
                    <a:off x="6581670" y="2938966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3" name="Group 1277"/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32" name="Straight Connector 631"/>
                  <p:cNvCxnSpPr/>
                  <p:nvPr/>
                </p:nvCxnSpPr>
                <p:spPr>
                  <a:xfrm flipV="1">
                    <a:off x="7026792" y="2846445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3" name="Straight Connector 632"/>
                  <p:cNvCxnSpPr/>
                  <p:nvPr/>
                </p:nvCxnSpPr>
                <p:spPr>
                  <a:xfrm flipV="1">
                    <a:off x="6582149" y="2938964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4" name="Group 1278"/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30" name="Straight Connector 629"/>
                  <p:cNvCxnSpPr/>
                  <p:nvPr/>
                </p:nvCxnSpPr>
                <p:spPr>
                  <a:xfrm flipV="1">
                    <a:off x="7027272" y="2846442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1" name="Straight Connector 630"/>
                  <p:cNvCxnSpPr/>
                  <p:nvPr/>
                </p:nvCxnSpPr>
                <p:spPr>
                  <a:xfrm flipV="1">
                    <a:off x="6582629" y="2938961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5" name="Group 1279"/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28" name="Straight Connector 627"/>
                  <p:cNvCxnSpPr/>
                  <p:nvPr/>
                </p:nvCxnSpPr>
                <p:spPr>
                  <a:xfrm flipV="1">
                    <a:off x="7027753" y="2846440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9" name="Straight Connector 628"/>
                  <p:cNvCxnSpPr/>
                  <p:nvPr/>
                </p:nvCxnSpPr>
                <p:spPr>
                  <a:xfrm flipV="1">
                    <a:off x="6583110" y="2938959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6" name="Group 1280"/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26" name="Straight Connector 625"/>
                  <p:cNvCxnSpPr/>
                  <p:nvPr/>
                </p:nvCxnSpPr>
                <p:spPr>
                  <a:xfrm flipV="1">
                    <a:off x="7028232" y="2846437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7" name="Straight Connector 626"/>
                  <p:cNvCxnSpPr/>
                  <p:nvPr/>
                </p:nvCxnSpPr>
                <p:spPr>
                  <a:xfrm flipV="1">
                    <a:off x="6580604" y="2938956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7" name="Group 1281"/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24" name="Straight Connector 623"/>
                  <p:cNvCxnSpPr/>
                  <p:nvPr/>
                </p:nvCxnSpPr>
                <p:spPr>
                  <a:xfrm flipV="1">
                    <a:off x="7028711" y="2846434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Straight Connector 624"/>
                  <p:cNvCxnSpPr/>
                  <p:nvPr/>
                </p:nvCxnSpPr>
                <p:spPr>
                  <a:xfrm flipV="1">
                    <a:off x="6581083" y="2938953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8" name="Group 1282"/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22" name="Straight Connector 621"/>
                  <p:cNvCxnSpPr/>
                  <p:nvPr/>
                </p:nvCxnSpPr>
                <p:spPr>
                  <a:xfrm flipV="1">
                    <a:off x="7026209" y="2846432"/>
                    <a:ext cx="107431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622"/>
                  <p:cNvCxnSpPr/>
                  <p:nvPr/>
                </p:nvCxnSpPr>
                <p:spPr>
                  <a:xfrm flipV="1">
                    <a:off x="6581565" y="2938951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9" name="Group 1283"/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20" name="Straight Connector 619"/>
                  <p:cNvCxnSpPr/>
                  <p:nvPr/>
                </p:nvCxnSpPr>
                <p:spPr>
                  <a:xfrm flipV="1">
                    <a:off x="7026689" y="2846429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Straight Connector 620"/>
                  <p:cNvCxnSpPr/>
                  <p:nvPr/>
                </p:nvCxnSpPr>
                <p:spPr>
                  <a:xfrm flipV="1">
                    <a:off x="6582044" y="2938948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83" name="Group 124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731610" cy="920732"/>
                <a:chOff x="6280049" y="2055335"/>
                <a:chExt cx="731610" cy="920732"/>
              </a:xfrm>
            </p:grpSpPr>
            <p:grpSp>
              <p:nvGrpSpPr>
                <p:cNvPr id="584" name="Group 124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680752" cy="139401"/>
                  <a:chOff x="5414286" y="2921098"/>
                  <a:chExt cx="680752" cy="139401"/>
                </a:xfrm>
              </p:grpSpPr>
              <p:sp>
                <p:nvSpPr>
                  <p:cNvPr id="598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5415186" y="2996368"/>
                    <a:ext cx="549876" cy="6429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599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415186" y="2921098"/>
                    <a:ext cx="675352" cy="78406"/>
                  </a:xfrm>
                  <a:prstGeom prst="parallelogram">
                    <a:avLst>
                      <a:gd name="adj" fmla="val 122778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600" name="Freeform 190"/>
                  <p:cNvSpPr>
                    <a:spLocks/>
                  </p:cNvSpPr>
                  <p:nvPr/>
                </p:nvSpPr>
                <p:spPr bwMode="auto">
                  <a:xfrm>
                    <a:off x="5968754" y="2922667"/>
                    <a:ext cx="125475" cy="137995"/>
                  </a:xfrm>
                  <a:custGeom>
                    <a:avLst/>
                    <a:gdLst>
                      <a:gd name="T0" fmla="*/ 0 w 169"/>
                      <a:gd name="T1" fmla="*/ 138 h 224"/>
                      <a:gd name="T2" fmla="*/ 0 w 169"/>
                      <a:gd name="T3" fmla="*/ 224 h 224"/>
                      <a:gd name="T4" fmla="*/ 169 w 169"/>
                      <a:gd name="T5" fmla="*/ 77 h 224"/>
                      <a:gd name="T6" fmla="*/ 169 w 169"/>
                      <a:gd name="T7" fmla="*/ 0 h 224"/>
                      <a:gd name="T8" fmla="*/ 0 w 169"/>
                      <a:gd name="T9" fmla="*/ 138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24"/>
                      <a:gd name="T17" fmla="*/ 169 w 169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24">
                        <a:moveTo>
                          <a:pt x="0" y="138"/>
                        </a:moveTo>
                        <a:lnTo>
                          <a:pt x="0" y="224"/>
                        </a:lnTo>
                        <a:lnTo>
                          <a:pt x="169" y="77"/>
                        </a:lnTo>
                        <a:lnTo>
                          <a:pt x="169" y="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601" name="Freeform 191"/>
                  <p:cNvSpPr>
                    <a:spLocks/>
                  </p:cNvSpPr>
                  <p:nvPr/>
                </p:nvSpPr>
                <p:spPr bwMode="auto">
                  <a:xfrm>
                    <a:off x="5500065" y="2936779"/>
                    <a:ext cx="524044" cy="45476"/>
                  </a:xfrm>
                  <a:custGeom>
                    <a:avLst/>
                    <a:gdLst>
                      <a:gd name="T0" fmla="*/ 0 w 280"/>
                      <a:gd name="T1" fmla="*/ 63 h 63"/>
                      <a:gd name="T2" fmla="*/ 37 w 280"/>
                      <a:gd name="T3" fmla="*/ 62 h 63"/>
                      <a:gd name="T4" fmla="*/ 219 w 280"/>
                      <a:gd name="T5" fmla="*/ 0 h 63"/>
                      <a:gd name="T6" fmla="*/ 280 w 280"/>
                      <a:gd name="T7" fmla="*/ 0 h 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0"/>
                      <a:gd name="T13" fmla="*/ 0 h 63"/>
                      <a:gd name="T14" fmla="*/ 280 w 280"/>
                      <a:gd name="T15" fmla="*/ 63 h 6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0" h="63">
                        <a:moveTo>
                          <a:pt x="0" y="63"/>
                        </a:moveTo>
                        <a:lnTo>
                          <a:pt x="37" y="62"/>
                        </a:lnTo>
                        <a:lnTo>
                          <a:pt x="219" y="0"/>
                        </a:lnTo>
                        <a:lnTo>
                          <a:pt x="280" y="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602" name="Freeform 192"/>
                  <p:cNvSpPr>
                    <a:spLocks/>
                  </p:cNvSpPr>
                  <p:nvPr/>
                </p:nvSpPr>
                <p:spPr bwMode="auto">
                  <a:xfrm>
                    <a:off x="5621851" y="2933643"/>
                    <a:ext cx="302617" cy="53316"/>
                  </a:xfrm>
                  <a:custGeom>
                    <a:avLst/>
                    <a:gdLst>
                      <a:gd name="T0" fmla="*/ 0 w 293"/>
                      <a:gd name="T1" fmla="*/ 0 h 93"/>
                      <a:gd name="T2" fmla="*/ 67 w 293"/>
                      <a:gd name="T3" fmla="*/ 1 h 93"/>
                      <a:gd name="T4" fmla="*/ 195 w 293"/>
                      <a:gd name="T5" fmla="*/ 93 h 93"/>
                      <a:gd name="T6" fmla="*/ 293 w 293"/>
                      <a:gd name="T7" fmla="*/ 93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93"/>
                      <a:gd name="T14" fmla="*/ 293 w 293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93">
                        <a:moveTo>
                          <a:pt x="0" y="0"/>
                        </a:moveTo>
                        <a:lnTo>
                          <a:pt x="67" y="1"/>
                        </a:lnTo>
                        <a:lnTo>
                          <a:pt x="195" y="93"/>
                        </a:lnTo>
                        <a:lnTo>
                          <a:pt x="293" y="93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</p:grpSp>
            <p:cxnSp>
              <p:nvCxnSpPr>
                <p:cNvPr id="585" name="Straight Connector 584"/>
                <p:cNvCxnSpPr/>
                <p:nvPr/>
              </p:nvCxnSpPr>
              <p:spPr>
                <a:xfrm flipH="1">
                  <a:off x="6996897" y="2124333"/>
                  <a:ext cx="11070" cy="8452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Straight Connector 585"/>
                <p:cNvCxnSpPr/>
                <p:nvPr/>
              </p:nvCxnSpPr>
              <p:spPr>
                <a:xfrm>
                  <a:off x="6875111" y="2304668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/>
                <p:cNvCxnSpPr/>
                <p:nvPr/>
              </p:nvCxnSpPr>
              <p:spPr>
                <a:xfrm>
                  <a:off x="6871422" y="2368961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Straight Connector 587"/>
                <p:cNvCxnSpPr/>
                <p:nvPr/>
              </p:nvCxnSpPr>
              <p:spPr>
                <a:xfrm>
                  <a:off x="6871422" y="2444231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Straight Connector 588"/>
                <p:cNvCxnSpPr/>
                <p:nvPr/>
              </p:nvCxnSpPr>
              <p:spPr>
                <a:xfrm>
                  <a:off x="6867730" y="2508525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Straight Connector 589"/>
                <p:cNvCxnSpPr/>
                <p:nvPr/>
              </p:nvCxnSpPr>
              <p:spPr>
                <a:xfrm>
                  <a:off x="6864041" y="2569681"/>
                  <a:ext cx="1402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590"/>
                <p:cNvCxnSpPr/>
                <p:nvPr/>
              </p:nvCxnSpPr>
              <p:spPr>
                <a:xfrm>
                  <a:off x="6864041" y="2638679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6860349" y="2706109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6867730" y="2775107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Straight Connector 593"/>
                <p:cNvCxnSpPr/>
                <p:nvPr/>
              </p:nvCxnSpPr>
              <p:spPr>
                <a:xfrm>
                  <a:off x="6871422" y="2842536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5" name="Straight Connector 594"/>
                <p:cNvCxnSpPr/>
                <p:nvPr/>
              </p:nvCxnSpPr>
              <p:spPr>
                <a:xfrm>
                  <a:off x="6871422" y="2911533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6" name="Straight Connector 595"/>
                <p:cNvCxnSpPr/>
                <p:nvPr/>
              </p:nvCxnSpPr>
              <p:spPr>
                <a:xfrm>
                  <a:off x="6875111" y="2975827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" name="Straight Connector 596"/>
                <p:cNvCxnSpPr/>
                <p:nvPr/>
              </p:nvCxnSpPr>
              <p:spPr>
                <a:xfrm flipH="1">
                  <a:off x="6875111" y="2132174"/>
                  <a:ext cx="136548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40" name="Group 1069"/>
            <p:cNvGrpSpPr>
              <a:grpSpLocks/>
            </p:cNvGrpSpPr>
            <p:nvPr/>
          </p:nvGrpSpPr>
          <p:grpSpPr bwMode="auto">
            <a:xfrm>
              <a:off x="5973562" y="5465320"/>
              <a:ext cx="331787" cy="1030288"/>
              <a:chOff x="6240352" y="2055335"/>
              <a:chExt cx="771307" cy="1017716"/>
            </a:xfrm>
          </p:grpSpPr>
          <p:grpSp>
            <p:nvGrpSpPr>
              <p:cNvPr id="641" name="Group 1188"/>
              <p:cNvGrpSpPr>
                <a:grpSpLocks/>
              </p:cNvGrpSpPr>
              <p:nvPr/>
            </p:nvGrpSpPr>
            <p:grpSpPr bwMode="auto">
              <a:xfrm>
                <a:off x="6240352" y="2235573"/>
                <a:ext cx="697981" cy="837478"/>
                <a:chOff x="6395998" y="3062424"/>
                <a:chExt cx="564403" cy="837478"/>
              </a:xfrm>
            </p:grpSpPr>
            <p:sp>
              <p:nvSpPr>
                <p:cNvPr id="662" name="Rectangle 661"/>
                <p:cNvSpPr/>
                <p:nvPr/>
              </p:nvSpPr>
              <p:spPr>
                <a:xfrm>
                  <a:off x="6509397" y="3062521"/>
                  <a:ext cx="447629" cy="74172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63" name="Straight Connector 662"/>
                <p:cNvCxnSpPr/>
                <p:nvPr/>
              </p:nvCxnSpPr>
              <p:spPr>
                <a:xfrm flipV="1">
                  <a:off x="6846611" y="3062521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4" name="Rectangle 663"/>
                <p:cNvSpPr/>
                <p:nvPr/>
              </p:nvSpPr>
              <p:spPr>
                <a:xfrm>
                  <a:off x="6476570" y="3071930"/>
                  <a:ext cx="131305" cy="11604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65" name="Straight Connector 664"/>
                <p:cNvCxnSpPr/>
                <p:nvPr/>
              </p:nvCxnSpPr>
              <p:spPr>
                <a:xfrm flipV="1">
                  <a:off x="6395998" y="3062521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6" name="Rectangle 665"/>
                <p:cNvSpPr/>
                <p:nvPr/>
              </p:nvSpPr>
              <p:spPr>
                <a:xfrm>
                  <a:off x="6816769" y="3703885"/>
                  <a:ext cx="131305" cy="1144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6404950" y="3158176"/>
                  <a:ext cx="444646" cy="74172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668" name="Straight Connector 667"/>
                <p:cNvCxnSpPr/>
                <p:nvPr/>
              </p:nvCxnSpPr>
              <p:spPr>
                <a:xfrm flipV="1">
                  <a:off x="6846611" y="38042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69" name="Group 1216"/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97" name="Straight Connector 696"/>
                  <p:cNvCxnSpPr/>
                  <p:nvPr/>
                </p:nvCxnSpPr>
                <p:spPr>
                  <a:xfrm flipV="1">
                    <a:off x="7028337" y="2846452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" name="Straight Connector 697"/>
                  <p:cNvCxnSpPr/>
                  <p:nvPr/>
                </p:nvCxnSpPr>
                <p:spPr>
                  <a:xfrm flipV="1">
                    <a:off x="6580707" y="2938972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0" name="Group 1217"/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95" name="Straight Connector 694"/>
                  <p:cNvCxnSpPr/>
                  <p:nvPr/>
                </p:nvCxnSpPr>
                <p:spPr>
                  <a:xfrm flipV="1">
                    <a:off x="7028816" y="2846449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" name="Straight Connector 695"/>
                  <p:cNvCxnSpPr/>
                  <p:nvPr/>
                </p:nvCxnSpPr>
                <p:spPr>
                  <a:xfrm flipV="1">
                    <a:off x="6581187" y="2938969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1" name="Group 1218"/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93" name="Straight Connector 692"/>
                  <p:cNvCxnSpPr/>
                  <p:nvPr/>
                </p:nvCxnSpPr>
                <p:spPr>
                  <a:xfrm flipV="1">
                    <a:off x="7026314" y="2846446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" name="Straight Connector 693"/>
                  <p:cNvCxnSpPr/>
                  <p:nvPr/>
                </p:nvCxnSpPr>
                <p:spPr>
                  <a:xfrm flipV="1">
                    <a:off x="6581668" y="2938966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2" name="Group 1219"/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91" name="Straight Connector 690"/>
                  <p:cNvCxnSpPr/>
                  <p:nvPr/>
                </p:nvCxnSpPr>
                <p:spPr>
                  <a:xfrm flipV="1">
                    <a:off x="7026794" y="2846445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2" name="Straight Connector 691"/>
                  <p:cNvCxnSpPr/>
                  <p:nvPr/>
                </p:nvCxnSpPr>
                <p:spPr>
                  <a:xfrm flipV="1">
                    <a:off x="6582147" y="2938964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3" name="Group 1220"/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89" name="Straight Connector 688"/>
                  <p:cNvCxnSpPr/>
                  <p:nvPr/>
                </p:nvCxnSpPr>
                <p:spPr>
                  <a:xfrm flipV="1">
                    <a:off x="7027273" y="2846442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0" name="Straight Connector 689"/>
                  <p:cNvCxnSpPr/>
                  <p:nvPr/>
                </p:nvCxnSpPr>
                <p:spPr>
                  <a:xfrm flipV="1">
                    <a:off x="6582627" y="2938961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4" name="Group 1221"/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87" name="Straight Connector 686"/>
                  <p:cNvCxnSpPr/>
                  <p:nvPr/>
                </p:nvCxnSpPr>
                <p:spPr>
                  <a:xfrm flipV="1">
                    <a:off x="7027754" y="2846440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8" name="Straight Connector 687"/>
                  <p:cNvCxnSpPr/>
                  <p:nvPr/>
                </p:nvCxnSpPr>
                <p:spPr>
                  <a:xfrm flipV="1">
                    <a:off x="6583108" y="2938959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5" name="Group 1222"/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85" name="Straight Connector 684"/>
                  <p:cNvCxnSpPr/>
                  <p:nvPr/>
                </p:nvCxnSpPr>
                <p:spPr>
                  <a:xfrm flipV="1">
                    <a:off x="7028234" y="2846437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6" name="Straight Connector 685"/>
                  <p:cNvCxnSpPr/>
                  <p:nvPr/>
                </p:nvCxnSpPr>
                <p:spPr>
                  <a:xfrm flipV="1">
                    <a:off x="6580604" y="2938956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6" name="Group 1223"/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83" name="Straight Connector 682"/>
                  <p:cNvCxnSpPr/>
                  <p:nvPr/>
                </p:nvCxnSpPr>
                <p:spPr>
                  <a:xfrm flipV="1">
                    <a:off x="7028713" y="2846434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683"/>
                  <p:cNvCxnSpPr/>
                  <p:nvPr/>
                </p:nvCxnSpPr>
                <p:spPr>
                  <a:xfrm flipV="1">
                    <a:off x="6581083" y="2938953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7" name="Group 1224"/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81" name="Straight Connector 680"/>
                  <p:cNvCxnSpPr/>
                  <p:nvPr/>
                </p:nvCxnSpPr>
                <p:spPr>
                  <a:xfrm flipV="1">
                    <a:off x="7026209" y="2846432"/>
                    <a:ext cx="107431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Straight Connector 681"/>
                  <p:cNvCxnSpPr/>
                  <p:nvPr/>
                </p:nvCxnSpPr>
                <p:spPr>
                  <a:xfrm flipV="1">
                    <a:off x="6581565" y="2938951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8" name="Group 1225"/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679" name="Straight Connector 678"/>
                  <p:cNvCxnSpPr/>
                  <p:nvPr/>
                </p:nvCxnSpPr>
                <p:spPr>
                  <a:xfrm flipV="1">
                    <a:off x="7026688" y="2846429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Straight Connector 679"/>
                  <p:cNvCxnSpPr/>
                  <p:nvPr/>
                </p:nvCxnSpPr>
                <p:spPr>
                  <a:xfrm flipV="1">
                    <a:off x="6582044" y="2938948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42" name="Group 118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731610" cy="920732"/>
                <a:chOff x="6280049" y="2055335"/>
                <a:chExt cx="731610" cy="920732"/>
              </a:xfrm>
            </p:grpSpPr>
            <p:grpSp>
              <p:nvGrpSpPr>
                <p:cNvPr id="643" name="Group 119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680752" cy="139401"/>
                  <a:chOff x="5414286" y="2921098"/>
                  <a:chExt cx="680752" cy="139401"/>
                </a:xfrm>
              </p:grpSpPr>
              <p:sp>
                <p:nvSpPr>
                  <p:cNvPr id="657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5415183" y="2996368"/>
                    <a:ext cx="549881" cy="6429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658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415183" y="2921098"/>
                    <a:ext cx="675356" cy="78406"/>
                  </a:xfrm>
                  <a:prstGeom prst="parallelogram">
                    <a:avLst>
                      <a:gd name="adj" fmla="val 122778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659" name="Freeform 190"/>
                  <p:cNvSpPr>
                    <a:spLocks/>
                  </p:cNvSpPr>
                  <p:nvPr/>
                </p:nvSpPr>
                <p:spPr bwMode="auto">
                  <a:xfrm>
                    <a:off x="5968753" y="2922667"/>
                    <a:ext cx="125476" cy="137995"/>
                  </a:xfrm>
                  <a:custGeom>
                    <a:avLst/>
                    <a:gdLst>
                      <a:gd name="T0" fmla="*/ 0 w 169"/>
                      <a:gd name="T1" fmla="*/ 138 h 224"/>
                      <a:gd name="T2" fmla="*/ 0 w 169"/>
                      <a:gd name="T3" fmla="*/ 224 h 224"/>
                      <a:gd name="T4" fmla="*/ 169 w 169"/>
                      <a:gd name="T5" fmla="*/ 77 h 224"/>
                      <a:gd name="T6" fmla="*/ 169 w 169"/>
                      <a:gd name="T7" fmla="*/ 0 h 224"/>
                      <a:gd name="T8" fmla="*/ 0 w 169"/>
                      <a:gd name="T9" fmla="*/ 138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24"/>
                      <a:gd name="T17" fmla="*/ 169 w 169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24">
                        <a:moveTo>
                          <a:pt x="0" y="138"/>
                        </a:moveTo>
                        <a:lnTo>
                          <a:pt x="0" y="224"/>
                        </a:lnTo>
                        <a:lnTo>
                          <a:pt x="169" y="77"/>
                        </a:lnTo>
                        <a:lnTo>
                          <a:pt x="169" y="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660" name="Freeform 191"/>
                  <p:cNvSpPr>
                    <a:spLocks/>
                  </p:cNvSpPr>
                  <p:nvPr/>
                </p:nvSpPr>
                <p:spPr bwMode="auto">
                  <a:xfrm>
                    <a:off x="5500065" y="2936779"/>
                    <a:ext cx="524046" cy="45476"/>
                  </a:xfrm>
                  <a:custGeom>
                    <a:avLst/>
                    <a:gdLst>
                      <a:gd name="T0" fmla="*/ 0 w 280"/>
                      <a:gd name="T1" fmla="*/ 63 h 63"/>
                      <a:gd name="T2" fmla="*/ 37 w 280"/>
                      <a:gd name="T3" fmla="*/ 62 h 63"/>
                      <a:gd name="T4" fmla="*/ 219 w 280"/>
                      <a:gd name="T5" fmla="*/ 0 h 63"/>
                      <a:gd name="T6" fmla="*/ 280 w 280"/>
                      <a:gd name="T7" fmla="*/ 0 h 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0"/>
                      <a:gd name="T13" fmla="*/ 0 h 63"/>
                      <a:gd name="T14" fmla="*/ 280 w 280"/>
                      <a:gd name="T15" fmla="*/ 63 h 6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0" h="63">
                        <a:moveTo>
                          <a:pt x="0" y="63"/>
                        </a:moveTo>
                        <a:lnTo>
                          <a:pt x="37" y="62"/>
                        </a:lnTo>
                        <a:lnTo>
                          <a:pt x="219" y="0"/>
                        </a:lnTo>
                        <a:lnTo>
                          <a:pt x="280" y="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661" name="Freeform 192"/>
                  <p:cNvSpPr>
                    <a:spLocks/>
                  </p:cNvSpPr>
                  <p:nvPr/>
                </p:nvSpPr>
                <p:spPr bwMode="auto">
                  <a:xfrm>
                    <a:off x="5621849" y="2933643"/>
                    <a:ext cx="302618" cy="53316"/>
                  </a:xfrm>
                  <a:custGeom>
                    <a:avLst/>
                    <a:gdLst>
                      <a:gd name="T0" fmla="*/ 0 w 293"/>
                      <a:gd name="T1" fmla="*/ 0 h 93"/>
                      <a:gd name="T2" fmla="*/ 67 w 293"/>
                      <a:gd name="T3" fmla="*/ 1 h 93"/>
                      <a:gd name="T4" fmla="*/ 195 w 293"/>
                      <a:gd name="T5" fmla="*/ 93 h 93"/>
                      <a:gd name="T6" fmla="*/ 293 w 293"/>
                      <a:gd name="T7" fmla="*/ 93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93"/>
                      <a:gd name="T14" fmla="*/ 293 w 293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93">
                        <a:moveTo>
                          <a:pt x="0" y="0"/>
                        </a:moveTo>
                        <a:lnTo>
                          <a:pt x="67" y="1"/>
                        </a:lnTo>
                        <a:lnTo>
                          <a:pt x="195" y="93"/>
                        </a:lnTo>
                        <a:lnTo>
                          <a:pt x="293" y="93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</p:grpSp>
            <p:cxnSp>
              <p:nvCxnSpPr>
                <p:cNvPr id="644" name="Straight Connector 643"/>
                <p:cNvCxnSpPr/>
                <p:nvPr/>
              </p:nvCxnSpPr>
              <p:spPr>
                <a:xfrm flipH="1">
                  <a:off x="6996897" y="2124333"/>
                  <a:ext cx="11073" cy="8452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Straight Connector 644"/>
                <p:cNvCxnSpPr/>
                <p:nvPr/>
              </p:nvCxnSpPr>
              <p:spPr>
                <a:xfrm>
                  <a:off x="6875113" y="2304668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6871421" y="2368961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6871421" y="2444231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8" name="Straight Connector 647"/>
                <p:cNvCxnSpPr/>
                <p:nvPr/>
              </p:nvCxnSpPr>
              <p:spPr>
                <a:xfrm>
                  <a:off x="6867732" y="2508525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9" name="Straight Connector 648"/>
                <p:cNvCxnSpPr/>
                <p:nvPr/>
              </p:nvCxnSpPr>
              <p:spPr>
                <a:xfrm>
                  <a:off x="6864040" y="2569681"/>
                  <a:ext cx="1402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0" name="Straight Connector 649"/>
                <p:cNvCxnSpPr/>
                <p:nvPr/>
              </p:nvCxnSpPr>
              <p:spPr>
                <a:xfrm>
                  <a:off x="6864040" y="2638679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1" name="Straight Connector 650"/>
                <p:cNvCxnSpPr/>
                <p:nvPr/>
              </p:nvCxnSpPr>
              <p:spPr>
                <a:xfrm>
                  <a:off x="6860351" y="2706109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2" name="Straight Connector 651"/>
                <p:cNvCxnSpPr/>
                <p:nvPr/>
              </p:nvCxnSpPr>
              <p:spPr>
                <a:xfrm>
                  <a:off x="6867732" y="2775107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3" name="Straight Connector 652"/>
                <p:cNvCxnSpPr/>
                <p:nvPr/>
              </p:nvCxnSpPr>
              <p:spPr>
                <a:xfrm>
                  <a:off x="6871421" y="2842536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4" name="Straight Connector 653"/>
                <p:cNvCxnSpPr/>
                <p:nvPr/>
              </p:nvCxnSpPr>
              <p:spPr>
                <a:xfrm>
                  <a:off x="6871421" y="2911533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5" name="Straight Connector 654"/>
                <p:cNvCxnSpPr/>
                <p:nvPr/>
              </p:nvCxnSpPr>
              <p:spPr>
                <a:xfrm>
                  <a:off x="6875113" y="2975827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6" name="Straight Connector 655"/>
                <p:cNvCxnSpPr/>
                <p:nvPr/>
              </p:nvCxnSpPr>
              <p:spPr>
                <a:xfrm flipH="1">
                  <a:off x="6875113" y="2132174"/>
                  <a:ext cx="136546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99" name="Group 1070"/>
            <p:cNvGrpSpPr>
              <a:grpSpLocks/>
            </p:cNvGrpSpPr>
            <p:nvPr/>
          </p:nvGrpSpPr>
          <p:grpSpPr bwMode="auto">
            <a:xfrm>
              <a:off x="6349799" y="5465320"/>
              <a:ext cx="331788" cy="1030288"/>
              <a:chOff x="6240352" y="2055335"/>
              <a:chExt cx="771307" cy="1017716"/>
            </a:xfrm>
          </p:grpSpPr>
          <p:grpSp>
            <p:nvGrpSpPr>
              <p:cNvPr id="700" name="Group 1130"/>
              <p:cNvGrpSpPr>
                <a:grpSpLocks/>
              </p:cNvGrpSpPr>
              <p:nvPr/>
            </p:nvGrpSpPr>
            <p:grpSpPr bwMode="auto">
              <a:xfrm>
                <a:off x="6240352" y="2235573"/>
                <a:ext cx="697981" cy="837478"/>
                <a:chOff x="6395998" y="3062424"/>
                <a:chExt cx="564403" cy="837478"/>
              </a:xfrm>
            </p:grpSpPr>
            <p:sp>
              <p:nvSpPr>
                <p:cNvPr id="721" name="Rectangle 720"/>
                <p:cNvSpPr/>
                <p:nvPr/>
              </p:nvSpPr>
              <p:spPr>
                <a:xfrm>
                  <a:off x="6509397" y="3062521"/>
                  <a:ext cx="447628" cy="74172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22" name="Straight Connector 721"/>
                <p:cNvCxnSpPr/>
                <p:nvPr/>
              </p:nvCxnSpPr>
              <p:spPr>
                <a:xfrm flipV="1">
                  <a:off x="6846611" y="3062521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3" name="Rectangle 722"/>
                <p:cNvSpPr/>
                <p:nvPr/>
              </p:nvSpPr>
              <p:spPr>
                <a:xfrm>
                  <a:off x="6476572" y="3071930"/>
                  <a:ext cx="131304" cy="11604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24" name="Straight Connector 723"/>
                <p:cNvCxnSpPr/>
                <p:nvPr/>
              </p:nvCxnSpPr>
              <p:spPr>
                <a:xfrm flipV="1">
                  <a:off x="6395998" y="3062521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5" name="Rectangle 724"/>
                <p:cNvSpPr/>
                <p:nvPr/>
              </p:nvSpPr>
              <p:spPr>
                <a:xfrm>
                  <a:off x="6816769" y="3703885"/>
                  <a:ext cx="131304" cy="1144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6404951" y="3158176"/>
                  <a:ext cx="444643" cy="74172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27" name="Straight Connector 726"/>
                <p:cNvCxnSpPr/>
                <p:nvPr/>
              </p:nvCxnSpPr>
              <p:spPr>
                <a:xfrm flipV="1">
                  <a:off x="6846611" y="38042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8" name="Group 1158"/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756" name="Straight Connector 755"/>
                  <p:cNvCxnSpPr/>
                  <p:nvPr/>
                </p:nvCxnSpPr>
                <p:spPr>
                  <a:xfrm flipV="1">
                    <a:off x="7028337" y="2846452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" name="Straight Connector 756"/>
                  <p:cNvCxnSpPr/>
                  <p:nvPr/>
                </p:nvCxnSpPr>
                <p:spPr>
                  <a:xfrm flipV="1">
                    <a:off x="6580709" y="2938972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29" name="Group 1159"/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754" name="Straight Connector 753"/>
                  <p:cNvCxnSpPr/>
                  <p:nvPr/>
                </p:nvCxnSpPr>
                <p:spPr>
                  <a:xfrm flipV="1">
                    <a:off x="7028817" y="2846449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5" name="Straight Connector 754"/>
                  <p:cNvCxnSpPr/>
                  <p:nvPr/>
                </p:nvCxnSpPr>
                <p:spPr>
                  <a:xfrm flipV="1">
                    <a:off x="6581189" y="2938969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0" name="Group 1160"/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752" name="Straight Connector 751"/>
                  <p:cNvCxnSpPr/>
                  <p:nvPr/>
                </p:nvCxnSpPr>
                <p:spPr>
                  <a:xfrm flipV="1">
                    <a:off x="7026313" y="2846446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3" name="Straight Connector 752"/>
                  <p:cNvCxnSpPr/>
                  <p:nvPr/>
                </p:nvCxnSpPr>
                <p:spPr>
                  <a:xfrm flipV="1">
                    <a:off x="6581670" y="2938966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1" name="Group 1161"/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750" name="Straight Connector 749"/>
                  <p:cNvCxnSpPr/>
                  <p:nvPr/>
                </p:nvCxnSpPr>
                <p:spPr>
                  <a:xfrm flipV="1">
                    <a:off x="7026792" y="2846445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" name="Straight Connector 750"/>
                  <p:cNvCxnSpPr/>
                  <p:nvPr/>
                </p:nvCxnSpPr>
                <p:spPr>
                  <a:xfrm flipV="1">
                    <a:off x="6582149" y="2938964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2" name="Group 1162"/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748" name="Straight Connector 747"/>
                  <p:cNvCxnSpPr/>
                  <p:nvPr/>
                </p:nvCxnSpPr>
                <p:spPr>
                  <a:xfrm flipV="1">
                    <a:off x="7027272" y="2846442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9" name="Straight Connector 748"/>
                  <p:cNvCxnSpPr/>
                  <p:nvPr/>
                </p:nvCxnSpPr>
                <p:spPr>
                  <a:xfrm flipV="1">
                    <a:off x="6582629" y="2938961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3" name="Group 1163"/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746" name="Straight Connector 745"/>
                  <p:cNvCxnSpPr/>
                  <p:nvPr/>
                </p:nvCxnSpPr>
                <p:spPr>
                  <a:xfrm flipV="1">
                    <a:off x="7027753" y="2846440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7" name="Straight Connector 746"/>
                  <p:cNvCxnSpPr/>
                  <p:nvPr/>
                </p:nvCxnSpPr>
                <p:spPr>
                  <a:xfrm flipV="1">
                    <a:off x="6583110" y="2938959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4" name="Group 1164"/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744" name="Straight Connector 743"/>
                  <p:cNvCxnSpPr/>
                  <p:nvPr/>
                </p:nvCxnSpPr>
                <p:spPr>
                  <a:xfrm flipV="1">
                    <a:off x="7028232" y="2846437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5" name="Straight Connector 744"/>
                  <p:cNvCxnSpPr/>
                  <p:nvPr/>
                </p:nvCxnSpPr>
                <p:spPr>
                  <a:xfrm flipV="1">
                    <a:off x="6580604" y="2938956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5" name="Group 1165"/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742" name="Straight Connector 741"/>
                  <p:cNvCxnSpPr/>
                  <p:nvPr/>
                </p:nvCxnSpPr>
                <p:spPr>
                  <a:xfrm flipV="1">
                    <a:off x="7028711" y="2846434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3" name="Straight Connector 742"/>
                  <p:cNvCxnSpPr/>
                  <p:nvPr/>
                </p:nvCxnSpPr>
                <p:spPr>
                  <a:xfrm flipV="1">
                    <a:off x="6581083" y="2938953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6" name="Group 1166"/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740" name="Straight Connector 739"/>
                  <p:cNvCxnSpPr/>
                  <p:nvPr/>
                </p:nvCxnSpPr>
                <p:spPr>
                  <a:xfrm flipV="1">
                    <a:off x="7026209" y="2846432"/>
                    <a:ext cx="107431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" name="Straight Connector 740"/>
                  <p:cNvCxnSpPr/>
                  <p:nvPr/>
                </p:nvCxnSpPr>
                <p:spPr>
                  <a:xfrm flipV="1">
                    <a:off x="6581565" y="2938951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37" name="Group 1167"/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738" name="Straight Connector 737"/>
                  <p:cNvCxnSpPr/>
                  <p:nvPr/>
                </p:nvCxnSpPr>
                <p:spPr>
                  <a:xfrm flipV="1">
                    <a:off x="7026689" y="2846429"/>
                    <a:ext cx="113399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Straight Connector 738"/>
                  <p:cNvCxnSpPr/>
                  <p:nvPr/>
                </p:nvCxnSpPr>
                <p:spPr>
                  <a:xfrm flipV="1">
                    <a:off x="6582044" y="2938948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01" name="Group 113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731610" cy="920732"/>
                <a:chOff x="6280049" y="2055335"/>
                <a:chExt cx="731610" cy="920732"/>
              </a:xfrm>
            </p:grpSpPr>
            <p:grpSp>
              <p:nvGrpSpPr>
                <p:cNvPr id="702" name="Group 113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680752" cy="139401"/>
                  <a:chOff x="5414286" y="2921098"/>
                  <a:chExt cx="680752" cy="139401"/>
                </a:xfrm>
              </p:grpSpPr>
              <p:sp>
                <p:nvSpPr>
                  <p:cNvPr id="716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5415186" y="2996368"/>
                    <a:ext cx="549876" cy="6429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717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415186" y="2921098"/>
                    <a:ext cx="675352" cy="78406"/>
                  </a:xfrm>
                  <a:prstGeom prst="parallelogram">
                    <a:avLst>
                      <a:gd name="adj" fmla="val 122778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718" name="Freeform 190"/>
                  <p:cNvSpPr>
                    <a:spLocks/>
                  </p:cNvSpPr>
                  <p:nvPr/>
                </p:nvSpPr>
                <p:spPr bwMode="auto">
                  <a:xfrm>
                    <a:off x="5968754" y="2922667"/>
                    <a:ext cx="125475" cy="137995"/>
                  </a:xfrm>
                  <a:custGeom>
                    <a:avLst/>
                    <a:gdLst>
                      <a:gd name="T0" fmla="*/ 0 w 169"/>
                      <a:gd name="T1" fmla="*/ 138 h 224"/>
                      <a:gd name="T2" fmla="*/ 0 w 169"/>
                      <a:gd name="T3" fmla="*/ 224 h 224"/>
                      <a:gd name="T4" fmla="*/ 169 w 169"/>
                      <a:gd name="T5" fmla="*/ 77 h 224"/>
                      <a:gd name="T6" fmla="*/ 169 w 169"/>
                      <a:gd name="T7" fmla="*/ 0 h 224"/>
                      <a:gd name="T8" fmla="*/ 0 w 169"/>
                      <a:gd name="T9" fmla="*/ 138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24"/>
                      <a:gd name="T17" fmla="*/ 169 w 169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24">
                        <a:moveTo>
                          <a:pt x="0" y="138"/>
                        </a:moveTo>
                        <a:lnTo>
                          <a:pt x="0" y="224"/>
                        </a:lnTo>
                        <a:lnTo>
                          <a:pt x="169" y="77"/>
                        </a:lnTo>
                        <a:lnTo>
                          <a:pt x="169" y="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719" name="Freeform 191"/>
                  <p:cNvSpPr>
                    <a:spLocks/>
                  </p:cNvSpPr>
                  <p:nvPr/>
                </p:nvSpPr>
                <p:spPr bwMode="auto">
                  <a:xfrm>
                    <a:off x="5500065" y="2936779"/>
                    <a:ext cx="524044" cy="45476"/>
                  </a:xfrm>
                  <a:custGeom>
                    <a:avLst/>
                    <a:gdLst>
                      <a:gd name="T0" fmla="*/ 0 w 280"/>
                      <a:gd name="T1" fmla="*/ 63 h 63"/>
                      <a:gd name="T2" fmla="*/ 37 w 280"/>
                      <a:gd name="T3" fmla="*/ 62 h 63"/>
                      <a:gd name="T4" fmla="*/ 219 w 280"/>
                      <a:gd name="T5" fmla="*/ 0 h 63"/>
                      <a:gd name="T6" fmla="*/ 280 w 280"/>
                      <a:gd name="T7" fmla="*/ 0 h 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0"/>
                      <a:gd name="T13" fmla="*/ 0 h 63"/>
                      <a:gd name="T14" fmla="*/ 280 w 280"/>
                      <a:gd name="T15" fmla="*/ 63 h 6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0" h="63">
                        <a:moveTo>
                          <a:pt x="0" y="63"/>
                        </a:moveTo>
                        <a:lnTo>
                          <a:pt x="37" y="62"/>
                        </a:lnTo>
                        <a:lnTo>
                          <a:pt x="219" y="0"/>
                        </a:lnTo>
                        <a:lnTo>
                          <a:pt x="280" y="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720" name="Freeform 192"/>
                  <p:cNvSpPr>
                    <a:spLocks/>
                  </p:cNvSpPr>
                  <p:nvPr/>
                </p:nvSpPr>
                <p:spPr bwMode="auto">
                  <a:xfrm>
                    <a:off x="5621851" y="2933643"/>
                    <a:ext cx="302617" cy="53316"/>
                  </a:xfrm>
                  <a:custGeom>
                    <a:avLst/>
                    <a:gdLst>
                      <a:gd name="T0" fmla="*/ 0 w 293"/>
                      <a:gd name="T1" fmla="*/ 0 h 93"/>
                      <a:gd name="T2" fmla="*/ 67 w 293"/>
                      <a:gd name="T3" fmla="*/ 1 h 93"/>
                      <a:gd name="T4" fmla="*/ 195 w 293"/>
                      <a:gd name="T5" fmla="*/ 93 h 93"/>
                      <a:gd name="T6" fmla="*/ 293 w 293"/>
                      <a:gd name="T7" fmla="*/ 93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93"/>
                      <a:gd name="T14" fmla="*/ 293 w 293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93">
                        <a:moveTo>
                          <a:pt x="0" y="0"/>
                        </a:moveTo>
                        <a:lnTo>
                          <a:pt x="67" y="1"/>
                        </a:lnTo>
                        <a:lnTo>
                          <a:pt x="195" y="93"/>
                        </a:lnTo>
                        <a:lnTo>
                          <a:pt x="293" y="93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</p:grpSp>
            <p:cxnSp>
              <p:nvCxnSpPr>
                <p:cNvPr id="703" name="Straight Connector 702"/>
                <p:cNvCxnSpPr/>
                <p:nvPr/>
              </p:nvCxnSpPr>
              <p:spPr>
                <a:xfrm flipH="1">
                  <a:off x="6996897" y="2124333"/>
                  <a:ext cx="11070" cy="8452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4" name="Straight Connector 703"/>
                <p:cNvCxnSpPr/>
                <p:nvPr/>
              </p:nvCxnSpPr>
              <p:spPr>
                <a:xfrm>
                  <a:off x="6875111" y="2304668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Straight Connector 704"/>
                <p:cNvCxnSpPr/>
                <p:nvPr/>
              </p:nvCxnSpPr>
              <p:spPr>
                <a:xfrm>
                  <a:off x="6871422" y="2368961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Straight Connector 705"/>
                <p:cNvCxnSpPr/>
                <p:nvPr/>
              </p:nvCxnSpPr>
              <p:spPr>
                <a:xfrm>
                  <a:off x="6871422" y="2444231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7" name="Straight Connector 706"/>
                <p:cNvCxnSpPr/>
                <p:nvPr/>
              </p:nvCxnSpPr>
              <p:spPr>
                <a:xfrm>
                  <a:off x="6867730" y="2508525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8" name="Straight Connector 707"/>
                <p:cNvCxnSpPr/>
                <p:nvPr/>
              </p:nvCxnSpPr>
              <p:spPr>
                <a:xfrm>
                  <a:off x="6864041" y="2569681"/>
                  <a:ext cx="1402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9" name="Straight Connector 708"/>
                <p:cNvCxnSpPr/>
                <p:nvPr/>
              </p:nvCxnSpPr>
              <p:spPr>
                <a:xfrm>
                  <a:off x="6864041" y="2638679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Straight Connector 709"/>
                <p:cNvCxnSpPr/>
                <p:nvPr/>
              </p:nvCxnSpPr>
              <p:spPr>
                <a:xfrm>
                  <a:off x="6860349" y="2706109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1" name="Straight Connector 710"/>
                <p:cNvCxnSpPr/>
                <p:nvPr/>
              </p:nvCxnSpPr>
              <p:spPr>
                <a:xfrm>
                  <a:off x="6867730" y="2775107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2" name="Straight Connector 711"/>
                <p:cNvCxnSpPr/>
                <p:nvPr/>
              </p:nvCxnSpPr>
              <p:spPr>
                <a:xfrm>
                  <a:off x="6871422" y="2842536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Straight Connector 712"/>
                <p:cNvCxnSpPr/>
                <p:nvPr/>
              </p:nvCxnSpPr>
              <p:spPr>
                <a:xfrm>
                  <a:off x="6871422" y="2911533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Straight Connector 713"/>
                <p:cNvCxnSpPr/>
                <p:nvPr/>
              </p:nvCxnSpPr>
              <p:spPr>
                <a:xfrm>
                  <a:off x="6875111" y="2975827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Straight Connector 714"/>
                <p:cNvCxnSpPr/>
                <p:nvPr/>
              </p:nvCxnSpPr>
              <p:spPr>
                <a:xfrm flipH="1">
                  <a:off x="6875111" y="2132174"/>
                  <a:ext cx="136548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58" name="Group 1071"/>
            <p:cNvGrpSpPr>
              <a:grpSpLocks/>
            </p:cNvGrpSpPr>
            <p:nvPr/>
          </p:nvGrpSpPr>
          <p:grpSpPr bwMode="auto">
            <a:xfrm>
              <a:off x="6727624" y="5465320"/>
              <a:ext cx="330200" cy="1030288"/>
              <a:chOff x="6240352" y="2055335"/>
              <a:chExt cx="771307" cy="1017716"/>
            </a:xfrm>
          </p:grpSpPr>
          <p:grpSp>
            <p:nvGrpSpPr>
              <p:cNvPr id="759" name="Group 1072"/>
              <p:cNvGrpSpPr>
                <a:grpSpLocks/>
              </p:cNvGrpSpPr>
              <p:nvPr/>
            </p:nvGrpSpPr>
            <p:grpSpPr bwMode="auto">
              <a:xfrm>
                <a:off x="6240352" y="2235573"/>
                <a:ext cx="697981" cy="837478"/>
                <a:chOff x="6395998" y="3062424"/>
                <a:chExt cx="564403" cy="837478"/>
              </a:xfrm>
            </p:grpSpPr>
            <p:sp>
              <p:nvSpPr>
                <p:cNvPr id="780" name="Rectangle 779"/>
                <p:cNvSpPr/>
                <p:nvPr/>
              </p:nvSpPr>
              <p:spPr>
                <a:xfrm>
                  <a:off x="6509942" y="3062521"/>
                  <a:ext cx="446783" cy="741725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81" name="Straight Connector 780"/>
                <p:cNvCxnSpPr/>
                <p:nvPr/>
              </p:nvCxnSpPr>
              <p:spPr>
                <a:xfrm flipV="1">
                  <a:off x="6845779" y="3062521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2" name="Rectangle 781"/>
                <p:cNvSpPr/>
                <p:nvPr/>
              </p:nvSpPr>
              <p:spPr>
                <a:xfrm>
                  <a:off x="6476959" y="3071930"/>
                  <a:ext cx="131936" cy="11604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83" name="Straight Connector 782"/>
                <p:cNvCxnSpPr/>
                <p:nvPr/>
              </p:nvCxnSpPr>
              <p:spPr>
                <a:xfrm flipV="1">
                  <a:off x="6395998" y="3062521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4" name="Rectangle 783"/>
                <p:cNvSpPr/>
                <p:nvPr/>
              </p:nvSpPr>
              <p:spPr>
                <a:xfrm>
                  <a:off x="6815793" y="3703885"/>
                  <a:ext cx="131936" cy="11447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Rectangle 784"/>
                <p:cNvSpPr/>
                <p:nvPr/>
              </p:nvSpPr>
              <p:spPr>
                <a:xfrm>
                  <a:off x="6404995" y="3158176"/>
                  <a:ext cx="443783" cy="74172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786" name="Straight Connector 785"/>
                <p:cNvCxnSpPr/>
                <p:nvPr/>
              </p:nvCxnSpPr>
              <p:spPr>
                <a:xfrm flipV="1">
                  <a:off x="6848778" y="3804246"/>
                  <a:ext cx="110945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87" name="Group 1100"/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15" name="Straight Connector 814"/>
                  <p:cNvCxnSpPr/>
                  <p:nvPr/>
                </p:nvCxnSpPr>
                <p:spPr>
                  <a:xfrm flipV="1">
                    <a:off x="7027504" y="2846452"/>
                    <a:ext cx="113944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" name="Straight Connector 815"/>
                  <p:cNvCxnSpPr/>
                  <p:nvPr/>
                </p:nvCxnSpPr>
                <p:spPr>
                  <a:xfrm flipV="1">
                    <a:off x="6580724" y="2938972"/>
                    <a:ext cx="45277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8" name="Group 1101"/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13" name="Straight Connector 812"/>
                  <p:cNvCxnSpPr/>
                  <p:nvPr/>
                </p:nvCxnSpPr>
                <p:spPr>
                  <a:xfrm flipV="1">
                    <a:off x="7027984" y="2846449"/>
                    <a:ext cx="113944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" name="Straight Connector 813"/>
                  <p:cNvCxnSpPr/>
                  <p:nvPr/>
                </p:nvCxnSpPr>
                <p:spPr>
                  <a:xfrm flipV="1">
                    <a:off x="6581203" y="2938969"/>
                    <a:ext cx="45277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89" name="Group 1102"/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11" name="Straight Connector 810"/>
                  <p:cNvCxnSpPr/>
                  <p:nvPr/>
                </p:nvCxnSpPr>
                <p:spPr>
                  <a:xfrm flipV="1">
                    <a:off x="7028464" y="2846446"/>
                    <a:ext cx="104950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" name="Straight Connector 811"/>
                  <p:cNvCxnSpPr/>
                  <p:nvPr/>
                </p:nvCxnSpPr>
                <p:spPr>
                  <a:xfrm flipV="1">
                    <a:off x="6581683" y="2938966"/>
                    <a:ext cx="45277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0" name="Group 1103"/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09" name="Straight Connector 808"/>
                  <p:cNvCxnSpPr/>
                  <p:nvPr/>
                </p:nvCxnSpPr>
                <p:spPr>
                  <a:xfrm flipV="1">
                    <a:off x="7028943" y="2846445"/>
                    <a:ext cx="110947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0" name="Straight Connector 809"/>
                  <p:cNvCxnSpPr/>
                  <p:nvPr/>
                </p:nvCxnSpPr>
                <p:spPr>
                  <a:xfrm flipV="1">
                    <a:off x="6582163" y="2938964"/>
                    <a:ext cx="45277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1" name="Group 1104"/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07" name="Straight Connector 806"/>
                  <p:cNvCxnSpPr/>
                  <p:nvPr/>
                </p:nvCxnSpPr>
                <p:spPr>
                  <a:xfrm flipV="1">
                    <a:off x="7029423" y="2846442"/>
                    <a:ext cx="110947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/>
                  <p:cNvCxnSpPr/>
                  <p:nvPr/>
                </p:nvCxnSpPr>
                <p:spPr>
                  <a:xfrm flipV="1">
                    <a:off x="6582643" y="2938961"/>
                    <a:ext cx="45277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2" name="Group 1105"/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05" name="Straight Connector 804"/>
                  <p:cNvCxnSpPr/>
                  <p:nvPr/>
                </p:nvCxnSpPr>
                <p:spPr>
                  <a:xfrm flipV="1">
                    <a:off x="7029905" y="2846440"/>
                    <a:ext cx="110947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" name="Straight Connector 805"/>
                  <p:cNvCxnSpPr/>
                  <p:nvPr/>
                </p:nvCxnSpPr>
                <p:spPr>
                  <a:xfrm flipV="1">
                    <a:off x="6583124" y="2938959"/>
                    <a:ext cx="45277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3" name="Group 1106"/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03" name="Straight Connector 802"/>
                  <p:cNvCxnSpPr/>
                  <p:nvPr/>
                </p:nvCxnSpPr>
                <p:spPr>
                  <a:xfrm flipV="1">
                    <a:off x="7027387" y="2846437"/>
                    <a:ext cx="113944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" name="Straight Connector 803"/>
                  <p:cNvCxnSpPr/>
                  <p:nvPr/>
                </p:nvCxnSpPr>
                <p:spPr>
                  <a:xfrm flipV="1">
                    <a:off x="6580605" y="2938956"/>
                    <a:ext cx="45277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4" name="Group 1107"/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01" name="Straight Connector 800"/>
                  <p:cNvCxnSpPr/>
                  <p:nvPr/>
                </p:nvCxnSpPr>
                <p:spPr>
                  <a:xfrm flipV="1">
                    <a:off x="7027867" y="2846434"/>
                    <a:ext cx="113944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2" name="Straight Connector 801"/>
                  <p:cNvCxnSpPr/>
                  <p:nvPr/>
                </p:nvCxnSpPr>
                <p:spPr>
                  <a:xfrm flipV="1">
                    <a:off x="6581084" y="2938953"/>
                    <a:ext cx="45277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5" name="Group 1108"/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799" name="Straight Connector 798"/>
                  <p:cNvCxnSpPr/>
                  <p:nvPr/>
                </p:nvCxnSpPr>
                <p:spPr>
                  <a:xfrm flipV="1">
                    <a:off x="7022349" y="2846432"/>
                    <a:ext cx="110945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0" name="Straight Connector 799"/>
                  <p:cNvCxnSpPr/>
                  <p:nvPr/>
                </p:nvCxnSpPr>
                <p:spPr>
                  <a:xfrm flipV="1">
                    <a:off x="6581564" y="2938951"/>
                    <a:ext cx="44678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6" name="Group 1109"/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797" name="Straight Connector 796"/>
                  <p:cNvCxnSpPr/>
                  <p:nvPr/>
                </p:nvCxnSpPr>
                <p:spPr>
                  <a:xfrm flipV="1">
                    <a:off x="7028826" y="2846429"/>
                    <a:ext cx="110945" cy="9251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8" name="Straight Connector 797"/>
                  <p:cNvCxnSpPr/>
                  <p:nvPr/>
                </p:nvCxnSpPr>
                <p:spPr>
                  <a:xfrm flipV="1">
                    <a:off x="6582044" y="2938948"/>
                    <a:ext cx="45277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60" name="Group 107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731610" cy="920732"/>
                <a:chOff x="6280049" y="2055335"/>
                <a:chExt cx="731610" cy="920732"/>
              </a:xfrm>
            </p:grpSpPr>
            <p:grpSp>
              <p:nvGrpSpPr>
                <p:cNvPr id="761" name="Group 107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680752" cy="139401"/>
                  <a:chOff x="5414286" y="2921098"/>
                  <a:chExt cx="680752" cy="139401"/>
                </a:xfrm>
              </p:grpSpPr>
              <p:sp>
                <p:nvSpPr>
                  <p:cNvPr id="775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5415382" y="2996368"/>
                    <a:ext cx="548815" cy="6429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776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415382" y="2921098"/>
                    <a:ext cx="674894" cy="78406"/>
                  </a:xfrm>
                  <a:prstGeom prst="parallelogram">
                    <a:avLst>
                      <a:gd name="adj" fmla="val 122778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777" name="Freeform 190"/>
                  <p:cNvSpPr>
                    <a:spLocks/>
                  </p:cNvSpPr>
                  <p:nvPr/>
                </p:nvSpPr>
                <p:spPr bwMode="auto">
                  <a:xfrm>
                    <a:off x="5971613" y="2922667"/>
                    <a:ext cx="122370" cy="137995"/>
                  </a:xfrm>
                  <a:custGeom>
                    <a:avLst/>
                    <a:gdLst>
                      <a:gd name="T0" fmla="*/ 0 w 169"/>
                      <a:gd name="T1" fmla="*/ 138 h 224"/>
                      <a:gd name="T2" fmla="*/ 0 w 169"/>
                      <a:gd name="T3" fmla="*/ 224 h 224"/>
                      <a:gd name="T4" fmla="*/ 169 w 169"/>
                      <a:gd name="T5" fmla="*/ 77 h 224"/>
                      <a:gd name="T6" fmla="*/ 169 w 169"/>
                      <a:gd name="T7" fmla="*/ 0 h 224"/>
                      <a:gd name="T8" fmla="*/ 0 w 169"/>
                      <a:gd name="T9" fmla="*/ 138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24"/>
                      <a:gd name="T17" fmla="*/ 169 w 169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24">
                        <a:moveTo>
                          <a:pt x="0" y="138"/>
                        </a:moveTo>
                        <a:lnTo>
                          <a:pt x="0" y="224"/>
                        </a:lnTo>
                        <a:lnTo>
                          <a:pt x="169" y="77"/>
                        </a:lnTo>
                        <a:lnTo>
                          <a:pt x="169" y="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778" name="Freeform 191"/>
                  <p:cNvSpPr>
                    <a:spLocks/>
                  </p:cNvSpPr>
                  <p:nvPr/>
                </p:nvSpPr>
                <p:spPr bwMode="auto">
                  <a:xfrm>
                    <a:off x="5500669" y="2936779"/>
                    <a:ext cx="522858" cy="45476"/>
                  </a:xfrm>
                  <a:custGeom>
                    <a:avLst/>
                    <a:gdLst>
                      <a:gd name="T0" fmla="*/ 0 w 280"/>
                      <a:gd name="T1" fmla="*/ 63 h 63"/>
                      <a:gd name="T2" fmla="*/ 37 w 280"/>
                      <a:gd name="T3" fmla="*/ 62 h 63"/>
                      <a:gd name="T4" fmla="*/ 219 w 280"/>
                      <a:gd name="T5" fmla="*/ 0 h 63"/>
                      <a:gd name="T6" fmla="*/ 280 w 280"/>
                      <a:gd name="T7" fmla="*/ 0 h 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0"/>
                      <a:gd name="T13" fmla="*/ 0 h 63"/>
                      <a:gd name="T14" fmla="*/ 280 w 280"/>
                      <a:gd name="T15" fmla="*/ 63 h 6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0" h="63">
                        <a:moveTo>
                          <a:pt x="0" y="63"/>
                        </a:moveTo>
                        <a:lnTo>
                          <a:pt x="37" y="62"/>
                        </a:lnTo>
                        <a:lnTo>
                          <a:pt x="219" y="0"/>
                        </a:lnTo>
                        <a:lnTo>
                          <a:pt x="280" y="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779" name="Freeform 192"/>
                  <p:cNvSpPr>
                    <a:spLocks/>
                  </p:cNvSpPr>
                  <p:nvPr/>
                </p:nvSpPr>
                <p:spPr bwMode="auto">
                  <a:xfrm>
                    <a:off x="5623041" y="2933643"/>
                    <a:ext cx="300364" cy="53316"/>
                  </a:xfrm>
                  <a:custGeom>
                    <a:avLst/>
                    <a:gdLst>
                      <a:gd name="T0" fmla="*/ 0 w 293"/>
                      <a:gd name="T1" fmla="*/ 0 h 93"/>
                      <a:gd name="T2" fmla="*/ 67 w 293"/>
                      <a:gd name="T3" fmla="*/ 1 h 93"/>
                      <a:gd name="T4" fmla="*/ 195 w 293"/>
                      <a:gd name="T5" fmla="*/ 93 h 93"/>
                      <a:gd name="T6" fmla="*/ 293 w 293"/>
                      <a:gd name="T7" fmla="*/ 93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93"/>
                      <a:gd name="T14" fmla="*/ 293 w 293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93">
                        <a:moveTo>
                          <a:pt x="0" y="0"/>
                        </a:moveTo>
                        <a:lnTo>
                          <a:pt x="67" y="1"/>
                        </a:lnTo>
                        <a:lnTo>
                          <a:pt x="195" y="93"/>
                        </a:lnTo>
                        <a:lnTo>
                          <a:pt x="293" y="93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</p:grpSp>
            <p:cxnSp>
              <p:nvCxnSpPr>
                <p:cNvPr id="762" name="Straight Connector 761"/>
                <p:cNvCxnSpPr/>
                <p:nvPr/>
              </p:nvCxnSpPr>
              <p:spPr>
                <a:xfrm flipH="1">
                  <a:off x="6996826" y="2124333"/>
                  <a:ext cx="11126" cy="84522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Straight Connector 762"/>
                <p:cNvCxnSpPr/>
                <p:nvPr/>
              </p:nvCxnSpPr>
              <p:spPr>
                <a:xfrm>
                  <a:off x="6874457" y="2304668"/>
                  <a:ext cx="13720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Straight Connector 763"/>
                <p:cNvCxnSpPr/>
                <p:nvPr/>
              </p:nvCxnSpPr>
              <p:spPr>
                <a:xfrm>
                  <a:off x="6870747" y="2368961"/>
                  <a:ext cx="13720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5" name="Straight Connector 764"/>
                <p:cNvCxnSpPr/>
                <p:nvPr/>
              </p:nvCxnSpPr>
              <p:spPr>
                <a:xfrm>
                  <a:off x="6870747" y="2444231"/>
                  <a:ext cx="13720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6" name="Straight Connector 765"/>
                <p:cNvCxnSpPr/>
                <p:nvPr/>
              </p:nvCxnSpPr>
              <p:spPr>
                <a:xfrm>
                  <a:off x="6867040" y="2508525"/>
                  <a:ext cx="13720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7" name="Straight Connector 766"/>
                <p:cNvCxnSpPr/>
                <p:nvPr/>
              </p:nvCxnSpPr>
              <p:spPr>
                <a:xfrm>
                  <a:off x="6867040" y="2569681"/>
                  <a:ext cx="13720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8" name="Straight Connector 767"/>
                <p:cNvCxnSpPr/>
                <p:nvPr/>
              </p:nvCxnSpPr>
              <p:spPr>
                <a:xfrm>
                  <a:off x="6863331" y="2638679"/>
                  <a:ext cx="13720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9" name="Straight Connector 768"/>
                <p:cNvCxnSpPr/>
                <p:nvPr/>
              </p:nvCxnSpPr>
              <p:spPr>
                <a:xfrm>
                  <a:off x="6859624" y="2706109"/>
                  <a:ext cx="13720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0" name="Straight Connector 769"/>
                <p:cNvCxnSpPr/>
                <p:nvPr/>
              </p:nvCxnSpPr>
              <p:spPr>
                <a:xfrm>
                  <a:off x="6867040" y="2775107"/>
                  <a:ext cx="13720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1" name="Straight Connector 770"/>
                <p:cNvCxnSpPr/>
                <p:nvPr/>
              </p:nvCxnSpPr>
              <p:spPr>
                <a:xfrm>
                  <a:off x="6870747" y="2842536"/>
                  <a:ext cx="13720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2" name="Straight Connector 771"/>
                <p:cNvCxnSpPr/>
                <p:nvPr/>
              </p:nvCxnSpPr>
              <p:spPr>
                <a:xfrm>
                  <a:off x="6870747" y="2911533"/>
                  <a:ext cx="13720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3" name="Straight Connector 772"/>
                <p:cNvCxnSpPr/>
                <p:nvPr/>
              </p:nvCxnSpPr>
              <p:spPr>
                <a:xfrm>
                  <a:off x="6874457" y="2975827"/>
                  <a:ext cx="13720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Straight Connector 773"/>
                <p:cNvCxnSpPr/>
                <p:nvPr/>
              </p:nvCxnSpPr>
              <p:spPr>
                <a:xfrm flipH="1">
                  <a:off x="6878164" y="2132174"/>
                  <a:ext cx="133495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17" name="Straight Connector 816"/>
            <p:cNvCxnSpPr/>
            <p:nvPr/>
          </p:nvCxnSpPr>
          <p:spPr>
            <a:xfrm flipH="1">
              <a:off x="7418187" y="4976370"/>
              <a:ext cx="35560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8" name="Straight Connector 817"/>
            <p:cNvCxnSpPr/>
            <p:nvPr/>
          </p:nvCxnSpPr>
          <p:spPr>
            <a:xfrm flipH="1">
              <a:off x="7722987" y="5192270"/>
              <a:ext cx="201612" cy="485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/>
            <p:cNvCxnSpPr/>
            <p:nvPr/>
          </p:nvCxnSpPr>
          <p:spPr>
            <a:xfrm>
              <a:off x="8040487" y="4990658"/>
              <a:ext cx="57150" cy="492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Straight Connector 819"/>
            <p:cNvCxnSpPr/>
            <p:nvPr/>
          </p:nvCxnSpPr>
          <p:spPr>
            <a:xfrm>
              <a:off x="8180187" y="5014470"/>
              <a:ext cx="27305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1" name="Group 1315"/>
            <p:cNvGrpSpPr>
              <a:grpSpLocks/>
            </p:cNvGrpSpPr>
            <p:nvPr/>
          </p:nvGrpSpPr>
          <p:grpSpPr bwMode="auto">
            <a:xfrm>
              <a:off x="7153074" y="5471670"/>
              <a:ext cx="331788" cy="1031875"/>
              <a:chOff x="6240352" y="2055335"/>
              <a:chExt cx="771307" cy="1017716"/>
            </a:xfrm>
          </p:grpSpPr>
          <p:grpSp>
            <p:nvGrpSpPr>
              <p:cNvPr id="822" name="Group 1493"/>
              <p:cNvGrpSpPr>
                <a:grpSpLocks/>
              </p:cNvGrpSpPr>
              <p:nvPr/>
            </p:nvGrpSpPr>
            <p:grpSpPr bwMode="auto">
              <a:xfrm>
                <a:off x="6240352" y="2235573"/>
                <a:ext cx="697981" cy="837478"/>
                <a:chOff x="6395998" y="3062424"/>
                <a:chExt cx="564403" cy="837478"/>
              </a:xfrm>
            </p:grpSpPr>
            <p:sp>
              <p:nvSpPr>
                <p:cNvPr id="843" name="Rectangle 842"/>
                <p:cNvSpPr/>
                <p:nvPr/>
              </p:nvSpPr>
              <p:spPr>
                <a:xfrm>
                  <a:off x="6509397" y="3062244"/>
                  <a:ext cx="447628" cy="74215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44" name="Straight Connector 843"/>
                <p:cNvCxnSpPr/>
                <p:nvPr/>
              </p:nvCxnSpPr>
              <p:spPr>
                <a:xfrm flipV="1">
                  <a:off x="6846611" y="3062244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5" name="Rectangle 844"/>
                <p:cNvSpPr/>
                <p:nvPr/>
              </p:nvSpPr>
              <p:spPr>
                <a:xfrm>
                  <a:off x="6476572" y="3071638"/>
                  <a:ext cx="131304" cy="11586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46" name="Straight Connector 845"/>
                <p:cNvCxnSpPr/>
                <p:nvPr/>
              </p:nvCxnSpPr>
              <p:spPr>
                <a:xfrm flipV="1">
                  <a:off x="6395998" y="3062244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7" name="Rectangle 846"/>
                <p:cNvSpPr/>
                <p:nvPr/>
              </p:nvSpPr>
              <p:spPr>
                <a:xfrm>
                  <a:off x="6816769" y="3702622"/>
                  <a:ext cx="131304" cy="11586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Rectangle 847"/>
                <p:cNvSpPr/>
                <p:nvPr/>
              </p:nvSpPr>
              <p:spPr>
                <a:xfrm>
                  <a:off x="6404951" y="3157752"/>
                  <a:ext cx="444643" cy="74215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849" name="Straight Connector 848"/>
                <p:cNvCxnSpPr/>
                <p:nvPr/>
              </p:nvCxnSpPr>
              <p:spPr>
                <a:xfrm flipV="1">
                  <a:off x="6846611" y="3804394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50" name="Group 1521"/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78" name="Straight Connector 877"/>
                  <p:cNvCxnSpPr/>
                  <p:nvPr/>
                </p:nvCxnSpPr>
                <p:spPr>
                  <a:xfrm flipV="1">
                    <a:off x="7028337" y="2846059"/>
                    <a:ext cx="113399" cy="92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9" name="Straight Connector 878"/>
                  <p:cNvCxnSpPr/>
                  <p:nvPr/>
                </p:nvCxnSpPr>
                <p:spPr>
                  <a:xfrm flipV="1">
                    <a:off x="6580709" y="2938436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1" name="Group 1522"/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76" name="Straight Connector 875"/>
                  <p:cNvCxnSpPr/>
                  <p:nvPr/>
                </p:nvCxnSpPr>
                <p:spPr>
                  <a:xfrm flipV="1">
                    <a:off x="7028817" y="2845955"/>
                    <a:ext cx="113399" cy="92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7" name="Straight Connector 876"/>
                  <p:cNvCxnSpPr/>
                  <p:nvPr/>
                </p:nvCxnSpPr>
                <p:spPr>
                  <a:xfrm flipV="1">
                    <a:off x="6581189" y="2938331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2" name="Group 1523"/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74" name="Straight Connector 873"/>
                  <p:cNvCxnSpPr/>
                  <p:nvPr/>
                </p:nvCxnSpPr>
                <p:spPr>
                  <a:xfrm flipV="1">
                    <a:off x="7026313" y="2845851"/>
                    <a:ext cx="113399" cy="92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5" name="Straight Connector 874"/>
                  <p:cNvCxnSpPr/>
                  <p:nvPr/>
                </p:nvCxnSpPr>
                <p:spPr>
                  <a:xfrm flipV="1">
                    <a:off x="6581670" y="2938228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3" name="Group 1524"/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72" name="Straight Connector 871"/>
                  <p:cNvCxnSpPr/>
                  <p:nvPr/>
                </p:nvCxnSpPr>
                <p:spPr>
                  <a:xfrm flipV="1">
                    <a:off x="7026792" y="2845748"/>
                    <a:ext cx="113399" cy="92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3" name="Straight Connector 872"/>
                  <p:cNvCxnSpPr/>
                  <p:nvPr/>
                </p:nvCxnSpPr>
                <p:spPr>
                  <a:xfrm flipV="1">
                    <a:off x="6582149" y="2938124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4" name="Group 1525"/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70" name="Straight Connector 869"/>
                  <p:cNvCxnSpPr/>
                  <p:nvPr/>
                </p:nvCxnSpPr>
                <p:spPr>
                  <a:xfrm flipV="1">
                    <a:off x="7027272" y="2845643"/>
                    <a:ext cx="113399" cy="8924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Straight Connector 870"/>
                  <p:cNvCxnSpPr/>
                  <p:nvPr/>
                </p:nvCxnSpPr>
                <p:spPr>
                  <a:xfrm flipV="1">
                    <a:off x="6582629" y="2934888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5" name="Group 1526"/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68" name="Straight Connector 867"/>
                  <p:cNvCxnSpPr/>
                  <p:nvPr/>
                </p:nvCxnSpPr>
                <p:spPr>
                  <a:xfrm flipV="1">
                    <a:off x="7027753" y="2845540"/>
                    <a:ext cx="113399" cy="939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9" name="Straight Connector 868"/>
                  <p:cNvCxnSpPr/>
                  <p:nvPr/>
                </p:nvCxnSpPr>
                <p:spPr>
                  <a:xfrm flipV="1">
                    <a:off x="6583110" y="2939482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6" name="Group 1527"/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66" name="Straight Connector 865"/>
                  <p:cNvCxnSpPr/>
                  <p:nvPr/>
                </p:nvCxnSpPr>
                <p:spPr>
                  <a:xfrm flipV="1">
                    <a:off x="7028232" y="2845436"/>
                    <a:ext cx="113399" cy="939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7" name="Straight Connector 866"/>
                  <p:cNvCxnSpPr/>
                  <p:nvPr/>
                </p:nvCxnSpPr>
                <p:spPr>
                  <a:xfrm flipV="1">
                    <a:off x="6580604" y="2939379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7" name="Group 1528"/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64" name="Straight Connector 863"/>
                  <p:cNvCxnSpPr/>
                  <p:nvPr/>
                </p:nvCxnSpPr>
                <p:spPr>
                  <a:xfrm flipV="1">
                    <a:off x="7028711" y="2845332"/>
                    <a:ext cx="113399" cy="939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5" name="Straight Connector 864"/>
                  <p:cNvCxnSpPr/>
                  <p:nvPr/>
                </p:nvCxnSpPr>
                <p:spPr>
                  <a:xfrm flipV="1">
                    <a:off x="6581083" y="2939275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8" name="Group 1529"/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62" name="Straight Connector 861"/>
                  <p:cNvCxnSpPr/>
                  <p:nvPr/>
                </p:nvCxnSpPr>
                <p:spPr>
                  <a:xfrm flipV="1">
                    <a:off x="7026209" y="2846793"/>
                    <a:ext cx="107431" cy="9237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3" name="Straight Connector 862"/>
                  <p:cNvCxnSpPr/>
                  <p:nvPr/>
                </p:nvCxnSpPr>
                <p:spPr>
                  <a:xfrm flipV="1">
                    <a:off x="6581565" y="2939171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9" name="Group 1530"/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860" name="Straight Connector 859"/>
                  <p:cNvCxnSpPr/>
                  <p:nvPr/>
                </p:nvCxnSpPr>
                <p:spPr>
                  <a:xfrm flipV="1">
                    <a:off x="7026689" y="2846690"/>
                    <a:ext cx="113399" cy="9237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1" name="Straight Connector 860"/>
                  <p:cNvCxnSpPr/>
                  <p:nvPr/>
                </p:nvCxnSpPr>
                <p:spPr>
                  <a:xfrm flipV="1">
                    <a:off x="6582044" y="2939067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23" name="Group 149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731610" cy="920732"/>
                <a:chOff x="6280049" y="2055335"/>
                <a:chExt cx="731610" cy="920732"/>
              </a:xfrm>
            </p:grpSpPr>
            <p:grpSp>
              <p:nvGrpSpPr>
                <p:cNvPr id="824" name="Group 1495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680752" cy="139401"/>
                  <a:chOff x="5414286" y="2921098"/>
                  <a:chExt cx="680752" cy="139401"/>
                </a:xfrm>
              </p:grpSpPr>
              <p:sp>
                <p:nvSpPr>
                  <p:cNvPr id="838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5415186" y="2996253"/>
                    <a:ext cx="549876" cy="6419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839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415186" y="2921098"/>
                    <a:ext cx="675352" cy="78286"/>
                  </a:xfrm>
                  <a:prstGeom prst="parallelogram">
                    <a:avLst>
                      <a:gd name="adj" fmla="val 122778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840" name="Freeform 190"/>
                  <p:cNvSpPr>
                    <a:spLocks/>
                  </p:cNvSpPr>
                  <p:nvPr/>
                </p:nvSpPr>
                <p:spPr bwMode="auto">
                  <a:xfrm>
                    <a:off x="5968754" y="2922664"/>
                    <a:ext cx="125475" cy="137783"/>
                  </a:xfrm>
                  <a:custGeom>
                    <a:avLst/>
                    <a:gdLst>
                      <a:gd name="T0" fmla="*/ 0 w 169"/>
                      <a:gd name="T1" fmla="*/ 138 h 224"/>
                      <a:gd name="T2" fmla="*/ 0 w 169"/>
                      <a:gd name="T3" fmla="*/ 224 h 224"/>
                      <a:gd name="T4" fmla="*/ 169 w 169"/>
                      <a:gd name="T5" fmla="*/ 77 h 224"/>
                      <a:gd name="T6" fmla="*/ 169 w 169"/>
                      <a:gd name="T7" fmla="*/ 0 h 224"/>
                      <a:gd name="T8" fmla="*/ 0 w 169"/>
                      <a:gd name="T9" fmla="*/ 138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24"/>
                      <a:gd name="T17" fmla="*/ 169 w 169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24">
                        <a:moveTo>
                          <a:pt x="0" y="138"/>
                        </a:moveTo>
                        <a:lnTo>
                          <a:pt x="0" y="224"/>
                        </a:lnTo>
                        <a:lnTo>
                          <a:pt x="169" y="77"/>
                        </a:lnTo>
                        <a:lnTo>
                          <a:pt x="169" y="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841" name="Freeform 191"/>
                  <p:cNvSpPr>
                    <a:spLocks/>
                  </p:cNvSpPr>
                  <p:nvPr/>
                </p:nvSpPr>
                <p:spPr bwMode="auto">
                  <a:xfrm>
                    <a:off x="5500065" y="2936755"/>
                    <a:ext cx="524044" cy="45406"/>
                  </a:xfrm>
                  <a:custGeom>
                    <a:avLst/>
                    <a:gdLst>
                      <a:gd name="T0" fmla="*/ 0 w 280"/>
                      <a:gd name="T1" fmla="*/ 63 h 63"/>
                      <a:gd name="T2" fmla="*/ 37 w 280"/>
                      <a:gd name="T3" fmla="*/ 62 h 63"/>
                      <a:gd name="T4" fmla="*/ 219 w 280"/>
                      <a:gd name="T5" fmla="*/ 0 h 63"/>
                      <a:gd name="T6" fmla="*/ 280 w 280"/>
                      <a:gd name="T7" fmla="*/ 0 h 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0"/>
                      <a:gd name="T13" fmla="*/ 0 h 63"/>
                      <a:gd name="T14" fmla="*/ 280 w 280"/>
                      <a:gd name="T15" fmla="*/ 63 h 6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0" h="63">
                        <a:moveTo>
                          <a:pt x="0" y="63"/>
                        </a:moveTo>
                        <a:lnTo>
                          <a:pt x="37" y="62"/>
                        </a:lnTo>
                        <a:lnTo>
                          <a:pt x="219" y="0"/>
                        </a:lnTo>
                        <a:lnTo>
                          <a:pt x="280" y="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842" name="Freeform 192"/>
                  <p:cNvSpPr>
                    <a:spLocks/>
                  </p:cNvSpPr>
                  <p:nvPr/>
                </p:nvSpPr>
                <p:spPr bwMode="auto">
                  <a:xfrm>
                    <a:off x="5621851" y="2933624"/>
                    <a:ext cx="302617" cy="53235"/>
                  </a:xfrm>
                  <a:custGeom>
                    <a:avLst/>
                    <a:gdLst>
                      <a:gd name="T0" fmla="*/ 0 w 293"/>
                      <a:gd name="T1" fmla="*/ 0 h 93"/>
                      <a:gd name="T2" fmla="*/ 67 w 293"/>
                      <a:gd name="T3" fmla="*/ 1 h 93"/>
                      <a:gd name="T4" fmla="*/ 195 w 293"/>
                      <a:gd name="T5" fmla="*/ 93 h 93"/>
                      <a:gd name="T6" fmla="*/ 293 w 293"/>
                      <a:gd name="T7" fmla="*/ 93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93"/>
                      <a:gd name="T14" fmla="*/ 293 w 293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93">
                        <a:moveTo>
                          <a:pt x="0" y="0"/>
                        </a:moveTo>
                        <a:lnTo>
                          <a:pt x="67" y="1"/>
                        </a:lnTo>
                        <a:lnTo>
                          <a:pt x="195" y="93"/>
                        </a:lnTo>
                        <a:lnTo>
                          <a:pt x="293" y="93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</p:grpSp>
            <p:cxnSp>
              <p:nvCxnSpPr>
                <p:cNvPr id="825" name="Straight Connector 824"/>
                <p:cNvCxnSpPr/>
                <p:nvPr/>
              </p:nvCxnSpPr>
              <p:spPr>
                <a:xfrm flipH="1">
                  <a:off x="6996897" y="2125793"/>
                  <a:ext cx="11070" cy="84392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Straight Connector 825"/>
                <p:cNvCxnSpPr/>
                <p:nvPr/>
              </p:nvCxnSpPr>
              <p:spPr>
                <a:xfrm>
                  <a:off x="6875111" y="2304284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7" name="Straight Connector 826"/>
                <p:cNvCxnSpPr/>
                <p:nvPr/>
              </p:nvCxnSpPr>
              <p:spPr>
                <a:xfrm>
                  <a:off x="6871422" y="2368478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8" name="Straight Connector 827"/>
                <p:cNvCxnSpPr/>
                <p:nvPr/>
              </p:nvCxnSpPr>
              <p:spPr>
                <a:xfrm>
                  <a:off x="6871422" y="2445199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Straight Connector 828"/>
                <p:cNvCxnSpPr/>
                <p:nvPr/>
              </p:nvCxnSpPr>
              <p:spPr>
                <a:xfrm>
                  <a:off x="6867730" y="2509393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0" name="Straight Connector 829"/>
                <p:cNvCxnSpPr/>
                <p:nvPr/>
              </p:nvCxnSpPr>
              <p:spPr>
                <a:xfrm>
                  <a:off x="6864041" y="2570456"/>
                  <a:ext cx="1402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1" name="Straight Connector 830"/>
                <p:cNvCxnSpPr/>
                <p:nvPr/>
              </p:nvCxnSpPr>
              <p:spPr>
                <a:xfrm>
                  <a:off x="6864041" y="2637782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2" name="Straight Connector 831"/>
                <p:cNvCxnSpPr/>
                <p:nvPr/>
              </p:nvCxnSpPr>
              <p:spPr>
                <a:xfrm>
                  <a:off x="6860349" y="2706673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3" name="Straight Connector 832"/>
                <p:cNvCxnSpPr/>
                <p:nvPr/>
              </p:nvCxnSpPr>
              <p:spPr>
                <a:xfrm>
                  <a:off x="6867730" y="2775565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4" name="Straight Connector 833"/>
                <p:cNvCxnSpPr/>
                <p:nvPr/>
              </p:nvCxnSpPr>
              <p:spPr>
                <a:xfrm>
                  <a:off x="6871422" y="2842891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5" name="Straight Connector 834"/>
                <p:cNvCxnSpPr/>
                <p:nvPr/>
              </p:nvCxnSpPr>
              <p:spPr>
                <a:xfrm>
                  <a:off x="6871422" y="2911782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6" name="Straight Connector 835"/>
                <p:cNvCxnSpPr/>
                <p:nvPr/>
              </p:nvCxnSpPr>
              <p:spPr>
                <a:xfrm>
                  <a:off x="6875111" y="2975976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7" name="Straight Connector 836"/>
                <p:cNvCxnSpPr/>
                <p:nvPr/>
              </p:nvCxnSpPr>
              <p:spPr>
                <a:xfrm flipH="1">
                  <a:off x="6875111" y="2132056"/>
                  <a:ext cx="136548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80" name="Group 1316"/>
            <p:cNvGrpSpPr>
              <a:grpSpLocks/>
            </p:cNvGrpSpPr>
            <p:nvPr/>
          </p:nvGrpSpPr>
          <p:grpSpPr bwMode="auto">
            <a:xfrm>
              <a:off x="7538837" y="5471670"/>
              <a:ext cx="330200" cy="1031875"/>
              <a:chOff x="6240352" y="2055335"/>
              <a:chExt cx="771307" cy="1017716"/>
            </a:xfrm>
          </p:grpSpPr>
          <p:grpSp>
            <p:nvGrpSpPr>
              <p:cNvPr id="881" name="Group 1435"/>
              <p:cNvGrpSpPr>
                <a:grpSpLocks/>
              </p:cNvGrpSpPr>
              <p:nvPr/>
            </p:nvGrpSpPr>
            <p:grpSpPr bwMode="auto">
              <a:xfrm>
                <a:off x="6240352" y="2235573"/>
                <a:ext cx="697981" cy="837478"/>
                <a:chOff x="6395998" y="3062424"/>
                <a:chExt cx="564403" cy="837478"/>
              </a:xfrm>
            </p:grpSpPr>
            <p:sp>
              <p:nvSpPr>
                <p:cNvPr id="902" name="Rectangle 901"/>
                <p:cNvSpPr/>
                <p:nvPr/>
              </p:nvSpPr>
              <p:spPr>
                <a:xfrm>
                  <a:off x="6509942" y="3062244"/>
                  <a:ext cx="446781" cy="74215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03" name="Straight Connector 902"/>
                <p:cNvCxnSpPr/>
                <p:nvPr/>
              </p:nvCxnSpPr>
              <p:spPr>
                <a:xfrm flipV="1">
                  <a:off x="6845779" y="3062244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4" name="Rectangle 903"/>
                <p:cNvSpPr/>
                <p:nvPr/>
              </p:nvSpPr>
              <p:spPr>
                <a:xfrm>
                  <a:off x="6476958" y="3071638"/>
                  <a:ext cx="131936" cy="11586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05" name="Straight Connector 904"/>
                <p:cNvCxnSpPr/>
                <p:nvPr/>
              </p:nvCxnSpPr>
              <p:spPr>
                <a:xfrm flipV="1">
                  <a:off x="6395998" y="3062244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6" name="Rectangle 905"/>
                <p:cNvSpPr/>
                <p:nvPr/>
              </p:nvSpPr>
              <p:spPr>
                <a:xfrm>
                  <a:off x="6815793" y="3702622"/>
                  <a:ext cx="131936" cy="11586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Rectangle 906"/>
                <p:cNvSpPr/>
                <p:nvPr/>
              </p:nvSpPr>
              <p:spPr>
                <a:xfrm>
                  <a:off x="6404993" y="3157752"/>
                  <a:ext cx="443783" cy="74215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08" name="Straight Connector 907"/>
                <p:cNvCxnSpPr/>
                <p:nvPr/>
              </p:nvCxnSpPr>
              <p:spPr>
                <a:xfrm flipV="1">
                  <a:off x="6848776" y="3804394"/>
                  <a:ext cx="110947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09" name="Group 1463"/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37" name="Straight Connector 936"/>
                  <p:cNvCxnSpPr/>
                  <p:nvPr/>
                </p:nvCxnSpPr>
                <p:spPr>
                  <a:xfrm flipV="1">
                    <a:off x="7027504" y="2846059"/>
                    <a:ext cx="113944" cy="92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8" name="Straight Connector 937"/>
                  <p:cNvCxnSpPr/>
                  <p:nvPr/>
                </p:nvCxnSpPr>
                <p:spPr>
                  <a:xfrm flipV="1">
                    <a:off x="6580722" y="2938436"/>
                    <a:ext cx="45277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0" name="Group 1464"/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35" name="Straight Connector 934"/>
                  <p:cNvCxnSpPr/>
                  <p:nvPr/>
                </p:nvCxnSpPr>
                <p:spPr>
                  <a:xfrm flipV="1">
                    <a:off x="7027984" y="2845955"/>
                    <a:ext cx="113944" cy="92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6" name="Straight Connector 935"/>
                  <p:cNvCxnSpPr/>
                  <p:nvPr/>
                </p:nvCxnSpPr>
                <p:spPr>
                  <a:xfrm flipV="1">
                    <a:off x="6581202" y="2938331"/>
                    <a:ext cx="45277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1" name="Group 1465"/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33" name="Straight Connector 932"/>
                  <p:cNvCxnSpPr/>
                  <p:nvPr/>
                </p:nvCxnSpPr>
                <p:spPr>
                  <a:xfrm flipV="1">
                    <a:off x="7028464" y="2845851"/>
                    <a:ext cx="104948" cy="92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4" name="Straight Connector 933"/>
                  <p:cNvCxnSpPr/>
                  <p:nvPr/>
                </p:nvCxnSpPr>
                <p:spPr>
                  <a:xfrm flipV="1">
                    <a:off x="6581681" y="2938228"/>
                    <a:ext cx="45277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2" name="Group 1466"/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31" name="Straight Connector 930"/>
                  <p:cNvCxnSpPr/>
                  <p:nvPr/>
                </p:nvCxnSpPr>
                <p:spPr>
                  <a:xfrm flipV="1">
                    <a:off x="7028943" y="2845748"/>
                    <a:ext cx="110945" cy="92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2" name="Straight Connector 931"/>
                  <p:cNvCxnSpPr/>
                  <p:nvPr/>
                </p:nvCxnSpPr>
                <p:spPr>
                  <a:xfrm flipV="1">
                    <a:off x="6582161" y="2938124"/>
                    <a:ext cx="45277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3" name="Group 1467"/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29" name="Straight Connector 928"/>
                  <p:cNvCxnSpPr/>
                  <p:nvPr/>
                </p:nvCxnSpPr>
                <p:spPr>
                  <a:xfrm flipV="1">
                    <a:off x="7029423" y="2845643"/>
                    <a:ext cx="110945" cy="8924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0" name="Straight Connector 929"/>
                  <p:cNvCxnSpPr/>
                  <p:nvPr/>
                </p:nvCxnSpPr>
                <p:spPr>
                  <a:xfrm flipV="1">
                    <a:off x="6582641" y="2934888"/>
                    <a:ext cx="45277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4" name="Group 1468"/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27" name="Straight Connector 926"/>
                  <p:cNvCxnSpPr/>
                  <p:nvPr/>
                </p:nvCxnSpPr>
                <p:spPr>
                  <a:xfrm flipV="1">
                    <a:off x="7029905" y="2845540"/>
                    <a:ext cx="110945" cy="939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" name="Straight Connector 927"/>
                  <p:cNvCxnSpPr/>
                  <p:nvPr/>
                </p:nvCxnSpPr>
                <p:spPr>
                  <a:xfrm flipV="1">
                    <a:off x="6583123" y="2939482"/>
                    <a:ext cx="45277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5" name="Group 1469"/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25" name="Straight Connector 924"/>
                  <p:cNvCxnSpPr/>
                  <p:nvPr/>
                </p:nvCxnSpPr>
                <p:spPr>
                  <a:xfrm flipV="1">
                    <a:off x="7027385" y="2845436"/>
                    <a:ext cx="113944" cy="939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Connector 925"/>
                  <p:cNvCxnSpPr/>
                  <p:nvPr/>
                </p:nvCxnSpPr>
                <p:spPr>
                  <a:xfrm flipV="1">
                    <a:off x="6580605" y="2939379"/>
                    <a:ext cx="45277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6" name="Group 1470"/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23" name="Straight Connector 922"/>
                  <p:cNvCxnSpPr/>
                  <p:nvPr/>
                </p:nvCxnSpPr>
                <p:spPr>
                  <a:xfrm flipV="1">
                    <a:off x="7027865" y="2845332"/>
                    <a:ext cx="113944" cy="939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4" name="Straight Connector 923"/>
                  <p:cNvCxnSpPr/>
                  <p:nvPr/>
                </p:nvCxnSpPr>
                <p:spPr>
                  <a:xfrm flipV="1">
                    <a:off x="6581084" y="2939275"/>
                    <a:ext cx="45277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7" name="Group 1471"/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21" name="Straight Connector 920"/>
                  <p:cNvCxnSpPr/>
                  <p:nvPr/>
                </p:nvCxnSpPr>
                <p:spPr>
                  <a:xfrm flipV="1">
                    <a:off x="7022348" y="2846793"/>
                    <a:ext cx="110947" cy="9237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921"/>
                  <p:cNvCxnSpPr/>
                  <p:nvPr/>
                </p:nvCxnSpPr>
                <p:spPr>
                  <a:xfrm flipV="1">
                    <a:off x="6581564" y="2939171"/>
                    <a:ext cx="4467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8" name="Group 1472"/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19" name="Straight Connector 918"/>
                  <p:cNvCxnSpPr/>
                  <p:nvPr/>
                </p:nvCxnSpPr>
                <p:spPr>
                  <a:xfrm flipV="1">
                    <a:off x="7028824" y="2846690"/>
                    <a:ext cx="110947" cy="9237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919"/>
                  <p:cNvCxnSpPr/>
                  <p:nvPr/>
                </p:nvCxnSpPr>
                <p:spPr>
                  <a:xfrm flipV="1">
                    <a:off x="6582044" y="2939067"/>
                    <a:ext cx="45277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82" name="Group 1436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731610" cy="920732"/>
                <a:chOff x="6280049" y="2055335"/>
                <a:chExt cx="731610" cy="920732"/>
              </a:xfrm>
            </p:grpSpPr>
            <p:grpSp>
              <p:nvGrpSpPr>
                <p:cNvPr id="883" name="Group 143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680752" cy="139401"/>
                  <a:chOff x="5414286" y="2921098"/>
                  <a:chExt cx="680752" cy="139401"/>
                </a:xfrm>
              </p:grpSpPr>
              <p:sp>
                <p:nvSpPr>
                  <p:cNvPr id="897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5415379" y="2996253"/>
                    <a:ext cx="548815" cy="6419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898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415379" y="2921098"/>
                    <a:ext cx="674894" cy="78286"/>
                  </a:xfrm>
                  <a:prstGeom prst="parallelogram">
                    <a:avLst>
                      <a:gd name="adj" fmla="val 122778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899" name="Freeform 190"/>
                  <p:cNvSpPr>
                    <a:spLocks/>
                  </p:cNvSpPr>
                  <p:nvPr/>
                </p:nvSpPr>
                <p:spPr bwMode="auto">
                  <a:xfrm>
                    <a:off x="5971610" y="2922664"/>
                    <a:ext cx="122372" cy="137783"/>
                  </a:xfrm>
                  <a:custGeom>
                    <a:avLst/>
                    <a:gdLst>
                      <a:gd name="T0" fmla="*/ 0 w 169"/>
                      <a:gd name="T1" fmla="*/ 138 h 224"/>
                      <a:gd name="T2" fmla="*/ 0 w 169"/>
                      <a:gd name="T3" fmla="*/ 224 h 224"/>
                      <a:gd name="T4" fmla="*/ 169 w 169"/>
                      <a:gd name="T5" fmla="*/ 77 h 224"/>
                      <a:gd name="T6" fmla="*/ 169 w 169"/>
                      <a:gd name="T7" fmla="*/ 0 h 224"/>
                      <a:gd name="T8" fmla="*/ 0 w 169"/>
                      <a:gd name="T9" fmla="*/ 138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24"/>
                      <a:gd name="T17" fmla="*/ 169 w 169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24">
                        <a:moveTo>
                          <a:pt x="0" y="138"/>
                        </a:moveTo>
                        <a:lnTo>
                          <a:pt x="0" y="224"/>
                        </a:lnTo>
                        <a:lnTo>
                          <a:pt x="169" y="77"/>
                        </a:lnTo>
                        <a:lnTo>
                          <a:pt x="169" y="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900" name="Freeform 191"/>
                  <p:cNvSpPr>
                    <a:spLocks/>
                  </p:cNvSpPr>
                  <p:nvPr/>
                </p:nvSpPr>
                <p:spPr bwMode="auto">
                  <a:xfrm>
                    <a:off x="5500669" y="2936755"/>
                    <a:ext cx="522856" cy="45406"/>
                  </a:xfrm>
                  <a:custGeom>
                    <a:avLst/>
                    <a:gdLst>
                      <a:gd name="T0" fmla="*/ 0 w 280"/>
                      <a:gd name="T1" fmla="*/ 63 h 63"/>
                      <a:gd name="T2" fmla="*/ 37 w 280"/>
                      <a:gd name="T3" fmla="*/ 62 h 63"/>
                      <a:gd name="T4" fmla="*/ 219 w 280"/>
                      <a:gd name="T5" fmla="*/ 0 h 63"/>
                      <a:gd name="T6" fmla="*/ 280 w 280"/>
                      <a:gd name="T7" fmla="*/ 0 h 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0"/>
                      <a:gd name="T13" fmla="*/ 0 h 63"/>
                      <a:gd name="T14" fmla="*/ 280 w 280"/>
                      <a:gd name="T15" fmla="*/ 63 h 6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0" h="63">
                        <a:moveTo>
                          <a:pt x="0" y="63"/>
                        </a:moveTo>
                        <a:lnTo>
                          <a:pt x="37" y="62"/>
                        </a:lnTo>
                        <a:lnTo>
                          <a:pt x="219" y="0"/>
                        </a:lnTo>
                        <a:lnTo>
                          <a:pt x="280" y="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901" name="Freeform 192"/>
                  <p:cNvSpPr>
                    <a:spLocks/>
                  </p:cNvSpPr>
                  <p:nvPr/>
                </p:nvSpPr>
                <p:spPr bwMode="auto">
                  <a:xfrm>
                    <a:off x="5623039" y="2933624"/>
                    <a:ext cx="300366" cy="53235"/>
                  </a:xfrm>
                  <a:custGeom>
                    <a:avLst/>
                    <a:gdLst>
                      <a:gd name="T0" fmla="*/ 0 w 293"/>
                      <a:gd name="T1" fmla="*/ 0 h 93"/>
                      <a:gd name="T2" fmla="*/ 67 w 293"/>
                      <a:gd name="T3" fmla="*/ 1 h 93"/>
                      <a:gd name="T4" fmla="*/ 195 w 293"/>
                      <a:gd name="T5" fmla="*/ 93 h 93"/>
                      <a:gd name="T6" fmla="*/ 293 w 293"/>
                      <a:gd name="T7" fmla="*/ 93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93"/>
                      <a:gd name="T14" fmla="*/ 293 w 293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93">
                        <a:moveTo>
                          <a:pt x="0" y="0"/>
                        </a:moveTo>
                        <a:lnTo>
                          <a:pt x="67" y="1"/>
                        </a:lnTo>
                        <a:lnTo>
                          <a:pt x="195" y="93"/>
                        </a:lnTo>
                        <a:lnTo>
                          <a:pt x="293" y="93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</p:grpSp>
            <p:cxnSp>
              <p:nvCxnSpPr>
                <p:cNvPr id="884" name="Straight Connector 883"/>
                <p:cNvCxnSpPr/>
                <p:nvPr/>
              </p:nvCxnSpPr>
              <p:spPr>
                <a:xfrm flipH="1">
                  <a:off x="6996826" y="2125793"/>
                  <a:ext cx="11123" cy="84392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Straight Connector 884"/>
                <p:cNvCxnSpPr/>
                <p:nvPr/>
              </p:nvCxnSpPr>
              <p:spPr>
                <a:xfrm>
                  <a:off x="6874454" y="2304284"/>
                  <a:ext cx="13720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Straight Connector 885"/>
                <p:cNvCxnSpPr/>
                <p:nvPr/>
              </p:nvCxnSpPr>
              <p:spPr>
                <a:xfrm>
                  <a:off x="6870747" y="2368478"/>
                  <a:ext cx="13720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Straight Connector 886"/>
                <p:cNvCxnSpPr/>
                <p:nvPr/>
              </p:nvCxnSpPr>
              <p:spPr>
                <a:xfrm>
                  <a:off x="6870747" y="2445199"/>
                  <a:ext cx="13720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Straight Connector 887"/>
                <p:cNvCxnSpPr/>
                <p:nvPr/>
              </p:nvCxnSpPr>
              <p:spPr>
                <a:xfrm>
                  <a:off x="6867038" y="2509393"/>
                  <a:ext cx="13720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Straight Connector 888"/>
                <p:cNvCxnSpPr/>
                <p:nvPr/>
              </p:nvCxnSpPr>
              <p:spPr>
                <a:xfrm>
                  <a:off x="6867038" y="2570456"/>
                  <a:ext cx="13720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0" name="Straight Connector 889"/>
                <p:cNvCxnSpPr/>
                <p:nvPr/>
              </p:nvCxnSpPr>
              <p:spPr>
                <a:xfrm>
                  <a:off x="6863331" y="2637782"/>
                  <a:ext cx="13720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1" name="Straight Connector 890"/>
                <p:cNvCxnSpPr/>
                <p:nvPr/>
              </p:nvCxnSpPr>
              <p:spPr>
                <a:xfrm>
                  <a:off x="6859622" y="2706673"/>
                  <a:ext cx="13720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2" name="Straight Connector 891"/>
                <p:cNvCxnSpPr/>
                <p:nvPr/>
              </p:nvCxnSpPr>
              <p:spPr>
                <a:xfrm>
                  <a:off x="6867038" y="2775565"/>
                  <a:ext cx="13720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3" name="Straight Connector 892"/>
                <p:cNvCxnSpPr/>
                <p:nvPr/>
              </p:nvCxnSpPr>
              <p:spPr>
                <a:xfrm>
                  <a:off x="6870747" y="2842891"/>
                  <a:ext cx="13720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4" name="Straight Connector 893"/>
                <p:cNvCxnSpPr/>
                <p:nvPr/>
              </p:nvCxnSpPr>
              <p:spPr>
                <a:xfrm>
                  <a:off x="6870747" y="2911782"/>
                  <a:ext cx="13720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5" name="Straight Connector 894"/>
                <p:cNvCxnSpPr/>
                <p:nvPr/>
              </p:nvCxnSpPr>
              <p:spPr>
                <a:xfrm>
                  <a:off x="6874454" y="2975976"/>
                  <a:ext cx="13720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6" name="Straight Connector 895"/>
                <p:cNvCxnSpPr/>
                <p:nvPr/>
              </p:nvCxnSpPr>
              <p:spPr>
                <a:xfrm flipH="1">
                  <a:off x="6878164" y="2132056"/>
                  <a:ext cx="133495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9" name="Group 1317"/>
            <p:cNvGrpSpPr>
              <a:grpSpLocks/>
            </p:cNvGrpSpPr>
            <p:nvPr/>
          </p:nvGrpSpPr>
          <p:grpSpPr bwMode="auto">
            <a:xfrm>
              <a:off x="7915074" y="5471670"/>
              <a:ext cx="331788" cy="1031875"/>
              <a:chOff x="6240352" y="2055335"/>
              <a:chExt cx="771307" cy="1017716"/>
            </a:xfrm>
          </p:grpSpPr>
          <p:grpSp>
            <p:nvGrpSpPr>
              <p:cNvPr id="940" name="Group 1377"/>
              <p:cNvGrpSpPr>
                <a:grpSpLocks/>
              </p:cNvGrpSpPr>
              <p:nvPr/>
            </p:nvGrpSpPr>
            <p:grpSpPr bwMode="auto">
              <a:xfrm>
                <a:off x="6240352" y="2235573"/>
                <a:ext cx="697981" cy="837478"/>
                <a:chOff x="6395998" y="3062424"/>
                <a:chExt cx="564403" cy="837478"/>
              </a:xfrm>
            </p:grpSpPr>
            <p:sp>
              <p:nvSpPr>
                <p:cNvPr id="961" name="Rectangle 960"/>
                <p:cNvSpPr/>
                <p:nvPr/>
              </p:nvSpPr>
              <p:spPr>
                <a:xfrm>
                  <a:off x="6509397" y="3062244"/>
                  <a:ext cx="447628" cy="74215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62" name="Straight Connector 961"/>
                <p:cNvCxnSpPr/>
                <p:nvPr/>
              </p:nvCxnSpPr>
              <p:spPr>
                <a:xfrm flipV="1">
                  <a:off x="6846611" y="3062244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3" name="Rectangle 962"/>
                <p:cNvSpPr/>
                <p:nvPr/>
              </p:nvSpPr>
              <p:spPr>
                <a:xfrm>
                  <a:off x="6476572" y="3071638"/>
                  <a:ext cx="131304" cy="11586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64" name="Straight Connector 963"/>
                <p:cNvCxnSpPr/>
                <p:nvPr/>
              </p:nvCxnSpPr>
              <p:spPr>
                <a:xfrm flipV="1">
                  <a:off x="6395998" y="3062244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65" name="Rectangle 964"/>
                <p:cNvSpPr/>
                <p:nvPr/>
              </p:nvSpPr>
              <p:spPr>
                <a:xfrm>
                  <a:off x="6816769" y="3702622"/>
                  <a:ext cx="131304" cy="11586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6" name="Rectangle 965"/>
                <p:cNvSpPr/>
                <p:nvPr/>
              </p:nvSpPr>
              <p:spPr>
                <a:xfrm>
                  <a:off x="6404951" y="3157752"/>
                  <a:ext cx="444643" cy="74215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967" name="Straight Connector 966"/>
                <p:cNvCxnSpPr/>
                <p:nvPr/>
              </p:nvCxnSpPr>
              <p:spPr>
                <a:xfrm flipV="1">
                  <a:off x="6846611" y="3804394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68" name="Group 1405"/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96" name="Straight Connector 995"/>
                  <p:cNvCxnSpPr/>
                  <p:nvPr/>
                </p:nvCxnSpPr>
                <p:spPr>
                  <a:xfrm flipV="1">
                    <a:off x="7028337" y="2846059"/>
                    <a:ext cx="113399" cy="92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7" name="Straight Connector 996"/>
                  <p:cNvCxnSpPr/>
                  <p:nvPr/>
                </p:nvCxnSpPr>
                <p:spPr>
                  <a:xfrm flipV="1">
                    <a:off x="6580709" y="2938436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9" name="Group 1406"/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94" name="Straight Connector 993"/>
                  <p:cNvCxnSpPr/>
                  <p:nvPr/>
                </p:nvCxnSpPr>
                <p:spPr>
                  <a:xfrm flipV="1">
                    <a:off x="7028817" y="2845955"/>
                    <a:ext cx="113399" cy="92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5" name="Straight Connector 994"/>
                  <p:cNvCxnSpPr/>
                  <p:nvPr/>
                </p:nvCxnSpPr>
                <p:spPr>
                  <a:xfrm flipV="1">
                    <a:off x="6581189" y="2938331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0" name="Group 1407"/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92" name="Straight Connector 991"/>
                  <p:cNvCxnSpPr/>
                  <p:nvPr/>
                </p:nvCxnSpPr>
                <p:spPr>
                  <a:xfrm flipV="1">
                    <a:off x="7026313" y="2845851"/>
                    <a:ext cx="113399" cy="92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3" name="Straight Connector 992"/>
                  <p:cNvCxnSpPr/>
                  <p:nvPr/>
                </p:nvCxnSpPr>
                <p:spPr>
                  <a:xfrm flipV="1">
                    <a:off x="6581670" y="2938228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1" name="Group 1408"/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90" name="Straight Connector 989"/>
                  <p:cNvCxnSpPr/>
                  <p:nvPr/>
                </p:nvCxnSpPr>
                <p:spPr>
                  <a:xfrm flipV="1">
                    <a:off x="7026792" y="2845748"/>
                    <a:ext cx="113399" cy="92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1" name="Straight Connector 990"/>
                  <p:cNvCxnSpPr/>
                  <p:nvPr/>
                </p:nvCxnSpPr>
                <p:spPr>
                  <a:xfrm flipV="1">
                    <a:off x="6582149" y="2938124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2" name="Group 1409"/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88" name="Straight Connector 987"/>
                  <p:cNvCxnSpPr/>
                  <p:nvPr/>
                </p:nvCxnSpPr>
                <p:spPr>
                  <a:xfrm flipV="1">
                    <a:off x="7027272" y="2845643"/>
                    <a:ext cx="113399" cy="8924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9" name="Straight Connector 988"/>
                  <p:cNvCxnSpPr/>
                  <p:nvPr/>
                </p:nvCxnSpPr>
                <p:spPr>
                  <a:xfrm flipV="1">
                    <a:off x="6582629" y="2934888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3" name="Group 1410"/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86" name="Straight Connector 985"/>
                  <p:cNvCxnSpPr/>
                  <p:nvPr/>
                </p:nvCxnSpPr>
                <p:spPr>
                  <a:xfrm flipV="1">
                    <a:off x="7027753" y="2845540"/>
                    <a:ext cx="113399" cy="939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7" name="Straight Connector 986"/>
                  <p:cNvCxnSpPr/>
                  <p:nvPr/>
                </p:nvCxnSpPr>
                <p:spPr>
                  <a:xfrm flipV="1">
                    <a:off x="6583110" y="2939482"/>
                    <a:ext cx="45061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4" name="Group 1411"/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84" name="Straight Connector 983"/>
                  <p:cNvCxnSpPr/>
                  <p:nvPr/>
                </p:nvCxnSpPr>
                <p:spPr>
                  <a:xfrm flipV="1">
                    <a:off x="7028232" y="2845436"/>
                    <a:ext cx="113399" cy="939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5" name="Straight Connector 984"/>
                  <p:cNvCxnSpPr/>
                  <p:nvPr/>
                </p:nvCxnSpPr>
                <p:spPr>
                  <a:xfrm flipV="1">
                    <a:off x="6580604" y="2939379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5" name="Group 1412"/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82" name="Straight Connector 981"/>
                  <p:cNvCxnSpPr/>
                  <p:nvPr/>
                </p:nvCxnSpPr>
                <p:spPr>
                  <a:xfrm flipV="1">
                    <a:off x="7028711" y="2845332"/>
                    <a:ext cx="113399" cy="939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3" name="Straight Connector 982"/>
                  <p:cNvCxnSpPr/>
                  <p:nvPr/>
                </p:nvCxnSpPr>
                <p:spPr>
                  <a:xfrm flipV="1">
                    <a:off x="6581083" y="2939275"/>
                    <a:ext cx="453596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6" name="Group 1413"/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80" name="Straight Connector 979"/>
                  <p:cNvCxnSpPr/>
                  <p:nvPr/>
                </p:nvCxnSpPr>
                <p:spPr>
                  <a:xfrm flipV="1">
                    <a:off x="7026209" y="2846793"/>
                    <a:ext cx="107431" cy="9237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1" name="Straight Connector 980"/>
                  <p:cNvCxnSpPr/>
                  <p:nvPr/>
                </p:nvCxnSpPr>
                <p:spPr>
                  <a:xfrm flipV="1">
                    <a:off x="6581565" y="2939171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7" name="Group 1414"/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978" name="Straight Connector 977"/>
                  <p:cNvCxnSpPr/>
                  <p:nvPr/>
                </p:nvCxnSpPr>
                <p:spPr>
                  <a:xfrm flipV="1">
                    <a:off x="7026689" y="2846690"/>
                    <a:ext cx="113399" cy="9237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9" name="Straight Connector 978"/>
                  <p:cNvCxnSpPr/>
                  <p:nvPr/>
                </p:nvCxnSpPr>
                <p:spPr>
                  <a:xfrm flipV="1">
                    <a:off x="6582044" y="2939067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41" name="Group 137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731610" cy="920732"/>
                <a:chOff x="6280049" y="2055335"/>
                <a:chExt cx="731610" cy="920732"/>
              </a:xfrm>
            </p:grpSpPr>
            <p:grpSp>
              <p:nvGrpSpPr>
                <p:cNvPr id="942" name="Group 137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680752" cy="139401"/>
                  <a:chOff x="5414286" y="2921098"/>
                  <a:chExt cx="680752" cy="139401"/>
                </a:xfrm>
              </p:grpSpPr>
              <p:sp>
                <p:nvSpPr>
                  <p:cNvPr id="956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5415186" y="2996253"/>
                    <a:ext cx="549876" cy="6419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957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415186" y="2921098"/>
                    <a:ext cx="675352" cy="78286"/>
                  </a:xfrm>
                  <a:prstGeom prst="parallelogram">
                    <a:avLst>
                      <a:gd name="adj" fmla="val 122778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958" name="Freeform 190"/>
                  <p:cNvSpPr>
                    <a:spLocks/>
                  </p:cNvSpPr>
                  <p:nvPr/>
                </p:nvSpPr>
                <p:spPr bwMode="auto">
                  <a:xfrm>
                    <a:off x="5968754" y="2922664"/>
                    <a:ext cx="125475" cy="137783"/>
                  </a:xfrm>
                  <a:custGeom>
                    <a:avLst/>
                    <a:gdLst>
                      <a:gd name="T0" fmla="*/ 0 w 169"/>
                      <a:gd name="T1" fmla="*/ 138 h 224"/>
                      <a:gd name="T2" fmla="*/ 0 w 169"/>
                      <a:gd name="T3" fmla="*/ 224 h 224"/>
                      <a:gd name="T4" fmla="*/ 169 w 169"/>
                      <a:gd name="T5" fmla="*/ 77 h 224"/>
                      <a:gd name="T6" fmla="*/ 169 w 169"/>
                      <a:gd name="T7" fmla="*/ 0 h 224"/>
                      <a:gd name="T8" fmla="*/ 0 w 169"/>
                      <a:gd name="T9" fmla="*/ 138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24"/>
                      <a:gd name="T17" fmla="*/ 169 w 169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24">
                        <a:moveTo>
                          <a:pt x="0" y="138"/>
                        </a:moveTo>
                        <a:lnTo>
                          <a:pt x="0" y="224"/>
                        </a:lnTo>
                        <a:lnTo>
                          <a:pt x="169" y="77"/>
                        </a:lnTo>
                        <a:lnTo>
                          <a:pt x="169" y="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959" name="Freeform 191"/>
                  <p:cNvSpPr>
                    <a:spLocks/>
                  </p:cNvSpPr>
                  <p:nvPr/>
                </p:nvSpPr>
                <p:spPr bwMode="auto">
                  <a:xfrm>
                    <a:off x="5500065" y="2936755"/>
                    <a:ext cx="524044" cy="45406"/>
                  </a:xfrm>
                  <a:custGeom>
                    <a:avLst/>
                    <a:gdLst>
                      <a:gd name="T0" fmla="*/ 0 w 280"/>
                      <a:gd name="T1" fmla="*/ 63 h 63"/>
                      <a:gd name="T2" fmla="*/ 37 w 280"/>
                      <a:gd name="T3" fmla="*/ 62 h 63"/>
                      <a:gd name="T4" fmla="*/ 219 w 280"/>
                      <a:gd name="T5" fmla="*/ 0 h 63"/>
                      <a:gd name="T6" fmla="*/ 280 w 280"/>
                      <a:gd name="T7" fmla="*/ 0 h 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0"/>
                      <a:gd name="T13" fmla="*/ 0 h 63"/>
                      <a:gd name="T14" fmla="*/ 280 w 280"/>
                      <a:gd name="T15" fmla="*/ 63 h 6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0" h="63">
                        <a:moveTo>
                          <a:pt x="0" y="63"/>
                        </a:moveTo>
                        <a:lnTo>
                          <a:pt x="37" y="62"/>
                        </a:lnTo>
                        <a:lnTo>
                          <a:pt x="219" y="0"/>
                        </a:lnTo>
                        <a:lnTo>
                          <a:pt x="280" y="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960" name="Freeform 192"/>
                  <p:cNvSpPr>
                    <a:spLocks/>
                  </p:cNvSpPr>
                  <p:nvPr/>
                </p:nvSpPr>
                <p:spPr bwMode="auto">
                  <a:xfrm>
                    <a:off x="5621851" y="2933624"/>
                    <a:ext cx="302617" cy="53235"/>
                  </a:xfrm>
                  <a:custGeom>
                    <a:avLst/>
                    <a:gdLst>
                      <a:gd name="T0" fmla="*/ 0 w 293"/>
                      <a:gd name="T1" fmla="*/ 0 h 93"/>
                      <a:gd name="T2" fmla="*/ 67 w 293"/>
                      <a:gd name="T3" fmla="*/ 1 h 93"/>
                      <a:gd name="T4" fmla="*/ 195 w 293"/>
                      <a:gd name="T5" fmla="*/ 93 h 93"/>
                      <a:gd name="T6" fmla="*/ 293 w 293"/>
                      <a:gd name="T7" fmla="*/ 93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93"/>
                      <a:gd name="T14" fmla="*/ 293 w 293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93">
                        <a:moveTo>
                          <a:pt x="0" y="0"/>
                        </a:moveTo>
                        <a:lnTo>
                          <a:pt x="67" y="1"/>
                        </a:lnTo>
                        <a:lnTo>
                          <a:pt x="195" y="93"/>
                        </a:lnTo>
                        <a:lnTo>
                          <a:pt x="293" y="93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</p:grpSp>
            <p:cxnSp>
              <p:nvCxnSpPr>
                <p:cNvPr id="943" name="Straight Connector 942"/>
                <p:cNvCxnSpPr/>
                <p:nvPr/>
              </p:nvCxnSpPr>
              <p:spPr>
                <a:xfrm flipH="1">
                  <a:off x="6996897" y="2125793"/>
                  <a:ext cx="11070" cy="84392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4" name="Straight Connector 943"/>
                <p:cNvCxnSpPr/>
                <p:nvPr/>
              </p:nvCxnSpPr>
              <p:spPr>
                <a:xfrm>
                  <a:off x="6875111" y="2304284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Straight Connector 944"/>
                <p:cNvCxnSpPr/>
                <p:nvPr/>
              </p:nvCxnSpPr>
              <p:spPr>
                <a:xfrm>
                  <a:off x="6871422" y="2368478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Straight Connector 945"/>
                <p:cNvCxnSpPr/>
                <p:nvPr/>
              </p:nvCxnSpPr>
              <p:spPr>
                <a:xfrm>
                  <a:off x="6871422" y="2445199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Straight Connector 946"/>
                <p:cNvCxnSpPr/>
                <p:nvPr/>
              </p:nvCxnSpPr>
              <p:spPr>
                <a:xfrm>
                  <a:off x="6867730" y="2509393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Straight Connector 947"/>
                <p:cNvCxnSpPr/>
                <p:nvPr/>
              </p:nvCxnSpPr>
              <p:spPr>
                <a:xfrm>
                  <a:off x="6864041" y="2570456"/>
                  <a:ext cx="14023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9" name="Straight Connector 948"/>
                <p:cNvCxnSpPr/>
                <p:nvPr/>
              </p:nvCxnSpPr>
              <p:spPr>
                <a:xfrm>
                  <a:off x="6864041" y="2637782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Straight Connector 949"/>
                <p:cNvCxnSpPr/>
                <p:nvPr/>
              </p:nvCxnSpPr>
              <p:spPr>
                <a:xfrm>
                  <a:off x="6860349" y="2706673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1" name="Straight Connector 950"/>
                <p:cNvCxnSpPr/>
                <p:nvPr/>
              </p:nvCxnSpPr>
              <p:spPr>
                <a:xfrm>
                  <a:off x="6867730" y="2775565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2" name="Straight Connector 951"/>
                <p:cNvCxnSpPr/>
                <p:nvPr/>
              </p:nvCxnSpPr>
              <p:spPr>
                <a:xfrm>
                  <a:off x="6871422" y="2842891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3" name="Straight Connector 952"/>
                <p:cNvCxnSpPr/>
                <p:nvPr/>
              </p:nvCxnSpPr>
              <p:spPr>
                <a:xfrm>
                  <a:off x="6871422" y="2911782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4" name="Straight Connector 953"/>
                <p:cNvCxnSpPr/>
                <p:nvPr/>
              </p:nvCxnSpPr>
              <p:spPr>
                <a:xfrm>
                  <a:off x="6875111" y="2975976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5" name="Straight Connector 954"/>
                <p:cNvCxnSpPr/>
                <p:nvPr/>
              </p:nvCxnSpPr>
              <p:spPr>
                <a:xfrm flipH="1">
                  <a:off x="6875111" y="2132056"/>
                  <a:ext cx="136548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8" name="Group 1318"/>
            <p:cNvGrpSpPr>
              <a:grpSpLocks/>
            </p:cNvGrpSpPr>
            <p:nvPr/>
          </p:nvGrpSpPr>
          <p:grpSpPr bwMode="auto">
            <a:xfrm>
              <a:off x="8291312" y="5471670"/>
              <a:ext cx="331787" cy="1031875"/>
              <a:chOff x="6240352" y="2055335"/>
              <a:chExt cx="771307" cy="1017716"/>
            </a:xfrm>
          </p:grpSpPr>
          <p:grpSp>
            <p:nvGrpSpPr>
              <p:cNvPr id="999" name="Group 1319"/>
              <p:cNvGrpSpPr>
                <a:grpSpLocks/>
              </p:cNvGrpSpPr>
              <p:nvPr/>
            </p:nvGrpSpPr>
            <p:grpSpPr bwMode="auto">
              <a:xfrm>
                <a:off x="6240352" y="2235573"/>
                <a:ext cx="697981" cy="837478"/>
                <a:chOff x="6395998" y="3062424"/>
                <a:chExt cx="564403" cy="837478"/>
              </a:xfrm>
            </p:grpSpPr>
            <p:sp>
              <p:nvSpPr>
                <p:cNvPr id="1020" name="Rectangle 1019"/>
                <p:cNvSpPr/>
                <p:nvPr/>
              </p:nvSpPr>
              <p:spPr>
                <a:xfrm>
                  <a:off x="6509397" y="3062244"/>
                  <a:ext cx="447629" cy="74215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021" name="Straight Connector 1020"/>
                <p:cNvCxnSpPr/>
                <p:nvPr/>
              </p:nvCxnSpPr>
              <p:spPr>
                <a:xfrm flipV="1">
                  <a:off x="6846611" y="3062244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2" name="Rectangle 1021"/>
                <p:cNvSpPr/>
                <p:nvPr/>
              </p:nvSpPr>
              <p:spPr>
                <a:xfrm>
                  <a:off x="6476570" y="3071638"/>
                  <a:ext cx="131305" cy="11586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023" name="Straight Connector 1022"/>
                <p:cNvCxnSpPr/>
                <p:nvPr/>
              </p:nvCxnSpPr>
              <p:spPr>
                <a:xfrm flipV="1">
                  <a:off x="6395998" y="3062244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4" name="Rectangle 1023"/>
                <p:cNvSpPr/>
                <p:nvPr/>
              </p:nvSpPr>
              <p:spPr>
                <a:xfrm>
                  <a:off x="6816769" y="3702622"/>
                  <a:ext cx="131305" cy="11586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5" name="Rectangle 1024"/>
                <p:cNvSpPr/>
                <p:nvPr/>
              </p:nvSpPr>
              <p:spPr>
                <a:xfrm>
                  <a:off x="6404950" y="3157752"/>
                  <a:ext cx="444646" cy="74215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026" name="Straight Connector 1025"/>
                <p:cNvCxnSpPr/>
                <p:nvPr/>
              </p:nvCxnSpPr>
              <p:spPr>
                <a:xfrm flipV="1">
                  <a:off x="6846611" y="3804394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27" name="Group 1347"/>
                <p:cNvGrpSpPr>
                  <a:grpSpLocks/>
                </p:cNvGrpSpPr>
                <p:nvPr/>
              </p:nvGrpSpPr>
              <p:grpSpPr bwMode="auto">
                <a:xfrm>
                  <a:off x="6400318" y="313742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055" name="Straight Connector 1054"/>
                  <p:cNvCxnSpPr/>
                  <p:nvPr/>
                </p:nvCxnSpPr>
                <p:spPr>
                  <a:xfrm flipV="1">
                    <a:off x="7028337" y="2846059"/>
                    <a:ext cx="113399" cy="92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6" name="Straight Connector 1055"/>
                  <p:cNvCxnSpPr/>
                  <p:nvPr/>
                </p:nvCxnSpPr>
                <p:spPr>
                  <a:xfrm flipV="1">
                    <a:off x="6580707" y="2938436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8" name="Group 1348"/>
                <p:cNvGrpSpPr>
                  <a:grpSpLocks/>
                </p:cNvGrpSpPr>
                <p:nvPr/>
              </p:nvGrpSpPr>
              <p:grpSpPr bwMode="auto">
                <a:xfrm>
                  <a:off x="6399838" y="320328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053" name="Straight Connector 1052"/>
                  <p:cNvCxnSpPr/>
                  <p:nvPr/>
                </p:nvCxnSpPr>
                <p:spPr>
                  <a:xfrm flipV="1">
                    <a:off x="7028816" y="2845955"/>
                    <a:ext cx="113399" cy="92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4" name="Straight Connector 1053"/>
                  <p:cNvCxnSpPr/>
                  <p:nvPr/>
                </p:nvCxnSpPr>
                <p:spPr>
                  <a:xfrm flipV="1">
                    <a:off x="6581187" y="2938331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9" name="Group 1349"/>
                <p:cNvGrpSpPr>
                  <a:grpSpLocks/>
                </p:cNvGrpSpPr>
                <p:nvPr/>
              </p:nvGrpSpPr>
              <p:grpSpPr bwMode="auto">
                <a:xfrm>
                  <a:off x="6399358" y="326914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051" name="Straight Connector 1050"/>
                  <p:cNvCxnSpPr/>
                  <p:nvPr/>
                </p:nvCxnSpPr>
                <p:spPr>
                  <a:xfrm flipV="1">
                    <a:off x="7026314" y="2845851"/>
                    <a:ext cx="113399" cy="92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2" name="Straight Connector 1051"/>
                  <p:cNvCxnSpPr/>
                  <p:nvPr/>
                </p:nvCxnSpPr>
                <p:spPr>
                  <a:xfrm flipV="1">
                    <a:off x="6581668" y="2938228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0" name="Group 1350"/>
                <p:cNvGrpSpPr>
                  <a:grpSpLocks/>
                </p:cNvGrpSpPr>
                <p:nvPr/>
              </p:nvGrpSpPr>
              <p:grpSpPr bwMode="auto">
                <a:xfrm>
                  <a:off x="6398878" y="333501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049" name="Straight Connector 1048"/>
                  <p:cNvCxnSpPr/>
                  <p:nvPr/>
                </p:nvCxnSpPr>
                <p:spPr>
                  <a:xfrm flipV="1">
                    <a:off x="7026794" y="2845748"/>
                    <a:ext cx="113399" cy="9237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0" name="Straight Connector 1049"/>
                  <p:cNvCxnSpPr/>
                  <p:nvPr/>
                </p:nvCxnSpPr>
                <p:spPr>
                  <a:xfrm flipV="1">
                    <a:off x="6582147" y="2938124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1" name="Group 1351"/>
                <p:cNvGrpSpPr>
                  <a:grpSpLocks/>
                </p:cNvGrpSpPr>
                <p:nvPr/>
              </p:nvGrpSpPr>
              <p:grpSpPr bwMode="auto">
                <a:xfrm>
                  <a:off x="6398398" y="340087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047" name="Straight Connector 1046"/>
                  <p:cNvCxnSpPr/>
                  <p:nvPr/>
                </p:nvCxnSpPr>
                <p:spPr>
                  <a:xfrm flipV="1">
                    <a:off x="7027273" y="2845643"/>
                    <a:ext cx="113399" cy="8924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8" name="Straight Connector 1047"/>
                  <p:cNvCxnSpPr/>
                  <p:nvPr/>
                </p:nvCxnSpPr>
                <p:spPr>
                  <a:xfrm flipV="1">
                    <a:off x="6582627" y="2934888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2" name="Group 1352"/>
                <p:cNvGrpSpPr>
                  <a:grpSpLocks/>
                </p:cNvGrpSpPr>
                <p:nvPr/>
              </p:nvGrpSpPr>
              <p:grpSpPr bwMode="auto">
                <a:xfrm>
                  <a:off x="6397918" y="3466741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045" name="Straight Connector 1044"/>
                  <p:cNvCxnSpPr/>
                  <p:nvPr/>
                </p:nvCxnSpPr>
                <p:spPr>
                  <a:xfrm flipV="1">
                    <a:off x="7027754" y="2845540"/>
                    <a:ext cx="113399" cy="939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6" name="Straight Connector 1045"/>
                  <p:cNvCxnSpPr/>
                  <p:nvPr/>
                </p:nvCxnSpPr>
                <p:spPr>
                  <a:xfrm flipV="1">
                    <a:off x="6583108" y="2939482"/>
                    <a:ext cx="45061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3" name="Group 1353"/>
                <p:cNvGrpSpPr>
                  <a:grpSpLocks/>
                </p:cNvGrpSpPr>
                <p:nvPr/>
              </p:nvGrpSpPr>
              <p:grpSpPr bwMode="auto">
                <a:xfrm>
                  <a:off x="6397438" y="3532605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043" name="Straight Connector 1042"/>
                  <p:cNvCxnSpPr/>
                  <p:nvPr/>
                </p:nvCxnSpPr>
                <p:spPr>
                  <a:xfrm flipV="1">
                    <a:off x="7028234" y="2845436"/>
                    <a:ext cx="113399" cy="939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4" name="Straight Connector 1043"/>
                  <p:cNvCxnSpPr/>
                  <p:nvPr/>
                </p:nvCxnSpPr>
                <p:spPr>
                  <a:xfrm flipV="1">
                    <a:off x="6580604" y="2939379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4" name="Group 1354"/>
                <p:cNvGrpSpPr>
                  <a:grpSpLocks/>
                </p:cNvGrpSpPr>
                <p:nvPr/>
              </p:nvGrpSpPr>
              <p:grpSpPr bwMode="auto">
                <a:xfrm>
                  <a:off x="6396958" y="3598469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041" name="Straight Connector 1040"/>
                  <p:cNvCxnSpPr/>
                  <p:nvPr/>
                </p:nvCxnSpPr>
                <p:spPr>
                  <a:xfrm flipV="1">
                    <a:off x="7028713" y="2845332"/>
                    <a:ext cx="113399" cy="9394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2" name="Straight Connector 1041"/>
                  <p:cNvCxnSpPr/>
                  <p:nvPr/>
                </p:nvCxnSpPr>
                <p:spPr>
                  <a:xfrm flipV="1">
                    <a:off x="6581083" y="2939275"/>
                    <a:ext cx="45359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5" name="Group 1355"/>
                <p:cNvGrpSpPr>
                  <a:grpSpLocks/>
                </p:cNvGrpSpPr>
                <p:nvPr/>
              </p:nvGrpSpPr>
              <p:grpSpPr bwMode="auto">
                <a:xfrm>
                  <a:off x="6396478" y="3664333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039" name="Straight Connector 1038"/>
                  <p:cNvCxnSpPr/>
                  <p:nvPr/>
                </p:nvCxnSpPr>
                <p:spPr>
                  <a:xfrm flipV="1">
                    <a:off x="7026209" y="2846793"/>
                    <a:ext cx="107431" cy="9237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0" name="Straight Connector 1039"/>
                  <p:cNvCxnSpPr/>
                  <p:nvPr/>
                </p:nvCxnSpPr>
                <p:spPr>
                  <a:xfrm flipV="1">
                    <a:off x="6581565" y="2939171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36" name="Group 1356"/>
                <p:cNvGrpSpPr>
                  <a:grpSpLocks/>
                </p:cNvGrpSpPr>
                <p:nvPr/>
              </p:nvGrpSpPr>
              <p:grpSpPr bwMode="auto">
                <a:xfrm>
                  <a:off x="6395998" y="3730197"/>
                  <a:ext cx="559121" cy="92788"/>
                  <a:chOff x="6582044" y="2846082"/>
                  <a:chExt cx="559121" cy="92788"/>
                </a:xfrm>
              </p:grpSpPr>
              <p:cxnSp>
                <p:nvCxnSpPr>
                  <p:cNvPr id="1037" name="Straight Connector 1036"/>
                  <p:cNvCxnSpPr/>
                  <p:nvPr/>
                </p:nvCxnSpPr>
                <p:spPr>
                  <a:xfrm flipV="1">
                    <a:off x="7026688" y="2846690"/>
                    <a:ext cx="113399" cy="9237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8" name="Straight Connector 1037"/>
                  <p:cNvCxnSpPr/>
                  <p:nvPr/>
                </p:nvCxnSpPr>
                <p:spPr>
                  <a:xfrm flipV="1">
                    <a:off x="6582044" y="2939067"/>
                    <a:ext cx="45061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000" name="Group 132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731610" cy="920732"/>
                <a:chOff x="6280049" y="2055335"/>
                <a:chExt cx="731610" cy="920732"/>
              </a:xfrm>
            </p:grpSpPr>
            <p:grpSp>
              <p:nvGrpSpPr>
                <p:cNvPr id="1001" name="Group 132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680752" cy="139401"/>
                  <a:chOff x="5414286" y="2921098"/>
                  <a:chExt cx="680752" cy="139401"/>
                </a:xfrm>
              </p:grpSpPr>
              <p:sp>
                <p:nvSpPr>
                  <p:cNvPr id="1015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5415183" y="2996253"/>
                    <a:ext cx="549881" cy="6419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1016" name="AutoShape 189"/>
                  <p:cNvSpPr>
                    <a:spLocks noChangeArrowheads="1"/>
                  </p:cNvSpPr>
                  <p:nvPr/>
                </p:nvSpPr>
                <p:spPr bwMode="auto">
                  <a:xfrm>
                    <a:off x="5415183" y="2921098"/>
                    <a:ext cx="675356" cy="78286"/>
                  </a:xfrm>
                  <a:prstGeom prst="parallelogram">
                    <a:avLst>
                      <a:gd name="adj" fmla="val 122778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1017" name="Freeform 190"/>
                  <p:cNvSpPr>
                    <a:spLocks/>
                  </p:cNvSpPr>
                  <p:nvPr/>
                </p:nvSpPr>
                <p:spPr bwMode="auto">
                  <a:xfrm>
                    <a:off x="5968753" y="2922664"/>
                    <a:ext cx="125476" cy="137783"/>
                  </a:xfrm>
                  <a:custGeom>
                    <a:avLst/>
                    <a:gdLst>
                      <a:gd name="T0" fmla="*/ 0 w 169"/>
                      <a:gd name="T1" fmla="*/ 138 h 224"/>
                      <a:gd name="T2" fmla="*/ 0 w 169"/>
                      <a:gd name="T3" fmla="*/ 224 h 224"/>
                      <a:gd name="T4" fmla="*/ 169 w 169"/>
                      <a:gd name="T5" fmla="*/ 77 h 224"/>
                      <a:gd name="T6" fmla="*/ 169 w 169"/>
                      <a:gd name="T7" fmla="*/ 0 h 224"/>
                      <a:gd name="T8" fmla="*/ 0 w 169"/>
                      <a:gd name="T9" fmla="*/ 138 h 2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9"/>
                      <a:gd name="T16" fmla="*/ 0 h 224"/>
                      <a:gd name="T17" fmla="*/ 169 w 169"/>
                      <a:gd name="T18" fmla="*/ 224 h 2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9" h="224">
                        <a:moveTo>
                          <a:pt x="0" y="138"/>
                        </a:moveTo>
                        <a:lnTo>
                          <a:pt x="0" y="224"/>
                        </a:lnTo>
                        <a:lnTo>
                          <a:pt x="169" y="77"/>
                        </a:lnTo>
                        <a:lnTo>
                          <a:pt x="169" y="0"/>
                        </a:lnTo>
                        <a:lnTo>
                          <a:pt x="0" y="13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635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1018" name="Freeform 191"/>
                  <p:cNvSpPr>
                    <a:spLocks/>
                  </p:cNvSpPr>
                  <p:nvPr/>
                </p:nvSpPr>
                <p:spPr bwMode="auto">
                  <a:xfrm>
                    <a:off x="5500065" y="2936755"/>
                    <a:ext cx="524046" cy="45406"/>
                  </a:xfrm>
                  <a:custGeom>
                    <a:avLst/>
                    <a:gdLst>
                      <a:gd name="T0" fmla="*/ 0 w 280"/>
                      <a:gd name="T1" fmla="*/ 63 h 63"/>
                      <a:gd name="T2" fmla="*/ 37 w 280"/>
                      <a:gd name="T3" fmla="*/ 62 h 63"/>
                      <a:gd name="T4" fmla="*/ 219 w 280"/>
                      <a:gd name="T5" fmla="*/ 0 h 63"/>
                      <a:gd name="T6" fmla="*/ 280 w 280"/>
                      <a:gd name="T7" fmla="*/ 0 h 6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0"/>
                      <a:gd name="T13" fmla="*/ 0 h 63"/>
                      <a:gd name="T14" fmla="*/ 280 w 280"/>
                      <a:gd name="T15" fmla="*/ 63 h 6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0" h="63">
                        <a:moveTo>
                          <a:pt x="0" y="63"/>
                        </a:moveTo>
                        <a:lnTo>
                          <a:pt x="37" y="62"/>
                        </a:lnTo>
                        <a:lnTo>
                          <a:pt x="219" y="0"/>
                        </a:lnTo>
                        <a:lnTo>
                          <a:pt x="280" y="0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  <p:sp>
                <p:nvSpPr>
                  <p:cNvPr id="1019" name="Freeform 192"/>
                  <p:cNvSpPr>
                    <a:spLocks/>
                  </p:cNvSpPr>
                  <p:nvPr/>
                </p:nvSpPr>
                <p:spPr bwMode="auto">
                  <a:xfrm>
                    <a:off x="5621849" y="2933624"/>
                    <a:ext cx="302618" cy="53235"/>
                  </a:xfrm>
                  <a:custGeom>
                    <a:avLst/>
                    <a:gdLst>
                      <a:gd name="T0" fmla="*/ 0 w 293"/>
                      <a:gd name="T1" fmla="*/ 0 h 93"/>
                      <a:gd name="T2" fmla="*/ 67 w 293"/>
                      <a:gd name="T3" fmla="*/ 1 h 93"/>
                      <a:gd name="T4" fmla="*/ 195 w 293"/>
                      <a:gd name="T5" fmla="*/ 93 h 93"/>
                      <a:gd name="T6" fmla="*/ 293 w 293"/>
                      <a:gd name="T7" fmla="*/ 93 h 9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3"/>
                      <a:gd name="T13" fmla="*/ 0 h 93"/>
                      <a:gd name="T14" fmla="*/ 293 w 293"/>
                      <a:gd name="T15" fmla="*/ 93 h 9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3" h="93">
                        <a:moveTo>
                          <a:pt x="0" y="0"/>
                        </a:moveTo>
                        <a:lnTo>
                          <a:pt x="67" y="1"/>
                        </a:lnTo>
                        <a:lnTo>
                          <a:pt x="195" y="93"/>
                        </a:lnTo>
                        <a:lnTo>
                          <a:pt x="293" y="93"/>
                        </a:lnTo>
                      </a:path>
                    </a:pathLst>
                  </a:custGeom>
                  <a:noFill/>
                  <a:ln w="1587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i="0">
                      <a:solidFill>
                        <a:prstClr val="black"/>
                      </a:solidFill>
                      <a:ea typeface="+mn-ea"/>
                    </a:endParaRPr>
                  </a:p>
                </p:txBody>
              </p:sp>
            </p:grpSp>
            <p:cxnSp>
              <p:nvCxnSpPr>
                <p:cNvPr id="1002" name="Straight Connector 1001"/>
                <p:cNvCxnSpPr/>
                <p:nvPr/>
              </p:nvCxnSpPr>
              <p:spPr>
                <a:xfrm flipH="1">
                  <a:off x="6996897" y="2125793"/>
                  <a:ext cx="11073" cy="84392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3" name="Straight Connector 1002"/>
                <p:cNvCxnSpPr/>
                <p:nvPr/>
              </p:nvCxnSpPr>
              <p:spPr>
                <a:xfrm>
                  <a:off x="6875113" y="2304284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4" name="Straight Connector 1003"/>
                <p:cNvCxnSpPr/>
                <p:nvPr/>
              </p:nvCxnSpPr>
              <p:spPr>
                <a:xfrm>
                  <a:off x="6871421" y="2368478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5" name="Straight Connector 1004"/>
                <p:cNvCxnSpPr/>
                <p:nvPr/>
              </p:nvCxnSpPr>
              <p:spPr>
                <a:xfrm>
                  <a:off x="6871421" y="2445199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6" name="Straight Connector 1005"/>
                <p:cNvCxnSpPr/>
                <p:nvPr/>
              </p:nvCxnSpPr>
              <p:spPr>
                <a:xfrm>
                  <a:off x="6867732" y="2509393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7" name="Straight Connector 1006"/>
                <p:cNvCxnSpPr/>
                <p:nvPr/>
              </p:nvCxnSpPr>
              <p:spPr>
                <a:xfrm>
                  <a:off x="6864040" y="2570456"/>
                  <a:ext cx="14023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8" name="Straight Connector 1007"/>
                <p:cNvCxnSpPr/>
                <p:nvPr/>
              </p:nvCxnSpPr>
              <p:spPr>
                <a:xfrm>
                  <a:off x="6864040" y="2637782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9" name="Straight Connector 1008"/>
                <p:cNvCxnSpPr/>
                <p:nvPr/>
              </p:nvCxnSpPr>
              <p:spPr>
                <a:xfrm>
                  <a:off x="6860351" y="2706673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0" name="Straight Connector 1009"/>
                <p:cNvCxnSpPr/>
                <p:nvPr/>
              </p:nvCxnSpPr>
              <p:spPr>
                <a:xfrm>
                  <a:off x="6867732" y="2775565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1" name="Straight Connector 1010"/>
                <p:cNvCxnSpPr/>
                <p:nvPr/>
              </p:nvCxnSpPr>
              <p:spPr>
                <a:xfrm>
                  <a:off x="6871421" y="2842891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2" name="Straight Connector 1011"/>
                <p:cNvCxnSpPr/>
                <p:nvPr/>
              </p:nvCxnSpPr>
              <p:spPr>
                <a:xfrm>
                  <a:off x="6871421" y="2911782"/>
                  <a:ext cx="1365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3" name="Straight Connector 1012"/>
                <p:cNvCxnSpPr/>
                <p:nvPr/>
              </p:nvCxnSpPr>
              <p:spPr>
                <a:xfrm>
                  <a:off x="6875113" y="2975976"/>
                  <a:ext cx="13654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4" name="Straight Connector 1013"/>
                <p:cNvCxnSpPr/>
                <p:nvPr/>
              </p:nvCxnSpPr>
              <p:spPr>
                <a:xfrm flipH="1">
                  <a:off x="6875113" y="2132056"/>
                  <a:ext cx="136546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66" name="Group 187"/>
            <p:cNvGrpSpPr>
              <a:grpSpLocks/>
            </p:cNvGrpSpPr>
            <p:nvPr/>
          </p:nvGrpSpPr>
          <p:grpSpPr bwMode="auto">
            <a:xfrm>
              <a:off x="2812849" y="4803333"/>
              <a:ext cx="1052513" cy="355600"/>
              <a:chOff x="4410" y="1365"/>
              <a:chExt cx="663" cy="224"/>
            </a:xfrm>
          </p:grpSpPr>
          <p:sp>
            <p:nvSpPr>
              <p:cNvPr id="1067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68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69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70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71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grpSp>
          <p:nvGrpSpPr>
            <p:cNvPr id="1072" name="Group 187"/>
            <p:cNvGrpSpPr>
              <a:grpSpLocks/>
            </p:cNvGrpSpPr>
            <p:nvPr/>
          </p:nvGrpSpPr>
          <p:grpSpPr bwMode="auto">
            <a:xfrm>
              <a:off x="4376537" y="4804920"/>
              <a:ext cx="1052512" cy="355600"/>
              <a:chOff x="4410" y="1365"/>
              <a:chExt cx="663" cy="224"/>
            </a:xfrm>
          </p:grpSpPr>
          <p:sp>
            <p:nvSpPr>
              <p:cNvPr id="1073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74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75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76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77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grpSp>
          <p:nvGrpSpPr>
            <p:cNvPr id="1078" name="Group 187"/>
            <p:cNvGrpSpPr>
              <a:grpSpLocks/>
            </p:cNvGrpSpPr>
            <p:nvPr/>
          </p:nvGrpSpPr>
          <p:grpSpPr bwMode="auto">
            <a:xfrm>
              <a:off x="5967212" y="4831908"/>
              <a:ext cx="1052512" cy="355600"/>
              <a:chOff x="4410" y="1365"/>
              <a:chExt cx="663" cy="224"/>
            </a:xfrm>
          </p:grpSpPr>
          <p:sp>
            <p:nvSpPr>
              <p:cNvPr id="1079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80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81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82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83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grpSp>
          <p:nvGrpSpPr>
            <p:cNvPr id="1084" name="Group 187"/>
            <p:cNvGrpSpPr>
              <a:grpSpLocks/>
            </p:cNvGrpSpPr>
            <p:nvPr/>
          </p:nvGrpSpPr>
          <p:grpSpPr bwMode="auto">
            <a:xfrm>
              <a:off x="7532487" y="4839845"/>
              <a:ext cx="1052512" cy="355600"/>
              <a:chOff x="4410" y="1365"/>
              <a:chExt cx="663" cy="224"/>
            </a:xfrm>
          </p:grpSpPr>
          <p:sp>
            <p:nvSpPr>
              <p:cNvPr id="1085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86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87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88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89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cxnSp>
          <p:nvCxnSpPr>
            <p:cNvPr id="1092" name="Straight Connector 1091"/>
            <p:cNvCxnSpPr/>
            <p:nvPr/>
          </p:nvCxnSpPr>
          <p:spPr>
            <a:xfrm>
              <a:off x="6257724" y="3330133"/>
              <a:ext cx="915988" cy="40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/>
            <p:cNvCxnSpPr>
              <a:stCxn id="13" idx="1"/>
            </p:cNvCxnSpPr>
            <p:nvPr/>
          </p:nvCxnSpPr>
          <p:spPr>
            <a:xfrm flipH="1">
              <a:off x="4762299" y="3295208"/>
              <a:ext cx="1063625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4" name="Group 271"/>
            <p:cNvGrpSpPr>
              <a:grpSpLocks/>
            </p:cNvGrpSpPr>
            <p:nvPr/>
          </p:nvGrpSpPr>
          <p:grpSpPr bwMode="auto">
            <a:xfrm>
              <a:off x="5427462" y="3109470"/>
              <a:ext cx="1066800" cy="393700"/>
              <a:chOff x="4396" y="1245"/>
              <a:chExt cx="672" cy="248"/>
            </a:xfrm>
          </p:grpSpPr>
          <p:sp>
            <p:nvSpPr>
              <p:cNvPr id="109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9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9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i="0">
                  <a:solidFill>
                    <a:prstClr val="black"/>
                  </a:solidFill>
                  <a:ea typeface="+mn-ea"/>
                </a:endParaRPr>
              </a:p>
            </p:txBody>
          </p:sp>
          <p:grpSp>
            <p:nvGrpSpPr>
              <p:cNvPr id="1098" name="Group 26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01" name="Freeform 26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102" name="Freeform 26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sp>
            <p:nvSpPr>
              <p:cNvPr id="1099" name="Line 26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100" name="Line 270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grpSp>
          <p:nvGrpSpPr>
            <p:cNvPr id="1104" name="Group 271"/>
            <p:cNvGrpSpPr>
              <a:grpSpLocks/>
            </p:cNvGrpSpPr>
            <p:nvPr/>
          </p:nvGrpSpPr>
          <p:grpSpPr bwMode="auto">
            <a:xfrm>
              <a:off x="6775249" y="3550795"/>
              <a:ext cx="1066800" cy="393700"/>
              <a:chOff x="4396" y="1245"/>
              <a:chExt cx="672" cy="248"/>
            </a:xfrm>
          </p:grpSpPr>
          <p:sp>
            <p:nvSpPr>
              <p:cNvPr id="110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10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10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i="0">
                  <a:solidFill>
                    <a:prstClr val="black"/>
                  </a:solidFill>
                  <a:ea typeface="+mn-ea"/>
                </a:endParaRPr>
              </a:p>
            </p:txBody>
          </p:sp>
          <p:grpSp>
            <p:nvGrpSpPr>
              <p:cNvPr id="1108" name="Group 26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11" name="Freeform 26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112" name="Freeform 26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sp>
            <p:nvSpPr>
              <p:cNvPr id="1109" name="Line 26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110" name="Line 270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grpSp>
          <p:nvGrpSpPr>
            <p:cNvPr id="1113" name="Group 271"/>
            <p:cNvGrpSpPr>
              <a:grpSpLocks/>
            </p:cNvGrpSpPr>
            <p:nvPr/>
          </p:nvGrpSpPr>
          <p:grpSpPr bwMode="auto">
            <a:xfrm>
              <a:off x="4032049" y="3550795"/>
              <a:ext cx="1066800" cy="393700"/>
              <a:chOff x="4396" y="1245"/>
              <a:chExt cx="672" cy="248"/>
            </a:xfrm>
          </p:grpSpPr>
          <p:sp>
            <p:nvSpPr>
              <p:cNvPr id="111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11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11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 i="0">
                  <a:solidFill>
                    <a:prstClr val="black"/>
                  </a:solidFill>
                  <a:ea typeface="+mn-ea"/>
                </a:endParaRPr>
              </a:p>
            </p:txBody>
          </p:sp>
          <p:grpSp>
            <p:nvGrpSpPr>
              <p:cNvPr id="1117" name="Group 26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1120" name="Freeform 26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121" name="Freeform 26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sp>
            <p:nvSpPr>
              <p:cNvPr id="1118" name="Line 26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119" name="Line 270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i="0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sp>
          <p:nvSpPr>
            <p:cNvPr id="1122" name="TextBox 1121"/>
            <p:cNvSpPr txBox="1"/>
            <p:nvPr/>
          </p:nvSpPr>
          <p:spPr>
            <a:xfrm>
              <a:off x="8753674" y="3544583"/>
              <a:ext cx="198967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0" dirty="0">
                  <a:solidFill>
                    <a:prstClr val="black"/>
                  </a:solidFill>
                  <a:ea typeface="+mn-ea"/>
                </a:rPr>
                <a:t>Access routers</a:t>
              </a:r>
            </a:p>
          </p:txBody>
        </p:sp>
        <p:sp>
          <p:nvSpPr>
            <p:cNvPr id="1123" name="Freeform 159"/>
            <p:cNvSpPr>
              <a:spLocks/>
            </p:cNvSpPr>
            <p:nvPr/>
          </p:nvSpPr>
          <p:spPr bwMode="auto">
            <a:xfrm>
              <a:off x="3328787" y="2509395"/>
              <a:ext cx="2046287" cy="603250"/>
            </a:xfrm>
            <a:custGeom>
              <a:avLst/>
              <a:gdLst>
                <a:gd name="T0" fmla="*/ 239 w 1292"/>
                <a:gd name="T1" fmla="*/ 7 h 1255"/>
                <a:gd name="T2" fmla="*/ 35 w 1292"/>
                <a:gd name="T3" fmla="*/ 157 h 1255"/>
                <a:gd name="T4" fmla="*/ 29 w 1292"/>
                <a:gd name="T5" fmla="*/ 523 h 1255"/>
                <a:gd name="T6" fmla="*/ 53 w 1292"/>
                <a:gd name="T7" fmla="*/ 829 h 1255"/>
                <a:gd name="T8" fmla="*/ 245 w 1292"/>
                <a:gd name="T9" fmla="*/ 871 h 1255"/>
                <a:gd name="T10" fmla="*/ 647 w 1292"/>
                <a:gd name="T11" fmla="*/ 1129 h 1255"/>
                <a:gd name="T12" fmla="*/ 995 w 1292"/>
                <a:gd name="T13" fmla="*/ 1237 h 1255"/>
                <a:gd name="T14" fmla="*/ 1199 w 1292"/>
                <a:gd name="T15" fmla="*/ 1021 h 1255"/>
                <a:gd name="T16" fmla="*/ 1271 w 1292"/>
                <a:gd name="T17" fmla="*/ 445 h 1255"/>
                <a:gd name="T18" fmla="*/ 1205 w 1292"/>
                <a:gd name="T19" fmla="*/ 211 h 1255"/>
                <a:gd name="T20" fmla="*/ 749 w 1292"/>
                <a:gd name="T21" fmla="*/ 115 h 1255"/>
                <a:gd name="T22" fmla="*/ 239 w 1292"/>
                <a:gd name="T23" fmla="*/ 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0" dirty="0">
                  <a:solidFill>
                    <a:prstClr val="black"/>
                  </a:solidFill>
                  <a:ea typeface="+mn-ea"/>
                </a:rPr>
                <a:t>Internet AS1</a:t>
              </a:r>
            </a:p>
          </p:txBody>
        </p:sp>
        <p:sp>
          <p:nvSpPr>
            <p:cNvPr id="1136" name="TextBox 1135"/>
            <p:cNvSpPr txBox="1"/>
            <p:nvPr/>
          </p:nvSpPr>
          <p:spPr>
            <a:xfrm>
              <a:off x="8740419" y="3071869"/>
              <a:ext cx="200531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0" dirty="0">
                  <a:solidFill>
                    <a:prstClr val="black"/>
                  </a:solidFill>
                  <a:ea typeface="+mn-ea"/>
                </a:rPr>
                <a:t>Border routers</a:t>
              </a:r>
            </a:p>
          </p:txBody>
        </p:sp>
        <p:sp>
          <p:nvSpPr>
            <p:cNvPr id="1138" name="Freeform 159"/>
            <p:cNvSpPr>
              <a:spLocks/>
            </p:cNvSpPr>
            <p:nvPr/>
          </p:nvSpPr>
          <p:spPr bwMode="auto">
            <a:xfrm>
              <a:off x="6608562" y="2511565"/>
              <a:ext cx="2046287" cy="603250"/>
            </a:xfrm>
            <a:custGeom>
              <a:avLst/>
              <a:gdLst>
                <a:gd name="T0" fmla="*/ 239 w 1292"/>
                <a:gd name="T1" fmla="*/ 7 h 1255"/>
                <a:gd name="T2" fmla="*/ 35 w 1292"/>
                <a:gd name="T3" fmla="*/ 157 h 1255"/>
                <a:gd name="T4" fmla="*/ 29 w 1292"/>
                <a:gd name="T5" fmla="*/ 523 h 1255"/>
                <a:gd name="T6" fmla="*/ 53 w 1292"/>
                <a:gd name="T7" fmla="*/ 829 h 1255"/>
                <a:gd name="T8" fmla="*/ 245 w 1292"/>
                <a:gd name="T9" fmla="*/ 871 h 1255"/>
                <a:gd name="T10" fmla="*/ 647 w 1292"/>
                <a:gd name="T11" fmla="*/ 1129 h 1255"/>
                <a:gd name="T12" fmla="*/ 995 w 1292"/>
                <a:gd name="T13" fmla="*/ 1237 h 1255"/>
                <a:gd name="T14" fmla="*/ 1199 w 1292"/>
                <a:gd name="T15" fmla="*/ 1021 h 1255"/>
                <a:gd name="T16" fmla="*/ 1271 w 1292"/>
                <a:gd name="T17" fmla="*/ 445 h 1255"/>
                <a:gd name="T18" fmla="*/ 1205 w 1292"/>
                <a:gd name="T19" fmla="*/ 211 h 1255"/>
                <a:gd name="T20" fmla="*/ 749 w 1292"/>
                <a:gd name="T21" fmla="*/ 115 h 1255"/>
                <a:gd name="T22" fmla="*/ 239 w 1292"/>
                <a:gd name="T23" fmla="*/ 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0" dirty="0">
                  <a:solidFill>
                    <a:prstClr val="black"/>
                  </a:solidFill>
                  <a:ea typeface="+mn-ea"/>
                </a:rPr>
                <a:t>Internet AS2</a:t>
              </a:r>
            </a:p>
          </p:txBody>
        </p:sp>
        <p:sp>
          <p:nvSpPr>
            <p:cNvPr id="1142" name="TextBox 1141"/>
            <p:cNvSpPr txBox="1"/>
            <p:nvPr/>
          </p:nvSpPr>
          <p:spPr>
            <a:xfrm>
              <a:off x="1445973" y="3135812"/>
              <a:ext cx="557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2800" dirty="0"/>
                <a:t>…</a:t>
              </a:r>
              <a:r>
                <a:rPr lang="en-US" sz="2800" dirty="0"/>
                <a:t> </a:t>
              </a:r>
            </a:p>
          </p:txBody>
        </p:sp>
        <p:sp>
          <p:nvSpPr>
            <p:cNvPr id="1143" name="TextBox 1142"/>
            <p:cNvSpPr txBox="1"/>
            <p:nvPr/>
          </p:nvSpPr>
          <p:spPr>
            <a:xfrm>
              <a:off x="1435450" y="5522265"/>
              <a:ext cx="557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sz="2800" dirty="0"/>
                <a:t>…</a:t>
              </a:r>
              <a:r>
                <a:rPr lang="en-US" sz="28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20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0" name="Straight Connector 1049"/>
          <p:cNvCxnSpPr/>
          <p:nvPr/>
        </p:nvCxnSpPr>
        <p:spPr bwMode="auto">
          <a:xfrm flipH="1">
            <a:off x="4645957" y="2768952"/>
            <a:ext cx="92212" cy="5618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Straight Connector 1045"/>
          <p:cNvCxnSpPr/>
          <p:nvPr/>
        </p:nvCxnSpPr>
        <p:spPr bwMode="auto">
          <a:xfrm flipH="1">
            <a:off x="2654434" y="2814279"/>
            <a:ext cx="288346" cy="5607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bottlenecks in Data Center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149098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Much data-center traffic goes between servers.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Ideally, place related applications in same rack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 multiple interconnections to place less load on highest level switches.</a:t>
            </a:r>
          </a:p>
        </p:txBody>
      </p:sp>
      <p:grpSp>
        <p:nvGrpSpPr>
          <p:cNvPr id="1045" name="Group 1044"/>
          <p:cNvGrpSpPr/>
          <p:nvPr/>
        </p:nvGrpSpPr>
        <p:grpSpPr>
          <a:xfrm>
            <a:off x="1319901" y="3263063"/>
            <a:ext cx="10185325" cy="3572769"/>
            <a:chOff x="1319902" y="2092019"/>
            <a:chExt cx="7917058" cy="2777115"/>
          </a:xfrm>
        </p:grpSpPr>
        <p:grpSp>
          <p:nvGrpSpPr>
            <p:cNvPr id="5" name="Group 187"/>
            <p:cNvGrpSpPr>
              <a:grpSpLocks/>
            </p:cNvGrpSpPr>
            <p:nvPr/>
          </p:nvGrpSpPr>
          <p:grpSpPr bwMode="auto">
            <a:xfrm>
              <a:off x="1700955" y="2102779"/>
              <a:ext cx="1052623" cy="355736"/>
              <a:chOff x="4410" y="1365"/>
              <a:chExt cx="663" cy="224"/>
            </a:xfrm>
          </p:grpSpPr>
          <p:sp>
            <p:nvSpPr>
              <p:cNvPr id="1040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41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42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43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44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grpSp>
          <p:nvGrpSpPr>
            <p:cNvPr id="6" name="Group 187"/>
            <p:cNvGrpSpPr>
              <a:grpSpLocks/>
            </p:cNvGrpSpPr>
            <p:nvPr/>
          </p:nvGrpSpPr>
          <p:grpSpPr bwMode="auto">
            <a:xfrm>
              <a:off x="4864913" y="2092019"/>
              <a:ext cx="1052623" cy="355736"/>
              <a:chOff x="4410" y="1365"/>
              <a:chExt cx="663" cy="224"/>
            </a:xfrm>
          </p:grpSpPr>
          <p:sp>
            <p:nvSpPr>
              <p:cNvPr id="1035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36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37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38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1039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 bwMode="auto">
            <a:xfrm>
              <a:off x="7660573" y="4230387"/>
              <a:ext cx="1266649" cy="3588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0" dirty="0">
                  <a:solidFill>
                    <a:prstClr val="black"/>
                  </a:solidFill>
                  <a:ea typeface="+mn-ea"/>
                </a:rPr>
                <a:t>Server racks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7644698" y="3773187"/>
              <a:ext cx="1531938" cy="358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0" dirty="0">
                  <a:solidFill>
                    <a:prstClr val="black"/>
                  </a:solidFill>
                  <a:ea typeface="+mn-ea"/>
                </a:rPr>
                <a:t>TOR switches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644698" y="2125362"/>
              <a:ext cx="1592262" cy="358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0" dirty="0">
                  <a:solidFill>
                    <a:prstClr val="black"/>
                  </a:solidFill>
                  <a:ea typeface="+mn-ea"/>
                </a:rPr>
                <a:t>Tier-1 switches</a:t>
              </a: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7643110" y="2963562"/>
              <a:ext cx="1592263" cy="358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i="0" dirty="0">
                  <a:solidFill>
                    <a:prstClr val="black"/>
                  </a:solidFill>
                  <a:ea typeface="+mn-ea"/>
                </a:rPr>
                <a:t>Tier-2 switches</a:t>
              </a:r>
            </a:p>
          </p:txBody>
        </p: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1319902" y="2963728"/>
              <a:ext cx="1470365" cy="1869860"/>
              <a:chOff x="916173" y="4038599"/>
              <a:chExt cx="1470209" cy="1869140"/>
            </a:xfrm>
          </p:grpSpPr>
          <p:grpSp>
            <p:nvGrpSpPr>
              <p:cNvPr id="789" name="Group 187"/>
              <p:cNvGrpSpPr>
                <a:grpSpLocks/>
              </p:cNvGrpSpPr>
              <p:nvPr/>
            </p:nvGrpSpPr>
            <p:grpSpPr bwMode="auto">
              <a:xfrm>
                <a:off x="1295400" y="4038599"/>
                <a:ext cx="1052512" cy="355600"/>
                <a:chOff x="4410" y="1365"/>
                <a:chExt cx="663" cy="224"/>
              </a:xfrm>
            </p:grpSpPr>
            <p:sp>
              <p:nvSpPr>
                <p:cNvPr id="103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3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3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3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103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cxnSp>
            <p:nvCxnSpPr>
              <p:cNvPr id="790" name="Straight Connector 789"/>
              <p:cNvCxnSpPr/>
              <p:nvPr/>
            </p:nvCxnSpPr>
            <p:spPr>
              <a:xfrm flipH="1">
                <a:off x="1181453" y="4381202"/>
                <a:ext cx="355562" cy="4951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/>
              <p:cNvCxnSpPr>
                <a:stCxn id="72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/>
              <p:nvPr/>
            </p:nvCxnSpPr>
            <p:spPr>
              <a:xfrm>
                <a:off x="1803687" y="439548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/>
              <p:cNvCxnSpPr>
                <a:endCxn id="777" idx="0"/>
              </p:cNvCxnSpPr>
              <p:nvPr/>
            </p:nvCxnSpPr>
            <p:spPr>
              <a:xfrm>
                <a:off x="1943372" y="4419286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4" name="Group 505"/>
              <p:cNvGrpSpPr>
                <a:grpSpLocks/>
              </p:cNvGrpSpPr>
              <p:nvPr/>
            </p:nvGrpSpPr>
            <p:grpSpPr bwMode="auto">
              <a:xfrm>
                <a:off x="916173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972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93" name="Rectangle 992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4" name="Straight Connector 993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5" name="Rectangle 994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6" name="Straight Connector 995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7" name="Rectangle 996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8" name="Rectangle 997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9" name="Straight Connector 998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00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8" name="Straight Connector 102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9" name="Straight Connector 102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01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6" name="Straight Connector 102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7" name="Straight Connector 102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02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4" name="Straight Connector 102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5" name="Straight Connector 102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03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2" name="Straight Connector 102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3" name="Straight Connector 102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04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0" name="Straight Connector 101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1" name="Straight Connector 102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05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8" name="Straight Connector 101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9" name="Straight Connector 101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06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6" name="Straight Connector 101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7" name="Straight Connector 101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07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4" name="Straight Connector 101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5" name="Straight Connector 101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08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2" name="Straight Connector 101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3" name="Straight Connector 101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009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0" name="Straight Connector 100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1" name="Straight Connector 101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73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974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8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98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99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99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99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975" name="Straight Connector 974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6" name="Straight Connector 975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7" name="Straight Connector 976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8" name="Straight Connector 977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9" name="Straight Connector 978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0" name="Straight Connector 979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1" name="Straight Connector 980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2" name="Straight Connector 981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3" name="Straight Connector 982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4" name="Straight Connector 983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5" name="Straight Connector 984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6" name="Straight Connector 985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7" name="Straight Connector 986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95" name="Group 638"/>
              <p:cNvGrpSpPr>
                <a:grpSpLocks/>
              </p:cNvGrpSpPr>
              <p:nvPr/>
            </p:nvGrpSpPr>
            <p:grpSpPr bwMode="auto">
              <a:xfrm>
                <a:off x="1301655" y="4876796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914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35" name="Rectangle 934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36" name="Straight Connector 935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7" name="Rectangle 936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38" name="Straight Connector 937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9" name="Rectangle 938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40" name="Rectangle 939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41" name="Straight Connector 940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42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70" name="Straight Connector 969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1" name="Straight Connector 970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3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8" name="Straight Connector 967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9" name="Straight Connector 968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4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6" name="Straight Connector 965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7" name="Straight Connector 966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5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4" name="Straight Connector 963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5" name="Straight Connector 964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6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2" name="Straight Connector 961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3" name="Straight Connector 962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7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0" name="Straight Connector 959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1" name="Straight Connector 960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8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8" name="Straight Connector 957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9" name="Straight Connector 958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9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6" name="Straight Connector 955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7" name="Straight Connector 956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50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4" name="Straight Connector 953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5" name="Straight Connector 954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51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2" name="Straight Connector 951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3" name="Straight Connector 952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915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916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3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93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93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93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93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917" name="Straight Connector 916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8" name="Straight Connector 917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Straight Connector 918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919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" name="Straight Connector 920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921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3" name="Straight Connector 922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4" name="Straight Connector 923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5" name="Straight Connector 924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Connector 925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" name="Straight Connector 926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" name="Straight Connector 927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" name="Straight Connector 928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96" name="Group 697"/>
              <p:cNvGrpSpPr>
                <a:grpSpLocks/>
              </p:cNvGrpSpPr>
              <p:nvPr/>
            </p:nvGrpSpPr>
            <p:grpSpPr bwMode="auto">
              <a:xfrm>
                <a:off x="1678172" y="4876796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856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77" name="Rectangle 876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78" name="Straight Connector 877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9" name="Rectangle 878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0" name="Straight Connector 879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1" name="Rectangle 880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2" name="Rectangle 881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3" name="Straight Connector 882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84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12" name="Straight Connector 911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3" name="Straight Connector 912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85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10" name="Straight Connector 909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1" name="Straight Connector 910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86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8" name="Straight Connector 907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9" name="Straight Connector 908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87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6" name="Straight Connector 905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7" name="Straight Connector 906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88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4" name="Straight Connector 903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5" name="Straight Connector 904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89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2" name="Straight Connector 901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3" name="Straight Connector 902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0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0" name="Straight Connector 899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1" name="Straight Connector 900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1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8" name="Straight Connector 897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9" name="Straight Connector 898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2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6" name="Straight Connector 895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7" name="Straight Connector 896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3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4" name="Straight Connector 893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5" name="Straight Connector 894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57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858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7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87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87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87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87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859" name="Straight Connector 858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0" name="Straight Connector 859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1" name="Straight Connector 860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2" name="Straight Connector 861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3" name="Straight Connector 862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Straight Connector 863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5" name="Straight Connector 864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6" name="Straight Connector 865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7" name="Straight Connector 866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8" name="Straight Connector 867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9" name="Straight Connector 868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" name="Straight Connector 869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Straight Connector 870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97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798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19" name="Rectangle 81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0" name="Straight Connector 81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1" name="Rectangle 82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2" name="Straight Connector 82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3" name="Rectangle 82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24" name="Rectangle 82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5" name="Straight Connector 82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26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4" name="Straight Connector 85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5" name="Straight Connector 85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27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2" name="Straight Connector 85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3" name="Straight Connector 85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28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0" name="Straight Connector 84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1" name="Straight Connector 85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29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8" name="Straight Connector 84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9" name="Straight Connector 84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0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6" name="Straight Connector 84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7" name="Straight Connector 84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1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4" name="Straight Connector 84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5" name="Straight Connector 84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2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2" name="Straight Connector 84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3" name="Straight Connector 84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3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0" name="Straight Connector 83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1" name="Straight Connector 84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4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38" name="Straight Connector 83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9" name="Straight Connector 83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35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36" name="Straight Connector 83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7" name="Straight Connector 83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99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800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1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81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81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81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81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801" name="Straight Connector 80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2" name="Straight Connector 80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" name="Straight Connector 80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" name="Straight Connector 80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" name="Straight Connector 80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" name="Straight Connector 80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Straight Connector 80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80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0" name="Straight Connector 80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1" name="Straight Connector 81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" name="Straight Connector 81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" name="Straight Connector 81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2" name="Group 815"/>
            <p:cNvGrpSpPr>
              <a:grpSpLocks/>
            </p:cNvGrpSpPr>
            <p:nvPr/>
          </p:nvGrpSpPr>
          <p:grpSpPr bwMode="auto">
            <a:xfrm>
              <a:off x="2884264" y="2964818"/>
              <a:ext cx="1470365" cy="1869861"/>
              <a:chOff x="916173" y="4038598"/>
              <a:chExt cx="1470209" cy="1869141"/>
            </a:xfrm>
          </p:grpSpPr>
          <p:grpSp>
            <p:nvGrpSpPr>
              <p:cNvPr id="543" name="Group 187"/>
              <p:cNvGrpSpPr>
                <a:grpSpLocks/>
              </p:cNvGrpSpPr>
              <p:nvPr/>
            </p:nvGrpSpPr>
            <p:grpSpPr bwMode="auto">
              <a:xfrm>
                <a:off x="1295400" y="4038598"/>
                <a:ext cx="1052512" cy="355600"/>
                <a:chOff x="4410" y="1365"/>
                <a:chExt cx="663" cy="224"/>
              </a:xfrm>
            </p:grpSpPr>
            <p:sp>
              <p:nvSpPr>
                <p:cNvPr id="784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785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786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787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788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cxnSp>
            <p:nvCxnSpPr>
              <p:cNvPr id="544" name="Straight Connector 543"/>
              <p:cNvCxnSpPr/>
              <p:nvPr/>
            </p:nvCxnSpPr>
            <p:spPr>
              <a:xfrm flipH="1">
                <a:off x="1180779" y="4381698"/>
                <a:ext cx="357149" cy="4951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>
                <a:off x="1804600" y="4395979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>
                <a:endCxn id="845" idx="0"/>
              </p:cNvCxnSpPr>
              <p:nvPr/>
            </p:nvCxnSpPr>
            <p:spPr>
              <a:xfrm>
                <a:off x="1944285" y="4419783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8" name="Group 821"/>
              <p:cNvGrpSpPr>
                <a:grpSpLocks/>
              </p:cNvGrpSpPr>
              <p:nvPr/>
            </p:nvGrpSpPr>
            <p:grpSpPr bwMode="auto">
              <a:xfrm>
                <a:off x="916173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726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47" name="Rectangle 746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48" name="Straight Connector 747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9" name="Rectangle 748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50" name="Straight Connector 749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1" name="Rectangle 750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2" name="Rectangle 751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53" name="Straight Connector 752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54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82" name="Straight Connector 781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3" name="Straight Connector 782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55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80" name="Straight Connector 779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1" name="Straight Connector 780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56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8" name="Straight Connector 777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9" name="Straight Connector 778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57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6" name="Straight Connector 775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7" name="Straight Connector 776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58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4" name="Straight Connector 773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5" name="Straight Connector 774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59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2" name="Straight Connector 771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3" name="Straight Connector 772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0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0" name="Straight Connector 769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1" name="Straight Connector 770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1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8" name="Straight Connector 767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9" name="Straight Connector 768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2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6" name="Straight Connector 765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7" name="Straight Connector 766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63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4" name="Straight Connector 763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5" name="Straight Connector 764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27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728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7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7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7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7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729" name="Straight Connector 728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" name="Straight Connector 729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" name="Straight Connector 730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" name="Straight Connector 731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" name="Straight Connector 732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" name="Straight Connector 733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Straight Connector 734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" name="Straight Connector 735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" name="Straight Connector 736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" name="Straight Connector 737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Straight Connector 738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" name="Straight Connector 739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" name="Straight Connector 740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49" name="Group 822"/>
              <p:cNvGrpSpPr>
                <a:grpSpLocks/>
              </p:cNvGrpSpPr>
              <p:nvPr/>
            </p:nvGrpSpPr>
            <p:grpSpPr bwMode="auto">
              <a:xfrm>
                <a:off x="1301655" y="4876796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668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89" name="Rectangle 688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0" name="Straight Connector 689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1" name="Rectangle 690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2" name="Straight Connector 691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3" name="Rectangle 692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4" name="Rectangle 693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5" name="Straight Connector 694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96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4" name="Straight Connector 723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5" name="Straight Connector 724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97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2" name="Straight Connector 721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3" name="Straight Connector 722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98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0" name="Straight Connector 719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1" name="Straight Connector 720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99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8" name="Straight Connector 717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9" name="Straight Connector 718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00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6" name="Straight Connector 715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7" name="Straight Connector 716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01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4" name="Straight Connector 713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5" name="Straight Connector 714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02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2" name="Straight Connector 711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3" name="Straight Connector 712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03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0" name="Straight Connector 709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1" name="Straight Connector 710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04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08" name="Straight Connector 707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9" name="Straight Connector 708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05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06" name="Straight Connector 705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7" name="Straight Connector 706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69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670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8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68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68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68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68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671" name="Straight Connector 670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2" name="Straight Connector 671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Straight Connector 672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Straight Connector 673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Straight Connector 674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Straight Connector 675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" name="Straight Connector 676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Straight Connector 677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9" name="Straight Connector 678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Straight Connector 679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" name="Straight Connector 680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Straight Connector 681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Straight Connector 682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0" name="Group 823"/>
              <p:cNvGrpSpPr>
                <a:grpSpLocks/>
              </p:cNvGrpSpPr>
              <p:nvPr/>
            </p:nvGrpSpPr>
            <p:grpSpPr bwMode="auto">
              <a:xfrm>
                <a:off x="1678172" y="4876796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610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31" name="Rectangle 630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2" name="Straight Connector 631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3" name="Rectangle 632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4" name="Straight Connector 633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5" name="Rectangle 634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6" name="Rectangle 635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7" name="Straight Connector 636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38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6" name="Straight Connector 665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7" name="Straight Connector 666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39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4" name="Straight Connector 663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5" name="Straight Connector 664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0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2" name="Straight Connector 661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3" name="Straight Connector 662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1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0" name="Straight Connector 659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1" name="Straight Connector 660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2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8" name="Straight Connector 657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9" name="Straight Connector 658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3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6" name="Straight Connector 655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7" name="Straight Connector 656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4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4" name="Straight Connector 653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5" name="Straight Connector 654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5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2" name="Straight Connector 651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3" name="Straight Connector 652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6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0" name="Straight Connector 649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1" name="Straight Connector 650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47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48" name="Straight Connector 647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9" name="Straight Connector 648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11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612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6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62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62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63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613" name="Straight Connector 612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4" name="Straight Connector 613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614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Straight Connector 615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7" name="Straight Connector 616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Straight Connector 617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Straight Connector 620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Straight Connector 621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622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Straight Connector 623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Straight Connector 624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1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552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73" name="Rectangle 572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4" name="Straight Connector 573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5" name="Rectangle 574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6" name="Straight Connector 575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7" name="Rectangle 576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8" name="Rectangle 577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9" name="Straight Connector 578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80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8" name="Straight Connector 607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9" name="Straight Connector 608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1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6" name="Straight Connector 605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7" name="Straight Connector 606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2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4" name="Straight Connector 603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5" name="Straight Connector 604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3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2" name="Straight Connector 601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3" name="Straight Connector 602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4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0" name="Straight Connector 599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1" name="Straight Connector 600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5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8" name="Straight Connector 597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9" name="Straight Connector 598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6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6" name="Straight Connector 595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7" name="Straight Connector 596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7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4" name="Straight Connector 593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5" name="Straight Connector 594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8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2" name="Straight Connector 591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3" name="Straight Connector 592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89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0" name="Straight Connector 589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1" name="Straight Connector 590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53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554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6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56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57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57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57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555" name="Straight Connector 554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6" name="Straight Connector 555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Straight Connector 556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557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558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559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560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Straight Connector 561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3" name="Straight Connector 562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4" name="Straight Connector 563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7" name="Straight Connector 566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3" name="Group 1062"/>
            <p:cNvGrpSpPr>
              <a:grpSpLocks/>
            </p:cNvGrpSpPr>
            <p:nvPr/>
          </p:nvGrpSpPr>
          <p:grpSpPr bwMode="auto">
            <a:xfrm>
              <a:off x="4475328" y="2992571"/>
              <a:ext cx="1470365" cy="1869860"/>
              <a:chOff x="916173" y="4038599"/>
              <a:chExt cx="1470209" cy="1869140"/>
            </a:xfrm>
          </p:grpSpPr>
          <p:grpSp>
            <p:nvGrpSpPr>
              <p:cNvPr id="297" name="Group 187"/>
              <p:cNvGrpSpPr>
                <a:grpSpLocks/>
              </p:cNvGrpSpPr>
              <p:nvPr/>
            </p:nvGrpSpPr>
            <p:grpSpPr bwMode="auto">
              <a:xfrm>
                <a:off x="1295400" y="4038599"/>
                <a:ext cx="1052512" cy="355600"/>
                <a:chOff x="4410" y="1365"/>
                <a:chExt cx="663" cy="224"/>
              </a:xfrm>
            </p:grpSpPr>
            <p:sp>
              <p:nvSpPr>
                <p:cNvPr id="53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53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540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541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542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cxnSp>
            <p:nvCxnSpPr>
              <p:cNvPr id="298" name="Straight Connector 297"/>
              <p:cNvCxnSpPr/>
              <p:nvPr/>
            </p:nvCxnSpPr>
            <p:spPr>
              <a:xfrm flipH="1">
                <a:off x="1181977" y="4380935"/>
                <a:ext cx="355562" cy="4951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>
                <a:off x="1804211" y="4395217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>
                <a:off x="1943896" y="4419019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2" name="Group 1068"/>
              <p:cNvGrpSpPr>
                <a:grpSpLocks/>
              </p:cNvGrpSpPr>
              <p:nvPr/>
            </p:nvGrpSpPr>
            <p:grpSpPr bwMode="auto">
              <a:xfrm>
                <a:off x="916173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80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01" name="Rectangle 500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2" name="Straight Connector 501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3" name="Rectangle 502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4" name="Straight Connector 503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5" name="Rectangle 504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6" name="Rectangle 505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7" name="Straight Connector 506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08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6" name="Straight Connector 535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7" name="Straight Connector 536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09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4" name="Straight Connector 533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5" name="Straight Connector 534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0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2" name="Straight Connector 531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3" name="Straight Connector 532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1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0" name="Straight Connector 529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1" name="Straight Connector 530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2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8" name="Straight Connector 527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9" name="Straight Connector 528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3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6" name="Straight Connector 525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7" name="Straight Connector 526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4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4" name="Straight Connector 523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5" name="Straight Connector 524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5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2" name="Straight Connector 521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3" name="Straight Connector 522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6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0" name="Straight Connector 519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1" name="Straight Connector 520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7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18" name="Straight Connector 517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9" name="Straight Connector 518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81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82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9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49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49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49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50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483" name="Straight Connector 482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4" name="Straight Connector 483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484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485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486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487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488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489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490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491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492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493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494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3" name="Group 1069"/>
              <p:cNvGrpSpPr>
                <a:grpSpLocks/>
              </p:cNvGrpSpPr>
              <p:nvPr/>
            </p:nvGrpSpPr>
            <p:grpSpPr bwMode="auto">
              <a:xfrm>
                <a:off x="1301655" y="4876796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22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443" name="Rectangle 442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4" name="Straight Connector 443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5" name="Rectangle 444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6" name="Straight Connector 445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7" name="Rectangle 446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8" name="Rectangle 447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9" name="Straight Connector 448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0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8" name="Straight Connector 477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9" name="Straight Connector 478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6" name="Straight Connector 475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7" name="Straight Connector 476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4" name="Straight Connector 473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5" name="Straight Connector 474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3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2" name="Straight Connector 471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3" name="Straight Connector 472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4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0" name="Straight Connector 469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1" name="Straight Connector 470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5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8" name="Straight Connector 467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9" name="Straight Connector 468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6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6" name="Straight Connector 465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7" name="Straight Connector 466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7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4" name="Straight Connector 463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5" name="Straight Connector 464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8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2" name="Straight Connector 461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3" name="Straight Connector 462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9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0" name="Straight Connector 459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1" name="Straight Connector 460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23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24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3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43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44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44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44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425" name="Straight Connector 424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6" name="Straight Connector 425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426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427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Connector 429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430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431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Straight Connector 432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Straight Connector 433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434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435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436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4" name="Group 1070"/>
              <p:cNvGrpSpPr>
                <a:grpSpLocks/>
              </p:cNvGrpSpPr>
              <p:nvPr/>
            </p:nvGrpSpPr>
            <p:grpSpPr bwMode="auto">
              <a:xfrm>
                <a:off x="1678172" y="4876796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364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385" name="Rectangle 384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86" name="Straight Connector 385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7" name="Rectangle 386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88" name="Straight Connector 387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9" name="Rectangle 388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91" name="Straight Connector 390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92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20" name="Straight Connector 419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Straight Connector 420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3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8" name="Straight Connector 417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9" name="Straight Connector 418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4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6" name="Straight Connector 415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7" name="Straight Connector 416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5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4" name="Straight Connector 413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5" name="Straight Connector 414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6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2" name="Straight Connector 411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3" name="Straight Connector 412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7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0" name="Straight Connector 409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1" name="Straight Connector 410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8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8" name="Straight Connector 407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9" name="Straight Connector 408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99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6" name="Straight Connector 405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7" name="Straight Connector 406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0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4" name="Straight Connector 403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5" name="Straight Connector 404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01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2" name="Straight Connector 401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3" name="Straight Connector 402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65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366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38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38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38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38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38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367" name="Straight Connector 366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8" name="Straight Connector 367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Straight Connector 368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Straight Connector 369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Connector 370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371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Straight Connector 372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Straight Connector 373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374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375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376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377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378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5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306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327" name="Rectangle 326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28" name="Straight Connector 327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9" name="Rectangle 328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30" name="Straight Connector 329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1" name="Rectangle 330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33" name="Straight Connector 332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34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62" name="Straight Connector 361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3" name="Straight Connector 362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5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60" name="Straight Connector 359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1" name="Straight Connector 360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6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8" name="Straight Connector 357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9" name="Straight Connector 358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7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6" name="Straight Connector 355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7" name="Straight Connector 356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8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4" name="Straight Connector 353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5" name="Straight Connector 354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39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2" name="Straight Connector 351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3" name="Straight Connector 352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0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0" name="Straight Connector 349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1" name="Straight Connector 350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1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8" name="Straight Connector 347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9" name="Straight Connector 348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2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6" name="Straight Connector 345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7" name="Straight Connector 346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43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4" name="Straight Connector 343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5" name="Straight Connector 344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07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308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32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32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32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32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32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309" name="Straight Connector 308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0" name="Straight Connector 309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311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312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313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Connector 314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316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317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319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320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4" name="Group 1309"/>
            <p:cNvGrpSpPr>
              <a:grpSpLocks/>
            </p:cNvGrpSpPr>
            <p:nvPr/>
          </p:nvGrpSpPr>
          <p:grpSpPr bwMode="auto">
            <a:xfrm>
              <a:off x="6039690" y="2999275"/>
              <a:ext cx="1470365" cy="1869859"/>
              <a:chOff x="916173" y="4038600"/>
              <a:chExt cx="1470209" cy="1869139"/>
            </a:xfrm>
          </p:grpSpPr>
          <p:grpSp>
            <p:nvGrpSpPr>
              <p:cNvPr id="5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29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29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29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29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  <p:sp>
              <p:nvSpPr>
                <p:cNvPr id="29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3200" i="0">
                    <a:solidFill>
                      <a:prstClr val="black"/>
                    </a:solidFill>
                    <a:ea typeface="+mn-ea"/>
                  </a:endParaRPr>
                </a:p>
              </p:txBody>
            </p:sp>
          </p:grpSp>
          <p:cxnSp>
            <p:nvCxnSpPr>
              <p:cNvPr id="52" name="Straight Connector 51"/>
              <p:cNvCxnSpPr/>
              <p:nvPr/>
            </p:nvCxnSpPr>
            <p:spPr>
              <a:xfrm flipH="1">
                <a:off x="1181303" y="4380582"/>
                <a:ext cx="355562" cy="4951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1486071" y="4390104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943222" y="4418665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Group 1315"/>
              <p:cNvGrpSpPr>
                <a:grpSpLocks/>
              </p:cNvGrpSpPr>
              <p:nvPr/>
            </p:nvGrpSpPr>
            <p:grpSpPr bwMode="auto">
              <a:xfrm>
                <a:off x="916173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34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255" name="Rectangle 25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6" name="Straight Connector 25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8" name="Straight Connector 25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61" name="Straight Connector 26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2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0" name="Straight Connector 28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1" name="Straight Connector 29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3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8" name="Straight Connector 28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" name="Straight Connector 28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4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6" name="Straight Connector 28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7" name="Straight Connector 28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5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4" name="Straight Connector 28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5" name="Straight Connector 28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6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2" name="Straight Connector 28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3" name="Straight Connector 28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7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0" name="Straight Connector 27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1" name="Straight Connector 28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8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8" name="Straight Connector 27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7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6" name="Straight Connector 27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7" name="Straight Connector 27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0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4" name="Straight Connector 27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Straight Connector 27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1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2" name="Straight Connector 27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3" name="Straight Connector 27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35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36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25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25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25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25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25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237" name="Straight Connector 23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24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24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24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24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7" name="Group 1316"/>
              <p:cNvGrpSpPr>
                <a:grpSpLocks/>
              </p:cNvGrpSpPr>
              <p:nvPr/>
            </p:nvGrpSpPr>
            <p:grpSpPr bwMode="auto">
              <a:xfrm>
                <a:off x="1301655" y="4876796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176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97" name="Rectangle 19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98" name="Straight Connector 19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0" name="Straight Connector 19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1" name="Rectangle 20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3" name="Straight Connector 20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4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2" name="Straight Connector 23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Straight Connector 23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0" name="Straight Connector 22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23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8" name="Straight Connector 22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" name="Straight Connector 22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7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6" name="Straight Connector 22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Straight Connector 22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8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4" name="Straight Connector 22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Straight Connector 22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9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2" name="Straight Connector 22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Straight Connector 22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0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0" name="Straight Connector 21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1" name="Straight Connector 22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1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8" name="Straight Connector 21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" name="Straight Connector 21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2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6" name="Straight Connector 21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" name="Straight Connector 21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13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4" name="Straight Connector 21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Straight Connector 21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77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178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9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19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19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19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19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79" name="Straight Connector 17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8" name="Group 1317"/>
              <p:cNvGrpSpPr>
                <a:grpSpLocks/>
              </p:cNvGrpSpPr>
              <p:nvPr/>
            </p:nvGrpSpPr>
            <p:grpSpPr bwMode="auto">
              <a:xfrm>
                <a:off x="1678172" y="4876796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118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" name="Rectangle 13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0" name="Straight Connector 13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2" name="Straight Connector 14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3" name="Rectangle 14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4" name="Rectangle 14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5" name="Straight Connector 14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6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4" name="Straight Connector 17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Straight Connector 17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7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Straight Connector 17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8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9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0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1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2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3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0" name="Straight Connector 15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1" name="Straight Connector 16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4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8" name="Straight Connector 15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Connector 15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5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19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120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13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13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13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13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121" name="Straight Connector 12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9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60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1" name="Rectangle 8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" name="Straight Connector 8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Rectangle 8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4" name="Straight Connector 8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Rectangle 8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3200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7" name="Straight Connector 8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8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" name="Straight Connector 11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89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4" name="Straight Connector 11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11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0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" name="Straight Connector 11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1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2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3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6" name="Straight Connector 10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4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5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6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0" name="Straight Connector 9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Straight Connector 10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97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" name="Straight Connector 9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1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62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7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7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7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  <p:sp>
                  <p:nvSpPr>
                    <p:cNvPr id="8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3200" i="0">
                        <a:solidFill>
                          <a:prstClr val="black"/>
                        </a:solidFill>
                        <a:ea typeface="+mn-ea"/>
                      </a:endParaRPr>
                    </a:p>
                  </p:txBody>
                </p:sp>
              </p:grp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3" name="Group 187"/>
            <p:cNvGrpSpPr>
              <a:grpSpLocks/>
            </p:cNvGrpSpPr>
            <p:nvPr/>
          </p:nvGrpSpPr>
          <p:grpSpPr bwMode="auto">
            <a:xfrm>
              <a:off x="3263667" y="2104574"/>
              <a:ext cx="1052623" cy="355736"/>
              <a:chOff x="4410" y="1365"/>
              <a:chExt cx="663" cy="224"/>
            </a:xfrm>
          </p:grpSpPr>
          <p:sp>
            <p:nvSpPr>
              <p:cNvPr id="46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47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48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49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50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grpSp>
          <p:nvGrpSpPr>
            <p:cNvPr id="24" name="Group 187"/>
            <p:cNvGrpSpPr>
              <a:grpSpLocks/>
            </p:cNvGrpSpPr>
            <p:nvPr/>
          </p:nvGrpSpPr>
          <p:grpSpPr bwMode="auto">
            <a:xfrm>
              <a:off x="6437490" y="2104574"/>
              <a:ext cx="1052623" cy="355736"/>
              <a:chOff x="4410" y="1365"/>
              <a:chExt cx="663" cy="224"/>
            </a:xfrm>
          </p:grpSpPr>
          <p:sp>
            <p:nvSpPr>
              <p:cNvPr id="41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42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43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6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44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  <p:sp>
            <p:nvSpPr>
              <p:cNvPr id="45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i="0">
                  <a:solidFill>
                    <a:prstClr val="black"/>
                  </a:solidFill>
                  <a:ea typeface="+mn-ea"/>
                </a:endParaRPr>
              </a:p>
            </p:txBody>
          </p:sp>
        </p:grpSp>
        <p:cxnSp>
          <p:nvCxnSpPr>
            <p:cNvPr id="25" name="Straight Connector 24"/>
            <p:cNvCxnSpPr/>
            <p:nvPr/>
          </p:nvCxnSpPr>
          <p:spPr bwMode="auto">
            <a:xfrm flipH="1">
              <a:off x="1985260" y="2447625"/>
              <a:ext cx="1588" cy="514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3691823" y="2457150"/>
              <a:ext cx="0" cy="514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5571423" y="2458737"/>
              <a:ext cx="1587" cy="514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7133523" y="2460325"/>
              <a:ext cx="1587" cy="514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73" idx="0"/>
            </p:cNvCxnSpPr>
            <p:nvPr/>
          </p:nvCxnSpPr>
          <p:spPr bwMode="auto">
            <a:xfrm flipH="1">
              <a:off x="2224973" y="2453975"/>
              <a:ext cx="1127125" cy="51435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3810885" y="2453975"/>
              <a:ext cx="1304925" cy="52387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5739698" y="2485725"/>
              <a:ext cx="1301750" cy="5064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73" idx="1"/>
            </p:cNvCxnSpPr>
            <p:nvPr/>
          </p:nvCxnSpPr>
          <p:spPr bwMode="auto">
            <a:xfrm flipH="1">
              <a:off x="2356735" y="2463500"/>
              <a:ext cx="2597150" cy="5048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4136323" y="2474612"/>
              <a:ext cx="2808287" cy="495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2594860" y="2485725"/>
              <a:ext cx="3951288" cy="495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54" idx="2"/>
            </p:cNvCxnSpPr>
            <p:nvPr/>
          </p:nvCxnSpPr>
          <p:spPr bwMode="auto">
            <a:xfrm>
              <a:off x="2093210" y="2455562"/>
              <a:ext cx="1552575" cy="5175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>
              <a:off x="2240848" y="2455562"/>
              <a:ext cx="3014662" cy="5254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6" idx="1"/>
            </p:cNvCxnSpPr>
            <p:nvPr/>
          </p:nvCxnSpPr>
          <p:spPr bwMode="auto">
            <a:xfrm>
              <a:off x="2485323" y="2458737"/>
              <a:ext cx="4343400" cy="5461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3783898" y="2471437"/>
              <a:ext cx="1597025" cy="5254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flipH="1" flipV="1">
              <a:off x="3960110" y="2465087"/>
              <a:ext cx="2984500" cy="53816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flipH="1" flipV="1">
              <a:off x="5257098" y="2458737"/>
              <a:ext cx="1819275" cy="5445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8" name="Straight Connector 1047"/>
          <p:cNvCxnSpPr/>
          <p:nvPr/>
        </p:nvCxnSpPr>
        <p:spPr bwMode="auto">
          <a:xfrm>
            <a:off x="8372301" y="2757473"/>
            <a:ext cx="280531" cy="5382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Connector 1054"/>
          <p:cNvCxnSpPr/>
          <p:nvPr/>
        </p:nvCxnSpPr>
        <p:spPr bwMode="auto">
          <a:xfrm>
            <a:off x="6383076" y="2747847"/>
            <a:ext cx="280531" cy="53825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Rectangular Callout 1046">
            <a:extLst>
              <a:ext uri="{FF2B5EF4-FFF2-40B4-BE49-F238E27FC236}">
                <a16:creationId xmlns:a16="http://schemas.microsoft.com/office/drawing/2014/main" id="{89519955-05FF-8143-9C0A-4A638E3CE375}"/>
              </a:ext>
            </a:extLst>
          </p:cNvPr>
          <p:cNvSpPr/>
          <p:nvPr/>
        </p:nvSpPr>
        <p:spPr>
          <a:xfrm>
            <a:off x="83863" y="3217349"/>
            <a:ext cx="1538424" cy="883403"/>
          </a:xfrm>
          <a:prstGeom prst="wedgeRectCallout">
            <a:avLst>
              <a:gd name="adj1" fmla="val -56339"/>
              <a:gd name="adj2" fmla="val 11039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Are there switching loops here?</a:t>
            </a:r>
          </a:p>
        </p:txBody>
      </p: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79E36453-7842-5C4D-A205-D6E05CFD3E50}"/>
              </a:ext>
            </a:extLst>
          </p:cNvPr>
          <p:cNvGrpSpPr/>
          <p:nvPr/>
        </p:nvGrpSpPr>
        <p:grpSpPr>
          <a:xfrm>
            <a:off x="1187681" y="2735154"/>
            <a:ext cx="716633" cy="681465"/>
            <a:chOff x="10763181" y="2345404"/>
            <a:chExt cx="1139517" cy="1083596"/>
          </a:xfrm>
        </p:grpSpPr>
        <p:sp>
          <p:nvSpPr>
            <p:cNvPr id="1051" name="Octagon 1050">
              <a:extLst>
                <a:ext uri="{FF2B5EF4-FFF2-40B4-BE49-F238E27FC236}">
                  <a16:creationId xmlns:a16="http://schemas.microsoft.com/office/drawing/2014/main" id="{D285FFD0-1175-2A48-BF73-916BC72BF127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52" name="Octagon 1051">
              <a:extLst>
                <a:ext uri="{FF2B5EF4-FFF2-40B4-BE49-F238E27FC236}">
                  <a16:creationId xmlns:a16="http://schemas.microsoft.com/office/drawing/2014/main" id="{410DE389-3FA2-8341-AE82-72DA82E6E59B}"/>
                </a:ext>
              </a:extLst>
            </p:cNvPr>
            <p:cNvSpPr/>
            <p:nvPr/>
          </p:nvSpPr>
          <p:spPr>
            <a:xfrm>
              <a:off x="10810960" y="2396681"/>
              <a:ext cx="1045509" cy="991381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3" name="Rectangle 1052">
              <a:extLst>
                <a:ext uri="{FF2B5EF4-FFF2-40B4-BE49-F238E27FC236}">
                  <a16:creationId xmlns:a16="http://schemas.microsoft.com/office/drawing/2014/main" id="{B6BD1190-16CF-1B4A-9BCE-E270D91D76F5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79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Supercomputer (HPC)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0" y="1146875"/>
            <a:ext cx="7931405" cy="55948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Supercomputers look superficially like data centers, but applications differ.</a:t>
            </a:r>
          </a:p>
          <a:p>
            <a:r>
              <a:rPr lang="en-US" dirty="0"/>
              <a:t>The goal is to use entire cluster to do a single distributed computation.</a:t>
            </a:r>
          </a:p>
          <a:p>
            <a:r>
              <a:rPr lang="en-US" b="1" dirty="0">
                <a:solidFill>
                  <a:schemeClr val="accent6"/>
                </a:solidFill>
              </a:rPr>
              <a:t>Interconnect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speed is more important than speed of individual nodes.</a:t>
            </a:r>
          </a:p>
          <a:p>
            <a:r>
              <a:rPr lang="en-US" dirty="0"/>
              <a:t>Typically uses </a:t>
            </a:r>
            <a:r>
              <a:rPr lang="en-US" b="1" dirty="0" err="1">
                <a:solidFill>
                  <a:schemeClr val="accent6"/>
                </a:solidFill>
              </a:rPr>
              <a:t>InifiniBand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links instead of Ethernet due to lower latency.</a:t>
            </a:r>
          </a:p>
          <a:p>
            <a:pPr lvl="1"/>
            <a:r>
              <a:rPr lang="en-US" dirty="0"/>
              <a:t>IB supports remote direct memory access (RDMA).  OS need not run an interrupt handler when message arrives.</a:t>
            </a:r>
          </a:p>
          <a:p>
            <a:r>
              <a:rPr lang="en-US" dirty="0"/>
              <a:t>COMP_ENG-358 Parallel Computing discusses various network topologies for parallel computing.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815286" y="2178871"/>
            <a:ext cx="5129068" cy="4112459"/>
            <a:chOff x="7062932" y="500544"/>
            <a:chExt cx="5129068" cy="41124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2932" y="1146875"/>
              <a:ext cx="5129068" cy="346612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009680" y="500544"/>
              <a:ext cx="2705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"Titan" Supercomputer at Oak Ridge National Lab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7670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Link layer handles error detection and correction: </a:t>
            </a:r>
            <a:r>
              <a:rPr lang="en-US" b="1" dirty="0">
                <a:solidFill>
                  <a:schemeClr val="accent6"/>
                </a:solidFill>
              </a:rPr>
              <a:t>Parity</a:t>
            </a:r>
            <a:r>
              <a:rPr lang="en-US" i="1" dirty="0">
                <a:solidFill>
                  <a:schemeClr val="accent6"/>
                </a:solidFill>
              </a:rPr>
              <a:t>, </a:t>
            </a:r>
            <a:r>
              <a:rPr lang="en-US" b="1" dirty="0">
                <a:solidFill>
                  <a:schemeClr val="accent6"/>
                </a:solidFill>
              </a:rPr>
              <a:t>Checksum</a:t>
            </a:r>
            <a:r>
              <a:rPr lang="en-US" i="1" dirty="0">
                <a:solidFill>
                  <a:schemeClr val="accent6"/>
                </a:solidFill>
              </a:rPr>
              <a:t>, </a:t>
            </a:r>
            <a:r>
              <a:rPr lang="en-US" dirty="0"/>
              <a:t>and </a:t>
            </a:r>
            <a:r>
              <a:rPr lang="en-US" dirty="0">
                <a:solidFill>
                  <a:schemeClr val="accent6"/>
                </a:solidFill>
              </a:rPr>
              <a:t>Cyclic </a:t>
            </a:r>
            <a:r>
              <a:rPr lang="en-US" dirty="0" err="1">
                <a:solidFill>
                  <a:schemeClr val="accent6"/>
                </a:solidFill>
              </a:rPr>
              <a:t>Redandancy</a:t>
            </a:r>
            <a:r>
              <a:rPr lang="en-US" dirty="0">
                <a:solidFill>
                  <a:schemeClr val="accent6"/>
                </a:solidFill>
              </a:rPr>
              <a:t> Check (</a:t>
            </a:r>
            <a:r>
              <a:rPr lang="en-US" b="1" dirty="0">
                <a:solidFill>
                  <a:schemeClr val="accent6"/>
                </a:solidFill>
              </a:rPr>
              <a:t>CRC</a:t>
            </a:r>
            <a:r>
              <a:rPr lang="en-US" dirty="0">
                <a:solidFill>
                  <a:schemeClr val="accent6"/>
                </a:solidFill>
              </a:rPr>
              <a:t>)</a:t>
            </a:r>
            <a:r>
              <a:rPr lang="en-US" dirty="0"/>
              <a:t>.</a:t>
            </a:r>
          </a:p>
          <a:p>
            <a:r>
              <a:rPr lang="en-US" dirty="0"/>
              <a:t>Ethernet adds </a:t>
            </a:r>
            <a:r>
              <a:rPr lang="en-US" b="1" dirty="0">
                <a:solidFill>
                  <a:schemeClr val="accent6"/>
                </a:solidFill>
              </a:rPr>
              <a:t>MAC addresses </a:t>
            </a:r>
            <a:r>
              <a:rPr lang="en-US" dirty="0"/>
              <a:t>to identify 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dst</a:t>
            </a:r>
            <a:r>
              <a:rPr lang="en-US" dirty="0"/>
              <a:t> on a shared link.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ARP</a:t>
            </a:r>
            <a:r>
              <a:rPr lang="en-US" dirty="0"/>
              <a:t> uses Ethernet broadcast to find </a:t>
            </a:r>
            <a:r>
              <a:rPr lang="en-US" i="1" dirty="0"/>
              <a:t>IP address → MAC address </a:t>
            </a:r>
            <a:r>
              <a:rPr lang="en-US" dirty="0"/>
              <a:t>mapping</a:t>
            </a:r>
          </a:p>
          <a:p>
            <a:r>
              <a:rPr lang="en-US" b="1" dirty="0">
                <a:solidFill>
                  <a:schemeClr val="accent6"/>
                </a:solidFill>
              </a:rPr>
              <a:t>DHCP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requests are sent by Ethernet broadcast </a:t>
            </a:r>
            <a:r>
              <a:rPr lang="en-US" sz="2800" dirty="0"/>
              <a:t>(to FF:FF:FF:FF:FF:FF)</a:t>
            </a:r>
          </a:p>
          <a:p>
            <a:r>
              <a:rPr lang="en-US" dirty="0"/>
              <a:t>Old Ethernet </a:t>
            </a:r>
            <a:r>
              <a:rPr lang="en-US" b="1" dirty="0">
                <a:solidFill>
                  <a:schemeClr val="accent6"/>
                </a:solidFill>
              </a:rPr>
              <a:t>hubs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broadcasted data to all ports.</a:t>
            </a:r>
          </a:p>
          <a:p>
            <a:r>
              <a:rPr lang="en-US" dirty="0"/>
              <a:t>Ethernet </a:t>
            </a:r>
            <a:r>
              <a:rPr lang="en-US" b="1" dirty="0">
                <a:solidFill>
                  <a:schemeClr val="accent6"/>
                </a:solidFill>
              </a:rPr>
              <a:t>switches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learn/remember which MAC addresses are reachable on each port and relay traffic only to the appropriate ports.</a:t>
            </a:r>
          </a:p>
          <a:p>
            <a:pPr lvl="1"/>
            <a:r>
              <a:rPr lang="en-US" dirty="0"/>
              <a:t>Reduce broadcast traffic and eliminate collisions.</a:t>
            </a:r>
          </a:p>
          <a:p>
            <a:r>
              <a:rPr lang="en-US" b="1" dirty="0">
                <a:solidFill>
                  <a:schemeClr val="accent6"/>
                </a:solidFill>
              </a:rPr>
              <a:t>VLANs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create multiple isolated LANs/subnets on one switch.</a:t>
            </a:r>
          </a:p>
          <a:p>
            <a:r>
              <a:rPr lang="en-US" b="1" dirty="0">
                <a:solidFill>
                  <a:schemeClr val="accent6"/>
                </a:solidFill>
              </a:rPr>
              <a:t>Data Centers </a:t>
            </a:r>
            <a:r>
              <a:rPr lang="en-US" dirty="0"/>
              <a:t>&amp; </a:t>
            </a:r>
            <a:r>
              <a:rPr lang="en-US" b="1" dirty="0">
                <a:solidFill>
                  <a:schemeClr val="accent6"/>
                </a:solidFill>
              </a:rPr>
              <a:t>Supercomputers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demand fast local networks.</a:t>
            </a:r>
          </a:p>
        </p:txBody>
      </p:sp>
    </p:spTree>
    <p:extLst>
      <p:ext uri="{BB962C8B-B14F-4D97-AF65-F5344CB8AC3E}">
        <p14:creationId xmlns:p14="http://schemas.microsoft.com/office/powerpoint/2010/main" val="467650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 concludes our trip down the networking stack!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3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visiting </a:t>
            </a:r>
            <a:r>
              <a:rPr lang="en-US" dirty="0">
                <a:hlinkClick r:id="rId2"/>
              </a:rPr>
              <a:t>www.google.com</a:t>
            </a:r>
            <a:r>
              <a:rPr lang="en-US" dirty="0"/>
              <a:t>?</a:t>
            </a:r>
          </a:p>
        </p:txBody>
      </p:sp>
      <p:sp>
        <p:nvSpPr>
          <p:cNvPr id="4" name="Freeform 406"/>
          <p:cNvSpPr>
            <a:spLocks/>
          </p:cNvSpPr>
          <p:nvPr/>
        </p:nvSpPr>
        <p:spPr bwMode="auto">
          <a:xfrm>
            <a:off x="6232945" y="1588213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2092745" y="21549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864770" y="3561475"/>
            <a:ext cx="757237" cy="379413"/>
            <a:chOff x="2466" y="2026"/>
            <a:chExt cx="477" cy="282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8230020" y="3307475"/>
            <a:ext cx="757237" cy="379413"/>
            <a:chOff x="2466" y="2026"/>
            <a:chExt cx="477" cy="282"/>
          </a:xfrm>
        </p:grpSpPr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6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6845720" y="2643900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V="1">
            <a:off x="5094707" y="32265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 flipV="1">
            <a:off x="3985045" y="33995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 flipV="1">
            <a:off x="5243932" y="30836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48"/>
          <p:cNvSpPr>
            <a:spLocks noChangeShapeType="1"/>
          </p:cNvSpPr>
          <p:nvPr/>
        </p:nvSpPr>
        <p:spPr bwMode="auto">
          <a:xfrm flipV="1">
            <a:off x="4599407" y="36186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" name="Group 49"/>
          <p:cNvGrpSpPr>
            <a:grpSpLocks/>
          </p:cNvGrpSpPr>
          <p:nvPr/>
        </p:nvGrpSpPr>
        <p:grpSpPr bwMode="auto">
          <a:xfrm>
            <a:off x="4080295" y="4247275"/>
            <a:ext cx="987425" cy="479425"/>
            <a:chOff x="1118" y="1621"/>
            <a:chExt cx="622" cy="302"/>
          </a:xfrm>
        </p:grpSpPr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45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6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48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 sz="1800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49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5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53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1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9" name="Line 68"/>
          <p:cNvSpPr>
            <a:spLocks noChangeShapeType="1"/>
          </p:cNvSpPr>
          <p:nvPr/>
        </p:nvSpPr>
        <p:spPr bwMode="auto">
          <a:xfrm flipV="1">
            <a:off x="5070895" y="3812300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" name="Group 69"/>
          <p:cNvGrpSpPr>
            <a:grpSpLocks/>
          </p:cNvGrpSpPr>
          <p:nvPr/>
        </p:nvGrpSpPr>
        <p:grpSpPr bwMode="auto">
          <a:xfrm>
            <a:off x="8887245" y="4223463"/>
            <a:ext cx="757237" cy="379412"/>
            <a:chOff x="2466" y="2026"/>
            <a:chExt cx="477" cy="282"/>
          </a:xfrm>
        </p:grpSpPr>
        <p:sp>
          <p:nvSpPr>
            <p:cNvPr id="61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64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65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72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69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" name="Line 93"/>
          <p:cNvSpPr>
            <a:spLocks noChangeShapeType="1"/>
          </p:cNvSpPr>
          <p:nvPr/>
        </p:nvSpPr>
        <p:spPr bwMode="auto">
          <a:xfrm flipH="1">
            <a:off x="8606257" y="304871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94"/>
          <p:cNvSpPr>
            <a:spLocks/>
          </p:cNvSpPr>
          <p:nvPr/>
        </p:nvSpPr>
        <p:spPr bwMode="auto">
          <a:xfrm>
            <a:off x="2570582" y="5028325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7" name="Group 110"/>
          <p:cNvGrpSpPr>
            <a:grpSpLocks/>
          </p:cNvGrpSpPr>
          <p:nvPr/>
        </p:nvGrpSpPr>
        <p:grpSpPr bwMode="auto">
          <a:xfrm>
            <a:off x="5507457" y="5606175"/>
            <a:ext cx="757238" cy="379413"/>
            <a:chOff x="2466" y="2026"/>
            <a:chExt cx="477" cy="282"/>
          </a:xfrm>
        </p:grpSpPr>
        <p:sp>
          <p:nvSpPr>
            <p:cNvPr id="7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8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8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8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" name="Line 134"/>
          <p:cNvSpPr>
            <a:spLocks noChangeShapeType="1"/>
          </p:cNvSpPr>
          <p:nvPr/>
        </p:nvSpPr>
        <p:spPr bwMode="auto">
          <a:xfrm flipV="1">
            <a:off x="5961482" y="3956763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Text Box 135"/>
          <p:cNvSpPr txBox="1">
            <a:spLocks noChangeArrowheads="1"/>
          </p:cNvSpPr>
          <p:nvPr/>
        </p:nvSpPr>
        <p:spPr bwMode="auto">
          <a:xfrm>
            <a:off x="6839370" y="5899863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94" name="Line 136"/>
          <p:cNvSpPr>
            <a:spLocks noChangeShapeType="1"/>
          </p:cNvSpPr>
          <p:nvPr/>
        </p:nvSpPr>
        <p:spPr bwMode="auto">
          <a:xfrm flipV="1">
            <a:off x="4540670" y="5776038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Text Box 137"/>
          <p:cNvSpPr txBox="1">
            <a:spLocks noChangeArrowheads="1"/>
          </p:cNvSpPr>
          <p:nvPr/>
        </p:nvSpPr>
        <p:spPr bwMode="auto">
          <a:xfrm>
            <a:off x="3453232" y="61681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96" name="Text Box 138"/>
          <p:cNvSpPr txBox="1">
            <a:spLocks noChangeArrowheads="1"/>
          </p:cNvSpPr>
          <p:nvPr/>
        </p:nvSpPr>
        <p:spPr bwMode="auto">
          <a:xfrm>
            <a:off x="3421482" y="58744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97" name="Text Box 139"/>
          <p:cNvSpPr txBox="1">
            <a:spLocks noChangeArrowheads="1"/>
          </p:cNvSpPr>
          <p:nvPr/>
        </p:nvSpPr>
        <p:spPr bwMode="auto">
          <a:xfrm>
            <a:off x="9058695" y="226607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altLang="en-US" sz="1600" i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7279107" y="5247400"/>
            <a:ext cx="757238" cy="379413"/>
            <a:chOff x="2466" y="2026"/>
            <a:chExt cx="477" cy="282"/>
          </a:xfrm>
        </p:grpSpPr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0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100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03" name="Group 102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10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07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5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" name="Group 166"/>
          <p:cNvGrpSpPr>
            <a:grpSpLocks/>
          </p:cNvGrpSpPr>
          <p:nvPr/>
        </p:nvGrpSpPr>
        <p:grpSpPr bwMode="auto">
          <a:xfrm>
            <a:off x="6663157" y="3929775"/>
            <a:ext cx="400050" cy="152400"/>
            <a:chOff x="3228" y="1776"/>
            <a:chExt cx="252" cy="96"/>
          </a:xfrm>
        </p:grpSpPr>
        <p:sp>
          <p:nvSpPr>
            <p:cNvPr id="114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" name="Group 167"/>
          <p:cNvGrpSpPr>
            <a:grpSpLocks/>
          </p:cNvGrpSpPr>
          <p:nvPr/>
        </p:nvGrpSpPr>
        <p:grpSpPr bwMode="auto">
          <a:xfrm flipH="1">
            <a:off x="7291807" y="3944063"/>
            <a:ext cx="400050" cy="152400"/>
            <a:chOff x="3228" y="1776"/>
            <a:chExt cx="252" cy="96"/>
          </a:xfrm>
        </p:grpSpPr>
        <p:sp>
          <p:nvSpPr>
            <p:cNvPr id="117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9" name="Group 170"/>
          <p:cNvGrpSpPr>
            <a:grpSpLocks/>
          </p:cNvGrpSpPr>
          <p:nvPr/>
        </p:nvGrpSpPr>
        <p:grpSpPr bwMode="auto">
          <a:xfrm flipH="1" flipV="1">
            <a:off x="7444207" y="3420188"/>
            <a:ext cx="400050" cy="152400"/>
            <a:chOff x="3228" y="1776"/>
            <a:chExt cx="252" cy="96"/>
          </a:xfrm>
        </p:grpSpPr>
        <p:sp>
          <p:nvSpPr>
            <p:cNvPr id="120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" name="Group 173"/>
          <p:cNvGrpSpPr>
            <a:grpSpLocks/>
          </p:cNvGrpSpPr>
          <p:nvPr/>
        </p:nvGrpSpPr>
        <p:grpSpPr bwMode="auto">
          <a:xfrm flipH="1" flipV="1">
            <a:off x="9544470" y="4110750"/>
            <a:ext cx="400050" cy="152400"/>
            <a:chOff x="3228" y="1776"/>
            <a:chExt cx="252" cy="96"/>
          </a:xfrm>
        </p:grpSpPr>
        <p:sp>
          <p:nvSpPr>
            <p:cNvPr id="123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" name="Group 176"/>
          <p:cNvGrpSpPr>
            <a:grpSpLocks/>
          </p:cNvGrpSpPr>
          <p:nvPr/>
        </p:nvGrpSpPr>
        <p:grpSpPr bwMode="auto">
          <a:xfrm flipV="1">
            <a:off x="8720557" y="4129800"/>
            <a:ext cx="295275" cy="114300"/>
            <a:chOff x="3228" y="1776"/>
            <a:chExt cx="252" cy="96"/>
          </a:xfrm>
        </p:grpSpPr>
        <p:sp>
          <p:nvSpPr>
            <p:cNvPr id="126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" name="Group 179"/>
          <p:cNvGrpSpPr>
            <a:grpSpLocks/>
          </p:cNvGrpSpPr>
          <p:nvPr/>
        </p:nvGrpSpPr>
        <p:grpSpPr bwMode="auto">
          <a:xfrm rot="409689" flipH="1" flipV="1">
            <a:off x="8992020" y="3472575"/>
            <a:ext cx="452437" cy="57150"/>
            <a:chOff x="3228" y="1776"/>
            <a:chExt cx="252" cy="96"/>
          </a:xfrm>
        </p:grpSpPr>
        <p:sp>
          <p:nvSpPr>
            <p:cNvPr id="129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1" name="Group 182"/>
          <p:cNvGrpSpPr>
            <a:grpSpLocks/>
          </p:cNvGrpSpPr>
          <p:nvPr/>
        </p:nvGrpSpPr>
        <p:grpSpPr bwMode="auto">
          <a:xfrm>
            <a:off x="8134770" y="3677363"/>
            <a:ext cx="295275" cy="114300"/>
            <a:chOff x="3228" y="1776"/>
            <a:chExt cx="252" cy="96"/>
          </a:xfrm>
        </p:grpSpPr>
        <p:sp>
          <p:nvSpPr>
            <p:cNvPr id="132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4" name="Group 185"/>
          <p:cNvGrpSpPr>
            <a:grpSpLocks/>
          </p:cNvGrpSpPr>
          <p:nvPr/>
        </p:nvGrpSpPr>
        <p:grpSpPr bwMode="auto">
          <a:xfrm flipH="1">
            <a:off x="8772945" y="3677363"/>
            <a:ext cx="295275" cy="114300"/>
            <a:chOff x="3228" y="1776"/>
            <a:chExt cx="252" cy="96"/>
          </a:xfrm>
        </p:grpSpPr>
        <p:sp>
          <p:nvSpPr>
            <p:cNvPr id="135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7" name="Group 188"/>
          <p:cNvGrpSpPr>
            <a:grpSpLocks/>
          </p:cNvGrpSpPr>
          <p:nvPr/>
        </p:nvGrpSpPr>
        <p:grpSpPr bwMode="auto">
          <a:xfrm>
            <a:off x="7187032" y="5625225"/>
            <a:ext cx="295275" cy="114300"/>
            <a:chOff x="3228" y="1776"/>
            <a:chExt cx="252" cy="96"/>
          </a:xfrm>
        </p:grpSpPr>
        <p:sp>
          <p:nvSpPr>
            <p:cNvPr id="138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0" name="Group 191"/>
          <p:cNvGrpSpPr>
            <a:grpSpLocks/>
          </p:cNvGrpSpPr>
          <p:nvPr/>
        </p:nvGrpSpPr>
        <p:grpSpPr bwMode="auto">
          <a:xfrm flipH="1">
            <a:off x="7825207" y="5625225"/>
            <a:ext cx="295275" cy="114300"/>
            <a:chOff x="3228" y="1776"/>
            <a:chExt cx="252" cy="96"/>
          </a:xfrm>
        </p:grpSpPr>
        <p:sp>
          <p:nvSpPr>
            <p:cNvPr id="141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" name="Group 194"/>
          <p:cNvGrpSpPr>
            <a:grpSpLocks/>
          </p:cNvGrpSpPr>
          <p:nvPr/>
        </p:nvGrpSpPr>
        <p:grpSpPr bwMode="auto">
          <a:xfrm>
            <a:off x="5420145" y="5982413"/>
            <a:ext cx="295275" cy="114300"/>
            <a:chOff x="3228" y="1776"/>
            <a:chExt cx="252" cy="96"/>
          </a:xfrm>
        </p:grpSpPr>
        <p:sp>
          <p:nvSpPr>
            <p:cNvPr id="144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6" name="Group 197"/>
          <p:cNvGrpSpPr>
            <a:grpSpLocks/>
          </p:cNvGrpSpPr>
          <p:nvPr/>
        </p:nvGrpSpPr>
        <p:grpSpPr bwMode="auto">
          <a:xfrm flipH="1">
            <a:off x="6058320" y="5982413"/>
            <a:ext cx="295275" cy="114300"/>
            <a:chOff x="3228" y="1776"/>
            <a:chExt cx="252" cy="96"/>
          </a:xfrm>
        </p:grpSpPr>
        <p:sp>
          <p:nvSpPr>
            <p:cNvPr id="147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9" name="Group 200"/>
          <p:cNvGrpSpPr>
            <a:grpSpLocks/>
          </p:cNvGrpSpPr>
          <p:nvPr/>
        </p:nvGrpSpPr>
        <p:grpSpPr bwMode="auto">
          <a:xfrm flipH="1" flipV="1">
            <a:off x="6263107" y="5687138"/>
            <a:ext cx="295275" cy="114300"/>
            <a:chOff x="3228" y="1776"/>
            <a:chExt cx="252" cy="96"/>
          </a:xfrm>
        </p:grpSpPr>
        <p:sp>
          <p:nvSpPr>
            <p:cNvPr id="150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2" name="Text Box 34"/>
          <p:cNvSpPr txBox="1">
            <a:spLocks noChangeArrowheads="1"/>
          </p:cNvSpPr>
          <p:nvPr/>
        </p:nvSpPr>
        <p:spPr bwMode="auto">
          <a:xfrm>
            <a:off x="2443582" y="4010738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153" name="Picture 4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70" y="5090238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4" name="Text Box 404"/>
          <p:cNvSpPr txBox="1">
            <a:spLocks noChangeArrowheads="1"/>
          </p:cNvSpPr>
          <p:nvPr/>
        </p:nvSpPr>
        <p:spPr bwMode="auto">
          <a:xfrm>
            <a:off x="3045245" y="4821950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>
                <a:solidFill>
                  <a:srgbClr val="FF0000"/>
                </a:solidFill>
                <a:latin typeface="Arial" charset="0"/>
              </a:rPr>
              <a:t>web page</a:t>
            </a:r>
          </a:p>
        </p:txBody>
      </p:sp>
      <p:grpSp>
        <p:nvGrpSpPr>
          <p:cNvPr id="155" name="Group 405"/>
          <p:cNvGrpSpPr>
            <a:grpSpLocks/>
          </p:cNvGrpSpPr>
          <p:nvPr/>
        </p:nvGrpSpPr>
        <p:grpSpPr bwMode="auto">
          <a:xfrm>
            <a:off x="1770482" y="2043825"/>
            <a:ext cx="1416050" cy="1265238"/>
            <a:chOff x="146" y="690"/>
            <a:chExt cx="892" cy="797"/>
          </a:xfrm>
        </p:grpSpPr>
        <p:grpSp>
          <p:nvGrpSpPr>
            <p:cNvPr id="156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158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59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161" name="Picture 39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2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160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157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>
                  <a:solidFill>
                    <a:srgbClr val="FF0000"/>
                  </a:solidFill>
                  <a:latin typeface="Arial" charset="0"/>
                </a:rPr>
                <a:t>browser</a:t>
              </a:r>
            </a:p>
          </p:txBody>
        </p:sp>
      </p:grpSp>
      <p:grpSp>
        <p:nvGrpSpPr>
          <p:cNvPr id="163" name="Group 356"/>
          <p:cNvGrpSpPr>
            <a:grpSpLocks/>
          </p:cNvGrpSpPr>
          <p:nvPr/>
        </p:nvGrpSpPr>
        <p:grpSpPr bwMode="auto">
          <a:xfrm>
            <a:off x="2992857" y="2780425"/>
            <a:ext cx="842963" cy="814388"/>
            <a:chOff x="313" y="1497"/>
            <a:chExt cx="1152" cy="1014"/>
          </a:xfrm>
        </p:grpSpPr>
        <p:pic>
          <p:nvPicPr>
            <p:cNvPr id="164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6" name="AutoShape 396"/>
          <p:cNvSpPr>
            <a:spLocks noChangeArrowheads="1"/>
          </p:cNvSpPr>
          <p:nvPr/>
        </p:nvSpPr>
        <p:spPr bwMode="auto">
          <a:xfrm>
            <a:off x="2149895" y="3148725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20" y="3326525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8" name="Rectangle 43"/>
          <p:cNvSpPr>
            <a:spLocks noChangeArrowheads="1"/>
          </p:cNvSpPr>
          <p:nvPr/>
        </p:nvSpPr>
        <p:spPr bwMode="auto">
          <a:xfrm rot="16200000">
            <a:off x="4897857" y="4433013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69" name="Rectangle 43"/>
          <p:cNvSpPr>
            <a:spLocks noChangeArrowheads="1"/>
          </p:cNvSpPr>
          <p:nvPr/>
        </p:nvSpPr>
        <p:spPr bwMode="auto">
          <a:xfrm rot="2460490">
            <a:off x="4556545" y="4090113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sp>
        <p:nvSpPr>
          <p:cNvPr id="170" name="Oval 407"/>
          <p:cNvSpPr>
            <a:spLocks noChangeArrowheads="1"/>
          </p:cNvSpPr>
          <p:nvPr/>
        </p:nvSpPr>
        <p:spPr bwMode="auto">
          <a:xfrm>
            <a:off x="4034257" y="4501275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" name="Rectangle 410"/>
          <p:cNvSpPr>
            <a:spLocks noChangeArrowheads="1"/>
          </p:cNvSpPr>
          <p:nvPr/>
        </p:nvSpPr>
        <p:spPr bwMode="auto">
          <a:xfrm>
            <a:off x="4034257" y="4472700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/>
            <a:endParaRPr lang="en-US" altLang="en-US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" name="Oval 411"/>
          <p:cNvSpPr>
            <a:spLocks noChangeArrowheads="1"/>
          </p:cNvSpPr>
          <p:nvPr/>
        </p:nvSpPr>
        <p:spPr bwMode="auto">
          <a:xfrm>
            <a:off x="4031082" y="4302838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73" name="Group 1189"/>
          <p:cNvGrpSpPr>
            <a:grpSpLocks/>
          </p:cNvGrpSpPr>
          <p:nvPr/>
        </p:nvGrpSpPr>
        <p:grpSpPr bwMode="auto">
          <a:xfrm>
            <a:off x="4202532" y="4379038"/>
            <a:ext cx="481013" cy="136525"/>
            <a:chOff x="2468" y="1332"/>
            <a:chExt cx="310" cy="60"/>
          </a:xfrm>
        </p:grpSpPr>
        <p:sp>
          <p:nvSpPr>
            <p:cNvPr id="174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Line 1192"/>
          <p:cNvSpPr>
            <a:spLocks noChangeShapeType="1"/>
          </p:cNvSpPr>
          <p:nvPr/>
        </p:nvSpPr>
        <p:spPr bwMode="auto">
          <a:xfrm>
            <a:off x="4034257" y="4439363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77" name="Line 1193"/>
          <p:cNvSpPr>
            <a:spLocks noChangeShapeType="1"/>
          </p:cNvSpPr>
          <p:nvPr/>
        </p:nvSpPr>
        <p:spPr bwMode="auto">
          <a:xfrm>
            <a:off x="4881982" y="4448888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78" name="Rectangle 43"/>
          <p:cNvSpPr>
            <a:spLocks noChangeArrowheads="1"/>
          </p:cNvSpPr>
          <p:nvPr/>
        </p:nvSpPr>
        <p:spPr bwMode="auto">
          <a:xfrm rot="16200000">
            <a:off x="3819945" y="3247150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pitchFamily="66" charset="0"/>
              <a:ea typeface="+mn-ea"/>
            </a:endParaRPr>
          </a:p>
        </p:txBody>
      </p:sp>
      <p:grpSp>
        <p:nvGrpSpPr>
          <p:cNvPr id="179" name="Group 1185"/>
          <p:cNvGrpSpPr>
            <a:grpSpLocks/>
          </p:cNvGrpSpPr>
          <p:nvPr/>
        </p:nvGrpSpPr>
        <p:grpSpPr bwMode="auto">
          <a:xfrm>
            <a:off x="6820320" y="3548775"/>
            <a:ext cx="830262" cy="455613"/>
            <a:chOff x="4650" y="1129"/>
            <a:chExt cx="246" cy="95"/>
          </a:xfrm>
        </p:grpSpPr>
        <p:sp>
          <p:nvSpPr>
            <p:cNvPr id="18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8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8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183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86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8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88" name="Group 1185"/>
          <p:cNvGrpSpPr>
            <a:grpSpLocks/>
          </p:cNvGrpSpPr>
          <p:nvPr/>
        </p:nvGrpSpPr>
        <p:grpSpPr bwMode="auto">
          <a:xfrm>
            <a:off x="8210970" y="3283663"/>
            <a:ext cx="808037" cy="425450"/>
            <a:chOff x="4650" y="1129"/>
            <a:chExt cx="246" cy="95"/>
          </a:xfrm>
        </p:grpSpPr>
        <p:sp>
          <p:nvSpPr>
            <p:cNvPr id="18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19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3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94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97" name="Group 1185"/>
          <p:cNvGrpSpPr>
            <a:grpSpLocks/>
          </p:cNvGrpSpPr>
          <p:nvPr/>
        </p:nvGrpSpPr>
        <p:grpSpPr bwMode="auto">
          <a:xfrm>
            <a:off x="8825332" y="4220288"/>
            <a:ext cx="892175" cy="390525"/>
            <a:chOff x="4650" y="1129"/>
            <a:chExt cx="246" cy="95"/>
          </a:xfrm>
        </p:grpSpPr>
        <p:sp>
          <p:nvSpPr>
            <p:cNvPr id="19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9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0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201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4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0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206" name="Group 1185"/>
          <p:cNvGrpSpPr>
            <a:grpSpLocks/>
          </p:cNvGrpSpPr>
          <p:nvPr/>
        </p:nvGrpSpPr>
        <p:grpSpPr bwMode="auto">
          <a:xfrm>
            <a:off x="7236245" y="5226763"/>
            <a:ext cx="808037" cy="425450"/>
            <a:chOff x="4650" y="1129"/>
            <a:chExt cx="246" cy="95"/>
          </a:xfrm>
        </p:grpSpPr>
        <p:sp>
          <p:nvSpPr>
            <p:cNvPr id="20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0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0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21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1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12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215" name="Group 1185"/>
          <p:cNvGrpSpPr>
            <a:grpSpLocks/>
          </p:cNvGrpSpPr>
          <p:nvPr/>
        </p:nvGrpSpPr>
        <p:grpSpPr bwMode="auto">
          <a:xfrm>
            <a:off x="5494757" y="5591888"/>
            <a:ext cx="808038" cy="425450"/>
            <a:chOff x="4650" y="1129"/>
            <a:chExt cx="246" cy="95"/>
          </a:xfrm>
        </p:grpSpPr>
        <p:sp>
          <p:nvSpPr>
            <p:cNvPr id="21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grpSp>
          <p:nvGrpSpPr>
            <p:cNvPr id="219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22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2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224" name="Group 248"/>
          <p:cNvGrpSpPr>
            <a:grpSpLocks/>
          </p:cNvGrpSpPr>
          <p:nvPr/>
        </p:nvGrpSpPr>
        <p:grpSpPr bwMode="auto">
          <a:xfrm>
            <a:off x="8699920" y="2440700"/>
            <a:ext cx="358775" cy="623888"/>
            <a:chOff x="4140" y="429"/>
            <a:chExt cx="1425" cy="2396"/>
          </a:xfrm>
        </p:grpSpPr>
        <p:sp>
          <p:nvSpPr>
            <p:cNvPr id="22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2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3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5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56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31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3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3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54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33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4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3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1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52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3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9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50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38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4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44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45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46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247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48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57" name="Group 248"/>
          <p:cNvGrpSpPr>
            <a:grpSpLocks/>
          </p:cNvGrpSpPr>
          <p:nvPr/>
        </p:nvGrpSpPr>
        <p:grpSpPr bwMode="auto">
          <a:xfrm>
            <a:off x="4358107" y="5336300"/>
            <a:ext cx="358775" cy="623888"/>
            <a:chOff x="4140" y="429"/>
            <a:chExt cx="1425" cy="2396"/>
          </a:xfrm>
        </p:grpSpPr>
        <p:sp>
          <p:nvSpPr>
            <p:cNvPr id="258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60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63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88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89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64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65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86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87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66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67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68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84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85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69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0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82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83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71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2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5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7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8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9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280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81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6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Connect to the network</a:t>
            </a:r>
          </a:p>
        </p:txBody>
      </p:sp>
      <p:sp>
        <p:nvSpPr>
          <p:cNvPr id="176" name="Content Placeholder 175"/>
          <p:cNvSpPr>
            <a:spLocks noGrp="1"/>
          </p:cNvSpPr>
          <p:nvPr>
            <p:ph idx="1"/>
          </p:nvPr>
        </p:nvSpPr>
        <p:spPr>
          <a:xfrm>
            <a:off x="4903793" y="1146875"/>
            <a:ext cx="6998905" cy="5594888"/>
          </a:xfrm>
        </p:spPr>
        <p:txBody>
          <a:bodyPr>
            <a:normAutofit/>
          </a:bodyPr>
          <a:lstStyle/>
          <a:p>
            <a:r>
              <a:rPr lang="en-US" dirty="0"/>
              <a:t>connecting laptop needs to get its own IP address, </a:t>
            </a:r>
            <a:r>
              <a:rPr lang="en-US" dirty="0" err="1"/>
              <a:t>addr</a:t>
            </a:r>
            <a:r>
              <a:rPr lang="en-US" dirty="0"/>
              <a:t>. of first-hop router, </a:t>
            </a:r>
            <a:r>
              <a:rPr lang="en-US" dirty="0" err="1"/>
              <a:t>addr</a:t>
            </a:r>
            <a:r>
              <a:rPr lang="en-US" dirty="0"/>
              <a:t>. of DNS server: use </a:t>
            </a:r>
            <a:r>
              <a:rPr lang="en-US" i="1" dirty="0">
                <a:solidFill>
                  <a:srgbClr val="C00000"/>
                </a:solidFill>
              </a:rPr>
              <a:t>DHCP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DHCP request </a:t>
            </a:r>
            <a:r>
              <a:rPr lang="en-US" dirty="0">
                <a:solidFill>
                  <a:schemeClr val="accent6"/>
                </a:solidFill>
                <a:ea typeface="ＭＳ Ｐゴシック" charset="0"/>
              </a:rPr>
              <a:t>encapsulated 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in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UDP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, encapsulated in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IP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, encapsulated in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802.3 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Ethernet.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Ethernet frame </a:t>
            </a:r>
            <a:r>
              <a:rPr lang="en-US" dirty="0">
                <a:solidFill>
                  <a:schemeClr val="accent6"/>
                </a:solidFill>
                <a:ea typeface="ＭＳ Ｐゴシック" charset="0"/>
              </a:rPr>
              <a:t>broadcast 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</a:rPr>
              <a:t>dest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: FF:FF:FF:FF:FF:FF) on LAN, received by router running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DHCP 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server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Ethernet </a:t>
            </a:r>
            <a:r>
              <a:rPr lang="en-US" dirty="0">
                <a:solidFill>
                  <a:schemeClr val="accent6"/>
                </a:solidFill>
                <a:ea typeface="ＭＳ Ｐゴシック" charset="0"/>
              </a:rPr>
              <a:t>unpacked</a:t>
            </a:r>
            <a:r>
              <a:rPr lang="en-US" dirty="0">
                <a:solidFill>
                  <a:srgbClr val="000099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to get IP, unpacked to get UDP, unpacked to get DHCP </a:t>
            </a:r>
          </a:p>
          <a:p>
            <a:endParaRPr lang="en-US" dirty="0">
              <a:solidFill>
                <a:srgbClr val="000000"/>
              </a:solidFill>
              <a:ea typeface="ＭＳ Ｐゴシック" charset="0"/>
            </a:endParaRPr>
          </a:p>
          <a:p>
            <a:endParaRPr lang="en-US" dirty="0">
              <a:solidFill>
                <a:srgbClr val="000000"/>
              </a:solidFill>
              <a:ea typeface="ＭＳ Ｐゴシック" charset="0"/>
            </a:endParaRPr>
          </a:p>
          <a:p>
            <a:endParaRPr lang="en-US" i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grpSp>
        <p:nvGrpSpPr>
          <p:cNvPr id="3" name="Group 156"/>
          <p:cNvGrpSpPr>
            <a:grpSpLocks/>
          </p:cNvGrpSpPr>
          <p:nvPr/>
        </p:nvGrpSpPr>
        <p:grpSpPr bwMode="auto">
          <a:xfrm>
            <a:off x="1062482" y="2152851"/>
            <a:ext cx="3554412" cy="3066395"/>
            <a:chOff x="773113" y="1273175"/>
            <a:chExt cx="3554412" cy="3065740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066895" cy="523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+mn-lt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+mn-lt"/>
                  <a:cs typeface="Arial" charset="0"/>
                </a:rPr>
                <a:t>(runs DHCP)</a:t>
              </a:r>
            </a:p>
          </p:txBody>
        </p:sp>
        <p:grpSp>
          <p:nvGrpSpPr>
            <p:cNvPr id="10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62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15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30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32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35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6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3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37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3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3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40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41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2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4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4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7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5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6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1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2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23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64" name="Rectangle 189"/>
          <p:cNvSpPr txBox="1">
            <a:spLocks noChangeArrowheads="1"/>
          </p:cNvSpPr>
          <p:nvPr/>
        </p:nvSpPr>
        <p:spPr>
          <a:xfrm>
            <a:off x="5037138" y="1128713"/>
            <a:ext cx="3732212" cy="12620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Char char="v"/>
              <a:defRPr/>
            </a:pPr>
            <a:endParaRPr lang="en-US" sz="2200" i="1" dirty="0">
              <a:solidFill>
                <a:srgbClr val="C00000"/>
              </a:solidFill>
            </a:endParaRPr>
          </a:p>
        </p:txBody>
      </p:sp>
      <p:sp>
        <p:nvSpPr>
          <p:cNvPr id="65" name="AutoShape 221"/>
          <p:cNvSpPr>
            <a:spLocks noChangeArrowheads="1"/>
          </p:cNvSpPr>
          <p:nvPr/>
        </p:nvSpPr>
        <p:spPr bwMode="auto">
          <a:xfrm>
            <a:off x="1119632" y="3146626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" name="Group 250"/>
          <p:cNvGrpSpPr>
            <a:grpSpLocks/>
          </p:cNvGrpSpPr>
          <p:nvPr/>
        </p:nvGrpSpPr>
        <p:grpSpPr bwMode="auto">
          <a:xfrm>
            <a:off x="1484757" y="1960764"/>
            <a:ext cx="976312" cy="1460500"/>
            <a:chOff x="651" y="681"/>
            <a:chExt cx="615" cy="920"/>
          </a:xfrm>
        </p:grpSpPr>
        <p:sp>
          <p:nvSpPr>
            <p:cNvPr id="67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8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69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70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+mn-lt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+mn-lt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+mn-lt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+mn-lt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+mn-lt"/>
                  </a:rPr>
                  <a:t>Phy</a:t>
                </a:r>
              </a:p>
            </p:txBody>
          </p:sp>
          <p:sp>
            <p:nvSpPr>
              <p:cNvPr id="71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2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3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4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75" name="Group 253"/>
          <p:cNvGrpSpPr>
            <a:grpSpLocks/>
          </p:cNvGrpSpPr>
          <p:nvPr/>
        </p:nvGrpSpPr>
        <p:grpSpPr bwMode="auto">
          <a:xfrm>
            <a:off x="810069" y="2041726"/>
            <a:ext cx="544513" cy="244475"/>
            <a:chOff x="844" y="3337"/>
            <a:chExt cx="343" cy="154"/>
          </a:xfrm>
        </p:grpSpPr>
        <p:sp>
          <p:nvSpPr>
            <p:cNvPr id="76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77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>
                  <a:solidFill>
                    <a:srgbClr val="FFFFFF"/>
                  </a:solidFill>
                  <a:latin typeface="+mn-lt"/>
                </a:rPr>
                <a:t>DHCP</a:t>
              </a:r>
            </a:p>
          </p:txBody>
        </p:sp>
      </p:grpSp>
      <p:grpSp>
        <p:nvGrpSpPr>
          <p:cNvPr id="78" name="Group 299"/>
          <p:cNvGrpSpPr>
            <a:grpSpLocks/>
          </p:cNvGrpSpPr>
          <p:nvPr/>
        </p:nvGrpSpPr>
        <p:grpSpPr bwMode="auto">
          <a:xfrm>
            <a:off x="356044" y="2060776"/>
            <a:ext cx="1081088" cy="1166813"/>
            <a:chOff x="42" y="744"/>
            <a:chExt cx="681" cy="735"/>
          </a:xfrm>
        </p:grpSpPr>
        <p:grpSp>
          <p:nvGrpSpPr>
            <p:cNvPr id="79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81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06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09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10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+mn-lt"/>
                      </a:rPr>
                      <a:t>DHCP</a:t>
                    </a:r>
                  </a:p>
                </p:txBody>
              </p:sp>
            </p:grpSp>
            <p:sp>
              <p:nvSpPr>
                <p:cNvPr id="107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8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82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00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04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05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+mn-lt"/>
                      </a:rPr>
                      <a:t>DHCP</a:t>
                    </a:r>
                  </a:p>
                </p:txBody>
              </p:sp>
            </p:grpSp>
            <p:grpSp>
              <p:nvGrpSpPr>
                <p:cNvPr id="101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02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03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83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8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9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84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85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89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2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6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7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+mn-lt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3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4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5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0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91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7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8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0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11" name="Group 318"/>
          <p:cNvGrpSpPr>
            <a:grpSpLocks/>
          </p:cNvGrpSpPr>
          <p:nvPr/>
        </p:nvGrpSpPr>
        <p:grpSpPr bwMode="auto">
          <a:xfrm>
            <a:off x="940244" y="3268864"/>
            <a:ext cx="1081088" cy="244475"/>
            <a:chOff x="504" y="3523"/>
            <a:chExt cx="681" cy="154"/>
          </a:xfrm>
        </p:grpSpPr>
        <p:grpSp>
          <p:nvGrpSpPr>
            <p:cNvPr id="112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16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19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23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24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+mn-lt"/>
                      </a:rPr>
                      <a:t>DHCP</a:t>
                    </a:r>
                  </a:p>
                </p:txBody>
              </p:sp>
            </p:grpSp>
            <p:grpSp>
              <p:nvGrpSpPr>
                <p:cNvPr id="120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21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22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17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18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113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14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15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25" name="Group 342"/>
          <p:cNvGrpSpPr>
            <a:grpSpLocks/>
          </p:cNvGrpSpPr>
          <p:nvPr/>
        </p:nvGrpSpPr>
        <p:grpSpPr bwMode="auto">
          <a:xfrm>
            <a:off x="1767332" y="3961014"/>
            <a:ext cx="1316037" cy="1314450"/>
            <a:chOff x="931" y="1941"/>
            <a:chExt cx="829" cy="828"/>
          </a:xfrm>
        </p:grpSpPr>
        <p:sp>
          <p:nvSpPr>
            <p:cNvPr id="126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7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128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29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+mn-lt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+mn-lt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+mn-lt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+mn-lt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+mn-lt"/>
                  </a:rPr>
                  <a:t>Phy</a:t>
                </a:r>
              </a:p>
            </p:txBody>
          </p:sp>
          <p:sp>
            <p:nvSpPr>
              <p:cNvPr id="130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31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32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33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134" name="Group 442"/>
          <p:cNvGrpSpPr>
            <a:grpSpLocks/>
          </p:cNvGrpSpPr>
          <p:nvPr/>
        </p:nvGrpSpPr>
        <p:grpSpPr bwMode="auto">
          <a:xfrm>
            <a:off x="629094" y="3861001"/>
            <a:ext cx="1081088" cy="1217613"/>
            <a:chOff x="1404" y="3105"/>
            <a:chExt cx="681" cy="767"/>
          </a:xfrm>
        </p:grpSpPr>
        <p:grpSp>
          <p:nvGrpSpPr>
            <p:cNvPr id="135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40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65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6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6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+mn-lt"/>
                      </a:rPr>
                      <a:t>DHCP</a:t>
                    </a:r>
                  </a:p>
                </p:txBody>
              </p:sp>
            </p:grpSp>
            <p:sp>
              <p:nvSpPr>
                <p:cNvPr id="16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6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41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59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6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6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+mn-lt"/>
                      </a:rPr>
                      <a:t>DHCP</a:t>
                    </a:r>
                  </a:p>
                </p:txBody>
              </p:sp>
            </p:grpSp>
            <p:grpSp>
              <p:nvGrpSpPr>
                <p:cNvPr id="160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6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6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42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5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5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43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44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48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51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5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5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+mn-lt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52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5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5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14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5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4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4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4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3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137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13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3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FFFFFF"/>
                    </a:solidFill>
                    <a:latin typeface="+mn-lt"/>
                  </a:rPr>
                  <a:t>DHCP</a:t>
                </a:r>
              </a:p>
            </p:txBody>
          </p:sp>
        </p:grpSp>
      </p:grpSp>
      <p:grpSp>
        <p:nvGrpSpPr>
          <p:cNvPr id="170" name="Group 476"/>
          <p:cNvGrpSpPr>
            <a:grpSpLocks/>
          </p:cNvGrpSpPr>
          <p:nvPr/>
        </p:nvGrpSpPr>
        <p:grpSpPr bwMode="auto">
          <a:xfrm>
            <a:off x="1092644" y="4057851"/>
            <a:ext cx="544513" cy="244475"/>
            <a:chOff x="844" y="3337"/>
            <a:chExt cx="343" cy="154"/>
          </a:xfrm>
        </p:grpSpPr>
        <p:sp>
          <p:nvSpPr>
            <p:cNvPr id="171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72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>
                  <a:solidFill>
                    <a:srgbClr val="FFFFFF"/>
                  </a:solidFill>
                  <a:latin typeface="+mn-lt"/>
                </a:rPr>
                <a:t>DHCP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410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  <p:bldP spid="65" grpId="0" animBg="1"/>
      <p:bldP spid="6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network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732" y="1146875"/>
            <a:ext cx="5744966" cy="5594888"/>
          </a:xfrm>
        </p:spPr>
        <p:txBody>
          <a:bodyPr/>
          <a:lstStyle/>
          <a:p>
            <a:r>
              <a:rPr lang="en-US" dirty="0"/>
              <a:t>DHCP server creates DHCP ACK containing client’s IP address, IP address of first-hop router for client, subnet mask, &amp; IP address of DNS server</a:t>
            </a:r>
          </a:p>
          <a:p>
            <a:r>
              <a:rPr lang="en-US" dirty="0"/>
              <a:t>Encapsulation at DHCP server, frame forwarded (switch learning) through LAN, </a:t>
            </a:r>
            <a:r>
              <a:rPr lang="en-US" dirty="0" err="1"/>
              <a:t>demultiplexing</a:t>
            </a:r>
            <a:r>
              <a:rPr lang="en-US" dirty="0"/>
              <a:t> at client</a:t>
            </a:r>
          </a:p>
          <a:p>
            <a:r>
              <a:rPr lang="en-US" dirty="0"/>
              <a:t>Client receives DHCP ACK</a:t>
            </a:r>
          </a:p>
          <a:p>
            <a:endParaRPr lang="en-US" dirty="0"/>
          </a:p>
        </p:txBody>
      </p:sp>
      <p:grpSp>
        <p:nvGrpSpPr>
          <p:cNvPr id="4" name="Group 152"/>
          <p:cNvGrpSpPr>
            <a:grpSpLocks/>
          </p:cNvGrpSpPr>
          <p:nvPr/>
        </p:nvGrpSpPr>
        <p:grpSpPr bwMode="auto">
          <a:xfrm>
            <a:off x="1155074" y="2176000"/>
            <a:ext cx="3554412" cy="3067050"/>
            <a:chOff x="773113" y="1273175"/>
            <a:chExt cx="3554412" cy="30663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11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6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grpSp>
          <p:nvGrpSpPr>
            <p:cNvPr id="16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31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33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36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1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62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37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38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9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60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39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0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41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7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8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42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5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6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44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5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8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0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1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2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53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4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18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9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0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1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3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8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9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0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24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6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7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65" name="Group 45"/>
          <p:cNvGrpSpPr>
            <a:grpSpLocks/>
          </p:cNvGrpSpPr>
          <p:nvPr/>
        </p:nvGrpSpPr>
        <p:grpSpPr bwMode="auto">
          <a:xfrm>
            <a:off x="1577349" y="1983913"/>
            <a:ext cx="976312" cy="1460500"/>
            <a:chOff x="651" y="681"/>
            <a:chExt cx="615" cy="920"/>
          </a:xfrm>
        </p:grpSpPr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7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68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69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70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1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2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3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74" name="Group 57"/>
          <p:cNvGrpSpPr>
            <a:grpSpLocks/>
          </p:cNvGrpSpPr>
          <p:nvPr/>
        </p:nvGrpSpPr>
        <p:grpSpPr bwMode="auto">
          <a:xfrm>
            <a:off x="734386" y="4055600"/>
            <a:ext cx="1081088" cy="1166813"/>
            <a:chOff x="42" y="744"/>
            <a:chExt cx="681" cy="735"/>
          </a:xfrm>
        </p:grpSpPr>
        <p:grpSp>
          <p:nvGrpSpPr>
            <p:cNvPr id="75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77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02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0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06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03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04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78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6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00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01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97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9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79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4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5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80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81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8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88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2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3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89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0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1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86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87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82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3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4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76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07" name="Group 90"/>
          <p:cNvGrpSpPr>
            <a:grpSpLocks/>
          </p:cNvGrpSpPr>
          <p:nvPr/>
        </p:nvGrpSpPr>
        <p:grpSpPr bwMode="auto">
          <a:xfrm>
            <a:off x="831224" y="5141450"/>
            <a:ext cx="1081087" cy="244475"/>
            <a:chOff x="504" y="3523"/>
            <a:chExt cx="681" cy="154"/>
          </a:xfrm>
        </p:grpSpPr>
        <p:grpSp>
          <p:nvGrpSpPr>
            <p:cNvPr id="108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12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15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19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20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16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17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18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13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14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109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10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11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21" name="Group 104"/>
          <p:cNvGrpSpPr>
            <a:grpSpLocks/>
          </p:cNvGrpSpPr>
          <p:nvPr/>
        </p:nvGrpSpPr>
        <p:grpSpPr bwMode="auto">
          <a:xfrm>
            <a:off x="1859924" y="3984163"/>
            <a:ext cx="1316037" cy="1314450"/>
            <a:chOff x="931" y="1941"/>
            <a:chExt cx="829" cy="828"/>
          </a:xfrm>
        </p:grpSpPr>
        <p:sp>
          <p:nvSpPr>
            <p:cNvPr id="122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3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12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2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12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2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2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2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130" name="Group 113"/>
          <p:cNvGrpSpPr>
            <a:grpSpLocks/>
          </p:cNvGrpSpPr>
          <p:nvPr/>
        </p:nvGrpSpPr>
        <p:grpSpPr bwMode="auto">
          <a:xfrm>
            <a:off x="453399" y="1872788"/>
            <a:ext cx="1081087" cy="1217612"/>
            <a:chOff x="1404" y="3105"/>
            <a:chExt cx="681" cy="767"/>
          </a:xfrm>
        </p:grpSpPr>
        <p:grpSp>
          <p:nvGrpSpPr>
            <p:cNvPr id="131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36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61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64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65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62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63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37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55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59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60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56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57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58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38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53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54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39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40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44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47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51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52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48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49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50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145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46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41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42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43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32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133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134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35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166" name="Group 149"/>
          <p:cNvGrpSpPr>
            <a:grpSpLocks/>
          </p:cNvGrpSpPr>
          <p:nvPr/>
        </p:nvGrpSpPr>
        <p:grpSpPr bwMode="auto">
          <a:xfrm>
            <a:off x="1185236" y="4081000"/>
            <a:ext cx="544513" cy="244475"/>
            <a:chOff x="844" y="3337"/>
            <a:chExt cx="343" cy="154"/>
          </a:xfrm>
        </p:grpSpPr>
        <p:sp>
          <p:nvSpPr>
            <p:cNvPr id="167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68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96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181">
            <a:extLst>
              <a:ext uri="{FF2B5EF4-FFF2-40B4-BE49-F238E27FC236}">
                <a16:creationId xmlns:a16="http://schemas.microsoft.com/office/drawing/2014/main" id="{6696EB86-EDED-904F-8311-CD3F75077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1552" y="-17867"/>
            <a:ext cx="2068862" cy="1544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DOCSIS: Cable Internet Link-Layer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4634152"/>
            <a:ext cx="11639227" cy="2107610"/>
          </a:xfrm>
        </p:spPr>
        <p:txBody>
          <a:bodyPr>
            <a:normAutofit/>
          </a:bodyPr>
          <a:lstStyle/>
          <a:p>
            <a:r>
              <a:rPr lang="en-US" dirty="0"/>
              <a:t>Combines ideas from all three classes of multiple access protocols!</a:t>
            </a:r>
          </a:p>
          <a:p>
            <a:r>
              <a:rPr lang="en-US" dirty="0"/>
              <a:t>All cable modems in a neighborhood share the same coaxial medium.</a:t>
            </a:r>
          </a:p>
          <a:p>
            <a:pPr lvl="1"/>
            <a:r>
              <a:rPr lang="en-US" dirty="0"/>
              <a:t>They are all connected to “one big wire.”  It's a shared, broadcast medium.</a:t>
            </a:r>
          </a:p>
          <a:p>
            <a:pPr lvl="1"/>
            <a:r>
              <a:rPr lang="en-US" dirty="0"/>
              <a:t>They can all “hear” each other’s traffic, in both directions.</a:t>
            </a:r>
          </a:p>
        </p:txBody>
      </p:sp>
      <p:sp>
        <p:nvSpPr>
          <p:cNvPr id="4" name="Rectangle 44"/>
          <p:cNvSpPr>
            <a:spLocks noChangeArrowheads="1"/>
          </p:cNvSpPr>
          <p:nvPr/>
        </p:nvSpPr>
        <p:spPr bwMode="auto">
          <a:xfrm>
            <a:off x="2087100" y="2413161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endParaRPr lang="en-US" altLang="en-US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1526713" y="1871823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6" name="Text Box 126"/>
          <p:cNvSpPr txBox="1">
            <a:spLocks noChangeArrowheads="1"/>
          </p:cNvSpPr>
          <p:nvPr/>
        </p:nvSpPr>
        <p:spPr bwMode="auto">
          <a:xfrm>
            <a:off x="1952163" y="2382998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7" name="AutoShape 127"/>
          <p:cNvSpPr>
            <a:spLocks noChangeArrowheads="1"/>
          </p:cNvSpPr>
          <p:nvPr/>
        </p:nvSpPr>
        <p:spPr bwMode="auto">
          <a:xfrm>
            <a:off x="1991850" y="2149636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8" name="Group 128"/>
          <p:cNvGrpSpPr>
            <a:grpSpLocks/>
          </p:cNvGrpSpPr>
          <p:nvPr/>
        </p:nvGrpSpPr>
        <p:grpSpPr bwMode="auto">
          <a:xfrm>
            <a:off x="1383838" y="3525998"/>
            <a:ext cx="2000250" cy="811213"/>
            <a:chOff x="3240" y="1830"/>
            <a:chExt cx="1372" cy="723"/>
          </a:xfrm>
        </p:grpSpPr>
        <p:sp>
          <p:nvSpPr>
            <p:cNvPr id="9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6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4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4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4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49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52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1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7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3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4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41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44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8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33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9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 i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endParaRPr lang="en-US" altLang="en-US" i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25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8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1800" i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54" name="Freeform 174"/>
          <p:cNvSpPr>
            <a:spLocks/>
          </p:cNvSpPr>
          <p:nvPr/>
        </p:nvSpPr>
        <p:spPr bwMode="auto">
          <a:xfrm flipH="1">
            <a:off x="2466513" y="2838611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76"/>
          <p:cNvSpPr>
            <a:spLocks noChangeShapeType="1"/>
          </p:cNvSpPr>
          <p:nvPr/>
        </p:nvSpPr>
        <p:spPr bwMode="auto">
          <a:xfrm flipH="1" flipV="1">
            <a:off x="2806238" y="2962436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" name="Text Box 177"/>
          <p:cNvSpPr txBox="1">
            <a:spLocks noChangeArrowheads="1"/>
          </p:cNvSpPr>
          <p:nvPr/>
        </p:nvSpPr>
        <p:spPr bwMode="auto">
          <a:xfrm>
            <a:off x="2788775" y="3168811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termination system</a:t>
            </a:r>
          </a:p>
        </p:txBody>
      </p:sp>
      <p:grpSp>
        <p:nvGrpSpPr>
          <p:cNvPr id="57" name="Group 2"/>
          <p:cNvGrpSpPr>
            <a:grpSpLocks/>
          </p:cNvGrpSpPr>
          <p:nvPr/>
        </p:nvGrpSpPr>
        <p:grpSpPr bwMode="auto">
          <a:xfrm>
            <a:off x="7343313" y="1887698"/>
            <a:ext cx="2268537" cy="1457326"/>
            <a:chOff x="419100" y="1239838"/>
            <a:chExt cx="2268538" cy="1456438"/>
          </a:xfrm>
        </p:grpSpPr>
        <p:sp>
          <p:nvSpPr>
            <p:cNvPr id="58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Text Box 39"/>
            <p:cNvSpPr txBox="1">
              <a:spLocks noChangeArrowheads="1"/>
            </p:cNvSpPr>
            <p:nvPr/>
          </p:nvSpPr>
          <p:spPr bwMode="auto">
            <a:xfrm>
              <a:off x="1237199" y="2264476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400" i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en-US" sz="1400" i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61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1400" i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62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7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67" name="Picture 25" descr="t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8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69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77" name="Group 8"/>
          <p:cNvGrpSpPr>
            <a:grpSpLocks/>
          </p:cNvGrpSpPr>
          <p:nvPr/>
        </p:nvGrpSpPr>
        <p:grpSpPr bwMode="auto">
          <a:xfrm>
            <a:off x="2901488" y="2097248"/>
            <a:ext cx="4938712" cy="1389063"/>
            <a:chOff x="4327270" y="1745934"/>
            <a:chExt cx="4938730" cy="1388847"/>
          </a:xfrm>
        </p:grpSpPr>
        <p:sp>
          <p:nvSpPr>
            <p:cNvPr id="78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9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358"/>
              <a:chOff x="5534163" y="1745934"/>
              <a:chExt cx="2894013" cy="752358"/>
            </a:xfrm>
          </p:grpSpPr>
          <p:grpSp>
            <p:nvGrpSpPr>
              <p:cNvPr id="119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158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59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6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16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168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69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0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1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2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73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63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65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67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20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142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43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44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5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14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152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53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54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55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56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57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47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4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9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51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21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126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27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28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29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130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136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7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8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9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0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1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31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2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3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35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22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r>
                  <a:rPr lang="en-US" altLang="en-US" i="0">
                    <a:solidFill>
                      <a:srgbClr val="969696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123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4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5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0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01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03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04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05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107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113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4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5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18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108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9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10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112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02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1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83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85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86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87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88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89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95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6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7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8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99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00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90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1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2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pic>
                <p:nvPicPr>
                  <p:cNvPr id="94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84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i="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174" name="Group 173"/>
          <p:cNvGrpSpPr>
            <a:grpSpLocks/>
          </p:cNvGrpSpPr>
          <p:nvPr/>
        </p:nvGrpSpPr>
        <p:grpSpPr bwMode="auto">
          <a:xfrm>
            <a:off x="2466513" y="1038386"/>
            <a:ext cx="6373812" cy="938212"/>
            <a:chOff x="1987247" y="1333114"/>
            <a:chExt cx="5338532" cy="938762"/>
          </a:xfrm>
        </p:grpSpPr>
        <p:sp>
          <p:nvSpPr>
            <p:cNvPr id="175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Internet </a:t>
              </a:r>
              <a:r>
                <a:rPr lang="en-US" sz="1600" dirty="0" err="1">
                  <a:solidFill>
                    <a:srgbClr val="000000"/>
                  </a:solidFill>
                </a:rPr>
                <a:t>frames,TV</a:t>
              </a:r>
              <a:r>
                <a:rPr lang="en-US" sz="1600" dirty="0">
                  <a:solidFill>
                    <a:srgbClr val="000000"/>
                  </a:solidFill>
                </a:rPr>
                <a:t> channels, control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76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latin typeface="Arial" charset="0"/>
              </a:endParaRPr>
            </a:p>
          </p:txBody>
        </p:sp>
      </p:grpSp>
      <p:grpSp>
        <p:nvGrpSpPr>
          <p:cNvPr id="177" name="Group 176"/>
          <p:cNvGrpSpPr>
            <a:grpSpLocks/>
          </p:cNvGrpSpPr>
          <p:nvPr/>
        </p:nvGrpSpPr>
        <p:grpSpPr bwMode="auto">
          <a:xfrm>
            <a:off x="3901613" y="3443448"/>
            <a:ext cx="5995987" cy="944562"/>
            <a:chOff x="2810374" y="3867998"/>
            <a:chExt cx="5997028" cy="944802"/>
          </a:xfrm>
        </p:grpSpPr>
        <p:sp>
          <p:nvSpPr>
            <p:cNvPr id="178" name="Text Box 6"/>
            <p:cNvSpPr txBox="1">
              <a:spLocks noChangeArrowheads="1"/>
            </p:cNvSpPr>
            <p:nvPr/>
          </p:nvSpPr>
          <p:spPr bwMode="auto">
            <a:xfrm>
              <a:off x="2810374" y="4295144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upstream Internet frames, TV control,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79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i="0">
                <a:latin typeface="Arial" charset="0"/>
              </a:endParaRPr>
            </a:p>
          </p:txBody>
        </p:sp>
      </p:grpSp>
      <p:pic>
        <p:nvPicPr>
          <p:cNvPr id="18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38" y="2538573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86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(before DNS, before HTTP)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5929" y="1146875"/>
            <a:ext cx="6566769" cy="5594888"/>
          </a:xfrm>
        </p:spPr>
        <p:txBody>
          <a:bodyPr/>
          <a:lstStyle/>
          <a:p>
            <a:r>
              <a:rPr lang="en-US" dirty="0"/>
              <a:t>Before sending HTTP request, we need to send a DNS request to get IP address of </a:t>
            </a:r>
            <a:r>
              <a:rPr lang="en-US" dirty="0">
                <a:hlinkClick r:id="rId2"/>
              </a:rPr>
              <a:t>www.google.com</a:t>
            </a:r>
            <a:r>
              <a:rPr lang="en-US" dirty="0"/>
              <a:t> </a:t>
            </a:r>
          </a:p>
          <a:p>
            <a:r>
              <a:rPr lang="en-US" dirty="0"/>
              <a:t>Create DNS request, inside UDP segment, inside IP datagram, inside </a:t>
            </a:r>
            <a:r>
              <a:rPr lang="en-US" i="1" dirty="0">
                <a:solidFill>
                  <a:schemeClr val="accent6"/>
                </a:solidFill>
              </a:rPr>
              <a:t>Ethernet frame</a:t>
            </a:r>
            <a:r>
              <a:rPr lang="en-US" dirty="0"/>
              <a:t>, but we don’t yet have the MAC address of the router to set as the first-hop Ethernet destination.</a:t>
            </a:r>
          </a:p>
          <a:p>
            <a:r>
              <a:rPr lang="en-US" dirty="0"/>
              <a:t>Client broadcasts </a:t>
            </a:r>
            <a:r>
              <a:rPr lang="en-US" i="1" dirty="0">
                <a:solidFill>
                  <a:schemeClr val="accent6"/>
                </a:solidFill>
              </a:rPr>
              <a:t>ARP query </a:t>
            </a:r>
            <a:r>
              <a:rPr lang="en-US" dirty="0"/>
              <a:t>listing the router’s IP address.  Router replies with its MAC address (on that subnet).</a:t>
            </a: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958308" y="2314898"/>
            <a:ext cx="3554412" cy="3067050"/>
            <a:chOff x="773113" y="1273175"/>
            <a:chExt cx="3554412" cy="30663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11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6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grpSp>
          <p:nvGrpSpPr>
            <p:cNvPr id="16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31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33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36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1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62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37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38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9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60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39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0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41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7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8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42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5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6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44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5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8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0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1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2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53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4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18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9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0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1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3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8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9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0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24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6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7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65" name="Line 43"/>
          <p:cNvSpPr>
            <a:spLocks noChangeShapeType="1"/>
          </p:cNvSpPr>
          <p:nvPr/>
        </p:nvSpPr>
        <p:spPr bwMode="auto">
          <a:xfrm flipV="1">
            <a:off x="2850608" y="3559498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" name="Group 45"/>
          <p:cNvGrpSpPr>
            <a:grpSpLocks/>
          </p:cNvGrpSpPr>
          <p:nvPr/>
        </p:nvGrpSpPr>
        <p:grpSpPr bwMode="auto">
          <a:xfrm>
            <a:off x="1380583" y="2122811"/>
            <a:ext cx="976312" cy="1460500"/>
            <a:chOff x="651" y="681"/>
            <a:chExt cx="615" cy="920"/>
          </a:xfrm>
        </p:grpSpPr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8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69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70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71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2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3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4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75" name="Group 276"/>
          <p:cNvGrpSpPr>
            <a:grpSpLocks/>
          </p:cNvGrpSpPr>
          <p:nvPr/>
        </p:nvGrpSpPr>
        <p:grpSpPr bwMode="auto">
          <a:xfrm>
            <a:off x="466183" y="2199011"/>
            <a:ext cx="762000" cy="876300"/>
            <a:chOff x="177" y="729"/>
            <a:chExt cx="480" cy="552"/>
          </a:xfrm>
        </p:grpSpPr>
        <p:grpSp>
          <p:nvGrpSpPr>
            <p:cNvPr id="76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4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5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77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89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2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93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sp>
            <p:nvSpPr>
              <p:cNvPr id="90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91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78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83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87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grpSp>
            <p:nvGrpSpPr>
              <p:cNvPr id="84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85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86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79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81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2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80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96" name="Group 263"/>
          <p:cNvGrpSpPr>
            <a:grpSpLocks/>
          </p:cNvGrpSpPr>
          <p:nvPr/>
        </p:nvGrpSpPr>
        <p:grpSpPr bwMode="auto">
          <a:xfrm>
            <a:off x="277270" y="2910211"/>
            <a:ext cx="1081088" cy="244475"/>
            <a:chOff x="76" y="2296"/>
            <a:chExt cx="681" cy="154"/>
          </a:xfrm>
        </p:grpSpPr>
        <p:sp>
          <p:nvSpPr>
            <p:cNvPr id="97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1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ARP query</a:t>
              </a:r>
            </a:p>
          </p:txBody>
        </p:sp>
      </p:grpSp>
      <p:grpSp>
        <p:nvGrpSpPr>
          <p:cNvPr id="102" name="Group 255"/>
          <p:cNvGrpSpPr>
            <a:grpSpLocks/>
          </p:cNvGrpSpPr>
          <p:nvPr/>
        </p:nvGrpSpPr>
        <p:grpSpPr bwMode="auto">
          <a:xfrm>
            <a:off x="2426745" y="4024636"/>
            <a:ext cx="1016000" cy="877887"/>
            <a:chOff x="719" y="2137"/>
            <a:chExt cx="640" cy="553"/>
          </a:xfrm>
        </p:grpSpPr>
        <p:sp>
          <p:nvSpPr>
            <p:cNvPr id="103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05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>
                <a:defRPr/>
              </a:pPr>
              <a:r>
                <a:rPr lang="en-US" sz="1600" i="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106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7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108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109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10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ARP</a:t>
                </a:r>
              </a:p>
            </p:txBody>
          </p:sp>
        </p:grpSp>
      </p:grpSp>
      <p:grpSp>
        <p:nvGrpSpPr>
          <p:cNvPr id="111" name="Group 242"/>
          <p:cNvGrpSpPr>
            <a:grpSpLocks/>
          </p:cNvGrpSpPr>
          <p:nvPr/>
        </p:nvGrpSpPr>
        <p:grpSpPr bwMode="auto">
          <a:xfrm>
            <a:off x="1336133" y="2762573"/>
            <a:ext cx="444500" cy="244475"/>
            <a:chOff x="161" y="1354"/>
            <a:chExt cx="280" cy="154"/>
          </a:xfrm>
        </p:grpSpPr>
        <p:sp>
          <p:nvSpPr>
            <p:cNvPr id="112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13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ARP</a:t>
              </a:r>
            </a:p>
          </p:txBody>
        </p:sp>
      </p:grpSp>
      <p:grpSp>
        <p:nvGrpSpPr>
          <p:cNvPr id="114" name="Group 270"/>
          <p:cNvGrpSpPr>
            <a:grpSpLocks/>
          </p:cNvGrpSpPr>
          <p:nvPr/>
        </p:nvGrpSpPr>
        <p:grpSpPr bwMode="auto">
          <a:xfrm>
            <a:off x="1363120" y="4229423"/>
            <a:ext cx="1081088" cy="244475"/>
            <a:chOff x="76" y="2296"/>
            <a:chExt cx="681" cy="154"/>
          </a:xfrm>
        </p:grpSpPr>
        <p:sp>
          <p:nvSpPr>
            <p:cNvPr id="115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16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17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18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19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ARP reply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12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3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4122835"/>
            <a:ext cx="11639227" cy="26189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IP datagram containing DNS query forwarded via LAN switch from client to 1st hop router.  Router unwraps ethernet frame and rewraps with different MAC addresses (for next hop).</a:t>
            </a:r>
          </a:p>
          <a:p>
            <a:r>
              <a:rPr lang="en-US" dirty="0"/>
              <a:t>IP datagram forwarded from campus network into ISP network, routed (tables already created by </a:t>
            </a:r>
            <a:r>
              <a:rPr lang="en-US" dirty="0">
                <a:solidFill>
                  <a:srgbClr val="C00000"/>
                </a:solidFill>
              </a:rPr>
              <a:t>RIP, OSPF, IS-IS </a:t>
            </a:r>
            <a:r>
              <a:rPr lang="en-US" dirty="0"/>
              <a:t>and/or </a:t>
            </a:r>
            <a:r>
              <a:rPr lang="en-US" dirty="0">
                <a:solidFill>
                  <a:srgbClr val="C00000"/>
                </a:solidFill>
              </a:rPr>
              <a:t>BGP</a:t>
            </a:r>
            <a:r>
              <a:rPr lang="en-US" dirty="0"/>
              <a:t> routing protocols) to DNS server.</a:t>
            </a:r>
          </a:p>
          <a:p>
            <a:r>
              <a:rPr lang="en-US" dirty="0"/>
              <a:t>DNS server replies to client with IP address of </a:t>
            </a:r>
            <a:r>
              <a:rPr lang="en-US" dirty="0" err="1"/>
              <a:t>www.google.com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 err="1"/>
          </a:p>
        </p:txBody>
      </p:sp>
      <p:grpSp>
        <p:nvGrpSpPr>
          <p:cNvPr id="4" name="Group 230"/>
          <p:cNvGrpSpPr>
            <a:grpSpLocks/>
          </p:cNvGrpSpPr>
          <p:nvPr/>
        </p:nvGrpSpPr>
        <p:grpSpPr bwMode="auto">
          <a:xfrm>
            <a:off x="2196799" y="946330"/>
            <a:ext cx="3554412" cy="3067050"/>
            <a:chOff x="773113" y="1273175"/>
            <a:chExt cx="3554412" cy="30663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11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6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grpSp>
          <p:nvGrpSpPr>
            <p:cNvPr id="16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31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33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36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1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62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37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38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9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60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39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0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41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7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8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42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5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6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44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5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8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0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1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2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53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4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18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9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0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1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3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8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9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0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24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6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7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65" name="Freeform 236"/>
          <p:cNvSpPr>
            <a:spLocks/>
          </p:cNvSpPr>
          <p:nvPr/>
        </p:nvSpPr>
        <p:spPr bwMode="auto">
          <a:xfrm>
            <a:off x="6175074" y="379593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6" name="Group 44"/>
          <p:cNvGrpSpPr>
            <a:grpSpLocks/>
          </p:cNvGrpSpPr>
          <p:nvPr/>
        </p:nvGrpSpPr>
        <p:grpSpPr bwMode="auto">
          <a:xfrm>
            <a:off x="2619074" y="754243"/>
            <a:ext cx="976312" cy="1460500"/>
            <a:chOff x="651" y="681"/>
            <a:chExt cx="615" cy="920"/>
          </a:xfrm>
        </p:grpSpPr>
        <p:sp>
          <p:nvSpPr>
            <p:cNvPr id="67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8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69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0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71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2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3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4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75" name="Group 53"/>
          <p:cNvGrpSpPr>
            <a:grpSpLocks/>
          </p:cNvGrpSpPr>
          <p:nvPr/>
        </p:nvGrpSpPr>
        <p:grpSpPr bwMode="auto">
          <a:xfrm>
            <a:off x="1944386" y="835205"/>
            <a:ext cx="460375" cy="244475"/>
            <a:chOff x="844" y="3337"/>
            <a:chExt cx="290" cy="154"/>
          </a:xfrm>
        </p:grpSpPr>
        <p:sp>
          <p:nvSpPr>
            <p:cNvPr id="76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77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>
                  <a:solidFill>
                    <a:schemeClr val="bg1"/>
                  </a:solidFill>
                  <a:latin typeface="Arial" charset="0"/>
                </a:rPr>
                <a:t>DNS</a:t>
              </a:r>
            </a:p>
          </p:txBody>
        </p:sp>
      </p:grpSp>
      <p:grpSp>
        <p:nvGrpSpPr>
          <p:cNvPr id="78" name="Group 58"/>
          <p:cNvGrpSpPr>
            <a:grpSpLocks/>
          </p:cNvGrpSpPr>
          <p:nvPr/>
        </p:nvGrpSpPr>
        <p:grpSpPr bwMode="auto">
          <a:xfrm>
            <a:off x="1884061" y="1060630"/>
            <a:ext cx="561975" cy="244475"/>
            <a:chOff x="740" y="3209"/>
            <a:chExt cx="354" cy="154"/>
          </a:xfrm>
        </p:grpSpPr>
        <p:grpSp>
          <p:nvGrpSpPr>
            <p:cNvPr id="79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8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sp>
          <p:nvSpPr>
            <p:cNvPr id="8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84" name="Group 64"/>
          <p:cNvGrpSpPr>
            <a:grpSpLocks/>
          </p:cNvGrpSpPr>
          <p:nvPr/>
        </p:nvGrpSpPr>
        <p:grpSpPr bwMode="auto">
          <a:xfrm>
            <a:off x="1884061" y="1295580"/>
            <a:ext cx="561975" cy="244475"/>
            <a:chOff x="836" y="3305"/>
            <a:chExt cx="354" cy="154"/>
          </a:xfrm>
        </p:grpSpPr>
        <p:grpSp>
          <p:nvGrpSpPr>
            <p:cNvPr id="85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89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90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86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87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88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91" name="Group 71"/>
          <p:cNvGrpSpPr>
            <a:grpSpLocks/>
          </p:cNvGrpSpPr>
          <p:nvPr/>
        </p:nvGrpSpPr>
        <p:grpSpPr bwMode="auto">
          <a:xfrm>
            <a:off x="1704674" y="1327330"/>
            <a:ext cx="762000" cy="177800"/>
            <a:chOff x="627" y="3377"/>
            <a:chExt cx="480" cy="112"/>
          </a:xfrm>
        </p:grpSpPr>
        <p:sp>
          <p:nvSpPr>
            <p:cNvPr id="92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3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94" name="Group 74"/>
          <p:cNvGrpSpPr>
            <a:grpSpLocks/>
          </p:cNvGrpSpPr>
          <p:nvPr/>
        </p:nvGrpSpPr>
        <p:grpSpPr bwMode="auto">
          <a:xfrm>
            <a:off x="1509411" y="1559105"/>
            <a:ext cx="1081088" cy="244475"/>
            <a:chOff x="504" y="3523"/>
            <a:chExt cx="681" cy="154"/>
          </a:xfrm>
        </p:grpSpPr>
        <p:grpSp>
          <p:nvGrpSpPr>
            <p:cNvPr id="95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99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102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106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107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103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04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105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00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01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96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7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8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108" name="AutoShape 88"/>
          <p:cNvSpPr>
            <a:spLocks noChangeArrowheads="1"/>
          </p:cNvSpPr>
          <p:nvPr/>
        </p:nvSpPr>
        <p:spPr bwMode="auto">
          <a:xfrm>
            <a:off x="2052336" y="835205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09" name="Group 89"/>
          <p:cNvGrpSpPr>
            <a:grpSpLocks/>
          </p:cNvGrpSpPr>
          <p:nvPr/>
        </p:nvGrpSpPr>
        <p:grpSpPr bwMode="auto">
          <a:xfrm>
            <a:off x="2074561" y="2062343"/>
            <a:ext cx="1081088" cy="244475"/>
            <a:chOff x="504" y="3523"/>
            <a:chExt cx="681" cy="154"/>
          </a:xfrm>
        </p:grpSpPr>
        <p:grpSp>
          <p:nvGrpSpPr>
            <p:cNvPr id="110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114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117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121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122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118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19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120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15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16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111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12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13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23" name="Group 4"/>
          <p:cNvGrpSpPr>
            <a:grpSpLocks/>
          </p:cNvGrpSpPr>
          <p:nvPr/>
        </p:nvGrpSpPr>
        <p:grpSpPr bwMode="auto">
          <a:xfrm>
            <a:off x="6597349" y="1714680"/>
            <a:ext cx="757237" cy="379413"/>
            <a:chOff x="2466" y="2026"/>
            <a:chExt cx="477" cy="282"/>
          </a:xfrm>
        </p:grpSpPr>
        <p:sp>
          <p:nvSpPr>
            <p:cNvPr id="124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charset="0"/>
              </a:endParaRPr>
            </a:p>
          </p:txBody>
        </p:sp>
        <p:sp>
          <p:nvSpPr>
            <p:cNvPr id="125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latin typeface="Times New Roman" charset="0"/>
              </a:endParaRPr>
            </a:p>
          </p:txBody>
        </p:sp>
        <p:sp>
          <p:nvSpPr>
            <p:cNvPr id="127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charset="0"/>
              </a:endParaRPr>
            </a:p>
          </p:txBody>
        </p:sp>
        <p:grpSp>
          <p:nvGrpSpPr>
            <p:cNvPr id="128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35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9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32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" name="Group 19"/>
          <p:cNvGrpSpPr>
            <a:grpSpLocks/>
          </p:cNvGrpSpPr>
          <p:nvPr/>
        </p:nvGrpSpPr>
        <p:grpSpPr bwMode="auto">
          <a:xfrm>
            <a:off x="7962599" y="1460680"/>
            <a:ext cx="757237" cy="379413"/>
            <a:chOff x="2466" y="2026"/>
            <a:chExt cx="477" cy="282"/>
          </a:xfrm>
        </p:grpSpPr>
        <p:sp>
          <p:nvSpPr>
            <p:cNvPr id="139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charset="0"/>
              </a:endParaRPr>
            </a:p>
          </p:txBody>
        </p:sp>
        <p:sp>
          <p:nvSpPr>
            <p:cNvPr id="140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latin typeface="Times New Roman" charset="0"/>
              </a:endParaRPr>
            </a:p>
          </p:txBody>
        </p:sp>
        <p:sp>
          <p:nvSpPr>
            <p:cNvPr id="142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charset="0"/>
              </a:endParaRPr>
            </a:p>
          </p:txBody>
        </p:sp>
        <p:grpSp>
          <p:nvGrpSpPr>
            <p:cNvPr id="143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50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4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47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" name="Text Box 34"/>
          <p:cNvSpPr txBox="1">
            <a:spLocks noChangeArrowheads="1"/>
          </p:cNvSpPr>
          <p:nvPr/>
        </p:nvSpPr>
        <p:spPr bwMode="auto">
          <a:xfrm>
            <a:off x="6759274" y="2184580"/>
            <a:ext cx="13447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 dirty="0">
                <a:solidFill>
                  <a:srgbClr val="000000"/>
                </a:solidFill>
                <a:latin typeface="Arial" charset="0"/>
              </a:rPr>
              <a:t>ISP network </a:t>
            </a:r>
          </a:p>
          <a:p>
            <a:pPr eaLnBrk="1" hangingPunct="1"/>
            <a:r>
              <a:rPr lang="en-US" alt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154" name="Group 69"/>
          <p:cNvGrpSpPr>
            <a:grpSpLocks/>
          </p:cNvGrpSpPr>
          <p:nvPr/>
        </p:nvGrpSpPr>
        <p:grpSpPr bwMode="auto">
          <a:xfrm>
            <a:off x="8619824" y="2376668"/>
            <a:ext cx="757237" cy="379412"/>
            <a:chOff x="2466" y="2026"/>
            <a:chExt cx="477" cy="282"/>
          </a:xfrm>
        </p:grpSpPr>
        <p:sp>
          <p:nvSpPr>
            <p:cNvPr id="155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charset="0"/>
              </a:endParaRPr>
            </a:p>
          </p:txBody>
        </p:sp>
        <p:sp>
          <p:nvSpPr>
            <p:cNvPr id="156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latin typeface="Times New Roman" charset="0"/>
              </a:endParaRPr>
            </a:p>
          </p:txBody>
        </p:sp>
        <p:sp>
          <p:nvSpPr>
            <p:cNvPr id="158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latin typeface="Arial" charset="0"/>
              </a:endParaRPr>
            </a:p>
          </p:txBody>
        </p:sp>
        <p:grpSp>
          <p:nvGrpSpPr>
            <p:cNvPr id="159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66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0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63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1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9" name="Line 93"/>
          <p:cNvSpPr>
            <a:spLocks noChangeShapeType="1"/>
          </p:cNvSpPr>
          <p:nvPr/>
        </p:nvSpPr>
        <p:spPr bwMode="auto">
          <a:xfrm flipH="1">
            <a:off x="8338836" y="120191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Text Box 139"/>
          <p:cNvSpPr txBox="1">
            <a:spLocks noChangeArrowheads="1"/>
          </p:cNvSpPr>
          <p:nvPr/>
        </p:nvSpPr>
        <p:spPr bwMode="auto">
          <a:xfrm>
            <a:off x="8791274" y="41928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altLang="en-US" sz="1600" i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71" name="Group 166"/>
          <p:cNvGrpSpPr>
            <a:grpSpLocks/>
          </p:cNvGrpSpPr>
          <p:nvPr/>
        </p:nvGrpSpPr>
        <p:grpSpPr bwMode="auto">
          <a:xfrm>
            <a:off x="5219399" y="2082980"/>
            <a:ext cx="1576387" cy="1287463"/>
            <a:chOff x="3228" y="1776"/>
            <a:chExt cx="252" cy="96"/>
          </a:xfrm>
        </p:grpSpPr>
        <p:sp>
          <p:nvSpPr>
            <p:cNvPr id="17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" name="Group 167"/>
          <p:cNvGrpSpPr>
            <a:grpSpLocks/>
          </p:cNvGrpSpPr>
          <p:nvPr/>
        </p:nvGrpSpPr>
        <p:grpSpPr bwMode="auto">
          <a:xfrm flipH="1">
            <a:off x="7024386" y="2097268"/>
            <a:ext cx="400050" cy="152400"/>
            <a:chOff x="3228" y="1776"/>
            <a:chExt cx="252" cy="96"/>
          </a:xfrm>
        </p:grpSpPr>
        <p:sp>
          <p:nvSpPr>
            <p:cNvPr id="175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7" name="Group 170"/>
          <p:cNvGrpSpPr>
            <a:grpSpLocks/>
          </p:cNvGrpSpPr>
          <p:nvPr/>
        </p:nvGrpSpPr>
        <p:grpSpPr bwMode="auto">
          <a:xfrm flipH="1" flipV="1">
            <a:off x="7176786" y="1573393"/>
            <a:ext cx="400050" cy="152400"/>
            <a:chOff x="3228" y="1776"/>
            <a:chExt cx="252" cy="96"/>
          </a:xfrm>
        </p:grpSpPr>
        <p:sp>
          <p:nvSpPr>
            <p:cNvPr id="17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" name="Group 173"/>
          <p:cNvGrpSpPr>
            <a:grpSpLocks/>
          </p:cNvGrpSpPr>
          <p:nvPr/>
        </p:nvGrpSpPr>
        <p:grpSpPr bwMode="auto">
          <a:xfrm flipH="1" flipV="1">
            <a:off x="9277049" y="2263955"/>
            <a:ext cx="400050" cy="152400"/>
            <a:chOff x="3228" y="1776"/>
            <a:chExt cx="252" cy="96"/>
          </a:xfrm>
        </p:grpSpPr>
        <p:sp>
          <p:nvSpPr>
            <p:cNvPr id="181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" name="Group 176"/>
          <p:cNvGrpSpPr>
            <a:grpSpLocks/>
          </p:cNvGrpSpPr>
          <p:nvPr/>
        </p:nvGrpSpPr>
        <p:grpSpPr bwMode="auto">
          <a:xfrm flipV="1">
            <a:off x="8453136" y="2283005"/>
            <a:ext cx="295275" cy="114300"/>
            <a:chOff x="3228" y="1776"/>
            <a:chExt cx="252" cy="96"/>
          </a:xfrm>
        </p:grpSpPr>
        <p:sp>
          <p:nvSpPr>
            <p:cNvPr id="18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6" name="Group 179"/>
          <p:cNvGrpSpPr>
            <a:grpSpLocks/>
          </p:cNvGrpSpPr>
          <p:nvPr/>
        </p:nvGrpSpPr>
        <p:grpSpPr bwMode="auto">
          <a:xfrm rot="409689" flipH="1" flipV="1">
            <a:off x="8724599" y="1625780"/>
            <a:ext cx="452437" cy="57150"/>
            <a:chOff x="3228" y="1776"/>
            <a:chExt cx="252" cy="96"/>
          </a:xfrm>
        </p:grpSpPr>
        <p:sp>
          <p:nvSpPr>
            <p:cNvPr id="187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9" name="Group 182"/>
          <p:cNvGrpSpPr>
            <a:grpSpLocks/>
          </p:cNvGrpSpPr>
          <p:nvPr/>
        </p:nvGrpSpPr>
        <p:grpSpPr bwMode="auto">
          <a:xfrm>
            <a:off x="7867349" y="1830568"/>
            <a:ext cx="295275" cy="114300"/>
            <a:chOff x="3228" y="1776"/>
            <a:chExt cx="252" cy="96"/>
          </a:xfrm>
        </p:grpSpPr>
        <p:sp>
          <p:nvSpPr>
            <p:cNvPr id="19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2" name="Group 185"/>
          <p:cNvGrpSpPr>
            <a:grpSpLocks/>
          </p:cNvGrpSpPr>
          <p:nvPr/>
        </p:nvGrpSpPr>
        <p:grpSpPr bwMode="auto">
          <a:xfrm flipH="1">
            <a:off x="8505524" y="1830568"/>
            <a:ext cx="295275" cy="114300"/>
            <a:chOff x="3228" y="1776"/>
            <a:chExt cx="252" cy="96"/>
          </a:xfrm>
        </p:grpSpPr>
        <p:sp>
          <p:nvSpPr>
            <p:cNvPr id="193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" name="Group 187"/>
          <p:cNvGrpSpPr>
            <a:grpSpLocks/>
          </p:cNvGrpSpPr>
          <p:nvPr/>
        </p:nvGrpSpPr>
        <p:grpSpPr bwMode="auto">
          <a:xfrm>
            <a:off x="7403799" y="111305"/>
            <a:ext cx="1316037" cy="1314450"/>
            <a:chOff x="931" y="1941"/>
            <a:chExt cx="829" cy="828"/>
          </a:xfrm>
        </p:grpSpPr>
        <p:sp>
          <p:nvSpPr>
            <p:cNvPr id="196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97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198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99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latin typeface="Arial" charset="0"/>
                  </a:rPr>
                  <a:t>Phy</a:t>
                </a:r>
              </a:p>
            </p:txBody>
          </p:sp>
          <p:sp>
            <p:nvSpPr>
              <p:cNvPr id="200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01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02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03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204" name="Group 196"/>
          <p:cNvGrpSpPr>
            <a:grpSpLocks/>
          </p:cNvGrpSpPr>
          <p:nvPr/>
        </p:nvGrpSpPr>
        <p:grpSpPr bwMode="auto">
          <a:xfrm>
            <a:off x="6305249" y="231955"/>
            <a:ext cx="1081087" cy="1217613"/>
            <a:chOff x="1404" y="3105"/>
            <a:chExt cx="681" cy="767"/>
          </a:xfrm>
        </p:grpSpPr>
        <p:grpSp>
          <p:nvGrpSpPr>
            <p:cNvPr id="205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35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238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239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236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37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211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29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233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234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230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31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232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12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227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28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213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8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21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225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226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22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223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224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219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220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15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16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17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06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07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208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09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</p:grpSp>
      <p:grpSp>
        <p:nvGrpSpPr>
          <p:cNvPr id="240" name="Group 248"/>
          <p:cNvGrpSpPr>
            <a:grpSpLocks/>
          </p:cNvGrpSpPr>
          <p:nvPr/>
        </p:nvGrpSpPr>
        <p:grpSpPr bwMode="auto">
          <a:xfrm>
            <a:off x="8573786" y="636768"/>
            <a:ext cx="373063" cy="687387"/>
            <a:chOff x="4140" y="429"/>
            <a:chExt cx="1425" cy="2396"/>
          </a:xfrm>
        </p:grpSpPr>
        <p:sp>
          <p:nvSpPr>
            <p:cNvPr id="24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4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4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71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72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247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4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9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70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249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50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5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67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68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25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65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66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254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5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5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60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61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62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263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264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1580" y="254643"/>
            <a:ext cx="4761118" cy="6487120"/>
          </a:xfrm>
        </p:spPr>
        <p:txBody>
          <a:bodyPr anchor="ctr"/>
          <a:lstStyle/>
          <a:p>
            <a:r>
              <a:rPr lang="en-US" dirty="0"/>
              <a:t>To send HTTP request, client opens TCP socket to server IP address, port 80.</a:t>
            </a:r>
          </a:p>
          <a:p>
            <a:r>
              <a:rPr lang="en-US" dirty="0"/>
              <a:t>TCP SYN packet sent -- step 1 of 3-way handshake.</a:t>
            </a:r>
          </a:p>
          <a:p>
            <a:r>
              <a:rPr lang="en-US" dirty="0"/>
              <a:t>Server sends SYN-ACK </a:t>
            </a:r>
            <a:r>
              <a:rPr lang="mr-IN" dirty="0"/>
              <a:t>–</a:t>
            </a:r>
            <a:r>
              <a:rPr lang="en-US" dirty="0"/>
              <a:t> step 2 of 3-way handshake</a:t>
            </a:r>
          </a:p>
          <a:p>
            <a:r>
              <a:rPr lang="en-US" dirty="0"/>
              <a:t>TCP connection is established!</a:t>
            </a:r>
          </a:p>
          <a:p>
            <a:endParaRPr lang="en-US" dirty="0"/>
          </a:p>
        </p:txBody>
      </p:sp>
      <p:grpSp>
        <p:nvGrpSpPr>
          <p:cNvPr id="4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11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6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grpSp>
          <p:nvGrpSpPr>
            <p:cNvPr id="16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31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33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36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1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62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37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38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9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60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39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0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41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7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8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42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5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6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44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5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8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0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1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2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53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4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18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9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0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1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3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8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9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0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24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6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7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65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7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9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70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71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72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3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4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5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76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77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79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0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78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81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8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85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8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91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4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95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02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99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107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108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109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112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115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18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119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20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21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22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23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124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125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26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27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</p:grpSp>
      <p:grpSp>
        <p:nvGrpSpPr>
          <p:cNvPr id="128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12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48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49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3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145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46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47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13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142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43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44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13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133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34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35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36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37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13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139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40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41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150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15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5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153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54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>
                  <a:solidFill>
                    <a:srgbClr val="000000"/>
                  </a:solidFill>
                  <a:latin typeface="Arial" charset="0"/>
                </a:endParaRP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155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56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57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58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159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16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79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80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6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176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77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78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16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173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74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75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16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164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65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66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67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68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16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170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71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72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181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82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183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201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02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84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198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99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00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185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86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87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88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89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190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195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96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97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191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192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93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94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20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04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222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23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05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219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20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21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206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07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08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09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0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11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216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7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8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212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213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4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5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224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225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26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27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28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29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30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231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32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33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234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9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50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52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55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80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81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56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57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78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79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58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59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60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76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77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61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2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74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75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63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64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67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69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0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1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272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3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25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1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Request/Reply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0182" y="1749586"/>
            <a:ext cx="4922515" cy="4992177"/>
          </a:xfrm>
        </p:spPr>
        <p:txBody>
          <a:bodyPr/>
          <a:lstStyle/>
          <a:p>
            <a:r>
              <a:rPr lang="en-US" i="1" dirty="0">
                <a:solidFill>
                  <a:schemeClr val="accent6"/>
                </a:solidFill>
              </a:rPr>
              <a:t>HTTP request </a:t>
            </a:r>
            <a:r>
              <a:rPr lang="en-US" dirty="0"/>
              <a:t>sent into TCP socket.</a:t>
            </a:r>
          </a:p>
          <a:p>
            <a:pPr lvl="1"/>
            <a:r>
              <a:rPr lang="en-US" dirty="0"/>
              <a:t>IP datagram containing request routed to </a:t>
            </a:r>
            <a:r>
              <a:rPr lang="en-US" dirty="0">
                <a:hlinkClick r:id="rId2"/>
              </a:rPr>
              <a:t>www.google.com</a:t>
            </a:r>
            <a:r>
              <a:rPr lang="en-US" dirty="0"/>
              <a:t>.</a:t>
            </a:r>
          </a:p>
          <a:p>
            <a:r>
              <a:rPr lang="en-US" dirty="0"/>
              <a:t>Web server replies with HTTP response (containing web page HTML).</a:t>
            </a:r>
          </a:p>
          <a:p>
            <a:pPr lvl="1"/>
            <a:r>
              <a:rPr lang="en-US"/>
              <a:t>IP datagram containing response routed back to client.</a:t>
            </a:r>
            <a:endParaRPr lang="en-US" dirty="0"/>
          </a:p>
        </p:txBody>
      </p:sp>
      <p:grpSp>
        <p:nvGrpSpPr>
          <p:cNvPr id="4" name="Group 300"/>
          <p:cNvGrpSpPr>
            <a:grpSpLocks/>
          </p:cNvGrpSpPr>
          <p:nvPr/>
        </p:nvGrpSpPr>
        <p:grpSpPr bwMode="auto">
          <a:xfrm>
            <a:off x="960384" y="1440023"/>
            <a:ext cx="3554412" cy="3067050"/>
            <a:chOff x="773113" y="1273175"/>
            <a:chExt cx="3554412" cy="3066395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11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6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</a:endParaRPr>
            </a:p>
          </p:txBody>
        </p:sp>
        <p:grpSp>
          <p:nvGrpSpPr>
            <p:cNvPr id="16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31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33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36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1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62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37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38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9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60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39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0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41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7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8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42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5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56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44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5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8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0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1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2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53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4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7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18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9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0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21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22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3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8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9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0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24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6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27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65" name="Freeform 2"/>
          <p:cNvSpPr>
            <a:spLocks/>
          </p:cNvSpPr>
          <p:nvPr/>
        </p:nvSpPr>
        <p:spPr bwMode="auto">
          <a:xfrm>
            <a:off x="509534" y="4786473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" name="Freeform 3"/>
          <p:cNvSpPr>
            <a:spLocks/>
          </p:cNvSpPr>
          <p:nvPr/>
        </p:nvSpPr>
        <p:spPr bwMode="auto">
          <a:xfrm>
            <a:off x="4938659" y="1038386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7" name="Group 35"/>
          <p:cNvGrpSpPr>
            <a:grpSpLocks/>
          </p:cNvGrpSpPr>
          <p:nvPr/>
        </p:nvGrpSpPr>
        <p:grpSpPr bwMode="auto">
          <a:xfrm>
            <a:off x="1382659" y="1247936"/>
            <a:ext cx="976312" cy="1460500"/>
            <a:chOff x="651" y="681"/>
            <a:chExt cx="615" cy="920"/>
          </a:xfrm>
        </p:grpSpPr>
        <p:sp>
          <p:nvSpPr>
            <p:cNvPr id="68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9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71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72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3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4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75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76" name="Group 44"/>
          <p:cNvGrpSpPr>
            <a:grpSpLocks/>
          </p:cNvGrpSpPr>
          <p:nvPr/>
        </p:nvGrpSpPr>
        <p:grpSpPr bwMode="auto">
          <a:xfrm>
            <a:off x="630184" y="1220948"/>
            <a:ext cx="515937" cy="333375"/>
            <a:chOff x="328" y="678"/>
            <a:chExt cx="325" cy="210"/>
          </a:xfrm>
        </p:grpSpPr>
        <p:grpSp>
          <p:nvGrpSpPr>
            <p:cNvPr id="77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79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80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78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81" name="Group 166"/>
          <p:cNvGrpSpPr>
            <a:grpSpLocks/>
          </p:cNvGrpSpPr>
          <p:nvPr/>
        </p:nvGrpSpPr>
        <p:grpSpPr bwMode="auto">
          <a:xfrm>
            <a:off x="3982984" y="2576673"/>
            <a:ext cx="1576387" cy="1287463"/>
            <a:chOff x="3228" y="1776"/>
            <a:chExt cx="252" cy="96"/>
          </a:xfrm>
        </p:grpSpPr>
        <p:sp>
          <p:nvSpPr>
            <p:cNvPr id="8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Group 167"/>
          <p:cNvGrpSpPr>
            <a:grpSpLocks/>
          </p:cNvGrpSpPr>
          <p:nvPr/>
        </p:nvGrpSpPr>
        <p:grpSpPr bwMode="auto">
          <a:xfrm flipH="1">
            <a:off x="5787971" y="2590961"/>
            <a:ext cx="400050" cy="152400"/>
            <a:chOff x="3228" y="1776"/>
            <a:chExt cx="252" cy="96"/>
          </a:xfrm>
        </p:grpSpPr>
        <p:sp>
          <p:nvSpPr>
            <p:cNvPr id="85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170"/>
          <p:cNvGrpSpPr>
            <a:grpSpLocks/>
          </p:cNvGrpSpPr>
          <p:nvPr/>
        </p:nvGrpSpPr>
        <p:grpSpPr bwMode="auto">
          <a:xfrm flipH="1" flipV="1">
            <a:off x="5940371" y="2067086"/>
            <a:ext cx="400050" cy="152400"/>
            <a:chOff x="3228" y="1776"/>
            <a:chExt cx="252" cy="96"/>
          </a:xfrm>
        </p:grpSpPr>
        <p:sp>
          <p:nvSpPr>
            <p:cNvPr id="8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" name="Group 110"/>
          <p:cNvGrpSpPr>
            <a:grpSpLocks/>
          </p:cNvGrpSpPr>
          <p:nvPr/>
        </p:nvGrpSpPr>
        <p:grpSpPr bwMode="auto">
          <a:xfrm>
            <a:off x="3244796" y="5440523"/>
            <a:ext cx="757238" cy="379413"/>
            <a:chOff x="2466" y="2026"/>
            <a:chExt cx="477" cy="282"/>
          </a:xfrm>
        </p:grpSpPr>
        <p:sp>
          <p:nvSpPr>
            <p:cNvPr id="91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4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95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02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99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" name="Line 136"/>
          <p:cNvSpPr>
            <a:spLocks noChangeShapeType="1"/>
          </p:cNvSpPr>
          <p:nvPr/>
        </p:nvSpPr>
        <p:spPr bwMode="auto">
          <a:xfrm flipV="1">
            <a:off x="2730446" y="5610386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Text Box 137"/>
          <p:cNvSpPr txBox="1">
            <a:spLocks noChangeArrowheads="1"/>
          </p:cNvSpPr>
          <p:nvPr/>
        </p:nvSpPr>
        <p:spPr bwMode="auto">
          <a:xfrm>
            <a:off x="1190571" y="6002498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107" name="Text Box 138"/>
          <p:cNvSpPr txBox="1">
            <a:spLocks noChangeArrowheads="1"/>
          </p:cNvSpPr>
          <p:nvPr/>
        </p:nvSpPr>
        <p:spPr bwMode="auto">
          <a:xfrm>
            <a:off x="1158821" y="5708811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i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108" name="Group 194"/>
          <p:cNvGrpSpPr>
            <a:grpSpLocks/>
          </p:cNvGrpSpPr>
          <p:nvPr/>
        </p:nvGrpSpPr>
        <p:grpSpPr bwMode="auto">
          <a:xfrm>
            <a:off x="3157484" y="5816761"/>
            <a:ext cx="295275" cy="114300"/>
            <a:chOff x="3228" y="1776"/>
            <a:chExt cx="252" cy="96"/>
          </a:xfrm>
        </p:grpSpPr>
        <p:sp>
          <p:nvSpPr>
            <p:cNvPr id="109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" name="Group 200"/>
          <p:cNvGrpSpPr>
            <a:grpSpLocks/>
          </p:cNvGrpSpPr>
          <p:nvPr/>
        </p:nvGrpSpPr>
        <p:grpSpPr bwMode="auto">
          <a:xfrm flipH="1" flipV="1">
            <a:off x="4000446" y="5521486"/>
            <a:ext cx="295275" cy="114300"/>
            <a:chOff x="3228" y="1776"/>
            <a:chExt cx="252" cy="96"/>
          </a:xfrm>
        </p:grpSpPr>
        <p:sp>
          <p:nvSpPr>
            <p:cNvPr id="112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" name="Line 112"/>
          <p:cNvSpPr>
            <a:spLocks noChangeShapeType="1"/>
          </p:cNvSpPr>
          <p:nvPr/>
        </p:nvSpPr>
        <p:spPr bwMode="auto">
          <a:xfrm flipH="1">
            <a:off x="3781371" y="2598898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15" name="Group 145"/>
          <p:cNvGrpSpPr>
            <a:grpSpLocks/>
          </p:cNvGrpSpPr>
          <p:nvPr/>
        </p:nvGrpSpPr>
        <p:grpSpPr bwMode="auto">
          <a:xfrm>
            <a:off x="1696984" y="4132423"/>
            <a:ext cx="976312" cy="1460500"/>
            <a:chOff x="4000" y="1895"/>
            <a:chExt cx="615" cy="920"/>
          </a:xfrm>
        </p:grpSpPr>
        <p:sp>
          <p:nvSpPr>
            <p:cNvPr id="116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17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118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19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120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21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22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23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grpSp>
        <p:nvGrpSpPr>
          <p:cNvPr id="124" name="Group 357"/>
          <p:cNvGrpSpPr>
            <a:grpSpLocks/>
          </p:cNvGrpSpPr>
          <p:nvPr/>
        </p:nvGrpSpPr>
        <p:grpSpPr bwMode="auto">
          <a:xfrm>
            <a:off x="276171" y="1530511"/>
            <a:ext cx="1081088" cy="1058862"/>
            <a:chOff x="56" y="859"/>
            <a:chExt cx="681" cy="667"/>
          </a:xfrm>
        </p:grpSpPr>
        <p:grpSp>
          <p:nvGrpSpPr>
            <p:cNvPr id="125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151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54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55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152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53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26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145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49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50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146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47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48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27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43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44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128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130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134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37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41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2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38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39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0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35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36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131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32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33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129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56" name="Group 389"/>
          <p:cNvGrpSpPr>
            <a:grpSpLocks/>
          </p:cNvGrpSpPr>
          <p:nvPr/>
        </p:nvGrpSpPr>
        <p:grpSpPr bwMode="auto">
          <a:xfrm>
            <a:off x="279346" y="2057561"/>
            <a:ext cx="1081088" cy="244475"/>
            <a:chOff x="0" y="2762"/>
            <a:chExt cx="681" cy="154"/>
          </a:xfrm>
        </p:grpSpPr>
        <p:sp>
          <p:nvSpPr>
            <p:cNvPr id="157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158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161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64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68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69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65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66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67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62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63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159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60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170" name="Group 391"/>
          <p:cNvGrpSpPr>
            <a:grpSpLocks/>
          </p:cNvGrpSpPr>
          <p:nvPr/>
        </p:nvGrpSpPr>
        <p:grpSpPr bwMode="auto">
          <a:xfrm>
            <a:off x="598434" y="4218148"/>
            <a:ext cx="1081087" cy="949325"/>
            <a:chOff x="2231" y="3555"/>
            <a:chExt cx="681" cy="598"/>
          </a:xfrm>
        </p:grpSpPr>
        <p:grpSp>
          <p:nvGrpSpPr>
            <p:cNvPr id="171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175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00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20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20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20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0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76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194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9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9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95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9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9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77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19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9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grpSp>
            <p:nvGrpSpPr>
              <p:cNvPr id="178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179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183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186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19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9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187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8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8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18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18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8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8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18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72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17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17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</p:grpSp>
      <p:grpSp>
        <p:nvGrpSpPr>
          <p:cNvPr id="205" name="Group 477"/>
          <p:cNvGrpSpPr>
            <a:grpSpLocks/>
          </p:cNvGrpSpPr>
          <p:nvPr/>
        </p:nvGrpSpPr>
        <p:grpSpPr bwMode="auto">
          <a:xfrm>
            <a:off x="263471" y="1286036"/>
            <a:ext cx="1081088" cy="1016000"/>
            <a:chOff x="2256" y="3531"/>
            <a:chExt cx="681" cy="640"/>
          </a:xfrm>
        </p:grpSpPr>
        <p:grpSp>
          <p:nvGrpSpPr>
            <p:cNvPr id="206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34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237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38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sp>
            <p:nvSpPr>
              <p:cNvPr id="235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36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07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28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232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33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HTTP</a:t>
                  </a:r>
                </a:p>
              </p:txBody>
            </p:sp>
          </p:grpSp>
          <p:grpSp>
            <p:nvGrpSpPr>
              <p:cNvPr id="229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230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31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08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226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27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grpSp>
          <p:nvGrpSpPr>
            <p:cNvPr id="209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224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25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grpSp>
          <p:nvGrpSpPr>
            <p:cNvPr id="210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211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grpSp>
            <p:nvGrpSpPr>
              <p:cNvPr id="212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5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8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222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3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>
                          <a:solidFill>
                            <a:srgbClr val="FFFFFF"/>
                          </a:solidFill>
                          <a:latin typeface="Arial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9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220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221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216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  <p:sp>
              <p:nvSpPr>
                <p:cNvPr id="217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ea typeface="ＭＳ Ｐゴシック" charset="0"/>
                  </a:endParaRPr>
                </a:p>
              </p:txBody>
            </p:sp>
          </p:grpSp>
          <p:sp>
            <p:nvSpPr>
              <p:cNvPr id="213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14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</p:grpSp>
      <p:grpSp>
        <p:nvGrpSpPr>
          <p:cNvPr id="239" name="Group 462"/>
          <p:cNvGrpSpPr>
            <a:grpSpLocks/>
          </p:cNvGrpSpPr>
          <p:nvPr/>
        </p:nvGrpSpPr>
        <p:grpSpPr bwMode="auto">
          <a:xfrm>
            <a:off x="601609" y="4922998"/>
            <a:ext cx="1081087" cy="244475"/>
            <a:chOff x="-341" y="3180"/>
            <a:chExt cx="681" cy="154"/>
          </a:xfrm>
        </p:grpSpPr>
        <p:sp>
          <p:nvSpPr>
            <p:cNvPr id="240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41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44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47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251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252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248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249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  <p:sp>
                <p:nvSpPr>
                  <p:cNvPr id="250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245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46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42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43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pic>
        <p:nvPicPr>
          <p:cNvPr id="253" name="Picture 4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884" y="1022511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4" name="Rectangle 480"/>
          <p:cNvSpPr>
            <a:spLocks noChangeArrowheads="1"/>
          </p:cNvSpPr>
          <p:nvPr/>
        </p:nvSpPr>
        <p:spPr bwMode="auto">
          <a:xfrm>
            <a:off x="3544834" y="1186023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 dirty="0">
                <a:solidFill>
                  <a:srgbClr val="000000"/>
                </a:solidFill>
                <a:ea typeface="ＭＳ Ｐゴシック" charset="0"/>
              </a:rPr>
              <a:t>web page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</a:rPr>
              <a:t>finally (!!!)</a:t>
            </a:r>
            <a:r>
              <a:rPr lang="en-US" sz="2000" i="0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sz="2000" i="0" dirty="0">
                <a:solidFill>
                  <a:srgbClr val="000000"/>
                </a:solidFill>
                <a:ea typeface="ＭＳ Ｐゴシック" charset="0"/>
              </a:rPr>
              <a:t>displayed</a:t>
            </a:r>
          </a:p>
        </p:txBody>
      </p:sp>
      <p:grpSp>
        <p:nvGrpSpPr>
          <p:cNvPr id="255" name="Group 248"/>
          <p:cNvGrpSpPr>
            <a:grpSpLocks/>
          </p:cNvGrpSpPr>
          <p:nvPr/>
        </p:nvGrpSpPr>
        <p:grpSpPr bwMode="auto">
          <a:xfrm>
            <a:off x="2657421" y="5099211"/>
            <a:ext cx="333375" cy="581025"/>
            <a:chOff x="4140" y="429"/>
            <a:chExt cx="1425" cy="2396"/>
          </a:xfrm>
        </p:grpSpPr>
        <p:sp>
          <p:nvSpPr>
            <p:cNvPr id="256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58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61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8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8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6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63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8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8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6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6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grpSp>
          <p:nvGrpSpPr>
            <p:cNvPr id="266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8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8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67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8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8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28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26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0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3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27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grpSp>
        <p:nvGrpSpPr>
          <p:cNvPr id="288" name="Group 110"/>
          <p:cNvGrpSpPr>
            <a:grpSpLocks/>
          </p:cNvGrpSpPr>
          <p:nvPr/>
        </p:nvGrpSpPr>
        <p:grpSpPr bwMode="auto">
          <a:xfrm>
            <a:off x="5400621" y="2208373"/>
            <a:ext cx="757238" cy="379413"/>
            <a:chOff x="2466" y="2026"/>
            <a:chExt cx="477" cy="282"/>
          </a:xfrm>
        </p:grpSpPr>
        <p:sp>
          <p:nvSpPr>
            <p:cNvPr id="289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0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endParaRPr lang="en-US" altLang="en-US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92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1800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93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300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4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97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5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48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48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/>
      <p:bldP spid="25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3486484"/>
            <a:ext cx="11639227" cy="32552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FDM </a:t>
            </a:r>
            <a:r>
              <a:rPr lang="en-US" sz="2600" dirty="0"/>
              <a:t>(</a:t>
            </a:r>
            <a:r>
              <a:rPr lang="en-US" sz="2600" dirty="0">
                <a:solidFill>
                  <a:schemeClr val="accent6"/>
                </a:solidFill>
              </a:rPr>
              <a:t>channel partitioning</a:t>
            </a:r>
            <a:r>
              <a:rPr lang="en-US" sz="2600" dirty="0"/>
              <a:t>) </a:t>
            </a:r>
            <a:r>
              <a:rPr lang="en-US" dirty="0"/>
              <a:t>creates multiple up &amp; down “channels”.</a:t>
            </a:r>
          </a:p>
          <a:p>
            <a:r>
              <a:rPr lang="en-US" dirty="0"/>
              <a:t>Upstream channels also use TDM:</a:t>
            </a:r>
          </a:p>
          <a:p>
            <a:pPr lvl="1"/>
            <a:r>
              <a:rPr lang="en-US" dirty="0"/>
              <a:t>Some time slots are for modems to send </a:t>
            </a:r>
            <a:r>
              <a:rPr lang="en-US" i="1" dirty="0"/>
              <a:t>time requests.</a:t>
            </a:r>
            <a:br>
              <a:rPr lang="en-US" i="1" dirty="0"/>
            </a:br>
            <a:r>
              <a:rPr lang="en-US" dirty="0"/>
              <a:t>Time requests use a </a:t>
            </a:r>
            <a:r>
              <a:rPr lang="en-US" dirty="0">
                <a:solidFill>
                  <a:schemeClr val="accent6"/>
                </a:solidFill>
              </a:rPr>
              <a:t>random-access</a:t>
            </a:r>
            <a:r>
              <a:rPr lang="en-US" dirty="0"/>
              <a:t> protocol and may collide.</a:t>
            </a:r>
          </a:p>
          <a:p>
            <a:pPr lvl="1"/>
            <a:r>
              <a:rPr lang="en-US" dirty="0"/>
              <a:t>Remaining time slots are assigned to specific modems (</a:t>
            </a:r>
            <a:r>
              <a:rPr lang="en-US" dirty="0">
                <a:solidFill>
                  <a:schemeClr val="accent6"/>
                </a:solidFill>
              </a:rPr>
              <a:t>taking turns</a:t>
            </a:r>
            <a:r>
              <a:rPr lang="en-US" dirty="0"/>
              <a:t>).</a:t>
            </a:r>
          </a:p>
          <a:p>
            <a:r>
              <a:rPr lang="en-US" dirty="0"/>
              <a:t>CMTS periodically broadcasts the time slot assignments, taking into account the time requests that were received.</a:t>
            </a:r>
          </a:p>
          <a:p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204043" y="0"/>
            <a:ext cx="9574678" cy="3219526"/>
            <a:chOff x="871409" y="3598021"/>
            <a:chExt cx="8189325" cy="2754081"/>
          </a:xfrm>
        </p:grpSpPr>
        <p:sp>
          <p:nvSpPr>
            <p:cNvPr id="8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932984" cy="3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1800" dirty="0">
                  <a:latin typeface="Arial" charset="0"/>
                </a:rPr>
                <a:t>Residences with cable modems</a:t>
              </a:r>
            </a:p>
          </p:txBody>
        </p:sp>
        <p:sp>
          <p:nvSpPr>
            <p:cNvPr id="9" name="Down Arrow 8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Arial"/>
                <a:cs typeface="Arial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latin typeface="Arial"/>
                <a:cs typeface="Arial"/>
              </a:endParaRPr>
            </a:p>
          </p:txBody>
        </p:sp>
        <p:sp>
          <p:nvSpPr>
            <p:cNvPr id="11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892345" cy="289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latin typeface="Arial" charset="0"/>
                </a:rPr>
                <a:t>Downstream channel i</a:t>
              </a:r>
            </a:p>
          </p:txBody>
        </p:sp>
        <p:sp>
          <p:nvSpPr>
            <p:cNvPr id="12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668861" cy="289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1600">
                  <a:latin typeface="Arial" charset="0"/>
                </a:rPr>
                <a:t>Upstream channel j</a:t>
              </a: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299167" cy="34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latin typeface="Arial" charset="0"/>
                </a:rPr>
                <a:t>t</a:t>
              </a:r>
              <a:r>
                <a:rPr lang="en-US" altLang="en-US" sz="2000" baseline="-25000">
                  <a:latin typeface="Arial" charset="0"/>
                </a:rPr>
                <a:t>1</a:t>
              </a:r>
            </a:p>
          </p:txBody>
        </p:sp>
        <p:sp>
          <p:nvSpPr>
            <p:cNvPr id="46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299167" cy="342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2000">
                  <a:latin typeface="Arial" charset="0"/>
                </a:rPr>
                <a:t>t</a:t>
              </a:r>
              <a:r>
                <a:rPr lang="en-US" altLang="en-US" sz="2000" baseline="-25000">
                  <a:latin typeface="Arial" charset="0"/>
                </a:rPr>
                <a:t>2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627746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558189" cy="50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1600" dirty="0">
                  <a:latin typeface="Arial" charset="0"/>
                </a:rPr>
                <a:t>Assigned </a:t>
              </a:r>
              <a:r>
                <a:rPr lang="en-US" altLang="en-US" sz="1600" dirty="0" err="1">
                  <a:latin typeface="Arial" charset="0"/>
                </a:rPr>
                <a:t>minislots</a:t>
              </a:r>
              <a:r>
                <a:rPr lang="en-US" altLang="en-US" sz="1600" dirty="0">
                  <a:latin typeface="Arial" charset="0"/>
                </a:rPr>
                <a:t> containing cable modem</a:t>
              </a:r>
            </a:p>
            <a:p>
              <a:r>
                <a:rPr lang="en-US" altLang="en-US" sz="1600" dirty="0">
                  <a:latin typeface="Arial" charset="0"/>
                </a:rPr>
                <a:t>upstream data frames</a:t>
              </a:r>
            </a:p>
          </p:txBody>
        </p:sp>
        <p:sp>
          <p:nvSpPr>
            <p:cNvPr id="52" name="TextBox 72"/>
            <p:cNvSpPr txBox="1">
              <a:spLocks noChangeArrowheads="1"/>
            </p:cNvSpPr>
            <p:nvPr/>
          </p:nvSpPr>
          <p:spPr bwMode="auto">
            <a:xfrm>
              <a:off x="2325110" y="5851868"/>
              <a:ext cx="1943074" cy="500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1600" dirty="0" err="1">
                  <a:latin typeface="Arial" charset="0"/>
                </a:rPr>
                <a:t>Minislots</a:t>
              </a:r>
              <a:r>
                <a:rPr lang="en-US" altLang="en-US" sz="1600" dirty="0">
                  <a:latin typeface="Arial" charset="0"/>
                </a:rPr>
                <a:t> containing </a:t>
              </a:r>
            </a:p>
            <a:p>
              <a:r>
                <a:rPr lang="en-US" altLang="en-US" sz="1600" dirty="0" err="1">
                  <a:latin typeface="Arial" charset="0"/>
                </a:rPr>
                <a:t>minislots</a:t>
              </a:r>
              <a:r>
                <a:rPr lang="en-US" altLang="en-US" sz="1600" dirty="0">
                  <a:latin typeface="Arial" charset="0"/>
                </a:rPr>
                <a:t> time requests</a:t>
              </a:r>
            </a:p>
          </p:txBody>
        </p:sp>
        <p:sp>
          <p:nvSpPr>
            <p:cNvPr id="53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endParaRPr lang="en-US" altLang="en-US" sz="3200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54" name="Text Box 45"/>
            <p:cNvSpPr txBox="1">
              <a:spLocks noChangeArrowheads="1"/>
            </p:cNvSpPr>
            <p:nvPr/>
          </p:nvSpPr>
          <p:spPr bwMode="auto">
            <a:xfrm>
              <a:off x="871409" y="4900626"/>
              <a:ext cx="1925637" cy="71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2000" i="0" dirty="0">
                  <a:solidFill>
                    <a:srgbClr val="000000"/>
                  </a:solidFill>
                  <a:latin typeface="Arial" charset="0"/>
                </a:rPr>
                <a:t>cable modem termination system (CMTS)</a:t>
              </a:r>
            </a:p>
          </p:txBody>
        </p:sp>
        <p:sp>
          <p:nvSpPr>
            <p:cNvPr id="56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5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58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1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 i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11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1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32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grpSp>
              <p:nvGrpSpPr>
                <p:cNvPr id="114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2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1000"/>
                    <a:ext cx="850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2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1073"/>
                    <a:ext cx="40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2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2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2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25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/>
                  </a:p>
                </p:txBody>
              </p:sp>
            </p:grpSp>
            <p:pic>
              <p:nvPicPr>
                <p:cNvPr id="115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6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32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7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1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32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119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59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94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 i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95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96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32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97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grpSp>
              <p:nvGrpSpPr>
                <p:cNvPr id="98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04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05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06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07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08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109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/>
                  </a:p>
                </p:txBody>
              </p:sp>
            </p:grpSp>
            <p:pic>
              <p:nvPicPr>
                <p:cNvPr id="99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0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32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1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02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32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103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60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 i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79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32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8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grpSp>
              <p:nvGrpSpPr>
                <p:cNvPr id="82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93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/>
                  </a:p>
                </p:txBody>
              </p:sp>
            </p:grpSp>
            <p:pic>
              <p:nvPicPr>
                <p:cNvPr id="83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32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85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32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87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61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62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 i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3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64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32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sz="2400"/>
                </a:p>
              </p:txBody>
            </p:sp>
            <p:grpSp>
              <p:nvGrpSpPr>
                <p:cNvPr id="66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72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73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74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75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7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 i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77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400"/>
                  </a:p>
                </p:txBody>
              </p:sp>
            </p:grpSp>
            <p:pic>
              <p:nvPicPr>
                <p:cNvPr id="67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8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32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9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70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3200" i="0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pic>
              <p:nvPicPr>
                <p:cNvPr id="71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3988991" y="3754940"/>
              <a:ext cx="1343313" cy="3422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altLang="en-US" sz="1100" dirty="0">
                  <a:latin typeface="Arial" charset="0"/>
                </a:rPr>
                <a:t>Time slot assignment</a:t>
              </a:r>
            </a:p>
            <a:p>
              <a:pPr>
                <a:lnSpc>
                  <a:spcPts val="1200"/>
                </a:lnSpc>
              </a:pPr>
              <a:r>
                <a:rPr lang="en-US" altLang="en-US" sz="1100" dirty="0">
                  <a:latin typeface="Arial" charset="0"/>
                </a:rPr>
                <a:t>for interval [t1, t2]</a:t>
              </a:r>
            </a:p>
          </p:txBody>
        </p:sp>
      </p:grpSp>
      <p:sp>
        <p:nvSpPr>
          <p:cNvPr id="126" name="Right Brace 125"/>
          <p:cNvSpPr/>
          <p:nvPr/>
        </p:nvSpPr>
        <p:spPr>
          <a:xfrm rot="5400000">
            <a:off x="4084250" y="1673996"/>
            <a:ext cx="160890" cy="667487"/>
          </a:xfrm>
          <a:prstGeom prst="rightBrace">
            <a:avLst>
              <a:gd name="adj1" fmla="val 4780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Brace 126"/>
          <p:cNvSpPr/>
          <p:nvPr/>
        </p:nvSpPr>
        <p:spPr>
          <a:xfrm rot="5400000">
            <a:off x="5512848" y="975432"/>
            <a:ext cx="160890" cy="2064617"/>
          </a:xfrm>
          <a:prstGeom prst="rightBrace">
            <a:avLst>
              <a:gd name="adj1" fmla="val 4780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EDFB6081-1FD2-034C-8214-DD5072BC9BBB}"/>
              </a:ext>
            </a:extLst>
          </p:cNvPr>
          <p:cNvSpPr/>
          <p:nvPr/>
        </p:nvSpPr>
        <p:spPr>
          <a:xfrm>
            <a:off x="-615376" y="643662"/>
            <a:ext cx="1852534" cy="117850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A9BDC-2140-E747-983E-EC9F07D593C6}"/>
              </a:ext>
            </a:extLst>
          </p:cNvPr>
          <p:cNvSpPr txBox="1"/>
          <p:nvPr/>
        </p:nvSpPr>
        <p:spPr>
          <a:xfrm>
            <a:off x="-12746" y="875898"/>
            <a:ext cx="125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Rest of Internet</a:t>
            </a:r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700A69BB-8867-3D4D-AADE-92256E10358D}"/>
              </a:ext>
            </a:extLst>
          </p:cNvPr>
          <p:cNvSpPr/>
          <p:nvPr/>
        </p:nvSpPr>
        <p:spPr>
          <a:xfrm>
            <a:off x="957004" y="1008432"/>
            <a:ext cx="1125694" cy="282539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ular Callout 128">
            <a:extLst>
              <a:ext uri="{FF2B5EF4-FFF2-40B4-BE49-F238E27FC236}">
                <a16:creationId xmlns:a16="http://schemas.microsoft.com/office/drawing/2014/main" id="{4B476F83-E90B-B64F-8560-6AD125D10B12}"/>
              </a:ext>
            </a:extLst>
          </p:cNvPr>
          <p:cNvSpPr/>
          <p:nvPr/>
        </p:nvSpPr>
        <p:spPr>
          <a:xfrm>
            <a:off x="10030700" y="4183280"/>
            <a:ext cx="1974872" cy="1219047"/>
          </a:xfrm>
          <a:prstGeom prst="wedgeRectCallout">
            <a:avLst>
              <a:gd name="adj1" fmla="val 62321"/>
              <a:gd name="adj2" fmla="val 7899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Why is there no collision in the downstream direction?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D9F9828-8308-084D-A405-93DDEA30C71C}"/>
              </a:ext>
            </a:extLst>
          </p:cNvPr>
          <p:cNvGrpSpPr/>
          <p:nvPr/>
        </p:nvGrpSpPr>
        <p:grpSpPr>
          <a:xfrm>
            <a:off x="11420886" y="3590161"/>
            <a:ext cx="716633" cy="681465"/>
            <a:chOff x="10763181" y="2345404"/>
            <a:chExt cx="1139517" cy="1083596"/>
          </a:xfrm>
        </p:grpSpPr>
        <p:sp>
          <p:nvSpPr>
            <p:cNvPr id="131" name="Octagon 130">
              <a:extLst>
                <a:ext uri="{FF2B5EF4-FFF2-40B4-BE49-F238E27FC236}">
                  <a16:creationId xmlns:a16="http://schemas.microsoft.com/office/drawing/2014/main" id="{5AA8D236-A76E-AC46-883D-684523B1685D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octago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32" name="Octagon 131">
              <a:extLst>
                <a:ext uri="{FF2B5EF4-FFF2-40B4-BE49-F238E27FC236}">
                  <a16:creationId xmlns:a16="http://schemas.microsoft.com/office/drawing/2014/main" id="{B22485E9-28BC-7640-A42D-47E076100C6C}"/>
                </a:ext>
              </a:extLst>
            </p:cNvPr>
            <p:cNvSpPr/>
            <p:nvPr/>
          </p:nvSpPr>
          <p:spPr>
            <a:xfrm>
              <a:off x="10810960" y="2396681"/>
              <a:ext cx="1045509" cy="991381"/>
            </a:xfrm>
            <a:prstGeom prst="octagon">
              <a:avLst/>
            </a:prstGeom>
            <a:solidFill>
              <a:srgbClr val="C0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21308E6-AD4F-4546-9C6A-9BECAC78B464}"/>
                </a:ext>
              </a:extLst>
            </p:cNvPr>
            <p:cNvSpPr/>
            <p:nvPr/>
          </p:nvSpPr>
          <p:spPr>
            <a:xfrm>
              <a:off x="10763181" y="2345404"/>
              <a:ext cx="1139517" cy="10835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STOP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b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523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72ED46-61C8-BD48-8988-B7B7BC85C7F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21" y="502028"/>
            <a:ext cx="9319683" cy="629194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279048-420A-D343-8414-6423CC6C381A}"/>
              </a:ext>
            </a:extLst>
          </p:cNvPr>
          <p:cNvSpPr txBox="1"/>
          <p:nvPr/>
        </p:nvSpPr>
        <p:spPr>
          <a:xfrm>
            <a:off x="6342742" y="4992083"/>
            <a:ext cx="2409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 and D’s time requests will be heard, but A and B’s requests are lost due to collision.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1F8174-17D2-3749-A7B7-8E1F43D43B70}"/>
              </a:ext>
            </a:extLst>
          </p:cNvPr>
          <p:cNvSpPr txBox="1"/>
          <p:nvPr/>
        </p:nvSpPr>
        <p:spPr>
          <a:xfrm>
            <a:off x="9463314" y="414944"/>
            <a:ext cx="27286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Downstream channels are always reserved by the headend CMTS.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Upstream channels are allocated exclusively to the different modems,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Except the “time requests” slot is a free-for-all wherein anyone can request time using a random-access protocol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FDM</a:t>
            </a:r>
            <a:r>
              <a:rPr lang="en-US" dirty="0"/>
              <a:t> and </a:t>
            </a:r>
            <a:r>
              <a:rPr lang="en-US" dirty="0">
                <a:solidFill>
                  <a:schemeClr val="accent6"/>
                </a:solidFill>
              </a:rPr>
              <a:t>TDM</a:t>
            </a:r>
            <a:r>
              <a:rPr lang="en-US" dirty="0"/>
              <a:t> create many virtual channels.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Taking-turns</a:t>
            </a:r>
            <a:r>
              <a:rPr lang="en-US" dirty="0"/>
              <a:t> assigns channels to different modems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/>
                </a:solidFill>
              </a:rPr>
              <a:t>Random access </a:t>
            </a:r>
            <a:r>
              <a:rPr lang="en-US" dirty="0"/>
              <a:t>is used in one special time-request channel.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9A720-1362-E648-A902-2B8005C7DE65}"/>
              </a:ext>
            </a:extLst>
          </p:cNvPr>
          <p:cNvSpPr txBox="1"/>
          <p:nvPr/>
        </p:nvSpPr>
        <p:spPr>
          <a:xfrm>
            <a:off x="783771" y="81115"/>
            <a:ext cx="885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A, B, C, and D are different DOCSIS cable modems connected to a single wire.</a:t>
            </a:r>
          </a:p>
        </p:txBody>
      </p:sp>
    </p:spTree>
    <p:extLst>
      <p:ext uri="{BB962C8B-B14F-4D97-AF65-F5344CB8AC3E}">
        <p14:creationId xmlns:p14="http://schemas.microsoft.com/office/powerpoint/2010/main" val="333301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Detection and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secondary purpose of the Link Layer (aside from MAC).</a:t>
            </a:r>
          </a:p>
          <a:p>
            <a:r>
              <a:rPr lang="en-US" dirty="0"/>
              <a:t>Wireless media are especially prone to bit-flip errors, due to noise.</a:t>
            </a:r>
          </a:p>
          <a:p>
            <a:r>
              <a:rPr lang="en-US" b="1" dirty="0">
                <a:solidFill>
                  <a:schemeClr val="accent6"/>
                </a:solidFill>
              </a:rPr>
              <a:t>Error detection </a:t>
            </a:r>
            <a:r>
              <a:rPr lang="mr-IN" dirty="0"/>
              <a:t>–</a:t>
            </a:r>
            <a:r>
              <a:rPr lang="en-US" dirty="0"/>
              <a:t> notice a bit error and discard the packet.</a:t>
            </a:r>
          </a:p>
          <a:p>
            <a:r>
              <a:rPr lang="en-US" b="1" dirty="0">
                <a:solidFill>
                  <a:schemeClr val="accent6"/>
                </a:solidFill>
              </a:rPr>
              <a:t>Error correction </a:t>
            </a:r>
            <a:r>
              <a:rPr lang="mr-IN" dirty="0"/>
              <a:t>–</a:t>
            </a:r>
            <a:r>
              <a:rPr lang="en-US" dirty="0"/>
              <a:t> fix a bit error before delivering the packet.</a:t>
            </a:r>
          </a:p>
          <a:p>
            <a:r>
              <a:rPr lang="en-US" dirty="0"/>
              <a:t>In both cases, additional bits of </a:t>
            </a:r>
            <a:r>
              <a:rPr lang="en-US" b="1" dirty="0">
                <a:solidFill>
                  <a:schemeClr val="accent6"/>
                </a:solidFill>
              </a:rPr>
              <a:t>redundant data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dirty="0"/>
              <a:t>are added.</a:t>
            </a:r>
          </a:p>
        </p:txBody>
      </p:sp>
    </p:spTree>
    <p:extLst>
      <p:ext uri="{BB962C8B-B14F-4D97-AF65-F5344CB8AC3E}">
        <p14:creationId xmlns:p14="http://schemas.microsoft.com/office/powerpoint/2010/main" val="129705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 a one or zero to make the total number of ones even.</a:t>
            </a:r>
          </a:p>
          <a:p>
            <a:r>
              <a:rPr lang="en-US" b="1" dirty="0">
                <a:solidFill>
                  <a:schemeClr val="accent6"/>
                </a:solidFill>
              </a:rPr>
              <a:t>Single-bit parity </a:t>
            </a:r>
            <a:r>
              <a:rPr lang="en-US" dirty="0"/>
              <a:t>detects a single bit error: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Two-dimensional bit parity </a:t>
            </a:r>
            <a:r>
              <a:rPr lang="en-US" dirty="0"/>
              <a:t>can correct errors:</a:t>
            </a:r>
          </a:p>
          <a:p>
            <a:endParaRPr lang="en-US" dirty="0"/>
          </a:p>
        </p:txBody>
      </p:sp>
      <p:pic>
        <p:nvPicPr>
          <p:cNvPr id="4" name="Picture 3" descr="522 Single Bit P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68" y="3115350"/>
            <a:ext cx="3609262" cy="106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523 Double Bit Pa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97" y="1991945"/>
            <a:ext cx="3751262" cy="484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11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760805"/>
          </a:xfrm>
        </p:spPr>
        <p:txBody>
          <a:bodyPr>
            <a:normAutofit/>
          </a:bodyPr>
          <a:lstStyle/>
          <a:p>
            <a:r>
              <a:rPr lang="en-US" dirty="0"/>
              <a:t>Checksum (used in IPv4, UDP, and TCP headers)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263471" y="1038387"/>
            <a:ext cx="11639227" cy="2877988"/>
          </a:xfrm>
        </p:spPr>
        <p:txBody>
          <a:bodyPr>
            <a:normAutofit/>
          </a:bodyPr>
          <a:lstStyle/>
          <a:p>
            <a:r>
              <a:rPr lang="en-US" dirty="0"/>
              <a:t>Break the data into a sequence of 16-bit integers</a:t>
            </a:r>
          </a:p>
          <a:p>
            <a:r>
              <a:rPr lang="en-US" dirty="0"/>
              <a:t>Add the integers</a:t>
            </a:r>
          </a:p>
          <a:p>
            <a:r>
              <a:rPr lang="en-US" i="1" dirty="0"/>
              <a:t>Wrap</a:t>
            </a:r>
            <a:r>
              <a:rPr lang="en-US" dirty="0"/>
              <a:t> the carry-out bits to the least-significant position.</a:t>
            </a:r>
          </a:p>
          <a:p>
            <a:r>
              <a:rPr lang="en-US" dirty="0"/>
              <a:t>Finally, invert the result.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63471" y="3916374"/>
            <a:ext cx="11464850" cy="2825389"/>
            <a:chOff x="260350" y="2190750"/>
            <a:chExt cx="9865284" cy="243119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860549" y="2190750"/>
              <a:ext cx="8265085" cy="2431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400" b="1" dirty="0">
                  <a:solidFill>
                    <a:schemeClr val="accent6"/>
                  </a:solidFill>
                  <a:latin typeface="Courier New" panose="02070309020205020404" pitchFamily="49" charset="0"/>
                  <a:ea typeface="Courier" charset="0"/>
                  <a:cs typeface="Courier New" panose="02070309020205020404" pitchFamily="49" charset="0"/>
                </a:rPr>
                <a:t> </a:t>
              </a:r>
              <a:r>
                <a:rPr lang="en-US" sz="2400" b="1" dirty="0">
                  <a:latin typeface="Courier New" panose="02070309020205020404" pitchFamily="49" charset="0"/>
                  <a:ea typeface="Courier" charset="0"/>
                  <a:cs typeface="Courier New" panose="02070309020205020404" pitchFamily="49" charset="0"/>
                </a:rPr>
                <a:t>  1  1  1  0  0  1  1  0  0  1  1  0  0  1  1  0</a:t>
              </a:r>
            </a:p>
            <a:p>
              <a:pPr algn="l">
                <a:defRPr/>
              </a:pPr>
              <a:r>
                <a:rPr lang="en-US" sz="2400" b="1" dirty="0">
                  <a:solidFill>
                    <a:schemeClr val="accent6"/>
                  </a:solidFill>
                  <a:latin typeface="Courier New" panose="02070309020205020404" pitchFamily="49" charset="0"/>
                  <a:ea typeface="Courier" charset="0"/>
                  <a:cs typeface="Courier New" panose="02070309020205020404" pitchFamily="49" charset="0"/>
                </a:rPr>
                <a:t> </a:t>
              </a:r>
              <a:r>
                <a:rPr lang="en-US" sz="2400" b="1" dirty="0">
                  <a:latin typeface="Courier New" panose="02070309020205020404" pitchFamily="49" charset="0"/>
                  <a:ea typeface="Courier" charset="0"/>
                  <a:cs typeface="Courier New" panose="02070309020205020404" pitchFamily="49" charset="0"/>
                </a:rPr>
                <a:t>  1  1  0  1  0  1  0  1  0  1  0  1  0  1  0  1</a:t>
              </a:r>
            </a:p>
            <a:p>
              <a:pPr algn="l">
                <a:lnSpc>
                  <a:spcPct val="120000"/>
                </a:lnSpc>
                <a:defRPr/>
              </a:pPr>
              <a:endParaRPr lang="en-US" sz="2400" b="1" dirty="0">
                <a:latin typeface="Courier New" panose="02070309020205020404" pitchFamily="49" charset="0"/>
                <a:ea typeface="Courier" charset="0"/>
                <a:cs typeface="Courier New" panose="02070309020205020404" pitchFamily="49" charset="0"/>
              </a:endParaRPr>
            </a:p>
            <a:p>
              <a:pPr algn="l">
                <a:defRPr/>
              </a:pPr>
              <a:r>
                <a:rPr lang="en-US" sz="2400" b="1" dirty="0">
                  <a:latin typeface="Courier New" panose="02070309020205020404" pitchFamily="49" charset="0"/>
                  <a:ea typeface="Courier" charset="0"/>
                  <a:cs typeface="Courier New" panose="02070309020205020404" pitchFamily="49" charset="0"/>
                </a:rPr>
                <a:t>1  1  0  1  1  1  0  1  1  1  0  1  1  1  0  1  1</a:t>
              </a:r>
            </a:p>
            <a:p>
              <a:pPr algn="l">
                <a:lnSpc>
                  <a:spcPct val="120000"/>
                </a:lnSpc>
                <a:defRPr/>
              </a:pPr>
              <a:endParaRPr lang="en-US" sz="2400" b="1" dirty="0">
                <a:latin typeface="Courier New" panose="02070309020205020404" pitchFamily="49" charset="0"/>
                <a:ea typeface="Courier" charset="0"/>
                <a:cs typeface="Courier New" panose="02070309020205020404" pitchFamily="49" charset="0"/>
              </a:endParaRPr>
            </a:p>
            <a:p>
              <a:pPr algn="l">
                <a:defRPr/>
              </a:pPr>
              <a:r>
                <a:rPr lang="en-US" sz="2400" b="1" dirty="0">
                  <a:solidFill>
                    <a:schemeClr val="accent6"/>
                  </a:solidFill>
                  <a:latin typeface="Courier New" panose="02070309020205020404" pitchFamily="49" charset="0"/>
                  <a:ea typeface="Courier" charset="0"/>
                  <a:cs typeface="Courier New" panose="02070309020205020404" pitchFamily="49" charset="0"/>
                </a:rPr>
                <a:t> </a:t>
              </a:r>
              <a:r>
                <a:rPr lang="en-US" sz="2400" b="1" dirty="0">
                  <a:latin typeface="Courier New" panose="02070309020205020404" pitchFamily="49" charset="0"/>
                  <a:ea typeface="Courier" charset="0"/>
                  <a:cs typeface="Courier New" panose="02070309020205020404" pitchFamily="49" charset="0"/>
                </a:rPr>
                <a:t>  1  0  1  1  1  0  1  1  1  0  1  1  1  </a:t>
              </a:r>
              <a:r>
                <a:rPr lang="en-US" sz="2400" b="1" dirty="0">
                  <a:solidFill>
                    <a:schemeClr val="accent6"/>
                  </a:solidFill>
                  <a:latin typeface="Courier New" panose="02070309020205020404" pitchFamily="49" charset="0"/>
                  <a:ea typeface="Courier" charset="0"/>
                  <a:cs typeface="Courier New" panose="02070309020205020404" pitchFamily="49" charset="0"/>
                </a:rPr>
                <a:t>1  0  0</a:t>
              </a:r>
            </a:p>
            <a:p>
              <a:pPr algn="l">
                <a:defRPr/>
              </a:pPr>
              <a:r>
                <a:rPr lang="en-US" sz="2400" b="1" dirty="0">
                  <a:solidFill>
                    <a:schemeClr val="accent6"/>
                  </a:solidFill>
                  <a:latin typeface="Courier New" panose="02070309020205020404" pitchFamily="49" charset="0"/>
                  <a:ea typeface="Courier" charset="0"/>
                  <a:cs typeface="Courier New" panose="02070309020205020404" pitchFamily="49" charset="0"/>
                </a:rPr>
                <a:t> </a:t>
              </a:r>
              <a:r>
                <a:rPr lang="en-US" sz="2400" b="1" dirty="0">
                  <a:latin typeface="Courier New" panose="02070309020205020404" pitchFamily="49" charset="0"/>
                  <a:ea typeface="Courier" charset="0"/>
                  <a:cs typeface="Courier New" panose="02070309020205020404" pitchFamily="49" charset="0"/>
                </a:rPr>
                <a:t>  0  1  0  0  0  1  0  0  0  1  0  0  0  0  1  1</a:t>
              </a:r>
              <a:endParaRPr lang="en-US" sz="2800" b="1" dirty="0">
                <a:latin typeface="Courier New" panose="02070309020205020404" pitchFamily="49" charset="0"/>
                <a:ea typeface="Courier" charset="0"/>
                <a:cs typeface="Courier New" panose="02070309020205020404" pitchFamily="49" charset="0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>
              <a:off x="1784350" y="3017838"/>
              <a:ext cx="647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860550" y="3243226"/>
              <a:ext cx="304800" cy="304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60350" y="3149600"/>
              <a:ext cx="138211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400" dirty="0">
                  <a:latin typeface="+mn-lt"/>
                </a:rPr>
                <a:t>wraparound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042617" y="3889123"/>
              <a:ext cx="5998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400" dirty="0">
                  <a:latin typeface="+mn-lt"/>
                </a:rPr>
                <a:t>sum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76924" y="4211421"/>
              <a:ext cx="116705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2400" dirty="0">
                  <a:latin typeface="+mn-lt"/>
                </a:rPr>
                <a:t>checksum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784350" y="3736975"/>
              <a:ext cx="647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022475" y="3549615"/>
              <a:ext cx="7475652" cy="81865"/>
            </a:xfrm>
            <a:custGeom>
              <a:avLst/>
              <a:gdLst>
                <a:gd name="T0" fmla="*/ 0 w 3788"/>
                <a:gd name="T1" fmla="*/ 0 h 58"/>
                <a:gd name="T2" fmla="*/ 0 w 3788"/>
                <a:gd name="T3" fmla="*/ 2147483647 h 58"/>
                <a:gd name="T4" fmla="*/ 2147483647 w 3788"/>
                <a:gd name="T5" fmla="*/ 2147483647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88" h="58">
                  <a:moveTo>
                    <a:pt x="0" y="0"/>
                  </a:moveTo>
                  <a:lnTo>
                    <a:pt x="0" y="58"/>
                  </a:lnTo>
                  <a:lnTo>
                    <a:pt x="3788" y="58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58762143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11916</TotalTime>
  <Words>3601</Words>
  <Application>Microsoft Macintosh PowerPoint</Application>
  <PresentationFormat>Widescreen</PresentationFormat>
  <Paragraphs>696</Paragraphs>
  <Slides>43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Comic Sans MS</vt:lpstr>
      <vt:lpstr>Courier New</vt:lpstr>
      <vt:lpstr>Garamond</vt:lpstr>
      <vt:lpstr>Times New Roman</vt:lpstr>
      <vt:lpstr>Wingdings</vt:lpstr>
      <vt:lpstr>ZapfDingbatsITC</vt:lpstr>
      <vt:lpstr>Theme1</vt:lpstr>
      <vt:lpstr>CS-340 Introduction to Computer Networking  Lecture 14: Ethernet</vt:lpstr>
      <vt:lpstr>Last Lecture: Medium Access Control</vt:lpstr>
      <vt:lpstr>PowerPoint Presentation</vt:lpstr>
      <vt:lpstr>DOCSIS: Cable Internet Link-Layer Protocol</vt:lpstr>
      <vt:lpstr>PowerPoint Presentation</vt:lpstr>
      <vt:lpstr>PowerPoint Presentation</vt:lpstr>
      <vt:lpstr>Error Detection and Correction</vt:lpstr>
      <vt:lpstr>Parity</vt:lpstr>
      <vt:lpstr>Checksum (used in IPv4, UDP, and TCP headers)</vt:lpstr>
      <vt:lpstr>Cyclic Redundancy Check (CRC)</vt:lpstr>
      <vt:lpstr>Ethernet</vt:lpstr>
      <vt:lpstr>MAC addresses</vt:lpstr>
      <vt:lpstr>Ethernet frame</vt:lpstr>
      <vt:lpstr>Address Resolution Protocol (ARP)</vt:lpstr>
      <vt:lpstr>Routing between LANs/subnets</vt:lpstr>
      <vt:lpstr>Routing: first hop, A to R</vt:lpstr>
      <vt:lpstr>Routing: processing at R</vt:lpstr>
      <vt:lpstr>Routing: second hop, R to B</vt:lpstr>
      <vt:lpstr>Dynamic Host Configuration Protocol (DHCP)</vt:lpstr>
      <vt:lpstr>Static IP configuration</vt:lpstr>
      <vt:lpstr>What makes wired Ethernet a shared medium?</vt:lpstr>
      <vt:lpstr>Ethernet began on shared electrical media</vt:lpstr>
      <vt:lpstr>Ethernet hubs (early to mid 1990s)</vt:lpstr>
      <vt:lpstr>Ethernet switches (late 1990s–today)</vt:lpstr>
      <vt:lpstr>Switches (continued)</vt:lpstr>
      <vt:lpstr>Switches avoid collision entirely</vt:lpstr>
      <vt:lpstr>Switching loops</vt:lpstr>
      <vt:lpstr>Switching loops (cont.)</vt:lpstr>
      <vt:lpstr>Ethernet Switch</vt:lpstr>
      <vt:lpstr>A simple campus LAN</vt:lpstr>
      <vt:lpstr>VLANs (Virtual LANs)</vt:lpstr>
      <vt:lpstr>Data Center networks</vt:lpstr>
      <vt:lpstr>Reducing bottlenecks in Data Center networks</vt:lpstr>
      <vt:lpstr>Supercomputer (HPC) networks</vt:lpstr>
      <vt:lpstr>Recap</vt:lpstr>
      <vt:lpstr>That concludes our trip down the networking stack!</vt:lpstr>
      <vt:lpstr>What happens when visiting www.google.com?</vt:lpstr>
      <vt:lpstr>Step 1: Connect to the network</vt:lpstr>
      <vt:lpstr>Connecting to network (continued)</vt:lpstr>
      <vt:lpstr>ARP (before DNS, before HTTP)</vt:lpstr>
      <vt:lpstr>DNS</vt:lpstr>
      <vt:lpstr>TCP</vt:lpstr>
      <vt:lpstr>HTTP Request/Reply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550</cp:revision>
  <cp:lastPrinted>2020-02-25T17:28:32Z</cp:lastPrinted>
  <dcterms:created xsi:type="dcterms:W3CDTF">2017-09-19T21:33:23Z</dcterms:created>
  <dcterms:modified xsi:type="dcterms:W3CDTF">2020-10-26T23:31:20Z</dcterms:modified>
</cp:coreProperties>
</file>