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376" r:id="rId3"/>
    <p:sldId id="280" r:id="rId4"/>
    <p:sldId id="287" r:id="rId5"/>
    <p:sldId id="281" r:id="rId6"/>
    <p:sldId id="285" r:id="rId7"/>
    <p:sldId id="288" r:id="rId8"/>
    <p:sldId id="295" r:id="rId9"/>
    <p:sldId id="296" r:id="rId10"/>
    <p:sldId id="297" r:id="rId11"/>
    <p:sldId id="377" r:id="rId12"/>
    <p:sldId id="378" r:id="rId13"/>
    <p:sldId id="298" r:id="rId14"/>
    <p:sldId id="379" r:id="rId15"/>
    <p:sldId id="380" r:id="rId16"/>
    <p:sldId id="381" r:id="rId17"/>
    <p:sldId id="299" r:id="rId18"/>
    <p:sldId id="300" r:id="rId19"/>
    <p:sldId id="302" r:id="rId20"/>
    <p:sldId id="301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376"/>
            <p14:sldId id="280"/>
            <p14:sldId id="287"/>
            <p14:sldId id="281"/>
            <p14:sldId id="285"/>
            <p14:sldId id="288"/>
            <p14:sldId id="295"/>
            <p14:sldId id="296"/>
            <p14:sldId id="297"/>
            <p14:sldId id="377"/>
            <p14:sldId id="378"/>
            <p14:sldId id="298"/>
            <p14:sldId id="379"/>
            <p14:sldId id="380"/>
            <p14:sldId id="381"/>
            <p14:sldId id="299"/>
            <p14:sldId id="300"/>
            <p14:sldId id="302"/>
            <p14:sldId id="301"/>
            <p14:sldId id="303"/>
            <p14:sldId id="304"/>
            <p14:sldId id="305"/>
            <p14:sldId id="306"/>
            <p14:sldId id="307"/>
            <p14:sldId id="308"/>
            <p14:sldId id="309"/>
            <p14:sldId id="31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2092"/>
    <a:srgbClr val="FF9300"/>
    <a:srgbClr val="FFC000"/>
    <a:srgbClr val="70AD47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/>
    <p:restoredTop sz="94830"/>
  </p:normalViewPr>
  <p:slideViewPr>
    <p:cSldViewPr snapToGrid="0" snapToObjects="1">
      <p:cViewPr varScale="1">
        <p:scale>
          <a:sx n="121" d="100"/>
          <a:sy n="121" d="100"/>
        </p:scale>
        <p:origin x="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84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97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5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20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3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3065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6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3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941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07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9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54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7453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44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4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6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C2FA78-2535-CD44-9D7D-DC79FC56E302}"/>
              </a:ext>
            </a:extLst>
          </p:cNvPr>
          <p:cNvSpPr txBox="1"/>
          <p:nvPr userDrawn="1"/>
        </p:nvSpPr>
        <p:spPr>
          <a:xfrm>
            <a:off x="11393905" y="154983"/>
            <a:ext cx="60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E72132-18A4-A340-91B0-EAA9D08BB4B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66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c/c7/United_States_Frequency_Allocations_Chart_2016_-_The_Radio_Spectrum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pectrum.ieee.org/telecom/wireless/why-wifi-stinksand-how-to-fix-it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83403"/>
            <a:ext cx="9144000" cy="3433436"/>
          </a:xfrm>
        </p:spPr>
        <p:txBody>
          <a:bodyPr anchor="ctr">
            <a:normAutofit fontScale="90000"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CS-340 Introduction to Computer Networking</a:t>
            </a:r>
            <a:br>
              <a:rPr lang="en-US" sz="5400" dirty="0">
                <a:solidFill>
                  <a:schemeClr val="tx1"/>
                </a:solidFill>
              </a:rPr>
            </a:br>
            <a:br>
              <a:rPr lang="en-US" sz="1800" dirty="0"/>
            </a:br>
            <a:r>
              <a:rPr lang="en-US" dirty="0"/>
              <a:t>Lecture 13: Medium Access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02995"/>
            <a:ext cx="9144000" cy="1135251"/>
          </a:xfrm>
        </p:spPr>
        <p:txBody>
          <a:bodyPr>
            <a:normAutofit/>
          </a:bodyPr>
          <a:lstStyle/>
          <a:p>
            <a:r>
              <a:rPr lang="en-US" sz="2800" dirty="0"/>
              <a:t>Steve </a:t>
            </a:r>
            <a:r>
              <a:rPr lang="en-US" sz="2800" dirty="0" err="1"/>
              <a:t>Tarzia</a:t>
            </a:r>
            <a:endParaRPr lang="en-US" sz="2800" dirty="0"/>
          </a:p>
          <a:p>
            <a:r>
              <a:rPr lang="en-US" sz="2800" dirty="0"/>
              <a:t>Fall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7915" y="6204439"/>
            <a:ext cx="644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Many diagrams adapted from those by J.F Kurose and K.W. Ross</a:t>
            </a:r>
          </a:p>
        </p:txBody>
      </p:sp>
    </p:spTree>
    <p:extLst>
      <p:ext uri="{BB962C8B-B14F-4D97-AF65-F5344CB8AC3E}">
        <p14:creationId xmlns:p14="http://schemas.microsoft.com/office/powerpoint/2010/main" val="30151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Partitioning Protocols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3007" y="1543032"/>
            <a:ext cx="9318624" cy="4678362"/>
            <a:chOff x="1449574" y="4308125"/>
            <a:chExt cx="9318624" cy="467836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462274" y="4308125"/>
              <a:ext cx="8859838" cy="2438400"/>
              <a:chOff x="-733" y="1010"/>
              <a:chExt cx="5581" cy="1536"/>
            </a:xfrm>
          </p:grpSpPr>
          <p:sp>
            <p:nvSpPr>
              <p:cNvPr id="97" name="Text Box 4"/>
              <p:cNvSpPr txBox="1">
                <a:spLocks noChangeArrowheads="1"/>
              </p:cNvSpPr>
              <p:nvPr/>
            </p:nvSpPr>
            <p:spPr bwMode="auto">
              <a:xfrm>
                <a:off x="-733" y="1010"/>
                <a:ext cx="4157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3200" dirty="0">
                    <a:latin typeface="+mn-lt"/>
                  </a:rPr>
                  <a:t>Frequency division multiplexing (FDM) </a:t>
                </a:r>
                <a:endParaRPr lang="fr-FR" altLang="en-US" sz="3200" dirty="0">
                  <a:latin typeface="+mn-lt"/>
                </a:endParaRPr>
              </a:p>
            </p:txBody>
          </p:sp>
          <p:grpSp>
            <p:nvGrpSpPr>
              <p:cNvPr id="98" name="Group 5"/>
              <p:cNvGrpSpPr>
                <a:grpSpLocks/>
              </p:cNvGrpSpPr>
              <p:nvPr/>
            </p:nvGrpSpPr>
            <p:grpSpPr bwMode="auto">
              <a:xfrm>
                <a:off x="720" y="1392"/>
                <a:ext cx="4128" cy="1154"/>
                <a:chOff x="720" y="1392"/>
                <a:chExt cx="4128" cy="1154"/>
              </a:xfrm>
            </p:grpSpPr>
            <p:sp>
              <p:nvSpPr>
                <p:cNvPr id="99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728" y="1392"/>
                  <a:ext cx="0" cy="81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20" y="1680"/>
                  <a:ext cx="855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400">
                      <a:latin typeface="+mn-lt"/>
                    </a:rPr>
                    <a:t>frequency</a:t>
                  </a:r>
                  <a:endParaRPr lang="fr-FR" altLang="en-US" sz="2400">
                    <a:latin typeface="+mn-lt"/>
                  </a:endParaRPr>
                </a:p>
              </p:txBody>
            </p:sp>
            <p:sp>
              <p:nvSpPr>
                <p:cNvPr id="101" name="Line 8"/>
                <p:cNvSpPr>
                  <a:spLocks noChangeShapeType="1"/>
                </p:cNvSpPr>
                <p:nvPr/>
              </p:nvSpPr>
              <p:spPr bwMode="auto">
                <a:xfrm>
                  <a:off x="1728" y="2208"/>
                  <a:ext cx="312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048" y="2255"/>
                  <a:ext cx="448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400">
                      <a:latin typeface="+mn-lt"/>
                    </a:rPr>
                    <a:t>time</a:t>
                  </a:r>
                  <a:endParaRPr lang="fr-FR" altLang="en-US" sz="2400">
                    <a:latin typeface="+mn-lt"/>
                  </a:endParaRPr>
                </a:p>
              </p:txBody>
            </p:sp>
            <p:sp>
              <p:nvSpPr>
                <p:cNvPr id="103" name="Rectangle 10"/>
                <p:cNvSpPr>
                  <a:spLocks noChangeArrowheads="1"/>
                </p:cNvSpPr>
                <p:nvPr/>
              </p:nvSpPr>
              <p:spPr bwMode="auto">
                <a:xfrm>
                  <a:off x="1776" y="1584"/>
                  <a:ext cx="2880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+mn-lt"/>
                  </a:endParaRPr>
                </a:p>
              </p:txBody>
            </p:sp>
          </p:grpSp>
        </p:grp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5432612" y="5232050"/>
              <a:ext cx="4572000" cy="2286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+mn-lt"/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432612" y="5460650"/>
              <a:ext cx="4572000" cy="22860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+mn-lt"/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5432612" y="5689250"/>
              <a:ext cx="4572000" cy="2286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+mn-lt"/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5432612" y="5917850"/>
              <a:ext cx="4572000" cy="228600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+mn-lt"/>
              </a:endParaRPr>
            </a:p>
          </p:txBody>
        </p: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1449574" y="6470300"/>
              <a:ext cx="8859838" cy="2516187"/>
              <a:chOff x="-733" y="2546"/>
              <a:chExt cx="5581" cy="1585"/>
            </a:xfrm>
          </p:grpSpPr>
          <p:sp>
            <p:nvSpPr>
              <p:cNvPr id="91" name="Text Box 16"/>
              <p:cNvSpPr txBox="1">
                <a:spLocks noChangeArrowheads="1"/>
              </p:cNvSpPr>
              <p:nvPr/>
            </p:nvSpPr>
            <p:spPr bwMode="auto">
              <a:xfrm>
                <a:off x="-733" y="2546"/>
                <a:ext cx="358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3200" dirty="0">
                    <a:latin typeface="+mn-lt"/>
                  </a:rPr>
                  <a:t>Time division multiplexing (TDM)</a:t>
                </a:r>
                <a:endParaRPr lang="fr-FR" altLang="en-US" sz="3200" dirty="0">
                  <a:latin typeface="+mn-lt"/>
                </a:endParaRPr>
              </a:p>
            </p:txBody>
          </p:sp>
          <p:sp>
            <p:nvSpPr>
              <p:cNvPr id="92" name="Line 17"/>
              <p:cNvSpPr>
                <a:spLocks noChangeShapeType="1"/>
              </p:cNvSpPr>
              <p:nvPr/>
            </p:nvSpPr>
            <p:spPr bwMode="auto">
              <a:xfrm flipV="1">
                <a:off x="1728" y="2977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Text Box 18"/>
              <p:cNvSpPr txBox="1">
                <a:spLocks noChangeArrowheads="1"/>
              </p:cNvSpPr>
              <p:nvPr/>
            </p:nvSpPr>
            <p:spPr bwMode="auto">
              <a:xfrm>
                <a:off x="720" y="3265"/>
                <a:ext cx="85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+mn-lt"/>
                  </a:rPr>
                  <a:t>frequency</a:t>
                </a:r>
                <a:endParaRPr lang="fr-FR" altLang="en-US" sz="2400">
                  <a:latin typeface="+mn-lt"/>
                </a:endParaRPr>
              </a:p>
            </p:txBody>
          </p:sp>
          <p:sp>
            <p:nvSpPr>
              <p:cNvPr id="94" name="Line 19"/>
              <p:cNvSpPr>
                <a:spLocks noChangeShapeType="1"/>
              </p:cNvSpPr>
              <p:nvPr/>
            </p:nvSpPr>
            <p:spPr bwMode="auto">
              <a:xfrm>
                <a:off x="1728" y="3793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Text Box 20"/>
              <p:cNvSpPr txBox="1">
                <a:spLocks noChangeArrowheads="1"/>
              </p:cNvSpPr>
              <p:nvPr/>
            </p:nvSpPr>
            <p:spPr bwMode="auto">
              <a:xfrm>
                <a:off x="3048" y="3840"/>
                <a:ext cx="4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+mn-lt"/>
                  </a:rPr>
                  <a:t>time</a:t>
                </a:r>
                <a:endParaRPr lang="fr-FR" altLang="en-US" sz="2400">
                  <a:latin typeface="+mn-lt"/>
                </a:endParaRPr>
              </a:p>
            </p:txBody>
          </p:sp>
          <p:sp>
            <p:nvSpPr>
              <p:cNvPr id="96" name="Rectangle 21"/>
              <p:cNvSpPr>
                <a:spLocks noChangeArrowheads="1"/>
              </p:cNvSpPr>
              <p:nvPr/>
            </p:nvSpPr>
            <p:spPr bwMode="auto">
              <a:xfrm>
                <a:off x="1776" y="3168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</p:grpSp>
        <p:grpSp>
          <p:nvGrpSpPr>
            <p:cNvPr id="11" name="Group 22"/>
            <p:cNvGrpSpPr>
              <a:grpSpLocks/>
            </p:cNvGrpSpPr>
            <p:nvPr/>
          </p:nvGrpSpPr>
          <p:grpSpPr bwMode="auto">
            <a:xfrm>
              <a:off x="5432612" y="7457725"/>
              <a:ext cx="3886200" cy="914400"/>
              <a:chOff x="1776" y="3168"/>
              <a:chExt cx="2448" cy="576"/>
            </a:xfrm>
          </p:grpSpPr>
          <p:sp>
            <p:nvSpPr>
              <p:cNvPr id="86" name="Rectangle 23"/>
              <p:cNvSpPr>
                <a:spLocks noChangeArrowheads="1"/>
              </p:cNvSpPr>
              <p:nvPr/>
            </p:nvSpPr>
            <p:spPr bwMode="auto">
              <a:xfrm>
                <a:off x="1776" y="3168"/>
                <a:ext cx="144" cy="576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7" name="Rectangle 24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144" cy="576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8" name="Rectangle 25"/>
              <p:cNvSpPr>
                <a:spLocks noChangeArrowheads="1"/>
              </p:cNvSpPr>
              <p:nvPr/>
            </p:nvSpPr>
            <p:spPr bwMode="auto">
              <a:xfrm>
                <a:off x="2928" y="3168"/>
                <a:ext cx="144" cy="576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9" name="Rectangle 26"/>
              <p:cNvSpPr>
                <a:spLocks noChangeArrowheads="1"/>
              </p:cNvSpPr>
              <p:nvPr/>
            </p:nvSpPr>
            <p:spPr bwMode="auto">
              <a:xfrm>
                <a:off x="3504" y="3168"/>
                <a:ext cx="144" cy="576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90" name="Rectangle 27"/>
              <p:cNvSpPr>
                <a:spLocks noChangeArrowheads="1"/>
              </p:cNvSpPr>
              <p:nvPr/>
            </p:nvSpPr>
            <p:spPr bwMode="auto">
              <a:xfrm>
                <a:off x="4080" y="3168"/>
                <a:ext cx="144" cy="576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</p:grpSp>
        <p:grpSp>
          <p:nvGrpSpPr>
            <p:cNvPr id="12" name="Group 28"/>
            <p:cNvGrpSpPr>
              <a:grpSpLocks/>
            </p:cNvGrpSpPr>
            <p:nvPr/>
          </p:nvGrpSpPr>
          <p:grpSpPr bwMode="auto">
            <a:xfrm>
              <a:off x="5661212" y="7457725"/>
              <a:ext cx="3886200" cy="914400"/>
              <a:chOff x="1920" y="3168"/>
              <a:chExt cx="2448" cy="576"/>
            </a:xfrm>
          </p:grpSpPr>
          <p:sp>
            <p:nvSpPr>
              <p:cNvPr id="81" name="Rectangle 29"/>
              <p:cNvSpPr>
                <a:spLocks noChangeArrowheads="1"/>
              </p:cNvSpPr>
              <p:nvPr/>
            </p:nvSpPr>
            <p:spPr bwMode="auto">
              <a:xfrm>
                <a:off x="1920" y="3168"/>
                <a:ext cx="144" cy="576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2" name="Rectangle 30"/>
              <p:cNvSpPr>
                <a:spLocks noChangeArrowheads="1"/>
              </p:cNvSpPr>
              <p:nvPr/>
            </p:nvSpPr>
            <p:spPr bwMode="auto">
              <a:xfrm>
                <a:off x="2496" y="3168"/>
                <a:ext cx="144" cy="576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3" name="Rectangle 31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144" cy="576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4" name="Rectangle 32"/>
              <p:cNvSpPr>
                <a:spLocks noChangeArrowheads="1"/>
              </p:cNvSpPr>
              <p:nvPr/>
            </p:nvSpPr>
            <p:spPr bwMode="auto">
              <a:xfrm>
                <a:off x="3648" y="3168"/>
                <a:ext cx="144" cy="576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5" name="Rectangle 33"/>
              <p:cNvSpPr>
                <a:spLocks noChangeArrowheads="1"/>
              </p:cNvSpPr>
              <p:nvPr/>
            </p:nvSpPr>
            <p:spPr bwMode="auto">
              <a:xfrm>
                <a:off x="4224" y="3168"/>
                <a:ext cx="144" cy="576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</p:grpSp>
        <p:grpSp>
          <p:nvGrpSpPr>
            <p:cNvPr id="13" name="Group 34"/>
            <p:cNvGrpSpPr>
              <a:grpSpLocks/>
            </p:cNvGrpSpPr>
            <p:nvPr/>
          </p:nvGrpSpPr>
          <p:grpSpPr bwMode="auto">
            <a:xfrm>
              <a:off x="5889812" y="7457725"/>
              <a:ext cx="3886200" cy="914400"/>
              <a:chOff x="2064" y="3168"/>
              <a:chExt cx="2448" cy="576"/>
            </a:xfrm>
          </p:grpSpPr>
          <p:sp>
            <p:nvSpPr>
              <p:cNvPr id="76" name="Rectangle 35"/>
              <p:cNvSpPr>
                <a:spLocks noChangeArrowheads="1"/>
              </p:cNvSpPr>
              <p:nvPr/>
            </p:nvSpPr>
            <p:spPr bwMode="auto">
              <a:xfrm>
                <a:off x="2064" y="3168"/>
                <a:ext cx="144" cy="576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7" name="Rectangle 36"/>
              <p:cNvSpPr>
                <a:spLocks noChangeArrowheads="1"/>
              </p:cNvSpPr>
              <p:nvPr/>
            </p:nvSpPr>
            <p:spPr bwMode="auto">
              <a:xfrm>
                <a:off x="2640" y="3168"/>
                <a:ext cx="144" cy="576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8" name="Rectangle 37"/>
              <p:cNvSpPr>
                <a:spLocks noChangeArrowheads="1"/>
              </p:cNvSpPr>
              <p:nvPr/>
            </p:nvSpPr>
            <p:spPr bwMode="auto">
              <a:xfrm>
                <a:off x="3216" y="3168"/>
                <a:ext cx="144" cy="576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9" name="Rectangle 38"/>
              <p:cNvSpPr>
                <a:spLocks noChangeArrowheads="1"/>
              </p:cNvSpPr>
              <p:nvPr/>
            </p:nvSpPr>
            <p:spPr bwMode="auto">
              <a:xfrm>
                <a:off x="3792" y="3168"/>
                <a:ext cx="144" cy="576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0" name="Rectangle 39"/>
              <p:cNvSpPr>
                <a:spLocks noChangeArrowheads="1"/>
              </p:cNvSpPr>
              <p:nvPr/>
            </p:nvSpPr>
            <p:spPr bwMode="auto">
              <a:xfrm>
                <a:off x="4368" y="3168"/>
                <a:ext cx="144" cy="576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</p:grpSp>
        <p:grpSp>
          <p:nvGrpSpPr>
            <p:cNvPr id="14" name="Group 40"/>
            <p:cNvGrpSpPr>
              <a:grpSpLocks/>
            </p:cNvGrpSpPr>
            <p:nvPr/>
          </p:nvGrpSpPr>
          <p:grpSpPr bwMode="auto">
            <a:xfrm>
              <a:off x="6118412" y="7457725"/>
              <a:ext cx="3886200" cy="914400"/>
              <a:chOff x="2208" y="3168"/>
              <a:chExt cx="2448" cy="576"/>
            </a:xfrm>
          </p:grpSpPr>
          <p:sp>
            <p:nvSpPr>
              <p:cNvPr id="71" name="Rectangle 41"/>
              <p:cNvSpPr>
                <a:spLocks noChangeArrowheads="1"/>
              </p:cNvSpPr>
              <p:nvPr/>
            </p:nvSpPr>
            <p:spPr bwMode="auto">
              <a:xfrm>
                <a:off x="2208" y="3168"/>
                <a:ext cx="144" cy="57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2" name="Rectangle 42"/>
              <p:cNvSpPr>
                <a:spLocks noChangeArrowheads="1"/>
              </p:cNvSpPr>
              <p:nvPr/>
            </p:nvSpPr>
            <p:spPr bwMode="auto">
              <a:xfrm>
                <a:off x="2784" y="3168"/>
                <a:ext cx="144" cy="57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3" name="Rectangle 43"/>
              <p:cNvSpPr>
                <a:spLocks noChangeArrowheads="1"/>
              </p:cNvSpPr>
              <p:nvPr/>
            </p:nvSpPr>
            <p:spPr bwMode="auto">
              <a:xfrm>
                <a:off x="3360" y="3168"/>
                <a:ext cx="144" cy="57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4" name="Rectangle 44"/>
              <p:cNvSpPr>
                <a:spLocks noChangeArrowheads="1"/>
              </p:cNvSpPr>
              <p:nvPr/>
            </p:nvSpPr>
            <p:spPr bwMode="auto">
              <a:xfrm>
                <a:off x="3936" y="3168"/>
                <a:ext cx="144" cy="57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5" name="Rectangle 45"/>
              <p:cNvSpPr>
                <a:spLocks noChangeArrowheads="1"/>
              </p:cNvSpPr>
              <p:nvPr/>
            </p:nvSpPr>
            <p:spPr bwMode="auto">
              <a:xfrm>
                <a:off x="4512" y="3168"/>
                <a:ext cx="144" cy="57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</p:grpSp>
        <p:grpSp>
          <p:nvGrpSpPr>
            <p:cNvPr id="15" name="Group 46"/>
            <p:cNvGrpSpPr>
              <a:grpSpLocks/>
            </p:cNvGrpSpPr>
            <p:nvPr/>
          </p:nvGrpSpPr>
          <p:grpSpPr bwMode="auto">
            <a:xfrm>
              <a:off x="5432612" y="5460650"/>
              <a:ext cx="4572000" cy="457200"/>
              <a:chOff x="1776" y="1728"/>
              <a:chExt cx="2880" cy="288"/>
            </a:xfrm>
          </p:grpSpPr>
          <p:sp>
            <p:nvSpPr>
              <p:cNvPr id="68" name="Line 47"/>
              <p:cNvSpPr>
                <a:spLocks noChangeShapeType="1"/>
              </p:cNvSpPr>
              <p:nvPr/>
            </p:nvSpPr>
            <p:spPr bwMode="auto">
              <a:xfrm flipV="1">
                <a:off x="1776" y="1728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48"/>
              <p:cNvSpPr>
                <a:spLocks noChangeShapeType="1"/>
              </p:cNvSpPr>
              <p:nvPr/>
            </p:nvSpPr>
            <p:spPr bwMode="auto">
              <a:xfrm flipV="1">
                <a:off x="1776" y="1872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49"/>
              <p:cNvSpPr>
                <a:spLocks noChangeShapeType="1"/>
              </p:cNvSpPr>
              <p:nvPr/>
            </p:nvSpPr>
            <p:spPr bwMode="auto">
              <a:xfrm flipV="1">
                <a:off x="1776" y="2016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50"/>
            <p:cNvGrpSpPr>
              <a:grpSpLocks/>
            </p:cNvGrpSpPr>
            <p:nvPr/>
          </p:nvGrpSpPr>
          <p:grpSpPr bwMode="auto">
            <a:xfrm>
              <a:off x="5661212" y="7457725"/>
              <a:ext cx="4114800" cy="914400"/>
              <a:chOff x="1920" y="3168"/>
              <a:chExt cx="2592" cy="576"/>
            </a:xfrm>
          </p:grpSpPr>
          <p:sp>
            <p:nvSpPr>
              <p:cNvPr id="49" name="Line 51"/>
              <p:cNvSpPr>
                <a:spLocks noChangeShapeType="1"/>
              </p:cNvSpPr>
              <p:nvPr/>
            </p:nvSpPr>
            <p:spPr bwMode="auto">
              <a:xfrm>
                <a:off x="1920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52"/>
              <p:cNvSpPr>
                <a:spLocks noChangeShapeType="1"/>
              </p:cNvSpPr>
              <p:nvPr/>
            </p:nvSpPr>
            <p:spPr bwMode="auto">
              <a:xfrm>
                <a:off x="2064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53"/>
              <p:cNvSpPr>
                <a:spLocks noChangeShapeType="1"/>
              </p:cNvSpPr>
              <p:nvPr/>
            </p:nvSpPr>
            <p:spPr bwMode="auto">
              <a:xfrm>
                <a:off x="2208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54"/>
              <p:cNvSpPr>
                <a:spLocks noChangeShapeType="1"/>
              </p:cNvSpPr>
              <p:nvPr/>
            </p:nvSpPr>
            <p:spPr bwMode="auto">
              <a:xfrm>
                <a:off x="2352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55"/>
              <p:cNvSpPr>
                <a:spLocks noChangeShapeType="1"/>
              </p:cNvSpPr>
              <p:nvPr/>
            </p:nvSpPr>
            <p:spPr bwMode="auto">
              <a:xfrm>
                <a:off x="2496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56"/>
              <p:cNvSpPr>
                <a:spLocks noChangeShapeType="1"/>
              </p:cNvSpPr>
              <p:nvPr/>
            </p:nvSpPr>
            <p:spPr bwMode="auto">
              <a:xfrm>
                <a:off x="2640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57"/>
              <p:cNvSpPr>
                <a:spLocks noChangeShapeType="1"/>
              </p:cNvSpPr>
              <p:nvPr/>
            </p:nvSpPr>
            <p:spPr bwMode="auto">
              <a:xfrm>
                <a:off x="2784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58"/>
              <p:cNvSpPr>
                <a:spLocks noChangeShapeType="1"/>
              </p:cNvSpPr>
              <p:nvPr/>
            </p:nvSpPr>
            <p:spPr bwMode="auto">
              <a:xfrm>
                <a:off x="2928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59"/>
              <p:cNvSpPr>
                <a:spLocks noChangeShapeType="1"/>
              </p:cNvSpPr>
              <p:nvPr/>
            </p:nvSpPr>
            <p:spPr bwMode="auto">
              <a:xfrm>
                <a:off x="3072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60"/>
              <p:cNvSpPr>
                <a:spLocks noChangeShapeType="1"/>
              </p:cNvSpPr>
              <p:nvPr/>
            </p:nvSpPr>
            <p:spPr bwMode="auto">
              <a:xfrm>
                <a:off x="3216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61"/>
              <p:cNvSpPr>
                <a:spLocks noChangeShapeType="1"/>
              </p:cNvSpPr>
              <p:nvPr/>
            </p:nvSpPr>
            <p:spPr bwMode="auto">
              <a:xfrm>
                <a:off x="3360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62"/>
              <p:cNvSpPr>
                <a:spLocks noChangeShapeType="1"/>
              </p:cNvSpPr>
              <p:nvPr/>
            </p:nvSpPr>
            <p:spPr bwMode="auto">
              <a:xfrm>
                <a:off x="3504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63"/>
              <p:cNvSpPr>
                <a:spLocks noChangeShapeType="1"/>
              </p:cNvSpPr>
              <p:nvPr/>
            </p:nvSpPr>
            <p:spPr bwMode="auto">
              <a:xfrm>
                <a:off x="3648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64"/>
              <p:cNvSpPr>
                <a:spLocks noChangeShapeType="1"/>
              </p:cNvSpPr>
              <p:nvPr/>
            </p:nvSpPr>
            <p:spPr bwMode="auto">
              <a:xfrm>
                <a:off x="3792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65"/>
              <p:cNvSpPr>
                <a:spLocks noChangeShapeType="1"/>
              </p:cNvSpPr>
              <p:nvPr/>
            </p:nvSpPr>
            <p:spPr bwMode="auto">
              <a:xfrm>
                <a:off x="3936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66"/>
              <p:cNvSpPr>
                <a:spLocks noChangeShapeType="1"/>
              </p:cNvSpPr>
              <p:nvPr/>
            </p:nvSpPr>
            <p:spPr bwMode="auto">
              <a:xfrm>
                <a:off x="4080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67"/>
              <p:cNvSpPr>
                <a:spLocks noChangeShapeType="1"/>
              </p:cNvSpPr>
              <p:nvPr/>
            </p:nvSpPr>
            <p:spPr bwMode="auto">
              <a:xfrm>
                <a:off x="4224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68"/>
              <p:cNvSpPr>
                <a:spLocks noChangeShapeType="1"/>
              </p:cNvSpPr>
              <p:nvPr/>
            </p:nvSpPr>
            <p:spPr bwMode="auto">
              <a:xfrm>
                <a:off x="4368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69"/>
              <p:cNvSpPr>
                <a:spLocks noChangeShapeType="1"/>
              </p:cNvSpPr>
              <p:nvPr/>
            </p:nvSpPr>
            <p:spPr bwMode="auto">
              <a:xfrm>
                <a:off x="4512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70"/>
            <p:cNvGrpSpPr>
              <a:grpSpLocks/>
            </p:cNvGrpSpPr>
            <p:nvPr/>
          </p:nvGrpSpPr>
          <p:grpSpPr bwMode="auto">
            <a:xfrm>
              <a:off x="5432612" y="5346350"/>
              <a:ext cx="4572000" cy="685800"/>
              <a:chOff x="1776" y="1656"/>
              <a:chExt cx="2880" cy="432"/>
            </a:xfrm>
          </p:grpSpPr>
          <p:sp>
            <p:nvSpPr>
              <p:cNvPr id="45" name="Line 71"/>
              <p:cNvSpPr>
                <a:spLocks noChangeShapeType="1"/>
              </p:cNvSpPr>
              <p:nvPr/>
            </p:nvSpPr>
            <p:spPr bwMode="auto">
              <a:xfrm>
                <a:off x="1776" y="1656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72"/>
              <p:cNvSpPr>
                <a:spLocks noChangeShapeType="1"/>
              </p:cNvSpPr>
              <p:nvPr/>
            </p:nvSpPr>
            <p:spPr bwMode="auto">
              <a:xfrm>
                <a:off x="1776" y="1800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73"/>
              <p:cNvSpPr>
                <a:spLocks noChangeShapeType="1"/>
              </p:cNvSpPr>
              <p:nvPr/>
            </p:nvSpPr>
            <p:spPr bwMode="auto">
              <a:xfrm>
                <a:off x="1776" y="1944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74"/>
              <p:cNvSpPr>
                <a:spLocks noChangeShapeType="1"/>
              </p:cNvSpPr>
              <p:nvPr/>
            </p:nvSpPr>
            <p:spPr bwMode="auto">
              <a:xfrm>
                <a:off x="1776" y="2088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75"/>
            <p:cNvGrpSpPr>
              <a:grpSpLocks/>
            </p:cNvGrpSpPr>
            <p:nvPr/>
          </p:nvGrpSpPr>
          <p:grpSpPr bwMode="auto">
            <a:xfrm>
              <a:off x="5546912" y="7457725"/>
              <a:ext cx="4343400" cy="914400"/>
              <a:chOff x="1848" y="3168"/>
              <a:chExt cx="2736" cy="576"/>
            </a:xfrm>
          </p:grpSpPr>
          <p:sp>
            <p:nvSpPr>
              <p:cNvPr id="25" name="Line 76"/>
              <p:cNvSpPr>
                <a:spLocks noChangeShapeType="1"/>
              </p:cNvSpPr>
              <p:nvPr/>
            </p:nvSpPr>
            <p:spPr bwMode="auto">
              <a:xfrm>
                <a:off x="1848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77"/>
              <p:cNvSpPr>
                <a:spLocks noChangeShapeType="1"/>
              </p:cNvSpPr>
              <p:nvPr/>
            </p:nvSpPr>
            <p:spPr bwMode="auto">
              <a:xfrm>
                <a:off x="1992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78"/>
              <p:cNvSpPr>
                <a:spLocks noChangeShapeType="1"/>
              </p:cNvSpPr>
              <p:nvPr/>
            </p:nvSpPr>
            <p:spPr bwMode="auto">
              <a:xfrm>
                <a:off x="2136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79"/>
              <p:cNvSpPr>
                <a:spLocks noChangeShapeType="1"/>
              </p:cNvSpPr>
              <p:nvPr/>
            </p:nvSpPr>
            <p:spPr bwMode="auto">
              <a:xfrm>
                <a:off x="2280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80"/>
              <p:cNvSpPr>
                <a:spLocks noChangeShapeType="1"/>
              </p:cNvSpPr>
              <p:nvPr/>
            </p:nvSpPr>
            <p:spPr bwMode="auto">
              <a:xfrm>
                <a:off x="2424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81"/>
              <p:cNvSpPr>
                <a:spLocks noChangeShapeType="1"/>
              </p:cNvSpPr>
              <p:nvPr/>
            </p:nvSpPr>
            <p:spPr bwMode="auto">
              <a:xfrm>
                <a:off x="2568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82"/>
              <p:cNvSpPr>
                <a:spLocks noChangeShapeType="1"/>
              </p:cNvSpPr>
              <p:nvPr/>
            </p:nvSpPr>
            <p:spPr bwMode="auto">
              <a:xfrm>
                <a:off x="2712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83"/>
              <p:cNvSpPr>
                <a:spLocks noChangeShapeType="1"/>
              </p:cNvSpPr>
              <p:nvPr/>
            </p:nvSpPr>
            <p:spPr bwMode="auto">
              <a:xfrm>
                <a:off x="2856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84"/>
              <p:cNvSpPr>
                <a:spLocks noChangeShapeType="1"/>
              </p:cNvSpPr>
              <p:nvPr/>
            </p:nvSpPr>
            <p:spPr bwMode="auto">
              <a:xfrm>
                <a:off x="3000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85"/>
              <p:cNvSpPr>
                <a:spLocks noChangeShapeType="1"/>
              </p:cNvSpPr>
              <p:nvPr/>
            </p:nvSpPr>
            <p:spPr bwMode="auto">
              <a:xfrm>
                <a:off x="3144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86"/>
              <p:cNvSpPr>
                <a:spLocks noChangeShapeType="1"/>
              </p:cNvSpPr>
              <p:nvPr/>
            </p:nvSpPr>
            <p:spPr bwMode="auto">
              <a:xfrm>
                <a:off x="3288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87"/>
              <p:cNvSpPr>
                <a:spLocks noChangeShapeType="1"/>
              </p:cNvSpPr>
              <p:nvPr/>
            </p:nvSpPr>
            <p:spPr bwMode="auto">
              <a:xfrm>
                <a:off x="3432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88"/>
              <p:cNvSpPr>
                <a:spLocks noChangeShapeType="1"/>
              </p:cNvSpPr>
              <p:nvPr/>
            </p:nvSpPr>
            <p:spPr bwMode="auto">
              <a:xfrm>
                <a:off x="3576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89"/>
              <p:cNvSpPr>
                <a:spLocks noChangeShapeType="1"/>
              </p:cNvSpPr>
              <p:nvPr/>
            </p:nvSpPr>
            <p:spPr bwMode="auto">
              <a:xfrm>
                <a:off x="3720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90"/>
              <p:cNvSpPr>
                <a:spLocks noChangeShapeType="1"/>
              </p:cNvSpPr>
              <p:nvPr/>
            </p:nvSpPr>
            <p:spPr bwMode="auto">
              <a:xfrm>
                <a:off x="3864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91"/>
              <p:cNvSpPr>
                <a:spLocks noChangeShapeType="1"/>
              </p:cNvSpPr>
              <p:nvPr/>
            </p:nvSpPr>
            <p:spPr bwMode="auto">
              <a:xfrm>
                <a:off x="4008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92"/>
              <p:cNvSpPr>
                <a:spLocks noChangeShapeType="1"/>
              </p:cNvSpPr>
              <p:nvPr/>
            </p:nvSpPr>
            <p:spPr bwMode="auto">
              <a:xfrm>
                <a:off x="4152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93"/>
              <p:cNvSpPr>
                <a:spLocks noChangeShapeType="1"/>
              </p:cNvSpPr>
              <p:nvPr/>
            </p:nvSpPr>
            <p:spPr bwMode="auto">
              <a:xfrm>
                <a:off x="4296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94"/>
              <p:cNvSpPr>
                <a:spLocks noChangeShapeType="1"/>
              </p:cNvSpPr>
              <p:nvPr/>
            </p:nvSpPr>
            <p:spPr bwMode="auto">
              <a:xfrm>
                <a:off x="4440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95"/>
              <p:cNvSpPr>
                <a:spLocks noChangeShapeType="1"/>
              </p:cNvSpPr>
              <p:nvPr/>
            </p:nvSpPr>
            <p:spPr bwMode="auto">
              <a:xfrm>
                <a:off x="4584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00"/>
            <p:cNvGrpSpPr>
              <a:grpSpLocks/>
            </p:cNvGrpSpPr>
            <p:nvPr/>
          </p:nvGrpSpPr>
          <p:grpSpPr bwMode="auto">
            <a:xfrm>
              <a:off x="8304398" y="4470050"/>
              <a:ext cx="2463800" cy="461963"/>
              <a:chOff x="3632" y="288"/>
              <a:chExt cx="1552" cy="291"/>
            </a:xfrm>
          </p:grpSpPr>
          <p:sp>
            <p:nvSpPr>
              <p:cNvPr id="20" name="Text Box 101"/>
              <p:cNvSpPr txBox="1">
                <a:spLocks noChangeArrowheads="1"/>
              </p:cNvSpPr>
              <p:nvPr/>
            </p:nvSpPr>
            <p:spPr bwMode="auto">
              <a:xfrm>
                <a:off x="3632" y="288"/>
                <a:ext cx="70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dirty="0">
                    <a:latin typeface="+mn-lt"/>
                  </a:rPr>
                  <a:t>4 nodes</a:t>
                </a:r>
                <a:endParaRPr lang="fr-FR" altLang="en-US" sz="2400" dirty="0">
                  <a:latin typeface="+mn-lt"/>
                </a:endParaRPr>
              </a:p>
            </p:txBody>
          </p:sp>
          <p:sp>
            <p:nvSpPr>
              <p:cNvPr id="21" name="Rectangle 102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22" name="Rectangle 103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23" name="Rectangle 104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24" name="Rectangle 105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F53CA9C-05F0-0742-B0CE-4F317190E258}"/>
              </a:ext>
            </a:extLst>
          </p:cNvPr>
          <p:cNvSpPr txBox="1"/>
          <p:nvPr/>
        </p:nvSpPr>
        <p:spPr>
          <a:xfrm>
            <a:off x="9461744" y="2414093"/>
            <a:ext cx="25193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channel can only use ¼ of the frequency range, so it can send only ¼ of the total max throughput.</a:t>
            </a:r>
          </a:p>
        </p:txBody>
      </p:sp>
      <p:sp>
        <p:nvSpPr>
          <p:cNvPr id="104" name="Rectangular Callout 103">
            <a:extLst>
              <a:ext uri="{FF2B5EF4-FFF2-40B4-BE49-F238E27FC236}">
                <a16:creationId xmlns:a16="http://schemas.microsoft.com/office/drawing/2014/main" id="{014F1D52-3F64-2C48-827F-58989E088AFF}"/>
              </a:ext>
            </a:extLst>
          </p:cNvPr>
          <p:cNvSpPr/>
          <p:nvPr/>
        </p:nvSpPr>
        <p:spPr>
          <a:xfrm>
            <a:off x="10007204" y="4382889"/>
            <a:ext cx="1859747" cy="642503"/>
          </a:xfrm>
          <a:prstGeom prst="wedgeRectCallout">
            <a:avLst>
              <a:gd name="adj1" fmla="val -31764"/>
              <a:gd name="adj2" fmla="val -1333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Why less data throughput?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4A104D6-0BF4-B542-A0A6-5BC3142CAE0C}"/>
              </a:ext>
            </a:extLst>
          </p:cNvPr>
          <p:cNvGrpSpPr/>
          <p:nvPr/>
        </p:nvGrpSpPr>
        <p:grpSpPr>
          <a:xfrm>
            <a:off x="11488547" y="4859845"/>
            <a:ext cx="716633" cy="681465"/>
            <a:chOff x="10763181" y="2345404"/>
            <a:chExt cx="1139517" cy="1083596"/>
          </a:xfrm>
        </p:grpSpPr>
        <p:sp>
          <p:nvSpPr>
            <p:cNvPr id="106" name="Octagon 105">
              <a:extLst>
                <a:ext uri="{FF2B5EF4-FFF2-40B4-BE49-F238E27FC236}">
                  <a16:creationId xmlns:a16="http://schemas.microsoft.com/office/drawing/2014/main" id="{B5A45E5F-4C81-E24B-9177-6B4E4EF5FB44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7" name="Octagon 106">
              <a:extLst>
                <a:ext uri="{FF2B5EF4-FFF2-40B4-BE49-F238E27FC236}">
                  <a16:creationId xmlns:a16="http://schemas.microsoft.com/office/drawing/2014/main" id="{14AF5255-7E6C-E341-984B-E050687FE8B0}"/>
                </a:ext>
              </a:extLst>
            </p:cNvPr>
            <p:cNvSpPr/>
            <p:nvPr/>
          </p:nvSpPr>
          <p:spPr>
            <a:xfrm>
              <a:off x="10810960" y="2396681"/>
              <a:ext cx="1045509" cy="991381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F70FEA4-1811-124D-9519-C846DAC6C709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101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8D506-B543-834C-9394-0DAA2DDD9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78" y="0"/>
            <a:ext cx="10866984" cy="433595"/>
          </a:xfrm>
        </p:spPr>
        <p:txBody>
          <a:bodyPr>
            <a:noAutofit/>
          </a:bodyPr>
          <a:lstStyle/>
          <a:p>
            <a:r>
              <a:rPr lang="en-US" sz="2400" dirty="0"/>
              <a:t>US radio </a:t>
            </a:r>
            <a:r>
              <a:rPr lang="en-US" sz="2400" b="1" dirty="0"/>
              <a:t>spectrum</a:t>
            </a:r>
            <a:r>
              <a:rPr lang="en-US" sz="2400" dirty="0"/>
              <a:t> (use of frequencies bands) is governed by the </a:t>
            </a:r>
            <a:r>
              <a:rPr lang="en-US" sz="2400" dirty="0">
                <a:hlinkClick r:id="rId3"/>
              </a:rPr>
              <a:t>FCC</a:t>
            </a:r>
            <a:endParaRPr lang="en-US" sz="2400" dirty="0"/>
          </a:p>
        </p:txBody>
      </p:sp>
      <p:pic>
        <p:nvPicPr>
          <p:cNvPr id="6" name="Content Placeholder 5" descr="A picture containing shelf, book, bookshelf, room&#10;&#10;Description automatically generated">
            <a:extLst>
              <a:ext uri="{FF2B5EF4-FFF2-40B4-BE49-F238E27FC236}">
                <a16:creationId xmlns:a16="http://schemas.microsoft.com/office/drawing/2014/main" id="{B59D4A31-5661-DE40-B141-82BB93F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47692" y="433595"/>
            <a:ext cx="10096616" cy="642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22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9F95D-F42A-C346-BEA4-9C304829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71" y="81414"/>
            <a:ext cx="3356551" cy="454616"/>
          </a:xfrm>
        </p:spPr>
        <p:txBody>
          <a:bodyPr>
            <a:noAutofit/>
          </a:bodyPr>
          <a:lstStyle/>
          <a:p>
            <a:r>
              <a:rPr lang="en-US" sz="2800" dirty="0"/>
              <a:t>Zoomed-in view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6838D8-492F-0C4B-857E-E33A89B3F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609600"/>
            <a:ext cx="9272227" cy="62862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6C0BD6-FEFE-D448-B0E4-F828888B136D}"/>
              </a:ext>
            </a:extLst>
          </p:cNvPr>
          <p:cNvSpPr/>
          <p:nvPr/>
        </p:nvSpPr>
        <p:spPr>
          <a:xfrm>
            <a:off x="5823679" y="3657600"/>
            <a:ext cx="1101777" cy="28272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EBB21C-9DFD-1248-A4B5-91EB1DFB91C8}"/>
              </a:ext>
            </a:extLst>
          </p:cNvPr>
          <p:cNvSpPr txBox="1"/>
          <p:nvPr/>
        </p:nvSpPr>
        <p:spPr>
          <a:xfrm>
            <a:off x="9515014" y="927537"/>
            <a:ext cx="24772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ISM band</a:t>
            </a:r>
            <a:r>
              <a:rPr lang="en-US" dirty="0"/>
              <a:t>: Industrial, Scientific, and Medical bands are "unlicensed" &amp; usable by random electronic devices.  2.4Ghz band is used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Microwave ovens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802.11b/g/n/ax </a:t>
            </a:r>
            <a:r>
              <a:rPr lang="en-US" dirty="0" err="1"/>
              <a:t>WiFi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Cordless telephones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Radio-controlled toys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Whatever!</a:t>
            </a:r>
          </a:p>
          <a:p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875544-32F3-0145-A069-FBCB3C209E06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6894786" y="2635697"/>
            <a:ext cx="2620228" cy="102190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5 Best Remote-Control Cat Toys (Jul 2020)">
            <a:extLst>
              <a:ext uri="{FF2B5EF4-FFF2-40B4-BE49-F238E27FC236}">
                <a16:creationId xmlns:a16="http://schemas.microsoft.com/office/drawing/2014/main" id="{629BEBB2-47DB-1E4E-922F-B7B3BA6C5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126" y="4055646"/>
            <a:ext cx="2620227" cy="262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D30C52-511F-0D44-BB4B-7091583582A5}"/>
              </a:ext>
            </a:extLst>
          </p:cNvPr>
          <p:cNvSpPr txBox="1"/>
          <p:nvPr/>
        </p:nvSpPr>
        <p:spPr>
          <a:xfrm>
            <a:off x="4969290" y="12680"/>
            <a:ext cx="6465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Frequency ranges are called </a:t>
            </a:r>
            <a:r>
              <a:rPr lang="en-US" b="1" dirty="0"/>
              <a:t>bands.</a:t>
            </a:r>
            <a:endParaRPr lang="en-US" dirty="0"/>
          </a:p>
          <a:p>
            <a:endParaRPr lang="en-US" dirty="0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50DDC528-ACEA-C34C-9B21-8D4F62147911}"/>
              </a:ext>
            </a:extLst>
          </p:cNvPr>
          <p:cNvSpPr/>
          <p:nvPr/>
        </p:nvSpPr>
        <p:spPr>
          <a:xfrm rot="5400000">
            <a:off x="5548404" y="-130322"/>
            <a:ext cx="285894" cy="1292771"/>
          </a:xfrm>
          <a:prstGeom prst="leftBrace">
            <a:avLst>
              <a:gd name="adj1" fmla="val 2454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28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Partitioning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node gets a reserved “slice” of the bandwidth.</a:t>
            </a:r>
          </a:p>
          <a:p>
            <a:r>
              <a:rPr lang="en-US" b="1" dirty="0"/>
              <a:t>FDM</a:t>
            </a:r>
            <a:r>
              <a:rPr lang="en-US" dirty="0"/>
              <a:t>: each node uses a fraction of the spectrum, thus less bandwidth</a:t>
            </a:r>
          </a:p>
          <a:p>
            <a:r>
              <a:rPr lang="en-US" b="1" dirty="0"/>
              <a:t>TDM</a:t>
            </a:r>
            <a:r>
              <a:rPr lang="en-US" dirty="0"/>
              <a:t>: each node communicates a fraction of the time</a:t>
            </a:r>
          </a:p>
          <a:p>
            <a:r>
              <a:rPr lang="en-US" dirty="0"/>
              <a:t>These are </a:t>
            </a:r>
            <a:r>
              <a:rPr lang="en-US" b="1" dirty="0">
                <a:solidFill>
                  <a:schemeClr val="accent6"/>
                </a:solidFill>
              </a:rPr>
              <a:t>collision-free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6"/>
                </a:solidFill>
              </a:rPr>
              <a:t>fair</a:t>
            </a:r>
            <a:r>
              <a:rPr lang="en-US" dirty="0"/>
              <a:t>, but </a:t>
            </a:r>
            <a:r>
              <a:rPr lang="en-US" b="1" dirty="0">
                <a:solidFill>
                  <a:schemeClr val="accent6"/>
                </a:solidFill>
              </a:rPr>
              <a:t>inflexible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Max throughput is R/N, even if only one node wants to communicate!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Code division multiplexing (</a:t>
            </a:r>
            <a:r>
              <a:rPr lang="en-US" b="1" dirty="0"/>
              <a:t>CDM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is similar, but more difficult to </a:t>
            </a:r>
            <a:br>
              <a:rPr lang="en-US" dirty="0"/>
            </a:br>
            <a:r>
              <a:rPr lang="en-US" dirty="0"/>
              <a:t>explain without EE background.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6620351" y="4038238"/>
            <a:ext cx="5467542" cy="2812014"/>
            <a:chOff x="6574052" y="3929749"/>
            <a:chExt cx="5467542" cy="2812014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6581504" y="3929749"/>
              <a:ext cx="5198357" cy="1497754"/>
              <a:chOff x="-733" y="1010"/>
              <a:chExt cx="5581" cy="1608"/>
            </a:xfrm>
          </p:grpSpPr>
          <p:sp>
            <p:nvSpPr>
              <p:cNvPr id="97" name="Text Box 4"/>
              <p:cNvSpPr txBox="1">
                <a:spLocks noChangeArrowheads="1"/>
              </p:cNvSpPr>
              <p:nvPr/>
            </p:nvSpPr>
            <p:spPr bwMode="auto">
              <a:xfrm>
                <a:off x="-733" y="1010"/>
                <a:ext cx="4506" cy="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Frequency division multiplexing (FDM) </a:t>
                </a:r>
                <a:endParaRPr lang="fr-FR" altLang="en-US" sz="2000" dirty="0">
                  <a:latin typeface="+mn-lt"/>
                </a:endParaRPr>
              </a:p>
            </p:txBody>
          </p:sp>
          <p:grpSp>
            <p:nvGrpSpPr>
              <p:cNvPr id="98" name="Group 5"/>
              <p:cNvGrpSpPr>
                <a:grpSpLocks/>
              </p:cNvGrpSpPr>
              <p:nvPr/>
            </p:nvGrpSpPr>
            <p:grpSpPr bwMode="auto">
              <a:xfrm>
                <a:off x="720" y="1392"/>
                <a:ext cx="4128" cy="1226"/>
                <a:chOff x="720" y="1392"/>
                <a:chExt cx="4128" cy="1226"/>
              </a:xfrm>
            </p:grpSpPr>
            <p:sp>
              <p:nvSpPr>
                <p:cNvPr id="99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728" y="1392"/>
                  <a:ext cx="0" cy="81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10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20" y="1680"/>
                  <a:ext cx="1036" cy="3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>
                      <a:latin typeface="+mn-lt"/>
                    </a:rPr>
                    <a:t>frequency</a:t>
                  </a:r>
                  <a:endParaRPr lang="fr-FR" altLang="en-US" sz="1600">
                    <a:latin typeface="+mn-lt"/>
                  </a:endParaRPr>
                </a:p>
              </p:txBody>
            </p:sp>
            <p:sp>
              <p:nvSpPr>
                <p:cNvPr id="101" name="Line 8"/>
                <p:cNvSpPr>
                  <a:spLocks noChangeShapeType="1"/>
                </p:cNvSpPr>
                <p:nvPr/>
              </p:nvSpPr>
              <p:spPr bwMode="auto">
                <a:xfrm>
                  <a:off x="1728" y="2208"/>
                  <a:ext cx="312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10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048" y="2255"/>
                  <a:ext cx="573" cy="3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>
                      <a:latin typeface="+mn-lt"/>
                    </a:rPr>
                    <a:t>time</a:t>
                  </a:r>
                  <a:endParaRPr lang="fr-FR" altLang="en-US" sz="1600">
                    <a:latin typeface="+mn-lt"/>
                  </a:endParaRPr>
                </a:p>
              </p:txBody>
            </p:sp>
            <p:sp>
              <p:nvSpPr>
                <p:cNvPr id="103" name="Rectangle 10"/>
                <p:cNvSpPr>
                  <a:spLocks noChangeArrowheads="1"/>
                </p:cNvSpPr>
                <p:nvPr/>
              </p:nvSpPr>
              <p:spPr bwMode="auto">
                <a:xfrm>
                  <a:off x="1776" y="1584"/>
                  <a:ext cx="2880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+mn-lt"/>
                  </a:endParaRPr>
                </a:p>
              </p:txBody>
            </p:sp>
          </p:grpSp>
        </p:grp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8911031" y="4471846"/>
              <a:ext cx="2682542" cy="134127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8911031" y="4605973"/>
              <a:ext cx="2682542" cy="134127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8911031" y="4740100"/>
              <a:ext cx="2682542" cy="13412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911031" y="4874228"/>
              <a:ext cx="2682542" cy="134127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+mn-lt"/>
              </a:endParaRPr>
            </a:p>
          </p:txBody>
        </p: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6574052" y="5198369"/>
              <a:ext cx="5198357" cy="1543394"/>
              <a:chOff x="-733" y="2546"/>
              <a:chExt cx="5581" cy="1657"/>
            </a:xfrm>
          </p:grpSpPr>
          <p:sp>
            <p:nvSpPr>
              <p:cNvPr id="91" name="Text Box 16"/>
              <p:cNvSpPr txBox="1">
                <a:spLocks noChangeArrowheads="1"/>
              </p:cNvSpPr>
              <p:nvPr/>
            </p:nvSpPr>
            <p:spPr bwMode="auto">
              <a:xfrm>
                <a:off x="-733" y="2546"/>
                <a:ext cx="3896" cy="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Time division multiplexing (TDM)</a:t>
                </a:r>
                <a:endParaRPr lang="fr-FR" altLang="en-US" sz="2000" dirty="0">
                  <a:latin typeface="+mn-lt"/>
                </a:endParaRPr>
              </a:p>
            </p:txBody>
          </p:sp>
          <p:sp>
            <p:nvSpPr>
              <p:cNvPr id="92" name="Line 17"/>
              <p:cNvSpPr>
                <a:spLocks noChangeShapeType="1"/>
              </p:cNvSpPr>
              <p:nvPr/>
            </p:nvSpPr>
            <p:spPr bwMode="auto">
              <a:xfrm flipV="1">
                <a:off x="1728" y="2977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93" name="Text Box 18"/>
              <p:cNvSpPr txBox="1">
                <a:spLocks noChangeArrowheads="1"/>
              </p:cNvSpPr>
              <p:nvPr/>
            </p:nvSpPr>
            <p:spPr bwMode="auto">
              <a:xfrm>
                <a:off x="720" y="3265"/>
                <a:ext cx="1036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+mn-lt"/>
                  </a:rPr>
                  <a:t>frequency</a:t>
                </a:r>
                <a:endParaRPr lang="fr-FR" altLang="en-US" sz="1600">
                  <a:latin typeface="+mn-lt"/>
                </a:endParaRPr>
              </a:p>
            </p:txBody>
          </p:sp>
          <p:sp>
            <p:nvSpPr>
              <p:cNvPr id="94" name="Line 19"/>
              <p:cNvSpPr>
                <a:spLocks noChangeShapeType="1"/>
              </p:cNvSpPr>
              <p:nvPr/>
            </p:nvSpPr>
            <p:spPr bwMode="auto">
              <a:xfrm>
                <a:off x="1728" y="3793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95" name="Text Box 20"/>
              <p:cNvSpPr txBox="1">
                <a:spLocks noChangeArrowheads="1"/>
              </p:cNvSpPr>
              <p:nvPr/>
            </p:nvSpPr>
            <p:spPr bwMode="auto">
              <a:xfrm>
                <a:off x="3048" y="3840"/>
                <a:ext cx="573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+mn-lt"/>
                  </a:rPr>
                  <a:t>time</a:t>
                </a:r>
                <a:endParaRPr lang="fr-FR" altLang="en-US" sz="1600">
                  <a:latin typeface="+mn-lt"/>
                </a:endParaRPr>
              </a:p>
            </p:txBody>
          </p:sp>
          <p:sp>
            <p:nvSpPr>
              <p:cNvPr id="96" name="Rectangle 21"/>
              <p:cNvSpPr>
                <a:spLocks noChangeArrowheads="1"/>
              </p:cNvSpPr>
              <p:nvPr/>
            </p:nvSpPr>
            <p:spPr bwMode="auto">
              <a:xfrm>
                <a:off x="1776" y="3168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grpSp>
          <p:nvGrpSpPr>
            <p:cNvPr id="11" name="Group 22"/>
            <p:cNvGrpSpPr>
              <a:grpSpLocks/>
            </p:cNvGrpSpPr>
            <p:nvPr/>
          </p:nvGrpSpPr>
          <p:grpSpPr bwMode="auto">
            <a:xfrm>
              <a:off x="8911031" y="5777723"/>
              <a:ext cx="2280161" cy="536509"/>
              <a:chOff x="1776" y="3168"/>
              <a:chExt cx="2448" cy="576"/>
            </a:xfrm>
          </p:grpSpPr>
          <p:sp>
            <p:nvSpPr>
              <p:cNvPr id="86" name="Rectangle 23"/>
              <p:cNvSpPr>
                <a:spLocks noChangeArrowheads="1"/>
              </p:cNvSpPr>
              <p:nvPr/>
            </p:nvSpPr>
            <p:spPr bwMode="auto">
              <a:xfrm>
                <a:off x="1776" y="3168"/>
                <a:ext cx="144" cy="576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87" name="Rectangle 24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144" cy="576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88" name="Rectangle 25"/>
              <p:cNvSpPr>
                <a:spLocks noChangeArrowheads="1"/>
              </p:cNvSpPr>
              <p:nvPr/>
            </p:nvSpPr>
            <p:spPr bwMode="auto">
              <a:xfrm>
                <a:off x="2928" y="3168"/>
                <a:ext cx="144" cy="576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89" name="Rectangle 26"/>
              <p:cNvSpPr>
                <a:spLocks noChangeArrowheads="1"/>
              </p:cNvSpPr>
              <p:nvPr/>
            </p:nvSpPr>
            <p:spPr bwMode="auto">
              <a:xfrm>
                <a:off x="3504" y="3168"/>
                <a:ext cx="144" cy="576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90" name="Rectangle 27"/>
              <p:cNvSpPr>
                <a:spLocks noChangeArrowheads="1"/>
              </p:cNvSpPr>
              <p:nvPr/>
            </p:nvSpPr>
            <p:spPr bwMode="auto">
              <a:xfrm>
                <a:off x="4080" y="3168"/>
                <a:ext cx="144" cy="576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grpSp>
          <p:nvGrpSpPr>
            <p:cNvPr id="12" name="Group 28"/>
            <p:cNvGrpSpPr>
              <a:grpSpLocks/>
            </p:cNvGrpSpPr>
            <p:nvPr/>
          </p:nvGrpSpPr>
          <p:grpSpPr bwMode="auto">
            <a:xfrm>
              <a:off x="9045158" y="5777723"/>
              <a:ext cx="2280161" cy="536509"/>
              <a:chOff x="1920" y="3168"/>
              <a:chExt cx="2448" cy="576"/>
            </a:xfrm>
          </p:grpSpPr>
          <p:sp>
            <p:nvSpPr>
              <p:cNvPr id="81" name="Rectangle 29"/>
              <p:cNvSpPr>
                <a:spLocks noChangeArrowheads="1"/>
              </p:cNvSpPr>
              <p:nvPr/>
            </p:nvSpPr>
            <p:spPr bwMode="auto">
              <a:xfrm>
                <a:off x="1920" y="3168"/>
                <a:ext cx="144" cy="576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82" name="Rectangle 30"/>
              <p:cNvSpPr>
                <a:spLocks noChangeArrowheads="1"/>
              </p:cNvSpPr>
              <p:nvPr/>
            </p:nvSpPr>
            <p:spPr bwMode="auto">
              <a:xfrm>
                <a:off x="2496" y="3168"/>
                <a:ext cx="144" cy="576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83" name="Rectangle 31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144" cy="576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84" name="Rectangle 32"/>
              <p:cNvSpPr>
                <a:spLocks noChangeArrowheads="1"/>
              </p:cNvSpPr>
              <p:nvPr/>
            </p:nvSpPr>
            <p:spPr bwMode="auto">
              <a:xfrm>
                <a:off x="3648" y="3168"/>
                <a:ext cx="144" cy="576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85" name="Rectangle 33"/>
              <p:cNvSpPr>
                <a:spLocks noChangeArrowheads="1"/>
              </p:cNvSpPr>
              <p:nvPr/>
            </p:nvSpPr>
            <p:spPr bwMode="auto">
              <a:xfrm>
                <a:off x="4224" y="3168"/>
                <a:ext cx="144" cy="576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grpSp>
          <p:nvGrpSpPr>
            <p:cNvPr id="13" name="Group 34"/>
            <p:cNvGrpSpPr>
              <a:grpSpLocks/>
            </p:cNvGrpSpPr>
            <p:nvPr/>
          </p:nvGrpSpPr>
          <p:grpSpPr bwMode="auto">
            <a:xfrm>
              <a:off x="9179285" y="5777723"/>
              <a:ext cx="2280161" cy="536509"/>
              <a:chOff x="2064" y="3168"/>
              <a:chExt cx="2448" cy="576"/>
            </a:xfrm>
          </p:grpSpPr>
          <p:sp>
            <p:nvSpPr>
              <p:cNvPr id="76" name="Rectangle 35"/>
              <p:cNvSpPr>
                <a:spLocks noChangeArrowheads="1"/>
              </p:cNvSpPr>
              <p:nvPr/>
            </p:nvSpPr>
            <p:spPr bwMode="auto">
              <a:xfrm>
                <a:off x="2064" y="3168"/>
                <a:ext cx="144" cy="576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77" name="Rectangle 36"/>
              <p:cNvSpPr>
                <a:spLocks noChangeArrowheads="1"/>
              </p:cNvSpPr>
              <p:nvPr/>
            </p:nvSpPr>
            <p:spPr bwMode="auto">
              <a:xfrm>
                <a:off x="2640" y="3168"/>
                <a:ext cx="144" cy="576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78" name="Rectangle 37"/>
              <p:cNvSpPr>
                <a:spLocks noChangeArrowheads="1"/>
              </p:cNvSpPr>
              <p:nvPr/>
            </p:nvSpPr>
            <p:spPr bwMode="auto">
              <a:xfrm>
                <a:off x="3216" y="3168"/>
                <a:ext cx="144" cy="576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79" name="Rectangle 38"/>
              <p:cNvSpPr>
                <a:spLocks noChangeArrowheads="1"/>
              </p:cNvSpPr>
              <p:nvPr/>
            </p:nvSpPr>
            <p:spPr bwMode="auto">
              <a:xfrm>
                <a:off x="3792" y="3168"/>
                <a:ext cx="144" cy="576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80" name="Rectangle 39"/>
              <p:cNvSpPr>
                <a:spLocks noChangeArrowheads="1"/>
              </p:cNvSpPr>
              <p:nvPr/>
            </p:nvSpPr>
            <p:spPr bwMode="auto">
              <a:xfrm>
                <a:off x="4368" y="3168"/>
                <a:ext cx="144" cy="576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grpSp>
          <p:nvGrpSpPr>
            <p:cNvPr id="14" name="Group 40"/>
            <p:cNvGrpSpPr>
              <a:grpSpLocks/>
            </p:cNvGrpSpPr>
            <p:nvPr/>
          </p:nvGrpSpPr>
          <p:grpSpPr bwMode="auto">
            <a:xfrm>
              <a:off x="9313412" y="5777723"/>
              <a:ext cx="2280161" cy="536509"/>
              <a:chOff x="2208" y="3168"/>
              <a:chExt cx="2448" cy="576"/>
            </a:xfrm>
          </p:grpSpPr>
          <p:sp>
            <p:nvSpPr>
              <p:cNvPr id="71" name="Rectangle 41"/>
              <p:cNvSpPr>
                <a:spLocks noChangeArrowheads="1"/>
              </p:cNvSpPr>
              <p:nvPr/>
            </p:nvSpPr>
            <p:spPr bwMode="auto">
              <a:xfrm>
                <a:off x="2208" y="3168"/>
                <a:ext cx="144" cy="57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72" name="Rectangle 42"/>
              <p:cNvSpPr>
                <a:spLocks noChangeArrowheads="1"/>
              </p:cNvSpPr>
              <p:nvPr/>
            </p:nvSpPr>
            <p:spPr bwMode="auto">
              <a:xfrm>
                <a:off x="2784" y="3168"/>
                <a:ext cx="144" cy="57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73" name="Rectangle 43"/>
              <p:cNvSpPr>
                <a:spLocks noChangeArrowheads="1"/>
              </p:cNvSpPr>
              <p:nvPr/>
            </p:nvSpPr>
            <p:spPr bwMode="auto">
              <a:xfrm>
                <a:off x="3360" y="3168"/>
                <a:ext cx="144" cy="57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74" name="Rectangle 44"/>
              <p:cNvSpPr>
                <a:spLocks noChangeArrowheads="1"/>
              </p:cNvSpPr>
              <p:nvPr/>
            </p:nvSpPr>
            <p:spPr bwMode="auto">
              <a:xfrm>
                <a:off x="3936" y="3168"/>
                <a:ext cx="144" cy="57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75" name="Rectangle 45"/>
              <p:cNvSpPr>
                <a:spLocks noChangeArrowheads="1"/>
              </p:cNvSpPr>
              <p:nvPr/>
            </p:nvSpPr>
            <p:spPr bwMode="auto">
              <a:xfrm>
                <a:off x="4512" y="3168"/>
                <a:ext cx="144" cy="57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  <p:grpSp>
          <p:nvGrpSpPr>
            <p:cNvPr id="15" name="Group 46"/>
            <p:cNvGrpSpPr>
              <a:grpSpLocks/>
            </p:cNvGrpSpPr>
            <p:nvPr/>
          </p:nvGrpSpPr>
          <p:grpSpPr bwMode="auto">
            <a:xfrm>
              <a:off x="8911031" y="4605973"/>
              <a:ext cx="2682542" cy="268254"/>
              <a:chOff x="1776" y="1728"/>
              <a:chExt cx="2880" cy="288"/>
            </a:xfrm>
          </p:grpSpPr>
          <p:sp>
            <p:nvSpPr>
              <p:cNvPr id="68" name="Line 47"/>
              <p:cNvSpPr>
                <a:spLocks noChangeShapeType="1"/>
              </p:cNvSpPr>
              <p:nvPr/>
            </p:nvSpPr>
            <p:spPr bwMode="auto">
              <a:xfrm flipV="1">
                <a:off x="1776" y="1728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69" name="Line 48"/>
              <p:cNvSpPr>
                <a:spLocks noChangeShapeType="1"/>
              </p:cNvSpPr>
              <p:nvPr/>
            </p:nvSpPr>
            <p:spPr bwMode="auto">
              <a:xfrm flipV="1">
                <a:off x="1776" y="1872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0" name="Line 49"/>
              <p:cNvSpPr>
                <a:spLocks noChangeShapeType="1"/>
              </p:cNvSpPr>
              <p:nvPr/>
            </p:nvSpPr>
            <p:spPr bwMode="auto">
              <a:xfrm flipV="1">
                <a:off x="1776" y="2016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16" name="Group 50"/>
            <p:cNvGrpSpPr>
              <a:grpSpLocks/>
            </p:cNvGrpSpPr>
            <p:nvPr/>
          </p:nvGrpSpPr>
          <p:grpSpPr bwMode="auto">
            <a:xfrm>
              <a:off x="9045158" y="5777723"/>
              <a:ext cx="2414288" cy="536509"/>
              <a:chOff x="1920" y="3168"/>
              <a:chExt cx="2592" cy="576"/>
            </a:xfrm>
          </p:grpSpPr>
          <p:sp>
            <p:nvSpPr>
              <p:cNvPr id="49" name="Line 51"/>
              <p:cNvSpPr>
                <a:spLocks noChangeShapeType="1"/>
              </p:cNvSpPr>
              <p:nvPr/>
            </p:nvSpPr>
            <p:spPr bwMode="auto">
              <a:xfrm>
                <a:off x="1920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0" name="Line 52"/>
              <p:cNvSpPr>
                <a:spLocks noChangeShapeType="1"/>
              </p:cNvSpPr>
              <p:nvPr/>
            </p:nvSpPr>
            <p:spPr bwMode="auto">
              <a:xfrm>
                <a:off x="2064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1" name="Line 53"/>
              <p:cNvSpPr>
                <a:spLocks noChangeShapeType="1"/>
              </p:cNvSpPr>
              <p:nvPr/>
            </p:nvSpPr>
            <p:spPr bwMode="auto">
              <a:xfrm>
                <a:off x="2208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2" name="Line 54"/>
              <p:cNvSpPr>
                <a:spLocks noChangeShapeType="1"/>
              </p:cNvSpPr>
              <p:nvPr/>
            </p:nvSpPr>
            <p:spPr bwMode="auto">
              <a:xfrm>
                <a:off x="2352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3" name="Line 55"/>
              <p:cNvSpPr>
                <a:spLocks noChangeShapeType="1"/>
              </p:cNvSpPr>
              <p:nvPr/>
            </p:nvSpPr>
            <p:spPr bwMode="auto">
              <a:xfrm>
                <a:off x="2496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4" name="Line 56"/>
              <p:cNvSpPr>
                <a:spLocks noChangeShapeType="1"/>
              </p:cNvSpPr>
              <p:nvPr/>
            </p:nvSpPr>
            <p:spPr bwMode="auto">
              <a:xfrm>
                <a:off x="2640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5" name="Line 57"/>
              <p:cNvSpPr>
                <a:spLocks noChangeShapeType="1"/>
              </p:cNvSpPr>
              <p:nvPr/>
            </p:nvSpPr>
            <p:spPr bwMode="auto">
              <a:xfrm>
                <a:off x="2784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6" name="Line 58"/>
              <p:cNvSpPr>
                <a:spLocks noChangeShapeType="1"/>
              </p:cNvSpPr>
              <p:nvPr/>
            </p:nvSpPr>
            <p:spPr bwMode="auto">
              <a:xfrm>
                <a:off x="2928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7" name="Line 59"/>
              <p:cNvSpPr>
                <a:spLocks noChangeShapeType="1"/>
              </p:cNvSpPr>
              <p:nvPr/>
            </p:nvSpPr>
            <p:spPr bwMode="auto">
              <a:xfrm>
                <a:off x="3072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8" name="Line 60"/>
              <p:cNvSpPr>
                <a:spLocks noChangeShapeType="1"/>
              </p:cNvSpPr>
              <p:nvPr/>
            </p:nvSpPr>
            <p:spPr bwMode="auto">
              <a:xfrm>
                <a:off x="3216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9" name="Line 61"/>
              <p:cNvSpPr>
                <a:spLocks noChangeShapeType="1"/>
              </p:cNvSpPr>
              <p:nvPr/>
            </p:nvSpPr>
            <p:spPr bwMode="auto">
              <a:xfrm>
                <a:off x="3360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60" name="Line 62"/>
              <p:cNvSpPr>
                <a:spLocks noChangeShapeType="1"/>
              </p:cNvSpPr>
              <p:nvPr/>
            </p:nvSpPr>
            <p:spPr bwMode="auto">
              <a:xfrm>
                <a:off x="3504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61" name="Line 63"/>
              <p:cNvSpPr>
                <a:spLocks noChangeShapeType="1"/>
              </p:cNvSpPr>
              <p:nvPr/>
            </p:nvSpPr>
            <p:spPr bwMode="auto">
              <a:xfrm>
                <a:off x="3648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62" name="Line 64"/>
              <p:cNvSpPr>
                <a:spLocks noChangeShapeType="1"/>
              </p:cNvSpPr>
              <p:nvPr/>
            </p:nvSpPr>
            <p:spPr bwMode="auto">
              <a:xfrm>
                <a:off x="3792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63" name="Line 65"/>
              <p:cNvSpPr>
                <a:spLocks noChangeShapeType="1"/>
              </p:cNvSpPr>
              <p:nvPr/>
            </p:nvSpPr>
            <p:spPr bwMode="auto">
              <a:xfrm>
                <a:off x="3936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64" name="Line 66"/>
              <p:cNvSpPr>
                <a:spLocks noChangeShapeType="1"/>
              </p:cNvSpPr>
              <p:nvPr/>
            </p:nvSpPr>
            <p:spPr bwMode="auto">
              <a:xfrm>
                <a:off x="4080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65" name="Line 67"/>
              <p:cNvSpPr>
                <a:spLocks noChangeShapeType="1"/>
              </p:cNvSpPr>
              <p:nvPr/>
            </p:nvSpPr>
            <p:spPr bwMode="auto">
              <a:xfrm>
                <a:off x="4224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66" name="Line 68"/>
              <p:cNvSpPr>
                <a:spLocks noChangeShapeType="1"/>
              </p:cNvSpPr>
              <p:nvPr/>
            </p:nvSpPr>
            <p:spPr bwMode="auto">
              <a:xfrm>
                <a:off x="4368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67" name="Line 69"/>
              <p:cNvSpPr>
                <a:spLocks noChangeShapeType="1"/>
              </p:cNvSpPr>
              <p:nvPr/>
            </p:nvSpPr>
            <p:spPr bwMode="auto">
              <a:xfrm>
                <a:off x="4512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17" name="Group 70"/>
            <p:cNvGrpSpPr>
              <a:grpSpLocks/>
            </p:cNvGrpSpPr>
            <p:nvPr/>
          </p:nvGrpSpPr>
          <p:grpSpPr bwMode="auto">
            <a:xfrm>
              <a:off x="8911031" y="4538910"/>
              <a:ext cx="2682542" cy="402381"/>
              <a:chOff x="1776" y="1656"/>
              <a:chExt cx="2880" cy="432"/>
            </a:xfrm>
          </p:grpSpPr>
          <p:sp>
            <p:nvSpPr>
              <p:cNvPr id="45" name="Line 71"/>
              <p:cNvSpPr>
                <a:spLocks noChangeShapeType="1"/>
              </p:cNvSpPr>
              <p:nvPr/>
            </p:nvSpPr>
            <p:spPr bwMode="auto">
              <a:xfrm>
                <a:off x="1776" y="1656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6" name="Line 72"/>
              <p:cNvSpPr>
                <a:spLocks noChangeShapeType="1"/>
              </p:cNvSpPr>
              <p:nvPr/>
            </p:nvSpPr>
            <p:spPr bwMode="auto">
              <a:xfrm>
                <a:off x="1776" y="1800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7" name="Line 73"/>
              <p:cNvSpPr>
                <a:spLocks noChangeShapeType="1"/>
              </p:cNvSpPr>
              <p:nvPr/>
            </p:nvSpPr>
            <p:spPr bwMode="auto">
              <a:xfrm>
                <a:off x="1776" y="1944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8" name="Line 74"/>
              <p:cNvSpPr>
                <a:spLocks noChangeShapeType="1"/>
              </p:cNvSpPr>
              <p:nvPr/>
            </p:nvSpPr>
            <p:spPr bwMode="auto">
              <a:xfrm>
                <a:off x="1776" y="2088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18" name="Group 75"/>
            <p:cNvGrpSpPr>
              <a:grpSpLocks/>
            </p:cNvGrpSpPr>
            <p:nvPr/>
          </p:nvGrpSpPr>
          <p:grpSpPr bwMode="auto">
            <a:xfrm>
              <a:off x="8978094" y="5777723"/>
              <a:ext cx="2548415" cy="536509"/>
              <a:chOff x="1848" y="3168"/>
              <a:chExt cx="2736" cy="576"/>
            </a:xfrm>
          </p:grpSpPr>
          <p:sp>
            <p:nvSpPr>
              <p:cNvPr id="25" name="Line 76"/>
              <p:cNvSpPr>
                <a:spLocks noChangeShapeType="1"/>
              </p:cNvSpPr>
              <p:nvPr/>
            </p:nvSpPr>
            <p:spPr bwMode="auto">
              <a:xfrm>
                <a:off x="1848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6" name="Line 77"/>
              <p:cNvSpPr>
                <a:spLocks noChangeShapeType="1"/>
              </p:cNvSpPr>
              <p:nvPr/>
            </p:nvSpPr>
            <p:spPr bwMode="auto">
              <a:xfrm>
                <a:off x="1992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7" name="Line 78"/>
              <p:cNvSpPr>
                <a:spLocks noChangeShapeType="1"/>
              </p:cNvSpPr>
              <p:nvPr/>
            </p:nvSpPr>
            <p:spPr bwMode="auto">
              <a:xfrm>
                <a:off x="2136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8" name="Line 79"/>
              <p:cNvSpPr>
                <a:spLocks noChangeShapeType="1"/>
              </p:cNvSpPr>
              <p:nvPr/>
            </p:nvSpPr>
            <p:spPr bwMode="auto">
              <a:xfrm>
                <a:off x="2280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9" name="Line 80"/>
              <p:cNvSpPr>
                <a:spLocks noChangeShapeType="1"/>
              </p:cNvSpPr>
              <p:nvPr/>
            </p:nvSpPr>
            <p:spPr bwMode="auto">
              <a:xfrm>
                <a:off x="2424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0" name="Line 81"/>
              <p:cNvSpPr>
                <a:spLocks noChangeShapeType="1"/>
              </p:cNvSpPr>
              <p:nvPr/>
            </p:nvSpPr>
            <p:spPr bwMode="auto">
              <a:xfrm>
                <a:off x="2568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1" name="Line 82"/>
              <p:cNvSpPr>
                <a:spLocks noChangeShapeType="1"/>
              </p:cNvSpPr>
              <p:nvPr/>
            </p:nvSpPr>
            <p:spPr bwMode="auto">
              <a:xfrm>
                <a:off x="2712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2" name="Line 83"/>
              <p:cNvSpPr>
                <a:spLocks noChangeShapeType="1"/>
              </p:cNvSpPr>
              <p:nvPr/>
            </p:nvSpPr>
            <p:spPr bwMode="auto">
              <a:xfrm>
                <a:off x="2856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3" name="Line 84"/>
              <p:cNvSpPr>
                <a:spLocks noChangeShapeType="1"/>
              </p:cNvSpPr>
              <p:nvPr/>
            </p:nvSpPr>
            <p:spPr bwMode="auto">
              <a:xfrm>
                <a:off x="3000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4" name="Line 85"/>
              <p:cNvSpPr>
                <a:spLocks noChangeShapeType="1"/>
              </p:cNvSpPr>
              <p:nvPr/>
            </p:nvSpPr>
            <p:spPr bwMode="auto">
              <a:xfrm>
                <a:off x="3144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5" name="Line 86"/>
              <p:cNvSpPr>
                <a:spLocks noChangeShapeType="1"/>
              </p:cNvSpPr>
              <p:nvPr/>
            </p:nvSpPr>
            <p:spPr bwMode="auto">
              <a:xfrm>
                <a:off x="3288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6" name="Line 87"/>
              <p:cNvSpPr>
                <a:spLocks noChangeShapeType="1"/>
              </p:cNvSpPr>
              <p:nvPr/>
            </p:nvSpPr>
            <p:spPr bwMode="auto">
              <a:xfrm>
                <a:off x="3432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7" name="Line 88"/>
              <p:cNvSpPr>
                <a:spLocks noChangeShapeType="1"/>
              </p:cNvSpPr>
              <p:nvPr/>
            </p:nvSpPr>
            <p:spPr bwMode="auto">
              <a:xfrm>
                <a:off x="3576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8" name="Line 89"/>
              <p:cNvSpPr>
                <a:spLocks noChangeShapeType="1"/>
              </p:cNvSpPr>
              <p:nvPr/>
            </p:nvSpPr>
            <p:spPr bwMode="auto">
              <a:xfrm>
                <a:off x="3720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9" name="Line 90"/>
              <p:cNvSpPr>
                <a:spLocks noChangeShapeType="1"/>
              </p:cNvSpPr>
              <p:nvPr/>
            </p:nvSpPr>
            <p:spPr bwMode="auto">
              <a:xfrm>
                <a:off x="3864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0" name="Line 91"/>
              <p:cNvSpPr>
                <a:spLocks noChangeShapeType="1"/>
              </p:cNvSpPr>
              <p:nvPr/>
            </p:nvSpPr>
            <p:spPr bwMode="auto">
              <a:xfrm>
                <a:off x="4008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1" name="Line 92"/>
              <p:cNvSpPr>
                <a:spLocks noChangeShapeType="1"/>
              </p:cNvSpPr>
              <p:nvPr/>
            </p:nvSpPr>
            <p:spPr bwMode="auto">
              <a:xfrm>
                <a:off x="4152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2" name="Line 93"/>
              <p:cNvSpPr>
                <a:spLocks noChangeShapeType="1"/>
              </p:cNvSpPr>
              <p:nvPr/>
            </p:nvSpPr>
            <p:spPr bwMode="auto">
              <a:xfrm>
                <a:off x="4296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3" name="Line 94"/>
              <p:cNvSpPr>
                <a:spLocks noChangeShapeType="1"/>
              </p:cNvSpPr>
              <p:nvPr/>
            </p:nvSpPr>
            <p:spPr bwMode="auto">
              <a:xfrm>
                <a:off x="4440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4" name="Line 95"/>
              <p:cNvSpPr>
                <a:spLocks noChangeShapeType="1"/>
              </p:cNvSpPr>
              <p:nvPr/>
            </p:nvSpPr>
            <p:spPr bwMode="auto">
              <a:xfrm>
                <a:off x="4584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19" name="Group 100"/>
            <p:cNvGrpSpPr>
              <a:grpSpLocks/>
            </p:cNvGrpSpPr>
            <p:nvPr/>
          </p:nvGrpSpPr>
          <p:grpSpPr bwMode="auto">
            <a:xfrm>
              <a:off x="10596002" y="4024756"/>
              <a:ext cx="1445592" cy="338112"/>
              <a:chOff x="3632" y="288"/>
              <a:chExt cx="1552" cy="363"/>
            </a:xfrm>
          </p:grpSpPr>
          <p:sp>
            <p:nvSpPr>
              <p:cNvPr id="20" name="Text Box 101"/>
              <p:cNvSpPr txBox="1">
                <a:spLocks noChangeArrowheads="1"/>
              </p:cNvSpPr>
              <p:nvPr/>
            </p:nvSpPr>
            <p:spPr bwMode="auto">
              <a:xfrm>
                <a:off x="3632" y="288"/>
                <a:ext cx="863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dirty="0">
                    <a:latin typeface="+mn-lt"/>
                  </a:rPr>
                  <a:t>4 nodes</a:t>
                </a:r>
                <a:endParaRPr lang="fr-FR" altLang="en-US" sz="1600" dirty="0">
                  <a:latin typeface="+mn-lt"/>
                </a:endParaRPr>
              </a:p>
            </p:txBody>
          </p:sp>
          <p:sp>
            <p:nvSpPr>
              <p:cNvPr id="21" name="Rectangle 102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22" name="Rectangle 103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23" name="Rectangle 104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  <p:sp>
            <p:nvSpPr>
              <p:cNvPr id="24" name="Rectangle 105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+mn-lt"/>
                </a:endParaRPr>
              </a:p>
            </p:txBody>
          </p:sp>
        </p:grpSp>
      </p:grpSp>
      <p:sp>
        <p:nvSpPr>
          <p:cNvPr id="110" name="Rectangular Callout 109">
            <a:extLst>
              <a:ext uri="{FF2B5EF4-FFF2-40B4-BE49-F238E27FC236}">
                <a16:creationId xmlns:a16="http://schemas.microsoft.com/office/drawing/2014/main" id="{B98142A2-AF57-7B4C-8B12-E88CA9B10AD8}"/>
              </a:ext>
            </a:extLst>
          </p:cNvPr>
          <p:cNvSpPr/>
          <p:nvPr/>
        </p:nvSpPr>
        <p:spPr>
          <a:xfrm>
            <a:off x="8204972" y="53035"/>
            <a:ext cx="3367836" cy="1093840"/>
          </a:xfrm>
          <a:prstGeom prst="wedgeRectCallout">
            <a:avLst>
              <a:gd name="adj1" fmla="val 9111"/>
              <a:gd name="adj2" fmla="val 10886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"Bandwidth" literally means the </a:t>
            </a:r>
            <a:r>
              <a:rPr lang="en-US" sz="1600" b="1" dirty="0"/>
              <a:t>size of a frequency range</a:t>
            </a:r>
            <a:r>
              <a:rPr lang="en-US" sz="1600" dirty="0"/>
              <a:t> and is measured in hertz.  The word's use as a synonym for </a:t>
            </a:r>
            <a:r>
              <a:rPr lang="en-US" sz="1600" b="1" dirty="0"/>
              <a:t>throughput</a:t>
            </a:r>
            <a:r>
              <a:rPr lang="en-US" sz="1600" dirty="0"/>
              <a:t> derives from FDM</a:t>
            </a:r>
          </a:p>
        </p:txBody>
      </p:sp>
    </p:spTree>
    <p:extLst>
      <p:ext uri="{BB962C8B-B14F-4D97-AF65-F5344CB8AC3E}">
        <p14:creationId xmlns:p14="http://schemas.microsoft.com/office/powerpoint/2010/main" val="6135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08ECE-0512-D64B-A616-7BD86AFAF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uses FDM to isolate different base stations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78F2C9-3589-7C41-8423-F7C831D20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3471" y="4897676"/>
            <a:ext cx="11639227" cy="1813089"/>
          </a:xfrm>
        </p:spPr>
        <p:txBody>
          <a:bodyPr/>
          <a:lstStyle/>
          <a:p>
            <a:r>
              <a:rPr lang="en-US" b="1" dirty="0"/>
              <a:t>2.4Ghz </a:t>
            </a:r>
            <a:r>
              <a:rPr lang="en-US" b="1" dirty="0" err="1"/>
              <a:t>WiFi</a:t>
            </a:r>
            <a:r>
              <a:rPr lang="en-US" b="1" dirty="0"/>
              <a:t> </a:t>
            </a:r>
            <a:r>
              <a:rPr lang="en-US" dirty="0"/>
              <a:t>technically support 14 channels, but the overlap means that it's best to use only </a:t>
            </a:r>
            <a:r>
              <a:rPr lang="en-US" b="1" dirty="0"/>
              <a:t>three</a:t>
            </a:r>
            <a:r>
              <a:rPr lang="en-US" dirty="0"/>
              <a:t>: channels 1, 6, and 11.</a:t>
            </a:r>
          </a:p>
          <a:p>
            <a:r>
              <a:rPr lang="en-US" dirty="0"/>
              <a:t>If your neighbor uses channel 9, their traffic will interfere with channels 5-13, leaving just one free channel (1, 2, 3 or 4)</a:t>
            </a:r>
          </a:p>
        </p:txBody>
      </p:sp>
      <p:pic>
        <p:nvPicPr>
          <p:cNvPr id="11" name="Content Placeholder 10" descr="Chart, table, calendar&#10;&#10;Description automatically generated">
            <a:extLst>
              <a:ext uri="{FF2B5EF4-FFF2-40B4-BE49-F238E27FC236}">
                <a16:creationId xmlns:a16="http://schemas.microsoft.com/office/drawing/2014/main" id="{6C412E74-4689-5E48-878F-88F161A805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49766" y="933927"/>
            <a:ext cx="7866628" cy="375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56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7830C-000F-784A-8359-BB12D810F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5Ghz </a:t>
            </a:r>
            <a:r>
              <a:rPr lang="en-US" dirty="0" err="1"/>
              <a:t>WiFi</a:t>
            </a:r>
            <a:r>
              <a:rPr lang="en-US" dirty="0"/>
              <a:t> adds another 9 to 25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F281C-104C-AF49-B7AF-4C932C22E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471" y="3983277"/>
            <a:ext cx="11639227" cy="2727489"/>
          </a:xfrm>
        </p:spPr>
        <p:txBody>
          <a:bodyPr>
            <a:noAutofit/>
          </a:bodyPr>
          <a:lstStyle/>
          <a:p>
            <a:r>
              <a:rPr lang="en-US" sz="2800" dirty="0"/>
              <a:t>In the 5Ghz band, 9 channels are </a:t>
            </a:r>
            <a:r>
              <a:rPr lang="en-US" sz="2800" dirty="0">
                <a:solidFill>
                  <a:schemeClr val="accent2"/>
                </a:solidFill>
              </a:rPr>
              <a:t>dedicated to </a:t>
            </a:r>
            <a:r>
              <a:rPr lang="en-US" sz="2800" dirty="0" err="1">
                <a:solidFill>
                  <a:schemeClr val="accent2"/>
                </a:solidFill>
              </a:rPr>
              <a:t>WiFi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(red) and 16 more can be used during times when </a:t>
            </a:r>
            <a:r>
              <a:rPr lang="en-US" sz="2800" dirty="0">
                <a:solidFill>
                  <a:schemeClr val="accent1"/>
                </a:solidFill>
              </a:rPr>
              <a:t>weather and military radar </a:t>
            </a:r>
            <a:r>
              <a:rPr lang="en-US" sz="2800" dirty="0"/>
              <a:t>is not active (DFS/green).</a:t>
            </a:r>
          </a:p>
          <a:p>
            <a:r>
              <a:rPr lang="en-US" sz="2800" dirty="0"/>
              <a:t>802.11ac merges channels (perhaps all 9 red ones above) to get up to 1.3Gbps</a:t>
            </a:r>
          </a:p>
          <a:p>
            <a:r>
              <a:rPr lang="en-US" sz="2800" dirty="0"/>
              <a:t>For more details, see:</a:t>
            </a:r>
            <a:br>
              <a:rPr lang="en-US" sz="2800" dirty="0"/>
            </a:br>
            <a:r>
              <a:rPr lang="en-US" sz="2800" dirty="0">
                <a:hlinkClick r:id="rId2"/>
              </a:rPr>
              <a:t>https://spectrum.ieee.org/telecom/wireless/why-wifi-stinksand-how-to-fix-it</a:t>
            </a:r>
            <a:r>
              <a:rPr lang="en-US" sz="2800" dirty="0"/>
              <a:t> </a:t>
            </a:r>
          </a:p>
        </p:txBody>
      </p:sp>
      <p:pic>
        <p:nvPicPr>
          <p:cNvPr id="7" name="Content Placeholder 6" descr="A picture containing Excel&#10;&#10;Description automatically generated">
            <a:extLst>
              <a:ext uri="{FF2B5EF4-FFF2-40B4-BE49-F238E27FC236}">
                <a16:creationId xmlns:a16="http://schemas.microsoft.com/office/drawing/2014/main" id="{6B078970-E242-F642-A297-17FAEC01B3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01146" y="906545"/>
            <a:ext cx="9342112" cy="290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79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7DECE-9D11-7D4F-A7E7-9CCBBA991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Scanner Tool 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F7F3A-AA0A-3C40-A1BC-26FBB3FEDA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Option-click </a:t>
            </a:r>
            <a:r>
              <a:rPr lang="en-US" dirty="0" err="1"/>
              <a:t>wifi</a:t>
            </a:r>
            <a:r>
              <a:rPr lang="en-US" dirty="0"/>
              <a:t> icon in tray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Open wireless diagnostics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Window </a:t>
            </a:r>
            <a:r>
              <a:rPr lang="en-US" dirty="0">
                <a:sym typeface="Wingdings" pitchFamily="2" charset="2"/>
              </a:rPr>
              <a:t> Scan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534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Access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Abandons strict partitioning of so that individual sender can operate faster.</a:t>
            </a:r>
          </a:p>
          <a:p>
            <a:r>
              <a:rPr lang="en-US" dirty="0"/>
              <a:t>Anyone can try sending immediately at full bitrate.</a:t>
            </a:r>
          </a:p>
          <a:p>
            <a:r>
              <a:rPr lang="en-US" dirty="0"/>
              <a:t>In the event of collision, wait a </a:t>
            </a:r>
            <a:r>
              <a:rPr lang="en-US" b="1" dirty="0">
                <a:solidFill>
                  <a:schemeClr val="accent6"/>
                </a:solidFill>
              </a:rPr>
              <a:t>random delay </a:t>
            </a:r>
            <a:r>
              <a:rPr lang="en-US" dirty="0"/>
              <a:t>before retransmitting.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Host 1:</a:t>
            </a:r>
            <a:r>
              <a:rPr lang="en-US" dirty="0"/>
              <a:t>  send </a:t>
            </a:r>
            <a:r>
              <a:rPr lang="en-US" i="1" dirty="0">
                <a:solidFill>
                  <a:srgbClr val="FF0000"/>
                </a:solidFill>
              </a:rPr>
              <a:t>(collision) </a:t>
            </a:r>
            <a:r>
              <a:rPr lang="mr-IN" i="1" dirty="0"/>
              <a:t>………</a:t>
            </a:r>
            <a:r>
              <a:rPr lang="en-US" dirty="0"/>
              <a:t>send </a:t>
            </a:r>
            <a:r>
              <a:rPr lang="en-US" i="1" dirty="0">
                <a:solidFill>
                  <a:srgbClr val="00B050"/>
                </a:solidFill>
              </a:rPr>
              <a:t>(success)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Host 2:  </a:t>
            </a:r>
            <a:r>
              <a:rPr lang="en-US" dirty="0"/>
              <a:t>send </a:t>
            </a:r>
            <a:r>
              <a:rPr lang="en-US" i="1" dirty="0">
                <a:solidFill>
                  <a:srgbClr val="FF0000"/>
                </a:solidFill>
              </a:rPr>
              <a:t>(collision) </a:t>
            </a:r>
            <a:r>
              <a:rPr lang="mr-IN" i="1" dirty="0"/>
              <a:t>……………………</a:t>
            </a:r>
            <a:r>
              <a:rPr lang="en-US" i="1" dirty="0"/>
              <a:t> </a:t>
            </a:r>
            <a:r>
              <a:rPr lang="en-US" dirty="0"/>
              <a:t>send </a:t>
            </a:r>
            <a:r>
              <a:rPr lang="en-US" i="1" dirty="0">
                <a:solidFill>
                  <a:srgbClr val="00B050"/>
                </a:solidFill>
              </a:rPr>
              <a:t>(success)</a:t>
            </a:r>
          </a:p>
          <a:p>
            <a:r>
              <a:rPr lang="en-US" dirty="0"/>
              <a:t>Randomization will likely cause the two hosts to retry at different moments in the future:</a:t>
            </a:r>
          </a:p>
          <a:p>
            <a:pPr lvl="1"/>
            <a:r>
              <a:rPr lang="en-US" dirty="0"/>
              <a:t>What happens if we foolishly use a constant retransmission delay?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Host 1:</a:t>
            </a:r>
            <a:r>
              <a:rPr lang="en-US" dirty="0"/>
              <a:t>  send </a:t>
            </a:r>
            <a:r>
              <a:rPr lang="en-US" i="1" dirty="0">
                <a:solidFill>
                  <a:srgbClr val="FF0000"/>
                </a:solidFill>
              </a:rPr>
              <a:t>(collision) </a:t>
            </a:r>
            <a:r>
              <a:rPr lang="mr-IN" i="1" dirty="0"/>
              <a:t>……</a:t>
            </a:r>
            <a:r>
              <a:rPr lang="en-US" dirty="0"/>
              <a:t> send </a:t>
            </a:r>
            <a:r>
              <a:rPr lang="en-US" i="1" dirty="0">
                <a:solidFill>
                  <a:srgbClr val="FF0000"/>
                </a:solidFill>
              </a:rPr>
              <a:t>(collision) </a:t>
            </a:r>
            <a:r>
              <a:rPr lang="mr-IN" i="1" dirty="0"/>
              <a:t>…… </a:t>
            </a:r>
            <a:r>
              <a:rPr lang="en-US" dirty="0"/>
              <a:t>send </a:t>
            </a:r>
            <a:r>
              <a:rPr lang="en-US" i="1" dirty="0">
                <a:solidFill>
                  <a:srgbClr val="FF0000"/>
                </a:solidFill>
              </a:rPr>
              <a:t>(collision) </a:t>
            </a:r>
            <a:r>
              <a:rPr lang="mr-IN" i="1" dirty="0"/>
              <a:t>…</a:t>
            </a:r>
            <a:br>
              <a:rPr lang="en-US" i="1" dirty="0"/>
            </a:br>
            <a:r>
              <a:rPr lang="en-US" dirty="0"/>
              <a:t>	</a:t>
            </a:r>
            <a:r>
              <a:rPr lang="en-US" b="1" dirty="0"/>
              <a:t>Host 2:  </a:t>
            </a:r>
            <a:r>
              <a:rPr lang="en-US" dirty="0"/>
              <a:t>send </a:t>
            </a:r>
            <a:r>
              <a:rPr lang="en-US" i="1" dirty="0">
                <a:solidFill>
                  <a:srgbClr val="FF0000"/>
                </a:solidFill>
              </a:rPr>
              <a:t>(collision) </a:t>
            </a:r>
            <a:r>
              <a:rPr lang="mr-IN" i="1" dirty="0"/>
              <a:t>……</a:t>
            </a:r>
            <a:r>
              <a:rPr lang="en-US" dirty="0"/>
              <a:t> send </a:t>
            </a:r>
            <a:r>
              <a:rPr lang="en-US" i="1" dirty="0">
                <a:solidFill>
                  <a:srgbClr val="FF0000"/>
                </a:solidFill>
              </a:rPr>
              <a:t>(collision) </a:t>
            </a:r>
            <a:r>
              <a:rPr lang="mr-IN" i="1" dirty="0"/>
              <a:t>…… </a:t>
            </a:r>
            <a:r>
              <a:rPr lang="en-US" dirty="0"/>
              <a:t>send </a:t>
            </a:r>
            <a:r>
              <a:rPr lang="en-US" i="1" dirty="0">
                <a:solidFill>
                  <a:srgbClr val="FF0000"/>
                </a:solidFill>
              </a:rPr>
              <a:t>(collision) </a:t>
            </a:r>
            <a:r>
              <a:rPr lang="mr-IN" i="1" dirty="0"/>
              <a:t>…</a:t>
            </a:r>
            <a:br>
              <a:rPr lang="en-US" i="1" dirty="0"/>
            </a:br>
            <a:endParaRPr lang="en-US" dirty="0"/>
          </a:p>
          <a:p>
            <a:r>
              <a:rPr lang="en-US" dirty="0"/>
              <a:t>But, how to choose the random delay?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138AA1-23AA-AC4A-8363-1FA049FC3355}"/>
              </a:ext>
            </a:extLst>
          </p:cNvPr>
          <p:cNvGrpSpPr/>
          <p:nvPr/>
        </p:nvGrpSpPr>
        <p:grpSpPr>
          <a:xfrm>
            <a:off x="11363287" y="4321225"/>
            <a:ext cx="716633" cy="681465"/>
            <a:chOff x="10763181" y="2345404"/>
            <a:chExt cx="1139517" cy="1083596"/>
          </a:xfrm>
        </p:grpSpPr>
        <p:sp>
          <p:nvSpPr>
            <p:cNvPr id="5" name="Octagon 4">
              <a:extLst>
                <a:ext uri="{FF2B5EF4-FFF2-40B4-BE49-F238E27FC236}">
                  <a16:creationId xmlns:a16="http://schemas.microsoft.com/office/drawing/2014/main" id="{862BBF2D-90B3-FE48-8DEC-A15905301BB8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" name="Octagon 5">
              <a:extLst>
                <a:ext uri="{FF2B5EF4-FFF2-40B4-BE49-F238E27FC236}">
                  <a16:creationId xmlns:a16="http://schemas.microsoft.com/office/drawing/2014/main" id="{66B214E6-19C1-2E44-A703-CA6404DFB5DC}"/>
                </a:ext>
              </a:extLst>
            </p:cNvPr>
            <p:cNvSpPr/>
            <p:nvPr/>
          </p:nvSpPr>
          <p:spPr>
            <a:xfrm>
              <a:off x="10810960" y="2396681"/>
              <a:ext cx="1045509" cy="991381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6A73195-2813-244D-8D3F-CE51519FF6EB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816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ALOHA: an early random access protocol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3401976"/>
          </a:xfrm>
        </p:spPr>
        <p:txBody>
          <a:bodyPr>
            <a:noAutofit/>
          </a:bodyPr>
          <a:lstStyle/>
          <a:p>
            <a:r>
              <a:rPr lang="en-US" sz="2800" dirty="0"/>
              <a:t>Invented in 1970, for radio communication between Hawaiian islands.</a:t>
            </a:r>
          </a:p>
          <a:p>
            <a:r>
              <a:rPr lang="en-US" sz="2800" dirty="0"/>
              <a:t>Send immediately. If collision, retransmit the packet with probability </a:t>
            </a:r>
            <a:r>
              <a:rPr lang="en-US" sz="2800" i="1" dirty="0"/>
              <a:t>p</a:t>
            </a:r>
            <a:r>
              <a:rPr lang="en-US" sz="2800" dirty="0"/>
              <a:t> or wait (with probability </a:t>
            </a:r>
            <a:r>
              <a:rPr lang="en-US" sz="2800" i="1" dirty="0"/>
              <a:t>p-1) </a:t>
            </a:r>
            <a:r>
              <a:rPr lang="en-US" sz="2800" dirty="0"/>
              <a:t>for the time needed to send one packet</a:t>
            </a:r>
            <a:r>
              <a:rPr lang="en-US" sz="2800" i="1" dirty="0"/>
              <a:t>.</a:t>
            </a:r>
          </a:p>
          <a:p>
            <a:r>
              <a:rPr lang="en-US" sz="2800" dirty="0"/>
              <a:t>Keep trying until the packet is sent.</a:t>
            </a:r>
          </a:p>
          <a:p>
            <a:r>
              <a:rPr lang="en-US" sz="2800" dirty="0"/>
              <a:t>Senders have no collision detection.  Receiver uses checksum to drop corrupted packets.  Retry if no ACK was received.</a:t>
            </a:r>
          </a:p>
          <a:p>
            <a:r>
              <a:rPr lang="en-US" sz="2800" dirty="0"/>
              <a:t>Don’t listen before broadcasting </a:t>
            </a:r>
            <a:r>
              <a:rPr lang="mr-IN" sz="2800" dirty="0"/>
              <a:t>–</a:t>
            </a:r>
            <a:r>
              <a:rPr lang="en-US" sz="2800" dirty="0"/>
              <a:t> just assume channel is free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156" y="4424406"/>
            <a:ext cx="3593844" cy="2425845"/>
          </a:xfrm>
          <a:prstGeom prst="rect">
            <a:avLst/>
          </a:prstGeom>
        </p:spPr>
      </p:pic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448077" y="4623686"/>
            <a:ext cx="7198797" cy="2268734"/>
            <a:chOff x="647" y="899"/>
            <a:chExt cx="3814" cy="1202"/>
          </a:xfrm>
        </p:grpSpPr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1193" y="899"/>
              <a:ext cx="283" cy="190"/>
              <a:chOff x="1185" y="903"/>
              <a:chExt cx="283" cy="190"/>
            </a:xfrm>
          </p:grpSpPr>
          <p:sp>
            <p:nvSpPr>
              <p:cNvPr id="57" name="Rectangle 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58" name="Text Box 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5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b="1" i="0">
                    <a:latin typeface="Arial" charset="0"/>
                  </a:rPr>
                  <a:t>1</a:t>
                </a:r>
              </a:p>
            </p:txBody>
          </p:sp>
        </p:grp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1811" y="901"/>
              <a:ext cx="283" cy="190"/>
              <a:chOff x="1185" y="903"/>
              <a:chExt cx="283" cy="190"/>
            </a:xfrm>
          </p:grpSpPr>
          <p:sp>
            <p:nvSpPr>
              <p:cNvPr id="55" name="Rectangle 11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56" name="Text Box 12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5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b="1" i="0">
                    <a:latin typeface="Arial" charset="0"/>
                  </a:rPr>
                  <a:t>1</a:t>
                </a:r>
              </a:p>
            </p:txBody>
          </p: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2779" y="902"/>
              <a:ext cx="283" cy="190"/>
              <a:chOff x="1185" y="903"/>
              <a:chExt cx="283" cy="190"/>
            </a:xfrm>
          </p:grpSpPr>
          <p:sp>
            <p:nvSpPr>
              <p:cNvPr id="53" name="Rectangle 14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54" name="Text Box 15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5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b="1" i="0">
                    <a:latin typeface="Arial" charset="0"/>
                  </a:rPr>
                  <a:t>1</a:t>
                </a:r>
              </a:p>
            </p:txBody>
          </p:sp>
        </p:grp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3419" y="899"/>
              <a:ext cx="283" cy="190"/>
              <a:chOff x="1185" y="903"/>
              <a:chExt cx="283" cy="190"/>
            </a:xfrm>
          </p:grpSpPr>
          <p:sp>
            <p:nvSpPr>
              <p:cNvPr id="51" name="Rectangle 1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52" name="Text Box 1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5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b="1" i="0">
                    <a:latin typeface="Arial" charset="0"/>
                  </a:rPr>
                  <a:t>1</a:t>
                </a:r>
              </a:p>
            </p:txBody>
          </p:sp>
        </p:grp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1194" y="1225"/>
              <a:ext cx="283" cy="187"/>
              <a:chOff x="4584" y="1229"/>
              <a:chExt cx="283" cy="187"/>
            </a:xfrm>
          </p:grpSpPr>
          <p:sp>
            <p:nvSpPr>
              <p:cNvPr id="49" name="Rectangle 20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50" name="Text Box 21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5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b="1" i="0" dirty="0">
                    <a:latin typeface="Arial" charset="0"/>
                  </a:rPr>
                  <a:t>2</a:t>
                </a:r>
              </a:p>
            </p:txBody>
          </p:sp>
        </p:grpSp>
        <p:grpSp>
          <p:nvGrpSpPr>
            <p:cNvPr id="11" name="Group 31"/>
            <p:cNvGrpSpPr>
              <a:grpSpLocks/>
            </p:cNvGrpSpPr>
            <p:nvPr/>
          </p:nvGrpSpPr>
          <p:grpSpPr bwMode="auto">
            <a:xfrm>
              <a:off x="1195" y="1546"/>
              <a:ext cx="283" cy="187"/>
              <a:chOff x="4827" y="1591"/>
              <a:chExt cx="283" cy="187"/>
            </a:xfrm>
          </p:grpSpPr>
          <p:sp>
            <p:nvSpPr>
              <p:cNvPr id="47" name="Rectangle 22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48" name="Text Box 23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5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b="1" i="0">
                    <a:latin typeface="Arial" charset="0"/>
                  </a:rPr>
                  <a:t>3</a:t>
                </a:r>
              </a:p>
            </p:txBody>
          </p:sp>
        </p:grpSp>
        <p:grpSp>
          <p:nvGrpSpPr>
            <p:cNvPr id="12" name="Group 25"/>
            <p:cNvGrpSpPr>
              <a:grpSpLocks/>
            </p:cNvGrpSpPr>
            <p:nvPr/>
          </p:nvGrpSpPr>
          <p:grpSpPr bwMode="auto">
            <a:xfrm>
              <a:off x="1817" y="1226"/>
              <a:ext cx="283" cy="187"/>
              <a:chOff x="4584" y="1229"/>
              <a:chExt cx="283" cy="187"/>
            </a:xfrm>
          </p:grpSpPr>
          <p:sp>
            <p:nvSpPr>
              <p:cNvPr id="45" name="Rectangle 26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46" name="Text Box 27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5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b="1" i="0">
                    <a:latin typeface="Arial" charset="0"/>
                  </a:rPr>
                  <a:t>2</a:t>
                </a:r>
              </a:p>
            </p:txBody>
          </p:sp>
        </p:grpSp>
        <p:grpSp>
          <p:nvGrpSpPr>
            <p:cNvPr id="13" name="Group 28"/>
            <p:cNvGrpSpPr>
              <a:grpSpLocks/>
            </p:cNvGrpSpPr>
            <p:nvPr/>
          </p:nvGrpSpPr>
          <p:grpSpPr bwMode="auto">
            <a:xfrm>
              <a:off x="2143" y="1227"/>
              <a:ext cx="283" cy="187"/>
              <a:chOff x="4584" y="1229"/>
              <a:chExt cx="283" cy="187"/>
            </a:xfrm>
          </p:grpSpPr>
          <p:sp>
            <p:nvSpPr>
              <p:cNvPr id="43" name="Rectangle 29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44" name="Text Box 30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5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b="1" i="0" dirty="0">
                    <a:latin typeface="Arial" charset="0"/>
                  </a:rPr>
                  <a:t>2</a:t>
                </a:r>
              </a:p>
            </p:txBody>
          </p:sp>
        </p:grpSp>
        <p:grpSp>
          <p:nvGrpSpPr>
            <p:cNvPr id="14" name="Group 32"/>
            <p:cNvGrpSpPr>
              <a:grpSpLocks/>
            </p:cNvGrpSpPr>
            <p:nvPr/>
          </p:nvGrpSpPr>
          <p:grpSpPr bwMode="auto">
            <a:xfrm>
              <a:off x="2780" y="1547"/>
              <a:ext cx="283" cy="187"/>
              <a:chOff x="4827" y="1591"/>
              <a:chExt cx="283" cy="187"/>
            </a:xfrm>
          </p:grpSpPr>
          <p:sp>
            <p:nvSpPr>
              <p:cNvPr id="41" name="Rectangle 33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42" name="Text Box 34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5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b="1" i="0">
                    <a:latin typeface="Arial" charset="0"/>
                  </a:rPr>
                  <a:t>3</a:t>
                </a:r>
              </a:p>
            </p:txBody>
          </p: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3732" y="1548"/>
              <a:ext cx="283" cy="187"/>
              <a:chOff x="4827" y="1591"/>
              <a:chExt cx="283" cy="187"/>
            </a:xfrm>
          </p:grpSpPr>
          <p:sp>
            <p:nvSpPr>
              <p:cNvPr id="39" name="Rectangle 36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40" name="Text Box 37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5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b="1" i="0">
                    <a:latin typeface="Arial" charset="0"/>
                  </a:rPr>
                  <a:t>3</a:t>
                </a:r>
              </a:p>
            </p:txBody>
          </p:sp>
        </p:grpSp>
        <p:sp>
          <p:nvSpPr>
            <p:cNvPr id="16" name="Text Box 38"/>
            <p:cNvSpPr txBox="1">
              <a:spLocks noChangeArrowheads="1"/>
            </p:cNvSpPr>
            <p:nvPr/>
          </p:nvSpPr>
          <p:spPr bwMode="auto">
            <a:xfrm>
              <a:off x="659" y="921"/>
              <a:ext cx="43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>
                  <a:latin typeface="Arial" charset="0"/>
                </a:rPr>
                <a:t>node 1</a:t>
              </a:r>
            </a:p>
          </p:txBody>
        </p:sp>
        <p:sp>
          <p:nvSpPr>
            <p:cNvPr id="17" name="Text Box 39"/>
            <p:cNvSpPr txBox="1">
              <a:spLocks noChangeArrowheads="1"/>
            </p:cNvSpPr>
            <p:nvPr/>
          </p:nvSpPr>
          <p:spPr bwMode="auto">
            <a:xfrm>
              <a:off x="648" y="1245"/>
              <a:ext cx="43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>
                  <a:latin typeface="Arial" charset="0"/>
                </a:rPr>
                <a:t>node 2</a:t>
              </a:r>
            </a:p>
          </p:txBody>
        </p:sp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>
              <a:off x="647" y="1562"/>
              <a:ext cx="43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>
                  <a:latin typeface="Arial" charset="0"/>
                </a:rPr>
                <a:t>node 3</a:t>
              </a:r>
            </a:p>
          </p:txBody>
        </p:sp>
        <p:sp>
          <p:nvSpPr>
            <p:cNvPr id="19" name="Line 41"/>
            <p:cNvSpPr>
              <a:spLocks noChangeShapeType="1"/>
            </p:cNvSpPr>
            <p:nvPr/>
          </p:nvSpPr>
          <p:spPr bwMode="auto">
            <a:xfrm>
              <a:off x="1179" y="1882"/>
              <a:ext cx="32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0" name="Line 42"/>
            <p:cNvSpPr>
              <a:spLocks noChangeShapeType="1"/>
            </p:cNvSpPr>
            <p:nvPr/>
          </p:nvSpPr>
          <p:spPr bwMode="auto">
            <a:xfrm>
              <a:off x="1181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1" name="Line 43"/>
            <p:cNvSpPr>
              <a:spLocks noChangeShapeType="1"/>
            </p:cNvSpPr>
            <p:nvPr/>
          </p:nvSpPr>
          <p:spPr bwMode="auto">
            <a:xfrm>
              <a:off x="1496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2" name="Line 44"/>
            <p:cNvSpPr>
              <a:spLocks noChangeShapeType="1"/>
            </p:cNvSpPr>
            <p:nvPr/>
          </p:nvSpPr>
          <p:spPr bwMode="auto">
            <a:xfrm>
              <a:off x="1813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3" name="Line 45"/>
            <p:cNvSpPr>
              <a:spLocks noChangeShapeType="1"/>
            </p:cNvSpPr>
            <p:nvPr/>
          </p:nvSpPr>
          <p:spPr bwMode="auto">
            <a:xfrm>
              <a:off x="2132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4" name="Line 46"/>
            <p:cNvSpPr>
              <a:spLocks noChangeShapeType="1"/>
            </p:cNvSpPr>
            <p:nvPr/>
          </p:nvSpPr>
          <p:spPr bwMode="auto">
            <a:xfrm>
              <a:off x="2450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5" name="Line 47"/>
            <p:cNvSpPr>
              <a:spLocks noChangeShapeType="1"/>
            </p:cNvSpPr>
            <p:nvPr/>
          </p:nvSpPr>
          <p:spPr bwMode="auto">
            <a:xfrm>
              <a:off x="2770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6" name="Line 48"/>
            <p:cNvSpPr>
              <a:spLocks noChangeShapeType="1"/>
            </p:cNvSpPr>
            <p:nvPr/>
          </p:nvSpPr>
          <p:spPr bwMode="auto">
            <a:xfrm>
              <a:off x="3088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7" name="Line 49"/>
            <p:cNvSpPr>
              <a:spLocks noChangeShapeType="1"/>
            </p:cNvSpPr>
            <p:nvPr/>
          </p:nvSpPr>
          <p:spPr bwMode="auto">
            <a:xfrm>
              <a:off x="3406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8" name="Line 50"/>
            <p:cNvSpPr>
              <a:spLocks noChangeShapeType="1"/>
            </p:cNvSpPr>
            <p:nvPr/>
          </p:nvSpPr>
          <p:spPr bwMode="auto">
            <a:xfrm>
              <a:off x="3726" y="1815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9" name="Line 51"/>
            <p:cNvSpPr>
              <a:spLocks noChangeShapeType="1"/>
            </p:cNvSpPr>
            <p:nvPr/>
          </p:nvSpPr>
          <p:spPr bwMode="auto">
            <a:xfrm>
              <a:off x="4034" y="1813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0" name="Text Box 54"/>
            <p:cNvSpPr txBox="1">
              <a:spLocks noChangeArrowheads="1"/>
            </p:cNvSpPr>
            <p:nvPr/>
          </p:nvSpPr>
          <p:spPr bwMode="auto">
            <a:xfrm>
              <a:off x="1220" y="1883"/>
              <a:ext cx="1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i="0">
                  <a:solidFill>
                    <a:srgbClr val="000099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31" name="Text Box 55"/>
            <p:cNvSpPr txBox="1">
              <a:spLocks noChangeArrowheads="1"/>
            </p:cNvSpPr>
            <p:nvPr/>
          </p:nvSpPr>
          <p:spPr bwMode="auto">
            <a:xfrm>
              <a:off x="1862" y="1889"/>
              <a:ext cx="1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i="0">
                  <a:solidFill>
                    <a:srgbClr val="000099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32" name="Text Box 56"/>
            <p:cNvSpPr txBox="1">
              <a:spLocks noChangeArrowheads="1"/>
            </p:cNvSpPr>
            <p:nvPr/>
          </p:nvSpPr>
          <p:spPr bwMode="auto">
            <a:xfrm>
              <a:off x="2816" y="1889"/>
              <a:ext cx="1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i="0">
                  <a:solidFill>
                    <a:srgbClr val="000099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33" name="Text Box 58"/>
            <p:cNvSpPr txBox="1">
              <a:spLocks noChangeArrowheads="1"/>
            </p:cNvSpPr>
            <p:nvPr/>
          </p:nvSpPr>
          <p:spPr bwMode="auto">
            <a:xfrm>
              <a:off x="2186" y="1889"/>
              <a:ext cx="18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i="0">
                  <a:solidFill>
                    <a:srgbClr val="000099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34" name="Text Box 59"/>
            <p:cNvSpPr txBox="1">
              <a:spLocks noChangeArrowheads="1"/>
            </p:cNvSpPr>
            <p:nvPr/>
          </p:nvSpPr>
          <p:spPr bwMode="auto">
            <a:xfrm>
              <a:off x="3446" y="1889"/>
              <a:ext cx="18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i="0">
                  <a:solidFill>
                    <a:srgbClr val="000099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35" name="Text Box 60"/>
            <p:cNvSpPr txBox="1">
              <a:spLocks noChangeArrowheads="1"/>
            </p:cNvSpPr>
            <p:nvPr/>
          </p:nvSpPr>
          <p:spPr bwMode="auto">
            <a:xfrm>
              <a:off x="3752" y="1883"/>
              <a:ext cx="18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i="0">
                  <a:solidFill>
                    <a:srgbClr val="000099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36" name="Text Box 61"/>
            <p:cNvSpPr txBox="1">
              <a:spLocks noChangeArrowheads="1"/>
            </p:cNvSpPr>
            <p:nvPr/>
          </p:nvSpPr>
          <p:spPr bwMode="auto">
            <a:xfrm>
              <a:off x="1544" y="1883"/>
              <a:ext cx="18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i="0">
                  <a:solidFill>
                    <a:srgbClr val="000099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37" name="Text Box 62"/>
            <p:cNvSpPr txBox="1">
              <a:spLocks noChangeArrowheads="1"/>
            </p:cNvSpPr>
            <p:nvPr/>
          </p:nvSpPr>
          <p:spPr bwMode="auto">
            <a:xfrm>
              <a:off x="2504" y="1889"/>
              <a:ext cx="18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i="0">
                  <a:solidFill>
                    <a:srgbClr val="000099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38" name="Text Box 63"/>
            <p:cNvSpPr txBox="1">
              <a:spLocks noChangeArrowheads="1"/>
            </p:cNvSpPr>
            <p:nvPr/>
          </p:nvSpPr>
          <p:spPr bwMode="auto">
            <a:xfrm>
              <a:off x="3134" y="1889"/>
              <a:ext cx="18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i="0">
                  <a:solidFill>
                    <a:srgbClr val="000099"/>
                  </a:solidFill>
                  <a:latin typeface="Arial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0914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ALOHA: expected throughput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3401976"/>
          </a:xfrm>
        </p:spPr>
        <p:txBody>
          <a:bodyPr>
            <a:normAutofit/>
          </a:bodyPr>
          <a:lstStyle/>
          <a:p>
            <a:r>
              <a:rPr lang="en-US" dirty="0"/>
              <a:t>Delay probability </a:t>
            </a:r>
            <a:r>
              <a:rPr lang="en-US" i="1" dirty="0"/>
              <a:t>p</a:t>
            </a:r>
            <a:r>
              <a:rPr lang="en-US" dirty="0"/>
              <a:t> should be tuned according to the expected number of concurrent senders. (Lower if channel is busier.)</a:t>
            </a:r>
          </a:p>
          <a:p>
            <a:r>
              <a:rPr lang="en-US" dirty="0"/>
              <a:t>If the channel is busy, then on average we expect:</a:t>
            </a:r>
          </a:p>
          <a:p>
            <a:pPr lvl="1"/>
            <a:r>
              <a:rPr lang="en-US" dirty="0"/>
              <a:t>18% of the peak throughput. (see book for formula derivation)</a:t>
            </a:r>
          </a:p>
          <a:p>
            <a:r>
              <a:rPr lang="en-US" b="1" dirty="0">
                <a:solidFill>
                  <a:schemeClr val="accent6"/>
                </a:solidFill>
              </a:rPr>
              <a:t>Slotted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ALOHA requires time synchronization among senders.</a:t>
            </a:r>
          </a:p>
          <a:p>
            <a:pPr lvl="1"/>
            <a:r>
              <a:rPr lang="en-US" dirty="0"/>
              <a:t>Achieves 37% of the peak throughput.  (sent packet blocks one slot, not two)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156" y="4424406"/>
            <a:ext cx="3593844" cy="2425845"/>
          </a:xfrm>
          <a:prstGeom prst="rect">
            <a:avLst/>
          </a:prstGeom>
        </p:spPr>
      </p:pic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448077" y="4623686"/>
            <a:ext cx="7198797" cy="2268734"/>
            <a:chOff x="647" y="899"/>
            <a:chExt cx="3814" cy="1202"/>
          </a:xfrm>
        </p:grpSpPr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1193" y="899"/>
              <a:ext cx="283" cy="190"/>
              <a:chOff x="1185" y="903"/>
              <a:chExt cx="283" cy="190"/>
            </a:xfrm>
          </p:grpSpPr>
          <p:sp>
            <p:nvSpPr>
              <p:cNvPr id="57" name="Rectangle 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58" name="Text Box 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5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b="1" i="0">
                    <a:latin typeface="Arial" charset="0"/>
                  </a:rPr>
                  <a:t>1</a:t>
                </a:r>
              </a:p>
            </p:txBody>
          </p:sp>
        </p:grp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1811" y="901"/>
              <a:ext cx="283" cy="190"/>
              <a:chOff x="1185" y="903"/>
              <a:chExt cx="283" cy="190"/>
            </a:xfrm>
          </p:grpSpPr>
          <p:sp>
            <p:nvSpPr>
              <p:cNvPr id="55" name="Rectangle 11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56" name="Text Box 12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5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b="1" i="0">
                    <a:latin typeface="Arial" charset="0"/>
                  </a:rPr>
                  <a:t>1</a:t>
                </a:r>
              </a:p>
            </p:txBody>
          </p: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2779" y="902"/>
              <a:ext cx="283" cy="190"/>
              <a:chOff x="1185" y="903"/>
              <a:chExt cx="283" cy="190"/>
            </a:xfrm>
          </p:grpSpPr>
          <p:sp>
            <p:nvSpPr>
              <p:cNvPr id="53" name="Rectangle 14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54" name="Text Box 15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5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b="1" i="0">
                    <a:latin typeface="Arial" charset="0"/>
                  </a:rPr>
                  <a:t>1</a:t>
                </a:r>
              </a:p>
            </p:txBody>
          </p:sp>
        </p:grp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3419" y="899"/>
              <a:ext cx="283" cy="190"/>
              <a:chOff x="1185" y="903"/>
              <a:chExt cx="283" cy="190"/>
            </a:xfrm>
          </p:grpSpPr>
          <p:sp>
            <p:nvSpPr>
              <p:cNvPr id="51" name="Rectangle 1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52" name="Text Box 1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5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b="1" i="0">
                    <a:latin typeface="Arial" charset="0"/>
                  </a:rPr>
                  <a:t>1</a:t>
                </a:r>
              </a:p>
            </p:txBody>
          </p:sp>
        </p:grp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1194" y="1225"/>
              <a:ext cx="283" cy="187"/>
              <a:chOff x="4584" y="1229"/>
              <a:chExt cx="283" cy="187"/>
            </a:xfrm>
          </p:grpSpPr>
          <p:sp>
            <p:nvSpPr>
              <p:cNvPr id="49" name="Rectangle 20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50" name="Text Box 21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5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b="1" i="0">
                    <a:latin typeface="Arial" charset="0"/>
                  </a:rPr>
                  <a:t>2</a:t>
                </a:r>
              </a:p>
            </p:txBody>
          </p:sp>
        </p:grpSp>
        <p:grpSp>
          <p:nvGrpSpPr>
            <p:cNvPr id="11" name="Group 31"/>
            <p:cNvGrpSpPr>
              <a:grpSpLocks/>
            </p:cNvGrpSpPr>
            <p:nvPr/>
          </p:nvGrpSpPr>
          <p:grpSpPr bwMode="auto">
            <a:xfrm>
              <a:off x="1195" y="1546"/>
              <a:ext cx="283" cy="187"/>
              <a:chOff x="4827" y="1591"/>
              <a:chExt cx="283" cy="187"/>
            </a:xfrm>
          </p:grpSpPr>
          <p:sp>
            <p:nvSpPr>
              <p:cNvPr id="47" name="Rectangle 22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48" name="Text Box 23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5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b="1" i="0">
                    <a:latin typeface="Arial" charset="0"/>
                  </a:rPr>
                  <a:t>3</a:t>
                </a:r>
              </a:p>
            </p:txBody>
          </p:sp>
        </p:grpSp>
        <p:grpSp>
          <p:nvGrpSpPr>
            <p:cNvPr id="12" name="Group 25"/>
            <p:cNvGrpSpPr>
              <a:grpSpLocks/>
            </p:cNvGrpSpPr>
            <p:nvPr/>
          </p:nvGrpSpPr>
          <p:grpSpPr bwMode="auto">
            <a:xfrm>
              <a:off x="1817" y="1226"/>
              <a:ext cx="283" cy="187"/>
              <a:chOff x="4584" y="1229"/>
              <a:chExt cx="283" cy="187"/>
            </a:xfrm>
          </p:grpSpPr>
          <p:sp>
            <p:nvSpPr>
              <p:cNvPr id="45" name="Rectangle 26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46" name="Text Box 27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5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b="1" i="0">
                    <a:latin typeface="Arial" charset="0"/>
                  </a:rPr>
                  <a:t>2</a:t>
                </a:r>
              </a:p>
            </p:txBody>
          </p:sp>
        </p:grpSp>
        <p:grpSp>
          <p:nvGrpSpPr>
            <p:cNvPr id="13" name="Group 28"/>
            <p:cNvGrpSpPr>
              <a:grpSpLocks/>
            </p:cNvGrpSpPr>
            <p:nvPr/>
          </p:nvGrpSpPr>
          <p:grpSpPr bwMode="auto">
            <a:xfrm>
              <a:off x="2143" y="1227"/>
              <a:ext cx="283" cy="187"/>
              <a:chOff x="4584" y="1229"/>
              <a:chExt cx="283" cy="187"/>
            </a:xfrm>
          </p:grpSpPr>
          <p:sp>
            <p:nvSpPr>
              <p:cNvPr id="43" name="Rectangle 29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44" name="Text Box 30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5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b="1" i="0" dirty="0">
                    <a:latin typeface="Arial" charset="0"/>
                  </a:rPr>
                  <a:t>2</a:t>
                </a:r>
              </a:p>
            </p:txBody>
          </p:sp>
        </p:grpSp>
        <p:grpSp>
          <p:nvGrpSpPr>
            <p:cNvPr id="14" name="Group 32"/>
            <p:cNvGrpSpPr>
              <a:grpSpLocks/>
            </p:cNvGrpSpPr>
            <p:nvPr/>
          </p:nvGrpSpPr>
          <p:grpSpPr bwMode="auto">
            <a:xfrm>
              <a:off x="2780" y="1547"/>
              <a:ext cx="283" cy="187"/>
              <a:chOff x="4827" y="1591"/>
              <a:chExt cx="283" cy="187"/>
            </a:xfrm>
          </p:grpSpPr>
          <p:sp>
            <p:nvSpPr>
              <p:cNvPr id="41" name="Rectangle 33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42" name="Text Box 34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5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b="1" i="0">
                    <a:latin typeface="Arial" charset="0"/>
                  </a:rPr>
                  <a:t>3</a:t>
                </a:r>
              </a:p>
            </p:txBody>
          </p: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3732" y="1548"/>
              <a:ext cx="283" cy="187"/>
              <a:chOff x="4827" y="1591"/>
              <a:chExt cx="283" cy="187"/>
            </a:xfrm>
          </p:grpSpPr>
          <p:sp>
            <p:nvSpPr>
              <p:cNvPr id="39" name="Rectangle 36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40" name="Text Box 37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5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b="1" i="0">
                    <a:latin typeface="Arial" charset="0"/>
                  </a:rPr>
                  <a:t>3</a:t>
                </a:r>
              </a:p>
            </p:txBody>
          </p:sp>
        </p:grpSp>
        <p:sp>
          <p:nvSpPr>
            <p:cNvPr id="16" name="Text Box 38"/>
            <p:cNvSpPr txBox="1">
              <a:spLocks noChangeArrowheads="1"/>
            </p:cNvSpPr>
            <p:nvPr/>
          </p:nvSpPr>
          <p:spPr bwMode="auto">
            <a:xfrm>
              <a:off x="659" y="921"/>
              <a:ext cx="43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>
                  <a:latin typeface="Arial" charset="0"/>
                </a:rPr>
                <a:t>node 1</a:t>
              </a:r>
            </a:p>
          </p:txBody>
        </p:sp>
        <p:sp>
          <p:nvSpPr>
            <p:cNvPr id="17" name="Text Box 39"/>
            <p:cNvSpPr txBox="1">
              <a:spLocks noChangeArrowheads="1"/>
            </p:cNvSpPr>
            <p:nvPr/>
          </p:nvSpPr>
          <p:spPr bwMode="auto">
            <a:xfrm>
              <a:off x="648" y="1245"/>
              <a:ext cx="43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>
                  <a:latin typeface="Arial" charset="0"/>
                </a:rPr>
                <a:t>node 2</a:t>
              </a:r>
            </a:p>
          </p:txBody>
        </p:sp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>
              <a:off x="647" y="1562"/>
              <a:ext cx="43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>
                  <a:latin typeface="Arial" charset="0"/>
                </a:rPr>
                <a:t>node 3</a:t>
              </a:r>
            </a:p>
          </p:txBody>
        </p:sp>
        <p:sp>
          <p:nvSpPr>
            <p:cNvPr id="19" name="Line 41"/>
            <p:cNvSpPr>
              <a:spLocks noChangeShapeType="1"/>
            </p:cNvSpPr>
            <p:nvPr/>
          </p:nvSpPr>
          <p:spPr bwMode="auto">
            <a:xfrm>
              <a:off x="1179" y="1882"/>
              <a:ext cx="32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0" name="Line 42"/>
            <p:cNvSpPr>
              <a:spLocks noChangeShapeType="1"/>
            </p:cNvSpPr>
            <p:nvPr/>
          </p:nvSpPr>
          <p:spPr bwMode="auto">
            <a:xfrm>
              <a:off x="1181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1" name="Line 43"/>
            <p:cNvSpPr>
              <a:spLocks noChangeShapeType="1"/>
            </p:cNvSpPr>
            <p:nvPr/>
          </p:nvSpPr>
          <p:spPr bwMode="auto">
            <a:xfrm>
              <a:off x="1496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2" name="Line 44"/>
            <p:cNvSpPr>
              <a:spLocks noChangeShapeType="1"/>
            </p:cNvSpPr>
            <p:nvPr/>
          </p:nvSpPr>
          <p:spPr bwMode="auto">
            <a:xfrm>
              <a:off x="1813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3" name="Line 45"/>
            <p:cNvSpPr>
              <a:spLocks noChangeShapeType="1"/>
            </p:cNvSpPr>
            <p:nvPr/>
          </p:nvSpPr>
          <p:spPr bwMode="auto">
            <a:xfrm>
              <a:off x="2132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4" name="Line 46"/>
            <p:cNvSpPr>
              <a:spLocks noChangeShapeType="1"/>
            </p:cNvSpPr>
            <p:nvPr/>
          </p:nvSpPr>
          <p:spPr bwMode="auto">
            <a:xfrm>
              <a:off x="2450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5" name="Line 47"/>
            <p:cNvSpPr>
              <a:spLocks noChangeShapeType="1"/>
            </p:cNvSpPr>
            <p:nvPr/>
          </p:nvSpPr>
          <p:spPr bwMode="auto">
            <a:xfrm>
              <a:off x="2770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6" name="Line 48"/>
            <p:cNvSpPr>
              <a:spLocks noChangeShapeType="1"/>
            </p:cNvSpPr>
            <p:nvPr/>
          </p:nvSpPr>
          <p:spPr bwMode="auto">
            <a:xfrm>
              <a:off x="3088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7" name="Line 49"/>
            <p:cNvSpPr>
              <a:spLocks noChangeShapeType="1"/>
            </p:cNvSpPr>
            <p:nvPr/>
          </p:nvSpPr>
          <p:spPr bwMode="auto">
            <a:xfrm>
              <a:off x="3406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8" name="Line 50"/>
            <p:cNvSpPr>
              <a:spLocks noChangeShapeType="1"/>
            </p:cNvSpPr>
            <p:nvPr/>
          </p:nvSpPr>
          <p:spPr bwMode="auto">
            <a:xfrm>
              <a:off x="3726" y="1815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9" name="Line 51"/>
            <p:cNvSpPr>
              <a:spLocks noChangeShapeType="1"/>
            </p:cNvSpPr>
            <p:nvPr/>
          </p:nvSpPr>
          <p:spPr bwMode="auto">
            <a:xfrm>
              <a:off x="4034" y="1813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0" name="Text Box 54"/>
            <p:cNvSpPr txBox="1">
              <a:spLocks noChangeArrowheads="1"/>
            </p:cNvSpPr>
            <p:nvPr/>
          </p:nvSpPr>
          <p:spPr bwMode="auto">
            <a:xfrm>
              <a:off x="1220" y="1883"/>
              <a:ext cx="1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i="0">
                  <a:solidFill>
                    <a:srgbClr val="000099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31" name="Text Box 55"/>
            <p:cNvSpPr txBox="1">
              <a:spLocks noChangeArrowheads="1"/>
            </p:cNvSpPr>
            <p:nvPr/>
          </p:nvSpPr>
          <p:spPr bwMode="auto">
            <a:xfrm>
              <a:off x="1862" y="1889"/>
              <a:ext cx="1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i="0">
                  <a:solidFill>
                    <a:srgbClr val="000099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32" name="Text Box 56"/>
            <p:cNvSpPr txBox="1">
              <a:spLocks noChangeArrowheads="1"/>
            </p:cNvSpPr>
            <p:nvPr/>
          </p:nvSpPr>
          <p:spPr bwMode="auto">
            <a:xfrm>
              <a:off x="2816" y="1889"/>
              <a:ext cx="1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i="0">
                  <a:solidFill>
                    <a:srgbClr val="000099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33" name="Text Box 58"/>
            <p:cNvSpPr txBox="1">
              <a:spLocks noChangeArrowheads="1"/>
            </p:cNvSpPr>
            <p:nvPr/>
          </p:nvSpPr>
          <p:spPr bwMode="auto">
            <a:xfrm>
              <a:off x="2186" y="1889"/>
              <a:ext cx="18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i="0">
                  <a:solidFill>
                    <a:srgbClr val="000099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34" name="Text Box 59"/>
            <p:cNvSpPr txBox="1">
              <a:spLocks noChangeArrowheads="1"/>
            </p:cNvSpPr>
            <p:nvPr/>
          </p:nvSpPr>
          <p:spPr bwMode="auto">
            <a:xfrm>
              <a:off x="3446" y="1889"/>
              <a:ext cx="18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i="0">
                  <a:solidFill>
                    <a:srgbClr val="000099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35" name="Text Box 60"/>
            <p:cNvSpPr txBox="1">
              <a:spLocks noChangeArrowheads="1"/>
            </p:cNvSpPr>
            <p:nvPr/>
          </p:nvSpPr>
          <p:spPr bwMode="auto">
            <a:xfrm>
              <a:off x="3752" y="1883"/>
              <a:ext cx="18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i="0">
                  <a:solidFill>
                    <a:srgbClr val="000099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36" name="Text Box 61"/>
            <p:cNvSpPr txBox="1">
              <a:spLocks noChangeArrowheads="1"/>
            </p:cNvSpPr>
            <p:nvPr/>
          </p:nvSpPr>
          <p:spPr bwMode="auto">
            <a:xfrm>
              <a:off x="1544" y="1883"/>
              <a:ext cx="18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i="0">
                  <a:solidFill>
                    <a:srgbClr val="000099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37" name="Text Box 62"/>
            <p:cNvSpPr txBox="1">
              <a:spLocks noChangeArrowheads="1"/>
            </p:cNvSpPr>
            <p:nvPr/>
          </p:nvSpPr>
          <p:spPr bwMode="auto">
            <a:xfrm>
              <a:off x="2504" y="1889"/>
              <a:ext cx="18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i="0">
                  <a:solidFill>
                    <a:srgbClr val="000099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38" name="Text Box 63"/>
            <p:cNvSpPr txBox="1">
              <a:spLocks noChangeArrowheads="1"/>
            </p:cNvSpPr>
            <p:nvPr/>
          </p:nvSpPr>
          <p:spPr bwMode="auto">
            <a:xfrm>
              <a:off x="3134" y="1889"/>
              <a:ext cx="18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i="0">
                  <a:solidFill>
                    <a:srgbClr val="000099"/>
                  </a:solidFill>
                  <a:latin typeface="Arial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62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120E3-B340-4847-8517-39E4E4D4A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5B4DA-547E-0B4A-BBC0-1548EA4C8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IP anycast</a:t>
            </a:r>
            <a:r>
              <a:rPr lang="en-US" dirty="0"/>
              <a:t>: BGP trick to send traffic for one IP address to two hosts.</a:t>
            </a:r>
          </a:p>
          <a:p>
            <a:r>
              <a:rPr lang="en-US" b="1" dirty="0">
                <a:solidFill>
                  <a:schemeClr val="accent6"/>
                </a:solidFill>
              </a:rPr>
              <a:t>Broadcasting</a:t>
            </a:r>
            <a:r>
              <a:rPr lang="en-US" dirty="0"/>
              <a:t> is sending a single message to every host.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Multicast</a:t>
            </a:r>
            <a:r>
              <a:rPr lang="en-US" dirty="0"/>
              <a:t> is sending a single message to many (but not all) hosts.</a:t>
            </a:r>
          </a:p>
          <a:p>
            <a:r>
              <a:rPr lang="en-US" b="1" dirty="0">
                <a:solidFill>
                  <a:schemeClr val="accent6"/>
                </a:solidFill>
              </a:rPr>
              <a:t>Controlled flooding</a:t>
            </a:r>
            <a:r>
              <a:rPr lang="en-US" dirty="0">
                <a:solidFill>
                  <a:schemeClr val="accent6"/>
                </a:solidFill>
              </a:rPr>
              <a:t>: </a:t>
            </a:r>
            <a:r>
              <a:rPr lang="en-US" dirty="0"/>
              <a:t>add a sequence number to messages, and retransmit only if you have not seen the received sequence number.</a:t>
            </a:r>
          </a:p>
          <a:p>
            <a:r>
              <a:rPr lang="en-US" b="1" dirty="0">
                <a:solidFill>
                  <a:schemeClr val="accent6"/>
                </a:solidFill>
              </a:rPr>
              <a:t>Spanning tree</a:t>
            </a:r>
            <a:r>
              <a:rPr lang="en-US" dirty="0">
                <a:solidFill>
                  <a:schemeClr val="accent6"/>
                </a:solidFill>
              </a:rPr>
              <a:t>: </a:t>
            </a:r>
            <a:r>
              <a:rPr lang="en-US" dirty="0"/>
              <a:t>a graph without cycles that reaches all nodes.</a:t>
            </a:r>
            <a:br>
              <a:rPr lang="en-US" dirty="0"/>
            </a:br>
            <a:r>
              <a:rPr lang="en-US" dirty="0"/>
              <a:t>Broadcast can be done by transmitting along a spanning tree. 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Prim’s algorithm </a:t>
            </a:r>
            <a:r>
              <a:rPr lang="en-US" dirty="0"/>
              <a:t>constructs a minimum-cost spanning tree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Dijkstra’s algorithm </a:t>
            </a:r>
            <a:r>
              <a:rPr lang="en-US" dirty="0"/>
              <a:t>constructs a shortest-path-from-root spanning tree</a:t>
            </a:r>
          </a:p>
        </p:txBody>
      </p:sp>
    </p:spTree>
    <p:extLst>
      <p:ext uri="{BB962C8B-B14F-4D97-AF65-F5344CB8AC3E}">
        <p14:creationId xmlns:p14="http://schemas.microsoft.com/office/powerpoint/2010/main" val="3891876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2"/>
            <a:ext cx="5756329" cy="3033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Pros</a:t>
            </a:r>
          </a:p>
          <a:p>
            <a:r>
              <a:rPr lang="en-US" dirty="0">
                <a:solidFill>
                  <a:srgbClr val="00B050"/>
                </a:solidFill>
              </a:rPr>
              <a:t>One sender can use full bitrate</a:t>
            </a:r>
          </a:p>
          <a:p>
            <a:r>
              <a:rPr lang="en-US" dirty="0"/>
              <a:t>Decentralized</a:t>
            </a:r>
          </a:p>
          <a:p>
            <a:r>
              <a:rPr lang="en-US" dirty="0"/>
              <a:t>Simple</a:t>
            </a:r>
          </a:p>
          <a:p>
            <a:endParaRPr lang="en-US" dirty="0"/>
          </a:p>
        </p:txBody>
      </p:sp>
      <p:sp>
        <p:nvSpPr>
          <p:cNvPr id="60" name="Content Placeholder 59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3444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Cons</a:t>
            </a:r>
          </a:p>
          <a:p>
            <a:r>
              <a:rPr lang="en-US" dirty="0"/>
              <a:t>Collisions are possible</a:t>
            </a:r>
          </a:p>
          <a:p>
            <a:r>
              <a:rPr lang="en-US" dirty="0"/>
              <a:t>Link may be idle while waiting</a:t>
            </a:r>
          </a:p>
          <a:p>
            <a:r>
              <a:rPr lang="en-US" dirty="0"/>
              <a:t>May interrupt another sender simply because didn’t listen first.</a:t>
            </a:r>
          </a:p>
          <a:p>
            <a:r>
              <a:rPr lang="en-US" dirty="0">
                <a:solidFill>
                  <a:srgbClr val="C00000"/>
                </a:solidFill>
              </a:rPr>
              <a:t>Poor throughput when busy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156" y="4424406"/>
            <a:ext cx="3593844" cy="2425845"/>
          </a:xfrm>
          <a:prstGeom prst="rect">
            <a:avLst/>
          </a:prstGeom>
        </p:spPr>
      </p:pic>
      <p:grpSp>
        <p:nvGrpSpPr>
          <p:cNvPr id="62" name="Group 64"/>
          <p:cNvGrpSpPr>
            <a:grpSpLocks/>
          </p:cNvGrpSpPr>
          <p:nvPr/>
        </p:nvGrpSpPr>
        <p:grpSpPr bwMode="auto">
          <a:xfrm>
            <a:off x="448077" y="4623686"/>
            <a:ext cx="7198797" cy="2268734"/>
            <a:chOff x="647" y="899"/>
            <a:chExt cx="3814" cy="1202"/>
          </a:xfrm>
        </p:grpSpPr>
        <p:grpSp>
          <p:nvGrpSpPr>
            <p:cNvPr id="63" name="Group 9"/>
            <p:cNvGrpSpPr>
              <a:grpSpLocks/>
            </p:cNvGrpSpPr>
            <p:nvPr/>
          </p:nvGrpSpPr>
          <p:grpSpPr bwMode="auto">
            <a:xfrm>
              <a:off x="1193" y="899"/>
              <a:ext cx="283" cy="190"/>
              <a:chOff x="1185" y="903"/>
              <a:chExt cx="283" cy="190"/>
            </a:xfrm>
          </p:grpSpPr>
          <p:sp>
            <p:nvSpPr>
              <p:cNvPr id="114" name="Rectangle 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115" name="Text Box 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5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b="1" i="0">
                    <a:latin typeface="Arial" charset="0"/>
                  </a:rPr>
                  <a:t>1</a:t>
                </a:r>
              </a:p>
            </p:txBody>
          </p:sp>
        </p:grpSp>
        <p:grpSp>
          <p:nvGrpSpPr>
            <p:cNvPr id="64" name="Group 10"/>
            <p:cNvGrpSpPr>
              <a:grpSpLocks/>
            </p:cNvGrpSpPr>
            <p:nvPr/>
          </p:nvGrpSpPr>
          <p:grpSpPr bwMode="auto">
            <a:xfrm>
              <a:off x="1811" y="901"/>
              <a:ext cx="283" cy="190"/>
              <a:chOff x="1185" y="903"/>
              <a:chExt cx="283" cy="190"/>
            </a:xfrm>
          </p:grpSpPr>
          <p:sp>
            <p:nvSpPr>
              <p:cNvPr id="112" name="Rectangle 11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113" name="Text Box 12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5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b="1" i="0">
                    <a:latin typeface="Arial" charset="0"/>
                  </a:rPr>
                  <a:t>1</a:t>
                </a:r>
              </a:p>
            </p:txBody>
          </p:sp>
        </p:grpSp>
        <p:grpSp>
          <p:nvGrpSpPr>
            <p:cNvPr id="65" name="Group 13"/>
            <p:cNvGrpSpPr>
              <a:grpSpLocks/>
            </p:cNvGrpSpPr>
            <p:nvPr/>
          </p:nvGrpSpPr>
          <p:grpSpPr bwMode="auto">
            <a:xfrm>
              <a:off x="2779" y="902"/>
              <a:ext cx="283" cy="190"/>
              <a:chOff x="1185" y="903"/>
              <a:chExt cx="283" cy="190"/>
            </a:xfrm>
          </p:grpSpPr>
          <p:sp>
            <p:nvSpPr>
              <p:cNvPr id="110" name="Rectangle 14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111" name="Text Box 15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5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b="1" i="0">
                    <a:latin typeface="Arial" charset="0"/>
                  </a:rPr>
                  <a:t>1</a:t>
                </a:r>
              </a:p>
            </p:txBody>
          </p:sp>
        </p:grpSp>
        <p:grpSp>
          <p:nvGrpSpPr>
            <p:cNvPr id="66" name="Group 16"/>
            <p:cNvGrpSpPr>
              <a:grpSpLocks/>
            </p:cNvGrpSpPr>
            <p:nvPr/>
          </p:nvGrpSpPr>
          <p:grpSpPr bwMode="auto">
            <a:xfrm>
              <a:off x="3419" y="899"/>
              <a:ext cx="283" cy="190"/>
              <a:chOff x="1185" y="903"/>
              <a:chExt cx="283" cy="190"/>
            </a:xfrm>
          </p:grpSpPr>
          <p:sp>
            <p:nvSpPr>
              <p:cNvPr id="108" name="Rectangle 1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109" name="Text Box 1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5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b="1" i="0">
                    <a:latin typeface="Arial" charset="0"/>
                  </a:rPr>
                  <a:t>1</a:t>
                </a:r>
              </a:p>
            </p:txBody>
          </p:sp>
        </p:grpSp>
        <p:grpSp>
          <p:nvGrpSpPr>
            <p:cNvPr id="67" name="Group 24"/>
            <p:cNvGrpSpPr>
              <a:grpSpLocks/>
            </p:cNvGrpSpPr>
            <p:nvPr/>
          </p:nvGrpSpPr>
          <p:grpSpPr bwMode="auto">
            <a:xfrm>
              <a:off x="1194" y="1225"/>
              <a:ext cx="283" cy="187"/>
              <a:chOff x="4584" y="1229"/>
              <a:chExt cx="283" cy="187"/>
            </a:xfrm>
          </p:grpSpPr>
          <p:sp>
            <p:nvSpPr>
              <p:cNvPr id="106" name="Rectangle 20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107" name="Text Box 21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5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b="1" i="0">
                    <a:latin typeface="Arial" charset="0"/>
                  </a:rPr>
                  <a:t>2</a:t>
                </a:r>
              </a:p>
            </p:txBody>
          </p:sp>
        </p:grpSp>
        <p:grpSp>
          <p:nvGrpSpPr>
            <p:cNvPr id="68" name="Group 31"/>
            <p:cNvGrpSpPr>
              <a:grpSpLocks/>
            </p:cNvGrpSpPr>
            <p:nvPr/>
          </p:nvGrpSpPr>
          <p:grpSpPr bwMode="auto">
            <a:xfrm>
              <a:off x="1195" y="1546"/>
              <a:ext cx="283" cy="187"/>
              <a:chOff x="4827" y="1591"/>
              <a:chExt cx="283" cy="187"/>
            </a:xfrm>
          </p:grpSpPr>
          <p:sp>
            <p:nvSpPr>
              <p:cNvPr id="104" name="Rectangle 22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105" name="Text Box 23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5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b="1" i="0">
                    <a:latin typeface="Arial" charset="0"/>
                  </a:rPr>
                  <a:t>3</a:t>
                </a:r>
              </a:p>
            </p:txBody>
          </p:sp>
        </p:grpSp>
        <p:grpSp>
          <p:nvGrpSpPr>
            <p:cNvPr id="69" name="Group 25"/>
            <p:cNvGrpSpPr>
              <a:grpSpLocks/>
            </p:cNvGrpSpPr>
            <p:nvPr/>
          </p:nvGrpSpPr>
          <p:grpSpPr bwMode="auto">
            <a:xfrm>
              <a:off x="1817" y="1226"/>
              <a:ext cx="283" cy="187"/>
              <a:chOff x="4584" y="1229"/>
              <a:chExt cx="283" cy="187"/>
            </a:xfrm>
          </p:grpSpPr>
          <p:sp>
            <p:nvSpPr>
              <p:cNvPr id="102" name="Rectangle 26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103" name="Text Box 27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5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b="1" i="0">
                    <a:latin typeface="Arial" charset="0"/>
                  </a:rPr>
                  <a:t>2</a:t>
                </a:r>
              </a:p>
            </p:txBody>
          </p:sp>
        </p:grpSp>
        <p:grpSp>
          <p:nvGrpSpPr>
            <p:cNvPr id="70" name="Group 28"/>
            <p:cNvGrpSpPr>
              <a:grpSpLocks/>
            </p:cNvGrpSpPr>
            <p:nvPr/>
          </p:nvGrpSpPr>
          <p:grpSpPr bwMode="auto">
            <a:xfrm>
              <a:off x="2143" y="1227"/>
              <a:ext cx="283" cy="187"/>
              <a:chOff x="4584" y="1229"/>
              <a:chExt cx="283" cy="187"/>
            </a:xfrm>
          </p:grpSpPr>
          <p:sp>
            <p:nvSpPr>
              <p:cNvPr id="100" name="Rectangle 29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101" name="Text Box 30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5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b="1" i="0" dirty="0">
                    <a:latin typeface="Arial" charset="0"/>
                  </a:rPr>
                  <a:t>2</a:t>
                </a:r>
              </a:p>
            </p:txBody>
          </p:sp>
        </p:grpSp>
        <p:grpSp>
          <p:nvGrpSpPr>
            <p:cNvPr id="71" name="Group 32"/>
            <p:cNvGrpSpPr>
              <a:grpSpLocks/>
            </p:cNvGrpSpPr>
            <p:nvPr/>
          </p:nvGrpSpPr>
          <p:grpSpPr bwMode="auto">
            <a:xfrm>
              <a:off x="2780" y="1547"/>
              <a:ext cx="283" cy="187"/>
              <a:chOff x="4827" y="1591"/>
              <a:chExt cx="283" cy="187"/>
            </a:xfrm>
          </p:grpSpPr>
          <p:sp>
            <p:nvSpPr>
              <p:cNvPr id="98" name="Rectangle 33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99" name="Text Box 34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5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b="1" i="0">
                    <a:latin typeface="Arial" charset="0"/>
                  </a:rPr>
                  <a:t>3</a:t>
                </a:r>
              </a:p>
            </p:txBody>
          </p:sp>
        </p:grpSp>
        <p:grpSp>
          <p:nvGrpSpPr>
            <p:cNvPr id="72" name="Group 35"/>
            <p:cNvGrpSpPr>
              <a:grpSpLocks/>
            </p:cNvGrpSpPr>
            <p:nvPr/>
          </p:nvGrpSpPr>
          <p:grpSpPr bwMode="auto">
            <a:xfrm>
              <a:off x="3732" y="1548"/>
              <a:ext cx="283" cy="187"/>
              <a:chOff x="4827" y="1591"/>
              <a:chExt cx="283" cy="187"/>
            </a:xfrm>
          </p:grpSpPr>
          <p:sp>
            <p:nvSpPr>
              <p:cNvPr id="96" name="Rectangle 95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97" name="Text Box 37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5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b="1" i="0">
                    <a:latin typeface="Arial" charset="0"/>
                  </a:rPr>
                  <a:t>3</a:t>
                </a:r>
              </a:p>
            </p:txBody>
          </p:sp>
        </p:grpSp>
        <p:sp>
          <p:nvSpPr>
            <p:cNvPr id="73" name="Text Box 38"/>
            <p:cNvSpPr txBox="1">
              <a:spLocks noChangeArrowheads="1"/>
            </p:cNvSpPr>
            <p:nvPr/>
          </p:nvSpPr>
          <p:spPr bwMode="auto">
            <a:xfrm>
              <a:off x="659" y="921"/>
              <a:ext cx="43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>
                  <a:latin typeface="Arial" charset="0"/>
                </a:rPr>
                <a:t>node 1</a:t>
              </a:r>
            </a:p>
          </p:txBody>
        </p:sp>
        <p:sp>
          <p:nvSpPr>
            <p:cNvPr id="74" name="Text Box 39"/>
            <p:cNvSpPr txBox="1">
              <a:spLocks noChangeArrowheads="1"/>
            </p:cNvSpPr>
            <p:nvPr/>
          </p:nvSpPr>
          <p:spPr bwMode="auto">
            <a:xfrm>
              <a:off x="648" y="1245"/>
              <a:ext cx="43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>
                  <a:latin typeface="Arial" charset="0"/>
                </a:rPr>
                <a:t>node 2</a:t>
              </a:r>
            </a:p>
          </p:txBody>
        </p:sp>
        <p:sp>
          <p:nvSpPr>
            <p:cNvPr id="75" name="Text Box 40"/>
            <p:cNvSpPr txBox="1">
              <a:spLocks noChangeArrowheads="1"/>
            </p:cNvSpPr>
            <p:nvPr/>
          </p:nvSpPr>
          <p:spPr bwMode="auto">
            <a:xfrm>
              <a:off x="647" y="1562"/>
              <a:ext cx="43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>
                  <a:latin typeface="Arial" charset="0"/>
                </a:rPr>
                <a:t>node 3</a:t>
              </a:r>
            </a:p>
          </p:txBody>
        </p:sp>
        <p:sp>
          <p:nvSpPr>
            <p:cNvPr id="76" name="Line 41"/>
            <p:cNvSpPr>
              <a:spLocks noChangeShapeType="1"/>
            </p:cNvSpPr>
            <p:nvPr/>
          </p:nvSpPr>
          <p:spPr bwMode="auto">
            <a:xfrm>
              <a:off x="1179" y="1882"/>
              <a:ext cx="32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77" name="Line 42"/>
            <p:cNvSpPr>
              <a:spLocks noChangeShapeType="1"/>
            </p:cNvSpPr>
            <p:nvPr/>
          </p:nvSpPr>
          <p:spPr bwMode="auto">
            <a:xfrm>
              <a:off x="1181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78" name="Line 43"/>
            <p:cNvSpPr>
              <a:spLocks noChangeShapeType="1"/>
            </p:cNvSpPr>
            <p:nvPr/>
          </p:nvSpPr>
          <p:spPr bwMode="auto">
            <a:xfrm>
              <a:off x="1496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79" name="Line 44"/>
            <p:cNvSpPr>
              <a:spLocks noChangeShapeType="1"/>
            </p:cNvSpPr>
            <p:nvPr/>
          </p:nvSpPr>
          <p:spPr bwMode="auto">
            <a:xfrm>
              <a:off x="1813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80" name="Line 45"/>
            <p:cNvSpPr>
              <a:spLocks noChangeShapeType="1"/>
            </p:cNvSpPr>
            <p:nvPr/>
          </p:nvSpPr>
          <p:spPr bwMode="auto">
            <a:xfrm>
              <a:off x="2132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81" name="Line 46"/>
            <p:cNvSpPr>
              <a:spLocks noChangeShapeType="1"/>
            </p:cNvSpPr>
            <p:nvPr/>
          </p:nvSpPr>
          <p:spPr bwMode="auto">
            <a:xfrm>
              <a:off x="2450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82" name="Line 47"/>
            <p:cNvSpPr>
              <a:spLocks noChangeShapeType="1"/>
            </p:cNvSpPr>
            <p:nvPr/>
          </p:nvSpPr>
          <p:spPr bwMode="auto">
            <a:xfrm>
              <a:off x="2770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83" name="Line 48"/>
            <p:cNvSpPr>
              <a:spLocks noChangeShapeType="1"/>
            </p:cNvSpPr>
            <p:nvPr/>
          </p:nvSpPr>
          <p:spPr bwMode="auto">
            <a:xfrm>
              <a:off x="3088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84" name="Line 49"/>
            <p:cNvSpPr>
              <a:spLocks noChangeShapeType="1"/>
            </p:cNvSpPr>
            <p:nvPr/>
          </p:nvSpPr>
          <p:spPr bwMode="auto">
            <a:xfrm>
              <a:off x="3406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85" name="Line 50"/>
            <p:cNvSpPr>
              <a:spLocks noChangeShapeType="1"/>
            </p:cNvSpPr>
            <p:nvPr/>
          </p:nvSpPr>
          <p:spPr bwMode="auto">
            <a:xfrm>
              <a:off x="3726" y="1815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86" name="Line 51"/>
            <p:cNvSpPr>
              <a:spLocks noChangeShapeType="1"/>
            </p:cNvSpPr>
            <p:nvPr/>
          </p:nvSpPr>
          <p:spPr bwMode="auto">
            <a:xfrm>
              <a:off x="4034" y="1813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87" name="Text Box 54"/>
            <p:cNvSpPr txBox="1">
              <a:spLocks noChangeArrowheads="1"/>
            </p:cNvSpPr>
            <p:nvPr/>
          </p:nvSpPr>
          <p:spPr bwMode="auto">
            <a:xfrm>
              <a:off x="1220" y="1883"/>
              <a:ext cx="1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i="0">
                  <a:solidFill>
                    <a:srgbClr val="000099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88" name="Text Box 55"/>
            <p:cNvSpPr txBox="1">
              <a:spLocks noChangeArrowheads="1"/>
            </p:cNvSpPr>
            <p:nvPr/>
          </p:nvSpPr>
          <p:spPr bwMode="auto">
            <a:xfrm>
              <a:off x="1862" y="1889"/>
              <a:ext cx="1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i="0">
                  <a:solidFill>
                    <a:srgbClr val="000099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89" name="Text Box 56"/>
            <p:cNvSpPr txBox="1">
              <a:spLocks noChangeArrowheads="1"/>
            </p:cNvSpPr>
            <p:nvPr/>
          </p:nvSpPr>
          <p:spPr bwMode="auto">
            <a:xfrm>
              <a:off x="2816" y="1889"/>
              <a:ext cx="1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i="0">
                  <a:solidFill>
                    <a:srgbClr val="000099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90" name="Text Box 58"/>
            <p:cNvSpPr txBox="1">
              <a:spLocks noChangeArrowheads="1"/>
            </p:cNvSpPr>
            <p:nvPr/>
          </p:nvSpPr>
          <p:spPr bwMode="auto">
            <a:xfrm>
              <a:off x="2186" y="1889"/>
              <a:ext cx="18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i="0">
                  <a:solidFill>
                    <a:srgbClr val="000099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91" name="Text Box 59"/>
            <p:cNvSpPr txBox="1">
              <a:spLocks noChangeArrowheads="1"/>
            </p:cNvSpPr>
            <p:nvPr/>
          </p:nvSpPr>
          <p:spPr bwMode="auto">
            <a:xfrm>
              <a:off x="3446" y="1889"/>
              <a:ext cx="18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i="0">
                  <a:solidFill>
                    <a:srgbClr val="000099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92" name="Text Box 60"/>
            <p:cNvSpPr txBox="1">
              <a:spLocks noChangeArrowheads="1"/>
            </p:cNvSpPr>
            <p:nvPr/>
          </p:nvSpPr>
          <p:spPr bwMode="auto">
            <a:xfrm>
              <a:off x="3752" y="1883"/>
              <a:ext cx="18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i="0">
                  <a:solidFill>
                    <a:srgbClr val="000099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93" name="Text Box 61"/>
            <p:cNvSpPr txBox="1">
              <a:spLocks noChangeArrowheads="1"/>
            </p:cNvSpPr>
            <p:nvPr/>
          </p:nvSpPr>
          <p:spPr bwMode="auto">
            <a:xfrm>
              <a:off x="1544" y="1883"/>
              <a:ext cx="18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i="0">
                  <a:solidFill>
                    <a:srgbClr val="000099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94" name="Text Box 62"/>
            <p:cNvSpPr txBox="1">
              <a:spLocks noChangeArrowheads="1"/>
            </p:cNvSpPr>
            <p:nvPr/>
          </p:nvSpPr>
          <p:spPr bwMode="auto">
            <a:xfrm>
              <a:off x="2504" y="1889"/>
              <a:ext cx="18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i="0">
                  <a:solidFill>
                    <a:srgbClr val="000099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95" name="Text Box 63"/>
            <p:cNvSpPr txBox="1">
              <a:spLocks noChangeArrowheads="1"/>
            </p:cNvSpPr>
            <p:nvPr/>
          </p:nvSpPr>
          <p:spPr bwMode="auto">
            <a:xfrm>
              <a:off x="3134" y="1889"/>
              <a:ext cx="18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i="0">
                  <a:solidFill>
                    <a:srgbClr val="000099"/>
                  </a:solidFill>
                  <a:latin typeface="Arial" charset="0"/>
                </a:rPr>
                <a:t>E</a:t>
              </a:r>
            </a:p>
          </p:txBody>
        </p:sp>
      </p:grpSp>
      <p:sp>
        <p:nvSpPr>
          <p:cNvPr id="116" name="Rectangular Callout 115">
            <a:extLst>
              <a:ext uri="{FF2B5EF4-FFF2-40B4-BE49-F238E27FC236}">
                <a16:creationId xmlns:a16="http://schemas.microsoft.com/office/drawing/2014/main" id="{0F9D2A05-C087-C744-B7B7-DC8C2E6E662D}"/>
              </a:ext>
            </a:extLst>
          </p:cNvPr>
          <p:cNvSpPr/>
          <p:nvPr/>
        </p:nvSpPr>
        <p:spPr>
          <a:xfrm>
            <a:off x="9981100" y="899651"/>
            <a:ext cx="1859747" cy="642503"/>
          </a:xfrm>
          <a:prstGeom prst="wedgeRectCallout">
            <a:avLst>
              <a:gd name="adj1" fmla="val 69940"/>
              <a:gd name="adj2" fmla="val 14545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Ideas for improvement?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B5232E8-1E83-7748-A8BB-0294AF3CBCB1}"/>
              </a:ext>
            </a:extLst>
          </p:cNvPr>
          <p:cNvGrpSpPr/>
          <p:nvPr/>
        </p:nvGrpSpPr>
        <p:grpSpPr>
          <a:xfrm>
            <a:off x="11469615" y="558918"/>
            <a:ext cx="716633" cy="681465"/>
            <a:chOff x="10763181" y="2345404"/>
            <a:chExt cx="1139517" cy="1083596"/>
          </a:xfrm>
        </p:grpSpPr>
        <p:sp>
          <p:nvSpPr>
            <p:cNvPr id="118" name="Octagon 117">
              <a:extLst>
                <a:ext uri="{FF2B5EF4-FFF2-40B4-BE49-F238E27FC236}">
                  <a16:creationId xmlns:a16="http://schemas.microsoft.com/office/drawing/2014/main" id="{70F13190-C103-8A4D-96DA-AFE6A4C26966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19" name="Octagon 118">
              <a:extLst>
                <a:ext uri="{FF2B5EF4-FFF2-40B4-BE49-F238E27FC236}">
                  <a16:creationId xmlns:a16="http://schemas.microsoft.com/office/drawing/2014/main" id="{3DEA2AA0-2B8D-6647-8823-563D530ACFA4}"/>
                </a:ext>
              </a:extLst>
            </p:cNvPr>
            <p:cNvSpPr/>
            <p:nvPr/>
          </p:nvSpPr>
          <p:spPr>
            <a:xfrm>
              <a:off x="10810960" y="2396681"/>
              <a:ext cx="1045509" cy="991381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332CD3A-140C-344F-AC13-9B10E064AB4D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360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CSMA/CD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Carrier Sense Multiple Access with Collision Detection</a:t>
            </a:r>
          </a:p>
          <a:p>
            <a:r>
              <a:rPr lang="en-US" b="1" dirty="0">
                <a:solidFill>
                  <a:schemeClr val="accent6"/>
                </a:solidFill>
              </a:rPr>
              <a:t>Carrier Sensing:</a:t>
            </a:r>
            <a:r>
              <a:rPr lang="en-US" dirty="0"/>
              <a:t> listen to the channel before sending,</a:t>
            </a:r>
          </a:p>
          <a:p>
            <a:pPr lvl="1"/>
            <a:r>
              <a:rPr lang="en-US" dirty="0"/>
              <a:t>If it’s busy, then wait.  This anticipates and prevents collision.</a:t>
            </a:r>
          </a:p>
          <a:p>
            <a:r>
              <a:rPr lang="en-US" b="1" dirty="0">
                <a:solidFill>
                  <a:schemeClr val="accent6"/>
                </a:solidFill>
              </a:rPr>
              <a:t>Collision Detection:</a:t>
            </a:r>
            <a:r>
              <a:rPr lang="en-US" b="1" dirty="0"/>
              <a:t> </a:t>
            </a:r>
            <a:r>
              <a:rPr lang="en-US" dirty="0"/>
              <a:t>listen while transmitting,</a:t>
            </a:r>
          </a:p>
          <a:p>
            <a:pPr lvl="1"/>
            <a:r>
              <a:rPr lang="en-US" dirty="0"/>
              <a:t>Stop transmission immediately if another transmission is heard.</a:t>
            </a:r>
          </a:p>
          <a:p>
            <a:pPr lvl="1"/>
            <a:r>
              <a:rPr lang="en-US" dirty="0"/>
              <a:t>This minimizes the channel-time wasted due to collision.</a:t>
            </a:r>
          </a:p>
          <a:p>
            <a:r>
              <a:rPr lang="en-US" dirty="0"/>
              <a:t>Requires hardware that can detect signals on the transmission channel.</a:t>
            </a:r>
          </a:p>
          <a:p>
            <a:r>
              <a:rPr lang="en-US" dirty="0"/>
              <a:t>Used by wired Ethernet </a:t>
            </a:r>
            <a:r>
              <a:rPr lang="en-US" i="1" dirty="0"/>
              <a:t>(very effectively) </a:t>
            </a:r>
            <a:r>
              <a:rPr lang="en-US" dirty="0"/>
              <a:t>and 802.11 </a:t>
            </a:r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i="1" dirty="0"/>
              <a:t>(less effectively)</a:t>
            </a:r>
            <a:r>
              <a:rPr lang="en-US" dirty="0"/>
              <a:t>.</a:t>
            </a: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438193D4-057E-414E-A6C2-AE1B5B2CCB38}"/>
              </a:ext>
            </a:extLst>
          </p:cNvPr>
          <p:cNvSpPr/>
          <p:nvPr/>
        </p:nvSpPr>
        <p:spPr>
          <a:xfrm>
            <a:off x="7593496" y="5406888"/>
            <a:ext cx="2372139" cy="887895"/>
          </a:xfrm>
          <a:prstGeom prst="wedgeRectCallout">
            <a:avLst>
              <a:gd name="adj1" fmla="val -42062"/>
              <a:gd name="adj2" fmla="val 1141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Why does Collision Detection work better for wired links?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5818FA-F5DA-3745-B449-5C9EDE818280}"/>
              </a:ext>
            </a:extLst>
          </p:cNvPr>
          <p:cNvGrpSpPr/>
          <p:nvPr/>
        </p:nvGrpSpPr>
        <p:grpSpPr>
          <a:xfrm>
            <a:off x="9607318" y="5954050"/>
            <a:ext cx="716633" cy="681465"/>
            <a:chOff x="10763181" y="2345404"/>
            <a:chExt cx="1139517" cy="1083596"/>
          </a:xfrm>
        </p:grpSpPr>
        <p:sp>
          <p:nvSpPr>
            <p:cNvPr id="6" name="Octagon 5">
              <a:extLst>
                <a:ext uri="{FF2B5EF4-FFF2-40B4-BE49-F238E27FC236}">
                  <a16:creationId xmlns:a16="http://schemas.microsoft.com/office/drawing/2014/main" id="{1928A064-0F1C-1E47-A232-F9DF32371CDB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" name="Octagon 6">
              <a:extLst>
                <a:ext uri="{FF2B5EF4-FFF2-40B4-BE49-F238E27FC236}">
                  <a16:creationId xmlns:a16="http://schemas.microsoft.com/office/drawing/2014/main" id="{7BFA9FF8-E6DA-AC47-AA50-42E370F65A65}"/>
                </a:ext>
              </a:extLst>
            </p:cNvPr>
            <p:cNvSpPr/>
            <p:nvPr/>
          </p:nvSpPr>
          <p:spPr>
            <a:xfrm>
              <a:off x="10810960" y="2396681"/>
              <a:ext cx="1045509" cy="991381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F7A122-763B-EC43-B645-D9A86AAFA377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795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Collisions are unavoidable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6509250" cy="5594888"/>
          </a:xfrm>
        </p:spPr>
        <p:txBody>
          <a:bodyPr>
            <a:normAutofit/>
          </a:bodyPr>
          <a:lstStyle/>
          <a:p>
            <a:r>
              <a:rPr lang="en-US" dirty="0"/>
              <a:t>You might think that carrier sensing is enough to prevent collisions.</a:t>
            </a:r>
          </a:p>
          <a:p>
            <a:r>
              <a:rPr lang="en-US" dirty="0"/>
              <a:t>However, </a:t>
            </a:r>
            <a:r>
              <a:rPr lang="en-US" i="1" dirty="0">
                <a:solidFill>
                  <a:schemeClr val="accent6"/>
                </a:solidFill>
              </a:rPr>
              <a:t>propagation delay </a:t>
            </a:r>
            <a:r>
              <a:rPr lang="en-US" dirty="0"/>
              <a:t>across the channel delays carrier sensing observations.</a:t>
            </a:r>
          </a:p>
          <a:p>
            <a:pPr lvl="1"/>
            <a:r>
              <a:rPr lang="en-US" dirty="0"/>
              <a:t>Also, there is a small delay between sensing and transmission.</a:t>
            </a:r>
          </a:p>
          <a:p>
            <a:r>
              <a:rPr lang="en-US" dirty="0"/>
              <a:t>A node’s knowledge of channel state is always slightly out-of-date.</a:t>
            </a:r>
          </a:p>
          <a:p>
            <a:r>
              <a:rPr lang="en-US" dirty="0"/>
              <a:t>Longer propagation delay leads to more collision in CSMA.</a:t>
            </a:r>
          </a:p>
        </p:txBody>
      </p:sp>
      <p:pic>
        <p:nvPicPr>
          <p:cNvPr id="4" name="Picture 3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983" y="1322388"/>
            <a:ext cx="4287837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553895" y="884238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0">
                <a:latin typeface="Arial" charset="0"/>
                <a:ea typeface="ＭＳ Ｐゴシック" charset="0"/>
              </a:rPr>
              <a:t>spatial layout of nodes </a:t>
            </a:r>
            <a:endParaRPr lang="en-US" sz="2000" i="0">
              <a:latin typeface="Arial" charset="0"/>
              <a:ea typeface="ＭＳ Ｐゴシック" charset="0"/>
            </a:endParaRPr>
          </a:p>
        </p:txBody>
      </p:sp>
      <p:sp>
        <p:nvSpPr>
          <p:cNvPr id="6" name="Rectangle 87"/>
          <p:cNvSpPr>
            <a:spLocks noChangeArrowheads="1"/>
          </p:cNvSpPr>
          <p:nvPr/>
        </p:nvSpPr>
        <p:spPr bwMode="auto">
          <a:xfrm>
            <a:off x="7860158" y="2552700"/>
            <a:ext cx="3736975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7" name="Rectangle 88"/>
          <p:cNvSpPr>
            <a:spLocks noChangeArrowheads="1"/>
          </p:cNvSpPr>
          <p:nvPr/>
        </p:nvSpPr>
        <p:spPr bwMode="auto">
          <a:xfrm>
            <a:off x="7868095" y="2809875"/>
            <a:ext cx="3725863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8" name="Rectangle 90"/>
          <p:cNvSpPr>
            <a:spLocks noChangeArrowheads="1"/>
          </p:cNvSpPr>
          <p:nvPr/>
        </p:nvSpPr>
        <p:spPr bwMode="auto">
          <a:xfrm>
            <a:off x="7829995" y="3062288"/>
            <a:ext cx="3763963" cy="1624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9" name="Rectangle 91"/>
          <p:cNvSpPr>
            <a:spLocks noChangeArrowheads="1"/>
          </p:cNvSpPr>
          <p:nvPr/>
        </p:nvSpPr>
        <p:spPr bwMode="auto">
          <a:xfrm>
            <a:off x="7803008" y="4670425"/>
            <a:ext cx="3789362" cy="163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" name="Rectangle 92"/>
          <p:cNvSpPr>
            <a:spLocks noChangeArrowheads="1"/>
          </p:cNvSpPr>
          <p:nvPr/>
        </p:nvSpPr>
        <p:spPr bwMode="auto">
          <a:xfrm>
            <a:off x="7796658" y="1254125"/>
            <a:ext cx="4040187" cy="1301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grpSp>
        <p:nvGrpSpPr>
          <p:cNvPr id="11" name="Group 98"/>
          <p:cNvGrpSpPr>
            <a:grpSpLocks/>
          </p:cNvGrpSpPr>
          <p:nvPr/>
        </p:nvGrpSpPr>
        <p:grpSpPr bwMode="auto">
          <a:xfrm>
            <a:off x="7980808" y="1252538"/>
            <a:ext cx="3513137" cy="628650"/>
            <a:chOff x="3117" y="180"/>
            <a:chExt cx="2213" cy="396"/>
          </a:xfrm>
        </p:grpSpPr>
        <p:grpSp>
          <p:nvGrpSpPr>
            <p:cNvPr id="12" name="Group 67"/>
            <p:cNvGrpSpPr>
              <a:grpSpLocks/>
            </p:cNvGrpSpPr>
            <p:nvPr/>
          </p:nvGrpSpPr>
          <p:grpSpPr bwMode="auto">
            <a:xfrm flipH="1">
              <a:off x="3117" y="245"/>
              <a:ext cx="316" cy="323"/>
              <a:chOff x="2839" y="3501"/>
              <a:chExt cx="755" cy="803"/>
            </a:xfrm>
          </p:grpSpPr>
          <p:pic>
            <p:nvPicPr>
              <p:cNvPr id="27" name="Picture 6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Freeform 6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3" name="Group 70"/>
            <p:cNvGrpSpPr>
              <a:grpSpLocks/>
            </p:cNvGrpSpPr>
            <p:nvPr/>
          </p:nvGrpSpPr>
          <p:grpSpPr bwMode="auto">
            <a:xfrm flipH="1">
              <a:off x="3747" y="253"/>
              <a:ext cx="316" cy="323"/>
              <a:chOff x="2839" y="3501"/>
              <a:chExt cx="755" cy="803"/>
            </a:xfrm>
          </p:grpSpPr>
          <p:pic>
            <p:nvPicPr>
              <p:cNvPr id="25" name="Picture 7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Freeform 7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4" name="Group 73"/>
            <p:cNvGrpSpPr>
              <a:grpSpLocks/>
            </p:cNvGrpSpPr>
            <p:nvPr/>
          </p:nvGrpSpPr>
          <p:grpSpPr bwMode="auto">
            <a:xfrm flipH="1">
              <a:off x="4356" y="247"/>
              <a:ext cx="316" cy="323"/>
              <a:chOff x="2839" y="3501"/>
              <a:chExt cx="755" cy="803"/>
            </a:xfrm>
          </p:grpSpPr>
          <p:pic>
            <p:nvPicPr>
              <p:cNvPr id="23" name="Picture 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Freeform 7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5" name="Group 76"/>
            <p:cNvGrpSpPr>
              <a:grpSpLocks/>
            </p:cNvGrpSpPr>
            <p:nvPr/>
          </p:nvGrpSpPr>
          <p:grpSpPr bwMode="auto">
            <a:xfrm flipH="1">
              <a:off x="5014" y="249"/>
              <a:ext cx="316" cy="323"/>
              <a:chOff x="2839" y="3501"/>
              <a:chExt cx="755" cy="803"/>
            </a:xfrm>
          </p:grpSpPr>
          <p:pic>
            <p:nvPicPr>
              <p:cNvPr id="21" name="Picture 7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Freeform 7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" name="Line 93"/>
            <p:cNvSpPr>
              <a:spLocks noChangeShapeType="1"/>
            </p:cNvSpPr>
            <p:nvPr/>
          </p:nvSpPr>
          <p:spPr bwMode="auto">
            <a:xfrm>
              <a:off x="3309" y="181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7" name="Line 94"/>
            <p:cNvSpPr>
              <a:spLocks noChangeShapeType="1"/>
            </p:cNvSpPr>
            <p:nvPr/>
          </p:nvSpPr>
          <p:spPr bwMode="auto">
            <a:xfrm>
              <a:off x="330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8" name="Line 95"/>
            <p:cNvSpPr>
              <a:spLocks noChangeShapeType="1"/>
            </p:cNvSpPr>
            <p:nvPr/>
          </p:nvSpPr>
          <p:spPr bwMode="auto">
            <a:xfrm>
              <a:off x="3975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9" name="Line 96"/>
            <p:cNvSpPr>
              <a:spLocks noChangeShapeType="1"/>
            </p:cNvSpPr>
            <p:nvPr/>
          </p:nvSpPr>
          <p:spPr bwMode="auto">
            <a:xfrm>
              <a:off x="4578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0" name="Line 97"/>
            <p:cNvSpPr>
              <a:spLocks noChangeShapeType="1"/>
            </p:cNvSpPr>
            <p:nvPr/>
          </p:nvSpPr>
          <p:spPr bwMode="auto">
            <a:xfrm>
              <a:off x="528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954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5963709" cy="55948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Reduces the channel-time wasted by collisions.</a:t>
            </a:r>
          </a:p>
          <a:p>
            <a:r>
              <a:rPr lang="en-US" dirty="0"/>
              <a:t>How?</a:t>
            </a:r>
          </a:p>
          <a:p>
            <a:pPr lvl="1"/>
            <a:r>
              <a:rPr lang="en-US" dirty="0"/>
              <a:t>Measure channel signal while sending.</a:t>
            </a:r>
          </a:p>
          <a:p>
            <a:pPr lvl="1"/>
            <a:r>
              <a:rPr lang="en-US" dirty="0"/>
              <a:t>If energy is greater than transmission energy, then there must be some added signal.</a:t>
            </a:r>
          </a:p>
          <a:p>
            <a:r>
              <a:rPr lang="en-US" dirty="0"/>
              <a:t>Works well for wired channels.</a:t>
            </a:r>
          </a:p>
          <a:p>
            <a:r>
              <a:rPr lang="en-US" dirty="0"/>
              <a:t>Received radio signals are much weaker than transmitted signals, so collision detection is difficult for wireless links.</a:t>
            </a:r>
          </a:p>
        </p:txBody>
      </p:sp>
      <p:pic>
        <p:nvPicPr>
          <p:cNvPr id="5" name="Picture 3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15" y="1232600"/>
            <a:ext cx="44338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7470052" y="1146875"/>
            <a:ext cx="4135438" cy="1211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8206652" y="1296100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0">
                <a:latin typeface="Arial" charset="0"/>
                <a:ea typeface="ＭＳ Ｐゴシック" charset="0"/>
              </a:rPr>
              <a:t>spatial layout of nodes </a:t>
            </a:r>
            <a:endParaRPr lang="en-US" sz="2000" i="0">
              <a:latin typeface="Arial" charset="0"/>
              <a:ea typeface="ＭＳ Ｐゴシック" charset="0"/>
            </a:endParaRPr>
          </a:p>
        </p:txBody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7970115" y="1686625"/>
            <a:ext cx="3263900" cy="195262"/>
            <a:chOff x="4220" y="1231"/>
            <a:chExt cx="1989" cy="90"/>
          </a:xfrm>
        </p:grpSpPr>
        <p:sp>
          <p:nvSpPr>
            <p:cNvPr id="9" name="Line 23"/>
            <p:cNvSpPr>
              <a:spLocks noChangeShapeType="1"/>
            </p:cNvSpPr>
            <p:nvPr/>
          </p:nvSpPr>
          <p:spPr bwMode="auto">
            <a:xfrm>
              <a:off x="4220" y="1232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" name="Line 24"/>
            <p:cNvSpPr>
              <a:spLocks noChangeShapeType="1"/>
            </p:cNvSpPr>
            <p:nvPr/>
          </p:nvSpPr>
          <p:spPr bwMode="auto">
            <a:xfrm>
              <a:off x="422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1" name="Line 25"/>
            <p:cNvSpPr>
              <a:spLocks noChangeShapeType="1"/>
            </p:cNvSpPr>
            <p:nvPr/>
          </p:nvSpPr>
          <p:spPr bwMode="auto">
            <a:xfrm>
              <a:off x="4886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2" name="Line 26"/>
            <p:cNvSpPr>
              <a:spLocks noChangeShapeType="1"/>
            </p:cNvSpPr>
            <p:nvPr/>
          </p:nvSpPr>
          <p:spPr bwMode="auto">
            <a:xfrm>
              <a:off x="5489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3" name="Line 27"/>
            <p:cNvSpPr>
              <a:spLocks noChangeShapeType="1"/>
            </p:cNvSpPr>
            <p:nvPr/>
          </p:nvSpPr>
          <p:spPr bwMode="auto">
            <a:xfrm>
              <a:off x="620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14" name="Group 11"/>
          <p:cNvGrpSpPr>
            <a:grpSpLocks/>
          </p:cNvGrpSpPr>
          <p:nvPr/>
        </p:nvGrpSpPr>
        <p:grpSpPr bwMode="auto">
          <a:xfrm flipH="1">
            <a:off x="7616102" y="1819975"/>
            <a:ext cx="501650" cy="512762"/>
            <a:chOff x="2839" y="3501"/>
            <a:chExt cx="755" cy="803"/>
          </a:xfrm>
        </p:grpSpPr>
        <p:pic>
          <p:nvPicPr>
            <p:cNvPr id="15" name="Picture 1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" name="Group 14"/>
          <p:cNvGrpSpPr>
            <a:grpSpLocks/>
          </p:cNvGrpSpPr>
          <p:nvPr/>
        </p:nvGrpSpPr>
        <p:grpSpPr bwMode="auto">
          <a:xfrm flipH="1">
            <a:off x="8708302" y="1802512"/>
            <a:ext cx="501650" cy="512763"/>
            <a:chOff x="2839" y="3501"/>
            <a:chExt cx="755" cy="803"/>
          </a:xfrm>
        </p:grpSpPr>
        <p:pic>
          <p:nvPicPr>
            <p:cNvPr id="18" name="Picture 1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0" name="Group 17"/>
          <p:cNvGrpSpPr>
            <a:grpSpLocks/>
          </p:cNvGrpSpPr>
          <p:nvPr/>
        </p:nvGrpSpPr>
        <p:grpSpPr bwMode="auto">
          <a:xfrm flipH="1">
            <a:off x="9706840" y="1792987"/>
            <a:ext cx="501650" cy="512763"/>
            <a:chOff x="2839" y="3501"/>
            <a:chExt cx="755" cy="803"/>
          </a:xfrm>
        </p:grpSpPr>
        <p:pic>
          <p:nvPicPr>
            <p:cNvPr id="21" name="Picture 1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" name="Group 20"/>
          <p:cNvGrpSpPr>
            <a:grpSpLocks/>
          </p:cNvGrpSpPr>
          <p:nvPr/>
        </p:nvGrpSpPr>
        <p:grpSpPr bwMode="auto">
          <a:xfrm flipH="1">
            <a:off x="10826027" y="1807275"/>
            <a:ext cx="501650" cy="512762"/>
            <a:chOff x="2839" y="3501"/>
            <a:chExt cx="755" cy="803"/>
          </a:xfrm>
        </p:grpSpPr>
        <p:pic>
          <p:nvPicPr>
            <p:cNvPr id="24" name="Picture 2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8085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CSMA/CD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Carrier Sensing:</a:t>
            </a:r>
            <a:r>
              <a:rPr lang="en-US" b="1" dirty="0"/>
              <a:t> </a:t>
            </a:r>
            <a:r>
              <a:rPr lang="en-US" dirty="0"/>
              <a:t>listen to the channel before sending,</a:t>
            </a:r>
          </a:p>
          <a:p>
            <a:pPr lvl="1"/>
            <a:r>
              <a:rPr lang="en-US" dirty="0"/>
              <a:t>If it’s busy, then wait.  Start sending when channel is free.</a:t>
            </a:r>
          </a:p>
          <a:p>
            <a:r>
              <a:rPr lang="en-US" b="1" dirty="0">
                <a:solidFill>
                  <a:schemeClr val="accent6"/>
                </a:solidFill>
              </a:rPr>
              <a:t>Collision Detection:</a:t>
            </a:r>
            <a:r>
              <a:rPr lang="en-US" b="1" dirty="0"/>
              <a:t> </a:t>
            </a:r>
            <a:r>
              <a:rPr lang="en-US" dirty="0"/>
              <a:t>listen while transmitting,</a:t>
            </a:r>
          </a:p>
          <a:p>
            <a:pPr lvl="1"/>
            <a:r>
              <a:rPr lang="en-US" dirty="0"/>
              <a:t>Stop transmission immediately if another transmission is heard.</a:t>
            </a:r>
          </a:p>
          <a:p>
            <a:r>
              <a:rPr lang="en-US" b="1" dirty="0">
                <a:solidFill>
                  <a:schemeClr val="accent6"/>
                </a:solidFill>
              </a:rPr>
              <a:t>Binary exponential </a:t>
            </a:r>
            <a:r>
              <a:rPr lang="en-US" b="1" dirty="0" err="1">
                <a:solidFill>
                  <a:schemeClr val="accent6"/>
                </a:solidFill>
              </a:rPr>
              <a:t>backoff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dirty="0"/>
              <a:t>determines when transmission is retried.</a:t>
            </a:r>
          </a:p>
          <a:p>
            <a:pPr lvl="1"/>
            <a:r>
              <a:rPr lang="en-US" dirty="0"/>
              <a:t>If packet has collided </a:t>
            </a:r>
            <a:r>
              <a:rPr lang="en-US" i="1" dirty="0"/>
              <a:t>n</a:t>
            </a:r>
            <a:r>
              <a:rPr lang="en-US" dirty="0"/>
              <a:t> times, choose a </a:t>
            </a:r>
            <a:r>
              <a:rPr lang="en-US" b="1" dirty="0"/>
              <a:t>random</a:t>
            </a:r>
            <a:r>
              <a:rPr lang="en-US" dirty="0"/>
              <a:t> delay between 0 and C*(2</a:t>
            </a:r>
            <a:r>
              <a:rPr lang="en-US" sz="3200" baseline="30000" dirty="0"/>
              <a:t>n</a:t>
            </a:r>
            <a:r>
              <a:rPr lang="en-US" dirty="0"/>
              <a:t>-1)</a:t>
            </a:r>
            <a:br>
              <a:rPr lang="en-US" dirty="0"/>
            </a:br>
            <a:r>
              <a:rPr lang="en-US" dirty="0"/>
              <a:t>For Ethernet, the constant C=512/bitrate, and </a:t>
            </a:r>
            <a:r>
              <a:rPr lang="en-US" i="1" dirty="0"/>
              <a:t>n</a:t>
            </a:r>
            <a:r>
              <a:rPr lang="en-US" dirty="0"/>
              <a:t> cannot grow past 10.</a:t>
            </a:r>
          </a:p>
          <a:p>
            <a:pPr lvl="1"/>
            <a:r>
              <a:rPr lang="en-US" dirty="0"/>
              <a:t>Exponential </a:t>
            </a:r>
            <a:r>
              <a:rPr lang="en-US" dirty="0" err="1"/>
              <a:t>backoff</a:t>
            </a:r>
            <a:r>
              <a:rPr lang="en-US" dirty="0"/>
              <a:t> resets for each new packet.</a:t>
            </a:r>
          </a:p>
        </p:txBody>
      </p:sp>
    </p:spTree>
    <p:extLst>
      <p:ext uri="{BB962C8B-B14F-4D97-AF65-F5344CB8AC3E}">
        <p14:creationId xmlns:p14="http://schemas.microsoft.com/office/powerpoint/2010/main" val="317097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Taking-Turns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Random access protocols do not guarantee a fair share of bandwidth.</a:t>
            </a:r>
          </a:p>
          <a:p>
            <a:pPr lvl="1"/>
            <a:r>
              <a:rPr lang="en-US" dirty="0"/>
              <a:t>Taking-Turns protocols are like TDM in the sense that time slots are reserved, but the reservations are dynamic, not pre-scheduled.</a:t>
            </a:r>
          </a:p>
          <a:p>
            <a:r>
              <a:rPr lang="en-US" i="1" dirty="0"/>
              <a:t>Bluetooth</a:t>
            </a:r>
            <a:r>
              <a:rPr lang="en-US" dirty="0"/>
              <a:t> is a type of taking-turns protocol called a </a:t>
            </a:r>
            <a:r>
              <a:rPr lang="en-US" b="1" dirty="0">
                <a:solidFill>
                  <a:schemeClr val="accent6"/>
                </a:solidFill>
              </a:rPr>
              <a:t>Polling Protocol</a:t>
            </a:r>
            <a:r>
              <a:rPr lang="en-US" b="1" i="1" dirty="0">
                <a:solidFill>
                  <a:schemeClr val="accent6"/>
                </a:solidFill>
              </a:rPr>
              <a:t>:</a:t>
            </a:r>
            <a:endParaRPr lang="en-US" dirty="0"/>
          </a:p>
          <a:p>
            <a:pPr lvl="1"/>
            <a:r>
              <a:rPr lang="en-US" dirty="0"/>
              <a:t>One node is designated the </a:t>
            </a:r>
            <a:r>
              <a:rPr lang="en-US" b="1" dirty="0">
                <a:solidFill>
                  <a:schemeClr val="accent6"/>
                </a:solidFill>
              </a:rPr>
              <a:t>Leader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Leader </a:t>
            </a:r>
            <a:r>
              <a:rPr lang="en-US" b="1" dirty="0">
                <a:solidFill>
                  <a:schemeClr val="accent6"/>
                </a:solidFill>
              </a:rPr>
              <a:t>polls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the nodes in a round-robin manner, sending a message to each node telling it to send up to </a:t>
            </a:r>
            <a:r>
              <a:rPr lang="en-US" i="1" dirty="0"/>
              <a:t>H</a:t>
            </a:r>
            <a:r>
              <a:rPr lang="en-US" dirty="0"/>
              <a:t> packets.</a:t>
            </a:r>
          </a:p>
          <a:p>
            <a:pPr lvl="1"/>
            <a:r>
              <a:rPr lang="en-US" dirty="0"/>
              <a:t>Polling messages add some </a:t>
            </a:r>
            <a:r>
              <a:rPr lang="en-US" b="1" dirty="0">
                <a:solidFill>
                  <a:schemeClr val="accent2"/>
                </a:solidFill>
              </a:rPr>
              <a:t>coordination overhead </a:t>
            </a:r>
            <a:r>
              <a:rPr lang="en-US" dirty="0"/>
              <a:t>(C*N) </a:t>
            </a:r>
            <a:r>
              <a:rPr lang="en-US" sz="2000" dirty="0"/>
              <a:t>where C is a constant</a:t>
            </a:r>
            <a:endParaRPr lang="en-US" i="1" dirty="0"/>
          </a:p>
          <a:p>
            <a:r>
              <a:rPr lang="en-US" dirty="0"/>
              <a:t>If leader sees that a node stopped sending packets early, it polls the next node.  Assuming H=5: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9595" y="5972539"/>
            <a:ext cx="960699" cy="71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Leader polls A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0294" y="5972539"/>
            <a:ext cx="1805650" cy="7176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sends 5 packets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65944" y="5972539"/>
            <a:ext cx="960699" cy="71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Leader polls B</a:t>
            </a:r>
          </a:p>
        </p:txBody>
      </p:sp>
      <p:sp>
        <p:nvSpPr>
          <p:cNvPr id="7" name="Rectangle 6"/>
          <p:cNvSpPr/>
          <p:nvPr/>
        </p:nvSpPr>
        <p:spPr>
          <a:xfrm>
            <a:off x="4826643" y="5972539"/>
            <a:ext cx="949124" cy="7176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 sends 1 packet</a:t>
            </a:r>
          </a:p>
        </p:txBody>
      </p:sp>
      <p:sp>
        <p:nvSpPr>
          <p:cNvPr id="8" name="Rectangle 7"/>
          <p:cNvSpPr/>
          <p:nvPr/>
        </p:nvSpPr>
        <p:spPr>
          <a:xfrm>
            <a:off x="5968710" y="5972539"/>
            <a:ext cx="960699" cy="71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Leader polls C</a:t>
            </a:r>
          </a:p>
        </p:txBody>
      </p:sp>
      <p:sp>
        <p:nvSpPr>
          <p:cNvPr id="9" name="Rectangle 8"/>
          <p:cNvSpPr/>
          <p:nvPr/>
        </p:nvSpPr>
        <p:spPr>
          <a:xfrm>
            <a:off x="7122352" y="5972539"/>
            <a:ext cx="960699" cy="71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Leader polls A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83051" y="5972539"/>
            <a:ext cx="1805650" cy="7176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sends 5 packets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88701" y="5972539"/>
            <a:ext cx="960699" cy="71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Leader polls 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49400" y="6065663"/>
            <a:ext cx="659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400"/>
              <a:t>…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01205" y="5433747"/>
            <a:ext cx="26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Leader observes silence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868365" y="5803079"/>
            <a:ext cx="0" cy="2625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027760" y="5793429"/>
            <a:ext cx="0" cy="2625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30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/>
          <p:cNvSpPr/>
          <p:nvPr/>
        </p:nvSpPr>
        <p:spPr>
          <a:xfrm rot="10800000">
            <a:off x="8607739" y="4736339"/>
            <a:ext cx="2276289" cy="1539433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Token-passing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a polling protocol, but without the special leader node.</a:t>
            </a:r>
          </a:p>
          <a:p>
            <a:r>
              <a:rPr lang="en-US" dirty="0"/>
              <a:t>Nodes have a designated order 1</a:t>
            </a:r>
            <a:r>
              <a:rPr lang="mr-IN" dirty="0"/>
              <a:t>…</a:t>
            </a:r>
            <a:r>
              <a:rPr lang="en-US" dirty="0"/>
              <a:t>N.</a:t>
            </a:r>
          </a:p>
          <a:p>
            <a:r>
              <a:rPr lang="en-US" dirty="0"/>
              <a:t>One nodes transmits up to some maximum number of packets, then sends a special message (a </a:t>
            </a:r>
            <a:r>
              <a:rPr lang="en-US" b="1" dirty="0">
                <a:solidFill>
                  <a:schemeClr val="accent6"/>
                </a:solidFill>
              </a:rPr>
              <a:t>token</a:t>
            </a:r>
            <a:r>
              <a:rPr lang="en-US" dirty="0"/>
              <a:t>) giving the next node a turn.</a:t>
            </a:r>
          </a:p>
          <a:p>
            <a:r>
              <a:rPr lang="en-US" dirty="0"/>
              <a:t>Nodes only send packets while “holding” the token, so collisions are avoided.</a:t>
            </a:r>
          </a:p>
          <a:p>
            <a:endParaRPr lang="en-US" dirty="0"/>
          </a:p>
          <a:p>
            <a:r>
              <a:rPr lang="en-US" dirty="0"/>
              <a:t>If token-holding node crashes, the entire</a:t>
            </a:r>
            <a:br>
              <a:rPr lang="en-US" dirty="0"/>
            </a:br>
            <a:r>
              <a:rPr lang="en-US" dirty="0"/>
              <a:t>network is crashed.  (like crashing </a:t>
            </a:r>
            <a:br>
              <a:rPr lang="en-US" dirty="0"/>
            </a:br>
            <a:r>
              <a:rPr lang="en-US" dirty="0"/>
              <a:t>the leader node in a polling protocol).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005" y="3827652"/>
            <a:ext cx="4140200" cy="302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25022" y="5038936"/>
            <a:ext cx="101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Shared medium</a:t>
            </a:r>
          </a:p>
        </p:txBody>
      </p:sp>
    </p:spTree>
    <p:extLst>
      <p:ext uri="{BB962C8B-B14F-4D97-AF65-F5344CB8AC3E}">
        <p14:creationId xmlns:p14="http://schemas.microsoft.com/office/powerpoint/2010/main" val="423644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access protocol summary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69881"/>
              </p:ext>
            </p:extLst>
          </p:nvPr>
        </p:nvGraphicFramePr>
        <p:xfrm>
          <a:off x="263471" y="1585367"/>
          <a:ext cx="11639551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27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27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627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ALOHA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CSMA/CD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Token-Passing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 Sender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R/N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R/N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 </a:t>
                      </a:r>
                      <a:r>
                        <a:rPr lang="mr-IN" dirty="0"/>
                        <a:t>–</a:t>
                      </a:r>
                      <a:r>
                        <a:rPr lang="en-US" dirty="0"/>
                        <a:t> C*N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 </a:t>
                      </a:r>
                      <a:r>
                        <a:rPr lang="mr-IN" dirty="0"/>
                        <a:t>–</a:t>
                      </a:r>
                      <a:r>
                        <a:rPr lang="en-US" dirty="0"/>
                        <a:t> C*N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Busy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~37% R </a:t>
                      </a:r>
                      <a:r>
                        <a:rPr lang="en-US" i="1" dirty="0"/>
                        <a:t>(slotted)</a:t>
                      </a:r>
                      <a:br>
                        <a:rPr lang="en-US" dirty="0"/>
                      </a:br>
                      <a:r>
                        <a:rPr lang="en-US" dirty="0"/>
                        <a:t>or ~18% 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u="sng" dirty="0"/>
                        <a:t>          </a:t>
                      </a:r>
                      <a:r>
                        <a:rPr lang="en-US" u="sng" dirty="0"/>
                        <a:t>R</a:t>
                      </a:r>
                      <a:r>
                        <a:rPr lang="sk-SK" u="sng" dirty="0"/>
                        <a:t>          </a:t>
                      </a:r>
                      <a:br>
                        <a:rPr lang="en-US" dirty="0"/>
                      </a:br>
                      <a:r>
                        <a:rPr lang="en-US" dirty="0"/>
                        <a:t>1+5d</a:t>
                      </a:r>
                      <a:r>
                        <a:rPr lang="en-US" baseline="-25000" dirty="0"/>
                        <a:t>prop</a:t>
                      </a:r>
                      <a:r>
                        <a:rPr lang="en-US" baseline="0" dirty="0"/>
                        <a:t>/</a:t>
                      </a:r>
                      <a:r>
                        <a:rPr lang="en-US" baseline="0" dirty="0" err="1"/>
                        <a:t>d</a:t>
                      </a:r>
                      <a:r>
                        <a:rPr lang="en-US" baseline="-25000" dirty="0" err="1"/>
                        <a:t>trans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 </a:t>
                      </a:r>
                      <a:r>
                        <a:rPr lang="mr-IN" dirty="0"/>
                        <a:t>–</a:t>
                      </a:r>
                      <a:r>
                        <a:rPr lang="en-US" dirty="0"/>
                        <a:t> C*N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 </a:t>
                      </a:r>
                      <a:r>
                        <a:rPr lang="mr-IN" dirty="0"/>
                        <a:t>–</a:t>
                      </a:r>
                      <a:r>
                        <a:rPr lang="en-US" dirty="0"/>
                        <a:t> C*N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Collisions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unlikely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Centralized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Crash</a:t>
                      </a:r>
                      <a:r>
                        <a:rPr lang="en-US" baseline="0" dirty="0"/>
                        <a:t>-sensitive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Requires</a:t>
                      </a:r>
                      <a:r>
                        <a:rPr lang="en-US" baseline="0" dirty="0"/>
                        <a:t> time synchronization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Requires</a:t>
                      </a:r>
                      <a:r>
                        <a:rPr lang="en-US" baseline="0" dirty="0"/>
                        <a:t> carrier sensing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13721" y="1183769"/>
            <a:ext cx="2384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Random Access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2060" y="1183769"/>
            <a:ext cx="2384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Channel Partitioning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85812" y="1183769"/>
            <a:ext cx="2384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Taking-Turns</a:t>
            </a:r>
          </a:p>
        </p:txBody>
      </p:sp>
    </p:spTree>
    <p:extLst>
      <p:ext uri="{BB962C8B-B14F-4D97-AF65-F5344CB8AC3E}">
        <p14:creationId xmlns:p14="http://schemas.microsoft.com/office/powerpoint/2010/main" val="245001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11639227" cy="5625885"/>
          </a:xfrm>
        </p:spPr>
        <p:txBody>
          <a:bodyPr>
            <a:normAutofit/>
          </a:bodyPr>
          <a:lstStyle/>
          <a:p>
            <a:r>
              <a:rPr lang="en-US" dirty="0"/>
              <a:t>Link-layer handles sharing a physical link/medium with multiple nodes.</a:t>
            </a:r>
          </a:p>
          <a:p>
            <a:r>
              <a:rPr lang="en-US" dirty="0"/>
              <a:t>Medium Access Control / Multiple Access Protocol</a:t>
            </a:r>
          </a:p>
          <a:p>
            <a:pPr lvl="1"/>
            <a:r>
              <a:rPr lang="en-US" dirty="0"/>
              <a:t>Decide how to share the link.</a:t>
            </a:r>
          </a:p>
          <a:p>
            <a:pPr lvl="1"/>
            <a:r>
              <a:rPr lang="en-US" dirty="0"/>
              <a:t>Two nodes sending simultaneously is a </a:t>
            </a:r>
            <a:r>
              <a:rPr lang="en-US" b="1" dirty="0">
                <a:solidFill>
                  <a:schemeClr val="accent6"/>
                </a:solidFill>
              </a:rPr>
              <a:t>collision</a:t>
            </a:r>
            <a:r>
              <a:rPr lang="en-US" i="1" dirty="0">
                <a:solidFill>
                  <a:schemeClr val="accent6"/>
                </a:solidFill>
              </a:rPr>
              <a:t>.  </a:t>
            </a:r>
            <a:r>
              <a:rPr lang="en-US" dirty="0"/>
              <a:t>Packets are lost.</a:t>
            </a:r>
          </a:p>
          <a:p>
            <a:pPr marL="0" indent="0">
              <a:buNone/>
            </a:pPr>
            <a:r>
              <a:rPr lang="en-US" dirty="0"/>
              <a:t>Three classes of sharing protocols:</a:t>
            </a:r>
          </a:p>
          <a:p>
            <a:r>
              <a:rPr lang="en-US" b="1" dirty="0">
                <a:solidFill>
                  <a:schemeClr val="accent6"/>
                </a:solidFill>
              </a:rPr>
              <a:t>Channel Partitioning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Frequency Division Multiplexing - </a:t>
            </a:r>
            <a:r>
              <a:rPr lang="en-US" i="1" dirty="0" err="1"/>
              <a:t>WiFi</a:t>
            </a:r>
            <a:endParaRPr lang="en-US" i="1" dirty="0"/>
          </a:p>
          <a:p>
            <a:pPr lvl="1"/>
            <a:r>
              <a:rPr lang="en-US" dirty="0"/>
              <a:t>Time Division Multiplexing</a:t>
            </a:r>
          </a:p>
          <a:p>
            <a:r>
              <a:rPr lang="en-US" b="1" dirty="0">
                <a:solidFill>
                  <a:schemeClr val="accent6"/>
                </a:solidFill>
              </a:rPr>
              <a:t>Random Access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ALOHA (simple historical example)</a:t>
            </a:r>
          </a:p>
          <a:p>
            <a:pPr lvl="1"/>
            <a:r>
              <a:rPr lang="en-US" dirty="0"/>
              <a:t>CSMA/CD </a:t>
            </a:r>
            <a:r>
              <a:rPr lang="en-US" sz="2000" dirty="0"/>
              <a:t>(Carrier Sense Multiple Access/Collision Detection) - </a:t>
            </a:r>
            <a:r>
              <a:rPr lang="en-US" i="1" dirty="0"/>
              <a:t>Ethernet, </a:t>
            </a:r>
            <a:r>
              <a:rPr lang="en-US" i="1" dirty="0" err="1"/>
              <a:t>Wifi</a:t>
            </a:r>
            <a:endParaRPr lang="en-US" sz="2000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C2B697-DE8D-1944-8AEA-DD4F67F7C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30814" y="3707704"/>
            <a:ext cx="4471884" cy="2354893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Turn-Taking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Polling - </a:t>
            </a:r>
            <a:r>
              <a:rPr lang="en-US" i="1" dirty="0"/>
              <a:t>Bluetooth</a:t>
            </a:r>
          </a:p>
          <a:p>
            <a:pPr lvl="1"/>
            <a:r>
              <a:rPr lang="en-US" dirty="0"/>
              <a:t>Token-passing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836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65377" y="1120385"/>
            <a:ext cx="6537321" cy="9990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layer solves a particular set of problems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5365377" y="1146875"/>
            <a:ext cx="6537322" cy="559488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Link layer</a:t>
            </a:r>
            <a:r>
              <a:rPr lang="en-US" dirty="0"/>
              <a:t>: shares a physical channel among several transmitters/receivers</a:t>
            </a:r>
          </a:p>
          <a:p>
            <a:r>
              <a:rPr lang="en-US" dirty="0"/>
              <a:t>Network layer: routes from source to destination, along many hops.</a:t>
            </a:r>
          </a:p>
          <a:p>
            <a:r>
              <a:rPr lang="en-US" dirty="0"/>
              <a:t>Transport layer:</a:t>
            </a:r>
          </a:p>
          <a:p>
            <a:pPr lvl="1"/>
            <a:r>
              <a:rPr lang="en-US" dirty="0"/>
              <a:t>Multiplexing (&gt;1 connection / machine)</a:t>
            </a:r>
          </a:p>
          <a:p>
            <a:pPr lvl="1"/>
            <a:r>
              <a:rPr lang="en-US" dirty="0"/>
              <a:t>Ordering, • Acknowledgement, • Pacing</a:t>
            </a:r>
          </a:p>
          <a:p>
            <a:r>
              <a:rPr lang="en-US" dirty="0"/>
              <a:t>HTTP layer:</a:t>
            </a:r>
          </a:p>
          <a:p>
            <a:pPr lvl="1"/>
            <a:r>
              <a:rPr lang="en-US" dirty="0"/>
              <a:t>Resource </a:t>
            </a:r>
            <a:r>
              <a:rPr lang="en-US" dirty="0" err="1"/>
              <a:t>urls</a:t>
            </a:r>
            <a:r>
              <a:rPr lang="en-US" dirty="0"/>
              <a:t>, • Response codes,</a:t>
            </a:r>
          </a:p>
          <a:p>
            <a:pPr lvl="1"/>
            <a:r>
              <a:rPr lang="en-US" dirty="0"/>
              <a:t>Caching, • Content-types, • Compression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88471" y="1190783"/>
            <a:ext cx="4673600" cy="55317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Ethernet Packet</a:t>
            </a:r>
          </a:p>
          <a:p>
            <a:pPr algn="ctr"/>
            <a:r>
              <a:rPr lang="en-US" sz="2800" i="1" dirty="0">
                <a:solidFill>
                  <a:schemeClr val="tx1"/>
                </a:solidFill>
              </a:rPr>
              <a:t>MAC addresses, CRC, etc.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Ethernet payload</a:t>
            </a:r>
          </a:p>
        </p:txBody>
      </p:sp>
      <p:sp>
        <p:nvSpPr>
          <p:cNvPr id="5" name="Rectangle 4"/>
          <p:cNvSpPr/>
          <p:nvPr/>
        </p:nvSpPr>
        <p:spPr>
          <a:xfrm>
            <a:off x="507004" y="2150530"/>
            <a:ext cx="4436534" cy="44534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IP Packet</a:t>
            </a:r>
          </a:p>
          <a:p>
            <a:pPr algn="ctr"/>
            <a:r>
              <a:rPr lang="en-US" sz="2800" i="1" dirty="0">
                <a:solidFill>
                  <a:schemeClr val="tx1"/>
                </a:solidFill>
              </a:rPr>
              <a:t>IP addresses, TTL, etc.</a:t>
            </a:r>
          </a:p>
          <a:p>
            <a:pPr algn="ctr"/>
            <a:endParaRPr lang="en-US" sz="2800" i="1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IP payload</a:t>
            </a:r>
          </a:p>
        </p:txBody>
      </p:sp>
      <p:sp>
        <p:nvSpPr>
          <p:cNvPr id="6" name="Rectangle 5"/>
          <p:cNvSpPr/>
          <p:nvPr/>
        </p:nvSpPr>
        <p:spPr>
          <a:xfrm>
            <a:off x="659404" y="3149599"/>
            <a:ext cx="4148667" cy="33020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TCP Packet</a:t>
            </a:r>
          </a:p>
          <a:p>
            <a:pPr algn="ctr"/>
            <a:r>
              <a:rPr lang="en-US" sz="2800" i="1" dirty="0">
                <a:solidFill>
                  <a:schemeClr val="tx1"/>
                </a:solidFill>
              </a:rPr>
              <a:t>Port #, sequence #, </a:t>
            </a:r>
            <a:r>
              <a:rPr lang="en-US" sz="2800" i="1" dirty="0" err="1">
                <a:solidFill>
                  <a:schemeClr val="tx1"/>
                </a:solidFill>
              </a:rPr>
              <a:t>ack</a:t>
            </a:r>
            <a:r>
              <a:rPr lang="en-US" sz="2800" i="1" dirty="0">
                <a:solidFill>
                  <a:schemeClr val="tx1"/>
                </a:solidFill>
              </a:rPr>
              <a:t> #, etc.</a:t>
            </a:r>
          </a:p>
          <a:p>
            <a:pPr algn="ctr"/>
            <a:endParaRPr lang="en-US" sz="2800" i="1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TCP payload </a:t>
            </a:r>
          </a:p>
        </p:txBody>
      </p:sp>
      <p:sp>
        <p:nvSpPr>
          <p:cNvPr id="7" name="Rectangle 6"/>
          <p:cNvSpPr/>
          <p:nvPr/>
        </p:nvSpPr>
        <p:spPr>
          <a:xfrm>
            <a:off x="811805" y="4114801"/>
            <a:ext cx="3860800" cy="218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HTTP Response</a:t>
            </a:r>
          </a:p>
          <a:p>
            <a:pPr algn="ctr"/>
            <a:r>
              <a:rPr lang="en-US" sz="2800" i="1" dirty="0">
                <a:solidFill>
                  <a:schemeClr val="tx1"/>
                </a:solidFill>
              </a:rPr>
              <a:t>status code, content-type, etc.</a:t>
            </a:r>
          </a:p>
          <a:p>
            <a:pPr algn="ctr"/>
            <a:endParaRPr lang="en-US" sz="2800" i="1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&lt;html&gt;&lt;body&gt;&lt;h1&gt;My great page&lt;/h1&gt;&lt;p&gt;</a:t>
            </a:r>
            <a:r>
              <a:rPr lang="mr-IN" sz="2800" dirty="0">
                <a:solidFill>
                  <a:schemeClr val="tx1"/>
                </a:solidFill>
              </a:rPr>
              <a:t>…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3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65377" y="1120387"/>
            <a:ext cx="6537321" cy="9990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implements each layer?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5365377" y="1146877"/>
            <a:ext cx="6537322" cy="559488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Link layer</a:t>
            </a:r>
            <a:r>
              <a:rPr lang="en-US" dirty="0"/>
              <a:t>: shares a physical channel among several transmitters/receivers</a:t>
            </a:r>
          </a:p>
          <a:p>
            <a:r>
              <a:rPr lang="en-US" dirty="0"/>
              <a:t>Network layer: routes from source to destination, along many hops.</a:t>
            </a:r>
          </a:p>
          <a:p>
            <a:r>
              <a:rPr lang="en-US" dirty="0"/>
              <a:t>Transport layer:</a:t>
            </a:r>
          </a:p>
          <a:p>
            <a:pPr lvl="1"/>
            <a:r>
              <a:rPr lang="en-US" dirty="0"/>
              <a:t>Multiplexing (&gt;1 connection / machine)</a:t>
            </a:r>
          </a:p>
          <a:p>
            <a:pPr lvl="1"/>
            <a:r>
              <a:rPr lang="en-US" dirty="0"/>
              <a:t>Ordering, • Acknowledgement, • Pacing</a:t>
            </a:r>
          </a:p>
          <a:p>
            <a:r>
              <a:rPr lang="en-US" dirty="0"/>
              <a:t>HTTP layer:</a:t>
            </a:r>
          </a:p>
          <a:p>
            <a:pPr lvl="1"/>
            <a:r>
              <a:rPr lang="en-US" dirty="0"/>
              <a:t>Resource </a:t>
            </a:r>
            <a:r>
              <a:rPr lang="en-US" dirty="0" err="1"/>
              <a:t>urls</a:t>
            </a:r>
            <a:r>
              <a:rPr lang="en-US" dirty="0"/>
              <a:t>, • Response codes,</a:t>
            </a:r>
          </a:p>
          <a:p>
            <a:pPr lvl="1"/>
            <a:r>
              <a:rPr lang="en-US" dirty="0"/>
              <a:t>Caching, • Content-types, • Compression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939973" y="1120387"/>
            <a:ext cx="2176039" cy="10810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Hardware &amp; driver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939972" y="2201454"/>
            <a:ext cx="2176039" cy="2367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Operating System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9972" y="4568893"/>
            <a:ext cx="2176039" cy="16004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>
                <a:solidFill>
                  <a:schemeClr val="tx1"/>
                </a:solidFill>
              </a:rPr>
              <a:t>User-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level application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1504820" y="1758816"/>
            <a:ext cx="1854307" cy="5774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Router</a:t>
            </a:r>
          </a:p>
        </p:txBody>
      </p:sp>
      <p:sp>
        <p:nvSpPr>
          <p:cNvPr id="13" name="Rectangle 12"/>
          <p:cNvSpPr/>
          <p:nvPr/>
        </p:nvSpPr>
        <p:spPr>
          <a:xfrm rot="5400000">
            <a:off x="1119858" y="1372197"/>
            <a:ext cx="1081068" cy="5774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Switch</a:t>
            </a:r>
          </a:p>
        </p:txBody>
      </p:sp>
      <p:sp>
        <p:nvSpPr>
          <p:cNvPr id="14" name="Rectangle 13"/>
          <p:cNvSpPr/>
          <p:nvPr/>
        </p:nvSpPr>
        <p:spPr>
          <a:xfrm rot="5400000">
            <a:off x="209283" y="1258344"/>
            <a:ext cx="1081068" cy="8051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Base station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3F2A1F-0F82-B44E-A0C4-ACF8BB76DE14}"/>
              </a:ext>
            </a:extLst>
          </p:cNvPr>
          <p:cNvSpPr/>
          <p:nvPr/>
        </p:nvSpPr>
        <p:spPr>
          <a:xfrm>
            <a:off x="2939972" y="4568893"/>
            <a:ext cx="1142171" cy="8630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Language/Libraries</a:t>
            </a:r>
          </a:p>
        </p:txBody>
      </p:sp>
    </p:spTree>
    <p:extLst>
      <p:ext uri="{BB962C8B-B14F-4D97-AF65-F5344CB8AC3E}">
        <p14:creationId xmlns:p14="http://schemas.microsoft.com/office/powerpoint/2010/main" val="1967866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6418966" cy="5625885"/>
          </a:xfrm>
        </p:spPr>
        <p:txBody>
          <a:bodyPr/>
          <a:lstStyle/>
          <a:p>
            <a:r>
              <a:rPr lang="en-US" b="1" i="1" dirty="0">
                <a:solidFill>
                  <a:schemeClr val="accent6"/>
                </a:solidFill>
              </a:rPr>
              <a:t>Nodes</a:t>
            </a:r>
            <a:r>
              <a:rPr lang="en-US" dirty="0"/>
              <a:t> are hosts and routers.</a:t>
            </a:r>
          </a:p>
          <a:p>
            <a:r>
              <a:rPr lang="en-US" b="1" i="1" dirty="0">
                <a:solidFill>
                  <a:schemeClr val="accent6"/>
                </a:solidFill>
              </a:rPr>
              <a:t>Links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are communication channels that connect adjacent nodes along communication path</a:t>
            </a:r>
          </a:p>
          <a:p>
            <a:pPr lvl="1"/>
            <a:r>
              <a:rPr lang="en-US" dirty="0"/>
              <a:t>wired links</a:t>
            </a:r>
          </a:p>
          <a:p>
            <a:pPr lvl="1"/>
            <a:r>
              <a:rPr lang="en-US" dirty="0"/>
              <a:t>wireless links</a:t>
            </a:r>
          </a:p>
          <a:p>
            <a:pPr lvl="1"/>
            <a:r>
              <a:rPr lang="en-US" dirty="0"/>
              <a:t>LANs</a:t>
            </a:r>
          </a:p>
          <a:p>
            <a:r>
              <a:rPr lang="en-US" dirty="0"/>
              <a:t>Physical connectivity is called Layer 1.</a:t>
            </a:r>
          </a:p>
          <a:p>
            <a:r>
              <a:rPr lang="en-US" dirty="0"/>
              <a:t>Link layer is called </a:t>
            </a:r>
            <a:r>
              <a:rPr lang="en-US" b="1" i="1" dirty="0">
                <a:solidFill>
                  <a:schemeClr val="accent6"/>
                </a:solidFill>
              </a:rPr>
              <a:t>Layer 2</a:t>
            </a:r>
            <a:r>
              <a:rPr lang="en-US" dirty="0"/>
              <a:t>.</a:t>
            </a:r>
          </a:p>
          <a:p>
            <a:r>
              <a:rPr lang="en-US" dirty="0"/>
              <a:t>IP layer is </a:t>
            </a:r>
            <a:r>
              <a:rPr lang="en-US" b="1" i="1" dirty="0">
                <a:solidFill>
                  <a:schemeClr val="accent6"/>
                </a:solidFill>
              </a:rPr>
              <a:t>Layer 3</a:t>
            </a:r>
            <a:r>
              <a:rPr lang="en-US" dirty="0"/>
              <a:t>.</a:t>
            </a:r>
          </a:p>
          <a:p>
            <a:r>
              <a:rPr lang="en-US" dirty="0"/>
              <a:t>Transport (TCP) layer is Layer 4.</a:t>
            </a:r>
          </a:p>
        </p:txBody>
      </p:sp>
      <p:grpSp>
        <p:nvGrpSpPr>
          <p:cNvPr id="164" name="Group 163"/>
          <p:cNvGrpSpPr/>
          <p:nvPr/>
        </p:nvGrpSpPr>
        <p:grpSpPr>
          <a:xfrm>
            <a:off x="6522720" y="2692833"/>
            <a:ext cx="5293360" cy="4189269"/>
            <a:chOff x="6015931" y="1663682"/>
            <a:chExt cx="6176069" cy="4887862"/>
          </a:xfrm>
        </p:grpSpPr>
        <p:grpSp>
          <p:nvGrpSpPr>
            <p:cNvPr id="82" name="Group 81"/>
            <p:cNvGrpSpPr/>
            <p:nvPr/>
          </p:nvGrpSpPr>
          <p:grpSpPr>
            <a:xfrm>
              <a:off x="6015931" y="1663682"/>
              <a:ext cx="6176069" cy="4887862"/>
              <a:chOff x="3902077" y="1282700"/>
              <a:chExt cx="4810123" cy="3806825"/>
            </a:xfrm>
          </p:grpSpPr>
          <p:sp>
            <p:nvSpPr>
              <p:cNvPr id="83" name="Freeform 140"/>
              <p:cNvSpPr>
                <a:spLocks/>
              </p:cNvSpPr>
              <p:nvPr/>
            </p:nvSpPr>
            <p:spPr bwMode="auto">
              <a:xfrm rot="16200000">
                <a:off x="6203156" y="3196432"/>
                <a:ext cx="846137" cy="1593850"/>
              </a:xfrm>
              <a:custGeom>
                <a:avLst/>
                <a:gdLst>
                  <a:gd name="T0" fmla="*/ 2147483647 w 10315"/>
                  <a:gd name="T1" fmla="*/ 2147483647 h 10000"/>
                  <a:gd name="T2" fmla="*/ 2147483647 w 10315"/>
                  <a:gd name="T3" fmla="*/ 2147483647 h 10000"/>
                  <a:gd name="T4" fmla="*/ 2147483647 w 10315"/>
                  <a:gd name="T5" fmla="*/ 2147483647 h 10000"/>
                  <a:gd name="T6" fmla="*/ 2147483647 w 10315"/>
                  <a:gd name="T7" fmla="*/ 2147483647 h 10000"/>
                  <a:gd name="T8" fmla="*/ 2147483647 w 10315"/>
                  <a:gd name="T9" fmla="*/ 2147483647 h 10000"/>
                  <a:gd name="T10" fmla="*/ 2147483647 w 10315"/>
                  <a:gd name="T11" fmla="*/ 2147483647 h 10000"/>
                  <a:gd name="T12" fmla="*/ 2147483647 w 10315"/>
                  <a:gd name="T13" fmla="*/ 2147483647 h 10000"/>
                  <a:gd name="T14" fmla="*/ 2147483647 w 10315"/>
                  <a:gd name="T15" fmla="*/ 2147483647 h 10000"/>
                  <a:gd name="T16" fmla="*/ 2147483647 w 10315"/>
                  <a:gd name="T17" fmla="*/ 2147483647 h 10000"/>
                  <a:gd name="T18" fmla="*/ 2147483647 w 10315"/>
                  <a:gd name="T19" fmla="*/ 2147483647 h 10000"/>
                  <a:gd name="T20" fmla="*/ 2147483647 w 10315"/>
                  <a:gd name="T21" fmla="*/ 2147483647 h 10000"/>
                  <a:gd name="T22" fmla="*/ 2147483647 w 10315"/>
                  <a:gd name="T23" fmla="*/ 2147483647 h 10000"/>
                  <a:gd name="T24" fmla="*/ 2147483647 w 10315"/>
                  <a:gd name="T25" fmla="*/ 2147483647 h 100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315"/>
                  <a:gd name="T40" fmla="*/ 0 h 10000"/>
                  <a:gd name="T41" fmla="*/ 10315 w 10315"/>
                  <a:gd name="T42" fmla="*/ 10000 h 100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315" h="10000">
                    <a:moveTo>
                      <a:pt x="9674" y="4488"/>
                    </a:moveTo>
                    <a:cubicBezTo>
                      <a:pt x="8651" y="4175"/>
                      <a:pt x="4901" y="4405"/>
                      <a:pt x="3754" y="3833"/>
                    </a:cubicBezTo>
                    <a:cubicBezTo>
                      <a:pt x="2607" y="3261"/>
                      <a:pt x="4015" y="1645"/>
                      <a:pt x="3411" y="1026"/>
                    </a:cubicBezTo>
                    <a:cubicBezTo>
                      <a:pt x="2808" y="408"/>
                      <a:pt x="591" y="-284"/>
                      <a:pt x="130" y="122"/>
                    </a:cubicBezTo>
                    <a:cubicBezTo>
                      <a:pt x="-330" y="529"/>
                      <a:pt x="566" y="2588"/>
                      <a:pt x="648" y="3468"/>
                    </a:cubicBezTo>
                    <a:cubicBezTo>
                      <a:pt x="730" y="4349"/>
                      <a:pt x="648" y="4790"/>
                      <a:pt x="622" y="5408"/>
                    </a:cubicBezTo>
                    <a:cubicBezTo>
                      <a:pt x="595" y="6026"/>
                      <a:pt x="516" y="6617"/>
                      <a:pt x="489" y="7180"/>
                    </a:cubicBezTo>
                    <a:cubicBezTo>
                      <a:pt x="463" y="7741"/>
                      <a:pt x="286" y="8378"/>
                      <a:pt x="436" y="8809"/>
                    </a:cubicBezTo>
                    <a:cubicBezTo>
                      <a:pt x="587" y="9239"/>
                      <a:pt x="892" y="9655"/>
                      <a:pt x="1416" y="9793"/>
                    </a:cubicBezTo>
                    <a:cubicBezTo>
                      <a:pt x="1940" y="9932"/>
                      <a:pt x="3153" y="10248"/>
                      <a:pt x="3581" y="9642"/>
                    </a:cubicBezTo>
                    <a:cubicBezTo>
                      <a:pt x="4008" y="9037"/>
                      <a:pt x="3138" y="6667"/>
                      <a:pt x="3986" y="6162"/>
                    </a:cubicBezTo>
                    <a:cubicBezTo>
                      <a:pt x="4832" y="5655"/>
                      <a:pt x="9131" y="5984"/>
                      <a:pt x="9890" y="5711"/>
                    </a:cubicBezTo>
                    <a:cubicBezTo>
                      <a:pt x="10388" y="5225"/>
                      <a:pt x="10598" y="5393"/>
                      <a:pt x="9674" y="4488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84" name="Freeform 140"/>
              <p:cNvSpPr>
                <a:spLocks/>
              </p:cNvSpPr>
              <p:nvPr/>
            </p:nvSpPr>
            <p:spPr bwMode="auto">
              <a:xfrm rot="10800000">
                <a:off x="7200900" y="1870075"/>
                <a:ext cx="846138" cy="1593850"/>
              </a:xfrm>
              <a:custGeom>
                <a:avLst/>
                <a:gdLst>
                  <a:gd name="T0" fmla="*/ 2147483647 w 10315"/>
                  <a:gd name="T1" fmla="*/ 2147483647 h 10000"/>
                  <a:gd name="T2" fmla="*/ 2147483647 w 10315"/>
                  <a:gd name="T3" fmla="*/ 2147483647 h 10000"/>
                  <a:gd name="T4" fmla="*/ 2147483647 w 10315"/>
                  <a:gd name="T5" fmla="*/ 2147483647 h 10000"/>
                  <a:gd name="T6" fmla="*/ 2147483647 w 10315"/>
                  <a:gd name="T7" fmla="*/ 2147483647 h 10000"/>
                  <a:gd name="T8" fmla="*/ 2147483647 w 10315"/>
                  <a:gd name="T9" fmla="*/ 2147483647 h 10000"/>
                  <a:gd name="T10" fmla="*/ 2147483647 w 10315"/>
                  <a:gd name="T11" fmla="*/ 2147483647 h 10000"/>
                  <a:gd name="T12" fmla="*/ 2147483647 w 10315"/>
                  <a:gd name="T13" fmla="*/ 2147483647 h 10000"/>
                  <a:gd name="T14" fmla="*/ 2147483647 w 10315"/>
                  <a:gd name="T15" fmla="*/ 2147483647 h 10000"/>
                  <a:gd name="T16" fmla="*/ 2147483647 w 10315"/>
                  <a:gd name="T17" fmla="*/ 2147483647 h 10000"/>
                  <a:gd name="T18" fmla="*/ 2147483647 w 10315"/>
                  <a:gd name="T19" fmla="*/ 2147483647 h 10000"/>
                  <a:gd name="T20" fmla="*/ 2147483647 w 10315"/>
                  <a:gd name="T21" fmla="*/ 2147483647 h 10000"/>
                  <a:gd name="T22" fmla="*/ 2147483647 w 10315"/>
                  <a:gd name="T23" fmla="*/ 2147483647 h 10000"/>
                  <a:gd name="T24" fmla="*/ 2147483647 w 10315"/>
                  <a:gd name="T25" fmla="*/ 2147483647 h 100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315"/>
                  <a:gd name="T40" fmla="*/ 0 h 10000"/>
                  <a:gd name="T41" fmla="*/ 10315 w 10315"/>
                  <a:gd name="T42" fmla="*/ 10000 h 100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315" h="10000">
                    <a:moveTo>
                      <a:pt x="9674" y="4488"/>
                    </a:moveTo>
                    <a:cubicBezTo>
                      <a:pt x="8651" y="4175"/>
                      <a:pt x="4901" y="4405"/>
                      <a:pt x="3754" y="3833"/>
                    </a:cubicBezTo>
                    <a:cubicBezTo>
                      <a:pt x="2607" y="3261"/>
                      <a:pt x="4015" y="1645"/>
                      <a:pt x="3411" y="1026"/>
                    </a:cubicBezTo>
                    <a:cubicBezTo>
                      <a:pt x="2808" y="408"/>
                      <a:pt x="591" y="-284"/>
                      <a:pt x="130" y="122"/>
                    </a:cubicBezTo>
                    <a:cubicBezTo>
                      <a:pt x="-330" y="529"/>
                      <a:pt x="566" y="2588"/>
                      <a:pt x="648" y="3468"/>
                    </a:cubicBezTo>
                    <a:cubicBezTo>
                      <a:pt x="730" y="4349"/>
                      <a:pt x="648" y="4790"/>
                      <a:pt x="622" y="5408"/>
                    </a:cubicBezTo>
                    <a:cubicBezTo>
                      <a:pt x="595" y="6026"/>
                      <a:pt x="516" y="6617"/>
                      <a:pt x="489" y="7180"/>
                    </a:cubicBezTo>
                    <a:cubicBezTo>
                      <a:pt x="463" y="7741"/>
                      <a:pt x="286" y="8378"/>
                      <a:pt x="436" y="8809"/>
                    </a:cubicBezTo>
                    <a:cubicBezTo>
                      <a:pt x="587" y="9239"/>
                      <a:pt x="892" y="9655"/>
                      <a:pt x="1416" y="9793"/>
                    </a:cubicBezTo>
                    <a:cubicBezTo>
                      <a:pt x="1940" y="9932"/>
                      <a:pt x="3153" y="10248"/>
                      <a:pt x="3581" y="9642"/>
                    </a:cubicBezTo>
                    <a:cubicBezTo>
                      <a:pt x="4008" y="9037"/>
                      <a:pt x="3138" y="6667"/>
                      <a:pt x="3986" y="6162"/>
                    </a:cubicBezTo>
                    <a:cubicBezTo>
                      <a:pt x="4832" y="5655"/>
                      <a:pt x="9131" y="5984"/>
                      <a:pt x="9890" y="5711"/>
                    </a:cubicBezTo>
                    <a:cubicBezTo>
                      <a:pt x="10388" y="5225"/>
                      <a:pt x="10598" y="5393"/>
                      <a:pt x="9674" y="4488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85" name="Freeform 140"/>
              <p:cNvSpPr>
                <a:spLocks/>
              </p:cNvSpPr>
              <p:nvPr/>
            </p:nvSpPr>
            <p:spPr bwMode="auto">
              <a:xfrm>
                <a:off x="5165725" y="1452563"/>
                <a:ext cx="1038225" cy="1927225"/>
              </a:xfrm>
              <a:custGeom>
                <a:avLst/>
                <a:gdLst>
                  <a:gd name="T0" fmla="*/ 2147483647 w 1223"/>
                  <a:gd name="T1" fmla="*/ 2147483647 h 1291"/>
                  <a:gd name="T2" fmla="*/ 2147483647 w 1223"/>
                  <a:gd name="T3" fmla="*/ 2147483647 h 1291"/>
                  <a:gd name="T4" fmla="*/ 2147483647 w 1223"/>
                  <a:gd name="T5" fmla="*/ 2147483647 h 1291"/>
                  <a:gd name="T6" fmla="*/ 2147483647 w 1223"/>
                  <a:gd name="T7" fmla="*/ 2147483647 h 1291"/>
                  <a:gd name="T8" fmla="*/ 2147483647 w 1223"/>
                  <a:gd name="T9" fmla="*/ 2147483647 h 1291"/>
                  <a:gd name="T10" fmla="*/ 2147483647 w 1223"/>
                  <a:gd name="T11" fmla="*/ 2147483647 h 1291"/>
                  <a:gd name="T12" fmla="*/ 2147483647 w 1223"/>
                  <a:gd name="T13" fmla="*/ 2147483647 h 1291"/>
                  <a:gd name="T14" fmla="*/ 2147483647 w 1223"/>
                  <a:gd name="T15" fmla="*/ 2147483647 h 1291"/>
                  <a:gd name="T16" fmla="*/ 2147483647 w 1223"/>
                  <a:gd name="T17" fmla="*/ 2147483647 h 1291"/>
                  <a:gd name="T18" fmla="*/ 2147483647 w 1223"/>
                  <a:gd name="T19" fmla="*/ 2147483647 h 1291"/>
                  <a:gd name="T20" fmla="*/ 2147483647 w 1223"/>
                  <a:gd name="T21" fmla="*/ 2147483647 h 1291"/>
                  <a:gd name="T22" fmla="*/ 2147483647 w 1223"/>
                  <a:gd name="T23" fmla="*/ 2147483647 h 1291"/>
                  <a:gd name="T24" fmla="*/ 2147483647 w 1223"/>
                  <a:gd name="T25" fmla="*/ 2147483647 h 1291"/>
                  <a:gd name="T26" fmla="*/ 2147483647 w 1223"/>
                  <a:gd name="T27" fmla="*/ 2147483647 h 12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23"/>
                  <a:gd name="T43" fmla="*/ 0 h 1291"/>
                  <a:gd name="T44" fmla="*/ 1223 w 1223"/>
                  <a:gd name="T45" fmla="*/ 1291 h 12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23" h="1291">
                    <a:moveTo>
                      <a:pt x="1201" y="756"/>
                    </a:moveTo>
                    <a:cubicBezTo>
                      <a:pt x="1180" y="640"/>
                      <a:pt x="798" y="744"/>
                      <a:pt x="702" y="670"/>
                    </a:cubicBezTo>
                    <a:cubicBezTo>
                      <a:pt x="603" y="561"/>
                      <a:pt x="669" y="206"/>
                      <a:pt x="608" y="103"/>
                    </a:cubicBezTo>
                    <a:cubicBezTo>
                      <a:pt x="547" y="0"/>
                      <a:pt x="425" y="55"/>
                      <a:pt x="335" y="52"/>
                    </a:cubicBezTo>
                    <a:cubicBezTo>
                      <a:pt x="245" y="49"/>
                      <a:pt x="114" y="0"/>
                      <a:pt x="65" y="82"/>
                    </a:cubicBezTo>
                    <a:cubicBezTo>
                      <a:pt x="16" y="164"/>
                      <a:pt x="45" y="433"/>
                      <a:pt x="41" y="544"/>
                    </a:cubicBezTo>
                    <a:cubicBezTo>
                      <a:pt x="37" y="655"/>
                      <a:pt x="41" y="685"/>
                      <a:pt x="38" y="751"/>
                    </a:cubicBezTo>
                    <a:cubicBezTo>
                      <a:pt x="35" y="817"/>
                      <a:pt x="26" y="880"/>
                      <a:pt x="23" y="940"/>
                    </a:cubicBezTo>
                    <a:cubicBezTo>
                      <a:pt x="20" y="1000"/>
                      <a:pt x="0" y="1068"/>
                      <a:pt x="17" y="1114"/>
                    </a:cubicBezTo>
                    <a:cubicBezTo>
                      <a:pt x="34" y="1160"/>
                      <a:pt x="31" y="1198"/>
                      <a:pt x="128" y="1219"/>
                    </a:cubicBezTo>
                    <a:cubicBezTo>
                      <a:pt x="225" y="1240"/>
                      <a:pt x="509" y="1291"/>
                      <a:pt x="602" y="1243"/>
                    </a:cubicBezTo>
                    <a:cubicBezTo>
                      <a:pt x="695" y="1195"/>
                      <a:pt x="590" y="984"/>
                      <a:pt x="686" y="930"/>
                    </a:cubicBezTo>
                    <a:cubicBezTo>
                      <a:pt x="782" y="876"/>
                      <a:pt x="1091" y="945"/>
                      <a:pt x="1177" y="916"/>
                    </a:cubicBezTo>
                    <a:cubicBezTo>
                      <a:pt x="1208" y="864"/>
                      <a:pt x="1223" y="871"/>
                      <a:pt x="1201" y="756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86" name="Text Box 26"/>
              <p:cNvSpPr txBox="1">
                <a:spLocks noChangeArrowheads="1"/>
              </p:cNvSpPr>
              <p:nvPr/>
            </p:nvSpPr>
            <p:spPr bwMode="auto">
              <a:xfrm>
                <a:off x="4548188" y="1282700"/>
                <a:ext cx="845156" cy="279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/>
                  <a:t>223.1.1.1</a:t>
                </a:r>
                <a:endParaRPr lang="en-US" altLang="en-US" sz="1400">
                  <a:latin typeface="Comic Sans MS" charset="0"/>
                </a:endParaRPr>
              </a:p>
            </p:txBody>
          </p:sp>
          <p:grpSp>
            <p:nvGrpSpPr>
              <p:cNvPr id="87" name="Group 27"/>
              <p:cNvGrpSpPr>
                <a:grpSpLocks/>
              </p:cNvGrpSpPr>
              <p:nvPr/>
            </p:nvGrpSpPr>
            <p:grpSpPr bwMode="auto">
              <a:xfrm>
                <a:off x="3902077" y="2012955"/>
                <a:ext cx="1423988" cy="488953"/>
                <a:chOff x="3306" y="463"/>
                <a:chExt cx="897" cy="308"/>
              </a:xfrm>
            </p:grpSpPr>
            <p:sp>
              <p:nvSpPr>
                <p:cNvPr id="146" name="Rectangle 28"/>
                <p:cNvSpPr>
                  <a:spLocks noChangeArrowheads="1"/>
                </p:cNvSpPr>
                <p:nvPr/>
              </p:nvSpPr>
              <p:spPr bwMode="auto">
                <a:xfrm>
                  <a:off x="3306" y="657"/>
                  <a:ext cx="525" cy="1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1400"/>
                </a:p>
              </p:txBody>
            </p:sp>
            <p:sp>
              <p:nvSpPr>
                <p:cNvPr id="147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671" y="463"/>
                  <a:ext cx="532" cy="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en-US" sz="1400"/>
                    <a:t>223.1.1.2</a:t>
                  </a:r>
                  <a:endParaRPr lang="en-US" altLang="en-US" sz="1400">
                    <a:latin typeface="Comic Sans MS" charset="0"/>
                  </a:endParaRPr>
                </a:p>
              </p:txBody>
            </p:sp>
          </p:grpSp>
          <p:sp>
            <p:nvSpPr>
              <p:cNvPr id="88" name="Text Box 30"/>
              <p:cNvSpPr txBox="1">
                <a:spLocks noChangeArrowheads="1"/>
              </p:cNvSpPr>
              <p:nvPr/>
            </p:nvSpPr>
            <p:spPr bwMode="auto">
              <a:xfrm>
                <a:off x="4486382" y="2726370"/>
                <a:ext cx="845156" cy="279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 dirty="0"/>
                  <a:t>223.1.1.3</a:t>
                </a:r>
                <a:endParaRPr lang="en-US" altLang="en-US" sz="1400" dirty="0">
                  <a:latin typeface="Comic Sans MS" charset="0"/>
                </a:endParaRPr>
              </a:p>
            </p:txBody>
          </p:sp>
          <p:sp>
            <p:nvSpPr>
              <p:cNvPr id="89" name="Text Box 31"/>
              <p:cNvSpPr txBox="1">
                <a:spLocks noChangeArrowheads="1"/>
              </p:cNvSpPr>
              <p:nvPr/>
            </p:nvSpPr>
            <p:spPr bwMode="auto">
              <a:xfrm>
                <a:off x="5753100" y="2368550"/>
                <a:ext cx="845156" cy="279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/>
                  <a:t>223.1.1.4</a:t>
                </a:r>
                <a:endParaRPr lang="en-US" altLang="en-US" sz="1400">
                  <a:latin typeface="Comic Sans MS" charset="0"/>
                </a:endParaRPr>
              </a:p>
            </p:txBody>
          </p:sp>
          <p:sp>
            <p:nvSpPr>
              <p:cNvPr id="90" name="Line 32"/>
              <p:cNvSpPr>
                <a:spLocks noChangeShapeType="1"/>
              </p:cNvSpPr>
              <p:nvPr/>
            </p:nvSpPr>
            <p:spPr bwMode="auto">
              <a:xfrm flipV="1">
                <a:off x="6854825" y="2652559"/>
                <a:ext cx="753629" cy="1602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91" name="Text Box 33"/>
              <p:cNvSpPr txBox="1">
                <a:spLocks noChangeArrowheads="1"/>
              </p:cNvSpPr>
              <p:nvPr/>
            </p:nvSpPr>
            <p:spPr bwMode="auto">
              <a:xfrm>
                <a:off x="6729413" y="2378075"/>
                <a:ext cx="845156" cy="279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/>
                  <a:t>223.1.2.9</a:t>
                </a:r>
                <a:endParaRPr lang="en-US" altLang="en-US" sz="1400">
                  <a:latin typeface="Comic Sans MS" charset="0"/>
                </a:endParaRPr>
              </a:p>
            </p:txBody>
          </p:sp>
          <p:sp>
            <p:nvSpPr>
              <p:cNvPr id="92" name="Line 36"/>
              <p:cNvSpPr>
                <a:spLocks noChangeShapeType="1"/>
              </p:cNvSpPr>
              <p:nvPr/>
            </p:nvSpPr>
            <p:spPr bwMode="auto">
              <a:xfrm>
                <a:off x="7878763" y="1978025"/>
                <a:ext cx="234950" cy="63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93" name="Line 38"/>
              <p:cNvSpPr>
                <a:spLocks noChangeShapeType="1"/>
              </p:cNvSpPr>
              <p:nvPr/>
            </p:nvSpPr>
            <p:spPr bwMode="auto">
              <a:xfrm>
                <a:off x="7878763" y="3249613"/>
                <a:ext cx="234950" cy="63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94" name="Text Box 41"/>
              <p:cNvSpPr txBox="1">
                <a:spLocks noChangeArrowheads="1"/>
              </p:cNvSpPr>
              <p:nvPr/>
            </p:nvSpPr>
            <p:spPr bwMode="auto">
              <a:xfrm>
                <a:off x="7458075" y="3349625"/>
                <a:ext cx="845156" cy="279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/>
                  <a:t>223.1.2.2</a:t>
                </a:r>
                <a:endParaRPr lang="en-US" altLang="en-US" sz="1400">
                  <a:latin typeface="Comic Sans MS" charset="0"/>
                </a:endParaRPr>
              </a:p>
            </p:txBody>
          </p:sp>
          <p:sp>
            <p:nvSpPr>
              <p:cNvPr id="95" name="Text Box 44"/>
              <p:cNvSpPr txBox="1">
                <a:spLocks noChangeArrowheads="1"/>
              </p:cNvSpPr>
              <p:nvPr/>
            </p:nvSpPr>
            <p:spPr bwMode="auto">
              <a:xfrm>
                <a:off x="7250113" y="1743075"/>
                <a:ext cx="845156" cy="279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/>
                  <a:t>223.1.2.1</a:t>
                </a:r>
                <a:endParaRPr lang="en-US" altLang="en-US" sz="1400">
                  <a:latin typeface="Comic Sans MS" charset="0"/>
                </a:endParaRPr>
              </a:p>
            </p:txBody>
          </p:sp>
          <p:sp>
            <p:nvSpPr>
              <p:cNvPr id="96" name="Line 45"/>
              <p:cNvSpPr>
                <a:spLocks noChangeShapeType="1"/>
              </p:cNvSpPr>
              <p:nvPr/>
            </p:nvSpPr>
            <p:spPr bwMode="auto">
              <a:xfrm>
                <a:off x="6616700" y="3006725"/>
                <a:ext cx="0" cy="7572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97" name="Line 47"/>
              <p:cNvSpPr>
                <a:spLocks noChangeShapeType="1"/>
              </p:cNvSpPr>
              <p:nvPr/>
            </p:nvSpPr>
            <p:spPr bwMode="auto">
              <a:xfrm flipH="1" flipV="1">
                <a:off x="6092948" y="4279900"/>
                <a:ext cx="3175" cy="2413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98" name="Line 48"/>
              <p:cNvSpPr>
                <a:spLocks noChangeShapeType="1"/>
              </p:cNvSpPr>
              <p:nvPr/>
            </p:nvSpPr>
            <p:spPr bwMode="auto">
              <a:xfrm flipH="1" flipV="1">
                <a:off x="7180263" y="4284663"/>
                <a:ext cx="3175" cy="2413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99" name="Text Box 53"/>
              <p:cNvSpPr txBox="1">
                <a:spLocks noChangeArrowheads="1"/>
              </p:cNvSpPr>
              <p:nvPr/>
            </p:nvSpPr>
            <p:spPr bwMode="auto">
              <a:xfrm>
                <a:off x="7212013" y="4344988"/>
                <a:ext cx="845156" cy="279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/>
                  <a:t>223.1.3.2</a:t>
                </a:r>
                <a:endParaRPr lang="en-US" altLang="en-US" sz="1400">
                  <a:latin typeface="Comic Sans MS" charset="0"/>
                </a:endParaRPr>
              </a:p>
            </p:txBody>
          </p:sp>
          <p:sp>
            <p:nvSpPr>
              <p:cNvPr id="100" name="Text Box 56"/>
              <p:cNvSpPr txBox="1">
                <a:spLocks noChangeArrowheads="1"/>
              </p:cNvSpPr>
              <p:nvPr/>
            </p:nvSpPr>
            <p:spPr bwMode="auto">
              <a:xfrm>
                <a:off x="4723471" y="4348556"/>
                <a:ext cx="845156" cy="279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 dirty="0"/>
                  <a:t>223.1.3.3</a:t>
                </a:r>
                <a:endParaRPr lang="en-US" altLang="en-US" sz="1400" dirty="0">
                  <a:latin typeface="Comic Sans MS" charset="0"/>
                </a:endParaRPr>
              </a:p>
            </p:txBody>
          </p:sp>
          <p:grpSp>
            <p:nvGrpSpPr>
              <p:cNvPr id="101" name="Group 57"/>
              <p:cNvGrpSpPr>
                <a:grpSpLocks/>
              </p:cNvGrpSpPr>
              <p:nvPr/>
            </p:nvGrpSpPr>
            <p:grpSpPr bwMode="auto">
              <a:xfrm>
                <a:off x="6113463" y="3101983"/>
                <a:ext cx="935037" cy="279401"/>
                <a:chOff x="4532" y="1229"/>
                <a:chExt cx="589" cy="176"/>
              </a:xfrm>
            </p:grpSpPr>
            <p:sp>
              <p:nvSpPr>
                <p:cNvPr id="144" name="Rectangle 58"/>
                <p:cNvSpPr>
                  <a:spLocks noChangeArrowheads="1"/>
                </p:cNvSpPr>
                <p:nvPr/>
              </p:nvSpPr>
              <p:spPr bwMode="auto">
                <a:xfrm>
                  <a:off x="4587" y="1284"/>
                  <a:ext cx="534" cy="1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1400"/>
                </a:p>
              </p:txBody>
            </p:sp>
            <p:sp>
              <p:nvSpPr>
                <p:cNvPr id="145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532" y="1229"/>
                  <a:ext cx="589" cy="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en-US" sz="1400"/>
                    <a:t>223.1.3.27</a:t>
                  </a:r>
                  <a:endParaRPr lang="en-US" altLang="en-US" sz="1400">
                    <a:latin typeface="Comic Sans MS" charset="0"/>
                  </a:endParaRPr>
                </a:p>
              </p:txBody>
            </p:sp>
          </p:grpSp>
          <p:grpSp>
            <p:nvGrpSpPr>
              <p:cNvPr id="102" name="Group 73"/>
              <p:cNvGrpSpPr>
                <a:grpSpLocks/>
              </p:cNvGrpSpPr>
              <p:nvPr/>
            </p:nvGrpSpPr>
            <p:grpSpPr bwMode="auto">
              <a:xfrm>
                <a:off x="4373563" y="1528763"/>
                <a:ext cx="641350" cy="558800"/>
                <a:chOff x="-44" y="1473"/>
                <a:chExt cx="981" cy="1105"/>
              </a:xfrm>
            </p:grpSpPr>
            <p:pic>
              <p:nvPicPr>
                <p:cNvPr id="142" name="Picture 74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3" name="Freeform 75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4176 w 356"/>
                    <a:gd name="T3" fmla="*/ 248 h 368"/>
                    <a:gd name="T4" fmla="*/ 4954 w 356"/>
                    <a:gd name="T5" fmla="*/ 5173 h 368"/>
                    <a:gd name="T6" fmla="*/ 1092 w 356"/>
                    <a:gd name="T7" fmla="*/ 646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  <p:grpSp>
            <p:nvGrpSpPr>
              <p:cNvPr id="103" name="Group 80"/>
              <p:cNvGrpSpPr>
                <a:grpSpLocks/>
              </p:cNvGrpSpPr>
              <p:nvPr/>
            </p:nvGrpSpPr>
            <p:grpSpPr bwMode="auto">
              <a:xfrm>
                <a:off x="4402796" y="2219793"/>
                <a:ext cx="641350" cy="558800"/>
                <a:chOff x="8" y="1656"/>
                <a:chExt cx="981" cy="1105"/>
              </a:xfrm>
            </p:grpSpPr>
            <p:pic>
              <p:nvPicPr>
                <p:cNvPr id="140" name="Picture 81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8" y="1656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1" name="Freeform 82"/>
                <p:cNvSpPr>
                  <a:spLocks/>
                </p:cNvSpPr>
                <p:nvPr/>
              </p:nvSpPr>
              <p:spPr bwMode="auto">
                <a:xfrm flipH="1">
                  <a:off x="421" y="1766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4176 w 356"/>
                    <a:gd name="T3" fmla="*/ 248 h 368"/>
                    <a:gd name="T4" fmla="*/ 4954 w 356"/>
                    <a:gd name="T5" fmla="*/ 5173 h 368"/>
                    <a:gd name="T6" fmla="*/ 1092 w 356"/>
                    <a:gd name="T7" fmla="*/ 646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  <p:grpSp>
            <p:nvGrpSpPr>
              <p:cNvPr id="104" name="Group 83"/>
              <p:cNvGrpSpPr>
                <a:grpSpLocks/>
              </p:cNvGrpSpPr>
              <p:nvPr/>
            </p:nvGrpSpPr>
            <p:grpSpPr bwMode="auto">
              <a:xfrm>
                <a:off x="4397375" y="2736850"/>
                <a:ext cx="641350" cy="558800"/>
                <a:chOff x="-44" y="1473"/>
                <a:chExt cx="981" cy="1105"/>
              </a:xfrm>
            </p:grpSpPr>
            <p:pic>
              <p:nvPicPr>
                <p:cNvPr id="138" name="Picture 84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9" name="Freeform 85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4176 w 356"/>
                    <a:gd name="T3" fmla="*/ 248 h 368"/>
                    <a:gd name="T4" fmla="*/ 4954 w 356"/>
                    <a:gd name="T5" fmla="*/ 5173 h 368"/>
                    <a:gd name="T6" fmla="*/ 1092 w 356"/>
                    <a:gd name="T7" fmla="*/ 646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  <p:grpSp>
            <p:nvGrpSpPr>
              <p:cNvPr id="105" name="Group 87"/>
              <p:cNvGrpSpPr>
                <a:grpSpLocks/>
              </p:cNvGrpSpPr>
              <p:nvPr/>
            </p:nvGrpSpPr>
            <p:grpSpPr bwMode="auto">
              <a:xfrm flipH="1">
                <a:off x="8056563" y="1685925"/>
                <a:ext cx="641350" cy="558800"/>
                <a:chOff x="-44" y="1473"/>
                <a:chExt cx="981" cy="1105"/>
              </a:xfrm>
            </p:grpSpPr>
            <p:pic>
              <p:nvPicPr>
                <p:cNvPr id="136" name="Picture 88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7" name="Freeform 89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4176 w 356"/>
                    <a:gd name="T3" fmla="*/ 248 h 368"/>
                    <a:gd name="T4" fmla="*/ 4954 w 356"/>
                    <a:gd name="T5" fmla="*/ 5173 h 368"/>
                    <a:gd name="T6" fmla="*/ 1092 w 356"/>
                    <a:gd name="T7" fmla="*/ 646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  <p:grpSp>
            <p:nvGrpSpPr>
              <p:cNvPr id="106" name="Group 90"/>
              <p:cNvGrpSpPr>
                <a:grpSpLocks/>
              </p:cNvGrpSpPr>
              <p:nvPr/>
            </p:nvGrpSpPr>
            <p:grpSpPr bwMode="auto">
              <a:xfrm flipH="1">
                <a:off x="8070850" y="2965450"/>
                <a:ext cx="641350" cy="558800"/>
                <a:chOff x="-44" y="1473"/>
                <a:chExt cx="981" cy="1105"/>
              </a:xfrm>
            </p:grpSpPr>
            <p:pic>
              <p:nvPicPr>
                <p:cNvPr id="134" name="Picture 91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5" name="Freeform 92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4176 w 356"/>
                    <a:gd name="T3" fmla="*/ 248 h 368"/>
                    <a:gd name="T4" fmla="*/ 4954 w 356"/>
                    <a:gd name="T5" fmla="*/ 5173 h 368"/>
                    <a:gd name="T6" fmla="*/ 1092 w 356"/>
                    <a:gd name="T7" fmla="*/ 646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  <p:grpSp>
            <p:nvGrpSpPr>
              <p:cNvPr id="107" name="Group 93"/>
              <p:cNvGrpSpPr>
                <a:grpSpLocks/>
              </p:cNvGrpSpPr>
              <p:nvPr/>
            </p:nvGrpSpPr>
            <p:grpSpPr bwMode="auto">
              <a:xfrm flipH="1">
                <a:off x="6972300" y="4489450"/>
                <a:ext cx="641350" cy="558800"/>
                <a:chOff x="-44" y="1473"/>
                <a:chExt cx="981" cy="1105"/>
              </a:xfrm>
            </p:grpSpPr>
            <p:pic>
              <p:nvPicPr>
                <p:cNvPr id="132" name="Picture 94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3" name="Freeform 95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4176 w 356"/>
                    <a:gd name="T3" fmla="*/ 248 h 368"/>
                    <a:gd name="T4" fmla="*/ 4954 w 356"/>
                    <a:gd name="T5" fmla="*/ 5173 h 368"/>
                    <a:gd name="T6" fmla="*/ 1092 w 356"/>
                    <a:gd name="T7" fmla="*/ 646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  <p:grpSp>
            <p:nvGrpSpPr>
              <p:cNvPr id="108" name="Group 96"/>
              <p:cNvGrpSpPr>
                <a:grpSpLocks/>
              </p:cNvGrpSpPr>
              <p:nvPr/>
            </p:nvGrpSpPr>
            <p:grpSpPr bwMode="auto">
              <a:xfrm flipH="1">
                <a:off x="4826699" y="3833869"/>
                <a:ext cx="1623314" cy="1255656"/>
                <a:chOff x="-44" y="95"/>
                <a:chExt cx="2483" cy="2483"/>
              </a:xfrm>
            </p:grpSpPr>
            <p:pic>
              <p:nvPicPr>
                <p:cNvPr id="128" name="Picture 97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9" name="Freeform 98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4176 w 356"/>
                    <a:gd name="T3" fmla="*/ 248 h 368"/>
                    <a:gd name="T4" fmla="*/ 4954 w 356"/>
                    <a:gd name="T5" fmla="*/ 5173 h 368"/>
                    <a:gd name="T6" fmla="*/ 1092 w 356"/>
                    <a:gd name="T7" fmla="*/ 646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pic>
              <p:nvPicPr>
                <p:cNvPr id="130" name="Picture 97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458" y="95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1" name="Freeform 98"/>
                <p:cNvSpPr>
                  <a:spLocks/>
                </p:cNvSpPr>
                <p:nvPr/>
              </p:nvSpPr>
              <p:spPr bwMode="auto">
                <a:xfrm flipH="1">
                  <a:off x="1867" y="200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4176 w 356"/>
                    <a:gd name="T3" fmla="*/ 248 h 368"/>
                    <a:gd name="T4" fmla="*/ 4954 w 356"/>
                    <a:gd name="T5" fmla="*/ 5173 h 368"/>
                    <a:gd name="T6" fmla="*/ 1092 w 356"/>
                    <a:gd name="T7" fmla="*/ 646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  <p:grpSp>
            <p:nvGrpSpPr>
              <p:cNvPr id="109" name="Group 99"/>
              <p:cNvGrpSpPr>
                <a:grpSpLocks/>
              </p:cNvGrpSpPr>
              <p:nvPr/>
            </p:nvGrpSpPr>
            <p:grpSpPr bwMode="auto">
              <a:xfrm>
                <a:off x="6237288" y="2624138"/>
                <a:ext cx="698500" cy="355600"/>
                <a:chOff x="4396" y="1245"/>
                <a:chExt cx="672" cy="248"/>
              </a:xfrm>
            </p:grpSpPr>
            <p:sp>
              <p:nvSpPr>
                <p:cNvPr id="120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1400">
                    <a:latin typeface="Times New Roman" charset="0"/>
                  </a:endParaRPr>
                </a:p>
              </p:txBody>
            </p:sp>
            <p:sp>
              <p:nvSpPr>
                <p:cNvPr id="121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 sz="1400">
                    <a:latin typeface="Times New Roman" charset="0"/>
                  </a:endParaRPr>
                </a:p>
              </p:txBody>
            </p:sp>
            <p:sp>
              <p:nvSpPr>
                <p:cNvPr id="122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1400">
                    <a:latin typeface="Times New Roman" charset="0"/>
                  </a:endParaRPr>
                </a:p>
              </p:txBody>
            </p:sp>
            <p:grpSp>
              <p:nvGrpSpPr>
                <p:cNvPr id="123" name="Group 103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26" name="Freeform 10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/>
                  </a:p>
                </p:txBody>
              </p:sp>
              <p:sp>
                <p:nvSpPr>
                  <p:cNvPr id="127" name="Freeform 10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/>
                  </a:p>
                </p:txBody>
              </p:sp>
            </p:grpSp>
            <p:sp>
              <p:nvSpPr>
                <p:cNvPr id="124" name="Line 106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25" name="Line 107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110" name="Line 5"/>
              <p:cNvSpPr>
                <a:spLocks noChangeShapeType="1"/>
              </p:cNvSpPr>
              <p:nvPr/>
            </p:nvSpPr>
            <p:spPr bwMode="auto">
              <a:xfrm>
                <a:off x="4979988" y="1816100"/>
                <a:ext cx="390525" cy="63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1" name="Line 7"/>
              <p:cNvSpPr>
                <a:spLocks noChangeShapeType="1"/>
              </p:cNvSpPr>
              <p:nvPr/>
            </p:nvSpPr>
            <p:spPr bwMode="auto">
              <a:xfrm flipV="1">
                <a:off x="5014913" y="2555875"/>
                <a:ext cx="277812" cy="31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2" name="Line 8"/>
              <p:cNvSpPr>
                <a:spLocks noChangeShapeType="1"/>
              </p:cNvSpPr>
              <p:nvPr/>
            </p:nvSpPr>
            <p:spPr bwMode="auto">
              <a:xfrm>
                <a:off x="5026025" y="3087688"/>
                <a:ext cx="422275" cy="47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3" name="Line 11"/>
              <p:cNvSpPr>
                <a:spLocks noChangeShapeType="1"/>
              </p:cNvSpPr>
              <p:nvPr/>
            </p:nvSpPr>
            <p:spPr bwMode="auto">
              <a:xfrm>
                <a:off x="5780088" y="2663825"/>
                <a:ext cx="561975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4" name="Text Box 30"/>
              <p:cNvSpPr txBox="1">
                <a:spLocks noChangeArrowheads="1"/>
              </p:cNvSpPr>
              <p:nvPr/>
            </p:nvSpPr>
            <p:spPr bwMode="auto">
              <a:xfrm>
                <a:off x="4482077" y="3546530"/>
                <a:ext cx="845156" cy="279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 dirty="0"/>
                  <a:t>223.1.1.4</a:t>
                </a:r>
                <a:endParaRPr lang="en-US" altLang="en-US" sz="1400" dirty="0">
                  <a:latin typeface="Comic Sans MS" charset="0"/>
                </a:endParaRPr>
              </a:p>
            </p:txBody>
          </p:sp>
          <p:sp>
            <p:nvSpPr>
              <p:cNvPr id="115" name="Text Box 56"/>
              <p:cNvSpPr txBox="1">
                <a:spLocks noChangeArrowheads="1"/>
              </p:cNvSpPr>
              <p:nvPr/>
            </p:nvSpPr>
            <p:spPr bwMode="auto">
              <a:xfrm>
                <a:off x="6087694" y="4468444"/>
                <a:ext cx="845156" cy="279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/>
                  <a:t>223.1.3.1</a:t>
                </a:r>
                <a:endParaRPr lang="en-US" altLang="en-US" sz="1400">
                  <a:latin typeface="Comic Sans MS" charset="0"/>
                </a:endParaRPr>
              </a:p>
            </p:txBody>
          </p:sp>
          <p:sp>
            <p:nvSpPr>
              <p:cNvPr id="116" name="Line 8"/>
              <p:cNvSpPr>
                <a:spLocks noChangeShapeType="1"/>
              </p:cNvSpPr>
              <p:nvPr/>
            </p:nvSpPr>
            <p:spPr bwMode="auto">
              <a:xfrm flipV="1">
                <a:off x="5322873" y="3081345"/>
                <a:ext cx="316440" cy="7826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7" name="Line 47"/>
              <p:cNvSpPr>
                <a:spLocks noChangeShapeType="1"/>
              </p:cNvSpPr>
              <p:nvPr/>
            </p:nvSpPr>
            <p:spPr bwMode="auto">
              <a:xfrm>
                <a:off x="5441095" y="4240558"/>
                <a:ext cx="461542" cy="108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8" name="Line 8"/>
              <p:cNvSpPr>
                <a:spLocks noChangeShapeType="1"/>
              </p:cNvSpPr>
              <p:nvPr/>
            </p:nvSpPr>
            <p:spPr bwMode="auto">
              <a:xfrm>
                <a:off x="5639313" y="2773506"/>
                <a:ext cx="891" cy="3218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9" name="Line 32"/>
              <p:cNvSpPr>
                <a:spLocks noChangeShapeType="1"/>
              </p:cNvSpPr>
              <p:nvPr/>
            </p:nvSpPr>
            <p:spPr bwMode="auto">
              <a:xfrm flipV="1">
                <a:off x="7878763" y="1978025"/>
                <a:ext cx="0" cy="127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</p:grpSp>
        <p:grpSp>
          <p:nvGrpSpPr>
            <p:cNvPr id="148" name="Group 9"/>
            <p:cNvGrpSpPr>
              <a:grpSpLocks/>
            </p:cNvGrpSpPr>
            <p:nvPr/>
          </p:nvGrpSpPr>
          <p:grpSpPr bwMode="auto">
            <a:xfrm>
              <a:off x="7780362" y="2346513"/>
              <a:ext cx="3573924" cy="1651105"/>
              <a:chOff x="5278322" y="1814365"/>
              <a:chExt cx="2775492" cy="1282462"/>
            </a:xfrm>
          </p:grpSpPr>
          <p:pic>
            <p:nvPicPr>
              <p:cNvPr id="149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8322" y="2485783"/>
                <a:ext cx="509379" cy="287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50" name="Straight Connector 149"/>
              <p:cNvCxnSpPr>
                <a:cxnSpLocks noChangeShapeType="1"/>
              </p:cNvCxnSpPr>
              <p:nvPr/>
            </p:nvCxnSpPr>
            <p:spPr bwMode="auto">
              <a:xfrm flipH="1">
                <a:off x="5369756" y="1814365"/>
                <a:ext cx="13345" cy="6842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1" name="Straight Connector 77"/>
              <p:cNvCxnSpPr>
                <a:cxnSpLocks noChangeShapeType="1"/>
              </p:cNvCxnSpPr>
              <p:nvPr/>
            </p:nvCxnSpPr>
            <p:spPr bwMode="auto">
              <a:xfrm flipV="1">
                <a:off x="5443520" y="2769741"/>
                <a:ext cx="1" cy="3270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152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44435" y="2515330"/>
                <a:ext cx="509379" cy="287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3" name="Oval 152"/>
            <p:cNvSpPr/>
            <p:nvPr/>
          </p:nvSpPr>
          <p:spPr>
            <a:xfrm>
              <a:off x="9222801" y="5090849"/>
              <a:ext cx="469075" cy="432776"/>
            </a:xfrm>
            <a:prstGeom prst="ellipse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4" name="Oval 153"/>
            <p:cNvSpPr/>
            <p:nvPr/>
          </p:nvSpPr>
          <p:spPr>
            <a:xfrm>
              <a:off x="9141497" y="5016117"/>
              <a:ext cx="638062" cy="588686"/>
            </a:xfrm>
            <a:prstGeom prst="ellipse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5" name="Oval 154"/>
            <p:cNvSpPr/>
            <p:nvPr/>
          </p:nvSpPr>
          <p:spPr>
            <a:xfrm>
              <a:off x="9055560" y="4939316"/>
              <a:ext cx="809706" cy="747048"/>
            </a:xfrm>
            <a:prstGeom prst="ellipse">
              <a:avLst/>
            </a:prstGeom>
            <a:noFill/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6" name="Oval 155"/>
            <p:cNvSpPr/>
            <p:nvPr/>
          </p:nvSpPr>
          <p:spPr>
            <a:xfrm>
              <a:off x="8973600" y="4864223"/>
              <a:ext cx="971852" cy="89664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157" name="Picture 777" descr="access_point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3049" y="4983715"/>
              <a:ext cx="587412" cy="486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" name="Oval 157"/>
            <p:cNvSpPr/>
            <p:nvPr/>
          </p:nvSpPr>
          <p:spPr>
            <a:xfrm>
              <a:off x="8892682" y="4796829"/>
              <a:ext cx="1134822" cy="104700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160" name="Line 8"/>
          <p:cNvSpPr>
            <a:spLocks noChangeShapeType="1"/>
          </p:cNvSpPr>
          <p:nvPr/>
        </p:nvSpPr>
        <p:spPr bwMode="auto">
          <a:xfrm flipV="1">
            <a:off x="6966452" y="167436"/>
            <a:ext cx="736051" cy="1329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pic>
        <p:nvPicPr>
          <p:cNvPr id="16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452" y="457998"/>
            <a:ext cx="792913" cy="44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" name="Picture 777" descr="access_point_stylized_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260" y="1049558"/>
            <a:ext cx="792913" cy="65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" name="TextBox 162"/>
          <p:cNvSpPr txBox="1"/>
          <p:nvPr/>
        </p:nvSpPr>
        <p:spPr>
          <a:xfrm>
            <a:off x="7291260" y="-75632"/>
            <a:ext cx="41820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i="1" dirty="0">
                <a:solidFill>
                  <a:schemeClr val="accent6"/>
                </a:solidFill>
              </a:rPr>
              <a:t>cables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/>
              <a:t>connect two interfaces</a:t>
            </a:r>
          </a:p>
          <a:p>
            <a:pPr lvl="1"/>
            <a:r>
              <a:rPr lang="en-US" sz="2400" b="1" i="1" dirty="0">
                <a:solidFill>
                  <a:schemeClr val="accent6"/>
                </a:solidFill>
              </a:rPr>
              <a:t>switches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/>
              <a:t>connect multiple</a:t>
            </a:r>
            <a:br>
              <a:rPr lang="en-US" sz="2400" dirty="0"/>
            </a:br>
            <a:r>
              <a:rPr lang="en-US" sz="2400" dirty="0"/>
              <a:t>Ethernet interfaces</a:t>
            </a:r>
          </a:p>
          <a:p>
            <a:pPr lvl="1"/>
            <a:r>
              <a:rPr lang="en-US" sz="2400" b="1" i="1" dirty="0">
                <a:solidFill>
                  <a:schemeClr val="accent6"/>
                </a:solidFill>
              </a:rPr>
              <a:t>base stations </a:t>
            </a:r>
            <a:r>
              <a:rPr lang="en-US" sz="2400" dirty="0"/>
              <a:t>connect multiple wireless interfaces.</a:t>
            </a:r>
          </a:p>
          <a:p>
            <a:pPr lvl="1"/>
            <a:r>
              <a:rPr lang="en-US" sz="2400" b="1" i="1" dirty="0">
                <a:solidFill>
                  <a:schemeClr val="accent6"/>
                </a:solidFill>
              </a:rPr>
              <a:t>routers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/>
              <a:t>connect subnets</a:t>
            </a:r>
          </a:p>
          <a:p>
            <a:endParaRPr lang="en-US" dirty="0"/>
          </a:p>
        </p:txBody>
      </p:sp>
      <p:grpSp>
        <p:nvGrpSpPr>
          <p:cNvPr id="165" name="Group 571"/>
          <p:cNvGrpSpPr>
            <a:grpSpLocks/>
          </p:cNvGrpSpPr>
          <p:nvPr/>
        </p:nvGrpSpPr>
        <p:grpSpPr bwMode="auto">
          <a:xfrm>
            <a:off x="6987068" y="1849791"/>
            <a:ext cx="729295" cy="349214"/>
            <a:chOff x="4396" y="1245"/>
            <a:chExt cx="672" cy="248"/>
          </a:xfrm>
        </p:grpSpPr>
        <p:sp>
          <p:nvSpPr>
            <p:cNvPr id="16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3200">
                <a:latin typeface="Times New Roman" charset="0"/>
              </a:endParaRPr>
            </a:p>
          </p:txBody>
        </p:sp>
        <p:sp>
          <p:nvSpPr>
            <p:cNvPr id="16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3200">
                <a:latin typeface="Times New Roman" charset="0"/>
              </a:endParaRPr>
            </a:p>
          </p:txBody>
        </p:sp>
        <p:sp>
          <p:nvSpPr>
            <p:cNvPr id="16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3200">
                <a:latin typeface="Times New Roman" charset="0"/>
              </a:endParaRPr>
            </a:p>
          </p:txBody>
        </p:sp>
        <p:grpSp>
          <p:nvGrpSpPr>
            <p:cNvPr id="169" name="Group 57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72" name="Freeform 57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3" name="Freeform 57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70" name="Line 578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1" name="Line 57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22854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a router have multiple IP addresses?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1202" y="1088383"/>
            <a:ext cx="5756329" cy="5625885"/>
          </a:xfrm>
        </p:spPr>
        <p:txBody>
          <a:bodyPr anchor="ctr"/>
          <a:lstStyle/>
          <a:p>
            <a:r>
              <a:rPr lang="en-US" dirty="0"/>
              <a:t>Nodes on a given subnet can all communicate via link-layer</a:t>
            </a:r>
          </a:p>
          <a:p>
            <a:r>
              <a:rPr lang="en-US" dirty="0"/>
              <a:t>Router </a:t>
            </a:r>
            <a:r>
              <a:rPr lang="en-US" i="1" dirty="0"/>
              <a:t>routes</a:t>
            </a:r>
            <a:r>
              <a:rPr lang="en-US" dirty="0"/>
              <a:t> packets between subnets.</a:t>
            </a:r>
          </a:p>
          <a:p>
            <a:r>
              <a:rPr lang="en-US" dirty="0"/>
              <a:t>So, it must have an IP address on each subnet it is participating in</a:t>
            </a:r>
          </a:p>
        </p:txBody>
      </p:sp>
      <p:grpSp>
        <p:nvGrpSpPr>
          <p:cNvPr id="164" name="Group 163"/>
          <p:cNvGrpSpPr/>
          <p:nvPr/>
        </p:nvGrpSpPr>
        <p:grpSpPr>
          <a:xfrm>
            <a:off x="263471" y="1700652"/>
            <a:ext cx="5293360" cy="4189269"/>
            <a:chOff x="6015931" y="1663682"/>
            <a:chExt cx="6176069" cy="4887862"/>
          </a:xfrm>
        </p:grpSpPr>
        <p:grpSp>
          <p:nvGrpSpPr>
            <p:cNvPr id="82" name="Group 81"/>
            <p:cNvGrpSpPr/>
            <p:nvPr/>
          </p:nvGrpSpPr>
          <p:grpSpPr>
            <a:xfrm>
              <a:off x="6015931" y="1663682"/>
              <a:ext cx="6176069" cy="4887862"/>
              <a:chOff x="3902077" y="1282700"/>
              <a:chExt cx="4810123" cy="3806825"/>
            </a:xfrm>
          </p:grpSpPr>
          <p:sp>
            <p:nvSpPr>
              <p:cNvPr id="83" name="Freeform 140"/>
              <p:cNvSpPr>
                <a:spLocks/>
              </p:cNvSpPr>
              <p:nvPr/>
            </p:nvSpPr>
            <p:spPr bwMode="auto">
              <a:xfrm rot="16200000">
                <a:off x="6203156" y="3196432"/>
                <a:ext cx="846137" cy="1593850"/>
              </a:xfrm>
              <a:custGeom>
                <a:avLst/>
                <a:gdLst>
                  <a:gd name="T0" fmla="*/ 2147483647 w 10315"/>
                  <a:gd name="T1" fmla="*/ 2147483647 h 10000"/>
                  <a:gd name="T2" fmla="*/ 2147483647 w 10315"/>
                  <a:gd name="T3" fmla="*/ 2147483647 h 10000"/>
                  <a:gd name="T4" fmla="*/ 2147483647 w 10315"/>
                  <a:gd name="T5" fmla="*/ 2147483647 h 10000"/>
                  <a:gd name="T6" fmla="*/ 2147483647 w 10315"/>
                  <a:gd name="T7" fmla="*/ 2147483647 h 10000"/>
                  <a:gd name="T8" fmla="*/ 2147483647 w 10315"/>
                  <a:gd name="T9" fmla="*/ 2147483647 h 10000"/>
                  <a:gd name="T10" fmla="*/ 2147483647 w 10315"/>
                  <a:gd name="T11" fmla="*/ 2147483647 h 10000"/>
                  <a:gd name="T12" fmla="*/ 2147483647 w 10315"/>
                  <a:gd name="T13" fmla="*/ 2147483647 h 10000"/>
                  <a:gd name="T14" fmla="*/ 2147483647 w 10315"/>
                  <a:gd name="T15" fmla="*/ 2147483647 h 10000"/>
                  <a:gd name="T16" fmla="*/ 2147483647 w 10315"/>
                  <a:gd name="T17" fmla="*/ 2147483647 h 10000"/>
                  <a:gd name="T18" fmla="*/ 2147483647 w 10315"/>
                  <a:gd name="T19" fmla="*/ 2147483647 h 10000"/>
                  <a:gd name="T20" fmla="*/ 2147483647 w 10315"/>
                  <a:gd name="T21" fmla="*/ 2147483647 h 10000"/>
                  <a:gd name="T22" fmla="*/ 2147483647 w 10315"/>
                  <a:gd name="T23" fmla="*/ 2147483647 h 10000"/>
                  <a:gd name="T24" fmla="*/ 2147483647 w 10315"/>
                  <a:gd name="T25" fmla="*/ 2147483647 h 100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315"/>
                  <a:gd name="T40" fmla="*/ 0 h 10000"/>
                  <a:gd name="T41" fmla="*/ 10315 w 10315"/>
                  <a:gd name="T42" fmla="*/ 10000 h 100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315" h="10000">
                    <a:moveTo>
                      <a:pt x="9674" y="4488"/>
                    </a:moveTo>
                    <a:cubicBezTo>
                      <a:pt x="8651" y="4175"/>
                      <a:pt x="4901" y="4405"/>
                      <a:pt x="3754" y="3833"/>
                    </a:cubicBezTo>
                    <a:cubicBezTo>
                      <a:pt x="2607" y="3261"/>
                      <a:pt x="4015" y="1645"/>
                      <a:pt x="3411" y="1026"/>
                    </a:cubicBezTo>
                    <a:cubicBezTo>
                      <a:pt x="2808" y="408"/>
                      <a:pt x="591" y="-284"/>
                      <a:pt x="130" y="122"/>
                    </a:cubicBezTo>
                    <a:cubicBezTo>
                      <a:pt x="-330" y="529"/>
                      <a:pt x="566" y="2588"/>
                      <a:pt x="648" y="3468"/>
                    </a:cubicBezTo>
                    <a:cubicBezTo>
                      <a:pt x="730" y="4349"/>
                      <a:pt x="648" y="4790"/>
                      <a:pt x="622" y="5408"/>
                    </a:cubicBezTo>
                    <a:cubicBezTo>
                      <a:pt x="595" y="6026"/>
                      <a:pt x="516" y="6617"/>
                      <a:pt x="489" y="7180"/>
                    </a:cubicBezTo>
                    <a:cubicBezTo>
                      <a:pt x="463" y="7741"/>
                      <a:pt x="286" y="8378"/>
                      <a:pt x="436" y="8809"/>
                    </a:cubicBezTo>
                    <a:cubicBezTo>
                      <a:pt x="587" y="9239"/>
                      <a:pt x="892" y="9655"/>
                      <a:pt x="1416" y="9793"/>
                    </a:cubicBezTo>
                    <a:cubicBezTo>
                      <a:pt x="1940" y="9932"/>
                      <a:pt x="3153" y="10248"/>
                      <a:pt x="3581" y="9642"/>
                    </a:cubicBezTo>
                    <a:cubicBezTo>
                      <a:pt x="4008" y="9037"/>
                      <a:pt x="3138" y="6667"/>
                      <a:pt x="3986" y="6162"/>
                    </a:cubicBezTo>
                    <a:cubicBezTo>
                      <a:pt x="4832" y="5655"/>
                      <a:pt x="9131" y="5984"/>
                      <a:pt x="9890" y="5711"/>
                    </a:cubicBezTo>
                    <a:cubicBezTo>
                      <a:pt x="10388" y="5225"/>
                      <a:pt x="10598" y="5393"/>
                      <a:pt x="9674" y="4488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84" name="Freeform 140"/>
              <p:cNvSpPr>
                <a:spLocks/>
              </p:cNvSpPr>
              <p:nvPr/>
            </p:nvSpPr>
            <p:spPr bwMode="auto">
              <a:xfrm rot="10800000">
                <a:off x="7200900" y="1870075"/>
                <a:ext cx="846138" cy="1593850"/>
              </a:xfrm>
              <a:custGeom>
                <a:avLst/>
                <a:gdLst>
                  <a:gd name="T0" fmla="*/ 2147483647 w 10315"/>
                  <a:gd name="T1" fmla="*/ 2147483647 h 10000"/>
                  <a:gd name="T2" fmla="*/ 2147483647 w 10315"/>
                  <a:gd name="T3" fmla="*/ 2147483647 h 10000"/>
                  <a:gd name="T4" fmla="*/ 2147483647 w 10315"/>
                  <a:gd name="T5" fmla="*/ 2147483647 h 10000"/>
                  <a:gd name="T6" fmla="*/ 2147483647 w 10315"/>
                  <a:gd name="T7" fmla="*/ 2147483647 h 10000"/>
                  <a:gd name="T8" fmla="*/ 2147483647 w 10315"/>
                  <a:gd name="T9" fmla="*/ 2147483647 h 10000"/>
                  <a:gd name="T10" fmla="*/ 2147483647 w 10315"/>
                  <a:gd name="T11" fmla="*/ 2147483647 h 10000"/>
                  <a:gd name="T12" fmla="*/ 2147483647 w 10315"/>
                  <a:gd name="T13" fmla="*/ 2147483647 h 10000"/>
                  <a:gd name="T14" fmla="*/ 2147483647 w 10315"/>
                  <a:gd name="T15" fmla="*/ 2147483647 h 10000"/>
                  <a:gd name="T16" fmla="*/ 2147483647 w 10315"/>
                  <a:gd name="T17" fmla="*/ 2147483647 h 10000"/>
                  <a:gd name="T18" fmla="*/ 2147483647 w 10315"/>
                  <a:gd name="T19" fmla="*/ 2147483647 h 10000"/>
                  <a:gd name="T20" fmla="*/ 2147483647 w 10315"/>
                  <a:gd name="T21" fmla="*/ 2147483647 h 10000"/>
                  <a:gd name="T22" fmla="*/ 2147483647 w 10315"/>
                  <a:gd name="T23" fmla="*/ 2147483647 h 10000"/>
                  <a:gd name="T24" fmla="*/ 2147483647 w 10315"/>
                  <a:gd name="T25" fmla="*/ 2147483647 h 100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315"/>
                  <a:gd name="T40" fmla="*/ 0 h 10000"/>
                  <a:gd name="T41" fmla="*/ 10315 w 10315"/>
                  <a:gd name="T42" fmla="*/ 10000 h 100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315" h="10000">
                    <a:moveTo>
                      <a:pt x="9674" y="4488"/>
                    </a:moveTo>
                    <a:cubicBezTo>
                      <a:pt x="8651" y="4175"/>
                      <a:pt x="4901" y="4405"/>
                      <a:pt x="3754" y="3833"/>
                    </a:cubicBezTo>
                    <a:cubicBezTo>
                      <a:pt x="2607" y="3261"/>
                      <a:pt x="4015" y="1645"/>
                      <a:pt x="3411" y="1026"/>
                    </a:cubicBezTo>
                    <a:cubicBezTo>
                      <a:pt x="2808" y="408"/>
                      <a:pt x="591" y="-284"/>
                      <a:pt x="130" y="122"/>
                    </a:cubicBezTo>
                    <a:cubicBezTo>
                      <a:pt x="-330" y="529"/>
                      <a:pt x="566" y="2588"/>
                      <a:pt x="648" y="3468"/>
                    </a:cubicBezTo>
                    <a:cubicBezTo>
                      <a:pt x="730" y="4349"/>
                      <a:pt x="648" y="4790"/>
                      <a:pt x="622" y="5408"/>
                    </a:cubicBezTo>
                    <a:cubicBezTo>
                      <a:pt x="595" y="6026"/>
                      <a:pt x="516" y="6617"/>
                      <a:pt x="489" y="7180"/>
                    </a:cubicBezTo>
                    <a:cubicBezTo>
                      <a:pt x="463" y="7741"/>
                      <a:pt x="286" y="8378"/>
                      <a:pt x="436" y="8809"/>
                    </a:cubicBezTo>
                    <a:cubicBezTo>
                      <a:pt x="587" y="9239"/>
                      <a:pt x="892" y="9655"/>
                      <a:pt x="1416" y="9793"/>
                    </a:cubicBezTo>
                    <a:cubicBezTo>
                      <a:pt x="1940" y="9932"/>
                      <a:pt x="3153" y="10248"/>
                      <a:pt x="3581" y="9642"/>
                    </a:cubicBezTo>
                    <a:cubicBezTo>
                      <a:pt x="4008" y="9037"/>
                      <a:pt x="3138" y="6667"/>
                      <a:pt x="3986" y="6162"/>
                    </a:cubicBezTo>
                    <a:cubicBezTo>
                      <a:pt x="4832" y="5655"/>
                      <a:pt x="9131" y="5984"/>
                      <a:pt x="9890" y="5711"/>
                    </a:cubicBezTo>
                    <a:cubicBezTo>
                      <a:pt x="10388" y="5225"/>
                      <a:pt x="10598" y="5393"/>
                      <a:pt x="9674" y="4488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85" name="Freeform 140"/>
              <p:cNvSpPr>
                <a:spLocks/>
              </p:cNvSpPr>
              <p:nvPr/>
            </p:nvSpPr>
            <p:spPr bwMode="auto">
              <a:xfrm>
                <a:off x="5165725" y="1452563"/>
                <a:ext cx="1038225" cy="1927225"/>
              </a:xfrm>
              <a:custGeom>
                <a:avLst/>
                <a:gdLst>
                  <a:gd name="T0" fmla="*/ 2147483647 w 1223"/>
                  <a:gd name="T1" fmla="*/ 2147483647 h 1291"/>
                  <a:gd name="T2" fmla="*/ 2147483647 w 1223"/>
                  <a:gd name="T3" fmla="*/ 2147483647 h 1291"/>
                  <a:gd name="T4" fmla="*/ 2147483647 w 1223"/>
                  <a:gd name="T5" fmla="*/ 2147483647 h 1291"/>
                  <a:gd name="T6" fmla="*/ 2147483647 w 1223"/>
                  <a:gd name="T7" fmla="*/ 2147483647 h 1291"/>
                  <a:gd name="T8" fmla="*/ 2147483647 w 1223"/>
                  <a:gd name="T9" fmla="*/ 2147483647 h 1291"/>
                  <a:gd name="T10" fmla="*/ 2147483647 w 1223"/>
                  <a:gd name="T11" fmla="*/ 2147483647 h 1291"/>
                  <a:gd name="T12" fmla="*/ 2147483647 w 1223"/>
                  <a:gd name="T13" fmla="*/ 2147483647 h 1291"/>
                  <a:gd name="T14" fmla="*/ 2147483647 w 1223"/>
                  <a:gd name="T15" fmla="*/ 2147483647 h 1291"/>
                  <a:gd name="T16" fmla="*/ 2147483647 w 1223"/>
                  <a:gd name="T17" fmla="*/ 2147483647 h 1291"/>
                  <a:gd name="T18" fmla="*/ 2147483647 w 1223"/>
                  <a:gd name="T19" fmla="*/ 2147483647 h 1291"/>
                  <a:gd name="T20" fmla="*/ 2147483647 w 1223"/>
                  <a:gd name="T21" fmla="*/ 2147483647 h 1291"/>
                  <a:gd name="T22" fmla="*/ 2147483647 w 1223"/>
                  <a:gd name="T23" fmla="*/ 2147483647 h 1291"/>
                  <a:gd name="T24" fmla="*/ 2147483647 w 1223"/>
                  <a:gd name="T25" fmla="*/ 2147483647 h 1291"/>
                  <a:gd name="T26" fmla="*/ 2147483647 w 1223"/>
                  <a:gd name="T27" fmla="*/ 2147483647 h 12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23"/>
                  <a:gd name="T43" fmla="*/ 0 h 1291"/>
                  <a:gd name="T44" fmla="*/ 1223 w 1223"/>
                  <a:gd name="T45" fmla="*/ 1291 h 12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23" h="1291">
                    <a:moveTo>
                      <a:pt x="1201" y="756"/>
                    </a:moveTo>
                    <a:cubicBezTo>
                      <a:pt x="1180" y="640"/>
                      <a:pt x="798" y="744"/>
                      <a:pt x="702" y="670"/>
                    </a:cubicBezTo>
                    <a:cubicBezTo>
                      <a:pt x="603" y="561"/>
                      <a:pt x="669" y="206"/>
                      <a:pt x="608" y="103"/>
                    </a:cubicBezTo>
                    <a:cubicBezTo>
                      <a:pt x="547" y="0"/>
                      <a:pt x="425" y="55"/>
                      <a:pt x="335" y="52"/>
                    </a:cubicBezTo>
                    <a:cubicBezTo>
                      <a:pt x="245" y="49"/>
                      <a:pt x="114" y="0"/>
                      <a:pt x="65" y="82"/>
                    </a:cubicBezTo>
                    <a:cubicBezTo>
                      <a:pt x="16" y="164"/>
                      <a:pt x="45" y="433"/>
                      <a:pt x="41" y="544"/>
                    </a:cubicBezTo>
                    <a:cubicBezTo>
                      <a:pt x="37" y="655"/>
                      <a:pt x="41" y="685"/>
                      <a:pt x="38" y="751"/>
                    </a:cubicBezTo>
                    <a:cubicBezTo>
                      <a:pt x="35" y="817"/>
                      <a:pt x="26" y="880"/>
                      <a:pt x="23" y="940"/>
                    </a:cubicBezTo>
                    <a:cubicBezTo>
                      <a:pt x="20" y="1000"/>
                      <a:pt x="0" y="1068"/>
                      <a:pt x="17" y="1114"/>
                    </a:cubicBezTo>
                    <a:cubicBezTo>
                      <a:pt x="34" y="1160"/>
                      <a:pt x="31" y="1198"/>
                      <a:pt x="128" y="1219"/>
                    </a:cubicBezTo>
                    <a:cubicBezTo>
                      <a:pt x="225" y="1240"/>
                      <a:pt x="509" y="1291"/>
                      <a:pt x="602" y="1243"/>
                    </a:cubicBezTo>
                    <a:cubicBezTo>
                      <a:pt x="695" y="1195"/>
                      <a:pt x="590" y="984"/>
                      <a:pt x="686" y="930"/>
                    </a:cubicBezTo>
                    <a:cubicBezTo>
                      <a:pt x="782" y="876"/>
                      <a:pt x="1091" y="945"/>
                      <a:pt x="1177" y="916"/>
                    </a:cubicBezTo>
                    <a:cubicBezTo>
                      <a:pt x="1208" y="864"/>
                      <a:pt x="1223" y="871"/>
                      <a:pt x="1201" y="756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86" name="Text Box 26"/>
              <p:cNvSpPr txBox="1">
                <a:spLocks noChangeArrowheads="1"/>
              </p:cNvSpPr>
              <p:nvPr/>
            </p:nvSpPr>
            <p:spPr bwMode="auto">
              <a:xfrm>
                <a:off x="4548188" y="1282700"/>
                <a:ext cx="845156" cy="279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/>
                  <a:t>223.1.1.1</a:t>
                </a:r>
                <a:endParaRPr lang="en-US" altLang="en-US" sz="1400">
                  <a:latin typeface="Comic Sans MS" charset="0"/>
                </a:endParaRPr>
              </a:p>
            </p:txBody>
          </p:sp>
          <p:grpSp>
            <p:nvGrpSpPr>
              <p:cNvPr id="87" name="Group 27"/>
              <p:cNvGrpSpPr>
                <a:grpSpLocks/>
              </p:cNvGrpSpPr>
              <p:nvPr/>
            </p:nvGrpSpPr>
            <p:grpSpPr bwMode="auto">
              <a:xfrm>
                <a:off x="3902077" y="2012955"/>
                <a:ext cx="1423988" cy="488953"/>
                <a:chOff x="3306" y="463"/>
                <a:chExt cx="897" cy="308"/>
              </a:xfrm>
            </p:grpSpPr>
            <p:sp>
              <p:nvSpPr>
                <p:cNvPr id="146" name="Rectangle 28"/>
                <p:cNvSpPr>
                  <a:spLocks noChangeArrowheads="1"/>
                </p:cNvSpPr>
                <p:nvPr/>
              </p:nvSpPr>
              <p:spPr bwMode="auto">
                <a:xfrm>
                  <a:off x="3306" y="657"/>
                  <a:ext cx="525" cy="1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1400"/>
                </a:p>
              </p:txBody>
            </p:sp>
            <p:sp>
              <p:nvSpPr>
                <p:cNvPr id="147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671" y="463"/>
                  <a:ext cx="532" cy="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en-US" sz="1400"/>
                    <a:t>223.1.1.2</a:t>
                  </a:r>
                  <a:endParaRPr lang="en-US" altLang="en-US" sz="1400">
                    <a:latin typeface="Comic Sans MS" charset="0"/>
                  </a:endParaRPr>
                </a:p>
              </p:txBody>
            </p:sp>
          </p:grpSp>
          <p:sp>
            <p:nvSpPr>
              <p:cNvPr id="88" name="Text Box 30"/>
              <p:cNvSpPr txBox="1">
                <a:spLocks noChangeArrowheads="1"/>
              </p:cNvSpPr>
              <p:nvPr/>
            </p:nvSpPr>
            <p:spPr bwMode="auto">
              <a:xfrm>
                <a:off x="4486382" y="2726370"/>
                <a:ext cx="845156" cy="279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 dirty="0"/>
                  <a:t>223.1.1.3</a:t>
                </a:r>
                <a:endParaRPr lang="en-US" altLang="en-US" sz="1400" dirty="0">
                  <a:latin typeface="Comic Sans MS" charset="0"/>
                </a:endParaRPr>
              </a:p>
            </p:txBody>
          </p:sp>
          <p:sp>
            <p:nvSpPr>
              <p:cNvPr id="89" name="Text Box 31"/>
              <p:cNvSpPr txBox="1">
                <a:spLocks noChangeArrowheads="1"/>
              </p:cNvSpPr>
              <p:nvPr/>
            </p:nvSpPr>
            <p:spPr bwMode="auto">
              <a:xfrm>
                <a:off x="5753100" y="2368550"/>
                <a:ext cx="845156" cy="279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/>
                  <a:t>223.1.1.4</a:t>
                </a:r>
                <a:endParaRPr lang="en-US" altLang="en-US" sz="1400">
                  <a:latin typeface="Comic Sans MS" charset="0"/>
                </a:endParaRPr>
              </a:p>
            </p:txBody>
          </p:sp>
          <p:sp>
            <p:nvSpPr>
              <p:cNvPr id="90" name="Line 32"/>
              <p:cNvSpPr>
                <a:spLocks noChangeShapeType="1"/>
              </p:cNvSpPr>
              <p:nvPr/>
            </p:nvSpPr>
            <p:spPr bwMode="auto">
              <a:xfrm flipV="1">
                <a:off x="6854825" y="2652559"/>
                <a:ext cx="753629" cy="1602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91" name="Text Box 33"/>
              <p:cNvSpPr txBox="1">
                <a:spLocks noChangeArrowheads="1"/>
              </p:cNvSpPr>
              <p:nvPr/>
            </p:nvSpPr>
            <p:spPr bwMode="auto">
              <a:xfrm>
                <a:off x="6729413" y="2378075"/>
                <a:ext cx="845156" cy="279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/>
                  <a:t>223.1.2.9</a:t>
                </a:r>
                <a:endParaRPr lang="en-US" altLang="en-US" sz="1400">
                  <a:latin typeface="Comic Sans MS" charset="0"/>
                </a:endParaRPr>
              </a:p>
            </p:txBody>
          </p:sp>
          <p:sp>
            <p:nvSpPr>
              <p:cNvPr id="92" name="Line 36"/>
              <p:cNvSpPr>
                <a:spLocks noChangeShapeType="1"/>
              </p:cNvSpPr>
              <p:nvPr/>
            </p:nvSpPr>
            <p:spPr bwMode="auto">
              <a:xfrm>
                <a:off x="7878763" y="1978025"/>
                <a:ext cx="234950" cy="63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93" name="Line 38"/>
              <p:cNvSpPr>
                <a:spLocks noChangeShapeType="1"/>
              </p:cNvSpPr>
              <p:nvPr/>
            </p:nvSpPr>
            <p:spPr bwMode="auto">
              <a:xfrm>
                <a:off x="7878763" y="3249613"/>
                <a:ext cx="234950" cy="63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94" name="Text Box 41"/>
              <p:cNvSpPr txBox="1">
                <a:spLocks noChangeArrowheads="1"/>
              </p:cNvSpPr>
              <p:nvPr/>
            </p:nvSpPr>
            <p:spPr bwMode="auto">
              <a:xfrm>
                <a:off x="7458075" y="3349625"/>
                <a:ext cx="845156" cy="279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/>
                  <a:t>223.1.2.2</a:t>
                </a:r>
                <a:endParaRPr lang="en-US" altLang="en-US" sz="1400">
                  <a:latin typeface="Comic Sans MS" charset="0"/>
                </a:endParaRPr>
              </a:p>
            </p:txBody>
          </p:sp>
          <p:sp>
            <p:nvSpPr>
              <p:cNvPr id="95" name="Text Box 44"/>
              <p:cNvSpPr txBox="1">
                <a:spLocks noChangeArrowheads="1"/>
              </p:cNvSpPr>
              <p:nvPr/>
            </p:nvSpPr>
            <p:spPr bwMode="auto">
              <a:xfrm>
                <a:off x="7250113" y="1743075"/>
                <a:ext cx="845156" cy="279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/>
                  <a:t>223.1.2.1</a:t>
                </a:r>
                <a:endParaRPr lang="en-US" altLang="en-US" sz="1400">
                  <a:latin typeface="Comic Sans MS" charset="0"/>
                </a:endParaRPr>
              </a:p>
            </p:txBody>
          </p:sp>
          <p:sp>
            <p:nvSpPr>
              <p:cNvPr id="96" name="Line 45"/>
              <p:cNvSpPr>
                <a:spLocks noChangeShapeType="1"/>
              </p:cNvSpPr>
              <p:nvPr/>
            </p:nvSpPr>
            <p:spPr bwMode="auto">
              <a:xfrm>
                <a:off x="6616700" y="3006725"/>
                <a:ext cx="0" cy="7572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97" name="Line 47"/>
              <p:cNvSpPr>
                <a:spLocks noChangeShapeType="1"/>
              </p:cNvSpPr>
              <p:nvPr/>
            </p:nvSpPr>
            <p:spPr bwMode="auto">
              <a:xfrm flipH="1" flipV="1">
                <a:off x="6092948" y="4279900"/>
                <a:ext cx="3175" cy="2413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98" name="Line 48"/>
              <p:cNvSpPr>
                <a:spLocks noChangeShapeType="1"/>
              </p:cNvSpPr>
              <p:nvPr/>
            </p:nvSpPr>
            <p:spPr bwMode="auto">
              <a:xfrm flipH="1" flipV="1">
                <a:off x="7180263" y="4284663"/>
                <a:ext cx="3175" cy="2413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99" name="Text Box 53"/>
              <p:cNvSpPr txBox="1">
                <a:spLocks noChangeArrowheads="1"/>
              </p:cNvSpPr>
              <p:nvPr/>
            </p:nvSpPr>
            <p:spPr bwMode="auto">
              <a:xfrm>
                <a:off x="7212013" y="4344988"/>
                <a:ext cx="845156" cy="279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/>
                  <a:t>223.1.3.2</a:t>
                </a:r>
                <a:endParaRPr lang="en-US" altLang="en-US" sz="1400">
                  <a:latin typeface="Comic Sans MS" charset="0"/>
                </a:endParaRPr>
              </a:p>
            </p:txBody>
          </p:sp>
          <p:sp>
            <p:nvSpPr>
              <p:cNvPr id="100" name="Text Box 56"/>
              <p:cNvSpPr txBox="1">
                <a:spLocks noChangeArrowheads="1"/>
              </p:cNvSpPr>
              <p:nvPr/>
            </p:nvSpPr>
            <p:spPr bwMode="auto">
              <a:xfrm>
                <a:off x="4723471" y="4348556"/>
                <a:ext cx="845156" cy="279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 dirty="0"/>
                  <a:t>223.1.3.3</a:t>
                </a:r>
                <a:endParaRPr lang="en-US" altLang="en-US" sz="1400" dirty="0">
                  <a:latin typeface="Comic Sans MS" charset="0"/>
                </a:endParaRPr>
              </a:p>
            </p:txBody>
          </p:sp>
          <p:grpSp>
            <p:nvGrpSpPr>
              <p:cNvPr id="101" name="Group 57"/>
              <p:cNvGrpSpPr>
                <a:grpSpLocks/>
              </p:cNvGrpSpPr>
              <p:nvPr/>
            </p:nvGrpSpPr>
            <p:grpSpPr bwMode="auto">
              <a:xfrm>
                <a:off x="6113463" y="3101983"/>
                <a:ext cx="935037" cy="279401"/>
                <a:chOff x="4532" y="1229"/>
                <a:chExt cx="589" cy="176"/>
              </a:xfrm>
            </p:grpSpPr>
            <p:sp>
              <p:nvSpPr>
                <p:cNvPr id="144" name="Rectangle 58"/>
                <p:cNvSpPr>
                  <a:spLocks noChangeArrowheads="1"/>
                </p:cNvSpPr>
                <p:nvPr/>
              </p:nvSpPr>
              <p:spPr bwMode="auto">
                <a:xfrm>
                  <a:off x="4587" y="1284"/>
                  <a:ext cx="534" cy="1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1400"/>
                </a:p>
              </p:txBody>
            </p:sp>
            <p:sp>
              <p:nvSpPr>
                <p:cNvPr id="145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532" y="1229"/>
                  <a:ext cx="589" cy="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en-US" sz="1400"/>
                    <a:t>223.1.3.27</a:t>
                  </a:r>
                  <a:endParaRPr lang="en-US" altLang="en-US" sz="1400">
                    <a:latin typeface="Comic Sans MS" charset="0"/>
                  </a:endParaRPr>
                </a:p>
              </p:txBody>
            </p:sp>
          </p:grpSp>
          <p:grpSp>
            <p:nvGrpSpPr>
              <p:cNvPr id="102" name="Group 73"/>
              <p:cNvGrpSpPr>
                <a:grpSpLocks/>
              </p:cNvGrpSpPr>
              <p:nvPr/>
            </p:nvGrpSpPr>
            <p:grpSpPr bwMode="auto">
              <a:xfrm>
                <a:off x="4373563" y="1528763"/>
                <a:ext cx="641350" cy="558800"/>
                <a:chOff x="-44" y="1473"/>
                <a:chExt cx="981" cy="1105"/>
              </a:xfrm>
            </p:grpSpPr>
            <p:pic>
              <p:nvPicPr>
                <p:cNvPr id="142" name="Picture 74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3" name="Freeform 75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4176 w 356"/>
                    <a:gd name="T3" fmla="*/ 248 h 368"/>
                    <a:gd name="T4" fmla="*/ 4954 w 356"/>
                    <a:gd name="T5" fmla="*/ 5173 h 368"/>
                    <a:gd name="T6" fmla="*/ 1092 w 356"/>
                    <a:gd name="T7" fmla="*/ 646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  <p:grpSp>
            <p:nvGrpSpPr>
              <p:cNvPr id="103" name="Group 80"/>
              <p:cNvGrpSpPr>
                <a:grpSpLocks/>
              </p:cNvGrpSpPr>
              <p:nvPr/>
            </p:nvGrpSpPr>
            <p:grpSpPr bwMode="auto">
              <a:xfrm>
                <a:off x="4402796" y="2219793"/>
                <a:ext cx="641350" cy="558800"/>
                <a:chOff x="8" y="1656"/>
                <a:chExt cx="981" cy="1105"/>
              </a:xfrm>
            </p:grpSpPr>
            <p:pic>
              <p:nvPicPr>
                <p:cNvPr id="140" name="Picture 81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8" y="1656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1" name="Freeform 82"/>
                <p:cNvSpPr>
                  <a:spLocks/>
                </p:cNvSpPr>
                <p:nvPr/>
              </p:nvSpPr>
              <p:spPr bwMode="auto">
                <a:xfrm flipH="1">
                  <a:off x="421" y="1766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4176 w 356"/>
                    <a:gd name="T3" fmla="*/ 248 h 368"/>
                    <a:gd name="T4" fmla="*/ 4954 w 356"/>
                    <a:gd name="T5" fmla="*/ 5173 h 368"/>
                    <a:gd name="T6" fmla="*/ 1092 w 356"/>
                    <a:gd name="T7" fmla="*/ 646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  <p:grpSp>
            <p:nvGrpSpPr>
              <p:cNvPr id="104" name="Group 83"/>
              <p:cNvGrpSpPr>
                <a:grpSpLocks/>
              </p:cNvGrpSpPr>
              <p:nvPr/>
            </p:nvGrpSpPr>
            <p:grpSpPr bwMode="auto">
              <a:xfrm>
                <a:off x="4397375" y="2736850"/>
                <a:ext cx="641350" cy="558800"/>
                <a:chOff x="-44" y="1473"/>
                <a:chExt cx="981" cy="1105"/>
              </a:xfrm>
            </p:grpSpPr>
            <p:pic>
              <p:nvPicPr>
                <p:cNvPr id="138" name="Picture 84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9" name="Freeform 85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4176 w 356"/>
                    <a:gd name="T3" fmla="*/ 248 h 368"/>
                    <a:gd name="T4" fmla="*/ 4954 w 356"/>
                    <a:gd name="T5" fmla="*/ 5173 h 368"/>
                    <a:gd name="T6" fmla="*/ 1092 w 356"/>
                    <a:gd name="T7" fmla="*/ 646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  <p:grpSp>
            <p:nvGrpSpPr>
              <p:cNvPr id="105" name="Group 87"/>
              <p:cNvGrpSpPr>
                <a:grpSpLocks/>
              </p:cNvGrpSpPr>
              <p:nvPr/>
            </p:nvGrpSpPr>
            <p:grpSpPr bwMode="auto">
              <a:xfrm flipH="1">
                <a:off x="8056563" y="1685925"/>
                <a:ext cx="641350" cy="558800"/>
                <a:chOff x="-44" y="1473"/>
                <a:chExt cx="981" cy="1105"/>
              </a:xfrm>
            </p:grpSpPr>
            <p:pic>
              <p:nvPicPr>
                <p:cNvPr id="136" name="Picture 88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7" name="Freeform 89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4176 w 356"/>
                    <a:gd name="T3" fmla="*/ 248 h 368"/>
                    <a:gd name="T4" fmla="*/ 4954 w 356"/>
                    <a:gd name="T5" fmla="*/ 5173 h 368"/>
                    <a:gd name="T6" fmla="*/ 1092 w 356"/>
                    <a:gd name="T7" fmla="*/ 646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  <p:grpSp>
            <p:nvGrpSpPr>
              <p:cNvPr id="106" name="Group 90"/>
              <p:cNvGrpSpPr>
                <a:grpSpLocks/>
              </p:cNvGrpSpPr>
              <p:nvPr/>
            </p:nvGrpSpPr>
            <p:grpSpPr bwMode="auto">
              <a:xfrm flipH="1">
                <a:off x="8070850" y="2965450"/>
                <a:ext cx="641350" cy="558800"/>
                <a:chOff x="-44" y="1473"/>
                <a:chExt cx="981" cy="1105"/>
              </a:xfrm>
            </p:grpSpPr>
            <p:pic>
              <p:nvPicPr>
                <p:cNvPr id="134" name="Picture 91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5" name="Freeform 92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4176 w 356"/>
                    <a:gd name="T3" fmla="*/ 248 h 368"/>
                    <a:gd name="T4" fmla="*/ 4954 w 356"/>
                    <a:gd name="T5" fmla="*/ 5173 h 368"/>
                    <a:gd name="T6" fmla="*/ 1092 w 356"/>
                    <a:gd name="T7" fmla="*/ 646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  <p:grpSp>
            <p:nvGrpSpPr>
              <p:cNvPr id="107" name="Group 93"/>
              <p:cNvGrpSpPr>
                <a:grpSpLocks/>
              </p:cNvGrpSpPr>
              <p:nvPr/>
            </p:nvGrpSpPr>
            <p:grpSpPr bwMode="auto">
              <a:xfrm flipH="1">
                <a:off x="6972300" y="4489450"/>
                <a:ext cx="641350" cy="558800"/>
                <a:chOff x="-44" y="1473"/>
                <a:chExt cx="981" cy="1105"/>
              </a:xfrm>
            </p:grpSpPr>
            <p:pic>
              <p:nvPicPr>
                <p:cNvPr id="132" name="Picture 94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3" name="Freeform 95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4176 w 356"/>
                    <a:gd name="T3" fmla="*/ 248 h 368"/>
                    <a:gd name="T4" fmla="*/ 4954 w 356"/>
                    <a:gd name="T5" fmla="*/ 5173 h 368"/>
                    <a:gd name="T6" fmla="*/ 1092 w 356"/>
                    <a:gd name="T7" fmla="*/ 646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  <p:grpSp>
            <p:nvGrpSpPr>
              <p:cNvPr id="108" name="Group 96"/>
              <p:cNvGrpSpPr>
                <a:grpSpLocks/>
              </p:cNvGrpSpPr>
              <p:nvPr/>
            </p:nvGrpSpPr>
            <p:grpSpPr bwMode="auto">
              <a:xfrm flipH="1">
                <a:off x="4826699" y="3833869"/>
                <a:ext cx="1623314" cy="1255656"/>
                <a:chOff x="-44" y="95"/>
                <a:chExt cx="2483" cy="2483"/>
              </a:xfrm>
            </p:grpSpPr>
            <p:pic>
              <p:nvPicPr>
                <p:cNvPr id="128" name="Picture 97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9" name="Freeform 98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4176 w 356"/>
                    <a:gd name="T3" fmla="*/ 248 h 368"/>
                    <a:gd name="T4" fmla="*/ 4954 w 356"/>
                    <a:gd name="T5" fmla="*/ 5173 h 368"/>
                    <a:gd name="T6" fmla="*/ 1092 w 356"/>
                    <a:gd name="T7" fmla="*/ 646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pic>
              <p:nvPicPr>
                <p:cNvPr id="130" name="Picture 97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458" y="95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1" name="Freeform 98"/>
                <p:cNvSpPr>
                  <a:spLocks/>
                </p:cNvSpPr>
                <p:nvPr/>
              </p:nvSpPr>
              <p:spPr bwMode="auto">
                <a:xfrm flipH="1">
                  <a:off x="1867" y="200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4176 w 356"/>
                    <a:gd name="T3" fmla="*/ 248 h 368"/>
                    <a:gd name="T4" fmla="*/ 4954 w 356"/>
                    <a:gd name="T5" fmla="*/ 5173 h 368"/>
                    <a:gd name="T6" fmla="*/ 1092 w 356"/>
                    <a:gd name="T7" fmla="*/ 646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  <p:grpSp>
            <p:nvGrpSpPr>
              <p:cNvPr id="109" name="Group 99"/>
              <p:cNvGrpSpPr>
                <a:grpSpLocks/>
              </p:cNvGrpSpPr>
              <p:nvPr/>
            </p:nvGrpSpPr>
            <p:grpSpPr bwMode="auto">
              <a:xfrm>
                <a:off x="6237288" y="2624138"/>
                <a:ext cx="698500" cy="355600"/>
                <a:chOff x="4396" y="1245"/>
                <a:chExt cx="672" cy="248"/>
              </a:xfrm>
            </p:grpSpPr>
            <p:sp>
              <p:nvSpPr>
                <p:cNvPr id="120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1400">
                    <a:latin typeface="Times New Roman" charset="0"/>
                  </a:endParaRPr>
                </a:p>
              </p:txBody>
            </p:sp>
            <p:sp>
              <p:nvSpPr>
                <p:cNvPr id="121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 sz="1400">
                    <a:latin typeface="Times New Roman" charset="0"/>
                  </a:endParaRPr>
                </a:p>
              </p:txBody>
            </p:sp>
            <p:sp>
              <p:nvSpPr>
                <p:cNvPr id="122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1400">
                    <a:latin typeface="Times New Roman" charset="0"/>
                  </a:endParaRPr>
                </a:p>
              </p:txBody>
            </p:sp>
            <p:grpSp>
              <p:nvGrpSpPr>
                <p:cNvPr id="123" name="Group 103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26" name="Freeform 10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/>
                  </a:p>
                </p:txBody>
              </p:sp>
              <p:sp>
                <p:nvSpPr>
                  <p:cNvPr id="127" name="Freeform 10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/>
                  </a:p>
                </p:txBody>
              </p:sp>
            </p:grpSp>
            <p:sp>
              <p:nvSpPr>
                <p:cNvPr id="124" name="Line 106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25" name="Line 107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110" name="Line 5"/>
              <p:cNvSpPr>
                <a:spLocks noChangeShapeType="1"/>
              </p:cNvSpPr>
              <p:nvPr/>
            </p:nvSpPr>
            <p:spPr bwMode="auto">
              <a:xfrm>
                <a:off x="4979988" y="1816100"/>
                <a:ext cx="390525" cy="63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1" name="Line 7"/>
              <p:cNvSpPr>
                <a:spLocks noChangeShapeType="1"/>
              </p:cNvSpPr>
              <p:nvPr/>
            </p:nvSpPr>
            <p:spPr bwMode="auto">
              <a:xfrm flipV="1">
                <a:off x="5014913" y="2555875"/>
                <a:ext cx="277812" cy="31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2" name="Line 8"/>
              <p:cNvSpPr>
                <a:spLocks noChangeShapeType="1"/>
              </p:cNvSpPr>
              <p:nvPr/>
            </p:nvSpPr>
            <p:spPr bwMode="auto">
              <a:xfrm>
                <a:off x="5026025" y="3087688"/>
                <a:ext cx="422275" cy="47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3" name="Line 11"/>
              <p:cNvSpPr>
                <a:spLocks noChangeShapeType="1"/>
              </p:cNvSpPr>
              <p:nvPr/>
            </p:nvSpPr>
            <p:spPr bwMode="auto">
              <a:xfrm>
                <a:off x="5780088" y="2663825"/>
                <a:ext cx="561975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4" name="Text Box 30"/>
              <p:cNvSpPr txBox="1">
                <a:spLocks noChangeArrowheads="1"/>
              </p:cNvSpPr>
              <p:nvPr/>
            </p:nvSpPr>
            <p:spPr bwMode="auto">
              <a:xfrm>
                <a:off x="4482077" y="3546530"/>
                <a:ext cx="845156" cy="279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 dirty="0"/>
                  <a:t>223.1.1.4</a:t>
                </a:r>
                <a:endParaRPr lang="en-US" altLang="en-US" sz="1400" dirty="0">
                  <a:latin typeface="Comic Sans MS" charset="0"/>
                </a:endParaRPr>
              </a:p>
            </p:txBody>
          </p:sp>
          <p:sp>
            <p:nvSpPr>
              <p:cNvPr id="115" name="Text Box 56"/>
              <p:cNvSpPr txBox="1">
                <a:spLocks noChangeArrowheads="1"/>
              </p:cNvSpPr>
              <p:nvPr/>
            </p:nvSpPr>
            <p:spPr bwMode="auto">
              <a:xfrm>
                <a:off x="6087694" y="4468444"/>
                <a:ext cx="845156" cy="279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/>
                  <a:t>223.1.3.1</a:t>
                </a:r>
                <a:endParaRPr lang="en-US" altLang="en-US" sz="1400">
                  <a:latin typeface="Comic Sans MS" charset="0"/>
                </a:endParaRPr>
              </a:p>
            </p:txBody>
          </p:sp>
          <p:sp>
            <p:nvSpPr>
              <p:cNvPr id="116" name="Line 8"/>
              <p:cNvSpPr>
                <a:spLocks noChangeShapeType="1"/>
              </p:cNvSpPr>
              <p:nvPr/>
            </p:nvSpPr>
            <p:spPr bwMode="auto">
              <a:xfrm flipV="1">
                <a:off x="5322873" y="3081345"/>
                <a:ext cx="316440" cy="7826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7" name="Line 47"/>
              <p:cNvSpPr>
                <a:spLocks noChangeShapeType="1"/>
              </p:cNvSpPr>
              <p:nvPr/>
            </p:nvSpPr>
            <p:spPr bwMode="auto">
              <a:xfrm>
                <a:off x="5441095" y="4240558"/>
                <a:ext cx="461542" cy="108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8" name="Line 8"/>
              <p:cNvSpPr>
                <a:spLocks noChangeShapeType="1"/>
              </p:cNvSpPr>
              <p:nvPr/>
            </p:nvSpPr>
            <p:spPr bwMode="auto">
              <a:xfrm>
                <a:off x="5639313" y="2773506"/>
                <a:ext cx="891" cy="3218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9" name="Line 32"/>
              <p:cNvSpPr>
                <a:spLocks noChangeShapeType="1"/>
              </p:cNvSpPr>
              <p:nvPr/>
            </p:nvSpPr>
            <p:spPr bwMode="auto">
              <a:xfrm flipV="1">
                <a:off x="7878763" y="1978025"/>
                <a:ext cx="0" cy="127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</p:grpSp>
        <p:grpSp>
          <p:nvGrpSpPr>
            <p:cNvPr id="148" name="Group 9"/>
            <p:cNvGrpSpPr>
              <a:grpSpLocks/>
            </p:cNvGrpSpPr>
            <p:nvPr/>
          </p:nvGrpSpPr>
          <p:grpSpPr bwMode="auto">
            <a:xfrm>
              <a:off x="7780362" y="2346513"/>
              <a:ext cx="3573924" cy="1651105"/>
              <a:chOff x="5278322" y="1814365"/>
              <a:chExt cx="2775492" cy="1282462"/>
            </a:xfrm>
          </p:grpSpPr>
          <p:pic>
            <p:nvPicPr>
              <p:cNvPr id="14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8322" y="2485783"/>
                <a:ext cx="509379" cy="287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50" name="Straight Connector 149"/>
              <p:cNvCxnSpPr>
                <a:cxnSpLocks noChangeShapeType="1"/>
              </p:cNvCxnSpPr>
              <p:nvPr/>
            </p:nvCxnSpPr>
            <p:spPr bwMode="auto">
              <a:xfrm flipH="1">
                <a:off x="5369756" y="1814365"/>
                <a:ext cx="13345" cy="6842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1" name="Straight Connector 77"/>
              <p:cNvCxnSpPr>
                <a:cxnSpLocks noChangeShapeType="1"/>
              </p:cNvCxnSpPr>
              <p:nvPr/>
            </p:nvCxnSpPr>
            <p:spPr bwMode="auto">
              <a:xfrm flipV="1">
                <a:off x="5443520" y="2769741"/>
                <a:ext cx="1" cy="3270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152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44435" y="2515330"/>
                <a:ext cx="509379" cy="287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3" name="Oval 152"/>
            <p:cNvSpPr/>
            <p:nvPr/>
          </p:nvSpPr>
          <p:spPr>
            <a:xfrm>
              <a:off x="9222801" y="5090849"/>
              <a:ext cx="469075" cy="432776"/>
            </a:xfrm>
            <a:prstGeom prst="ellipse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4" name="Oval 153"/>
            <p:cNvSpPr/>
            <p:nvPr/>
          </p:nvSpPr>
          <p:spPr>
            <a:xfrm>
              <a:off x="9141497" y="5016117"/>
              <a:ext cx="638062" cy="588686"/>
            </a:xfrm>
            <a:prstGeom prst="ellipse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5" name="Oval 154"/>
            <p:cNvSpPr/>
            <p:nvPr/>
          </p:nvSpPr>
          <p:spPr>
            <a:xfrm>
              <a:off x="9055560" y="4939316"/>
              <a:ext cx="809706" cy="747048"/>
            </a:xfrm>
            <a:prstGeom prst="ellipse">
              <a:avLst/>
            </a:prstGeom>
            <a:noFill/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6" name="Oval 155"/>
            <p:cNvSpPr/>
            <p:nvPr/>
          </p:nvSpPr>
          <p:spPr>
            <a:xfrm>
              <a:off x="8973600" y="4864223"/>
              <a:ext cx="971852" cy="89664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157" name="Picture 777" descr="access_point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3049" y="4983715"/>
              <a:ext cx="587412" cy="486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" name="Oval 157"/>
            <p:cNvSpPr/>
            <p:nvPr/>
          </p:nvSpPr>
          <p:spPr>
            <a:xfrm>
              <a:off x="8892682" y="4796829"/>
              <a:ext cx="1134822" cy="104700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4" name="Down Arrow 3"/>
          <p:cNvSpPr/>
          <p:nvPr/>
        </p:nvSpPr>
        <p:spPr>
          <a:xfrm>
            <a:off x="2913443" y="1168779"/>
            <a:ext cx="636101" cy="1575697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5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 Control (MAC)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happens in some</a:t>
            </a:r>
            <a:br>
              <a:rPr lang="en-US" dirty="0"/>
            </a:br>
            <a:r>
              <a:rPr lang="en-US" dirty="0"/>
              <a:t>physical </a:t>
            </a:r>
            <a:r>
              <a:rPr lang="en-US" b="1" dirty="0">
                <a:solidFill>
                  <a:schemeClr val="accent6"/>
                </a:solidFill>
              </a:rPr>
              <a:t>medium</a:t>
            </a:r>
            <a:r>
              <a:rPr lang="en-US" dirty="0"/>
              <a:t>. (Plural is </a:t>
            </a:r>
            <a:r>
              <a:rPr lang="en-US" b="1" dirty="0"/>
              <a:t>media</a:t>
            </a:r>
            <a:r>
              <a:rPr lang="en-US" i="1" dirty="0"/>
              <a:t>.</a:t>
            </a:r>
            <a:r>
              <a:rPr lang="en-US" dirty="0"/>
              <a:t>)</a:t>
            </a:r>
          </a:p>
          <a:p>
            <a:r>
              <a:rPr lang="en-US" dirty="0"/>
              <a:t>Wireless communication occurs in open space, in some freq. band.</a:t>
            </a:r>
          </a:p>
          <a:p>
            <a:r>
              <a:rPr lang="en-US" dirty="0"/>
              <a:t>Wired communication occurs on a wire.</a:t>
            </a:r>
          </a:p>
          <a:p>
            <a:pPr lvl="1"/>
            <a:r>
              <a:rPr lang="en-US" dirty="0"/>
              <a:t>Many nodes are often connected to the same wire, physically or logically.</a:t>
            </a:r>
          </a:p>
          <a:p>
            <a:r>
              <a:rPr lang="en-US" dirty="0"/>
              <a:t>MAC is needed in </a:t>
            </a:r>
            <a:r>
              <a:rPr lang="en-US" b="1" dirty="0">
                <a:solidFill>
                  <a:schemeClr val="accent6"/>
                </a:solidFill>
              </a:rPr>
              <a:t>broadcast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links</a:t>
            </a:r>
            <a:r>
              <a:rPr lang="en-US" dirty="0"/>
              <a:t>, where more than one node is </a:t>
            </a:r>
            <a:r>
              <a:rPr lang="en-US" i="1" dirty="0">
                <a:solidFill>
                  <a:schemeClr val="accent6"/>
                </a:solidFill>
              </a:rPr>
              <a:t>sharing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a single channel.</a:t>
            </a:r>
          </a:p>
          <a:p>
            <a:r>
              <a:rPr lang="en-US" dirty="0"/>
              <a:t>MAC is unnecessary in </a:t>
            </a:r>
            <a:r>
              <a:rPr lang="en-US" b="1" dirty="0">
                <a:solidFill>
                  <a:schemeClr val="accent6"/>
                </a:solidFill>
              </a:rPr>
              <a:t>point-to-point</a:t>
            </a:r>
            <a:r>
              <a:rPr lang="en-US" dirty="0"/>
              <a:t> links.</a:t>
            </a:r>
          </a:p>
          <a:p>
            <a:pPr lvl="1"/>
            <a:r>
              <a:rPr lang="en-US" dirty="0" err="1"/>
              <a:t>Eg.</a:t>
            </a:r>
            <a:r>
              <a:rPr lang="en-US" dirty="0"/>
              <a:t>, a wired link with separate send and receive wires</a:t>
            </a:r>
          </a:p>
          <a:p>
            <a:pPr lvl="1"/>
            <a:r>
              <a:rPr lang="en-US" dirty="0"/>
              <a:t>such connections are only common over long distances.</a:t>
            </a:r>
          </a:p>
          <a:p>
            <a:endParaRPr lang="en-US" dirty="0"/>
          </a:p>
        </p:txBody>
      </p:sp>
      <p:grpSp>
        <p:nvGrpSpPr>
          <p:cNvPr id="209" name="Group 208"/>
          <p:cNvGrpSpPr/>
          <p:nvPr/>
        </p:nvGrpSpPr>
        <p:grpSpPr>
          <a:xfrm>
            <a:off x="7043737" y="0"/>
            <a:ext cx="5148263" cy="1962150"/>
            <a:chOff x="933450" y="4186238"/>
            <a:chExt cx="5148263" cy="1962150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933450" y="5694363"/>
              <a:ext cx="1601788" cy="454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400" i="0">
                  <a:latin typeface="Arial" charset="0"/>
                </a:rPr>
                <a:t>shared wire (e.g.,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i="0">
                  <a:latin typeface="Arial" charset="0"/>
                </a:rPr>
                <a:t>cabled Ethernet)</a:t>
              </a: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781300" y="5683250"/>
              <a:ext cx="1690688" cy="454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400" i="0">
                  <a:latin typeface="Arial" charset="0"/>
                </a:rPr>
                <a:t>shared RF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i="0">
                  <a:latin typeface="Arial" charset="0"/>
                </a:rPr>
                <a:t> (e.g., 802.11 WiFi)</a:t>
              </a: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5070475" y="5691188"/>
              <a:ext cx="1011238" cy="454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400" i="0">
                  <a:latin typeface="Arial" charset="0"/>
                </a:rPr>
                <a:t>shared RF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400" i="0">
                  <a:latin typeface="Arial" charset="0"/>
                </a:rPr>
                <a:t>(satellite) </a:t>
              </a:r>
            </a:p>
          </p:txBody>
        </p:sp>
        <p:sp>
          <p:nvSpPr>
            <p:cNvPr id="7" name="Line 173"/>
            <p:cNvSpPr>
              <a:spLocks noChangeShapeType="1"/>
            </p:cNvSpPr>
            <p:nvPr/>
          </p:nvSpPr>
          <p:spPr bwMode="auto">
            <a:xfrm flipH="1">
              <a:off x="1544638" y="4522788"/>
              <a:ext cx="466725" cy="890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" name="Line 174"/>
            <p:cNvSpPr>
              <a:spLocks noChangeShapeType="1"/>
            </p:cNvSpPr>
            <p:nvPr/>
          </p:nvSpPr>
          <p:spPr bwMode="auto">
            <a:xfrm>
              <a:off x="1527175" y="4994275"/>
              <a:ext cx="242888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" name="Line 175"/>
            <p:cNvSpPr>
              <a:spLocks noChangeShapeType="1"/>
            </p:cNvSpPr>
            <p:nvPr/>
          </p:nvSpPr>
          <p:spPr bwMode="auto">
            <a:xfrm>
              <a:off x="1392238" y="5330825"/>
              <a:ext cx="1905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" name="Line 176"/>
            <p:cNvSpPr>
              <a:spLocks noChangeShapeType="1"/>
            </p:cNvSpPr>
            <p:nvPr/>
          </p:nvSpPr>
          <p:spPr bwMode="auto">
            <a:xfrm flipV="1">
              <a:off x="1836738" y="4854575"/>
              <a:ext cx="177800" cy="7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grpSp>
          <p:nvGrpSpPr>
            <p:cNvPr id="11" name="Group 382"/>
            <p:cNvGrpSpPr>
              <a:grpSpLocks/>
            </p:cNvGrpSpPr>
            <p:nvPr/>
          </p:nvGrpSpPr>
          <p:grpSpPr bwMode="auto">
            <a:xfrm>
              <a:off x="4808538" y="5362575"/>
              <a:ext cx="288925" cy="220663"/>
              <a:chOff x="2274" y="2821"/>
              <a:chExt cx="215" cy="238"/>
            </a:xfrm>
          </p:grpSpPr>
          <p:sp>
            <p:nvSpPr>
              <p:cNvPr id="12" name="Freeform 383"/>
              <p:cNvSpPr>
                <a:spLocks noEditPoints="1"/>
              </p:cNvSpPr>
              <p:nvPr/>
            </p:nvSpPr>
            <p:spPr bwMode="auto">
              <a:xfrm>
                <a:off x="2274" y="3034"/>
                <a:ext cx="215" cy="25"/>
              </a:xfrm>
              <a:custGeom>
                <a:avLst/>
                <a:gdLst>
                  <a:gd name="T0" fmla="*/ 1 w 430"/>
                  <a:gd name="T1" fmla="*/ 1 h 50"/>
                  <a:gd name="T2" fmla="*/ 0 w 430"/>
                  <a:gd name="T3" fmla="*/ 1 h 50"/>
                  <a:gd name="T4" fmla="*/ 0 w 430"/>
                  <a:gd name="T5" fmla="*/ 1 h 50"/>
                  <a:gd name="T6" fmla="*/ 7 w 430"/>
                  <a:gd name="T7" fmla="*/ 1 h 50"/>
                  <a:gd name="T8" fmla="*/ 7 w 430"/>
                  <a:gd name="T9" fmla="*/ 1 h 50"/>
                  <a:gd name="T10" fmla="*/ 6 w 430"/>
                  <a:gd name="T11" fmla="*/ 1 h 50"/>
                  <a:gd name="T12" fmla="*/ 6 w 430"/>
                  <a:gd name="T13" fmla="*/ 0 h 50"/>
                  <a:gd name="T14" fmla="*/ 1 w 430"/>
                  <a:gd name="T15" fmla="*/ 0 h 50"/>
                  <a:gd name="T16" fmla="*/ 1 w 430"/>
                  <a:gd name="T17" fmla="*/ 1 h 50"/>
                  <a:gd name="T18" fmla="*/ 6 w 430"/>
                  <a:gd name="T19" fmla="*/ 1 h 50"/>
                  <a:gd name="T20" fmla="*/ 1 w 430"/>
                  <a:gd name="T21" fmla="*/ 1 h 50"/>
                  <a:gd name="T22" fmla="*/ 6 w 430"/>
                  <a:gd name="T23" fmla="*/ 1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0" h="50">
                    <a:moveTo>
                      <a:pt x="26" y="18"/>
                    </a:moveTo>
                    <a:lnTo>
                      <a:pt x="0" y="18"/>
                    </a:lnTo>
                    <a:lnTo>
                      <a:pt x="0" y="50"/>
                    </a:lnTo>
                    <a:lnTo>
                      <a:pt x="430" y="50"/>
                    </a:lnTo>
                    <a:lnTo>
                      <a:pt x="430" y="18"/>
                    </a:lnTo>
                    <a:lnTo>
                      <a:pt x="376" y="18"/>
                    </a:lnTo>
                    <a:lnTo>
                      <a:pt x="376" y="0"/>
                    </a:lnTo>
                    <a:lnTo>
                      <a:pt x="26" y="0"/>
                    </a:lnTo>
                    <a:lnTo>
                      <a:pt x="26" y="18"/>
                    </a:lnTo>
                    <a:close/>
                    <a:moveTo>
                      <a:pt x="376" y="18"/>
                    </a:moveTo>
                    <a:lnTo>
                      <a:pt x="33" y="18"/>
                    </a:lnTo>
                    <a:lnTo>
                      <a:pt x="376" y="18"/>
                    </a:lnTo>
                    <a:close/>
                  </a:path>
                </a:pathLst>
              </a:cu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384"/>
              <p:cNvSpPr>
                <a:spLocks noChangeShapeType="1"/>
              </p:cNvSpPr>
              <p:nvPr/>
            </p:nvSpPr>
            <p:spPr bwMode="auto">
              <a:xfrm>
                <a:off x="2317" y="2951"/>
                <a:ext cx="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385"/>
              <p:cNvSpPr>
                <a:spLocks/>
              </p:cNvSpPr>
              <p:nvPr/>
            </p:nvSpPr>
            <p:spPr bwMode="auto">
              <a:xfrm>
                <a:off x="2317" y="2923"/>
                <a:ext cx="44" cy="109"/>
              </a:xfrm>
              <a:custGeom>
                <a:avLst/>
                <a:gdLst>
                  <a:gd name="T0" fmla="*/ 2 w 87"/>
                  <a:gd name="T1" fmla="*/ 3 h 219"/>
                  <a:gd name="T2" fmla="*/ 0 w 87"/>
                  <a:gd name="T3" fmla="*/ 0 h 219"/>
                  <a:gd name="T4" fmla="*/ 1 w 87"/>
                  <a:gd name="T5" fmla="*/ 0 h 2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7" h="219">
                    <a:moveTo>
                      <a:pt x="87" y="219"/>
                    </a:moveTo>
                    <a:lnTo>
                      <a:pt x="0" y="55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386"/>
              <p:cNvSpPr>
                <a:spLocks noChangeShapeType="1"/>
              </p:cNvSpPr>
              <p:nvPr/>
            </p:nvSpPr>
            <p:spPr bwMode="auto">
              <a:xfrm flipV="1">
                <a:off x="2300" y="2951"/>
                <a:ext cx="47" cy="8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387"/>
              <p:cNvSpPr>
                <a:spLocks/>
              </p:cNvSpPr>
              <p:nvPr/>
            </p:nvSpPr>
            <p:spPr bwMode="auto">
              <a:xfrm>
                <a:off x="2317" y="3005"/>
                <a:ext cx="86" cy="27"/>
              </a:xfrm>
              <a:custGeom>
                <a:avLst/>
                <a:gdLst>
                  <a:gd name="T0" fmla="*/ 1 w 172"/>
                  <a:gd name="T1" fmla="*/ 0 h 55"/>
                  <a:gd name="T2" fmla="*/ 0 w 172"/>
                  <a:gd name="T3" fmla="*/ 0 h 55"/>
                  <a:gd name="T4" fmla="*/ 3 w 172"/>
                  <a:gd name="T5" fmla="*/ 0 h 55"/>
                  <a:gd name="T6" fmla="*/ 3 w 172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2" h="55">
                    <a:moveTo>
                      <a:pt x="28" y="55"/>
                    </a:moveTo>
                    <a:lnTo>
                      <a:pt x="0" y="0"/>
                    </a:lnTo>
                    <a:lnTo>
                      <a:pt x="172" y="0"/>
                    </a:lnTo>
                    <a:lnTo>
                      <a:pt x="146" y="55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388"/>
              <p:cNvSpPr>
                <a:spLocks noChangeShapeType="1"/>
              </p:cNvSpPr>
              <p:nvPr/>
            </p:nvSpPr>
            <p:spPr bwMode="auto">
              <a:xfrm flipH="1" flipV="1">
                <a:off x="2375" y="2960"/>
                <a:ext cx="46" cy="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389"/>
              <p:cNvSpPr>
                <a:spLocks/>
              </p:cNvSpPr>
              <p:nvPr/>
            </p:nvSpPr>
            <p:spPr bwMode="auto">
              <a:xfrm>
                <a:off x="2274" y="3034"/>
                <a:ext cx="215" cy="25"/>
              </a:xfrm>
              <a:custGeom>
                <a:avLst/>
                <a:gdLst>
                  <a:gd name="T0" fmla="*/ 1 w 430"/>
                  <a:gd name="T1" fmla="*/ 1 h 50"/>
                  <a:gd name="T2" fmla="*/ 0 w 430"/>
                  <a:gd name="T3" fmla="*/ 1 h 50"/>
                  <a:gd name="T4" fmla="*/ 0 w 430"/>
                  <a:gd name="T5" fmla="*/ 1 h 50"/>
                  <a:gd name="T6" fmla="*/ 7 w 430"/>
                  <a:gd name="T7" fmla="*/ 1 h 50"/>
                  <a:gd name="T8" fmla="*/ 7 w 430"/>
                  <a:gd name="T9" fmla="*/ 1 h 50"/>
                  <a:gd name="T10" fmla="*/ 6 w 430"/>
                  <a:gd name="T11" fmla="*/ 1 h 50"/>
                  <a:gd name="T12" fmla="*/ 6 w 430"/>
                  <a:gd name="T13" fmla="*/ 0 h 50"/>
                  <a:gd name="T14" fmla="*/ 1 w 430"/>
                  <a:gd name="T15" fmla="*/ 0 h 50"/>
                  <a:gd name="T16" fmla="*/ 1 w 430"/>
                  <a:gd name="T17" fmla="*/ 1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0" h="50">
                    <a:moveTo>
                      <a:pt x="26" y="18"/>
                    </a:moveTo>
                    <a:lnTo>
                      <a:pt x="0" y="18"/>
                    </a:lnTo>
                    <a:lnTo>
                      <a:pt x="0" y="50"/>
                    </a:lnTo>
                    <a:lnTo>
                      <a:pt x="430" y="50"/>
                    </a:lnTo>
                    <a:lnTo>
                      <a:pt x="430" y="18"/>
                    </a:lnTo>
                    <a:lnTo>
                      <a:pt x="376" y="18"/>
                    </a:lnTo>
                    <a:lnTo>
                      <a:pt x="376" y="0"/>
                    </a:lnTo>
                    <a:lnTo>
                      <a:pt x="26" y="0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390"/>
              <p:cNvSpPr>
                <a:spLocks/>
              </p:cNvSpPr>
              <p:nvPr/>
            </p:nvSpPr>
            <p:spPr bwMode="auto">
              <a:xfrm>
                <a:off x="2290" y="3043"/>
                <a:ext cx="171" cy="1"/>
              </a:xfrm>
              <a:custGeom>
                <a:avLst/>
                <a:gdLst>
                  <a:gd name="T0" fmla="*/ 5 w 343"/>
                  <a:gd name="T1" fmla="*/ 0 h 1"/>
                  <a:gd name="T2" fmla="*/ 0 w 343"/>
                  <a:gd name="T3" fmla="*/ 0 h 1"/>
                  <a:gd name="T4" fmla="*/ 5 w 34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1">
                    <a:moveTo>
                      <a:pt x="343" y="0"/>
                    </a:moveTo>
                    <a:lnTo>
                      <a:pt x="0" y="0"/>
                    </a:lnTo>
                    <a:lnTo>
                      <a:pt x="343" y="0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391"/>
              <p:cNvSpPr>
                <a:spLocks noChangeArrowheads="1"/>
              </p:cNvSpPr>
              <p:nvPr/>
            </p:nvSpPr>
            <p:spPr bwMode="auto">
              <a:xfrm>
                <a:off x="2347" y="2951"/>
                <a:ext cx="27" cy="83"/>
              </a:xfrm>
              <a:prstGeom prst="rect">
                <a:avLst/>
              </a:prstGeom>
              <a:solidFill>
                <a:srgbClr val="3333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" name="Freeform 392"/>
              <p:cNvSpPr>
                <a:spLocks noEditPoints="1"/>
              </p:cNvSpPr>
              <p:nvPr/>
            </p:nvSpPr>
            <p:spPr bwMode="auto">
              <a:xfrm>
                <a:off x="2281" y="2821"/>
                <a:ext cx="208" cy="175"/>
              </a:xfrm>
              <a:custGeom>
                <a:avLst/>
                <a:gdLst>
                  <a:gd name="T0" fmla="*/ 1 w 415"/>
                  <a:gd name="T1" fmla="*/ 1 h 350"/>
                  <a:gd name="T2" fmla="*/ 1 w 415"/>
                  <a:gd name="T3" fmla="*/ 2 h 350"/>
                  <a:gd name="T4" fmla="*/ 1 w 415"/>
                  <a:gd name="T5" fmla="*/ 3 h 350"/>
                  <a:gd name="T6" fmla="*/ 1 w 415"/>
                  <a:gd name="T7" fmla="*/ 3 h 350"/>
                  <a:gd name="T8" fmla="*/ 2 w 415"/>
                  <a:gd name="T9" fmla="*/ 4 h 350"/>
                  <a:gd name="T10" fmla="*/ 3 w 415"/>
                  <a:gd name="T11" fmla="*/ 5 h 350"/>
                  <a:gd name="T12" fmla="*/ 4 w 415"/>
                  <a:gd name="T13" fmla="*/ 5 h 350"/>
                  <a:gd name="T14" fmla="*/ 5 w 415"/>
                  <a:gd name="T15" fmla="*/ 6 h 350"/>
                  <a:gd name="T16" fmla="*/ 6 w 415"/>
                  <a:gd name="T17" fmla="*/ 6 h 350"/>
                  <a:gd name="T18" fmla="*/ 6 w 415"/>
                  <a:gd name="T19" fmla="*/ 6 h 350"/>
                  <a:gd name="T20" fmla="*/ 7 w 415"/>
                  <a:gd name="T21" fmla="*/ 5 h 350"/>
                  <a:gd name="T22" fmla="*/ 7 w 415"/>
                  <a:gd name="T23" fmla="*/ 5 h 350"/>
                  <a:gd name="T24" fmla="*/ 6 w 415"/>
                  <a:gd name="T25" fmla="*/ 5 h 350"/>
                  <a:gd name="T26" fmla="*/ 6 w 415"/>
                  <a:gd name="T27" fmla="*/ 5 h 350"/>
                  <a:gd name="T28" fmla="*/ 5 w 415"/>
                  <a:gd name="T29" fmla="*/ 5 h 350"/>
                  <a:gd name="T30" fmla="*/ 4 w 415"/>
                  <a:gd name="T31" fmla="*/ 5 h 350"/>
                  <a:gd name="T32" fmla="*/ 3 w 415"/>
                  <a:gd name="T33" fmla="*/ 4 h 350"/>
                  <a:gd name="T34" fmla="*/ 2 w 415"/>
                  <a:gd name="T35" fmla="*/ 3 h 350"/>
                  <a:gd name="T36" fmla="*/ 2 w 415"/>
                  <a:gd name="T37" fmla="*/ 3 h 350"/>
                  <a:gd name="T38" fmla="*/ 1 w 415"/>
                  <a:gd name="T39" fmla="*/ 2 h 350"/>
                  <a:gd name="T40" fmla="*/ 1 w 415"/>
                  <a:gd name="T41" fmla="*/ 1 h 350"/>
                  <a:gd name="T42" fmla="*/ 1 w 415"/>
                  <a:gd name="T43" fmla="*/ 1 h 350"/>
                  <a:gd name="T44" fmla="*/ 1 w 415"/>
                  <a:gd name="T45" fmla="*/ 1 h 350"/>
                  <a:gd name="T46" fmla="*/ 1 w 415"/>
                  <a:gd name="T47" fmla="*/ 0 h 350"/>
                  <a:gd name="T48" fmla="*/ 1 w 415"/>
                  <a:gd name="T49" fmla="*/ 1 h 350"/>
                  <a:gd name="T50" fmla="*/ 2 w 415"/>
                  <a:gd name="T51" fmla="*/ 1 h 350"/>
                  <a:gd name="T52" fmla="*/ 3 w 415"/>
                  <a:gd name="T53" fmla="*/ 1 h 350"/>
                  <a:gd name="T54" fmla="*/ 4 w 415"/>
                  <a:gd name="T55" fmla="*/ 2 h 350"/>
                  <a:gd name="T56" fmla="*/ 5 w 415"/>
                  <a:gd name="T57" fmla="*/ 2 h 350"/>
                  <a:gd name="T58" fmla="*/ 6 w 415"/>
                  <a:gd name="T59" fmla="*/ 3 h 350"/>
                  <a:gd name="T60" fmla="*/ 6 w 415"/>
                  <a:gd name="T61" fmla="*/ 4 h 350"/>
                  <a:gd name="T62" fmla="*/ 7 w 415"/>
                  <a:gd name="T63" fmla="*/ 4 h 350"/>
                  <a:gd name="T64" fmla="*/ 7 w 415"/>
                  <a:gd name="T65" fmla="*/ 5 h 350"/>
                  <a:gd name="T66" fmla="*/ 7 w 415"/>
                  <a:gd name="T67" fmla="*/ 5 h 350"/>
                  <a:gd name="T68" fmla="*/ 7 w 415"/>
                  <a:gd name="T69" fmla="*/ 5 h 350"/>
                  <a:gd name="T70" fmla="*/ 6 w 415"/>
                  <a:gd name="T71" fmla="*/ 5 h 350"/>
                  <a:gd name="T72" fmla="*/ 6 w 415"/>
                  <a:gd name="T73" fmla="*/ 5 h 350"/>
                  <a:gd name="T74" fmla="*/ 5 w 415"/>
                  <a:gd name="T75" fmla="*/ 5 h 350"/>
                  <a:gd name="T76" fmla="*/ 4 w 415"/>
                  <a:gd name="T77" fmla="*/ 4 h 350"/>
                  <a:gd name="T78" fmla="*/ 3 w 415"/>
                  <a:gd name="T79" fmla="*/ 4 h 350"/>
                  <a:gd name="T80" fmla="*/ 2 w 415"/>
                  <a:gd name="T81" fmla="*/ 3 h 350"/>
                  <a:gd name="T82" fmla="*/ 1 w 415"/>
                  <a:gd name="T83" fmla="*/ 2 h 350"/>
                  <a:gd name="T84" fmla="*/ 1 w 415"/>
                  <a:gd name="T85" fmla="*/ 2 h 350"/>
                  <a:gd name="T86" fmla="*/ 1 w 415"/>
                  <a:gd name="T87" fmla="*/ 1 h 350"/>
                  <a:gd name="T88" fmla="*/ 1 w 415"/>
                  <a:gd name="T89" fmla="*/ 1 h 3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15" h="350">
                    <a:moveTo>
                      <a:pt x="8" y="12"/>
                    </a:moveTo>
                    <a:lnTo>
                      <a:pt x="1" y="32"/>
                    </a:lnTo>
                    <a:lnTo>
                      <a:pt x="0" y="53"/>
                    </a:lnTo>
                    <a:lnTo>
                      <a:pt x="3" y="78"/>
                    </a:lnTo>
                    <a:lnTo>
                      <a:pt x="8" y="103"/>
                    </a:lnTo>
                    <a:lnTo>
                      <a:pt x="18" y="130"/>
                    </a:lnTo>
                    <a:lnTo>
                      <a:pt x="34" y="158"/>
                    </a:lnTo>
                    <a:lnTo>
                      <a:pt x="51" y="185"/>
                    </a:lnTo>
                    <a:lnTo>
                      <a:pt x="73" y="211"/>
                    </a:lnTo>
                    <a:lnTo>
                      <a:pt x="97" y="236"/>
                    </a:lnTo>
                    <a:lnTo>
                      <a:pt x="124" y="261"/>
                    </a:lnTo>
                    <a:lnTo>
                      <a:pt x="151" y="282"/>
                    </a:lnTo>
                    <a:lnTo>
                      <a:pt x="182" y="302"/>
                    </a:lnTo>
                    <a:lnTo>
                      <a:pt x="212" y="318"/>
                    </a:lnTo>
                    <a:lnTo>
                      <a:pt x="242" y="332"/>
                    </a:lnTo>
                    <a:lnTo>
                      <a:pt x="270" y="341"/>
                    </a:lnTo>
                    <a:lnTo>
                      <a:pt x="299" y="346"/>
                    </a:lnTo>
                    <a:lnTo>
                      <a:pt x="325" y="350"/>
                    </a:lnTo>
                    <a:lnTo>
                      <a:pt x="349" y="346"/>
                    </a:lnTo>
                    <a:lnTo>
                      <a:pt x="371" y="341"/>
                    </a:lnTo>
                    <a:lnTo>
                      <a:pt x="388" y="332"/>
                    </a:lnTo>
                    <a:lnTo>
                      <a:pt x="402" y="318"/>
                    </a:lnTo>
                    <a:lnTo>
                      <a:pt x="412" y="302"/>
                    </a:lnTo>
                    <a:lnTo>
                      <a:pt x="406" y="309"/>
                    </a:lnTo>
                    <a:lnTo>
                      <a:pt x="396" y="314"/>
                    </a:lnTo>
                    <a:lnTo>
                      <a:pt x="382" y="316"/>
                    </a:lnTo>
                    <a:lnTo>
                      <a:pt x="365" y="313"/>
                    </a:lnTo>
                    <a:lnTo>
                      <a:pt x="343" y="307"/>
                    </a:lnTo>
                    <a:lnTo>
                      <a:pt x="321" y="300"/>
                    </a:lnTo>
                    <a:lnTo>
                      <a:pt x="295" y="288"/>
                    </a:lnTo>
                    <a:lnTo>
                      <a:pt x="268" y="275"/>
                    </a:lnTo>
                    <a:lnTo>
                      <a:pt x="239" y="259"/>
                    </a:lnTo>
                    <a:lnTo>
                      <a:pt x="210" y="240"/>
                    </a:lnTo>
                    <a:lnTo>
                      <a:pt x="182" y="220"/>
                    </a:lnTo>
                    <a:lnTo>
                      <a:pt x="153" y="199"/>
                    </a:lnTo>
                    <a:lnTo>
                      <a:pt x="126" y="178"/>
                    </a:lnTo>
                    <a:lnTo>
                      <a:pt x="100" y="154"/>
                    </a:lnTo>
                    <a:lnTo>
                      <a:pt x="76" y="131"/>
                    </a:lnTo>
                    <a:lnTo>
                      <a:pt x="56" y="110"/>
                    </a:lnTo>
                    <a:lnTo>
                      <a:pt x="38" y="89"/>
                    </a:lnTo>
                    <a:lnTo>
                      <a:pt x="24" y="69"/>
                    </a:lnTo>
                    <a:lnTo>
                      <a:pt x="14" y="51"/>
                    </a:lnTo>
                    <a:lnTo>
                      <a:pt x="8" y="35"/>
                    </a:lnTo>
                    <a:lnTo>
                      <a:pt x="5" y="23"/>
                    </a:lnTo>
                    <a:lnTo>
                      <a:pt x="8" y="12"/>
                    </a:lnTo>
                    <a:close/>
                    <a:moveTo>
                      <a:pt x="8" y="12"/>
                    </a:moveTo>
                    <a:lnTo>
                      <a:pt x="14" y="5"/>
                    </a:lnTo>
                    <a:lnTo>
                      <a:pt x="24" y="0"/>
                    </a:lnTo>
                    <a:lnTo>
                      <a:pt x="38" y="0"/>
                    </a:lnTo>
                    <a:lnTo>
                      <a:pt x="56" y="2"/>
                    </a:lnTo>
                    <a:lnTo>
                      <a:pt x="77" y="7"/>
                    </a:lnTo>
                    <a:lnTo>
                      <a:pt x="100" y="16"/>
                    </a:lnTo>
                    <a:lnTo>
                      <a:pt x="126" y="26"/>
                    </a:lnTo>
                    <a:lnTo>
                      <a:pt x="153" y="41"/>
                    </a:lnTo>
                    <a:lnTo>
                      <a:pt x="182" y="57"/>
                    </a:lnTo>
                    <a:lnTo>
                      <a:pt x="210" y="74"/>
                    </a:lnTo>
                    <a:lnTo>
                      <a:pt x="239" y="94"/>
                    </a:lnTo>
                    <a:lnTo>
                      <a:pt x="268" y="115"/>
                    </a:lnTo>
                    <a:lnTo>
                      <a:pt x="295" y="138"/>
                    </a:lnTo>
                    <a:lnTo>
                      <a:pt x="321" y="160"/>
                    </a:lnTo>
                    <a:lnTo>
                      <a:pt x="345" y="183"/>
                    </a:lnTo>
                    <a:lnTo>
                      <a:pt x="365" y="204"/>
                    </a:lnTo>
                    <a:lnTo>
                      <a:pt x="382" y="226"/>
                    </a:lnTo>
                    <a:lnTo>
                      <a:pt x="396" y="245"/>
                    </a:lnTo>
                    <a:lnTo>
                      <a:pt x="406" y="263"/>
                    </a:lnTo>
                    <a:lnTo>
                      <a:pt x="412" y="279"/>
                    </a:lnTo>
                    <a:lnTo>
                      <a:pt x="415" y="291"/>
                    </a:lnTo>
                    <a:lnTo>
                      <a:pt x="412" y="302"/>
                    </a:lnTo>
                    <a:lnTo>
                      <a:pt x="406" y="309"/>
                    </a:lnTo>
                    <a:lnTo>
                      <a:pt x="396" y="314"/>
                    </a:lnTo>
                    <a:lnTo>
                      <a:pt x="382" y="316"/>
                    </a:lnTo>
                    <a:lnTo>
                      <a:pt x="365" y="313"/>
                    </a:lnTo>
                    <a:lnTo>
                      <a:pt x="343" y="307"/>
                    </a:lnTo>
                    <a:lnTo>
                      <a:pt x="321" y="300"/>
                    </a:lnTo>
                    <a:lnTo>
                      <a:pt x="295" y="288"/>
                    </a:lnTo>
                    <a:lnTo>
                      <a:pt x="268" y="275"/>
                    </a:lnTo>
                    <a:lnTo>
                      <a:pt x="239" y="259"/>
                    </a:lnTo>
                    <a:lnTo>
                      <a:pt x="210" y="240"/>
                    </a:lnTo>
                    <a:lnTo>
                      <a:pt x="182" y="220"/>
                    </a:lnTo>
                    <a:lnTo>
                      <a:pt x="153" y="199"/>
                    </a:lnTo>
                    <a:lnTo>
                      <a:pt x="126" y="178"/>
                    </a:lnTo>
                    <a:lnTo>
                      <a:pt x="100" y="154"/>
                    </a:lnTo>
                    <a:lnTo>
                      <a:pt x="76" y="131"/>
                    </a:lnTo>
                    <a:lnTo>
                      <a:pt x="56" y="110"/>
                    </a:lnTo>
                    <a:lnTo>
                      <a:pt x="38" y="89"/>
                    </a:lnTo>
                    <a:lnTo>
                      <a:pt x="24" y="69"/>
                    </a:lnTo>
                    <a:lnTo>
                      <a:pt x="14" y="51"/>
                    </a:lnTo>
                    <a:lnTo>
                      <a:pt x="8" y="35"/>
                    </a:lnTo>
                    <a:lnTo>
                      <a:pt x="5" y="23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393"/>
              <p:cNvSpPr>
                <a:spLocks noChangeShapeType="1"/>
              </p:cNvSpPr>
              <p:nvPr/>
            </p:nvSpPr>
            <p:spPr bwMode="auto">
              <a:xfrm flipH="1" flipV="1">
                <a:off x="2285" y="2824"/>
                <a:ext cx="136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394"/>
              <p:cNvSpPr>
                <a:spLocks noChangeShapeType="1"/>
              </p:cNvSpPr>
              <p:nvPr/>
            </p:nvSpPr>
            <p:spPr bwMode="auto">
              <a:xfrm flipH="1">
                <a:off x="2372" y="2826"/>
                <a:ext cx="49" cy="10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95"/>
              <p:cNvSpPr>
                <a:spLocks noChangeShapeType="1"/>
              </p:cNvSpPr>
              <p:nvPr/>
            </p:nvSpPr>
            <p:spPr bwMode="auto">
              <a:xfrm>
                <a:off x="2421" y="2826"/>
                <a:ext cx="67" cy="14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96"/>
              <p:cNvSpPr>
                <a:spLocks/>
              </p:cNvSpPr>
              <p:nvPr/>
            </p:nvSpPr>
            <p:spPr bwMode="auto">
              <a:xfrm>
                <a:off x="2349" y="2902"/>
                <a:ext cx="51" cy="40"/>
              </a:xfrm>
              <a:custGeom>
                <a:avLst/>
                <a:gdLst>
                  <a:gd name="T0" fmla="*/ 0 w 101"/>
                  <a:gd name="T1" fmla="*/ 1 h 80"/>
                  <a:gd name="T2" fmla="*/ 1 w 101"/>
                  <a:gd name="T3" fmla="*/ 0 h 80"/>
                  <a:gd name="T4" fmla="*/ 1 w 101"/>
                  <a:gd name="T5" fmla="*/ 1 h 80"/>
                  <a:gd name="T6" fmla="*/ 1 w 101"/>
                  <a:gd name="T7" fmla="*/ 1 h 80"/>
                  <a:gd name="T8" fmla="*/ 1 w 101"/>
                  <a:gd name="T9" fmla="*/ 1 h 80"/>
                  <a:gd name="T10" fmla="*/ 1 w 101"/>
                  <a:gd name="T11" fmla="*/ 1 h 80"/>
                  <a:gd name="T12" fmla="*/ 2 w 101"/>
                  <a:gd name="T13" fmla="*/ 1 h 80"/>
                  <a:gd name="T14" fmla="*/ 2 w 101"/>
                  <a:gd name="T15" fmla="*/ 1 h 80"/>
                  <a:gd name="T16" fmla="*/ 2 w 101"/>
                  <a:gd name="T17" fmla="*/ 1 h 80"/>
                  <a:gd name="T18" fmla="*/ 2 w 101"/>
                  <a:gd name="T19" fmla="*/ 1 h 80"/>
                  <a:gd name="T20" fmla="*/ 2 w 101"/>
                  <a:gd name="T21" fmla="*/ 2 h 80"/>
                  <a:gd name="T22" fmla="*/ 2 w 101"/>
                  <a:gd name="T23" fmla="*/ 2 h 80"/>
                  <a:gd name="T24" fmla="*/ 2 w 101"/>
                  <a:gd name="T25" fmla="*/ 2 h 80"/>
                  <a:gd name="T26" fmla="*/ 2 w 101"/>
                  <a:gd name="T27" fmla="*/ 2 h 80"/>
                  <a:gd name="T28" fmla="*/ 2 w 101"/>
                  <a:gd name="T29" fmla="*/ 2 h 80"/>
                  <a:gd name="T30" fmla="*/ 2 w 101"/>
                  <a:gd name="T31" fmla="*/ 2 h 80"/>
                  <a:gd name="T32" fmla="*/ 1 w 101"/>
                  <a:gd name="T33" fmla="*/ 1 h 80"/>
                  <a:gd name="T34" fmla="*/ 1 w 101"/>
                  <a:gd name="T35" fmla="*/ 1 h 80"/>
                  <a:gd name="T36" fmla="*/ 1 w 101"/>
                  <a:gd name="T37" fmla="*/ 1 h 80"/>
                  <a:gd name="T38" fmla="*/ 1 w 101"/>
                  <a:gd name="T39" fmla="*/ 1 h 80"/>
                  <a:gd name="T40" fmla="*/ 1 w 101"/>
                  <a:gd name="T41" fmla="*/ 1 h 80"/>
                  <a:gd name="T42" fmla="*/ 0 w 101"/>
                  <a:gd name="T43" fmla="*/ 1 h 80"/>
                  <a:gd name="T44" fmla="*/ 0 w 101"/>
                  <a:gd name="T45" fmla="*/ 1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1" h="80">
                    <a:moveTo>
                      <a:pt x="0" y="3"/>
                    </a:moveTo>
                    <a:lnTo>
                      <a:pt x="4" y="0"/>
                    </a:lnTo>
                    <a:lnTo>
                      <a:pt x="13" y="1"/>
                    </a:lnTo>
                    <a:lnTo>
                      <a:pt x="24" y="3"/>
                    </a:lnTo>
                    <a:lnTo>
                      <a:pt x="37" y="10"/>
                    </a:lnTo>
                    <a:lnTo>
                      <a:pt x="51" y="19"/>
                    </a:lnTo>
                    <a:lnTo>
                      <a:pt x="66" y="30"/>
                    </a:lnTo>
                    <a:lnTo>
                      <a:pt x="79" y="40"/>
                    </a:lnTo>
                    <a:lnTo>
                      <a:pt x="90" y="51"/>
                    </a:lnTo>
                    <a:lnTo>
                      <a:pt x="97" y="62"/>
                    </a:lnTo>
                    <a:lnTo>
                      <a:pt x="101" y="71"/>
                    </a:lnTo>
                    <a:lnTo>
                      <a:pt x="101" y="76"/>
                    </a:lnTo>
                    <a:lnTo>
                      <a:pt x="97" y="80"/>
                    </a:lnTo>
                    <a:lnTo>
                      <a:pt x="90" y="78"/>
                    </a:lnTo>
                    <a:lnTo>
                      <a:pt x="79" y="74"/>
                    </a:lnTo>
                    <a:lnTo>
                      <a:pt x="66" y="69"/>
                    </a:lnTo>
                    <a:lnTo>
                      <a:pt x="51" y="60"/>
                    </a:lnTo>
                    <a:lnTo>
                      <a:pt x="37" y="49"/>
                    </a:lnTo>
                    <a:lnTo>
                      <a:pt x="23" y="39"/>
                    </a:lnTo>
                    <a:lnTo>
                      <a:pt x="13" y="28"/>
                    </a:lnTo>
                    <a:lnTo>
                      <a:pt x="4" y="17"/>
                    </a:lnTo>
                    <a:lnTo>
                      <a:pt x="0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398"/>
            <p:cNvGrpSpPr>
              <a:grpSpLocks/>
            </p:cNvGrpSpPr>
            <p:nvPr/>
          </p:nvGrpSpPr>
          <p:grpSpPr bwMode="auto">
            <a:xfrm>
              <a:off x="5314950" y="5343525"/>
              <a:ext cx="223838" cy="254000"/>
              <a:chOff x="2274" y="2821"/>
              <a:chExt cx="215" cy="238"/>
            </a:xfrm>
          </p:grpSpPr>
          <p:sp>
            <p:nvSpPr>
              <p:cNvPr id="27" name="Freeform 399"/>
              <p:cNvSpPr>
                <a:spLocks noEditPoints="1"/>
              </p:cNvSpPr>
              <p:nvPr/>
            </p:nvSpPr>
            <p:spPr bwMode="auto">
              <a:xfrm>
                <a:off x="2274" y="3034"/>
                <a:ext cx="215" cy="25"/>
              </a:xfrm>
              <a:custGeom>
                <a:avLst/>
                <a:gdLst>
                  <a:gd name="T0" fmla="*/ 1 w 430"/>
                  <a:gd name="T1" fmla="*/ 1 h 50"/>
                  <a:gd name="T2" fmla="*/ 0 w 430"/>
                  <a:gd name="T3" fmla="*/ 1 h 50"/>
                  <a:gd name="T4" fmla="*/ 0 w 430"/>
                  <a:gd name="T5" fmla="*/ 1 h 50"/>
                  <a:gd name="T6" fmla="*/ 7 w 430"/>
                  <a:gd name="T7" fmla="*/ 1 h 50"/>
                  <a:gd name="T8" fmla="*/ 7 w 430"/>
                  <a:gd name="T9" fmla="*/ 1 h 50"/>
                  <a:gd name="T10" fmla="*/ 6 w 430"/>
                  <a:gd name="T11" fmla="*/ 1 h 50"/>
                  <a:gd name="T12" fmla="*/ 6 w 430"/>
                  <a:gd name="T13" fmla="*/ 0 h 50"/>
                  <a:gd name="T14" fmla="*/ 1 w 430"/>
                  <a:gd name="T15" fmla="*/ 0 h 50"/>
                  <a:gd name="T16" fmla="*/ 1 w 430"/>
                  <a:gd name="T17" fmla="*/ 1 h 50"/>
                  <a:gd name="T18" fmla="*/ 6 w 430"/>
                  <a:gd name="T19" fmla="*/ 1 h 50"/>
                  <a:gd name="T20" fmla="*/ 1 w 430"/>
                  <a:gd name="T21" fmla="*/ 1 h 50"/>
                  <a:gd name="T22" fmla="*/ 6 w 430"/>
                  <a:gd name="T23" fmla="*/ 1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0" h="50">
                    <a:moveTo>
                      <a:pt x="26" y="18"/>
                    </a:moveTo>
                    <a:lnTo>
                      <a:pt x="0" y="18"/>
                    </a:lnTo>
                    <a:lnTo>
                      <a:pt x="0" y="50"/>
                    </a:lnTo>
                    <a:lnTo>
                      <a:pt x="430" y="50"/>
                    </a:lnTo>
                    <a:lnTo>
                      <a:pt x="430" y="18"/>
                    </a:lnTo>
                    <a:lnTo>
                      <a:pt x="376" y="18"/>
                    </a:lnTo>
                    <a:lnTo>
                      <a:pt x="376" y="0"/>
                    </a:lnTo>
                    <a:lnTo>
                      <a:pt x="26" y="0"/>
                    </a:lnTo>
                    <a:lnTo>
                      <a:pt x="26" y="18"/>
                    </a:lnTo>
                    <a:close/>
                    <a:moveTo>
                      <a:pt x="376" y="18"/>
                    </a:moveTo>
                    <a:lnTo>
                      <a:pt x="33" y="18"/>
                    </a:lnTo>
                    <a:lnTo>
                      <a:pt x="376" y="18"/>
                    </a:lnTo>
                    <a:close/>
                  </a:path>
                </a:pathLst>
              </a:cu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400"/>
              <p:cNvSpPr>
                <a:spLocks noChangeShapeType="1"/>
              </p:cNvSpPr>
              <p:nvPr/>
            </p:nvSpPr>
            <p:spPr bwMode="auto">
              <a:xfrm>
                <a:off x="2317" y="2951"/>
                <a:ext cx="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401"/>
              <p:cNvSpPr>
                <a:spLocks/>
              </p:cNvSpPr>
              <p:nvPr/>
            </p:nvSpPr>
            <p:spPr bwMode="auto">
              <a:xfrm>
                <a:off x="2317" y="2923"/>
                <a:ext cx="44" cy="109"/>
              </a:xfrm>
              <a:custGeom>
                <a:avLst/>
                <a:gdLst>
                  <a:gd name="T0" fmla="*/ 2 w 87"/>
                  <a:gd name="T1" fmla="*/ 3 h 219"/>
                  <a:gd name="T2" fmla="*/ 0 w 87"/>
                  <a:gd name="T3" fmla="*/ 0 h 219"/>
                  <a:gd name="T4" fmla="*/ 1 w 87"/>
                  <a:gd name="T5" fmla="*/ 0 h 2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7" h="219">
                    <a:moveTo>
                      <a:pt x="87" y="219"/>
                    </a:moveTo>
                    <a:lnTo>
                      <a:pt x="0" y="55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402"/>
              <p:cNvSpPr>
                <a:spLocks noChangeShapeType="1"/>
              </p:cNvSpPr>
              <p:nvPr/>
            </p:nvSpPr>
            <p:spPr bwMode="auto">
              <a:xfrm flipV="1">
                <a:off x="2300" y="2951"/>
                <a:ext cx="47" cy="8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403"/>
              <p:cNvSpPr>
                <a:spLocks/>
              </p:cNvSpPr>
              <p:nvPr/>
            </p:nvSpPr>
            <p:spPr bwMode="auto">
              <a:xfrm>
                <a:off x="2317" y="3005"/>
                <a:ext cx="86" cy="27"/>
              </a:xfrm>
              <a:custGeom>
                <a:avLst/>
                <a:gdLst>
                  <a:gd name="T0" fmla="*/ 1 w 172"/>
                  <a:gd name="T1" fmla="*/ 0 h 55"/>
                  <a:gd name="T2" fmla="*/ 0 w 172"/>
                  <a:gd name="T3" fmla="*/ 0 h 55"/>
                  <a:gd name="T4" fmla="*/ 3 w 172"/>
                  <a:gd name="T5" fmla="*/ 0 h 55"/>
                  <a:gd name="T6" fmla="*/ 3 w 172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2" h="55">
                    <a:moveTo>
                      <a:pt x="28" y="55"/>
                    </a:moveTo>
                    <a:lnTo>
                      <a:pt x="0" y="0"/>
                    </a:lnTo>
                    <a:lnTo>
                      <a:pt x="172" y="0"/>
                    </a:lnTo>
                    <a:lnTo>
                      <a:pt x="146" y="55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404"/>
              <p:cNvSpPr>
                <a:spLocks noChangeShapeType="1"/>
              </p:cNvSpPr>
              <p:nvPr/>
            </p:nvSpPr>
            <p:spPr bwMode="auto">
              <a:xfrm flipH="1" flipV="1">
                <a:off x="2375" y="2960"/>
                <a:ext cx="46" cy="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405"/>
              <p:cNvSpPr>
                <a:spLocks/>
              </p:cNvSpPr>
              <p:nvPr/>
            </p:nvSpPr>
            <p:spPr bwMode="auto">
              <a:xfrm>
                <a:off x="2274" y="3034"/>
                <a:ext cx="215" cy="25"/>
              </a:xfrm>
              <a:custGeom>
                <a:avLst/>
                <a:gdLst>
                  <a:gd name="T0" fmla="*/ 1 w 430"/>
                  <a:gd name="T1" fmla="*/ 1 h 50"/>
                  <a:gd name="T2" fmla="*/ 0 w 430"/>
                  <a:gd name="T3" fmla="*/ 1 h 50"/>
                  <a:gd name="T4" fmla="*/ 0 w 430"/>
                  <a:gd name="T5" fmla="*/ 1 h 50"/>
                  <a:gd name="T6" fmla="*/ 7 w 430"/>
                  <a:gd name="T7" fmla="*/ 1 h 50"/>
                  <a:gd name="T8" fmla="*/ 7 w 430"/>
                  <a:gd name="T9" fmla="*/ 1 h 50"/>
                  <a:gd name="T10" fmla="*/ 6 w 430"/>
                  <a:gd name="T11" fmla="*/ 1 h 50"/>
                  <a:gd name="T12" fmla="*/ 6 w 430"/>
                  <a:gd name="T13" fmla="*/ 0 h 50"/>
                  <a:gd name="T14" fmla="*/ 1 w 430"/>
                  <a:gd name="T15" fmla="*/ 0 h 50"/>
                  <a:gd name="T16" fmla="*/ 1 w 430"/>
                  <a:gd name="T17" fmla="*/ 1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0" h="50">
                    <a:moveTo>
                      <a:pt x="26" y="18"/>
                    </a:moveTo>
                    <a:lnTo>
                      <a:pt x="0" y="18"/>
                    </a:lnTo>
                    <a:lnTo>
                      <a:pt x="0" y="50"/>
                    </a:lnTo>
                    <a:lnTo>
                      <a:pt x="430" y="50"/>
                    </a:lnTo>
                    <a:lnTo>
                      <a:pt x="430" y="18"/>
                    </a:lnTo>
                    <a:lnTo>
                      <a:pt x="376" y="18"/>
                    </a:lnTo>
                    <a:lnTo>
                      <a:pt x="376" y="0"/>
                    </a:lnTo>
                    <a:lnTo>
                      <a:pt x="26" y="0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406"/>
              <p:cNvSpPr>
                <a:spLocks/>
              </p:cNvSpPr>
              <p:nvPr/>
            </p:nvSpPr>
            <p:spPr bwMode="auto">
              <a:xfrm>
                <a:off x="2290" y="3043"/>
                <a:ext cx="171" cy="1"/>
              </a:xfrm>
              <a:custGeom>
                <a:avLst/>
                <a:gdLst>
                  <a:gd name="T0" fmla="*/ 5 w 343"/>
                  <a:gd name="T1" fmla="*/ 0 h 1"/>
                  <a:gd name="T2" fmla="*/ 0 w 343"/>
                  <a:gd name="T3" fmla="*/ 0 h 1"/>
                  <a:gd name="T4" fmla="*/ 5 w 34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1">
                    <a:moveTo>
                      <a:pt x="343" y="0"/>
                    </a:moveTo>
                    <a:lnTo>
                      <a:pt x="0" y="0"/>
                    </a:lnTo>
                    <a:lnTo>
                      <a:pt x="343" y="0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Rectangle 407"/>
              <p:cNvSpPr>
                <a:spLocks noChangeArrowheads="1"/>
              </p:cNvSpPr>
              <p:nvPr/>
            </p:nvSpPr>
            <p:spPr bwMode="auto">
              <a:xfrm>
                <a:off x="2347" y="2951"/>
                <a:ext cx="27" cy="83"/>
              </a:xfrm>
              <a:prstGeom prst="rect">
                <a:avLst/>
              </a:prstGeom>
              <a:solidFill>
                <a:srgbClr val="3333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6" name="Freeform 408"/>
              <p:cNvSpPr>
                <a:spLocks noEditPoints="1"/>
              </p:cNvSpPr>
              <p:nvPr/>
            </p:nvSpPr>
            <p:spPr bwMode="auto">
              <a:xfrm>
                <a:off x="2281" y="2821"/>
                <a:ext cx="208" cy="175"/>
              </a:xfrm>
              <a:custGeom>
                <a:avLst/>
                <a:gdLst>
                  <a:gd name="T0" fmla="*/ 1 w 415"/>
                  <a:gd name="T1" fmla="*/ 1 h 350"/>
                  <a:gd name="T2" fmla="*/ 1 w 415"/>
                  <a:gd name="T3" fmla="*/ 2 h 350"/>
                  <a:gd name="T4" fmla="*/ 1 w 415"/>
                  <a:gd name="T5" fmla="*/ 3 h 350"/>
                  <a:gd name="T6" fmla="*/ 1 w 415"/>
                  <a:gd name="T7" fmla="*/ 3 h 350"/>
                  <a:gd name="T8" fmla="*/ 2 w 415"/>
                  <a:gd name="T9" fmla="*/ 4 h 350"/>
                  <a:gd name="T10" fmla="*/ 3 w 415"/>
                  <a:gd name="T11" fmla="*/ 5 h 350"/>
                  <a:gd name="T12" fmla="*/ 4 w 415"/>
                  <a:gd name="T13" fmla="*/ 5 h 350"/>
                  <a:gd name="T14" fmla="*/ 5 w 415"/>
                  <a:gd name="T15" fmla="*/ 6 h 350"/>
                  <a:gd name="T16" fmla="*/ 6 w 415"/>
                  <a:gd name="T17" fmla="*/ 6 h 350"/>
                  <a:gd name="T18" fmla="*/ 6 w 415"/>
                  <a:gd name="T19" fmla="*/ 6 h 350"/>
                  <a:gd name="T20" fmla="*/ 7 w 415"/>
                  <a:gd name="T21" fmla="*/ 5 h 350"/>
                  <a:gd name="T22" fmla="*/ 7 w 415"/>
                  <a:gd name="T23" fmla="*/ 5 h 350"/>
                  <a:gd name="T24" fmla="*/ 6 w 415"/>
                  <a:gd name="T25" fmla="*/ 5 h 350"/>
                  <a:gd name="T26" fmla="*/ 6 w 415"/>
                  <a:gd name="T27" fmla="*/ 5 h 350"/>
                  <a:gd name="T28" fmla="*/ 5 w 415"/>
                  <a:gd name="T29" fmla="*/ 5 h 350"/>
                  <a:gd name="T30" fmla="*/ 4 w 415"/>
                  <a:gd name="T31" fmla="*/ 5 h 350"/>
                  <a:gd name="T32" fmla="*/ 3 w 415"/>
                  <a:gd name="T33" fmla="*/ 4 h 350"/>
                  <a:gd name="T34" fmla="*/ 2 w 415"/>
                  <a:gd name="T35" fmla="*/ 3 h 350"/>
                  <a:gd name="T36" fmla="*/ 2 w 415"/>
                  <a:gd name="T37" fmla="*/ 3 h 350"/>
                  <a:gd name="T38" fmla="*/ 1 w 415"/>
                  <a:gd name="T39" fmla="*/ 2 h 350"/>
                  <a:gd name="T40" fmla="*/ 1 w 415"/>
                  <a:gd name="T41" fmla="*/ 1 h 350"/>
                  <a:gd name="T42" fmla="*/ 1 w 415"/>
                  <a:gd name="T43" fmla="*/ 1 h 350"/>
                  <a:gd name="T44" fmla="*/ 1 w 415"/>
                  <a:gd name="T45" fmla="*/ 1 h 350"/>
                  <a:gd name="T46" fmla="*/ 1 w 415"/>
                  <a:gd name="T47" fmla="*/ 0 h 350"/>
                  <a:gd name="T48" fmla="*/ 1 w 415"/>
                  <a:gd name="T49" fmla="*/ 1 h 350"/>
                  <a:gd name="T50" fmla="*/ 2 w 415"/>
                  <a:gd name="T51" fmla="*/ 1 h 350"/>
                  <a:gd name="T52" fmla="*/ 3 w 415"/>
                  <a:gd name="T53" fmla="*/ 1 h 350"/>
                  <a:gd name="T54" fmla="*/ 4 w 415"/>
                  <a:gd name="T55" fmla="*/ 2 h 350"/>
                  <a:gd name="T56" fmla="*/ 5 w 415"/>
                  <a:gd name="T57" fmla="*/ 2 h 350"/>
                  <a:gd name="T58" fmla="*/ 6 w 415"/>
                  <a:gd name="T59" fmla="*/ 3 h 350"/>
                  <a:gd name="T60" fmla="*/ 6 w 415"/>
                  <a:gd name="T61" fmla="*/ 4 h 350"/>
                  <a:gd name="T62" fmla="*/ 7 w 415"/>
                  <a:gd name="T63" fmla="*/ 4 h 350"/>
                  <a:gd name="T64" fmla="*/ 7 w 415"/>
                  <a:gd name="T65" fmla="*/ 5 h 350"/>
                  <a:gd name="T66" fmla="*/ 7 w 415"/>
                  <a:gd name="T67" fmla="*/ 5 h 350"/>
                  <a:gd name="T68" fmla="*/ 7 w 415"/>
                  <a:gd name="T69" fmla="*/ 5 h 350"/>
                  <a:gd name="T70" fmla="*/ 6 w 415"/>
                  <a:gd name="T71" fmla="*/ 5 h 350"/>
                  <a:gd name="T72" fmla="*/ 6 w 415"/>
                  <a:gd name="T73" fmla="*/ 5 h 350"/>
                  <a:gd name="T74" fmla="*/ 5 w 415"/>
                  <a:gd name="T75" fmla="*/ 5 h 350"/>
                  <a:gd name="T76" fmla="*/ 4 w 415"/>
                  <a:gd name="T77" fmla="*/ 4 h 350"/>
                  <a:gd name="T78" fmla="*/ 3 w 415"/>
                  <a:gd name="T79" fmla="*/ 4 h 350"/>
                  <a:gd name="T80" fmla="*/ 2 w 415"/>
                  <a:gd name="T81" fmla="*/ 3 h 350"/>
                  <a:gd name="T82" fmla="*/ 1 w 415"/>
                  <a:gd name="T83" fmla="*/ 2 h 350"/>
                  <a:gd name="T84" fmla="*/ 1 w 415"/>
                  <a:gd name="T85" fmla="*/ 2 h 350"/>
                  <a:gd name="T86" fmla="*/ 1 w 415"/>
                  <a:gd name="T87" fmla="*/ 1 h 350"/>
                  <a:gd name="T88" fmla="*/ 1 w 415"/>
                  <a:gd name="T89" fmla="*/ 1 h 3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15" h="350">
                    <a:moveTo>
                      <a:pt x="8" y="12"/>
                    </a:moveTo>
                    <a:lnTo>
                      <a:pt x="1" y="32"/>
                    </a:lnTo>
                    <a:lnTo>
                      <a:pt x="0" y="53"/>
                    </a:lnTo>
                    <a:lnTo>
                      <a:pt x="3" y="78"/>
                    </a:lnTo>
                    <a:lnTo>
                      <a:pt x="8" y="103"/>
                    </a:lnTo>
                    <a:lnTo>
                      <a:pt x="18" y="130"/>
                    </a:lnTo>
                    <a:lnTo>
                      <a:pt x="34" y="158"/>
                    </a:lnTo>
                    <a:lnTo>
                      <a:pt x="51" y="185"/>
                    </a:lnTo>
                    <a:lnTo>
                      <a:pt x="73" y="211"/>
                    </a:lnTo>
                    <a:lnTo>
                      <a:pt x="97" y="236"/>
                    </a:lnTo>
                    <a:lnTo>
                      <a:pt x="124" y="261"/>
                    </a:lnTo>
                    <a:lnTo>
                      <a:pt x="151" y="282"/>
                    </a:lnTo>
                    <a:lnTo>
                      <a:pt x="182" y="302"/>
                    </a:lnTo>
                    <a:lnTo>
                      <a:pt x="212" y="318"/>
                    </a:lnTo>
                    <a:lnTo>
                      <a:pt x="242" y="332"/>
                    </a:lnTo>
                    <a:lnTo>
                      <a:pt x="270" y="341"/>
                    </a:lnTo>
                    <a:lnTo>
                      <a:pt x="299" y="346"/>
                    </a:lnTo>
                    <a:lnTo>
                      <a:pt x="325" y="350"/>
                    </a:lnTo>
                    <a:lnTo>
                      <a:pt x="349" y="346"/>
                    </a:lnTo>
                    <a:lnTo>
                      <a:pt x="371" y="341"/>
                    </a:lnTo>
                    <a:lnTo>
                      <a:pt x="388" y="332"/>
                    </a:lnTo>
                    <a:lnTo>
                      <a:pt x="402" y="318"/>
                    </a:lnTo>
                    <a:lnTo>
                      <a:pt x="412" y="302"/>
                    </a:lnTo>
                    <a:lnTo>
                      <a:pt x="406" y="309"/>
                    </a:lnTo>
                    <a:lnTo>
                      <a:pt x="396" y="314"/>
                    </a:lnTo>
                    <a:lnTo>
                      <a:pt x="382" y="316"/>
                    </a:lnTo>
                    <a:lnTo>
                      <a:pt x="365" y="313"/>
                    </a:lnTo>
                    <a:lnTo>
                      <a:pt x="343" y="307"/>
                    </a:lnTo>
                    <a:lnTo>
                      <a:pt x="321" y="300"/>
                    </a:lnTo>
                    <a:lnTo>
                      <a:pt x="295" y="288"/>
                    </a:lnTo>
                    <a:lnTo>
                      <a:pt x="268" y="275"/>
                    </a:lnTo>
                    <a:lnTo>
                      <a:pt x="239" y="259"/>
                    </a:lnTo>
                    <a:lnTo>
                      <a:pt x="210" y="240"/>
                    </a:lnTo>
                    <a:lnTo>
                      <a:pt x="182" y="220"/>
                    </a:lnTo>
                    <a:lnTo>
                      <a:pt x="153" y="199"/>
                    </a:lnTo>
                    <a:lnTo>
                      <a:pt x="126" y="178"/>
                    </a:lnTo>
                    <a:lnTo>
                      <a:pt x="100" y="154"/>
                    </a:lnTo>
                    <a:lnTo>
                      <a:pt x="76" y="131"/>
                    </a:lnTo>
                    <a:lnTo>
                      <a:pt x="56" y="110"/>
                    </a:lnTo>
                    <a:lnTo>
                      <a:pt x="38" y="89"/>
                    </a:lnTo>
                    <a:lnTo>
                      <a:pt x="24" y="69"/>
                    </a:lnTo>
                    <a:lnTo>
                      <a:pt x="14" y="51"/>
                    </a:lnTo>
                    <a:lnTo>
                      <a:pt x="8" y="35"/>
                    </a:lnTo>
                    <a:lnTo>
                      <a:pt x="5" y="23"/>
                    </a:lnTo>
                    <a:lnTo>
                      <a:pt x="8" y="12"/>
                    </a:lnTo>
                    <a:close/>
                    <a:moveTo>
                      <a:pt x="8" y="12"/>
                    </a:moveTo>
                    <a:lnTo>
                      <a:pt x="14" y="5"/>
                    </a:lnTo>
                    <a:lnTo>
                      <a:pt x="24" y="0"/>
                    </a:lnTo>
                    <a:lnTo>
                      <a:pt x="38" y="0"/>
                    </a:lnTo>
                    <a:lnTo>
                      <a:pt x="56" y="2"/>
                    </a:lnTo>
                    <a:lnTo>
                      <a:pt x="77" y="7"/>
                    </a:lnTo>
                    <a:lnTo>
                      <a:pt x="100" y="16"/>
                    </a:lnTo>
                    <a:lnTo>
                      <a:pt x="126" y="26"/>
                    </a:lnTo>
                    <a:lnTo>
                      <a:pt x="153" y="41"/>
                    </a:lnTo>
                    <a:lnTo>
                      <a:pt x="182" y="57"/>
                    </a:lnTo>
                    <a:lnTo>
                      <a:pt x="210" y="74"/>
                    </a:lnTo>
                    <a:lnTo>
                      <a:pt x="239" y="94"/>
                    </a:lnTo>
                    <a:lnTo>
                      <a:pt x="268" y="115"/>
                    </a:lnTo>
                    <a:lnTo>
                      <a:pt x="295" y="138"/>
                    </a:lnTo>
                    <a:lnTo>
                      <a:pt x="321" y="160"/>
                    </a:lnTo>
                    <a:lnTo>
                      <a:pt x="345" y="183"/>
                    </a:lnTo>
                    <a:lnTo>
                      <a:pt x="365" y="204"/>
                    </a:lnTo>
                    <a:lnTo>
                      <a:pt x="382" y="226"/>
                    </a:lnTo>
                    <a:lnTo>
                      <a:pt x="396" y="245"/>
                    </a:lnTo>
                    <a:lnTo>
                      <a:pt x="406" y="263"/>
                    </a:lnTo>
                    <a:lnTo>
                      <a:pt x="412" y="279"/>
                    </a:lnTo>
                    <a:lnTo>
                      <a:pt x="415" y="291"/>
                    </a:lnTo>
                    <a:lnTo>
                      <a:pt x="412" y="302"/>
                    </a:lnTo>
                    <a:lnTo>
                      <a:pt x="406" y="309"/>
                    </a:lnTo>
                    <a:lnTo>
                      <a:pt x="396" y="314"/>
                    </a:lnTo>
                    <a:lnTo>
                      <a:pt x="382" y="316"/>
                    </a:lnTo>
                    <a:lnTo>
                      <a:pt x="365" y="313"/>
                    </a:lnTo>
                    <a:lnTo>
                      <a:pt x="343" y="307"/>
                    </a:lnTo>
                    <a:lnTo>
                      <a:pt x="321" y="300"/>
                    </a:lnTo>
                    <a:lnTo>
                      <a:pt x="295" y="288"/>
                    </a:lnTo>
                    <a:lnTo>
                      <a:pt x="268" y="275"/>
                    </a:lnTo>
                    <a:lnTo>
                      <a:pt x="239" y="259"/>
                    </a:lnTo>
                    <a:lnTo>
                      <a:pt x="210" y="240"/>
                    </a:lnTo>
                    <a:lnTo>
                      <a:pt x="182" y="220"/>
                    </a:lnTo>
                    <a:lnTo>
                      <a:pt x="153" y="199"/>
                    </a:lnTo>
                    <a:lnTo>
                      <a:pt x="126" y="178"/>
                    </a:lnTo>
                    <a:lnTo>
                      <a:pt x="100" y="154"/>
                    </a:lnTo>
                    <a:lnTo>
                      <a:pt x="76" y="131"/>
                    </a:lnTo>
                    <a:lnTo>
                      <a:pt x="56" y="110"/>
                    </a:lnTo>
                    <a:lnTo>
                      <a:pt x="38" y="89"/>
                    </a:lnTo>
                    <a:lnTo>
                      <a:pt x="24" y="69"/>
                    </a:lnTo>
                    <a:lnTo>
                      <a:pt x="14" y="51"/>
                    </a:lnTo>
                    <a:lnTo>
                      <a:pt x="8" y="35"/>
                    </a:lnTo>
                    <a:lnTo>
                      <a:pt x="5" y="23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409"/>
              <p:cNvSpPr>
                <a:spLocks noChangeShapeType="1"/>
              </p:cNvSpPr>
              <p:nvPr/>
            </p:nvSpPr>
            <p:spPr bwMode="auto">
              <a:xfrm flipH="1" flipV="1">
                <a:off x="2285" y="2824"/>
                <a:ext cx="136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410"/>
              <p:cNvSpPr>
                <a:spLocks noChangeShapeType="1"/>
              </p:cNvSpPr>
              <p:nvPr/>
            </p:nvSpPr>
            <p:spPr bwMode="auto">
              <a:xfrm flipH="1">
                <a:off x="2372" y="2826"/>
                <a:ext cx="49" cy="10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411"/>
              <p:cNvSpPr>
                <a:spLocks noChangeShapeType="1"/>
              </p:cNvSpPr>
              <p:nvPr/>
            </p:nvSpPr>
            <p:spPr bwMode="auto">
              <a:xfrm>
                <a:off x="2421" y="2826"/>
                <a:ext cx="67" cy="14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412"/>
              <p:cNvSpPr>
                <a:spLocks/>
              </p:cNvSpPr>
              <p:nvPr/>
            </p:nvSpPr>
            <p:spPr bwMode="auto">
              <a:xfrm>
                <a:off x="2349" y="2902"/>
                <a:ext cx="51" cy="40"/>
              </a:xfrm>
              <a:custGeom>
                <a:avLst/>
                <a:gdLst>
                  <a:gd name="T0" fmla="*/ 0 w 101"/>
                  <a:gd name="T1" fmla="*/ 1 h 80"/>
                  <a:gd name="T2" fmla="*/ 1 w 101"/>
                  <a:gd name="T3" fmla="*/ 0 h 80"/>
                  <a:gd name="T4" fmla="*/ 1 w 101"/>
                  <a:gd name="T5" fmla="*/ 1 h 80"/>
                  <a:gd name="T6" fmla="*/ 1 w 101"/>
                  <a:gd name="T7" fmla="*/ 1 h 80"/>
                  <a:gd name="T8" fmla="*/ 1 w 101"/>
                  <a:gd name="T9" fmla="*/ 1 h 80"/>
                  <a:gd name="T10" fmla="*/ 1 w 101"/>
                  <a:gd name="T11" fmla="*/ 1 h 80"/>
                  <a:gd name="T12" fmla="*/ 2 w 101"/>
                  <a:gd name="T13" fmla="*/ 1 h 80"/>
                  <a:gd name="T14" fmla="*/ 2 w 101"/>
                  <a:gd name="T15" fmla="*/ 1 h 80"/>
                  <a:gd name="T16" fmla="*/ 2 w 101"/>
                  <a:gd name="T17" fmla="*/ 1 h 80"/>
                  <a:gd name="T18" fmla="*/ 2 w 101"/>
                  <a:gd name="T19" fmla="*/ 1 h 80"/>
                  <a:gd name="T20" fmla="*/ 2 w 101"/>
                  <a:gd name="T21" fmla="*/ 2 h 80"/>
                  <a:gd name="T22" fmla="*/ 2 w 101"/>
                  <a:gd name="T23" fmla="*/ 2 h 80"/>
                  <a:gd name="T24" fmla="*/ 2 w 101"/>
                  <a:gd name="T25" fmla="*/ 2 h 80"/>
                  <a:gd name="T26" fmla="*/ 2 w 101"/>
                  <a:gd name="T27" fmla="*/ 2 h 80"/>
                  <a:gd name="T28" fmla="*/ 2 w 101"/>
                  <a:gd name="T29" fmla="*/ 2 h 80"/>
                  <a:gd name="T30" fmla="*/ 2 w 101"/>
                  <a:gd name="T31" fmla="*/ 2 h 80"/>
                  <a:gd name="T32" fmla="*/ 1 w 101"/>
                  <a:gd name="T33" fmla="*/ 1 h 80"/>
                  <a:gd name="T34" fmla="*/ 1 w 101"/>
                  <a:gd name="T35" fmla="*/ 1 h 80"/>
                  <a:gd name="T36" fmla="*/ 1 w 101"/>
                  <a:gd name="T37" fmla="*/ 1 h 80"/>
                  <a:gd name="T38" fmla="*/ 1 w 101"/>
                  <a:gd name="T39" fmla="*/ 1 h 80"/>
                  <a:gd name="T40" fmla="*/ 1 w 101"/>
                  <a:gd name="T41" fmla="*/ 1 h 80"/>
                  <a:gd name="T42" fmla="*/ 0 w 101"/>
                  <a:gd name="T43" fmla="*/ 1 h 80"/>
                  <a:gd name="T44" fmla="*/ 0 w 101"/>
                  <a:gd name="T45" fmla="*/ 1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1" h="80">
                    <a:moveTo>
                      <a:pt x="0" y="3"/>
                    </a:moveTo>
                    <a:lnTo>
                      <a:pt x="4" y="0"/>
                    </a:lnTo>
                    <a:lnTo>
                      <a:pt x="13" y="1"/>
                    </a:lnTo>
                    <a:lnTo>
                      <a:pt x="24" y="3"/>
                    </a:lnTo>
                    <a:lnTo>
                      <a:pt x="37" y="10"/>
                    </a:lnTo>
                    <a:lnTo>
                      <a:pt x="51" y="19"/>
                    </a:lnTo>
                    <a:lnTo>
                      <a:pt x="66" y="30"/>
                    </a:lnTo>
                    <a:lnTo>
                      <a:pt x="79" y="40"/>
                    </a:lnTo>
                    <a:lnTo>
                      <a:pt x="90" y="51"/>
                    </a:lnTo>
                    <a:lnTo>
                      <a:pt x="97" y="62"/>
                    </a:lnTo>
                    <a:lnTo>
                      <a:pt x="101" y="71"/>
                    </a:lnTo>
                    <a:lnTo>
                      <a:pt x="101" y="76"/>
                    </a:lnTo>
                    <a:lnTo>
                      <a:pt x="97" y="80"/>
                    </a:lnTo>
                    <a:lnTo>
                      <a:pt x="90" y="78"/>
                    </a:lnTo>
                    <a:lnTo>
                      <a:pt x="79" y="74"/>
                    </a:lnTo>
                    <a:lnTo>
                      <a:pt x="66" y="69"/>
                    </a:lnTo>
                    <a:lnTo>
                      <a:pt x="51" y="60"/>
                    </a:lnTo>
                    <a:lnTo>
                      <a:pt x="37" y="49"/>
                    </a:lnTo>
                    <a:lnTo>
                      <a:pt x="23" y="39"/>
                    </a:lnTo>
                    <a:lnTo>
                      <a:pt x="13" y="28"/>
                    </a:lnTo>
                    <a:lnTo>
                      <a:pt x="4" y="17"/>
                    </a:lnTo>
                    <a:lnTo>
                      <a:pt x="0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413"/>
            <p:cNvGrpSpPr>
              <a:grpSpLocks/>
            </p:cNvGrpSpPr>
            <p:nvPr/>
          </p:nvGrpSpPr>
          <p:grpSpPr bwMode="auto">
            <a:xfrm flipH="1">
              <a:off x="5694363" y="5372100"/>
              <a:ext cx="298450" cy="211138"/>
              <a:chOff x="2274" y="2821"/>
              <a:chExt cx="215" cy="238"/>
            </a:xfrm>
          </p:grpSpPr>
          <p:sp>
            <p:nvSpPr>
              <p:cNvPr id="42" name="Freeform 414"/>
              <p:cNvSpPr>
                <a:spLocks noEditPoints="1"/>
              </p:cNvSpPr>
              <p:nvPr/>
            </p:nvSpPr>
            <p:spPr bwMode="auto">
              <a:xfrm>
                <a:off x="2274" y="3034"/>
                <a:ext cx="215" cy="25"/>
              </a:xfrm>
              <a:custGeom>
                <a:avLst/>
                <a:gdLst>
                  <a:gd name="T0" fmla="*/ 1 w 430"/>
                  <a:gd name="T1" fmla="*/ 1 h 50"/>
                  <a:gd name="T2" fmla="*/ 0 w 430"/>
                  <a:gd name="T3" fmla="*/ 1 h 50"/>
                  <a:gd name="T4" fmla="*/ 0 w 430"/>
                  <a:gd name="T5" fmla="*/ 1 h 50"/>
                  <a:gd name="T6" fmla="*/ 7 w 430"/>
                  <a:gd name="T7" fmla="*/ 1 h 50"/>
                  <a:gd name="T8" fmla="*/ 7 w 430"/>
                  <a:gd name="T9" fmla="*/ 1 h 50"/>
                  <a:gd name="T10" fmla="*/ 6 w 430"/>
                  <a:gd name="T11" fmla="*/ 1 h 50"/>
                  <a:gd name="T12" fmla="*/ 6 w 430"/>
                  <a:gd name="T13" fmla="*/ 0 h 50"/>
                  <a:gd name="T14" fmla="*/ 1 w 430"/>
                  <a:gd name="T15" fmla="*/ 0 h 50"/>
                  <a:gd name="T16" fmla="*/ 1 w 430"/>
                  <a:gd name="T17" fmla="*/ 1 h 50"/>
                  <a:gd name="T18" fmla="*/ 6 w 430"/>
                  <a:gd name="T19" fmla="*/ 1 h 50"/>
                  <a:gd name="T20" fmla="*/ 1 w 430"/>
                  <a:gd name="T21" fmla="*/ 1 h 50"/>
                  <a:gd name="T22" fmla="*/ 6 w 430"/>
                  <a:gd name="T23" fmla="*/ 1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0" h="50">
                    <a:moveTo>
                      <a:pt x="26" y="18"/>
                    </a:moveTo>
                    <a:lnTo>
                      <a:pt x="0" y="18"/>
                    </a:lnTo>
                    <a:lnTo>
                      <a:pt x="0" y="50"/>
                    </a:lnTo>
                    <a:lnTo>
                      <a:pt x="430" y="50"/>
                    </a:lnTo>
                    <a:lnTo>
                      <a:pt x="430" y="18"/>
                    </a:lnTo>
                    <a:lnTo>
                      <a:pt x="376" y="18"/>
                    </a:lnTo>
                    <a:lnTo>
                      <a:pt x="376" y="0"/>
                    </a:lnTo>
                    <a:lnTo>
                      <a:pt x="26" y="0"/>
                    </a:lnTo>
                    <a:lnTo>
                      <a:pt x="26" y="18"/>
                    </a:lnTo>
                    <a:close/>
                    <a:moveTo>
                      <a:pt x="376" y="18"/>
                    </a:moveTo>
                    <a:lnTo>
                      <a:pt x="33" y="18"/>
                    </a:lnTo>
                    <a:lnTo>
                      <a:pt x="376" y="18"/>
                    </a:lnTo>
                    <a:close/>
                  </a:path>
                </a:pathLst>
              </a:cu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415"/>
              <p:cNvSpPr>
                <a:spLocks noChangeShapeType="1"/>
              </p:cNvSpPr>
              <p:nvPr/>
            </p:nvSpPr>
            <p:spPr bwMode="auto">
              <a:xfrm>
                <a:off x="2317" y="2951"/>
                <a:ext cx="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16"/>
              <p:cNvSpPr>
                <a:spLocks/>
              </p:cNvSpPr>
              <p:nvPr/>
            </p:nvSpPr>
            <p:spPr bwMode="auto">
              <a:xfrm>
                <a:off x="2317" y="2923"/>
                <a:ext cx="44" cy="109"/>
              </a:xfrm>
              <a:custGeom>
                <a:avLst/>
                <a:gdLst>
                  <a:gd name="T0" fmla="*/ 2 w 87"/>
                  <a:gd name="T1" fmla="*/ 3 h 219"/>
                  <a:gd name="T2" fmla="*/ 0 w 87"/>
                  <a:gd name="T3" fmla="*/ 0 h 219"/>
                  <a:gd name="T4" fmla="*/ 1 w 87"/>
                  <a:gd name="T5" fmla="*/ 0 h 2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7" h="219">
                    <a:moveTo>
                      <a:pt x="87" y="219"/>
                    </a:moveTo>
                    <a:lnTo>
                      <a:pt x="0" y="55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417"/>
              <p:cNvSpPr>
                <a:spLocks noChangeShapeType="1"/>
              </p:cNvSpPr>
              <p:nvPr/>
            </p:nvSpPr>
            <p:spPr bwMode="auto">
              <a:xfrm flipV="1">
                <a:off x="2300" y="2951"/>
                <a:ext cx="47" cy="8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18"/>
              <p:cNvSpPr>
                <a:spLocks/>
              </p:cNvSpPr>
              <p:nvPr/>
            </p:nvSpPr>
            <p:spPr bwMode="auto">
              <a:xfrm>
                <a:off x="2317" y="3005"/>
                <a:ext cx="86" cy="27"/>
              </a:xfrm>
              <a:custGeom>
                <a:avLst/>
                <a:gdLst>
                  <a:gd name="T0" fmla="*/ 1 w 172"/>
                  <a:gd name="T1" fmla="*/ 0 h 55"/>
                  <a:gd name="T2" fmla="*/ 0 w 172"/>
                  <a:gd name="T3" fmla="*/ 0 h 55"/>
                  <a:gd name="T4" fmla="*/ 3 w 172"/>
                  <a:gd name="T5" fmla="*/ 0 h 55"/>
                  <a:gd name="T6" fmla="*/ 3 w 172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2" h="55">
                    <a:moveTo>
                      <a:pt x="28" y="55"/>
                    </a:moveTo>
                    <a:lnTo>
                      <a:pt x="0" y="0"/>
                    </a:lnTo>
                    <a:lnTo>
                      <a:pt x="172" y="0"/>
                    </a:lnTo>
                    <a:lnTo>
                      <a:pt x="146" y="55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419"/>
              <p:cNvSpPr>
                <a:spLocks noChangeShapeType="1"/>
              </p:cNvSpPr>
              <p:nvPr/>
            </p:nvSpPr>
            <p:spPr bwMode="auto">
              <a:xfrm flipH="1" flipV="1">
                <a:off x="2375" y="2960"/>
                <a:ext cx="46" cy="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20"/>
              <p:cNvSpPr>
                <a:spLocks/>
              </p:cNvSpPr>
              <p:nvPr/>
            </p:nvSpPr>
            <p:spPr bwMode="auto">
              <a:xfrm>
                <a:off x="2274" y="3034"/>
                <a:ext cx="215" cy="25"/>
              </a:xfrm>
              <a:custGeom>
                <a:avLst/>
                <a:gdLst>
                  <a:gd name="T0" fmla="*/ 1 w 430"/>
                  <a:gd name="T1" fmla="*/ 1 h 50"/>
                  <a:gd name="T2" fmla="*/ 0 w 430"/>
                  <a:gd name="T3" fmla="*/ 1 h 50"/>
                  <a:gd name="T4" fmla="*/ 0 w 430"/>
                  <a:gd name="T5" fmla="*/ 1 h 50"/>
                  <a:gd name="T6" fmla="*/ 7 w 430"/>
                  <a:gd name="T7" fmla="*/ 1 h 50"/>
                  <a:gd name="T8" fmla="*/ 7 w 430"/>
                  <a:gd name="T9" fmla="*/ 1 h 50"/>
                  <a:gd name="T10" fmla="*/ 6 w 430"/>
                  <a:gd name="T11" fmla="*/ 1 h 50"/>
                  <a:gd name="T12" fmla="*/ 6 w 430"/>
                  <a:gd name="T13" fmla="*/ 0 h 50"/>
                  <a:gd name="T14" fmla="*/ 1 w 430"/>
                  <a:gd name="T15" fmla="*/ 0 h 50"/>
                  <a:gd name="T16" fmla="*/ 1 w 430"/>
                  <a:gd name="T17" fmla="*/ 1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0" h="50">
                    <a:moveTo>
                      <a:pt x="26" y="18"/>
                    </a:moveTo>
                    <a:lnTo>
                      <a:pt x="0" y="18"/>
                    </a:lnTo>
                    <a:lnTo>
                      <a:pt x="0" y="50"/>
                    </a:lnTo>
                    <a:lnTo>
                      <a:pt x="430" y="50"/>
                    </a:lnTo>
                    <a:lnTo>
                      <a:pt x="430" y="18"/>
                    </a:lnTo>
                    <a:lnTo>
                      <a:pt x="376" y="18"/>
                    </a:lnTo>
                    <a:lnTo>
                      <a:pt x="376" y="0"/>
                    </a:lnTo>
                    <a:lnTo>
                      <a:pt x="26" y="0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21"/>
              <p:cNvSpPr>
                <a:spLocks/>
              </p:cNvSpPr>
              <p:nvPr/>
            </p:nvSpPr>
            <p:spPr bwMode="auto">
              <a:xfrm>
                <a:off x="2290" y="3043"/>
                <a:ext cx="171" cy="1"/>
              </a:xfrm>
              <a:custGeom>
                <a:avLst/>
                <a:gdLst>
                  <a:gd name="T0" fmla="*/ 5 w 343"/>
                  <a:gd name="T1" fmla="*/ 0 h 1"/>
                  <a:gd name="T2" fmla="*/ 0 w 343"/>
                  <a:gd name="T3" fmla="*/ 0 h 1"/>
                  <a:gd name="T4" fmla="*/ 5 w 34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1">
                    <a:moveTo>
                      <a:pt x="343" y="0"/>
                    </a:moveTo>
                    <a:lnTo>
                      <a:pt x="0" y="0"/>
                    </a:lnTo>
                    <a:lnTo>
                      <a:pt x="343" y="0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Rectangle 422"/>
              <p:cNvSpPr>
                <a:spLocks noChangeArrowheads="1"/>
              </p:cNvSpPr>
              <p:nvPr/>
            </p:nvSpPr>
            <p:spPr bwMode="auto">
              <a:xfrm>
                <a:off x="2347" y="2951"/>
                <a:ext cx="27" cy="83"/>
              </a:xfrm>
              <a:prstGeom prst="rect">
                <a:avLst/>
              </a:prstGeom>
              <a:solidFill>
                <a:srgbClr val="3333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51" name="Freeform 423"/>
              <p:cNvSpPr>
                <a:spLocks noEditPoints="1"/>
              </p:cNvSpPr>
              <p:nvPr/>
            </p:nvSpPr>
            <p:spPr bwMode="auto">
              <a:xfrm>
                <a:off x="2281" y="2821"/>
                <a:ext cx="208" cy="175"/>
              </a:xfrm>
              <a:custGeom>
                <a:avLst/>
                <a:gdLst>
                  <a:gd name="T0" fmla="*/ 1 w 415"/>
                  <a:gd name="T1" fmla="*/ 1 h 350"/>
                  <a:gd name="T2" fmla="*/ 1 w 415"/>
                  <a:gd name="T3" fmla="*/ 2 h 350"/>
                  <a:gd name="T4" fmla="*/ 1 w 415"/>
                  <a:gd name="T5" fmla="*/ 3 h 350"/>
                  <a:gd name="T6" fmla="*/ 1 w 415"/>
                  <a:gd name="T7" fmla="*/ 3 h 350"/>
                  <a:gd name="T8" fmla="*/ 2 w 415"/>
                  <a:gd name="T9" fmla="*/ 4 h 350"/>
                  <a:gd name="T10" fmla="*/ 3 w 415"/>
                  <a:gd name="T11" fmla="*/ 5 h 350"/>
                  <a:gd name="T12" fmla="*/ 4 w 415"/>
                  <a:gd name="T13" fmla="*/ 5 h 350"/>
                  <a:gd name="T14" fmla="*/ 5 w 415"/>
                  <a:gd name="T15" fmla="*/ 6 h 350"/>
                  <a:gd name="T16" fmla="*/ 6 w 415"/>
                  <a:gd name="T17" fmla="*/ 6 h 350"/>
                  <a:gd name="T18" fmla="*/ 6 w 415"/>
                  <a:gd name="T19" fmla="*/ 6 h 350"/>
                  <a:gd name="T20" fmla="*/ 7 w 415"/>
                  <a:gd name="T21" fmla="*/ 5 h 350"/>
                  <a:gd name="T22" fmla="*/ 7 w 415"/>
                  <a:gd name="T23" fmla="*/ 5 h 350"/>
                  <a:gd name="T24" fmla="*/ 6 w 415"/>
                  <a:gd name="T25" fmla="*/ 5 h 350"/>
                  <a:gd name="T26" fmla="*/ 6 w 415"/>
                  <a:gd name="T27" fmla="*/ 5 h 350"/>
                  <a:gd name="T28" fmla="*/ 5 w 415"/>
                  <a:gd name="T29" fmla="*/ 5 h 350"/>
                  <a:gd name="T30" fmla="*/ 4 w 415"/>
                  <a:gd name="T31" fmla="*/ 5 h 350"/>
                  <a:gd name="T32" fmla="*/ 3 w 415"/>
                  <a:gd name="T33" fmla="*/ 4 h 350"/>
                  <a:gd name="T34" fmla="*/ 2 w 415"/>
                  <a:gd name="T35" fmla="*/ 3 h 350"/>
                  <a:gd name="T36" fmla="*/ 2 w 415"/>
                  <a:gd name="T37" fmla="*/ 3 h 350"/>
                  <a:gd name="T38" fmla="*/ 1 w 415"/>
                  <a:gd name="T39" fmla="*/ 2 h 350"/>
                  <a:gd name="T40" fmla="*/ 1 w 415"/>
                  <a:gd name="T41" fmla="*/ 1 h 350"/>
                  <a:gd name="T42" fmla="*/ 1 w 415"/>
                  <a:gd name="T43" fmla="*/ 1 h 350"/>
                  <a:gd name="T44" fmla="*/ 1 w 415"/>
                  <a:gd name="T45" fmla="*/ 1 h 350"/>
                  <a:gd name="T46" fmla="*/ 1 w 415"/>
                  <a:gd name="T47" fmla="*/ 0 h 350"/>
                  <a:gd name="T48" fmla="*/ 1 w 415"/>
                  <a:gd name="T49" fmla="*/ 1 h 350"/>
                  <a:gd name="T50" fmla="*/ 2 w 415"/>
                  <a:gd name="T51" fmla="*/ 1 h 350"/>
                  <a:gd name="T52" fmla="*/ 3 w 415"/>
                  <a:gd name="T53" fmla="*/ 1 h 350"/>
                  <a:gd name="T54" fmla="*/ 4 w 415"/>
                  <a:gd name="T55" fmla="*/ 2 h 350"/>
                  <a:gd name="T56" fmla="*/ 5 w 415"/>
                  <a:gd name="T57" fmla="*/ 2 h 350"/>
                  <a:gd name="T58" fmla="*/ 6 w 415"/>
                  <a:gd name="T59" fmla="*/ 3 h 350"/>
                  <a:gd name="T60" fmla="*/ 6 w 415"/>
                  <a:gd name="T61" fmla="*/ 4 h 350"/>
                  <a:gd name="T62" fmla="*/ 7 w 415"/>
                  <a:gd name="T63" fmla="*/ 4 h 350"/>
                  <a:gd name="T64" fmla="*/ 7 w 415"/>
                  <a:gd name="T65" fmla="*/ 5 h 350"/>
                  <a:gd name="T66" fmla="*/ 7 w 415"/>
                  <a:gd name="T67" fmla="*/ 5 h 350"/>
                  <a:gd name="T68" fmla="*/ 7 w 415"/>
                  <a:gd name="T69" fmla="*/ 5 h 350"/>
                  <a:gd name="T70" fmla="*/ 6 w 415"/>
                  <a:gd name="T71" fmla="*/ 5 h 350"/>
                  <a:gd name="T72" fmla="*/ 6 w 415"/>
                  <a:gd name="T73" fmla="*/ 5 h 350"/>
                  <a:gd name="T74" fmla="*/ 5 w 415"/>
                  <a:gd name="T75" fmla="*/ 5 h 350"/>
                  <a:gd name="T76" fmla="*/ 4 w 415"/>
                  <a:gd name="T77" fmla="*/ 4 h 350"/>
                  <a:gd name="T78" fmla="*/ 3 w 415"/>
                  <a:gd name="T79" fmla="*/ 4 h 350"/>
                  <a:gd name="T80" fmla="*/ 2 w 415"/>
                  <a:gd name="T81" fmla="*/ 3 h 350"/>
                  <a:gd name="T82" fmla="*/ 1 w 415"/>
                  <a:gd name="T83" fmla="*/ 2 h 350"/>
                  <a:gd name="T84" fmla="*/ 1 w 415"/>
                  <a:gd name="T85" fmla="*/ 2 h 350"/>
                  <a:gd name="T86" fmla="*/ 1 w 415"/>
                  <a:gd name="T87" fmla="*/ 1 h 350"/>
                  <a:gd name="T88" fmla="*/ 1 w 415"/>
                  <a:gd name="T89" fmla="*/ 1 h 3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15" h="350">
                    <a:moveTo>
                      <a:pt x="8" y="12"/>
                    </a:moveTo>
                    <a:lnTo>
                      <a:pt x="1" y="32"/>
                    </a:lnTo>
                    <a:lnTo>
                      <a:pt x="0" y="53"/>
                    </a:lnTo>
                    <a:lnTo>
                      <a:pt x="3" y="78"/>
                    </a:lnTo>
                    <a:lnTo>
                      <a:pt x="8" y="103"/>
                    </a:lnTo>
                    <a:lnTo>
                      <a:pt x="18" y="130"/>
                    </a:lnTo>
                    <a:lnTo>
                      <a:pt x="34" y="158"/>
                    </a:lnTo>
                    <a:lnTo>
                      <a:pt x="51" y="185"/>
                    </a:lnTo>
                    <a:lnTo>
                      <a:pt x="73" y="211"/>
                    </a:lnTo>
                    <a:lnTo>
                      <a:pt x="97" y="236"/>
                    </a:lnTo>
                    <a:lnTo>
                      <a:pt x="124" y="261"/>
                    </a:lnTo>
                    <a:lnTo>
                      <a:pt x="151" y="282"/>
                    </a:lnTo>
                    <a:lnTo>
                      <a:pt x="182" y="302"/>
                    </a:lnTo>
                    <a:lnTo>
                      <a:pt x="212" y="318"/>
                    </a:lnTo>
                    <a:lnTo>
                      <a:pt x="242" y="332"/>
                    </a:lnTo>
                    <a:lnTo>
                      <a:pt x="270" y="341"/>
                    </a:lnTo>
                    <a:lnTo>
                      <a:pt x="299" y="346"/>
                    </a:lnTo>
                    <a:lnTo>
                      <a:pt x="325" y="350"/>
                    </a:lnTo>
                    <a:lnTo>
                      <a:pt x="349" y="346"/>
                    </a:lnTo>
                    <a:lnTo>
                      <a:pt x="371" y="341"/>
                    </a:lnTo>
                    <a:lnTo>
                      <a:pt x="388" y="332"/>
                    </a:lnTo>
                    <a:lnTo>
                      <a:pt x="402" y="318"/>
                    </a:lnTo>
                    <a:lnTo>
                      <a:pt x="412" y="302"/>
                    </a:lnTo>
                    <a:lnTo>
                      <a:pt x="406" y="309"/>
                    </a:lnTo>
                    <a:lnTo>
                      <a:pt x="396" y="314"/>
                    </a:lnTo>
                    <a:lnTo>
                      <a:pt x="382" y="316"/>
                    </a:lnTo>
                    <a:lnTo>
                      <a:pt x="365" y="313"/>
                    </a:lnTo>
                    <a:lnTo>
                      <a:pt x="343" y="307"/>
                    </a:lnTo>
                    <a:lnTo>
                      <a:pt x="321" y="300"/>
                    </a:lnTo>
                    <a:lnTo>
                      <a:pt x="295" y="288"/>
                    </a:lnTo>
                    <a:lnTo>
                      <a:pt x="268" y="275"/>
                    </a:lnTo>
                    <a:lnTo>
                      <a:pt x="239" y="259"/>
                    </a:lnTo>
                    <a:lnTo>
                      <a:pt x="210" y="240"/>
                    </a:lnTo>
                    <a:lnTo>
                      <a:pt x="182" y="220"/>
                    </a:lnTo>
                    <a:lnTo>
                      <a:pt x="153" y="199"/>
                    </a:lnTo>
                    <a:lnTo>
                      <a:pt x="126" y="178"/>
                    </a:lnTo>
                    <a:lnTo>
                      <a:pt x="100" y="154"/>
                    </a:lnTo>
                    <a:lnTo>
                      <a:pt x="76" y="131"/>
                    </a:lnTo>
                    <a:lnTo>
                      <a:pt x="56" y="110"/>
                    </a:lnTo>
                    <a:lnTo>
                      <a:pt x="38" y="89"/>
                    </a:lnTo>
                    <a:lnTo>
                      <a:pt x="24" y="69"/>
                    </a:lnTo>
                    <a:lnTo>
                      <a:pt x="14" y="51"/>
                    </a:lnTo>
                    <a:lnTo>
                      <a:pt x="8" y="35"/>
                    </a:lnTo>
                    <a:lnTo>
                      <a:pt x="5" y="23"/>
                    </a:lnTo>
                    <a:lnTo>
                      <a:pt x="8" y="12"/>
                    </a:lnTo>
                    <a:close/>
                    <a:moveTo>
                      <a:pt x="8" y="12"/>
                    </a:moveTo>
                    <a:lnTo>
                      <a:pt x="14" y="5"/>
                    </a:lnTo>
                    <a:lnTo>
                      <a:pt x="24" y="0"/>
                    </a:lnTo>
                    <a:lnTo>
                      <a:pt x="38" y="0"/>
                    </a:lnTo>
                    <a:lnTo>
                      <a:pt x="56" y="2"/>
                    </a:lnTo>
                    <a:lnTo>
                      <a:pt x="77" y="7"/>
                    </a:lnTo>
                    <a:lnTo>
                      <a:pt x="100" y="16"/>
                    </a:lnTo>
                    <a:lnTo>
                      <a:pt x="126" y="26"/>
                    </a:lnTo>
                    <a:lnTo>
                      <a:pt x="153" y="41"/>
                    </a:lnTo>
                    <a:lnTo>
                      <a:pt x="182" y="57"/>
                    </a:lnTo>
                    <a:lnTo>
                      <a:pt x="210" y="74"/>
                    </a:lnTo>
                    <a:lnTo>
                      <a:pt x="239" y="94"/>
                    </a:lnTo>
                    <a:lnTo>
                      <a:pt x="268" y="115"/>
                    </a:lnTo>
                    <a:lnTo>
                      <a:pt x="295" y="138"/>
                    </a:lnTo>
                    <a:lnTo>
                      <a:pt x="321" y="160"/>
                    </a:lnTo>
                    <a:lnTo>
                      <a:pt x="345" y="183"/>
                    </a:lnTo>
                    <a:lnTo>
                      <a:pt x="365" y="204"/>
                    </a:lnTo>
                    <a:lnTo>
                      <a:pt x="382" y="226"/>
                    </a:lnTo>
                    <a:lnTo>
                      <a:pt x="396" y="245"/>
                    </a:lnTo>
                    <a:lnTo>
                      <a:pt x="406" y="263"/>
                    </a:lnTo>
                    <a:lnTo>
                      <a:pt x="412" y="279"/>
                    </a:lnTo>
                    <a:lnTo>
                      <a:pt x="415" y="291"/>
                    </a:lnTo>
                    <a:lnTo>
                      <a:pt x="412" y="302"/>
                    </a:lnTo>
                    <a:lnTo>
                      <a:pt x="406" y="309"/>
                    </a:lnTo>
                    <a:lnTo>
                      <a:pt x="396" y="314"/>
                    </a:lnTo>
                    <a:lnTo>
                      <a:pt x="382" y="316"/>
                    </a:lnTo>
                    <a:lnTo>
                      <a:pt x="365" y="313"/>
                    </a:lnTo>
                    <a:lnTo>
                      <a:pt x="343" y="307"/>
                    </a:lnTo>
                    <a:lnTo>
                      <a:pt x="321" y="300"/>
                    </a:lnTo>
                    <a:lnTo>
                      <a:pt x="295" y="288"/>
                    </a:lnTo>
                    <a:lnTo>
                      <a:pt x="268" y="275"/>
                    </a:lnTo>
                    <a:lnTo>
                      <a:pt x="239" y="259"/>
                    </a:lnTo>
                    <a:lnTo>
                      <a:pt x="210" y="240"/>
                    </a:lnTo>
                    <a:lnTo>
                      <a:pt x="182" y="220"/>
                    </a:lnTo>
                    <a:lnTo>
                      <a:pt x="153" y="199"/>
                    </a:lnTo>
                    <a:lnTo>
                      <a:pt x="126" y="178"/>
                    </a:lnTo>
                    <a:lnTo>
                      <a:pt x="100" y="154"/>
                    </a:lnTo>
                    <a:lnTo>
                      <a:pt x="76" y="131"/>
                    </a:lnTo>
                    <a:lnTo>
                      <a:pt x="56" y="110"/>
                    </a:lnTo>
                    <a:lnTo>
                      <a:pt x="38" y="89"/>
                    </a:lnTo>
                    <a:lnTo>
                      <a:pt x="24" y="69"/>
                    </a:lnTo>
                    <a:lnTo>
                      <a:pt x="14" y="51"/>
                    </a:lnTo>
                    <a:lnTo>
                      <a:pt x="8" y="35"/>
                    </a:lnTo>
                    <a:lnTo>
                      <a:pt x="5" y="23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424"/>
              <p:cNvSpPr>
                <a:spLocks noChangeShapeType="1"/>
              </p:cNvSpPr>
              <p:nvPr/>
            </p:nvSpPr>
            <p:spPr bwMode="auto">
              <a:xfrm flipH="1" flipV="1">
                <a:off x="2285" y="2824"/>
                <a:ext cx="136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425"/>
              <p:cNvSpPr>
                <a:spLocks noChangeShapeType="1"/>
              </p:cNvSpPr>
              <p:nvPr/>
            </p:nvSpPr>
            <p:spPr bwMode="auto">
              <a:xfrm flipH="1">
                <a:off x="2372" y="2826"/>
                <a:ext cx="49" cy="10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426"/>
              <p:cNvSpPr>
                <a:spLocks noChangeShapeType="1"/>
              </p:cNvSpPr>
              <p:nvPr/>
            </p:nvSpPr>
            <p:spPr bwMode="auto">
              <a:xfrm>
                <a:off x="2421" y="2826"/>
                <a:ext cx="67" cy="14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427"/>
              <p:cNvSpPr>
                <a:spLocks/>
              </p:cNvSpPr>
              <p:nvPr/>
            </p:nvSpPr>
            <p:spPr bwMode="auto">
              <a:xfrm>
                <a:off x="2349" y="2902"/>
                <a:ext cx="51" cy="40"/>
              </a:xfrm>
              <a:custGeom>
                <a:avLst/>
                <a:gdLst>
                  <a:gd name="T0" fmla="*/ 0 w 101"/>
                  <a:gd name="T1" fmla="*/ 1 h 80"/>
                  <a:gd name="T2" fmla="*/ 1 w 101"/>
                  <a:gd name="T3" fmla="*/ 0 h 80"/>
                  <a:gd name="T4" fmla="*/ 1 w 101"/>
                  <a:gd name="T5" fmla="*/ 1 h 80"/>
                  <a:gd name="T6" fmla="*/ 1 w 101"/>
                  <a:gd name="T7" fmla="*/ 1 h 80"/>
                  <a:gd name="T8" fmla="*/ 1 w 101"/>
                  <a:gd name="T9" fmla="*/ 1 h 80"/>
                  <a:gd name="T10" fmla="*/ 1 w 101"/>
                  <a:gd name="T11" fmla="*/ 1 h 80"/>
                  <a:gd name="T12" fmla="*/ 2 w 101"/>
                  <a:gd name="T13" fmla="*/ 1 h 80"/>
                  <a:gd name="T14" fmla="*/ 2 w 101"/>
                  <a:gd name="T15" fmla="*/ 1 h 80"/>
                  <a:gd name="T16" fmla="*/ 2 w 101"/>
                  <a:gd name="T17" fmla="*/ 1 h 80"/>
                  <a:gd name="T18" fmla="*/ 2 w 101"/>
                  <a:gd name="T19" fmla="*/ 1 h 80"/>
                  <a:gd name="T20" fmla="*/ 2 w 101"/>
                  <a:gd name="T21" fmla="*/ 2 h 80"/>
                  <a:gd name="T22" fmla="*/ 2 w 101"/>
                  <a:gd name="T23" fmla="*/ 2 h 80"/>
                  <a:gd name="T24" fmla="*/ 2 w 101"/>
                  <a:gd name="T25" fmla="*/ 2 h 80"/>
                  <a:gd name="T26" fmla="*/ 2 w 101"/>
                  <a:gd name="T27" fmla="*/ 2 h 80"/>
                  <a:gd name="T28" fmla="*/ 2 w 101"/>
                  <a:gd name="T29" fmla="*/ 2 h 80"/>
                  <a:gd name="T30" fmla="*/ 2 w 101"/>
                  <a:gd name="T31" fmla="*/ 2 h 80"/>
                  <a:gd name="T32" fmla="*/ 1 w 101"/>
                  <a:gd name="T33" fmla="*/ 1 h 80"/>
                  <a:gd name="T34" fmla="*/ 1 w 101"/>
                  <a:gd name="T35" fmla="*/ 1 h 80"/>
                  <a:gd name="T36" fmla="*/ 1 w 101"/>
                  <a:gd name="T37" fmla="*/ 1 h 80"/>
                  <a:gd name="T38" fmla="*/ 1 w 101"/>
                  <a:gd name="T39" fmla="*/ 1 h 80"/>
                  <a:gd name="T40" fmla="*/ 1 w 101"/>
                  <a:gd name="T41" fmla="*/ 1 h 80"/>
                  <a:gd name="T42" fmla="*/ 0 w 101"/>
                  <a:gd name="T43" fmla="*/ 1 h 80"/>
                  <a:gd name="T44" fmla="*/ 0 w 101"/>
                  <a:gd name="T45" fmla="*/ 1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1" h="80">
                    <a:moveTo>
                      <a:pt x="0" y="3"/>
                    </a:moveTo>
                    <a:lnTo>
                      <a:pt x="4" y="0"/>
                    </a:lnTo>
                    <a:lnTo>
                      <a:pt x="13" y="1"/>
                    </a:lnTo>
                    <a:lnTo>
                      <a:pt x="24" y="3"/>
                    </a:lnTo>
                    <a:lnTo>
                      <a:pt x="37" y="10"/>
                    </a:lnTo>
                    <a:lnTo>
                      <a:pt x="51" y="19"/>
                    </a:lnTo>
                    <a:lnTo>
                      <a:pt x="66" y="30"/>
                    </a:lnTo>
                    <a:lnTo>
                      <a:pt x="79" y="40"/>
                    </a:lnTo>
                    <a:lnTo>
                      <a:pt x="90" y="51"/>
                    </a:lnTo>
                    <a:lnTo>
                      <a:pt x="97" y="62"/>
                    </a:lnTo>
                    <a:lnTo>
                      <a:pt x="101" y="71"/>
                    </a:lnTo>
                    <a:lnTo>
                      <a:pt x="101" y="76"/>
                    </a:lnTo>
                    <a:lnTo>
                      <a:pt x="97" y="80"/>
                    </a:lnTo>
                    <a:lnTo>
                      <a:pt x="90" y="78"/>
                    </a:lnTo>
                    <a:lnTo>
                      <a:pt x="79" y="74"/>
                    </a:lnTo>
                    <a:lnTo>
                      <a:pt x="66" y="69"/>
                    </a:lnTo>
                    <a:lnTo>
                      <a:pt x="51" y="60"/>
                    </a:lnTo>
                    <a:lnTo>
                      <a:pt x="37" y="49"/>
                    </a:lnTo>
                    <a:lnTo>
                      <a:pt x="23" y="39"/>
                    </a:lnTo>
                    <a:lnTo>
                      <a:pt x="13" y="28"/>
                    </a:lnTo>
                    <a:lnTo>
                      <a:pt x="4" y="17"/>
                    </a:lnTo>
                    <a:lnTo>
                      <a:pt x="0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6" name="Picture 429" descr="MMj03957750000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1588" y="4649788"/>
              <a:ext cx="561975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Line 434"/>
            <p:cNvSpPr>
              <a:spLocks noChangeShapeType="1"/>
            </p:cNvSpPr>
            <p:nvPr/>
          </p:nvSpPr>
          <p:spPr bwMode="auto">
            <a:xfrm>
              <a:off x="1708150" y="4627563"/>
              <a:ext cx="242888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8" name="Line 435"/>
            <p:cNvSpPr>
              <a:spLocks noChangeShapeType="1"/>
            </p:cNvSpPr>
            <p:nvPr/>
          </p:nvSpPr>
          <p:spPr bwMode="auto">
            <a:xfrm>
              <a:off x="1708150" y="4627563"/>
              <a:ext cx="242888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9" name="Line 436"/>
            <p:cNvSpPr>
              <a:spLocks noChangeShapeType="1"/>
            </p:cNvSpPr>
            <p:nvPr/>
          </p:nvSpPr>
          <p:spPr bwMode="auto">
            <a:xfrm>
              <a:off x="1639888" y="5264150"/>
              <a:ext cx="1905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grpSp>
          <p:nvGrpSpPr>
            <p:cNvPr id="60" name="Group 506"/>
            <p:cNvGrpSpPr>
              <a:grpSpLocks/>
            </p:cNvGrpSpPr>
            <p:nvPr/>
          </p:nvGrpSpPr>
          <p:grpSpPr bwMode="auto">
            <a:xfrm flipH="1">
              <a:off x="977900" y="5140325"/>
              <a:ext cx="501650" cy="512763"/>
              <a:chOff x="2839" y="3501"/>
              <a:chExt cx="755" cy="803"/>
            </a:xfrm>
          </p:grpSpPr>
          <p:pic>
            <p:nvPicPr>
              <p:cNvPr id="61" name="Picture 50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" name="Freeform 50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3" name="Group 621"/>
            <p:cNvGrpSpPr>
              <a:grpSpLocks/>
            </p:cNvGrpSpPr>
            <p:nvPr/>
          </p:nvGrpSpPr>
          <p:grpSpPr bwMode="auto">
            <a:xfrm>
              <a:off x="3038475" y="4186238"/>
              <a:ext cx="635000" cy="485775"/>
              <a:chOff x="3061" y="2530"/>
              <a:chExt cx="400" cy="306"/>
            </a:xfrm>
          </p:grpSpPr>
          <p:grpSp>
            <p:nvGrpSpPr>
              <p:cNvPr id="64" name="Group 494"/>
              <p:cNvGrpSpPr>
                <a:grpSpLocks/>
              </p:cNvGrpSpPr>
              <p:nvPr/>
            </p:nvGrpSpPr>
            <p:grpSpPr bwMode="auto">
              <a:xfrm>
                <a:off x="3061" y="2530"/>
                <a:ext cx="327" cy="81"/>
                <a:chOff x="2199" y="955"/>
                <a:chExt cx="2547" cy="506"/>
              </a:xfrm>
            </p:grpSpPr>
            <p:sp>
              <p:nvSpPr>
                <p:cNvPr id="89" name="Freeform 495"/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Freeform 496"/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497"/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Freeform 498"/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499"/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500"/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65" name="Picture 549" descr="laptop_keyboar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3109" y="2736"/>
                <a:ext cx="245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" name="Freeform 550"/>
              <p:cNvSpPr>
                <a:spLocks/>
              </p:cNvSpPr>
              <p:nvPr/>
            </p:nvSpPr>
            <p:spPr bwMode="auto">
              <a:xfrm>
                <a:off x="3190" y="2638"/>
                <a:ext cx="197" cy="131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7" name="Picture 551" descr="scre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0" y="2641"/>
                <a:ext cx="179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Freeform 552"/>
              <p:cNvSpPr>
                <a:spLocks/>
              </p:cNvSpPr>
              <p:nvPr/>
            </p:nvSpPr>
            <p:spPr bwMode="auto">
              <a:xfrm>
                <a:off x="3226" y="2634"/>
                <a:ext cx="167" cy="2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553"/>
              <p:cNvSpPr>
                <a:spLocks/>
              </p:cNvSpPr>
              <p:nvPr/>
            </p:nvSpPr>
            <p:spPr bwMode="auto">
              <a:xfrm>
                <a:off x="3189" y="2634"/>
                <a:ext cx="46" cy="102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554"/>
              <p:cNvSpPr>
                <a:spLocks/>
              </p:cNvSpPr>
              <p:nvPr/>
            </p:nvSpPr>
            <p:spPr bwMode="auto">
              <a:xfrm>
                <a:off x="3342" y="2652"/>
                <a:ext cx="50" cy="117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555"/>
              <p:cNvSpPr>
                <a:spLocks/>
              </p:cNvSpPr>
              <p:nvPr/>
            </p:nvSpPr>
            <p:spPr bwMode="auto">
              <a:xfrm>
                <a:off x="3188" y="2730"/>
                <a:ext cx="183" cy="40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556"/>
              <p:cNvSpPr>
                <a:spLocks/>
              </p:cNvSpPr>
              <p:nvPr/>
            </p:nvSpPr>
            <p:spPr bwMode="auto">
              <a:xfrm>
                <a:off x="3347" y="2653"/>
                <a:ext cx="47" cy="118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557"/>
              <p:cNvSpPr>
                <a:spLocks/>
              </p:cNvSpPr>
              <p:nvPr/>
            </p:nvSpPr>
            <p:spPr bwMode="auto">
              <a:xfrm>
                <a:off x="3188" y="2736"/>
                <a:ext cx="163" cy="39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4" name="Group 558"/>
              <p:cNvGrpSpPr>
                <a:grpSpLocks/>
              </p:cNvGrpSpPr>
              <p:nvPr/>
            </p:nvGrpSpPr>
            <p:grpSpPr bwMode="auto">
              <a:xfrm>
                <a:off x="3186" y="2777"/>
                <a:ext cx="55" cy="24"/>
                <a:chOff x="1740" y="2642"/>
                <a:chExt cx="752" cy="327"/>
              </a:xfrm>
            </p:grpSpPr>
            <p:sp>
              <p:nvSpPr>
                <p:cNvPr id="83" name="Freeform 55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56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56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56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56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Freeform 56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" name="Freeform 565"/>
              <p:cNvSpPr>
                <a:spLocks/>
              </p:cNvSpPr>
              <p:nvPr/>
            </p:nvSpPr>
            <p:spPr bwMode="auto">
              <a:xfrm>
                <a:off x="3280" y="2781"/>
                <a:ext cx="67" cy="51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566"/>
              <p:cNvSpPr>
                <a:spLocks/>
              </p:cNvSpPr>
              <p:nvPr/>
            </p:nvSpPr>
            <p:spPr bwMode="auto">
              <a:xfrm>
                <a:off x="3109" y="2785"/>
                <a:ext cx="171" cy="4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567"/>
              <p:cNvSpPr>
                <a:spLocks/>
              </p:cNvSpPr>
              <p:nvPr/>
            </p:nvSpPr>
            <p:spPr bwMode="auto">
              <a:xfrm>
                <a:off x="3110" y="2776"/>
                <a:ext cx="1" cy="10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568"/>
              <p:cNvSpPr>
                <a:spLocks/>
              </p:cNvSpPr>
              <p:nvPr/>
            </p:nvSpPr>
            <p:spPr bwMode="auto">
              <a:xfrm>
                <a:off x="3110" y="2738"/>
                <a:ext cx="79" cy="39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569"/>
              <p:cNvSpPr>
                <a:spLocks/>
              </p:cNvSpPr>
              <p:nvPr/>
            </p:nvSpPr>
            <p:spPr bwMode="auto">
              <a:xfrm>
                <a:off x="3115" y="2778"/>
                <a:ext cx="162" cy="4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570"/>
              <p:cNvSpPr>
                <a:spLocks/>
              </p:cNvSpPr>
              <p:nvPr/>
            </p:nvSpPr>
            <p:spPr bwMode="auto">
              <a:xfrm flipV="1">
                <a:off x="3277" y="2775"/>
                <a:ext cx="66" cy="4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589"/>
              <p:cNvSpPr>
                <a:spLocks/>
              </p:cNvSpPr>
              <p:nvPr/>
            </p:nvSpPr>
            <p:spPr bwMode="auto">
              <a:xfrm>
                <a:off x="3382" y="2736"/>
                <a:ext cx="1" cy="10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590"/>
              <p:cNvSpPr>
                <a:spLocks/>
              </p:cNvSpPr>
              <p:nvPr/>
            </p:nvSpPr>
            <p:spPr bwMode="auto">
              <a:xfrm>
                <a:off x="3382" y="2698"/>
                <a:ext cx="79" cy="39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5" name="Group 632"/>
            <p:cNvGrpSpPr>
              <a:grpSpLocks/>
            </p:cNvGrpSpPr>
            <p:nvPr/>
          </p:nvGrpSpPr>
          <p:grpSpPr bwMode="auto">
            <a:xfrm>
              <a:off x="3925888" y="4354513"/>
              <a:ext cx="536575" cy="401637"/>
              <a:chOff x="3328" y="2543"/>
              <a:chExt cx="338" cy="253"/>
            </a:xfrm>
          </p:grpSpPr>
          <p:grpSp>
            <p:nvGrpSpPr>
              <p:cNvPr id="96" name="Group 487"/>
              <p:cNvGrpSpPr>
                <a:grpSpLocks/>
              </p:cNvGrpSpPr>
              <p:nvPr/>
            </p:nvGrpSpPr>
            <p:grpSpPr bwMode="auto">
              <a:xfrm>
                <a:off x="3328" y="2543"/>
                <a:ext cx="327" cy="81"/>
                <a:chOff x="2199" y="955"/>
                <a:chExt cx="2547" cy="506"/>
              </a:xfrm>
            </p:grpSpPr>
            <p:sp>
              <p:nvSpPr>
                <p:cNvPr id="117" name="Freeform 488"/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489"/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490"/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Freeform 491"/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492"/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493"/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97" name="Picture 571" descr="laptop_keyboar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3381" y="2696"/>
                <a:ext cx="245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" name="Freeform 572"/>
              <p:cNvSpPr>
                <a:spLocks/>
              </p:cNvSpPr>
              <p:nvPr/>
            </p:nvSpPr>
            <p:spPr bwMode="auto">
              <a:xfrm>
                <a:off x="3462" y="2598"/>
                <a:ext cx="197" cy="131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9" name="Picture 573" descr="scre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2" y="2601"/>
                <a:ext cx="179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0" name="Freeform 574"/>
              <p:cNvSpPr>
                <a:spLocks/>
              </p:cNvSpPr>
              <p:nvPr/>
            </p:nvSpPr>
            <p:spPr bwMode="auto">
              <a:xfrm>
                <a:off x="3498" y="2594"/>
                <a:ext cx="167" cy="2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575"/>
              <p:cNvSpPr>
                <a:spLocks/>
              </p:cNvSpPr>
              <p:nvPr/>
            </p:nvSpPr>
            <p:spPr bwMode="auto">
              <a:xfrm>
                <a:off x="3461" y="2594"/>
                <a:ext cx="46" cy="102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576"/>
              <p:cNvSpPr>
                <a:spLocks/>
              </p:cNvSpPr>
              <p:nvPr/>
            </p:nvSpPr>
            <p:spPr bwMode="auto">
              <a:xfrm>
                <a:off x="3614" y="2612"/>
                <a:ext cx="50" cy="117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577"/>
              <p:cNvSpPr>
                <a:spLocks/>
              </p:cNvSpPr>
              <p:nvPr/>
            </p:nvSpPr>
            <p:spPr bwMode="auto">
              <a:xfrm>
                <a:off x="3460" y="2690"/>
                <a:ext cx="183" cy="40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578"/>
              <p:cNvSpPr>
                <a:spLocks/>
              </p:cNvSpPr>
              <p:nvPr/>
            </p:nvSpPr>
            <p:spPr bwMode="auto">
              <a:xfrm>
                <a:off x="3619" y="2613"/>
                <a:ext cx="47" cy="118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579"/>
              <p:cNvSpPr>
                <a:spLocks/>
              </p:cNvSpPr>
              <p:nvPr/>
            </p:nvSpPr>
            <p:spPr bwMode="auto">
              <a:xfrm>
                <a:off x="3460" y="2696"/>
                <a:ext cx="163" cy="39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" name="Group 580"/>
              <p:cNvGrpSpPr>
                <a:grpSpLocks/>
              </p:cNvGrpSpPr>
              <p:nvPr/>
            </p:nvGrpSpPr>
            <p:grpSpPr bwMode="auto">
              <a:xfrm>
                <a:off x="3458" y="2737"/>
                <a:ext cx="55" cy="24"/>
                <a:chOff x="1740" y="2642"/>
                <a:chExt cx="752" cy="327"/>
              </a:xfrm>
            </p:grpSpPr>
            <p:sp>
              <p:nvSpPr>
                <p:cNvPr id="111" name="Freeform 581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Freeform 582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583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584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585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586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7" name="Freeform 587"/>
              <p:cNvSpPr>
                <a:spLocks/>
              </p:cNvSpPr>
              <p:nvPr/>
            </p:nvSpPr>
            <p:spPr bwMode="auto">
              <a:xfrm>
                <a:off x="3552" y="2741"/>
                <a:ext cx="67" cy="51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588"/>
              <p:cNvSpPr>
                <a:spLocks/>
              </p:cNvSpPr>
              <p:nvPr/>
            </p:nvSpPr>
            <p:spPr bwMode="auto">
              <a:xfrm>
                <a:off x="3381" y="2745"/>
                <a:ext cx="171" cy="4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591"/>
              <p:cNvSpPr>
                <a:spLocks/>
              </p:cNvSpPr>
              <p:nvPr/>
            </p:nvSpPr>
            <p:spPr bwMode="auto">
              <a:xfrm>
                <a:off x="3387" y="2738"/>
                <a:ext cx="162" cy="4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592"/>
              <p:cNvSpPr>
                <a:spLocks/>
              </p:cNvSpPr>
              <p:nvPr/>
            </p:nvSpPr>
            <p:spPr bwMode="auto">
              <a:xfrm flipV="1">
                <a:off x="3549" y="2735"/>
                <a:ext cx="66" cy="4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" name="Group 631"/>
            <p:cNvGrpSpPr>
              <a:grpSpLocks/>
            </p:cNvGrpSpPr>
            <p:nvPr/>
          </p:nvGrpSpPr>
          <p:grpSpPr bwMode="auto">
            <a:xfrm>
              <a:off x="3308350" y="4614863"/>
              <a:ext cx="585788" cy="419100"/>
              <a:chOff x="5096" y="2218"/>
              <a:chExt cx="369" cy="264"/>
            </a:xfrm>
          </p:grpSpPr>
          <p:grpSp>
            <p:nvGrpSpPr>
              <p:cNvPr id="124" name="Group 622"/>
              <p:cNvGrpSpPr>
                <a:grpSpLocks/>
              </p:cNvGrpSpPr>
              <p:nvPr/>
            </p:nvGrpSpPr>
            <p:grpSpPr bwMode="auto">
              <a:xfrm>
                <a:off x="5096" y="2218"/>
                <a:ext cx="327" cy="81"/>
                <a:chOff x="2199" y="955"/>
                <a:chExt cx="2547" cy="506"/>
              </a:xfrm>
            </p:grpSpPr>
            <p:sp>
              <p:nvSpPr>
                <p:cNvPr id="127" name="Freeform 623"/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624"/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625"/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626"/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627"/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Freeform 628"/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25" name="Picture 629" descr="access_point_stylized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2" y="2250"/>
                <a:ext cx="273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6" name="Picture 630" descr="access_point_stylized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5" y="2251"/>
                <a:ext cx="2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3" name="Group 633"/>
            <p:cNvGrpSpPr>
              <a:grpSpLocks/>
            </p:cNvGrpSpPr>
            <p:nvPr/>
          </p:nvGrpSpPr>
          <p:grpSpPr bwMode="auto">
            <a:xfrm>
              <a:off x="3009900" y="5040313"/>
              <a:ext cx="635000" cy="485775"/>
              <a:chOff x="3061" y="2530"/>
              <a:chExt cx="400" cy="306"/>
            </a:xfrm>
          </p:grpSpPr>
          <p:grpSp>
            <p:nvGrpSpPr>
              <p:cNvPr id="134" name="Group 634"/>
              <p:cNvGrpSpPr>
                <a:grpSpLocks/>
              </p:cNvGrpSpPr>
              <p:nvPr/>
            </p:nvGrpSpPr>
            <p:grpSpPr bwMode="auto">
              <a:xfrm>
                <a:off x="3061" y="2530"/>
                <a:ext cx="327" cy="81"/>
                <a:chOff x="2199" y="955"/>
                <a:chExt cx="2547" cy="506"/>
              </a:xfrm>
            </p:grpSpPr>
            <p:sp>
              <p:nvSpPr>
                <p:cNvPr id="159" name="Freeform 635"/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Freeform 636"/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Freeform 637"/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Freeform 638"/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639"/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640"/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35" name="Picture 641" descr="laptop_keyboar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3109" y="2736"/>
                <a:ext cx="245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6" name="Freeform 642"/>
              <p:cNvSpPr>
                <a:spLocks/>
              </p:cNvSpPr>
              <p:nvPr/>
            </p:nvSpPr>
            <p:spPr bwMode="auto">
              <a:xfrm>
                <a:off x="3190" y="2638"/>
                <a:ext cx="197" cy="131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37" name="Picture 643" descr="scre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0" y="2641"/>
                <a:ext cx="179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8" name="Freeform 644"/>
              <p:cNvSpPr>
                <a:spLocks/>
              </p:cNvSpPr>
              <p:nvPr/>
            </p:nvSpPr>
            <p:spPr bwMode="auto">
              <a:xfrm>
                <a:off x="3226" y="2634"/>
                <a:ext cx="167" cy="2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645"/>
              <p:cNvSpPr>
                <a:spLocks/>
              </p:cNvSpPr>
              <p:nvPr/>
            </p:nvSpPr>
            <p:spPr bwMode="auto">
              <a:xfrm>
                <a:off x="3189" y="2634"/>
                <a:ext cx="46" cy="102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646"/>
              <p:cNvSpPr>
                <a:spLocks/>
              </p:cNvSpPr>
              <p:nvPr/>
            </p:nvSpPr>
            <p:spPr bwMode="auto">
              <a:xfrm>
                <a:off x="3342" y="2652"/>
                <a:ext cx="50" cy="117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647"/>
              <p:cNvSpPr>
                <a:spLocks/>
              </p:cNvSpPr>
              <p:nvPr/>
            </p:nvSpPr>
            <p:spPr bwMode="auto">
              <a:xfrm>
                <a:off x="3188" y="2730"/>
                <a:ext cx="183" cy="40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648"/>
              <p:cNvSpPr>
                <a:spLocks/>
              </p:cNvSpPr>
              <p:nvPr/>
            </p:nvSpPr>
            <p:spPr bwMode="auto">
              <a:xfrm>
                <a:off x="3347" y="2653"/>
                <a:ext cx="47" cy="118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649"/>
              <p:cNvSpPr>
                <a:spLocks/>
              </p:cNvSpPr>
              <p:nvPr/>
            </p:nvSpPr>
            <p:spPr bwMode="auto">
              <a:xfrm>
                <a:off x="3188" y="2736"/>
                <a:ext cx="163" cy="39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4" name="Group 650"/>
              <p:cNvGrpSpPr>
                <a:grpSpLocks/>
              </p:cNvGrpSpPr>
              <p:nvPr/>
            </p:nvGrpSpPr>
            <p:grpSpPr bwMode="auto">
              <a:xfrm>
                <a:off x="3186" y="2777"/>
                <a:ext cx="55" cy="24"/>
                <a:chOff x="1740" y="2642"/>
                <a:chExt cx="752" cy="327"/>
              </a:xfrm>
            </p:grpSpPr>
            <p:sp>
              <p:nvSpPr>
                <p:cNvPr id="153" name="Freeform 651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Freeform 652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Freeform 653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Freeform 654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Freeform 655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Freeform 656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5" name="Freeform 657"/>
              <p:cNvSpPr>
                <a:spLocks/>
              </p:cNvSpPr>
              <p:nvPr/>
            </p:nvSpPr>
            <p:spPr bwMode="auto">
              <a:xfrm>
                <a:off x="3280" y="2781"/>
                <a:ext cx="67" cy="51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658"/>
              <p:cNvSpPr>
                <a:spLocks/>
              </p:cNvSpPr>
              <p:nvPr/>
            </p:nvSpPr>
            <p:spPr bwMode="auto">
              <a:xfrm>
                <a:off x="3109" y="2785"/>
                <a:ext cx="171" cy="4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659"/>
              <p:cNvSpPr>
                <a:spLocks/>
              </p:cNvSpPr>
              <p:nvPr/>
            </p:nvSpPr>
            <p:spPr bwMode="auto">
              <a:xfrm>
                <a:off x="3110" y="2776"/>
                <a:ext cx="1" cy="10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660"/>
              <p:cNvSpPr>
                <a:spLocks/>
              </p:cNvSpPr>
              <p:nvPr/>
            </p:nvSpPr>
            <p:spPr bwMode="auto">
              <a:xfrm>
                <a:off x="3110" y="2738"/>
                <a:ext cx="79" cy="39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661"/>
              <p:cNvSpPr>
                <a:spLocks/>
              </p:cNvSpPr>
              <p:nvPr/>
            </p:nvSpPr>
            <p:spPr bwMode="auto">
              <a:xfrm>
                <a:off x="3115" y="2778"/>
                <a:ext cx="162" cy="4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662"/>
              <p:cNvSpPr>
                <a:spLocks/>
              </p:cNvSpPr>
              <p:nvPr/>
            </p:nvSpPr>
            <p:spPr bwMode="auto">
              <a:xfrm flipV="1">
                <a:off x="3277" y="2775"/>
                <a:ext cx="66" cy="4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663"/>
              <p:cNvSpPr>
                <a:spLocks/>
              </p:cNvSpPr>
              <p:nvPr/>
            </p:nvSpPr>
            <p:spPr bwMode="auto">
              <a:xfrm>
                <a:off x="3382" y="2736"/>
                <a:ext cx="1" cy="10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664"/>
              <p:cNvSpPr>
                <a:spLocks/>
              </p:cNvSpPr>
              <p:nvPr/>
            </p:nvSpPr>
            <p:spPr bwMode="auto">
              <a:xfrm>
                <a:off x="3382" y="2698"/>
                <a:ext cx="79" cy="39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5" name="Group 665"/>
            <p:cNvGrpSpPr>
              <a:grpSpLocks/>
            </p:cNvGrpSpPr>
            <p:nvPr/>
          </p:nvGrpSpPr>
          <p:grpSpPr bwMode="auto">
            <a:xfrm>
              <a:off x="3492500" y="5095875"/>
              <a:ext cx="635000" cy="485775"/>
              <a:chOff x="3061" y="2530"/>
              <a:chExt cx="400" cy="306"/>
            </a:xfrm>
          </p:grpSpPr>
          <p:grpSp>
            <p:nvGrpSpPr>
              <p:cNvPr id="166" name="Group 666"/>
              <p:cNvGrpSpPr>
                <a:grpSpLocks/>
              </p:cNvGrpSpPr>
              <p:nvPr/>
            </p:nvGrpSpPr>
            <p:grpSpPr bwMode="auto">
              <a:xfrm>
                <a:off x="3061" y="2530"/>
                <a:ext cx="327" cy="81"/>
                <a:chOff x="2199" y="955"/>
                <a:chExt cx="2547" cy="506"/>
              </a:xfrm>
            </p:grpSpPr>
            <p:sp>
              <p:nvSpPr>
                <p:cNvPr id="191" name="Freeform 667"/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668"/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669"/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670"/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671"/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672"/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67" name="Picture 673" descr="laptop_keyboar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3109" y="2736"/>
                <a:ext cx="245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8" name="Freeform 674"/>
              <p:cNvSpPr>
                <a:spLocks/>
              </p:cNvSpPr>
              <p:nvPr/>
            </p:nvSpPr>
            <p:spPr bwMode="auto">
              <a:xfrm>
                <a:off x="3190" y="2638"/>
                <a:ext cx="197" cy="131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69" name="Picture 675" descr="scre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0" y="2641"/>
                <a:ext cx="179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0" name="Freeform 676"/>
              <p:cNvSpPr>
                <a:spLocks/>
              </p:cNvSpPr>
              <p:nvPr/>
            </p:nvSpPr>
            <p:spPr bwMode="auto">
              <a:xfrm>
                <a:off x="3226" y="2634"/>
                <a:ext cx="167" cy="2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677"/>
              <p:cNvSpPr>
                <a:spLocks/>
              </p:cNvSpPr>
              <p:nvPr/>
            </p:nvSpPr>
            <p:spPr bwMode="auto">
              <a:xfrm>
                <a:off x="3189" y="2634"/>
                <a:ext cx="46" cy="102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678"/>
              <p:cNvSpPr>
                <a:spLocks/>
              </p:cNvSpPr>
              <p:nvPr/>
            </p:nvSpPr>
            <p:spPr bwMode="auto">
              <a:xfrm>
                <a:off x="3342" y="2652"/>
                <a:ext cx="50" cy="117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679"/>
              <p:cNvSpPr>
                <a:spLocks/>
              </p:cNvSpPr>
              <p:nvPr/>
            </p:nvSpPr>
            <p:spPr bwMode="auto">
              <a:xfrm>
                <a:off x="3188" y="2730"/>
                <a:ext cx="183" cy="40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680"/>
              <p:cNvSpPr>
                <a:spLocks/>
              </p:cNvSpPr>
              <p:nvPr/>
            </p:nvSpPr>
            <p:spPr bwMode="auto">
              <a:xfrm>
                <a:off x="3347" y="2653"/>
                <a:ext cx="47" cy="118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681"/>
              <p:cNvSpPr>
                <a:spLocks/>
              </p:cNvSpPr>
              <p:nvPr/>
            </p:nvSpPr>
            <p:spPr bwMode="auto">
              <a:xfrm>
                <a:off x="3188" y="2736"/>
                <a:ext cx="163" cy="39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6" name="Group 682"/>
              <p:cNvGrpSpPr>
                <a:grpSpLocks/>
              </p:cNvGrpSpPr>
              <p:nvPr/>
            </p:nvGrpSpPr>
            <p:grpSpPr bwMode="auto">
              <a:xfrm>
                <a:off x="3186" y="2777"/>
                <a:ext cx="55" cy="24"/>
                <a:chOff x="1740" y="2642"/>
                <a:chExt cx="752" cy="327"/>
              </a:xfrm>
            </p:grpSpPr>
            <p:sp>
              <p:nvSpPr>
                <p:cNvPr id="185" name="Freeform 6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Freeform 6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Freeform 6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Freeform 6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Freeform 6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Freeform 6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" name="Freeform 689"/>
              <p:cNvSpPr>
                <a:spLocks/>
              </p:cNvSpPr>
              <p:nvPr/>
            </p:nvSpPr>
            <p:spPr bwMode="auto">
              <a:xfrm>
                <a:off x="3280" y="2781"/>
                <a:ext cx="67" cy="51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690"/>
              <p:cNvSpPr>
                <a:spLocks/>
              </p:cNvSpPr>
              <p:nvPr/>
            </p:nvSpPr>
            <p:spPr bwMode="auto">
              <a:xfrm>
                <a:off x="3109" y="2785"/>
                <a:ext cx="171" cy="4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691"/>
              <p:cNvSpPr>
                <a:spLocks/>
              </p:cNvSpPr>
              <p:nvPr/>
            </p:nvSpPr>
            <p:spPr bwMode="auto">
              <a:xfrm>
                <a:off x="3110" y="2776"/>
                <a:ext cx="1" cy="10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692"/>
              <p:cNvSpPr>
                <a:spLocks/>
              </p:cNvSpPr>
              <p:nvPr/>
            </p:nvSpPr>
            <p:spPr bwMode="auto">
              <a:xfrm>
                <a:off x="3110" y="2738"/>
                <a:ext cx="79" cy="39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693"/>
              <p:cNvSpPr>
                <a:spLocks/>
              </p:cNvSpPr>
              <p:nvPr/>
            </p:nvSpPr>
            <p:spPr bwMode="auto">
              <a:xfrm>
                <a:off x="3115" y="2778"/>
                <a:ext cx="162" cy="4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694"/>
              <p:cNvSpPr>
                <a:spLocks/>
              </p:cNvSpPr>
              <p:nvPr/>
            </p:nvSpPr>
            <p:spPr bwMode="auto">
              <a:xfrm flipV="1">
                <a:off x="3277" y="2775"/>
                <a:ext cx="66" cy="4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695"/>
              <p:cNvSpPr>
                <a:spLocks/>
              </p:cNvSpPr>
              <p:nvPr/>
            </p:nvSpPr>
            <p:spPr bwMode="auto">
              <a:xfrm>
                <a:off x="3382" y="2736"/>
                <a:ext cx="1" cy="10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696"/>
              <p:cNvSpPr>
                <a:spLocks/>
              </p:cNvSpPr>
              <p:nvPr/>
            </p:nvSpPr>
            <p:spPr bwMode="auto">
              <a:xfrm>
                <a:off x="3382" y="2698"/>
                <a:ext cx="79" cy="39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7" name="Group 699"/>
            <p:cNvGrpSpPr>
              <a:grpSpLocks/>
            </p:cNvGrpSpPr>
            <p:nvPr/>
          </p:nvGrpSpPr>
          <p:grpSpPr bwMode="auto">
            <a:xfrm flipH="1">
              <a:off x="1131888" y="4695825"/>
              <a:ext cx="501650" cy="512763"/>
              <a:chOff x="2839" y="3501"/>
              <a:chExt cx="755" cy="803"/>
            </a:xfrm>
          </p:grpSpPr>
          <p:pic>
            <p:nvPicPr>
              <p:cNvPr id="198" name="Picture 7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9" name="Freeform 7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0" name="Group 702"/>
            <p:cNvGrpSpPr>
              <a:grpSpLocks/>
            </p:cNvGrpSpPr>
            <p:nvPr/>
          </p:nvGrpSpPr>
          <p:grpSpPr bwMode="auto">
            <a:xfrm flipH="1">
              <a:off x="1282700" y="4268788"/>
              <a:ext cx="501650" cy="512762"/>
              <a:chOff x="2839" y="3501"/>
              <a:chExt cx="755" cy="803"/>
            </a:xfrm>
          </p:grpSpPr>
          <p:pic>
            <p:nvPicPr>
              <p:cNvPr id="201" name="Picture 70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2" name="Freeform 70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3" name="Group 705"/>
            <p:cNvGrpSpPr>
              <a:grpSpLocks/>
            </p:cNvGrpSpPr>
            <p:nvPr/>
          </p:nvGrpSpPr>
          <p:grpSpPr bwMode="auto">
            <a:xfrm>
              <a:off x="1955800" y="4656138"/>
              <a:ext cx="501650" cy="512762"/>
              <a:chOff x="2839" y="3501"/>
              <a:chExt cx="755" cy="803"/>
            </a:xfrm>
          </p:grpSpPr>
          <p:pic>
            <p:nvPicPr>
              <p:cNvPr id="204" name="Picture 70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" name="Freeform 70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6" name="Group 708"/>
            <p:cNvGrpSpPr>
              <a:grpSpLocks/>
            </p:cNvGrpSpPr>
            <p:nvPr/>
          </p:nvGrpSpPr>
          <p:grpSpPr bwMode="auto">
            <a:xfrm>
              <a:off x="1757363" y="5095875"/>
              <a:ext cx="501650" cy="512763"/>
              <a:chOff x="2839" y="3501"/>
              <a:chExt cx="755" cy="803"/>
            </a:xfrm>
          </p:grpSpPr>
          <p:pic>
            <p:nvPicPr>
              <p:cNvPr id="207" name="Picture 70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" name="Freeform 710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068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Access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Collision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is the fundamental problem in broadcast links:</a:t>
            </a:r>
          </a:p>
          <a:p>
            <a:pPr lvl="1"/>
            <a:r>
              <a:rPr lang="en-US" dirty="0"/>
              <a:t>Multiple nodes try to communicate at the same time.</a:t>
            </a:r>
          </a:p>
          <a:p>
            <a:pPr lvl="1"/>
            <a:r>
              <a:rPr lang="en-US" dirty="0"/>
              <a:t>Simultaneous messages interfere with each other.</a:t>
            </a:r>
          </a:p>
          <a:p>
            <a:pPr lvl="1"/>
            <a:r>
              <a:rPr lang="en-US" dirty="0"/>
              <a:t>None of the colliding messages can be received.</a:t>
            </a:r>
          </a:p>
          <a:p>
            <a:pPr lvl="1"/>
            <a:r>
              <a:rPr lang="en-US" dirty="0"/>
              <a:t>Precious time and bandwidth is wasted.</a:t>
            </a:r>
          </a:p>
          <a:p>
            <a:pPr lvl="1"/>
            <a:r>
              <a:rPr lang="en-US" dirty="0"/>
              <a:t>Messages must be retransmitted.</a:t>
            </a:r>
          </a:p>
          <a:p>
            <a:r>
              <a:rPr lang="en-US" dirty="0"/>
              <a:t>If we’re too aggressive in sharing, many collisions will occur.</a:t>
            </a:r>
          </a:p>
          <a:p>
            <a:r>
              <a:rPr lang="en-US" dirty="0"/>
              <a:t>If we’re too polite about sharing, may waste time/bandwidth waiting. </a:t>
            </a:r>
          </a:p>
        </p:txBody>
      </p:sp>
    </p:spTree>
    <p:extLst>
      <p:ext uri="{BB962C8B-B14F-4D97-AF65-F5344CB8AC3E}">
        <p14:creationId xmlns:p14="http://schemas.microsoft.com/office/powerpoint/2010/main" val="427477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Access Protocol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Assuming multiple nodes are sharing a link with throughput </a:t>
            </a:r>
            <a:r>
              <a:rPr lang="en-US" b="1" i="1" dirty="0"/>
              <a:t>R</a:t>
            </a:r>
            <a:r>
              <a:rPr lang="en-US" dirty="0"/>
              <a:t> bps:</a:t>
            </a:r>
          </a:p>
          <a:p>
            <a:r>
              <a:rPr lang="en-US" dirty="0"/>
              <a:t>If only one node is communicating, then it should get the full bandwidth (</a:t>
            </a:r>
            <a:r>
              <a:rPr lang="en-US" b="1" i="1" dirty="0"/>
              <a:t>R</a:t>
            </a:r>
            <a:r>
              <a:rPr lang="en-US" dirty="0"/>
              <a:t>).</a:t>
            </a:r>
          </a:p>
          <a:p>
            <a:r>
              <a:rPr lang="en-US" dirty="0"/>
              <a:t>When </a:t>
            </a:r>
            <a:r>
              <a:rPr lang="en-US" b="1" i="1" dirty="0"/>
              <a:t>N</a:t>
            </a:r>
            <a:r>
              <a:rPr lang="en-US" i="1" dirty="0"/>
              <a:t> </a:t>
            </a:r>
            <a:r>
              <a:rPr lang="en-US" dirty="0"/>
              <a:t>nodes have data to send, they should each get </a:t>
            </a:r>
            <a:r>
              <a:rPr lang="en-US" b="1" i="1" dirty="0"/>
              <a:t>R/N</a:t>
            </a:r>
            <a:r>
              <a:rPr lang="en-US" dirty="0"/>
              <a:t> bandwidth.</a:t>
            </a:r>
          </a:p>
          <a:p>
            <a:r>
              <a:rPr lang="en-US" dirty="0"/>
              <a:t>Protocol should be decentralized, with no single point of failure.</a:t>
            </a:r>
          </a:p>
          <a:p>
            <a:r>
              <a:rPr lang="en-US" dirty="0"/>
              <a:t>It should be simple and inexpensive to implement.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Three basic classes of multiple access protocols:</a:t>
            </a:r>
          </a:p>
          <a:p>
            <a:pPr algn="ctr"/>
            <a:r>
              <a:rPr lang="en-US" dirty="0"/>
              <a:t>Channel partitioning        • Random access        • Taking turns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0B7070-F291-BD48-BD16-063ABE220FC2}" vid="{A4957333-41A6-3442-98BC-DB1C2ACD6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12032</TotalTime>
  <Words>2353</Words>
  <Application>Microsoft Macintosh PowerPoint</Application>
  <PresentationFormat>Widescreen</PresentationFormat>
  <Paragraphs>397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Comic Sans MS</vt:lpstr>
      <vt:lpstr>Garamond</vt:lpstr>
      <vt:lpstr>Times New Roman</vt:lpstr>
      <vt:lpstr>Theme1</vt:lpstr>
      <vt:lpstr>CS-340 Introduction to Computer Networking  Lecture 13: Medium Access Control</vt:lpstr>
      <vt:lpstr>Recap</vt:lpstr>
      <vt:lpstr>Each layer solves a particular set of problems</vt:lpstr>
      <vt:lpstr>Who implements each layer?</vt:lpstr>
      <vt:lpstr>Terminology</vt:lpstr>
      <vt:lpstr>Why does a router have multiple IP addresses?</vt:lpstr>
      <vt:lpstr>Medium Access Control (MAC)</vt:lpstr>
      <vt:lpstr>Multiple Access Protocols</vt:lpstr>
      <vt:lpstr>Multiple Access Protocol Goals</vt:lpstr>
      <vt:lpstr>Channel Partitioning Protocols</vt:lpstr>
      <vt:lpstr>US radio spectrum (use of frequencies bands) is governed by the FCC</vt:lpstr>
      <vt:lpstr>Zoomed-in view</vt:lpstr>
      <vt:lpstr>Channel Partitioning Protocols</vt:lpstr>
      <vt:lpstr>Wifi uses FDM to isolate different base stations</vt:lpstr>
      <vt:lpstr>5Ghz WiFi adds another 9 to 25 channels</vt:lpstr>
      <vt:lpstr>Wi-Fi Scanner Tool Demo</vt:lpstr>
      <vt:lpstr>Random Access Protocols</vt:lpstr>
      <vt:lpstr>ALOHA: an early random access protocol </vt:lpstr>
      <vt:lpstr>ALOHA: expected throughput</vt:lpstr>
      <vt:lpstr>ALOHA</vt:lpstr>
      <vt:lpstr>CSMA/CD</vt:lpstr>
      <vt:lpstr>Collisions are unavoidable</vt:lpstr>
      <vt:lpstr>Collision Detection</vt:lpstr>
      <vt:lpstr>CSMA/CD steps</vt:lpstr>
      <vt:lpstr>Taking-Turns Protocols</vt:lpstr>
      <vt:lpstr>Token-passing protocols</vt:lpstr>
      <vt:lpstr>Multiple access protocol summary</vt:lpstr>
      <vt:lpstr>Recap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500</cp:revision>
  <cp:lastPrinted>2018-11-14T17:36:47Z</cp:lastPrinted>
  <dcterms:created xsi:type="dcterms:W3CDTF">2017-09-19T21:33:23Z</dcterms:created>
  <dcterms:modified xsi:type="dcterms:W3CDTF">2020-10-21T22:28:37Z</dcterms:modified>
</cp:coreProperties>
</file>