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79" r:id="rId3"/>
    <p:sldId id="362" r:id="rId4"/>
    <p:sldId id="374" r:id="rId5"/>
    <p:sldId id="380" r:id="rId6"/>
    <p:sldId id="381" r:id="rId7"/>
    <p:sldId id="361" r:id="rId8"/>
    <p:sldId id="382" r:id="rId9"/>
    <p:sldId id="377" r:id="rId10"/>
    <p:sldId id="364" r:id="rId11"/>
    <p:sldId id="365" r:id="rId12"/>
    <p:sldId id="378" r:id="rId13"/>
    <p:sldId id="366" r:id="rId14"/>
    <p:sldId id="367" r:id="rId15"/>
    <p:sldId id="368" r:id="rId16"/>
    <p:sldId id="369" r:id="rId17"/>
    <p:sldId id="370" r:id="rId18"/>
    <p:sldId id="371" r:id="rId19"/>
    <p:sldId id="372" r:id="rId20"/>
    <p:sldId id="3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19861-5E0D-C644-9540-737B718C485A}">
          <p14:sldIdLst>
            <p14:sldId id="256"/>
            <p14:sldId id="379"/>
            <p14:sldId id="362"/>
            <p14:sldId id="374"/>
            <p14:sldId id="380"/>
            <p14:sldId id="381"/>
            <p14:sldId id="361"/>
            <p14:sldId id="382"/>
            <p14:sldId id="377"/>
            <p14:sldId id="364"/>
            <p14:sldId id="365"/>
            <p14:sldId id="378"/>
            <p14:sldId id="366"/>
            <p14:sldId id="367"/>
            <p14:sldId id="368"/>
            <p14:sldId id="369"/>
            <p14:sldId id="370"/>
            <p14:sldId id="371"/>
            <p14:sldId id="372"/>
            <p14:sldId id="3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092"/>
    <a:srgbClr val="FF9300"/>
    <a:srgbClr val="FFC000"/>
    <a:srgbClr val="70AD47"/>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3"/>
    <p:restoredTop sz="92727"/>
  </p:normalViewPr>
  <p:slideViewPr>
    <p:cSldViewPr snapToGrid="0" snapToObjects="1">
      <p:cViewPr varScale="1">
        <p:scale>
          <a:sx n="65" d="100"/>
          <a:sy n="65" d="100"/>
        </p:scale>
        <p:origin x="232" y="188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91097-98C8-FE45-B63E-A689361303E4}" type="datetimeFigureOut">
              <a:rPr lang="en-US" smtClean="0"/>
              <a:t>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BE98C-46CD-DF40-A244-A5625579BE95}" type="slidenum">
              <a:rPr lang="en-US" smtClean="0"/>
              <a:t>‹#›</a:t>
            </a:fld>
            <a:endParaRPr lang="en-US"/>
          </a:p>
        </p:txBody>
      </p:sp>
    </p:spTree>
    <p:extLst>
      <p:ext uri="{BB962C8B-B14F-4D97-AF65-F5344CB8AC3E}">
        <p14:creationId xmlns:p14="http://schemas.microsoft.com/office/powerpoint/2010/main" val="43245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34C72-D733-5448-A03C-2F9CE3C7CCB3}" type="datetimeFigureOut">
              <a:rPr lang="en-US" smtClean="0"/>
              <a:t>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B1E31-8139-D340-BE89-3F6CE06B3536}" type="slidenum">
              <a:rPr lang="en-US" smtClean="0"/>
              <a:t>‹#›</a:t>
            </a:fld>
            <a:endParaRPr lang="en-US"/>
          </a:p>
        </p:txBody>
      </p:sp>
    </p:spTree>
    <p:extLst>
      <p:ext uri="{BB962C8B-B14F-4D97-AF65-F5344CB8AC3E}">
        <p14:creationId xmlns:p14="http://schemas.microsoft.com/office/powerpoint/2010/main" val="123677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8</a:t>
            </a:fld>
            <a:endParaRPr lang="en-US"/>
          </a:p>
        </p:txBody>
      </p:sp>
    </p:spTree>
    <p:extLst>
      <p:ext uri="{BB962C8B-B14F-4D97-AF65-F5344CB8AC3E}">
        <p14:creationId xmlns:p14="http://schemas.microsoft.com/office/powerpoint/2010/main" val="319387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13</a:t>
            </a:fld>
            <a:endParaRPr lang="en-US"/>
          </a:p>
        </p:txBody>
      </p:sp>
    </p:spTree>
    <p:extLst>
      <p:ext uri="{BB962C8B-B14F-4D97-AF65-F5344CB8AC3E}">
        <p14:creationId xmlns:p14="http://schemas.microsoft.com/office/powerpoint/2010/main" val="125286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14</a:t>
            </a:fld>
            <a:endParaRPr lang="en-US"/>
          </a:p>
        </p:txBody>
      </p:sp>
    </p:spTree>
    <p:extLst>
      <p:ext uri="{BB962C8B-B14F-4D97-AF65-F5344CB8AC3E}">
        <p14:creationId xmlns:p14="http://schemas.microsoft.com/office/powerpoint/2010/main" val="285255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optimal greedy algorithm.  Kruskal’s algorithm finds the minimal-cost edge that connects two disjoint trees.  Store frontier edges in a priority queue (min-heap).  Add and remove edges when frontier is expanded.</a:t>
            </a:r>
          </a:p>
        </p:txBody>
      </p:sp>
      <p:sp>
        <p:nvSpPr>
          <p:cNvPr id="4" name="Slide Number Placeholder 3"/>
          <p:cNvSpPr>
            <a:spLocks noGrp="1"/>
          </p:cNvSpPr>
          <p:nvPr>
            <p:ph type="sldNum" sz="quarter" idx="5"/>
          </p:nvPr>
        </p:nvSpPr>
        <p:spPr/>
        <p:txBody>
          <a:bodyPr/>
          <a:lstStyle/>
          <a:p>
            <a:fld id="{C78B1E31-8139-D340-BE89-3F6CE06B3536}" type="slidenum">
              <a:rPr lang="en-US" smtClean="0"/>
              <a:t>15</a:t>
            </a:fld>
            <a:endParaRPr lang="en-US"/>
          </a:p>
        </p:txBody>
      </p:sp>
    </p:spTree>
    <p:extLst>
      <p:ext uri="{BB962C8B-B14F-4D97-AF65-F5344CB8AC3E}">
        <p14:creationId xmlns:p14="http://schemas.microsoft.com/office/powerpoint/2010/main" val="163194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17</a:t>
            </a:fld>
            <a:endParaRPr lang="en-US"/>
          </a:p>
        </p:txBody>
      </p:sp>
    </p:spTree>
    <p:extLst>
      <p:ext uri="{BB962C8B-B14F-4D97-AF65-F5344CB8AC3E}">
        <p14:creationId xmlns:p14="http://schemas.microsoft.com/office/powerpoint/2010/main" val="140567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18</a:t>
            </a:fld>
            <a:endParaRPr lang="en-US"/>
          </a:p>
        </p:txBody>
      </p:sp>
    </p:spTree>
    <p:extLst>
      <p:ext uri="{BB962C8B-B14F-4D97-AF65-F5344CB8AC3E}">
        <p14:creationId xmlns:p14="http://schemas.microsoft.com/office/powerpoint/2010/main" val="302151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19</a:t>
            </a:fld>
            <a:endParaRPr lang="en-US"/>
          </a:p>
        </p:txBody>
      </p:sp>
    </p:spTree>
    <p:extLst>
      <p:ext uri="{BB962C8B-B14F-4D97-AF65-F5344CB8AC3E}">
        <p14:creationId xmlns:p14="http://schemas.microsoft.com/office/powerpoint/2010/main" val="401080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730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10/20/20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34264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10/20/20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170432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6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1624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4"/>
            <a:ext cx="11639227" cy="805912"/>
          </a:xfrm>
        </p:spPr>
        <p:txBody>
          <a:bodyPr/>
          <a:lstStyle/>
          <a:p>
            <a:r>
              <a:rPr lang="en-US"/>
              <a:t>Click to edit Master title style</a:t>
            </a:r>
          </a:p>
        </p:txBody>
      </p:sp>
      <p:sp>
        <p:nvSpPr>
          <p:cNvPr id="3" name="Content Placeholder 2"/>
          <p:cNvSpPr>
            <a:spLocks noGrp="1"/>
          </p:cNvSpPr>
          <p:nvPr>
            <p:ph sz="half" idx="1"/>
          </p:nvPr>
        </p:nvSpPr>
        <p:spPr>
          <a:xfrm>
            <a:off x="263471" y="1084881"/>
            <a:ext cx="5756329" cy="56258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84882"/>
            <a:ext cx="5730498" cy="562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080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75" y="139485"/>
            <a:ext cx="11747715" cy="883403"/>
          </a:xfrm>
        </p:spPr>
        <p:txBody>
          <a:bodyPr/>
          <a:lstStyle/>
          <a:p>
            <a:r>
              <a:rPr lang="en-US"/>
              <a:t>Click to edit Master title style</a:t>
            </a:r>
          </a:p>
        </p:txBody>
      </p:sp>
      <p:sp>
        <p:nvSpPr>
          <p:cNvPr id="3" name="Text Placeholder 2"/>
          <p:cNvSpPr>
            <a:spLocks noGrp="1"/>
          </p:cNvSpPr>
          <p:nvPr>
            <p:ph type="body" idx="1"/>
          </p:nvPr>
        </p:nvSpPr>
        <p:spPr>
          <a:xfrm>
            <a:off x="232474" y="1143794"/>
            <a:ext cx="5765101"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2475" y="1794724"/>
            <a:ext cx="5765101"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43794"/>
            <a:ext cx="5807989"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794723"/>
            <a:ext cx="5807988"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864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496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68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10/20/20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262702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10/20/20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399846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471" y="154983"/>
            <a:ext cx="11639227" cy="8834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3471" y="1146875"/>
            <a:ext cx="11639227" cy="55948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270FD4C8-C4B3-FB41-9AEA-FC4ECA0263A4}"/>
              </a:ext>
            </a:extLst>
          </p:cNvPr>
          <p:cNvSpPr txBox="1"/>
          <p:nvPr userDrawn="1"/>
        </p:nvSpPr>
        <p:spPr>
          <a:xfrm>
            <a:off x="11393905" y="154983"/>
            <a:ext cx="601579" cy="369332"/>
          </a:xfrm>
          <a:prstGeom prst="rect">
            <a:avLst/>
          </a:prstGeom>
          <a:noFill/>
        </p:spPr>
        <p:txBody>
          <a:bodyPr wrap="square" rtlCol="0">
            <a:spAutoFit/>
          </a:bodyPr>
          <a:lstStyle/>
          <a:p>
            <a:pPr algn="r"/>
            <a:fld id="{03E72132-18A4-A340-91B0-EAA9D08BB4B8}" type="slidenum">
              <a:rPr lang="en-US" smtClean="0"/>
              <a:pPr algn="r"/>
              <a:t>‹#›</a:t>
            </a:fld>
            <a:endParaRPr lang="en-US" dirty="0"/>
          </a:p>
        </p:txBody>
      </p:sp>
    </p:spTree>
    <p:extLst>
      <p:ext uri="{BB962C8B-B14F-4D97-AF65-F5344CB8AC3E}">
        <p14:creationId xmlns:p14="http://schemas.microsoft.com/office/powerpoint/2010/main" val="2431652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3403"/>
            <a:ext cx="9144000" cy="3433436"/>
          </a:xfrm>
        </p:spPr>
        <p:txBody>
          <a:bodyPr anchor="ctr">
            <a:normAutofit/>
          </a:bodyPr>
          <a:lstStyle/>
          <a:p>
            <a:r>
              <a:rPr lang="en-US" sz="5400" dirty="0">
                <a:solidFill>
                  <a:schemeClr val="tx1"/>
                </a:solidFill>
              </a:rPr>
              <a:t>CS-340 Introduction to Computer Networking</a:t>
            </a:r>
            <a:br>
              <a:rPr lang="en-US" sz="5400" dirty="0">
                <a:solidFill>
                  <a:schemeClr val="tx1"/>
                </a:solidFill>
              </a:rPr>
            </a:br>
            <a:br>
              <a:rPr lang="en-US" sz="1800" dirty="0"/>
            </a:br>
            <a:r>
              <a:rPr lang="en-US" dirty="0"/>
              <a:t>Lecture 12: Broadcast</a:t>
            </a:r>
          </a:p>
        </p:txBody>
      </p:sp>
      <p:sp>
        <p:nvSpPr>
          <p:cNvPr id="3" name="Subtitle 2"/>
          <p:cNvSpPr>
            <a:spLocks noGrp="1"/>
          </p:cNvSpPr>
          <p:nvPr>
            <p:ph type="subTitle" idx="1"/>
          </p:nvPr>
        </p:nvSpPr>
        <p:spPr>
          <a:xfrm>
            <a:off x="1524000" y="4602995"/>
            <a:ext cx="9144000" cy="1135251"/>
          </a:xfrm>
        </p:spPr>
        <p:txBody>
          <a:bodyPr>
            <a:normAutofit/>
          </a:bodyPr>
          <a:lstStyle/>
          <a:p>
            <a:r>
              <a:rPr lang="en-US" sz="2800" dirty="0"/>
              <a:t>Steve Tarzia</a:t>
            </a:r>
          </a:p>
        </p:txBody>
      </p:sp>
    </p:spTree>
    <p:extLst>
      <p:ext uri="{BB962C8B-B14F-4D97-AF65-F5344CB8AC3E}">
        <p14:creationId xmlns:p14="http://schemas.microsoft.com/office/powerpoint/2010/main" val="30151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strategy #1: </a:t>
            </a:r>
            <a:r>
              <a:rPr lang="en-US" b="1" dirty="0"/>
              <a:t>Controlled Flooding</a:t>
            </a:r>
          </a:p>
        </p:txBody>
      </p:sp>
      <p:sp>
        <p:nvSpPr>
          <p:cNvPr id="3" name="Content Placeholder 2"/>
          <p:cNvSpPr>
            <a:spLocks noGrp="1"/>
          </p:cNvSpPr>
          <p:nvPr>
            <p:ph idx="1"/>
          </p:nvPr>
        </p:nvSpPr>
        <p:spPr/>
        <p:txBody>
          <a:bodyPr>
            <a:normAutofit lnSpcReduction="10000"/>
          </a:bodyPr>
          <a:lstStyle/>
          <a:p>
            <a:r>
              <a:rPr lang="en-US" dirty="0"/>
              <a:t>Nodes retransmit packet only the first time it is seen by a node.</a:t>
            </a:r>
          </a:p>
          <a:p>
            <a:pPr lvl="1"/>
            <a:r>
              <a:rPr lang="en-US" dirty="0"/>
              <a:t>Obviously, don’t retransmit it on the link it was received on.</a:t>
            </a:r>
          </a:p>
          <a:p>
            <a:pPr lvl="1"/>
            <a:endParaRPr lang="en-US" dirty="0"/>
          </a:p>
          <a:p>
            <a:pPr lvl="1"/>
            <a:endParaRPr lang="en-US" dirty="0"/>
          </a:p>
          <a:p>
            <a:pPr lvl="1"/>
            <a:endParaRPr lang="en-US" dirty="0"/>
          </a:p>
          <a:p>
            <a:r>
              <a:rPr lang="en-US" dirty="0"/>
              <a:t>How does a node tell that a packet is “new”?</a:t>
            </a:r>
          </a:p>
          <a:p>
            <a:pPr lvl="1"/>
            <a:r>
              <a:rPr lang="en-US" dirty="0"/>
              <a:t>Broadcast packets must contain a </a:t>
            </a:r>
            <a:r>
              <a:rPr lang="en-US" i="1" dirty="0"/>
              <a:t>unique identifier.</a:t>
            </a:r>
          </a:p>
          <a:p>
            <a:pPr lvl="1"/>
            <a:r>
              <a:rPr lang="en-US" dirty="0"/>
              <a:t>Nodes must </a:t>
            </a:r>
            <a:r>
              <a:rPr lang="en-US" i="1" dirty="0"/>
              <a:t>remember</a:t>
            </a:r>
            <a:r>
              <a:rPr lang="en-US" dirty="0"/>
              <a:t> all recently-seen message identifiers.</a:t>
            </a:r>
          </a:p>
          <a:p>
            <a:pPr lvl="3"/>
            <a:endParaRPr lang="en-US" dirty="0"/>
          </a:p>
          <a:p>
            <a:r>
              <a:rPr lang="en-US" dirty="0"/>
              <a:t>In </a:t>
            </a:r>
            <a:r>
              <a:rPr lang="en-US" b="1" dirty="0"/>
              <a:t>Link-State algorithm</a:t>
            </a:r>
            <a:r>
              <a:rPr lang="en-US" dirty="0"/>
              <a:t>, when flooding link state, messages include: ⟨</a:t>
            </a:r>
            <a:r>
              <a:rPr lang="en-US" dirty="0">
                <a:solidFill>
                  <a:schemeClr val="accent6"/>
                </a:solidFill>
              </a:rPr>
              <a:t>link source</a:t>
            </a:r>
            <a:r>
              <a:rPr lang="en-US" dirty="0"/>
              <a:t>, </a:t>
            </a:r>
            <a:r>
              <a:rPr lang="en-US" dirty="0">
                <a:solidFill>
                  <a:schemeClr val="accent1"/>
                </a:solidFill>
              </a:rPr>
              <a:t>link destination</a:t>
            </a:r>
            <a:r>
              <a:rPr lang="en-US" dirty="0"/>
              <a:t>, </a:t>
            </a:r>
            <a:r>
              <a:rPr lang="en-US" dirty="0">
                <a:solidFill>
                  <a:schemeClr val="accent2"/>
                </a:solidFill>
              </a:rPr>
              <a:t>sequence number</a:t>
            </a:r>
            <a:r>
              <a:rPr lang="en-US" dirty="0"/>
              <a:t>, link cost⟩</a:t>
            </a:r>
          </a:p>
          <a:p>
            <a:pPr marL="0" indent="0">
              <a:buNone/>
            </a:pPr>
            <a:r>
              <a:rPr lang="en-US" i="1" dirty="0"/>
              <a:t>			uniquely identifies the message</a:t>
            </a:r>
          </a:p>
        </p:txBody>
      </p:sp>
      <p:sp>
        <p:nvSpPr>
          <p:cNvPr id="4" name="Right Brace 3"/>
          <p:cNvSpPr/>
          <p:nvPr/>
        </p:nvSpPr>
        <p:spPr>
          <a:xfrm rot="5400000">
            <a:off x="4270380" y="2733126"/>
            <a:ext cx="178639" cy="7183208"/>
          </a:xfrm>
          <a:prstGeom prst="rightBrace">
            <a:avLst>
              <a:gd name="adj1" fmla="val 28333"/>
              <a:gd name="adj2"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1536192" y="2239297"/>
            <a:ext cx="1255776" cy="1089119"/>
            <a:chOff x="1633728" y="2214913"/>
            <a:chExt cx="1255776" cy="1089119"/>
          </a:xfrm>
        </p:grpSpPr>
        <p:sp>
          <p:nvSpPr>
            <p:cNvPr id="5" name="Oval 4"/>
            <p:cNvSpPr/>
            <p:nvPr/>
          </p:nvSpPr>
          <p:spPr>
            <a:xfrm>
              <a:off x="2267712" y="2633472"/>
              <a:ext cx="304800" cy="3048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5" idx="2"/>
            </p:cNvCxnSpPr>
            <p:nvPr/>
          </p:nvCxnSpPr>
          <p:spPr>
            <a:xfrm>
              <a:off x="1633728" y="2785872"/>
              <a:ext cx="6339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72512" y="2775746"/>
              <a:ext cx="316992" cy="1012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32304" y="2938272"/>
              <a:ext cx="152400" cy="36576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20112" y="2214913"/>
              <a:ext cx="152400" cy="42672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28800" y="2690402"/>
              <a:ext cx="231648" cy="18691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615696" y="2485153"/>
            <a:ext cx="999744" cy="646331"/>
          </a:xfrm>
          <a:prstGeom prst="rect">
            <a:avLst/>
          </a:prstGeom>
          <a:noFill/>
        </p:spPr>
        <p:txBody>
          <a:bodyPr wrap="square" rtlCol="0">
            <a:spAutoFit/>
          </a:bodyPr>
          <a:lstStyle/>
          <a:p>
            <a:pPr algn="r"/>
            <a:r>
              <a:rPr lang="en-US"/>
              <a:t>New message</a:t>
            </a:r>
          </a:p>
        </p:txBody>
      </p:sp>
      <p:grpSp>
        <p:nvGrpSpPr>
          <p:cNvPr id="23" name="Group 22"/>
          <p:cNvGrpSpPr/>
          <p:nvPr/>
        </p:nvGrpSpPr>
        <p:grpSpPr>
          <a:xfrm>
            <a:off x="8819517" y="2229171"/>
            <a:ext cx="1405386" cy="1089119"/>
            <a:chOff x="1633728" y="2214913"/>
            <a:chExt cx="1405386" cy="1089119"/>
          </a:xfrm>
        </p:grpSpPr>
        <p:sp>
          <p:nvSpPr>
            <p:cNvPr id="24" name="Oval 23"/>
            <p:cNvSpPr/>
            <p:nvPr/>
          </p:nvSpPr>
          <p:spPr>
            <a:xfrm>
              <a:off x="2267712" y="2633472"/>
              <a:ext cx="304800" cy="3048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endCxn id="24" idx="2"/>
            </p:cNvCxnSpPr>
            <p:nvPr/>
          </p:nvCxnSpPr>
          <p:spPr>
            <a:xfrm>
              <a:off x="1633728" y="2785872"/>
              <a:ext cx="6339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572512" y="2775695"/>
              <a:ext cx="466602" cy="1017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32304" y="2938272"/>
              <a:ext cx="152400" cy="36576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420112" y="2214913"/>
              <a:ext cx="152400" cy="42672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828800" y="2690402"/>
              <a:ext cx="231648" cy="18691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6659262" y="2489234"/>
            <a:ext cx="2162632" cy="646331"/>
          </a:xfrm>
          <a:prstGeom prst="rect">
            <a:avLst/>
          </a:prstGeom>
          <a:noFill/>
        </p:spPr>
        <p:txBody>
          <a:bodyPr wrap="square" rtlCol="0">
            <a:spAutoFit/>
          </a:bodyPr>
          <a:lstStyle/>
          <a:p>
            <a:pPr algn="ctr"/>
            <a:r>
              <a:rPr lang="mr-IN"/>
              <a:t>…</a:t>
            </a:r>
            <a:r>
              <a:rPr lang="en-US" dirty="0"/>
              <a:t>Later, the same message arrives again</a:t>
            </a:r>
          </a:p>
        </p:txBody>
      </p:sp>
      <p:grpSp>
        <p:nvGrpSpPr>
          <p:cNvPr id="34" name="Group 33"/>
          <p:cNvGrpSpPr/>
          <p:nvPr/>
        </p:nvGrpSpPr>
        <p:grpSpPr>
          <a:xfrm>
            <a:off x="4779264" y="2233201"/>
            <a:ext cx="1249680" cy="1089119"/>
            <a:chOff x="1956816" y="2214913"/>
            <a:chExt cx="1249680" cy="1089119"/>
          </a:xfrm>
        </p:grpSpPr>
        <p:sp>
          <p:nvSpPr>
            <p:cNvPr id="35" name="Oval 34"/>
            <p:cNvSpPr/>
            <p:nvPr/>
          </p:nvSpPr>
          <p:spPr>
            <a:xfrm>
              <a:off x="2267712" y="2633472"/>
              <a:ext cx="304800" cy="3048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endCxn id="35" idx="2"/>
            </p:cNvCxnSpPr>
            <p:nvPr/>
          </p:nvCxnSpPr>
          <p:spPr>
            <a:xfrm flipV="1">
              <a:off x="1956816" y="2785872"/>
              <a:ext cx="310896" cy="1033"/>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572512" y="2785872"/>
              <a:ext cx="6339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432304" y="2938272"/>
              <a:ext cx="152400" cy="3657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420112" y="2214913"/>
              <a:ext cx="152400" cy="4267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371344" y="2367314"/>
              <a:ext cx="231648" cy="18691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731008" y="2678210"/>
              <a:ext cx="231648" cy="18691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383536" y="2976914"/>
              <a:ext cx="231648" cy="18691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3039554" y="2217220"/>
            <a:ext cx="1432560" cy="1200329"/>
          </a:xfrm>
          <a:prstGeom prst="rect">
            <a:avLst/>
          </a:prstGeom>
          <a:noFill/>
        </p:spPr>
        <p:txBody>
          <a:bodyPr wrap="square" rtlCol="0">
            <a:spAutoFit/>
          </a:bodyPr>
          <a:lstStyle/>
          <a:p>
            <a:pPr algn="ctr"/>
            <a:r>
              <a:rPr lang="en-US" dirty="0"/>
              <a:t>Node checks message id.  It’s new, so retransmit!</a:t>
            </a:r>
          </a:p>
        </p:txBody>
      </p:sp>
      <p:sp>
        <p:nvSpPr>
          <p:cNvPr id="45" name="TextBox 44"/>
          <p:cNvSpPr txBox="1"/>
          <p:nvPr/>
        </p:nvSpPr>
        <p:spPr>
          <a:xfrm>
            <a:off x="10341140" y="2212234"/>
            <a:ext cx="1568067" cy="1200329"/>
          </a:xfrm>
          <a:prstGeom prst="rect">
            <a:avLst/>
          </a:prstGeom>
          <a:noFill/>
        </p:spPr>
        <p:txBody>
          <a:bodyPr wrap="square" rtlCol="0">
            <a:spAutoFit/>
          </a:bodyPr>
          <a:lstStyle/>
          <a:p>
            <a:pPr algn="ctr"/>
            <a:r>
              <a:rPr lang="en-US" dirty="0"/>
              <a:t>Id matches a message that we already saw.  Do nothing!</a:t>
            </a:r>
          </a:p>
        </p:txBody>
      </p:sp>
    </p:spTree>
    <p:extLst>
      <p:ext uri="{BB962C8B-B14F-4D97-AF65-F5344CB8AC3E}">
        <p14:creationId xmlns:p14="http://schemas.microsoft.com/office/powerpoint/2010/main" val="37565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 flooding demo</a:t>
            </a:r>
          </a:p>
        </p:txBody>
      </p:sp>
      <p:sp>
        <p:nvSpPr>
          <p:cNvPr id="3" name="Text Placeholder 2"/>
          <p:cNvSpPr>
            <a:spLocks noGrp="1"/>
          </p:cNvSpPr>
          <p:nvPr>
            <p:ph type="body" idx="1"/>
          </p:nvPr>
        </p:nvSpPr>
        <p:spPr/>
        <p:txBody>
          <a:bodyPr>
            <a:normAutofit/>
          </a:bodyPr>
          <a:lstStyle/>
          <a:p>
            <a:r>
              <a:rPr lang="en-US" sz="3200" dirty="0"/>
              <a:t>Why do we need sequence numbers?</a:t>
            </a:r>
          </a:p>
        </p:txBody>
      </p:sp>
    </p:spTree>
    <p:extLst>
      <p:ext uri="{BB962C8B-B14F-4D97-AF65-F5344CB8AC3E}">
        <p14:creationId xmlns:p14="http://schemas.microsoft.com/office/powerpoint/2010/main" val="28390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F50369D8-97EA-1448-A7F2-F7796A1F5847}"/>
              </a:ext>
            </a:extLst>
          </p:cNvPr>
          <p:cNvPicPr>
            <a:picLocks noChangeAspect="1"/>
          </p:cNvPicPr>
          <p:nvPr/>
        </p:nvPicPr>
        <p:blipFill>
          <a:blip r:embed="rId2"/>
          <a:stretch>
            <a:fillRect/>
          </a:stretch>
        </p:blipFill>
        <p:spPr>
          <a:xfrm>
            <a:off x="1159001" y="0"/>
            <a:ext cx="9873998" cy="6858000"/>
          </a:xfrm>
          <a:prstGeom prst="rect">
            <a:avLst/>
          </a:prstGeom>
        </p:spPr>
      </p:pic>
    </p:spTree>
    <p:extLst>
      <p:ext uri="{BB962C8B-B14F-4D97-AF65-F5344CB8AC3E}">
        <p14:creationId xmlns:p14="http://schemas.microsoft.com/office/powerpoint/2010/main" val="1156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strategy #2: </a:t>
            </a:r>
            <a:r>
              <a:rPr lang="en-US" b="1" dirty="0"/>
              <a:t>Spanning Tree</a:t>
            </a:r>
          </a:p>
        </p:txBody>
      </p:sp>
      <p:sp>
        <p:nvSpPr>
          <p:cNvPr id="3" name="Content Placeholder 2"/>
          <p:cNvSpPr>
            <a:spLocks noGrp="1"/>
          </p:cNvSpPr>
          <p:nvPr>
            <p:ph idx="1"/>
          </p:nvPr>
        </p:nvSpPr>
        <p:spPr/>
        <p:txBody>
          <a:bodyPr/>
          <a:lstStyle/>
          <a:p>
            <a:r>
              <a:rPr lang="en-US" dirty="0"/>
              <a:t>In a graph, a </a:t>
            </a:r>
            <a:r>
              <a:rPr lang="en-US" b="1" dirty="0">
                <a:solidFill>
                  <a:schemeClr val="accent6"/>
                </a:solidFill>
              </a:rPr>
              <a:t>spanning tree </a:t>
            </a:r>
            <a:r>
              <a:rPr lang="en-US" dirty="0"/>
              <a:t>is a subset of edges that connects all the nodes and has </a:t>
            </a:r>
            <a:r>
              <a:rPr lang="en-US" b="1" dirty="0"/>
              <a:t>no cycles </a:t>
            </a:r>
            <a:r>
              <a:rPr lang="en-US" dirty="0"/>
              <a:t>(loops).</a:t>
            </a:r>
          </a:p>
          <a:p>
            <a:r>
              <a:rPr lang="en-US" dirty="0"/>
              <a:t>To implement broadcast efficiently,</a:t>
            </a:r>
            <a:br>
              <a:rPr lang="en-US" dirty="0"/>
            </a:br>
            <a:r>
              <a:rPr lang="en-US" dirty="0"/>
              <a:t>“flood” message only along spanning tree.</a:t>
            </a:r>
          </a:p>
          <a:p>
            <a:pPr>
              <a:buFont typeface="Wingdings" charset="2"/>
              <a:buChar char="ü"/>
            </a:pPr>
            <a:r>
              <a:rPr lang="en-US" dirty="0">
                <a:solidFill>
                  <a:srgbClr val="00B050"/>
                </a:solidFill>
              </a:rPr>
              <a:t>All nodes will be reached.</a:t>
            </a:r>
          </a:p>
          <a:p>
            <a:pPr>
              <a:buFont typeface="Wingdings" charset="2"/>
              <a:buChar char="ü"/>
            </a:pPr>
            <a:r>
              <a:rPr lang="en-US" dirty="0">
                <a:solidFill>
                  <a:srgbClr val="00B050"/>
                </a:solidFill>
              </a:rPr>
              <a:t>Lack of cycles prevents</a:t>
            </a:r>
            <a:br>
              <a:rPr lang="en-US" dirty="0">
                <a:solidFill>
                  <a:srgbClr val="00B050"/>
                </a:solidFill>
              </a:rPr>
            </a:br>
            <a:r>
              <a:rPr lang="en-US" dirty="0">
                <a:solidFill>
                  <a:srgbClr val="00B050"/>
                </a:solidFill>
              </a:rPr>
              <a:t>duplication and guarantees</a:t>
            </a:r>
            <a:br>
              <a:rPr lang="en-US" dirty="0">
                <a:solidFill>
                  <a:srgbClr val="00B050"/>
                </a:solidFill>
              </a:rPr>
            </a:br>
            <a:r>
              <a:rPr lang="en-US" dirty="0">
                <a:solidFill>
                  <a:srgbClr val="00B050"/>
                </a:solidFill>
              </a:rPr>
              <a:t>termination.</a:t>
            </a:r>
          </a:p>
          <a:p>
            <a:r>
              <a:rPr lang="en-US" dirty="0"/>
              <a:t>No need to remember message identifiers.</a:t>
            </a:r>
          </a:p>
          <a:p>
            <a:r>
              <a:rPr lang="en-US" dirty="0"/>
              <a:t>But must somehow find a spanning tree,</a:t>
            </a:r>
            <a:br>
              <a:rPr lang="en-US" dirty="0"/>
            </a:br>
            <a:r>
              <a:rPr lang="en-US" dirty="0"/>
              <a:t>and all nodes must use the </a:t>
            </a:r>
            <a:r>
              <a:rPr lang="en-US" i="1" dirty="0">
                <a:solidFill>
                  <a:schemeClr val="accent6"/>
                </a:solidFill>
              </a:rPr>
              <a:t>same</a:t>
            </a:r>
            <a:r>
              <a:rPr lang="en-US" dirty="0"/>
              <a:t> spanning tree.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674" y="1691692"/>
            <a:ext cx="6048822" cy="4879383"/>
          </a:xfrm>
          <a:prstGeom prst="rect">
            <a:avLst/>
          </a:prstGeom>
        </p:spPr>
      </p:pic>
    </p:spTree>
    <p:extLst>
      <p:ext uri="{BB962C8B-B14F-4D97-AF65-F5344CB8AC3E}">
        <p14:creationId xmlns:p14="http://schemas.microsoft.com/office/powerpoint/2010/main" val="105446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156" y="3649870"/>
            <a:ext cx="5092429" cy="32324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24" y="401065"/>
            <a:ext cx="5092429" cy="3232473"/>
          </a:xfrm>
          <a:prstGeom prst="rect">
            <a:avLst/>
          </a:prstGeom>
        </p:spPr>
      </p:pic>
      <p:sp>
        <p:nvSpPr>
          <p:cNvPr id="5" name="TextBox 4"/>
          <p:cNvSpPr txBox="1"/>
          <p:nvPr/>
        </p:nvSpPr>
        <p:spPr>
          <a:xfrm>
            <a:off x="10526718" y="222980"/>
            <a:ext cx="749357" cy="400110"/>
          </a:xfrm>
          <a:prstGeom prst="rect">
            <a:avLst/>
          </a:prstGeom>
          <a:noFill/>
        </p:spPr>
        <p:txBody>
          <a:bodyPr wrap="square" rtlCol="0">
            <a:spAutoFit/>
          </a:bodyPr>
          <a:lstStyle/>
          <a:p>
            <a:r>
              <a:rPr lang="en-US" sz="2000" dirty="0"/>
              <a:t>Root</a:t>
            </a:r>
          </a:p>
        </p:txBody>
      </p:sp>
      <p:cxnSp>
        <p:nvCxnSpPr>
          <p:cNvPr id="7" name="Straight Connector 6"/>
          <p:cNvCxnSpPr/>
          <p:nvPr/>
        </p:nvCxnSpPr>
        <p:spPr>
          <a:xfrm>
            <a:off x="9667964" y="883812"/>
            <a:ext cx="872897" cy="54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571387" y="1063847"/>
            <a:ext cx="720140" cy="8510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8527742" y="2345916"/>
            <a:ext cx="752874" cy="5619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9640686" y="3142436"/>
            <a:ext cx="911086" cy="109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988220" y="2345916"/>
            <a:ext cx="774696" cy="5837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988220" y="1063847"/>
            <a:ext cx="681951" cy="81834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1059143" y="2100412"/>
            <a:ext cx="490096" cy="45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0388104" y="1653052"/>
            <a:ext cx="288238" cy="2445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409926" y="1025659"/>
            <a:ext cx="212769" cy="212768"/>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9640687" y="996255"/>
            <a:ext cx="339187" cy="30245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602497" y="1576674"/>
            <a:ext cx="403714" cy="365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682000" y="2100412"/>
            <a:ext cx="467123" cy="171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427918" y="2373436"/>
            <a:ext cx="10911" cy="49076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667965" y="2100412"/>
            <a:ext cx="872896" cy="1849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840919" y="2373436"/>
            <a:ext cx="16942" cy="49076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3471" y="154983"/>
            <a:ext cx="9011691" cy="883403"/>
          </a:xfrm>
        </p:spPr>
        <p:txBody>
          <a:bodyPr/>
          <a:lstStyle/>
          <a:p>
            <a:r>
              <a:rPr lang="en-US" dirty="0"/>
              <a:t>Simplest spanning tree algorithm</a:t>
            </a:r>
          </a:p>
        </p:txBody>
      </p:sp>
      <p:sp>
        <p:nvSpPr>
          <p:cNvPr id="3" name="Content Placeholder 2"/>
          <p:cNvSpPr>
            <a:spLocks noGrp="1"/>
          </p:cNvSpPr>
          <p:nvPr>
            <p:ph idx="1"/>
          </p:nvPr>
        </p:nvSpPr>
        <p:spPr>
          <a:xfrm>
            <a:off x="263471" y="1146875"/>
            <a:ext cx="7773624" cy="5594888"/>
          </a:xfrm>
        </p:spPr>
        <p:txBody>
          <a:bodyPr>
            <a:normAutofit/>
          </a:bodyPr>
          <a:lstStyle/>
          <a:p>
            <a:r>
              <a:rPr lang="en-US" dirty="0"/>
              <a:t>|V| times, find an edge that does not create a </a:t>
            </a:r>
            <a:r>
              <a:rPr lang="en-US" b="1" dirty="0">
                <a:solidFill>
                  <a:schemeClr val="accent6"/>
                </a:solidFill>
              </a:rPr>
              <a:t>cycle</a:t>
            </a:r>
            <a:r>
              <a:rPr lang="en-US" dirty="0"/>
              <a:t> and add it to the tree.</a:t>
            </a:r>
          </a:p>
          <a:p>
            <a:endParaRPr lang="en-US" dirty="0"/>
          </a:p>
          <a:p>
            <a:pPr marL="0" indent="0">
              <a:buNone/>
            </a:pPr>
            <a:r>
              <a:rPr lang="en-US" dirty="0"/>
              <a:t>In more detail:</a:t>
            </a:r>
          </a:p>
          <a:p>
            <a:r>
              <a:rPr lang="en-US" dirty="0"/>
              <a:t>Do a depth-first or breadth-first search for </a:t>
            </a:r>
            <a:r>
              <a:rPr lang="en-US" b="1" dirty="0"/>
              <a:t>unvisited</a:t>
            </a:r>
            <a:r>
              <a:rPr lang="en-US" dirty="0"/>
              <a:t> nodes, adding the connecting edges.</a:t>
            </a:r>
          </a:p>
          <a:p>
            <a:r>
              <a:rPr lang="en-US" dirty="0"/>
              <a:t>Track the nodes already in the tree (visited) and ignore edges leading to those.</a:t>
            </a:r>
          </a:p>
          <a:p>
            <a:endParaRPr lang="en-US" dirty="0"/>
          </a:p>
          <a:p>
            <a:r>
              <a:rPr lang="en-US" dirty="0"/>
              <a:t>Does </a:t>
            </a:r>
            <a:r>
              <a:rPr lang="en-US" b="1" dirty="0"/>
              <a:t>not</a:t>
            </a:r>
            <a:r>
              <a:rPr lang="en-US" dirty="0"/>
              <a:t> compute a </a:t>
            </a:r>
            <a:r>
              <a:rPr lang="en-US" i="1" dirty="0">
                <a:solidFill>
                  <a:schemeClr val="accent6"/>
                </a:solidFill>
              </a:rPr>
              <a:t>minimal-cost</a:t>
            </a:r>
            <a:r>
              <a:rPr lang="en-US" i="1" dirty="0"/>
              <a:t> </a:t>
            </a:r>
            <a:r>
              <a:rPr lang="en-US" dirty="0"/>
              <a:t>spanning tree.</a:t>
            </a:r>
          </a:p>
        </p:txBody>
      </p:sp>
      <p:sp>
        <p:nvSpPr>
          <p:cNvPr id="77" name="TextBox 76"/>
          <p:cNvSpPr txBox="1"/>
          <p:nvPr/>
        </p:nvSpPr>
        <p:spPr>
          <a:xfrm>
            <a:off x="10456650" y="3471785"/>
            <a:ext cx="749357" cy="400110"/>
          </a:xfrm>
          <a:prstGeom prst="rect">
            <a:avLst/>
          </a:prstGeom>
          <a:noFill/>
        </p:spPr>
        <p:txBody>
          <a:bodyPr wrap="square" rtlCol="0">
            <a:spAutoFit/>
          </a:bodyPr>
          <a:lstStyle/>
          <a:p>
            <a:r>
              <a:rPr lang="en-US" sz="2000" dirty="0"/>
              <a:t>Root</a:t>
            </a:r>
          </a:p>
        </p:txBody>
      </p:sp>
      <p:cxnSp>
        <p:nvCxnSpPr>
          <p:cNvPr id="78" name="Straight Connector 77"/>
          <p:cNvCxnSpPr/>
          <p:nvPr/>
        </p:nvCxnSpPr>
        <p:spPr>
          <a:xfrm>
            <a:off x="9597896" y="4132617"/>
            <a:ext cx="872897" cy="5456"/>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501319" y="4312652"/>
            <a:ext cx="720140" cy="8510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8457674" y="5594721"/>
            <a:ext cx="752874" cy="5619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9570618" y="6391241"/>
            <a:ext cx="911086" cy="10908"/>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0914927" y="5594721"/>
            <a:ext cx="777921" cy="62088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918152" y="4312652"/>
            <a:ext cx="681951" cy="81834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10989075" y="5349217"/>
            <a:ext cx="490096" cy="4548"/>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10318036" y="4901857"/>
            <a:ext cx="288238" cy="2445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10339858" y="4274464"/>
            <a:ext cx="212769" cy="212768"/>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9570619" y="4245060"/>
            <a:ext cx="339187" cy="30245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9532429" y="4825479"/>
            <a:ext cx="403714" cy="365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8611932" y="5349217"/>
            <a:ext cx="467123" cy="171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357850" y="5622241"/>
            <a:ext cx="10911" cy="49076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597897" y="5349217"/>
            <a:ext cx="872896" cy="1849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0770851" y="5622241"/>
            <a:ext cx="16942" cy="49076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172154" y="303564"/>
            <a:ext cx="866273" cy="461665"/>
          </a:xfrm>
          <a:prstGeom prst="rect">
            <a:avLst/>
          </a:prstGeom>
          <a:noFill/>
        </p:spPr>
        <p:txBody>
          <a:bodyPr wrap="square" rtlCol="0">
            <a:spAutoFit/>
          </a:bodyPr>
          <a:lstStyle/>
          <a:p>
            <a:r>
              <a:rPr lang="en-US" sz="2400" dirty="0"/>
              <a:t>DFS:</a:t>
            </a:r>
          </a:p>
        </p:txBody>
      </p:sp>
      <p:sp>
        <p:nvSpPr>
          <p:cNvPr id="95" name="TextBox 94"/>
          <p:cNvSpPr txBox="1"/>
          <p:nvPr/>
        </p:nvSpPr>
        <p:spPr>
          <a:xfrm>
            <a:off x="8058895" y="3819029"/>
            <a:ext cx="866273" cy="461665"/>
          </a:xfrm>
          <a:prstGeom prst="rect">
            <a:avLst/>
          </a:prstGeom>
          <a:noFill/>
        </p:spPr>
        <p:txBody>
          <a:bodyPr wrap="square" rtlCol="0">
            <a:spAutoFit/>
          </a:bodyPr>
          <a:lstStyle/>
          <a:p>
            <a:r>
              <a:rPr lang="en-US" sz="2400" dirty="0"/>
              <a:t>BFS:</a:t>
            </a:r>
          </a:p>
        </p:txBody>
      </p:sp>
    </p:spTree>
    <p:extLst>
      <p:ext uri="{BB962C8B-B14F-4D97-AF65-F5344CB8AC3E}">
        <p14:creationId xmlns:p14="http://schemas.microsoft.com/office/powerpoint/2010/main" val="5262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241" y="1129506"/>
            <a:ext cx="7318740" cy="4645648"/>
          </a:xfrm>
          <a:prstGeom prst="rect">
            <a:avLst/>
          </a:prstGeom>
        </p:spPr>
      </p:pic>
      <p:cxnSp>
        <p:nvCxnSpPr>
          <p:cNvPr id="33" name="Straight Connector 32"/>
          <p:cNvCxnSpPr/>
          <p:nvPr/>
        </p:nvCxnSpPr>
        <p:spPr>
          <a:xfrm>
            <a:off x="8302901" y="1823304"/>
            <a:ext cx="1254511" cy="7841"/>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0199225" y="3949684"/>
            <a:ext cx="1081702" cy="844161"/>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8239636" y="1960837"/>
            <a:ext cx="580208" cy="49771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8813" y="2819072"/>
            <a:ext cx="580210" cy="52532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868958" y="3571778"/>
            <a:ext cx="671340" cy="246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57908" y="3947230"/>
            <a:ext cx="15681" cy="705314"/>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613426" y="969605"/>
            <a:ext cx="1076961" cy="461665"/>
          </a:xfrm>
          <a:prstGeom prst="rect">
            <a:avLst/>
          </a:prstGeom>
          <a:noFill/>
        </p:spPr>
        <p:txBody>
          <a:bodyPr wrap="square" rtlCol="0">
            <a:spAutoFit/>
          </a:bodyPr>
          <a:lstStyle/>
          <a:p>
            <a:r>
              <a:rPr lang="en-US" sz="2400" dirty="0"/>
              <a:t>Root</a:t>
            </a:r>
          </a:p>
        </p:txBody>
      </p:sp>
      <p:cxnSp>
        <p:nvCxnSpPr>
          <p:cNvPr id="40" name="Straight Connector 39"/>
          <p:cNvCxnSpPr/>
          <p:nvPr/>
        </p:nvCxnSpPr>
        <p:spPr>
          <a:xfrm flipH="1" flipV="1">
            <a:off x="10304198" y="3573700"/>
            <a:ext cx="704356" cy="653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726918" y="2082044"/>
            <a:ext cx="1034971" cy="1223147"/>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988646" y="3964160"/>
            <a:ext cx="24349" cy="705314"/>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02899" y="3571775"/>
            <a:ext cx="1254509" cy="2658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664193" y="3924609"/>
            <a:ext cx="1082016" cy="807589"/>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63697" y="5069355"/>
            <a:ext cx="1309395" cy="15677"/>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8263694" y="5069352"/>
            <a:ext cx="1309395" cy="15677"/>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0208870" y="3936184"/>
            <a:ext cx="1081702" cy="844161"/>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200344" y="2082044"/>
            <a:ext cx="980087" cy="1176110"/>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0302273" y="3571775"/>
            <a:ext cx="704356" cy="65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9337869" y="2928838"/>
            <a:ext cx="414250" cy="351527"/>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369231" y="2027161"/>
            <a:ext cx="305787" cy="30578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8239633" y="1960838"/>
            <a:ext cx="580208" cy="49771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02898" y="1823301"/>
            <a:ext cx="1254511" cy="78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208810" y="2819069"/>
            <a:ext cx="580210" cy="5253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85889" y="3571775"/>
            <a:ext cx="671340" cy="246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57908" y="3964160"/>
            <a:ext cx="15681" cy="70531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Minimum Spanning Tree</a:t>
            </a:r>
          </a:p>
        </p:txBody>
      </p:sp>
      <p:sp>
        <p:nvSpPr>
          <p:cNvPr id="3" name="Content Placeholder 2"/>
          <p:cNvSpPr>
            <a:spLocks noGrp="1"/>
          </p:cNvSpPr>
          <p:nvPr>
            <p:ph idx="1"/>
          </p:nvPr>
        </p:nvSpPr>
        <p:spPr>
          <a:xfrm>
            <a:off x="263472" y="1146875"/>
            <a:ext cx="6273876" cy="5594888"/>
          </a:xfrm>
        </p:spPr>
        <p:txBody>
          <a:bodyPr>
            <a:normAutofit/>
          </a:bodyPr>
          <a:lstStyle/>
          <a:p>
            <a:r>
              <a:rPr lang="en-US" dirty="0"/>
              <a:t>Find a spanning tree such that the sum of all edge costs is minimized.</a:t>
            </a:r>
          </a:p>
          <a:p>
            <a:r>
              <a:rPr lang="en-US" dirty="0"/>
              <a:t>This minimizes the </a:t>
            </a:r>
            <a:r>
              <a:rPr lang="en-US" i="1" dirty="0"/>
              <a:t>total</a:t>
            </a:r>
            <a:r>
              <a:rPr lang="en-US" dirty="0"/>
              <a:t> communication cost for broadcast.</a:t>
            </a:r>
          </a:p>
          <a:p>
            <a:r>
              <a:rPr lang="en-US" b="1" i="1" dirty="0">
                <a:solidFill>
                  <a:schemeClr val="accent6"/>
                </a:solidFill>
              </a:rPr>
              <a:t>Prim’s algorithm</a:t>
            </a:r>
            <a:r>
              <a:rPr lang="en-US" dirty="0"/>
              <a:t>:</a:t>
            </a:r>
          </a:p>
          <a:p>
            <a:pPr lvl="1"/>
            <a:r>
              <a:rPr lang="en-US" sz="3200" dirty="0"/>
              <a:t>Start with a root node.</a:t>
            </a:r>
          </a:p>
          <a:p>
            <a:pPr lvl="1"/>
            <a:r>
              <a:rPr lang="en-US" sz="3200" dirty="0"/>
              <a:t>Repeatedly add the minimum-cost</a:t>
            </a:r>
            <a:br>
              <a:rPr lang="en-US" sz="3200" dirty="0"/>
            </a:br>
            <a:r>
              <a:rPr lang="en-US" sz="3200" dirty="0"/>
              <a:t>edge on the </a:t>
            </a:r>
            <a:r>
              <a:rPr lang="en-US" sz="3200" i="1" dirty="0">
                <a:solidFill>
                  <a:schemeClr val="accent6"/>
                </a:solidFill>
              </a:rPr>
              <a:t>frontier</a:t>
            </a:r>
            <a:r>
              <a:rPr lang="en-US" sz="3200" dirty="0">
                <a:solidFill>
                  <a:schemeClr val="accent6"/>
                </a:solidFill>
              </a:rPr>
              <a:t> </a:t>
            </a:r>
            <a:r>
              <a:rPr lang="en-US" sz="3200" dirty="0"/>
              <a:t>of the tree.</a:t>
            </a:r>
          </a:p>
          <a:p>
            <a:pPr lvl="2"/>
            <a:r>
              <a:rPr lang="en-US" sz="2800" dirty="0"/>
              <a:t>A frontier edge connects a node in</a:t>
            </a:r>
            <a:br>
              <a:rPr lang="en-US" sz="2800" dirty="0"/>
            </a:br>
            <a:r>
              <a:rPr lang="en-US" sz="2800" dirty="0"/>
              <a:t>the tree to a node outside the tree.</a:t>
            </a:r>
          </a:p>
          <a:p>
            <a:r>
              <a:rPr lang="en-US" i="1" dirty="0"/>
              <a:t>See also: </a:t>
            </a:r>
            <a:r>
              <a:rPr lang="en-US" dirty="0"/>
              <a:t>Kruskal’s algorithm</a:t>
            </a:r>
          </a:p>
        </p:txBody>
      </p:sp>
      <p:sp>
        <p:nvSpPr>
          <p:cNvPr id="24" name="Oval 23"/>
          <p:cNvSpPr/>
          <p:nvPr/>
        </p:nvSpPr>
        <p:spPr>
          <a:xfrm>
            <a:off x="9589168" y="1417581"/>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65862" y="1429169"/>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54534" y="3221995"/>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572319" y="3234027"/>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765892" y="2258601"/>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590430" y="3228331"/>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006629" y="3212278"/>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573089" y="4669232"/>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67709" y="4643651"/>
            <a:ext cx="697832" cy="7360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7797415" y="6112520"/>
            <a:ext cx="95223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811680" y="5902317"/>
            <a:ext cx="1743921" cy="400110"/>
          </a:xfrm>
          <a:prstGeom prst="rect">
            <a:avLst/>
          </a:prstGeom>
          <a:noFill/>
        </p:spPr>
        <p:txBody>
          <a:bodyPr wrap="square" rtlCol="0">
            <a:spAutoFit/>
          </a:bodyPr>
          <a:lstStyle/>
          <a:p>
            <a:r>
              <a:rPr lang="en-US" sz="2000"/>
              <a:t>= frontier edge</a:t>
            </a:r>
          </a:p>
        </p:txBody>
      </p:sp>
      <p:sp>
        <p:nvSpPr>
          <p:cNvPr id="21" name="Rectangular Callout 20">
            <a:extLst>
              <a:ext uri="{FF2B5EF4-FFF2-40B4-BE49-F238E27FC236}">
                <a16:creationId xmlns:a16="http://schemas.microsoft.com/office/drawing/2014/main" id="{A4B684F9-95BD-AA45-AD31-D991B5676756}"/>
              </a:ext>
            </a:extLst>
          </p:cNvPr>
          <p:cNvSpPr/>
          <p:nvPr/>
        </p:nvSpPr>
        <p:spPr>
          <a:xfrm>
            <a:off x="10208870" y="4987584"/>
            <a:ext cx="1951964" cy="941582"/>
          </a:xfrm>
          <a:prstGeom prst="wedgeRectCallout">
            <a:avLst>
              <a:gd name="adj1" fmla="val 54388"/>
              <a:gd name="adj2" fmla="val 9103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efficiently find the min-cost frontier edge?</a:t>
            </a:r>
          </a:p>
        </p:txBody>
      </p:sp>
      <p:grpSp>
        <p:nvGrpSpPr>
          <p:cNvPr id="43" name="Group 42">
            <a:extLst>
              <a:ext uri="{FF2B5EF4-FFF2-40B4-BE49-F238E27FC236}">
                <a16:creationId xmlns:a16="http://schemas.microsoft.com/office/drawing/2014/main" id="{37B022D0-BCFF-7F41-AEAE-B50A82FC901D}"/>
              </a:ext>
            </a:extLst>
          </p:cNvPr>
          <p:cNvGrpSpPr/>
          <p:nvPr/>
        </p:nvGrpSpPr>
        <p:grpSpPr>
          <a:xfrm>
            <a:off x="11558388" y="4384445"/>
            <a:ext cx="716633" cy="681465"/>
            <a:chOff x="10763181" y="2345404"/>
            <a:chExt cx="1139517" cy="1083596"/>
          </a:xfrm>
        </p:grpSpPr>
        <p:sp>
          <p:nvSpPr>
            <p:cNvPr id="44" name="Octagon 43">
              <a:extLst>
                <a:ext uri="{FF2B5EF4-FFF2-40B4-BE49-F238E27FC236}">
                  <a16:creationId xmlns:a16="http://schemas.microsoft.com/office/drawing/2014/main" id="{A1B0AE8D-E6F8-CE49-9531-36E8DAD0199D}"/>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Octagon 44">
              <a:extLst>
                <a:ext uri="{FF2B5EF4-FFF2-40B4-BE49-F238E27FC236}">
                  <a16:creationId xmlns:a16="http://schemas.microsoft.com/office/drawing/2014/main" id="{5370EE11-70B4-8E40-96EE-E9231FF2896C}"/>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3550FA93-DE6B-1046-A28D-C036F892B6B9}"/>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18746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2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Shortest Path Tree</a:t>
            </a:r>
          </a:p>
        </p:txBody>
      </p:sp>
      <p:sp>
        <p:nvSpPr>
          <p:cNvPr id="3" name="Content Placeholder 2"/>
          <p:cNvSpPr>
            <a:spLocks noGrp="1"/>
          </p:cNvSpPr>
          <p:nvPr>
            <p:ph idx="1"/>
          </p:nvPr>
        </p:nvSpPr>
        <p:spPr/>
        <p:txBody>
          <a:bodyPr/>
          <a:lstStyle/>
          <a:p>
            <a:r>
              <a:rPr lang="en-US" dirty="0"/>
              <a:t>A special spanning tree computed by Dijkstra’s algorithm.</a:t>
            </a:r>
          </a:p>
          <a:p>
            <a:r>
              <a:rPr lang="en-US" dirty="0"/>
              <a:t>Minimizes the path cost to every node</a:t>
            </a:r>
          </a:p>
          <a:p>
            <a:r>
              <a:rPr lang="en-US" dirty="0"/>
              <a:t>Thus, </a:t>
            </a:r>
            <a:r>
              <a:rPr lang="en-US" dirty="0">
                <a:solidFill>
                  <a:schemeClr val="accent6"/>
                </a:solidFill>
              </a:rPr>
              <a:t>minimizes the path cost to the farthest node from the root.</a:t>
            </a:r>
          </a:p>
          <a:p>
            <a:r>
              <a:rPr lang="en-US" dirty="0"/>
              <a:t>If link costs represent latencies, shortest path tree minimizes the</a:t>
            </a:r>
            <a:br>
              <a:rPr lang="en-US" dirty="0"/>
            </a:br>
            <a:r>
              <a:rPr lang="en-US" b="1" dirty="0">
                <a:solidFill>
                  <a:schemeClr val="accent6"/>
                </a:solidFill>
              </a:rPr>
              <a:t>broadcast latency</a:t>
            </a:r>
            <a:r>
              <a:rPr lang="en-US" i="1" dirty="0">
                <a:solidFill>
                  <a:schemeClr val="accent6"/>
                </a:solidFill>
              </a:rPr>
              <a:t>.</a:t>
            </a:r>
          </a:p>
          <a:p>
            <a:r>
              <a:rPr lang="en-US" i="1" dirty="0"/>
              <a:t>Not</a:t>
            </a:r>
            <a:r>
              <a:rPr lang="en-US" dirty="0"/>
              <a:t> a minimum spanning tree.</a:t>
            </a:r>
          </a:p>
          <a:p>
            <a:r>
              <a:rPr lang="en-US" i="1" dirty="0"/>
              <a:t>Total</a:t>
            </a:r>
            <a:r>
              <a:rPr lang="en-US" dirty="0"/>
              <a:t> edge “cost” may be greater, but this</a:t>
            </a:r>
            <a:br>
              <a:rPr lang="en-US" dirty="0"/>
            </a:br>
            <a:r>
              <a:rPr lang="en-US" dirty="0"/>
              <a:t>is irrelevant for parallel message latencies.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730" y="3509290"/>
            <a:ext cx="5092429" cy="3232473"/>
          </a:xfrm>
          <a:prstGeom prst="rect">
            <a:avLst/>
          </a:prstGeom>
        </p:spPr>
      </p:pic>
      <p:sp>
        <p:nvSpPr>
          <p:cNvPr id="6" name="TextBox 5"/>
          <p:cNvSpPr txBox="1"/>
          <p:nvPr/>
        </p:nvSpPr>
        <p:spPr>
          <a:xfrm>
            <a:off x="10295224" y="3331205"/>
            <a:ext cx="749357" cy="400110"/>
          </a:xfrm>
          <a:prstGeom prst="rect">
            <a:avLst/>
          </a:prstGeom>
          <a:noFill/>
        </p:spPr>
        <p:txBody>
          <a:bodyPr wrap="square" rtlCol="0">
            <a:spAutoFit/>
          </a:bodyPr>
          <a:lstStyle/>
          <a:p>
            <a:r>
              <a:rPr lang="en-US" sz="2000" dirty="0"/>
              <a:t>Root</a:t>
            </a:r>
          </a:p>
        </p:txBody>
      </p:sp>
      <p:cxnSp>
        <p:nvCxnSpPr>
          <p:cNvPr id="7" name="Straight Connector 6"/>
          <p:cNvCxnSpPr/>
          <p:nvPr/>
        </p:nvCxnSpPr>
        <p:spPr>
          <a:xfrm flipV="1">
            <a:off x="9414933" y="3997494"/>
            <a:ext cx="911368" cy="72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339893" y="4172072"/>
            <a:ext cx="720140" cy="8510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8296248" y="5454141"/>
            <a:ext cx="752874" cy="56192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9409192" y="6250661"/>
            <a:ext cx="911086" cy="109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756726" y="5454141"/>
            <a:ext cx="774696" cy="5837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56726" y="4172072"/>
            <a:ext cx="681951" cy="81834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0827649" y="5208637"/>
            <a:ext cx="490096" cy="4548"/>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10827649" y="5208637"/>
            <a:ext cx="490096" cy="184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0178432" y="4133884"/>
            <a:ext cx="212769" cy="212768"/>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9371003" y="4086362"/>
            <a:ext cx="435978" cy="336868"/>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371003" y="4684899"/>
            <a:ext cx="403714" cy="365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450506" y="5208637"/>
            <a:ext cx="467123" cy="171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96424" y="5481661"/>
            <a:ext cx="10911" cy="49076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436471" y="5208637"/>
            <a:ext cx="872896" cy="1849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09425" y="5481661"/>
            <a:ext cx="16942" cy="49076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7DFDC3-211E-5944-A4E2-322252E0AE4C}"/>
              </a:ext>
            </a:extLst>
          </p:cNvPr>
          <p:cNvCxnSpPr>
            <a:cxnSpLocks/>
          </p:cNvCxnSpPr>
          <p:nvPr/>
        </p:nvCxnSpPr>
        <p:spPr>
          <a:xfrm>
            <a:off x="10203543" y="4789714"/>
            <a:ext cx="187658" cy="23343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Rectangular Callout 21">
            <a:extLst>
              <a:ext uri="{FF2B5EF4-FFF2-40B4-BE49-F238E27FC236}">
                <a16:creationId xmlns:a16="http://schemas.microsoft.com/office/drawing/2014/main" id="{DC6F5F0F-599C-A549-8A3B-A840CFCE7624}"/>
              </a:ext>
            </a:extLst>
          </p:cNvPr>
          <p:cNvSpPr/>
          <p:nvPr/>
        </p:nvSpPr>
        <p:spPr>
          <a:xfrm>
            <a:off x="10195187" y="1110068"/>
            <a:ext cx="1951964" cy="941582"/>
          </a:xfrm>
          <a:prstGeom prst="wedgeRectCallout">
            <a:avLst>
              <a:gd name="adj1" fmla="val -43640"/>
              <a:gd name="adj2" fmla="val 7664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Minimizes</a:t>
            </a:r>
            <a:r>
              <a:rPr lang="en-US" dirty="0"/>
              <a:t> the </a:t>
            </a:r>
            <a:r>
              <a:rPr lang="en-US" b="1" dirty="0"/>
              <a:t>longest</a:t>
            </a:r>
            <a:r>
              <a:rPr lang="en-US" dirty="0"/>
              <a:t> path in the broadcast.</a:t>
            </a:r>
          </a:p>
        </p:txBody>
      </p:sp>
    </p:spTree>
    <p:extLst>
      <p:ext uri="{BB962C8B-B14F-4D97-AF65-F5344CB8AC3E}">
        <p14:creationId xmlns:p14="http://schemas.microsoft.com/office/powerpoint/2010/main" val="15229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 between total cost and longest path</a:t>
            </a:r>
          </a:p>
        </p:txBody>
      </p:sp>
      <p:sp>
        <p:nvSpPr>
          <p:cNvPr id="3" name="Content Placeholder 2"/>
          <p:cNvSpPr>
            <a:spLocks noGrp="1"/>
          </p:cNvSpPr>
          <p:nvPr>
            <p:ph sz="half" idx="1"/>
          </p:nvPr>
        </p:nvSpPr>
        <p:spPr>
          <a:xfrm>
            <a:off x="263471" y="1084881"/>
            <a:ext cx="5756329" cy="2081035"/>
          </a:xfrm>
        </p:spPr>
        <p:txBody>
          <a:bodyPr>
            <a:normAutofit fontScale="85000" lnSpcReduction="20000"/>
          </a:bodyPr>
          <a:lstStyle/>
          <a:p>
            <a:pPr marL="0" indent="0">
              <a:buNone/>
            </a:pPr>
            <a:r>
              <a:rPr lang="en-US" b="1" dirty="0"/>
              <a:t>Minimum Spanning Tree </a:t>
            </a:r>
            <a:r>
              <a:rPr lang="en-US" sz="2400" dirty="0"/>
              <a:t>(</a:t>
            </a:r>
            <a:r>
              <a:rPr lang="en-US" sz="2400" dirty="0" err="1"/>
              <a:t>eg.</a:t>
            </a:r>
            <a:r>
              <a:rPr lang="en-US" sz="2400" dirty="0"/>
              <a:t>, Prim's alg.)</a:t>
            </a:r>
          </a:p>
          <a:p>
            <a:r>
              <a:rPr lang="en-US" dirty="0">
                <a:solidFill>
                  <a:srgbClr val="00B050"/>
                </a:solidFill>
              </a:rPr>
              <a:t>Total cost: 18</a:t>
            </a:r>
          </a:p>
          <a:p>
            <a:r>
              <a:rPr lang="en-US" dirty="0"/>
              <a:t>Longest path: 13</a:t>
            </a:r>
          </a:p>
          <a:p>
            <a:r>
              <a:rPr lang="en-US" dirty="0"/>
              <a:t>Best choice if edge costs are </a:t>
            </a:r>
            <a:r>
              <a:rPr lang="en-US" u="sng" dirty="0"/>
              <a:t>cumulative</a:t>
            </a:r>
            <a:r>
              <a:rPr lang="en-US" dirty="0"/>
              <a:t> (</a:t>
            </a:r>
            <a:r>
              <a:rPr lang="en-US" dirty="0" err="1"/>
              <a:t>eg.</a:t>
            </a:r>
            <a:r>
              <a:rPr lang="en-US" dirty="0"/>
              <a:t>, dollars, energy).</a:t>
            </a:r>
          </a:p>
        </p:txBody>
      </p:sp>
      <p:sp>
        <p:nvSpPr>
          <p:cNvPr id="4" name="Content Placeholder 3"/>
          <p:cNvSpPr>
            <a:spLocks noGrp="1"/>
          </p:cNvSpPr>
          <p:nvPr>
            <p:ph sz="half" idx="2"/>
          </p:nvPr>
        </p:nvSpPr>
        <p:spPr>
          <a:xfrm>
            <a:off x="6478222" y="1084882"/>
            <a:ext cx="5424475" cy="2081035"/>
          </a:xfrm>
        </p:spPr>
        <p:txBody>
          <a:bodyPr>
            <a:normAutofit fontScale="85000" lnSpcReduction="20000"/>
          </a:bodyPr>
          <a:lstStyle/>
          <a:p>
            <a:pPr marL="0" indent="0">
              <a:buNone/>
            </a:pPr>
            <a:r>
              <a:rPr lang="en-US" b="1" dirty="0"/>
              <a:t>Shortest Path Spanning Tree </a:t>
            </a:r>
            <a:r>
              <a:rPr lang="en-US" sz="2400" dirty="0"/>
              <a:t>(Dijkstra)</a:t>
            </a:r>
          </a:p>
          <a:p>
            <a:r>
              <a:rPr lang="en-US" dirty="0"/>
              <a:t>Total cost: 23</a:t>
            </a:r>
          </a:p>
          <a:p>
            <a:r>
              <a:rPr lang="en-US" dirty="0">
                <a:solidFill>
                  <a:srgbClr val="00B050"/>
                </a:solidFill>
              </a:rPr>
              <a:t>Longest path: 9</a:t>
            </a:r>
          </a:p>
          <a:p>
            <a:r>
              <a:rPr lang="en-US" dirty="0"/>
              <a:t>Best choice for broadcast if edge costs represent </a:t>
            </a:r>
            <a:r>
              <a:rPr lang="en-US" u="sng" dirty="0"/>
              <a:t>delays</a:t>
            </a:r>
            <a:r>
              <a:rPr lang="en-US" dirty="0"/>
              <a:t>.</a:t>
            </a:r>
          </a:p>
        </p:txBody>
      </p:sp>
      <p:grpSp>
        <p:nvGrpSpPr>
          <p:cNvPr id="22" name="Group 21"/>
          <p:cNvGrpSpPr/>
          <p:nvPr/>
        </p:nvGrpSpPr>
        <p:grpSpPr>
          <a:xfrm>
            <a:off x="6172200" y="3088498"/>
            <a:ext cx="5993195" cy="3977733"/>
            <a:chOff x="7574730" y="3361877"/>
            <a:chExt cx="5092429" cy="337988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730" y="3509290"/>
              <a:ext cx="5092429" cy="3232473"/>
            </a:xfrm>
            <a:prstGeom prst="rect">
              <a:avLst/>
            </a:prstGeom>
          </p:spPr>
        </p:pic>
        <p:sp>
          <p:nvSpPr>
            <p:cNvPr id="6" name="TextBox 5"/>
            <p:cNvSpPr txBox="1"/>
            <p:nvPr/>
          </p:nvSpPr>
          <p:spPr>
            <a:xfrm>
              <a:off x="10295224" y="3361877"/>
              <a:ext cx="749357" cy="400110"/>
            </a:xfrm>
            <a:prstGeom prst="rect">
              <a:avLst/>
            </a:prstGeom>
            <a:noFill/>
          </p:spPr>
          <p:txBody>
            <a:bodyPr wrap="square" rtlCol="0">
              <a:spAutoFit/>
            </a:bodyPr>
            <a:lstStyle/>
            <a:p>
              <a:r>
                <a:rPr lang="en-US" sz="2400" dirty="0"/>
                <a:t>Root</a:t>
              </a:r>
            </a:p>
          </p:txBody>
        </p:sp>
        <p:cxnSp>
          <p:nvCxnSpPr>
            <p:cNvPr id="7" name="Straight Connector 6"/>
            <p:cNvCxnSpPr/>
            <p:nvPr/>
          </p:nvCxnSpPr>
          <p:spPr>
            <a:xfrm flipV="1">
              <a:off x="9414933" y="3997494"/>
              <a:ext cx="911368" cy="72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339893" y="4172072"/>
              <a:ext cx="720140" cy="8510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8296248" y="5454141"/>
              <a:ext cx="752874" cy="56192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9409192" y="6250661"/>
              <a:ext cx="911086" cy="109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756726" y="5454141"/>
              <a:ext cx="774696" cy="5837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56726" y="4172072"/>
              <a:ext cx="681951" cy="81834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0827649" y="5208637"/>
              <a:ext cx="490096" cy="4548"/>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0156610" y="4761277"/>
              <a:ext cx="288238" cy="24459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0178432" y="4133884"/>
              <a:ext cx="212769" cy="212768"/>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9371003" y="4086362"/>
              <a:ext cx="435978" cy="336868"/>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371003" y="4684899"/>
              <a:ext cx="403714" cy="365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450506" y="5208637"/>
              <a:ext cx="467123" cy="171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96424" y="5481661"/>
              <a:ext cx="10911" cy="49076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436471" y="5208637"/>
              <a:ext cx="872896" cy="1849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09425" y="5481661"/>
              <a:ext cx="16942" cy="49076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271200" y="3068804"/>
            <a:ext cx="6112969" cy="4013829"/>
            <a:chOff x="5627241" y="969605"/>
            <a:chExt cx="7318740" cy="4805549"/>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241" y="1129506"/>
              <a:ext cx="7318740" cy="4645648"/>
            </a:xfrm>
            <a:prstGeom prst="rect">
              <a:avLst/>
            </a:prstGeom>
          </p:spPr>
        </p:pic>
        <p:cxnSp>
          <p:nvCxnSpPr>
            <p:cNvPr id="24" name="Straight Connector 23"/>
            <p:cNvCxnSpPr/>
            <p:nvPr/>
          </p:nvCxnSpPr>
          <p:spPr>
            <a:xfrm>
              <a:off x="8302901" y="1823304"/>
              <a:ext cx="1254511" cy="7841"/>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199225" y="3949684"/>
              <a:ext cx="1081702" cy="844161"/>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239636" y="1960837"/>
              <a:ext cx="580208" cy="49771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208813" y="2819072"/>
              <a:ext cx="580210" cy="52532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68958" y="3571778"/>
              <a:ext cx="671340" cy="246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957908" y="3947230"/>
              <a:ext cx="15681" cy="705314"/>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613426" y="969605"/>
              <a:ext cx="1076961" cy="461665"/>
            </a:xfrm>
            <a:prstGeom prst="rect">
              <a:avLst/>
            </a:prstGeom>
            <a:noFill/>
          </p:spPr>
          <p:txBody>
            <a:bodyPr wrap="square" rtlCol="0">
              <a:spAutoFit/>
            </a:bodyPr>
            <a:lstStyle/>
            <a:p>
              <a:r>
                <a:rPr lang="en-US" sz="2400" dirty="0"/>
                <a:t>Root</a:t>
              </a:r>
            </a:p>
          </p:txBody>
        </p:sp>
        <p:cxnSp>
          <p:nvCxnSpPr>
            <p:cNvPr id="31" name="Straight Connector 30"/>
            <p:cNvCxnSpPr/>
            <p:nvPr/>
          </p:nvCxnSpPr>
          <p:spPr>
            <a:xfrm flipH="1" flipV="1">
              <a:off x="10304198" y="3573700"/>
              <a:ext cx="704356" cy="653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726918" y="2082044"/>
              <a:ext cx="1034971" cy="1223147"/>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988646" y="3964160"/>
              <a:ext cx="24349" cy="705314"/>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02899" y="3571775"/>
              <a:ext cx="1254509" cy="26582"/>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664193" y="3924609"/>
              <a:ext cx="1082016" cy="807589"/>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8263697" y="5069355"/>
              <a:ext cx="1309395" cy="15677"/>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8263694" y="5069352"/>
              <a:ext cx="1309395" cy="15677"/>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0208870" y="3936184"/>
              <a:ext cx="1081702" cy="844161"/>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200344" y="2082044"/>
              <a:ext cx="980087" cy="1176110"/>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0302273" y="3571775"/>
              <a:ext cx="704356" cy="65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9337869" y="2928838"/>
              <a:ext cx="414250" cy="351527"/>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369231" y="2027161"/>
              <a:ext cx="305787" cy="305786"/>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8239633" y="1960838"/>
              <a:ext cx="580208" cy="49771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02898" y="1823301"/>
              <a:ext cx="1254511" cy="78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208810" y="2819069"/>
              <a:ext cx="580210" cy="5253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885889" y="3571775"/>
              <a:ext cx="671340" cy="246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957908" y="3964160"/>
              <a:ext cx="15681" cy="70531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896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Broadcasting summary</a:t>
            </a:r>
          </a:p>
        </p:txBody>
      </p:sp>
      <p:sp>
        <p:nvSpPr>
          <p:cNvPr id="3" name="Content Placeholder 2"/>
          <p:cNvSpPr>
            <a:spLocks noGrp="1"/>
          </p:cNvSpPr>
          <p:nvPr>
            <p:ph sz="half" idx="1"/>
          </p:nvPr>
        </p:nvSpPr>
        <p:spPr/>
        <p:txBody>
          <a:bodyPr>
            <a:normAutofit lnSpcReduction="10000"/>
          </a:bodyPr>
          <a:lstStyle/>
          <a:p>
            <a:pPr marL="0" indent="0">
              <a:buNone/>
            </a:pPr>
            <a:r>
              <a:rPr lang="en-US" b="1" dirty="0"/>
              <a:t>Controlled flooding</a:t>
            </a:r>
          </a:p>
          <a:p>
            <a:r>
              <a:rPr lang="en-US" dirty="0"/>
              <a:t>Nodes re-broadcast </a:t>
            </a:r>
            <a:r>
              <a:rPr lang="en-US" i="1" dirty="0"/>
              <a:t>new</a:t>
            </a:r>
            <a:r>
              <a:rPr lang="en-US" dirty="0"/>
              <a:t> messages.</a:t>
            </a:r>
          </a:p>
          <a:p>
            <a:r>
              <a:rPr lang="en-US" dirty="0"/>
              <a:t>Must track recently-seen messages.</a:t>
            </a:r>
          </a:p>
          <a:p>
            <a:r>
              <a:rPr lang="en-US" dirty="0"/>
              <a:t>Duplicate messages may be received.</a:t>
            </a:r>
          </a:p>
          <a:p>
            <a:r>
              <a:rPr lang="en-US" dirty="0"/>
              <a:t>It’s simple and it works!</a:t>
            </a:r>
          </a:p>
          <a:p>
            <a:r>
              <a:rPr lang="en-US" dirty="0"/>
              <a:t>A totally </a:t>
            </a:r>
            <a:r>
              <a:rPr lang="en-US" b="1" dirty="0">
                <a:solidFill>
                  <a:schemeClr val="accent6"/>
                </a:solidFill>
              </a:rPr>
              <a:t>distributed</a:t>
            </a:r>
            <a:r>
              <a:rPr lang="en-US" dirty="0">
                <a:solidFill>
                  <a:schemeClr val="accent6"/>
                </a:solidFill>
              </a:rPr>
              <a:t> </a:t>
            </a:r>
            <a:r>
              <a:rPr lang="en-US" dirty="0"/>
              <a:t>approach.</a:t>
            </a:r>
          </a:p>
        </p:txBody>
      </p:sp>
      <p:sp>
        <p:nvSpPr>
          <p:cNvPr id="4" name="Content Placeholder 3"/>
          <p:cNvSpPr>
            <a:spLocks noGrp="1"/>
          </p:cNvSpPr>
          <p:nvPr>
            <p:ph sz="half" idx="2"/>
          </p:nvPr>
        </p:nvSpPr>
        <p:spPr/>
        <p:txBody>
          <a:bodyPr>
            <a:normAutofit lnSpcReduction="10000"/>
          </a:bodyPr>
          <a:lstStyle/>
          <a:p>
            <a:pPr marL="0" indent="0">
              <a:buNone/>
            </a:pPr>
            <a:r>
              <a:rPr lang="en-US" b="1" dirty="0"/>
              <a:t>Spanning tree</a:t>
            </a:r>
          </a:p>
          <a:p>
            <a:r>
              <a:rPr lang="en-US" dirty="0"/>
              <a:t>Sends messages only along necessary paths.</a:t>
            </a:r>
          </a:p>
          <a:p>
            <a:r>
              <a:rPr lang="en-US" dirty="0"/>
              <a:t>Nodes do not get duplicates.</a:t>
            </a:r>
          </a:p>
          <a:p>
            <a:r>
              <a:rPr lang="en-US" dirty="0"/>
              <a:t>No need for message id’s.</a:t>
            </a:r>
          </a:p>
          <a:p>
            <a:r>
              <a:rPr lang="en-US" dirty="0"/>
              <a:t>Communication cost or delay can be minimized.</a:t>
            </a:r>
          </a:p>
          <a:p>
            <a:r>
              <a:rPr lang="en-US" dirty="0"/>
              <a:t>Requires </a:t>
            </a:r>
            <a:r>
              <a:rPr lang="en-US" b="1" dirty="0">
                <a:solidFill>
                  <a:schemeClr val="accent6"/>
                </a:solidFill>
              </a:rPr>
              <a:t>centralized</a:t>
            </a:r>
            <a:r>
              <a:rPr lang="en-US" dirty="0">
                <a:solidFill>
                  <a:schemeClr val="accent6"/>
                </a:solidFill>
              </a:rPr>
              <a:t> </a:t>
            </a:r>
            <a:r>
              <a:rPr lang="en-US" dirty="0"/>
              <a:t>knowledge of full network (to run opt. alg.)</a:t>
            </a:r>
          </a:p>
          <a:p>
            <a:r>
              <a:rPr lang="en-US" dirty="0"/>
              <a:t>All nodes must agree on a spanning tree, so they must have the same information.</a:t>
            </a:r>
          </a:p>
        </p:txBody>
      </p:sp>
      <p:sp>
        <p:nvSpPr>
          <p:cNvPr id="5" name="Rectangular Callout 4">
            <a:extLst>
              <a:ext uri="{FF2B5EF4-FFF2-40B4-BE49-F238E27FC236}">
                <a16:creationId xmlns:a16="http://schemas.microsoft.com/office/drawing/2014/main" id="{99C112F6-4D60-094A-BCDC-E482C31FF843}"/>
              </a:ext>
            </a:extLst>
          </p:cNvPr>
          <p:cNvSpPr/>
          <p:nvPr/>
        </p:nvSpPr>
        <p:spPr>
          <a:xfrm>
            <a:off x="1749287" y="5459896"/>
            <a:ext cx="4140759" cy="1126087"/>
          </a:xfrm>
          <a:prstGeom prst="wedgeRectCallout">
            <a:avLst>
              <a:gd name="adj1" fmla="val 59872"/>
              <a:gd name="adj2" fmla="val -1043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 the case of Internet routers, flooding is needed to share this full network knowledge.</a:t>
            </a:r>
          </a:p>
        </p:txBody>
      </p:sp>
    </p:spTree>
    <p:extLst>
      <p:ext uri="{BB962C8B-B14F-4D97-AF65-F5344CB8AC3E}">
        <p14:creationId xmlns:p14="http://schemas.microsoft.com/office/powerpoint/2010/main" val="420393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design problems</a:t>
            </a:r>
          </a:p>
        </p:txBody>
      </p:sp>
      <p:sp>
        <p:nvSpPr>
          <p:cNvPr id="3" name="Content Placeholder 2"/>
          <p:cNvSpPr>
            <a:spLocks noGrp="1"/>
          </p:cNvSpPr>
          <p:nvPr>
            <p:ph idx="1"/>
          </p:nvPr>
        </p:nvSpPr>
        <p:spPr/>
        <p:txBody>
          <a:bodyPr/>
          <a:lstStyle/>
          <a:p>
            <a:r>
              <a:rPr lang="en-US" dirty="0"/>
              <a:t>MST can be used for other problems in networking (and elsewhere!)</a:t>
            </a:r>
          </a:p>
          <a:p>
            <a:r>
              <a:rPr lang="en-US" dirty="0" err="1"/>
              <a:t>Eg</a:t>
            </a:r>
            <a:r>
              <a:rPr lang="en-US" dirty="0"/>
              <a:t>., given a list of cities and their locations, what is the cheapest way to build a network that interconnects them?</a:t>
            </a:r>
          </a:p>
          <a:p>
            <a:r>
              <a:rPr lang="en-US" dirty="0"/>
              <a:t>Cities are nodes and </a:t>
            </a:r>
            <a:br>
              <a:rPr lang="en-US" dirty="0"/>
            </a:br>
            <a:r>
              <a:rPr lang="en-US" dirty="0"/>
              <a:t>distance between all</a:t>
            </a:r>
            <a:br>
              <a:rPr lang="en-US" dirty="0"/>
            </a:br>
            <a:r>
              <a:rPr lang="en-US" dirty="0"/>
              <a:t>pairs of cities are </a:t>
            </a:r>
            <a:br>
              <a:rPr lang="en-US" dirty="0"/>
            </a:br>
            <a:r>
              <a:rPr lang="en-US" dirty="0"/>
              <a:t>weighted edges.</a:t>
            </a:r>
          </a:p>
          <a:p>
            <a:r>
              <a:rPr lang="en-US" dirty="0"/>
              <a:t>MST is the cheapest </a:t>
            </a:r>
            <a:br>
              <a:rPr lang="en-US" dirty="0"/>
            </a:br>
            <a:r>
              <a:rPr lang="en-US" dirty="0"/>
              <a:t>connected graph</a:t>
            </a:r>
            <a:br>
              <a:rPr lang="en-US" dirty="0"/>
            </a:br>
            <a:r>
              <a:rPr lang="en-US" dirty="0"/>
              <a:t>(network) that can be </a:t>
            </a:r>
            <a:br>
              <a:rPr lang="en-US" dirty="0"/>
            </a:br>
            <a:r>
              <a:rPr lang="en-US" dirty="0"/>
              <a:t>built.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653" y="2700295"/>
            <a:ext cx="7752348" cy="4149957"/>
          </a:xfrm>
          <a:prstGeom prst="rect">
            <a:avLst/>
          </a:prstGeom>
        </p:spPr>
      </p:pic>
      <p:cxnSp>
        <p:nvCxnSpPr>
          <p:cNvPr id="6" name="Straight Connector 5"/>
          <p:cNvCxnSpPr/>
          <p:nvPr/>
        </p:nvCxnSpPr>
        <p:spPr>
          <a:xfrm>
            <a:off x="5799221" y="3200400"/>
            <a:ext cx="2382253" cy="184083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209674" y="3200400"/>
            <a:ext cx="589547" cy="345306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9222" y="3200400"/>
            <a:ext cx="3068052" cy="305602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9220" y="3200400"/>
            <a:ext cx="4439654" cy="15761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9218" y="3200400"/>
            <a:ext cx="4439654" cy="15761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99216" y="3200400"/>
            <a:ext cx="4439654" cy="15761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99214" y="3200400"/>
            <a:ext cx="4439654" cy="15761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9212" y="3200400"/>
            <a:ext cx="6103486" cy="78638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209672" y="5041232"/>
            <a:ext cx="2971802" cy="166190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209672" y="6256421"/>
            <a:ext cx="3657602" cy="39704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209672" y="4775273"/>
            <a:ext cx="5029196" cy="18957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209672" y="3986784"/>
            <a:ext cx="6693026" cy="26660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229600" y="5040917"/>
            <a:ext cx="637674" cy="1179627"/>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867274" y="4773168"/>
            <a:ext cx="1419720" cy="148325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915400" y="4033226"/>
            <a:ext cx="2957764" cy="222319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229598" y="4772536"/>
            <a:ext cx="2009270" cy="2677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200064" y="3986152"/>
            <a:ext cx="3658333" cy="105623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0257458" y="3985520"/>
            <a:ext cx="1608321" cy="78491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4" name="Rectangular Callout 23">
            <a:extLst>
              <a:ext uri="{FF2B5EF4-FFF2-40B4-BE49-F238E27FC236}">
                <a16:creationId xmlns:a16="http://schemas.microsoft.com/office/drawing/2014/main" id="{8B3A48DF-4A6D-1D45-8257-1DF516A13953}"/>
              </a:ext>
            </a:extLst>
          </p:cNvPr>
          <p:cNvSpPr/>
          <p:nvPr/>
        </p:nvSpPr>
        <p:spPr>
          <a:xfrm>
            <a:off x="7899772" y="215090"/>
            <a:ext cx="3728465" cy="667090"/>
          </a:xfrm>
          <a:prstGeom prst="wedgeRectCallout">
            <a:avLst>
              <a:gd name="adj1" fmla="val 41579"/>
              <a:gd name="adj2" fmla="val -8890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Would we ever want to build a </a:t>
            </a:r>
            <a:r>
              <a:rPr lang="en-US" b="1" dirty="0"/>
              <a:t>shortest path </a:t>
            </a:r>
            <a:r>
              <a:rPr lang="en-US" dirty="0"/>
              <a:t>tree network instead of an MST?</a:t>
            </a:r>
          </a:p>
        </p:txBody>
      </p:sp>
      <p:grpSp>
        <p:nvGrpSpPr>
          <p:cNvPr id="25" name="Group 24">
            <a:extLst>
              <a:ext uri="{FF2B5EF4-FFF2-40B4-BE49-F238E27FC236}">
                <a16:creationId xmlns:a16="http://schemas.microsoft.com/office/drawing/2014/main" id="{77202391-7308-0F41-BB35-3D7F4C336926}"/>
              </a:ext>
            </a:extLst>
          </p:cNvPr>
          <p:cNvGrpSpPr/>
          <p:nvPr/>
        </p:nvGrpSpPr>
        <p:grpSpPr>
          <a:xfrm>
            <a:off x="11500080" y="577311"/>
            <a:ext cx="716633" cy="681465"/>
            <a:chOff x="10763181" y="2345404"/>
            <a:chExt cx="1139517" cy="1083596"/>
          </a:xfrm>
        </p:grpSpPr>
        <p:sp>
          <p:nvSpPr>
            <p:cNvPr id="27" name="Octagon 26">
              <a:extLst>
                <a:ext uri="{FF2B5EF4-FFF2-40B4-BE49-F238E27FC236}">
                  <a16:creationId xmlns:a16="http://schemas.microsoft.com/office/drawing/2014/main" id="{844BD708-51D7-9C4E-9D66-FEAABD09769C}"/>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Octagon 27">
              <a:extLst>
                <a:ext uri="{FF2B5EF4-FFF2-40B4-BE49-F238E27FC236}">
                  <a16:creationId xmlns:a16="http://schemas.microsoft.com/office/drawing/2014/main" id="{0F1986C0-0E63-F24C-86A3-C640850C8D64}"/>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55B219E-D68C-BF40-9F46-F88924E27778}"/>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34297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Lecture: BGP routing</a:t>
            </a:r>
          </a:p>
        </p:txBody>
      </p:sp>
      <p:sp>
        <p:nvSpPr>
          <p:cNvPr id="3" name="Content Placeholder 2"/>
          <p:cNvSpPr>
            <a:spLocks noGrp="1"/>
          </p:cNvSpPr>
          <p:nvPr>
            <p:ph idx="1"/>
          </p:nvPr>
        </p:nvSpPr>
        <p:spPr/>
        <p:txBody>
          <a:bodyPr>
            <a:normAutofit fontScale="92500" lnSpcReduction="10000"/>
          </a:bodyPr>
          <a:lstStyle/>
          <a:p>
            <a:r>
              <a:rPr lang="en-US" dirty="0"/>
              <a:t>DV </a:t>
            </a:r>
            <a:r>
              <a:rPr lang="en-US" b="1" dirty="0">
                <a:solidFill>
                  <a:schemeClr val="accent6"/>
                </a:solidFill>
              </a:rPr>
              <a:t>Count to infinity</a:t>
            </a:r>
            <a:r>
              <a:rPr lang="en-US" b="1" dirty="0"/>
              <a:t> </a:t>
            </a:r>
            <a:r>
              <a:rPr lang="en-US" dirty="0"/>
              <a:t>leads to slower convergence when links get worse.</a:t>
            </a:r>
          </a:p>
          <a:p>
            <a:pPr lvl="1"/>
            <a:r>
              <a:rPr lang="en-US" dirty="0"/>
              <a:t>Good news travels quickly, bad news travels slowly.</a:t>
            </a:r>
          </a:p>
          <a:p>
            <a:r>
              <a:rPr lang="en-US" dirty="0"/>
              <a:t>Internet routing is hierarchical.</a:t>
            </a:r>
          </a:p>
          <a:p>
            <a:r>
              <a:rPr lang="en-US" b="1" dirty="0">
                <a:solidFill>
                  <a:schemeClr val="accent6"/>
                </a:solidFill>
              </a:rPr>
              <a:t>Autonomous systems </a:t>
            </a:r>
            <a:r>
              <a:rPr lang="en-US" dirty="0"/>
              <a:t>(</a:t>
            </a:r>
            <a:r>
              <a:rPr lang="en-US" dirty="0" err="1"/>
              <a:t>ASes</a:t>
            </a:r>
            <a:r>
              <a:rPr lang="en-US" dirty="0"/>
              <a:t>) are grouped routers with one routing policy.</a:t>
            </a:r>
          </a:p>
          <a:p>
            <a:r>
              <a:rPr lang="en-US" dirty="0"/>
              <a:t>An </a:t>
            </a:r>
            <a:r>
              <a:rPr lang="en-US" b="1" dirty="0">
                <a:solidFill>
                  <a:schemeClr val="accent6"/>
                </a:solidFill>
              </a:rPr>
              <a:t>Interior Gateway Protocol </a:t>
            </a:r>
            <a:r>
              <a:rPr lang="en-US" dirty="0"/>
              <a:t>(IGP) (</a:t>
            </a:r>
            <a:r>
              <a:rPr lang="en-US" dirty="0" err="1"/>
              <a:t>eg.</a:t>
            </a:r>
            <a:r>
              <a:rPr lang="en-US" dirty="0"/>
              <a:t>, OSPF) determines optimal routes within an AS.</a:t>
            </a:r>
          </a:p>
          <a:p>
            <a:pPr lvl="1"/>
            <a:r>
              <a:rPr lang="en-US" dirty="0"/>
              <a:t>Can use a centralized (Link State) shortest path algorithm, like Dijkstra’s.</a:t>
            </a:r>
          </a:p>
          <a:p>
            <a:r>
              <a:rPr lang="en-US" dirty="0"/>
              <a:t>The </a:t>
            </a:r>
            <a:r>
              <a:rPr lang="en-US" b="1" dirty="0">
                <a:solidFill>
                  <a:schemeClr val="accent6"/>
                </a:solidFill>
              </a:rPr>
              <a:t>Border Gateway Protocol </a:t>
            </a:r>
            <a:r>
              <a:rPr lang="en-US" dirty="0"/>
              <a:t>(BGP) determines routes between </a:t>
            </a:r>
            <a:r>
              <a:rPr lang="en-US" dirty="0" err="1"/>
              <a:t>ASes</a:t>
            </a:r>
            <a:r>
              <a:rPr lang="en-US" dirty="0"/>
              <a:t>.</a:t>
            </a:r>
          </a:p>
          <a:p>
            <a:pPr lvl="1"/>
            <a:r>
              <a:rPr lang="en-US" dirty="0"/>
              <a:t>Uses a distributed shortest-AS-hop path algorithm (Distance Vector).</a:t>
            </a:r>
          </a:p>
          <a:p>
            <a:r>
              <a:rPr lang="en-US" dirty="0"/>
              <a:t>BGP </a:t>
            </a:r>
            <a:r>
              <a:rPr lang="en-US" b="1" dirty="0">
                <a:solidFill>
                  <a:schemeClr val="accent6"/>
                </a:solidFill>
              </a:rPr>
              <a:t>advertisement</a:t>
            </a:r>
            <a:r>
              <a:rPr lang="en-US" dirty="0"/>
              <a:t> includes a list of routes, each looking like:</a:t>
            </a:r>
          </a:p>
          <a:p>
            <a:pPr lvl="1"/>
            <a:r>
              <a:rPr lang="en-US" dirty="0"/>
              <a:t>{</a:t>
            </a:r>
            <a:r>
              <a:rPr lang="en-US" sz="2000" dirty="0">
                <a:solidFill>
                  <a:schemeClr val="accent1"/>
                </a:solidFill>
              </a:rPr>
              <a:t>PREFIX</a:t>
            </a:r>
            <a:r>
              <a:rPr lang="en-US" dirty="0">
                <a:solidFill>
                  <a:schemeClr val="accent1"/>
                </a:solidFill>
              </a:rPr>
              <a:t>:</a:t>
            </a:r>
            <a:r>
              <a:rPr lang="en-US" dirty="0"/>
              <a:t> 43.5.0.0/16, </a:t>
            </a:r>
            <a:r>
              <a:rPr lang="en-US" sz="2000" dirty="0">
                <a:solidFill>
                  <a:schemeClr val="accent1"/>
                </a:solidFill>
              </a:rPr>
              <a:t>AS-PATH</a:t>
            </a:r>
            <a:r>
              <a:rPr lang="en-US" dirty="0">
                <a:solidFill>
                  <a:schemeClr val="accent1"/>
                </a:solidFill>
              </a:rPr>
              <a:t>:</a:t>
            </a:r>
            <a:r>
              <a:rPr lang="en-US" dirty="0"/>
              <a:t> [AS4, AS65, AS1], </a:t>
            </a:r>
            <a:r>
              <a:rPr lang="en-US" sz="2000" dirty="0">
                <a:solidFill>
                  <a:schemeClr val="accent1"/>
                </a:solidFill>
              </a:rPr>
              <a:t>NEXT-HOP</a:t>
            </a:r>
            <a:r>
              <a:rPr lang="en-US" dirty="0">
                <a:solidFill>
                  <a:schemeClr val="accent1"/>
                </a:solidFill>
              </a:rPr>
              <a:t>:</a:t>
            </a:r>
            <a:r>
              <a:rPr lang="en-US" dirty="0"/>
              <a:t> 5.6.7.200)}</a:t>
            </a:r>
          </a:p>
          <a:p>
            <a:pPr lvl="1"/>
            <a:r>
              <a:rPr lang="en-US" dirty="0"/>
              <a:t>This tells a neighboring AS that it can forward packets to the prefix.</a:t>
            </a:r>
          </a:p>
        </p:txBody>
      </p:sp>
      <p:sp>
        <p:nvSpPr>
          <p:cNvPr id="4" name="TextBox 3">
            <a:extLst>
              <a:ext uri="{FF2B5EF4-FFF2-40B4-BE49-F238E27FC236}">
                <a16:creationId xmlns:a16="http://schemas.microsoft.com/office/drawing/2014/main" id="{6A10A56E-68E8-124F-AE17-8B9DC5C01165}"/>
              </a:ext>
            </a:extLst>
          </p:cNvPr>
          <p:cNvSpPr txBox="1"/>
          <p:nvPr/>
        </p:nvSpPr>
        <p:spPr>
          <a:xfrm>
            <a:off x="139485" y="89890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70254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20E3-B340-4847-8517-39E4E4D4ACCC}"/>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E255B4DA-547E-0B4A-BBC0-1548EA4C89F1}"/>
              </a:ext>
            </a:extLst>
          </p:cNvPr>
          <p:cNvSpPr>
            <a:spLocks noGrp="1"/>
          </p:cNvSpPr>
          <p:nvPr>
            <p:ph idx="1"/>
          </p:nvPr>
        </p:nvSpPr>
        <p:spPr/>
        <p:txBody>
          <a:bodyPr/>
          <a:lstStyle/>
          <a:p>
            <a:r>
              <a:rPr lang="en-US" b="1" dirty="0">
                <a:solidFill>
                  <a:schemeClr val="accent6"/>
                </a:solidFill>
              </a:rPr>
              <a:t>IP anycast</a:t>
            </a:r>
            <a:r>
              <a:rPr lang="en-US" dirty="0"/>
              <a:t>: BGP trick to send traffic for one IP address to two hosts.</a:t>
            </a:r>
          </a:p>
          <a:p>
            <a:r>
              <a:rPr lang="en-US" b="1" dirty="0">
                <a:solidFill>
                  <a:schemeClr val="accent6"/>
                </a:solidFill>
              </a:rPr>
              <a:t>Broadcasting</a:t>
            </a:r>
            <a:r>
              <a:rPr lang="en-US" dirty="0"/>
              <a:t> is sending a single message to every host.</a:t>
            </a:r>
          </a:p>
          <a:p>
            <a:pPr lvl="1"/>
            <a:r>
              <a:rPr lang="en-US" b="1" dirty="0">
                <a:solidFill>
                  <a:schemeClr val="accent6"/>
                </a:solidFill>
              </a:rPr>
              <a:t>Multicast</a:t>
            </a:r>
            <a:r>
              <a:rPr lang="en-US" dirty="0"/>
              <a:t> is sending a single message to many (but not all) hosts.</a:t>
            </a:r>
          </a:p>
          <a:p>
            <a:r>
              <a:rPr lang="en-US" b="1" dirty="0">
                <a:solidFill>
                  <a:schemeClr val="accent6"/>
                </a:solidFill>
              </a:rPr>
              <a:t>Controlled flooding</a:t>
            </a:r>
            <a:r>
              <a:rPr lang="en-US" dirty="0">
                <a:solidFill>
                  <a:schemeClr val="accent6"/>
                </a:solidFill>
              </a:rPr>
              <a:t>: </a:t>
            </a:r>
            <a:r>
              <a:rPr lang="en-US" dirty="0"/>
              <a:t>add a sequence number to messages, and retransmit only if you have not seen the received sequence number.</a:t>
            </a:r>
          </a:p>
          <a:p>
            <a:r>
              <a:rPr lang="en-US" b="1" dirty="0">
                <a:solidFill>
                  <a:schemeClr val="accent6"/>
                </a:solidFill>
              </a:rPr>
              <a:t>Spanning tree</a:t>
            </a:r>
            <a:r>
              <a:rPr lang="en-US" dirty="0">
                <a:solidFill>
                  <a:schemeClr val="accent6"/>
                </a:solidFill>
              </a:rPr>
              <a:t>: </a:t>
            </a:r>
            <a:r>
              <a:rPr lang="en-US" dirty="0"/>
              <a:t>a graph without cycles that reaches all nodes.</a:t>
            </a:r>
            <a:br>
              <a:rPr lang="en-US" dirty="0"/>
            </a:br>
            <a:r>
              <a:rPr lang="en-US" dirty="0"/>
              <a:t>Broadcast can be done by transmitting along a spanning tree. </a:t>
            </a:r>
          </a:p>
          <a:p>
            <a:pPr lvl="1"/>
            <a:r>
              <a:rPr lang="en-US" b="1" dirty="0">
                <a:solidFill>
                  <a:schemeClr val="accent6"/>
                </a:solidFill>
              </a:rPr>
              <a:t>Prim’s algorithm </a:t>
            </a:r>
            <a:r>
              <a:rPr lang="en-US" dirty="0"/>
              <a:t>constructs a minimum-cost spanning tree</a:t>
            </a:r>
          </a:p>
          <a:p>
            <a:pPr lvl="1"/>
            <a:r>
              <a:rPr lang="en-US" b="1" dirty="0">
                <a:solidFill>
                  <a:schemeClr val="accent6"/>
                </a:solidFill>
              </a:rPr>
              <a:t>Dijkstra’s algorithm </a:t>
            </a:r>
            <a:r>
              <a:rPr lang="en-US" dirty="0"/>
              <a:t>constructs a shortest-path-from-root spanning tree</a:t>
            </a:r>
          </a:p>
        </p:txBody>
      </p:sp>
    </p:spTree>
    <p:extLst>
      <p:ext uri="{BB962C8B-B14F-4D97-AF65-F5344CB8AC3E}">
        <p14:creationId xmlns:p14="http://schemas.microsoft.com/office/powerpoint/2010/main" val="17073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packet delivery</a:t>
            </a:r>
          </a:p>
        </p:txBody>
      </p:sp>
      <p:sp>
        <p:nvSpPr>
          <p:cNvPr id="3" name="Content Placeholder 2"/>
          <p:cNvSpPr>
            <a:spLocks noGrp="1"/>
          </p:cNvSpPr>
          <p:nvPr>
            <p:ph idx="1"/>
          </p:nvPr>
        </p:nvSpPr>
        <p:spPr>
          <a:xfrm>
            <a:off x="263471" y="1146875"/>
            <a:ext cx="11639227" cy="1168813"/>
          </a:xfrm>
        </p:spPr>
        <p:txBody>
          <a:bodyPr/>
          <a:lstStyle/>
          <a:p>
            <a:r>
              <a:rPr lang="en-US" dirty="0"/>
              <a:t>IP networks were built for </a:t>
            </a:r>
            <a:r>
              <a:rPr lang="en-US" b="1" dirty="0"/>
              <a:t>unicast</a:t>
            </a:r>
            <a:r>
              <a:rPr lang="en-US" dirty="0">
                <a:solidFill>
                  <a:schemeClr val="accent6"/>
                </a:solidFill>
              </a:rPr>
              <a:t> </a:t>
            </a:r>
            <a:r>
              <a:rPr lang="en-US" dirty="0"/>
              <a:t>addressing (sending a packet to a single destination address) but applications have more general needs: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669" y="4962064"/>
            <a:ext cx="2394488" cy="1596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213" y="2826715"/>
            <a:ext cx="2394488" cy="1596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652" y="5152271"/>
            <a:ext cx="2394488" cy="15963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764" y="5091311"/>
            <a:ext cx="2394488" cy="15963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01" y="2838908"/>
            <a:ext cx="2394488" cy="1596325"/>
          </a:xfrm>
          <a:prstGeom prst="rect">
            <a:avLst/>
          </a:prstGeom>
        </p:spPr>
      </p:pic>
      <p:sp>
        <p:nvSpPr>
          <p:cNvPr id="9" name="TextBox 8"/>
          <p:cNvSpPr txBox="1"/>
          <p:nvPr/>
        </p:nvSpPr>
        <p:spPr>
          <a:xfrm>
            <a:off x="503178" y="2266533"/>
            <a:ext cx="4035552" cy="584775"/>
          </a:xfrm>
          <a:prstGeom prst="rect">
            <a:avLst/>
          </a:prstGeom>
          <a:noFill/>
        </p:spPr>
        <p:txBody>
          <a:bodyPr wrap="square" rtlCol="0">
            <a:spAutoFit/>
          </a:bodyPr>
          <a:lstStyle/>
          <a:p>
            <a:r>
              <a:rPr lang="en-US" sz="3200" b="1" dirty="0">
                <a:solidFill>
                  <a:schemeClr val="accent6"/>
                </a:solidFill>
              </a:rPr>
              <a:t>Unicast</a:t>
            </a:r>
            <a:r>
              <a:rPr lang="en-US" sz="3200" dirty="0"/>
              <a:t>: to one node</a:t>
            </a:r>
          </a:p>
        </p:txBody>
      </p:sp>
      <p:sp>
        <p:nvSpPr>
          <p:cNvPr id="10" name="TextBox 9"/>
          <p:cNvSpPr txBox="1"/>
          <p:nvPr/>
        </p:nvSpPr>
        <p:spPr>
          <a:xfrm>
            <a:off x="4400485" y="2312815"/>
            <a:ext cx="6803136" cy="584775"/>
          </a:xfrm>
          <a:prstGeom prst="rect">
            <a:avLst/>
          </a:prstGeom>
          <a:noFill/>
        </p:spPr>
        <p:txBody>
          <a:bodyPr wrap="square" rtlCol="0">
            <a:spAutoFit/>
          </a:bodyPr>
          <a:lstStyle/>
          <a:p>
            <a:r>
              <a:rPr lang="en-US" sz="3200" b="1" dirty="0" err="1">
                <a:solidFill>
                  <a:schemeClr val="accent6"/>
                </a:solidFill>
              </a:rPr>
              <a:t>Anycast</a:t>
            </a:r>
            <a:r>
              <a:rPr lang="en-US" sz="3200" dirty="0"/>
              <a:t>: to one of many possible nodes</a:t>
            </a:r>
          </a:p>
        </p:txBody>
      </p:sp>
      <p:sp>
        <p:nvSpPr>
          <p:cNvPr id="11" name="TextBox 10"/>
          <p:cNvSpPr txBox="1"/>
          <p:nvPr/>
        </p:nvSpPr>
        <p:spPr>
          <a:xfrm>
            <a:off x="442393" y="4568478"/>
            <a:ext cx="4035552" cy="584775"/>
          </a:xfrm>
          <a:prstGeom prst="rect">
            <a:avLst/>
          </a:prstGeom>
          <a:noFill/>
        </p:spPr>
        <p:txBody>
          <a:bodyPr wrap="square" rtlCol="0">
            <a:spAutoFit/>
          </a:bodyPr>
          <a:lstStyle/>
          <a:p>
            <a:r>
              <a:rPr lang="en-US" sz="3200" b="1" dirty="0">
                <a:solidFill>
                  <a:schemeClr val="accent6"/>
                </a:solidFill>
              </a:rPr>
              <a:t>Broadcast</a:t>
            </a:r>
            <a:r>
              <a:rPr lang="en-US" sz="3200" dirty="0"/>
              <a:t>: to all nodes</a:t>
            </a:r>
          </a:p>
        </p:txBody>
      </p:sp>
      <p:sp>
        <p:nvSpPr>
          <p:cNvPr id="12" name="TextBox 11"/>
          <p:cNvSpPr txBox="1"/>
          <p:nvPr/>
        </p:nvSpPr>
        <p:spPr>
          <a:xfrm>
            <a:off x="9550400" y="3521651"/>
            <a:ext cx="2809903" cy="1569660"/>
          </a:xfrm>
          <a:prstGeom prst="rect">
            <a:avLst/>
          </a:prstGeom>
          <a:noFill/>
        </p:spPr>
        <p:txBody>
          <a:bodyPr wrap="square" rtlCol="0">
            <a:spAutoFit/>
          </a:bodyPr>
          <a:lstStyle/>
          <a:p>
            <a:r>
              <a:rPr lang="en-US" sz="3200" b="1" dirty="0" err="1">
                <a:solidFill>
                  <a:schemeClr val="accent6"/>
                </a:solidFill>
              </a:rPr>
              <a:t>Geocast</a:t>
            </a:r>
            <a:r>
              <a:rPr lang="en-US" sz="3200" dirty="0"/>
              <a:t>: to nodes in a specific location</a:t>
            </a:r>
          </a:p>
        </p:txBody>
      </p:sp>
      <p:sp>
        <p:nvSpPr>
          <p:cNvPr id="13" name="TextBox 12"/>
          <p:cNvSpPr txBox="1"/>
          <p:nvPr/>
        </p:nvSpPr>
        <p:spPr>
          <a:xfrm>
            <a:off x="4417834" y="4669237"/>
            <a:ext cx="4741576" cy="584775"/>
          </a:xfrm>
          <a:prstGeom prst="rect">
            <a:avLst/>
          </a:prstGeom>
          <a:noFill/>
        </p:spPr>
        <p:txBody>
          <a:bodyPr wrap="square" rtlCol="0">
            <a:spAutoFit/>
          </a:bodyPr>
          <a:lstStyle/>
          <a:p>
            <a:r>
              <a:rPr lang="en-US" sz="3200" b="1" dirty="0">
                <a:solidFill>
                  <a:schemeClr val="accent6"/>
                </a:solidFill>
              </a:rPr>
              <a:t>Multicast</a:t>
            </a:r>
            <a:r>
              <a:rPr lang="en-US" sz="3200" dirty="0"/>
              <a:t>: to a set of nodes</a:t>
            </a:r>
          </a:p>
        </p:txBody>
      </p:sp>
    </p:spTree>
    <p:extLst>
      <p:ext uri="{BB962C8B-B14F-4D97-AF65-F5344CB8AC3E}">
        <p14:creationId xmlns:p14="http://schemas.microsoft.com/office/powerpoint/2010/main" val="32254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C279-4072-224D-9C4B-6260E4A02896}"/>
              </a:ext>
            </a:extLst>
          </p:cNvPr>
          <p:cNvSpPr>
            <a:spLocks noGrp="1"/>
          </p:cNvSpPr>
          <p:nvPr>
            <p:ph type="title"/>
          </p:nvPr>
        </p:nvSpPr>
        <p:spPr>
          <a:xfrm>
            <a:off x="263471" y="154984"/>
            <a:ext cx="11639227" cy="622560"/>
          </a:xfrm>
        </p:spPr>
        <p:txBody>
          <a:bodyPr>
            <a:normAutofit fontScale="90000"/>
          </a:bodyPr>
          <a:lstStyle/>
          <a:p>
            <a:r>
              <a:rPr lang="en-US" dirty="0"/>
              <a:t>IPv4 anycast hack</a:t>
            </a:r>
          </a:p>
        </p:txBody>
      </p:sp>
      <p:sp>
        <p:nvSpPr>
          <p:cNvPr id="3" name="Content Placeholder 2">
            <a:extLst>
              <a:ext uri="{FF2B5EF4-FFF2-40B4-BE49-F238E27FC236}">
                <a16:creationId xmlns:a16="http://schemas.microsoft.com/office/drawing/2014/main" id="{6C4BE78D-B4D5-5146-AC97-B96802849B99}"/>
              </a:ext>
            </a:extLst>
          </p:cNvPr>
          <p:cNvSpPr>
            <a:spLocks noGrp="1"/>
          </p:cNvSpPr>
          <p:nvPr>
            <p:ph idx="1"/>
          </p:nvPr>
        </p:nvSpPr>
        <p:spPr>
          <a:xfrm>
            <a:off x="263471" y="953147"/>
            <a:ext cx="11639227" cy="3296124"/>
          </a:xfrm>
        </p:spPr>
        <p:txBody>
          <a:bodyPr>
            <a:normAutofit fontScale="92500" lnSpcReduction="10000"/>
          </a:bodyPr>
          <a:lstStyle/>
          <a:p>
            <a:r>
              <a:rPr lang="en-US" dirty="0"/>
              <a:t>The single IP address 8.8.8.8 maps to may different machines across the world, using a hack called </a:t>
            </a:r>
            <a:r>
              <a:rPr lang="en-US" b="1" dirty="0">
                <a:solidFill>
                  <a:schemeClr val="accent6"/>
                </a:solidFill>
              </a:rPr>
              <a:t>IPv4 anycast</a:t>
            </a:r>
            <a:r>
              <a:rPr lang="en-US" dirty="0"/>
              <a:t>.</a:t>
            </a:r>
          </a:p>
          <a:p>
            <a:r>
              <a:rPr lang="en-US" dirty="0"/>
              <a:t>Multiple border gateways (routers) advertise short routes to 8.8.8.8.</a:t>
            </a:r>
          </a:p>
          <a:p>
            <a:r>
              <a:rPr lang="en-US" dirty="0"/>
              <a:t>Within the AS, traffic is directed to the closest 8.8.8.8 instance.</a:t>
            </a:r>
          </a:p>
          <a:p>
            <a:r>
              <a:rPr lang="en-US" dirty="0"/>
              <a:t>Below, there is nothing stopping two </a:t>
            </a:r>
            <a:r>
              <a:rPr lang="en-US" dirty="0" err="1"/>
              <a:t>AS’es</a:t>
            </a:r>
            <a:r>
              <a:rPr lang="en-US" dirty="0"/>
              <a:t> from advertising short routes to the same IP address, thus creating two copies of the same IP address.</a:t>
            </a:r>
          </a:p>
          <a:p>
            <a:r>
              <a:rPr lang="en-US" b="1" dirty="0">
                <a:solidFill>
                  <a:schemeClr val="accent6"/>
                </a:solidFill>
              </a:rPr>
              <a:t>BGP Hijacking </a:t>
            </a:r>
            <a:r>
              <a:rPr lang="en-US" dirty="0"/>
              <a:t>is the </a:t>
            </a:r>
            <a:r>
              <a:rPr lang="en-US" i="1" dirty="0"/>
              <a:t>malicious</a:t>
            </a:r>
            <a:r>
              <a:rPr lang="en-US" dirty="0"/>
              <a:t> takeover of another </a:t>
            </a:r>
            <a:r>
              <a:rPr lang="en-US" dirty="0" err="1"/>
              <a:t>AS’es</a:t>
            </a:r>
            <a:r>
              <a:rPr lang="en-US" dirty="0"/>
              <a:t> IP addresses.</a:t>
            </a:r>
          </a:p>
        </p:txBody>
      </p:sp>
      <p:pic>
        <p:nvPicPr>
          <p:cNvPr id="4" name="Picture 3">
            <a:extLst>
              <a:ext uri="{FF2B5EF4-FFF2-40B4-BE49-F238E27FC236}">
                <a16:creationId xmlns:a16="http://schemas.microsoft.com/office/drawing/2014/main" id="{28F16FD8-0B58-1B4A-8D21-5CBD60B64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8464" y="-20618"/>
            <a:ext cx="1634233" cy="1089488"/>
          </a:xfrm>
          <a:prstGeom prst="rect">
            <a:avLst/>
          </a:prstGeom>
        </p:spPr>
      </p:pic>
      <p:pic>
        <p:nvPicPr>
          <p:cNvPr id="5" name="Picture 4">
            <a:extLst>
              <a:ext uri="{FF2B5EF4-FFF2-40B4-BE49-F238E27FC236}">
                <a16:creationId xmlns:a16="http://schemas.microsoft.com/office/drawing/2014/main" id="{F3C0916D-01C0-5D4C-8E70-48C21F091118}"/>
              </a:ext>
            </a:extLst>
          </p:cNvPr>
          <p:cNvPicPr>
            <a:picLocks noChangeAspect="1"/>
          </p:cNvPicPr>
          <p:nvPr/>
        </p:nvPicPr>
        <p:blipFill>
          <a:blip r:embed="rId3"/>
          <a:stretch>
            <a:fillRect/>
          </a:stretch>
        </p:blipFill>
        <p:spPr>
          <a:xfrm>
            <a:off x="1039440" y="4273668"/>
            <a:ext cx="9963931" cy="2697926"/>
          </a:xfrm>
          <a:prstGeom prst="rect">
            <a:avLst/>
          </a:prstGeom>
        </p:spPr>
      </p:pic>
      <p:sp>
        <p:nvSpPr>
          <p:cNvPr id="6" name="TextBox 5">
            <a:extLst>
              <a:ext uri="{FF2B5EF4-FFF2-40B4-BE49-F238E27FC236}">
                <a16:creationId xmlns:a16="http://schemas.microsoft.com/office/drawing/2014/main" id="{5A9A78C0-70D2-724E-BEB0-29643730D235}"/>
              </a:ext>
            </a:extLst>
          </p:cNvPr>
          <p:cNvSpPr txBox="1"/>
          <p:nvPr/>
        </p:nvSpPr>
        <p:spPr>
          <a:xfrm>
            <a:off x="3425127" y="4273668"/>
            <a:ext cx="1038386" cy="369332"/>
          </a:xfrm>
          <a:prstGeom prst="rect">
            <a:avLst/>
          </a:prstGeom>
          <a:noFill/>
        </p:spPr>
        <p:txBody>
          <a:bodyPr wrap="square" rtlCol="0">
            <a:spAutoFit/>
          </a:bodyPr>
          <a:lstStyle/>
          <a:p>
            <a:r>
              <a:rPr lang="en-US" b="1" dirty="0"/>
              <a:t>8.8.8.8</a:t>
            </a:r>
          </a:p>
        </p:txBody>
      </p:sp>
      <p:sp>
        <p:nvSpPr>
          <p:cNvPr id="7" name="TextBox 6">
            <a:extLst>
              <a:ext uri="{FF2B5EF4-FFF2-40B4-BE49-F238E27FC236}">
                <a16:creationId xmlns:a16="http://schemas.microsoft.com/office/drawing/2014/main" id="{A60C264C-4155-804E-892B-295D68D1D46A}"/>
              </a:ext>
            </a:extLst>
          </p:cNvPr>
          <p:cNvSpPr txBox="1"/>
          <p:nvPr/>
        </p:nvSpPr>
        <p:spPr>
          <a:xfrm>
            <a:off x="7622584" y="5068633"/>
            <a:ext cx="1038386" cy="369332"/>
          </a:xfrm>
          <a:prstGeom prst="rect">
            <a:avLst/>
          </a:prstGeom>
          <a:noFill/>
        </p:spPr>
        <p:txBody>
          <a:bodyPr wrap="square" rtlCol="0">
            <a:spAutoFit/>
          </a:bodyPr>
          <a:lstStyle/>
          <a:p>
            <a:r>
              <a:rPr lang="en-US" b="1" dirty="0"/>
              <a:t>8.8.8.8</a:t>
            </a:r>
          </a:p>
        </p:txBody>
      </p:sp>
      <p:sp>
        <p:nvSpPr>
          <p:cNvPr id="8" name="Rectangular Callout 7">
            <a:extLst>
              <a:ext uri="{FF2B5EF4-FFF2-40B4-BE49-F238E27FC236}">
                <a16:creationId xmlns:a16="http://schemas.microsoft.com/office/drawing/2014/main" id="{8EB1392F-CA76-8744-A974-90C384412EE0}"/>
              </a:ext>
            </a:extLst>
          </p:cNvPr>
          <p:cNvSpPr/>
          <p:nvPr/>
        </p:nvSpPr>
        <p:spPr>
          <a:xfrm>
            <a:off x="4648200" y="130587"/>
            <a:ext cx="2781300" cy="622300"/>
          </a:xfrm>
          <a:prstGeom prst="wedgeRectCallout">
            <a:avLst>
              <a:gd name="adj1" fmla="val -51768"/>
              <a:gd name="adj2" fmla="val 9107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Remember, this is Google's public DNS server</a:t>
            </a:r>
          </a:p>
        </p:txBody>
      </p:sp>
    </p:spTree>
    <p:extLst>
      <p:ext uri="{BB962C8B-B14F-4D97-AF65-F5344CB8AC3E}">
        <p14:creationId xmlns:p14="http://schemas.microsoft.com/office/powerpoint/2010/main" val="12971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4943-02E7-E548-8CA7-D6B45C311CA4}"/>
              </a:ext>
            </a:extLst>
          </p:cNvPr>
          <p:cNvSpPr>
            <a:spLocks noGrp="1"/>
          </p:cNvSpPr>
          <p:nvPr>
            <p:ph type="title"/>
          </p:nvPr>
        </p:nvSpPr>
        <p:spPr/>
        <p:txBody>
          <a:bodyPr/>
          <a:lstStyle/>
          <a:p>
            <a:r>
              <a:rPr lang="en-US" dirty="0"/>
              <a:t>IP Multicast </a:t>
            </a:r>
            <a:r>
              <a:rPr lang="en-US" i="1" dirty="0"/>
              <a:t>(optional)</a:t>
            </a:r>
          </a:p>
        </p:txBody>
      </p:sp>
      <p:sp>
        <p:nvSpPr>
          <p:cNvPr id="3" name="Content Placeholder 2">
            <a:extLst>
              <a:ext uri="{FF2B5EF4-FFF2-40B4-BE49-F238E27FC236}">
                <a16:creationId xmlns:a16="http://schemas.microsoft.com/office/drawing/2014/main" id="{FFA31CB0-3E4E-0C48-BA0E-3F5AEE0056ED}"/>
              </a:ext>
            </a:extLst>
          </p:cNvPr>
          <p:cNvSpPr>
            <a:spLocks noGrp="1"/>
          </p:cNvSpPr>
          <p:nvPr>
            <p:ph idx="1"/>
          </p:nvPr>
        </p:nvSpPr>
        <p:spPr/>
        <p:txBody>
          <a:bodyPr>
            <a:normAutofit lnSpcReduction="10000"/>
          </a:bodyPr>
          <a:lstStyle/>
          <a:p>
            <a:r>
              <a:rPr lang="en-US" dirty="0"/>
              <a:t>Certain IP addresses are reserved to identify </a:t>
            </a:r>
            <a:r>
              <a:rPr lang="en-US" b="1" dirty="0"/>
              <a:t>broadcast groups</a:t>
            </a:r>
            <a:r>
              <a:rPr lang="en-US" dirty="0"/>
              <a:t>.</a:t>
            </a:r>
          </a:p>
          <a:p>
            <a:pPr lvl="1"/>
            <a:r>
              <a:rPr lang="en-US" dirty="0" err="1"/>
              <a:t>Eg.</a:t>
            </a:r>
            <a:r>
              <a:rPr lang="en-US" dirty="0"/>
              <a:t>, 239.1.1.1.  Traffic sent to that address is forwarded to every host that has subscribed to that broadcast group using Internet Group Management Protocol (IGMP).</a:t>
            </a:r>
          </a:p>
          <a:p>
            <a:r>
              <a:rPr lang="en-US" dirty="0"/>
              <a:t>Adds burden to routers, since they must track all broadcasts active at that time.  (To which neighbors should I forward multicast traffic?)</a:t>
            </a:r>
          </a:p>
          <a:p>
            <a:pPr lvl="1"/>
            <a:r>
              <a:rPr lang="en-US" dirty="0"/>
              <a:t>More routing info to track (in addition to BGP) and with finer granularity.</a:t>
            </a:r>
          </a:p>
          <a:p>
            <a:r>
              <a:rPr lang="en-US" dirty="0"/>
              <a:t>Public Internet routers generally do </a:t>
            </a:r>
            <a:r>
              <a:rPr lang="en-US" b="1" dirty="0"/>
              <a:t>not</a:t>
            </a:r>
            <a:r>
              <a:rPr lang="en-US" dirty="0"/>
              <a:t> support IP Multicast.</a:t>
            </a:r>
          </a:p>
          <a:p>
            <a:r>
              <a:rPr lang="en-US" dirty="0"/>
              <a:t>Used in special scenarios for streaming content to many viewers.</a:t>
            </a:r>
          </a:p>
          <a:p>
            <a:pPr lvl="1"/>
            <a:r>
              <a:rPr lang="en-US" dirty="0" err="1"/>
              <a:t>Eg.</a:t>
            </a:r>
            <a:r>
              <a:rPr lang="en-US" dirty="0"/>
              <a:t>, IPTV in hotels or video broadcast on a campus.</a:t>
            </a:r>
          </a:p>
          <a:p>
            <a:r>
              <a:rPr lang="en-US" dirty="0"/>
              <a:t>Applications must use UDP, not TCP</a:t>
            </a:r>
          </a:p>
          <a:p>
            <a:pPr lvl="1"/>
            <a:r>
              <a:rPr lang="en-US" dirty="0"/>
              <a:t>(because sender would have to track ACK status of thousands of receivers)</a:t>
            </a:r>
          </a:p>
        </p:txBody>
      </p:sp>
      <p:pic>
        <p:nvPicPr>
          <p:cNvPr id="4" name="Picture 3">
            <a:extLst>
              <a:ext uri="{FF2B5EF4-FFF2-40B4-BE49-F238E27FC236}">
                <a16:creationId xmlns:a16="http://schemas.microsoft.com/office/drawing/2014/main" id="{03702B64-8B2B-FE43-9380-98DD1DF33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204" y="-51496"/>
            <a:ext cx="2022423" cy="1348282"/>
          </a:xfrm>
          <a:prstGeom prst="rect">
            <a:avLst/>
          </a:prstGeom>
        </p:spPr>
      </p:pic>
    </p:spTree>
    <p:extLst>
      <p:ext uri="{BB962C8B-B14F-4D97-AF65-F5344CB8AC3E}">
        <p14:creationId xmlns:p14="http://schemas.microsoft.com/office/powerpoint/2010/main" val="414456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8741-0326-BE4F-85AA-5314B4283900}"/>
              </a:ext>
            </a:extLst>
          </p:cNvPr>
          <p:cNvSpPr>
            <a:spLocks noGrp="1"/>
          </p:cNvSpPr>
          <p:nvPr>
            <p:ph type="title"/>
          </p:nvPr>
        </p:nvSpPr>
        <p:spPr/>
        <p:txBody>
          <a:bodyPr/>
          <a:lstStyle/>
          <a:p>
            <a:r>
              <a:rPr lang="en-US" dirty="0"/>
              <a:t>Broadcast as a basic network building block</a:t>
            </a:r>
          </a:p>
        </p:txBody>
      </p:sp>
      <p:sp>
        <p:nvSpPr>
          <p:cNvPr id="3" name="Content Placeholder 2">
            <a:extLst>
              <a:ext uri="{FF2B5EF4-FFF2-40B4-BE49-F238E27FC236}">
                <a16:creationId xmlns:a16="http://schemas.microsoft.com/office/drawing/2014/main" id="{86E46CE8-17B1-9040-8CDA-BE88E90C620C}"/>
              </a:ext>
            </a:extLst>
          </p:cNvPr>
          <p:cNvSpPr>
            <a:spLocks noGrp="1"/>
          </p:cNvSpPr>
          <p:nvPr>
            <p:ph idx="1"/>
          </p:nvPr>
        </p:nvSpPr>
        <p:spPr/>
        <p:txBody>
          <a:bodyPr/>
          <a:lstStyle/>
          <a:p>
            <a:r>
              <a:rPr lang="en-US" dirty="0"/>
              <a:t>IP (the Internet) does not support broadcast.  Why?</a:t>
            </a:r>
          </a:p>
          <a:p>
            <a:pPr lvl="1"/>
            <a:r>
              <a:rPr lang="en-US" dirty="0"/>
              <a:t>No one message is relevant to all hosts on the entire Internet!</a:t>
            </a:r>
          </a:p>
          <a:p>
            <a:r>
              <a:rPr lang="en-US" dirty="0"/>
              <a:t>Broadcasts are crucial in small-to-moderate sized </a:t>
            </a:r>
            <a:r>
              <a:rPr lang="en-US" b="1" dirty="0"/>
              <a:t>ad hoc networks</a:t>
            </a:r>
            <a:r>
              <a:rPr lang="en-US" dirty="0"/>
              <a:t>:</a:t>
            </a:r>
          </a:p>
          <a:p>
            <a:pPr lvl="1"/>
            <a:r>
              <a:rPr lang="en-US" dirty="0"/>
              <a:t>Networks of neighboring hosts that connect without prior planning.</a:t>
            </a:r>
          </a:p>
          <a:p>
            <a:pPr lvl="1"/>
            <a:r>
              <a:rPr lang="en-US" dirty="0"/>
              <a:t>Also called </a:t>
            </a:r>
            <a:r>
              <a:rPr lang="en-US" b="1" dirty="0"/>
              <a:t>mesh networking </a:t>
            </a:r>
            <a:r>
              <a:rPr lang="en-US" dirty="0"/>
              <a:t>and MANETS.</a:t>
            </a:r>
          </a:p>
          <a:p>
            <a:pPr lvl="1"/>
            <a:r>
              <a:rPr lang="en-US" i="1" dirty="0" err="1"/>
              <a:t>Firechat</a:t>
            </a:r>
            <a:r>
              <a:rPr lang="en-US" dirty="0"/>
              <a:t> (2014–18) was a P2P chat app using </a:t>
            </a:r>
            <a:r>
              <a:rPr lang="en-US" dirty="0" err="1"/>
              <a:t>bluetooth</a:t>
            </a:r>
            <a:r>
              <a:rPr lang="en-US" dirty="0"/>
              <a:t> and ad-hoc </a:t>
            </a:r>
            <a:r>
              <a:rPr lang="en-US" dirty="0" err="1"/>
              <a:t>WiFi</a:t>
            </a:r>
            <a:r>
              <a:rPr lang="en-US" dirty="0"/>
              <a:t>.</a:t>
            </a:r>
          </a:p>
          <a:p>
            <a:r>
              <a:rPr lang="en-US" dirty="0"/>
              <a:t>Broadcasts can be used to share information about network structure to later enable </a:t>
            </a:r>
            <a:r>
              <a:rPr lang="en-US"/>
              <a:t>unicast routing.</a:t>
            </a:r>
            <a:endParaRPr lang="en-US" dirty="0"/>
          </a:p>
        </p:txBody>
      </p:sp>
      <p:grpSp>
        <p:nvGrpSpPr>
          <p:cNvPr id="4" name="Group 3">
            <a:extLst>
              <a:ext uri="{FF2B5EF4-FFF2-40B4-BE49-F238E27FC236}">
                <a16:creationId xmlns:a16="http://schemas.microsoft.com/office/drawing/2014/main" id="{F9426155-7103-B54C-9695-0842F7A7A86B}"/>
              </a:ext>
            </a:extLst>
          </p:cNvPr>
          <p:cNvGrpSpPr/>
          <p:nvPr/>
        </p:nvGrpSpPr>
        <p:grpSpPr>
          <a:xfrm>
            <a:off x="11079375" y="1038386"/>
            <a:ext cx="716633" cy="681465"/>
            <a:chOff x="10763181" y="2345404"/>
            <a:chExt cx="1139517" cy="1083596"/>
          </a:xfrm>
        </p:grpSpPr>
        <p:sp>
          <p:nvSpPr>
            <p:cNvPr id="5" name="Octagon 4">
              <a:extLst>
                <a:ext uri="{FF2B5EF4-FFF2-40B4-BE49-F238E27FC236}">
                  <a16:creationId xmlns:a16="http://schemas.microsoft.com/office/drawing/2014/main" id="{FE298DDA-385A-F74A-A361-BF81808EED08}"/>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ctagon 5">
              <a:extLst>
                <a:ext uri="{FF2B5EF4-FFF2-40B4-BE49-F238E27FC236}">
                  <a16:creationId xmlns:a16="http://schemas.microsoft.com/office/drawing/2014/main" id="{D7D23008-6857-CC41-877F-B9FEDFED864C}"/>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351E07A-0DB3-D149-9520-235A8F50A522}"/>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pic>
        <p:nvPicPr>
          <p:cNvPr id="8" name="Picture 7">
            <a:extLst>
              <a:ext uri="{FF2B5EF4-FFF2-40B4-BE49-F238E27FC236}">
                <a16:creationId xmlns:a16="http://schemas.microsoft.com/office/drawing/2014/main" id="{129BB6A4-DF54-A649-9F29-DAD14637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78" y="5145438"/>
            <a:ext cx="2394488" cy="1596325"/>
          </a:xfrm>
          <a:prstGeom prst="rect">
            <a:avLst/>
          </a:prstGeom>
        </p:spPr>
      </p:pic>
    </p:spTree>
    <p:extLst>
      <p:ext uri="{BB962C8B-B14F-4D97-AF65-F5344CB8AC3E}">
        <p14:creationId xmlns:p14="http://schemas.microsoft.com/office/powerpoint/2010/main" val="12657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implement link state (LS) flooding?</a:t>
            </a:r>
          </a:p>
        </p:txBody>
      </p:sp>
      <p:sp>
        <p:nvSpPr>
          <p:cNvPr id="3" name="Text Placeholder 2"/>
          <p:cNvSpPr>
            <a:spLocks noGrp="1"/>
          </p:cNvSpPr>
          <p:nvPr>
            <p:ph type="body" idx="1"/>
          </p:nvPr>
        </p:nvSpPr>
        <p:spPr/>
        <p:txBody>
          <a:bodyPr/>
          <a:lstStyle/>
          <a:p>
            <a:r>
              <a:rPr lang="en-US" dirty="0"/>
              <a:t>Remember, a "link state" routing algorithms uses Dijkstra's algorithms to compute the shortest paths.  Information on the whole network must be gathered in one place.  Another way of looking at this is that any information about every link and node must be broadcast to everyone in the network.</a:t>
            </a:r>
          </a:p>
        </p:txBody>
      </p:sp>
    </p:spTree>
    <p:extLst>
      <p:ext uri="{BB962C8B-B14F-4D97-AF65-F5344CB8AC3E}">
        <p14:creationId xmlns:p14="http://schemas.microsoft.com/office/powerpoint/2010/main" val="261215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Broadcasting (flooding)</a:t>
            </a:r>
          </a:p>
        </p:txBody>
      </p:sp>
      <p:sp>
        <p:nvSpPr>
          <p:cNvPr id="3" name="Content Placeholder 2"/>
          <p:cNvSpPr>
            <a:spLocks noGrp="1"/>
          </p:cNvSpPr>
          <p:nvPr>
            <p:ph idx="1"/>
          </p:nvPr>
        </p:nvSpPr>
        <p:spPr>
          <a:xfrm>
            <a:off x="263471" y="1146874"/>
            <a:ext cx="11639227" cy="5711126"/>
          </a:xfrm>
        </p:spPr>
        <p:txBody>
          <a:bodyPr>
            <a:normAutofit fontScale="92500" lnSpcReduction="20000"/>
          </a:bodyPr>
          <a:lstStyle/>
          <a:p>
            <a:r>
              <a:rPr lang="en-US" dirty="0"/>
              <a:t>Naïve approach is to </a:t>
            </a:r>
            <a:r>
              <a:rPr lang="en-US" i="1" dirty="0"/>
              <a:t>unicast</a:t>
            </a:r>
            <a:r>
              <a:rPr lang="en-US" dirty="0"/>
              <a:t> the message to each node.  Downsides?</a:t>
            </a:r>
          </a:p>
          <a:p>
            <a:pPr lvl="1"/>
            <a:r>
              <a:rPr lang="en-US" dirty="0"/>
              <a:t>Requires prior knowledge of the full network and it is inefficient:</a:t>
            </a:r>
          </a:p>
          <a:p>
            <a:endParaRPr lang="en-US" dirty="0"/>
          </a:p>
          <a:p>
            <a:endParaRPr lang="en-US" dirty="0"/>
          </a:p>
          <a:p>
            <a:endParaRPr lang="en-US" dirty="0"/>
          </a:p>
          <a:p>
            <a:endParaRPr lang="en-US" dirty="0"/>
          </a:p>
          <a:p>
            <a:endParaRPr lang="en-US" i="1" dirty="0"/>
          </a:p>
          <a:p>
            <a:endParaRPr lang="en-US" i="1" dirty="0"/>
          </a:p>
          <a:p>
            <a:r>
              <a:rPr lang="en-US" b="1" dirty="0">
                <a:solidFill>
                  <a:schemeClr val="accent6"/>
                </a:solidFill>
              </a:rPr>
              <a:t>Broadcast</a:t>
            </a:r>
            <a:r>
              <a:rPr lang="en-US" dirty="0"/>
              <a:t> allows a message to be </a:t>
            </a:r>
            <a:r>
              <a:rPr lang="en-US" b="1" dirty="0"/>
              <a:t>duplicated in transit </a:t>
            </a:r>
            <a:r>
              <a:rPr lang="en-US" dirty="0"/>
              <a:t>to reach different parts of the network.</a:t>
            </a:r>
          </a:p>
          <a:p>
            <a:r>
              <a:rPr lang="en-US" dirty="0"/>
              <a:t>Must be careful to ensure:</a:t>
            </a:r>
          </a:p>
          <a:p>
            <a:pPr lvl="1"/>
            <a:r>
              <a:rPr lang="en-US" b="1" dirty="0">
                <a:solidFill>
                  <a:schemeClr val="accent6"/>
                </a:solidFill>
              </a:rPr>
              <a:t>Correctness</a:t>
            </a:r>
            <a:r>
              <a:rPr lang="en-US" dirty="0"/>
              <a:t>: all nodes get the message.</a:t>
            </a:r>
          </a:p>
          <a:p>
            <a:pPr lvl="1"/>
            <a:r>
              <a:rPr lang="en-US" b="1" dirty="0">
                <a:solidFill>
                  <a:schemeClr val="accent6"/>
                </a:solidFill>
              </a:rPr>
              <a:t>Efficiency</a:t>
            </a:r>
            <a:r>
              <a:rPr lang="en-US" dirty="0"/>
              <a:t>: ideally, message is received just once by each node</a:t>
            </a:r>
          </a:p>
          <a:p>
            <a:pPr lvl="1"/>
            <a:r>
              <a:rPr lang="en-US" b="1" dirty="0">
                <a:solidFill>
                  <a:schemeClr val="accent6"/>
                </a:solidFill>
              </a:rPr>
              <a:t>Termination</a:t>
            </a:r>
            <a:r>
              <a:rPr lang="en-US" dirty="0"/>
              <a:t>: message is not retransmitted forever.</a:t>
            </a:r>
          </a:p>
          <a:p>
            <a:endParaRPr lang="en-US" dirty="0"/>
          </a:p>
        </p:txBody>
      </p:sp>
      <p:grpSp>
        <p:nvGrpSpPr>
          <p:cNvPr id="29" name="Group 28">
            <a:extLst>
              <a:ext uri="{FF2B5EF4-FFF2-40B4-BE49-F238E27FC236}">
                <a16:creationId xmlns:a16="http://schemas.microsoft.com/office/drawing/2014/main" id="{86526936-EEB8-6B45-8400-00016A96BF2A}"/>
              </a:ext>
            </a:extLst>
          </p:cNvPr>
          <p:cNvGrpSpPr/>
          <p:nvPr/>
        </p:nvGrpSpPr>
        <p:grpSpPr>
          <a:xfrm>
            <a:off x="4282520" y="2143675"/>
            <a:ext cx="1655620" cy="2395264"/>
            <a:chOff x="4282520" y="3601396"/>
            <a:chExt cx="1655620" cy="2395264"/>
          </a:xfrm>
        </p:grpSpPr>
        <p:grpSp>
          <p:nvGrpSpPr>
            <p:cNvPr id="7" name="Group 2"/>
            <p:cNvGrpSpPr>
              <a:grpSpLocks/>
            </p:cNvGrpSpPr>
            <p:nvPr/>
          </p:nvGrpSpPr>
          <p:grpSpPr bwMode="auto">
            <a:xfrm>
              <a:off x="4907852" y="3601396"/>
              <a:ext cx="501650" cy="336550"/>
              <a:chOff x="2089" y="1712"/>
              <a:chExt cx="316" cy="212"/>
            </a:xfrm>
          </p:grpSpPr>
          <p:sp>
            <p:nvSpPr>
              <p:cNvPr id="95" name="Oval 3"/>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96" name="Line 4"/>
              <p:cNvSpPr>
                <a:spLocks noChangeShapeType="1"/>
              </p:cNvSpPr>
              <p:nvPr/>
            </p:nvSpPr>
            <p:spPr bwMode="auto">
              <a:xfrm>
                <a:off x="2092"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7" name="Line 5"/>
              <p:cNvSpPr>
                <a:spLocks noChangeShapeType="1"/>
              </p:cNvSpPr>
              <p:nvPr/>
            </p:nvSpPr>
            <p:spPr bwMode="auto">
              <a:xfrm>
                <a:off x="2405"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8" name="Rectangle 6"/>
              <p:cNvSpPr>
                <a:spLocks noChangeArrowheads="1"/>
              </p:cNvSpPr>
              <p:nvPr/>
            </p:nvSpPr>
            <p:spPr bwMode="auto">
              <a:xfrm>
                <a:off x="2092" y="179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chemeClr val="bg1"/>
                  </a:solidFill>
                </a:endParaRPr>
              </a:p>
            </p:txBody>
          </p:sp>
          <p:sp>
            <p:nvSpPr>
              <p:cNvPr id="99" name="Oval 7"/>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grpSp>
            <p:nvGrpSpPr>
              <p:cNvPr id="100" name="Group 8"/>
              <p:cNvGrpSpPr>
                <a:grpSpLocks/>
              </p:cNvGrpSpPr>
              <p:nvPr/>
            </p:nvGrpSpPr>
            <p:grpSpPr bwMode="auto">
              <a:xfrm>
                <a:off x="2104" y="1712"/>
                <a:ext cx="279" cy="212"/>
                <a:chOff x="2917" y="2456"/>
                <a:chExt cx="282" cy="212"/>
              </a:xfrm>
            </p:grpSpPr>
            <p:sp>
              <p:nvSpPr>
                <p:cNvPr id="101" name="Rectangle 9"/>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102" name="Text Box 10"/>
                <p:cNvSpPr txBox="1">
                  <a:spLocks noChangeArrowheads="1"/>
                </p:cNvSpPr>
                <p:nvPr/>
              </p:nvSpPr>
              <p:spPr bwMode="auto">
                <a:xfrm>
                  <a:off x="2917" y="2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dirty="0">
                      <a:solidFill>
                        <a:schemeClr val="bg1"/>
                      </a:solidFill>
                    </a:rPr>
                    <a:t>R1</a:t>
                  </a:r>
                </a:p>
              </p:txBody>
            </p:sp>
          </p:grpSp>
        </p:grpSp>
        <p:grpSp>
          <p:nvGrpSpPr>
            <p:cNvPr id="8" name="Group 12"/>
            <p:cNvGrpSpPr>
              <a:grpSpLocks/>
            </p:cNvGrpSpPr>
            <p:nvPr/>
          </p:nvGrpSpPr>
          <p:grpSpPr bwMode="auto">
            <a:xfrm>
              <a:off x="4907852" y="4245921"/>
              <a:ext cx="501650" cy="336550"/>
              <a:chOff x="2089" y="1712"/>
              <a:chExt cx="316" cy="212"/>
            </a:xfrm>
          </p:grpSpPr>
          <p:sp>
            <p:nvSpPr>
              <p:cNvPr id="87" name="Oval 13"/>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88" name="Line 14"/>
              <p:cNvSpPr>
                <a:spLocks noChangeShapeType="1"/>
              </p:cNvSpPr>
              <p:nvPr/>
            </p:nvSpPr>
            <p:spPr bwMode="auto">
              <a:xfrm>
                <a:off x="2092"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89" name="Line 15"/>
              <p:cNvSpPr>
                <a:spLocks noChangeShapeType="1"/>
              </p:cNvSpPr>
              <p:nvPr/>
            </p:nvSpPr>
            <p:spPr bwMode="auto">
              <a:xfrm>
                <a:off x="2405"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90" name="Rectangle 16"/>
              <p:cNvSpPr>
                <a:spLocks noChangeArrowheads="1"/>
              </p:cNvSpPr>
              <p:nvPr/>
            </p:nvSpPr>
            <p:spPr bwMode="auto">
              <a:xfrm>
                <a:off x="2092" y="179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chemeClr val="bg1"/>
                  </a:solidFill>
                </a:endParaRPr>
              </a:p>
            </p:txBody>
          </p:sp>
          <p:sp>
            <p:nvSpPr>
              <p:cNvPr id="91" name="Oval 17"/>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grpSp>
            <p:nvGrpSpPr>
              <p:cNvPr id="92" name="Group 18"/>
              <p:cNvGrpSpPr>
                <a:grpSpLocks/>
              </p:cNvGrpSpPr>
              <p:nvPr/>
            </p:nvGrpSpPr>
            <p:grpSpPr bwMode="auto">
              <a:xfrm>
                <a:off x="2104" y="1712"/>
                <a:ext cx="279" cy="212"/>
                <a:chOff x="2917" y="2456"/>
                <a:chExt cx="282" cy="212"/>
              </a:xfrm>
            </p:grpSpPr>
            <p:sp>
              <p:nvSpPr>
                <p:cNvPr id="93" name="Rectangle 19"/>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94" name="Text Box 20"/>
                <p:cNvSpPr txBox="1">
                  <a:spLocks noChangeArrowheads="1"/>
                </p:cNvSpPr>
                <p:nvPr/>
              </p:nvSpPr>
              <p:spPr bwMode="auto">
                <a:xfrm>
                  <a:off x="2917" y="2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a:solidFill>
                        <a:schemeClr val="bg1"/>
                      </a:solidFill>
                    </a:rPr>
                    <a:t>R2</a:t>
                  </a:r>
                </a:p>
              </p:txBody>
            </p:sp>
          </p:grpSp>
        </p:grpSp>
        <p:grpSp>
          <p:nvGrpSpPr>
            <p:cNvPr id="9" name="Group 21"/>
            <p:cNvGrpSpPr>
              <a:grpSpLocks/>
            </p:cNvGrpSpPr>
            <p:nvPr/>
          </p:nvGrpSpPr>
          <p:grpSpPr bwMode="auto">
            <a:xfrm>
              <a:off x="4374452" y="5023796"/>
              <a:ext cx="501650" cy="336550"/>
              <a:chOff x="2089" y="1712"/>
              <a:chExt cx="316" cy="212"/>
            </a:xfrm>
          </p:grpSpPr>
          <p:sp>
            <p:nvSpPr>
              <p:cNvPr id="79" name="Oval 22"/>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80" name="Line 23"/>
              <p:cNvSpPr>
                <a:spLocks noChangeShapeType="1"/>
              </p:cNvSpPr>
              <p:nvPr/>
            </p:nvSpPr>
            <p:spPr bwMode="auto">
              <a:xfrm>
                <a:off x="2092"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81" name="Line 24"/>
              <p:cNvSpPr>
                <a:spLocks noChangeShapeType="1"/>
              </p:cNvSpPr>
              <p:nvPr/>
            </p:nvSpPr>
            <p:spPr bwMode="auto">
              <a:xfrm>
                <a:off x="2405"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82" name="Rectangle 25"/>
              <p:cNvSpPr>
                <a:spLocks noChangeArrowheads="1"/>
              </p:cNvSpPr>
              <p:nvPr/>
            </p:nvSpPr>
            <p:spPr bwMode="auto">
              <a:xfrm>
                <a:off x="2092" y="179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chemeClr val="bg1"/>
                  </a:solidFill>
                </a:endParaRPr>
              </a:p>
            </p:txBody>
          </p:sp>
          <p:sp>
            <p:nvSpPr>
              <p:cNvPr id="83" name="Oval 26"/>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grpSp>
            <p:nvGrpSpPr>
              <p:cNvPr id="84" name="Group 27"/>
              <p:cNvGrpSpPr>
                <a:grpSpLocks/>
              </p:cNvGrpSpPr>
              <p:nvPr/>
            </p:nvGrpSpPr>
            <p:grpSpPr bwMode="auto">
              <a:xfrm>
                <a:off x="2104" y="1712"/>
                <a:ext cx="279" cy="212"/>
                <a:chOff x="2917" y="2456"/>
                <a:chExt cx="282" cy="212"/>
              </a:xfrm>
            </p:grpSpPr>
            <p:sp>
              <p:nvSpPr>
                <p:cNvPr id="85" name="Rectangle 28"/>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86" name="Text Box 29"/>
                <p:cNvSpPr txBox="1">
                  <a:spLocks noChangeArrowheads="1"/>
                </p:cNvSpPr>
                <p:nvPr/>
              </p:nvSpPr>
              <p:spPr bwMode="auto">
                <a:xfrm>
                  <a:off x="2917" y="2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dirty="0">
                      <a:solidFill>
                        <a:schemeClr val="bg1"/>
                      </a:solidFill>
                    </a:rPr>
                    <a:t>R3</a:t>
                  </a:r>
                </a:p>
              </p:txBody>
            </p:sp>
          </p:grpSp>
        </p:grpSp>
        <p:grpSp>
          <p:nvGrpSpPr>
            <p:cNvPr id="10" name="Group 30"/>
            <p:cNvGrpSpPr>
              <a:grpSpLocks/>
            </p:cNvGrpSpPr>
            <p:nvPr/>
          </p:nvGrpSpPr>
          <p:grpSpPr bwMode="auto">
            <a:xfrm>
              <a:off x="5436490" y="5023796"/>
              <a:ext cx="501650" cy="336550"/>
              <a:chOff x="2089" y="1712"/>
              <a:chExt cx="316" cy="212"/>
            </a:xfrm>
          </p:grpSpPr>
          <p:sp>
            <p:nvSpPr>
              <p:cNvPr id="71" name="Oval 31"/>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72" name="Line 32"/>
              <p:cNvSpPr>
                <a:spLocks noChangeShapeType="1"/>
              </p:cNvSpPr>
              <p:nvPr/>
            </p:nvSpPr>
            <p:spPr bwMode="auto">
              <a:xfrm>
                <a:off x="2092"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3" name="Line 33"/>
              <p:cNvSpPr>
                <a:spLocks noChangeShapeType="1"/>
              </p:cNvSpPr>
              <p:nvPr/>
            </p:nvSpPr>
            <p:spPr bwMode="auto">
              <a:xfrm>
                <a:off x="2405"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4" name="Rectangle 34"/>
              <p:cNvSpPr>
                <a:spLocks noChangeArrowheads="1"/>
              </p:cNvSpPr>
              <p:nvPr/>
            </p:nvSpPr>
            <p:spPr bwMode="auto">
              <a:xfrm>
                <a:off x="2092" y="179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chemeClr val="bg1"/>
                  </a:solidFill>
                </a:endParaRPr>
              </a:p>
            </p:txBody>
          </p:sp>
          <p:sp>
            <p:nvSpPr>
              <p:cNvPr id="75" name="Oval 35"/>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grpSp>
            <p:nvGrpSpPr>
              <p:cNvPr id="76" name="Group 36"/>
              <p:cNvGrpSpPr>
                <a:grpSpLocks/>
              </p:cNvGrpSpPr>
              <p:nvPr/>
            </p:nvGrpSpPr>
            <p:grpSpPr bwMode="auto">
              <a:xfrm>
                <a:off x="2104" y="1712"/>
                <a:ext cx="279" cy="212"/>
                <a:chOff x="2917" y="2456"/>
                <a:chExt cx="282" cy="212"/>
              </a:xfrm>
            </p:grpSpPr>
            <p:sp>
              <p:nvSpPr>
                <p:cNvPr id="77" name="Rectangle 37"/>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78" name="Text Box 38"/>
                <p:cNvSpPr txBox="1">
                  <a:spLocks noChangeArrowheads="1"/>
                </p:cNvSpPr>
                <p:nvPr/>
              </p:nvSpPr>
              <p:spPr bwMode="auto">
                <a:xfrm>
                  <a:off x="2917" y="2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dirty="0">
                      <a:solidFill>
                        <a:schemeClr val="bg1"/>
                      </a:solidFill>
                    </a:rPr>
                    <a:t>R4</a:t>
                  </a:r>
                </a:p>
              </p:txBody>
            </p:sp>
          </p:grpSp>
        </p:grpSp>
        <p:sp>
          <p:nvSpPr>
            <p:cNvPr id="11" name="Line 39"/>
            <p:cNvSpPr>
              <a:spLocks noChangeShapeType="1"/>
            </p:cNvSpPr>
            <p:nvPr/>
          </p:nvSpPr>
          <p:spPr bwMode="auto">
            <a:xfrm>
              <a:off x="5155502" y="3847459"/>
              <a:ext cx="0" cy="434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2" name="Line 40"/>
            <p:cNvSpPr>
              <a:spLocks noChangeShapeType="1"/>
            </p:cNvSpPr>
            <p:nvPr/>
          </p:nvSpPr>
          <p:spPr bwMode="auto">
            <a:xfrm flipH="1">
              <a:off x="4668140" y="4523734"/>
              <a:ext cx="471488" cy="515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3" name="Line 41"/>
            <p:cNvSpPr>
              <a:spLocks noChangeShapeType="1"/>
            </p:cNvSpPr>
            <p:nvPr/>
          </p:nvSpPr>
          <p:spPr bwMode="auto">
            <a:xfrm>
              <a:off x="5185665" y="4533259"/>
              <a:ext cx="471488" cy="515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 name="Text Box 42"/>
            <p:cNvSpPr txBox="1">
              <a:spLocks noChangeArrowheads="1"/>
            </p:cNvSpPr>
            <p:nvPr/>
          </p:nvSpPr>
          <p:spPr bwMode="auto">
            <a:xfrm>
              <a:off x="4282520" y="5473440"/>
              <a:ext cx="1579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2800" dirty="0">
                  <a:latin typeface="+mn-lt"/>
                </a:rPr>
                <a:t>3x unicast</a:t>
              </a:r>
            </a:p>
          </p:txBody>
        </p:sp>
        <p:sp>
          <p:nvSpPr>
            <p:cNvPr id="15" name="Line 43"/>
            <p:cNvSpPr>
              <a:spLocks noChangeShapeType="1"/>
            </p:cNvSpPr>
            <p:nvPr/>
          </p:nvSpPr>
          <p:spPr bwMode="auto">
            <a:xfrm flipH="1">
              <a:off x="5215827" y="3891909"/>
              <a:ext cx="7938"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6" name="Freeform 44"/>
            <p:cNvSpPr>
              <a:spLocks/>
            </p:cNvSpPr>
            <p:nvPr/>
          </p:nvSpPr>
          <p:spPr bwMode="auto">
            <a:xfrm>
              <a:off x="5323777" y="3882384"/>
              <a:ext cx="454025" cy="1181100"/>
            </a:xfrm>
            <a:custGeom>
              <a:avLst/>
              <a:gdLst>
                <a:gd name="T0" fmla="*/ 0 w 286"/>
                <a:gd name="T1" fmla="*/ 0 h 744"/>
                <a:gd name="T2" fmla="*/ 11 w 286"/>
                <a:gd name="T3" fmla="*/ 425 h 744"/>
                <a:gd name="T4" fmla="*/ 286 w 286"/>
                <a:gd name="T5" fmla="*/ 744 h 744"/>
                <a:gd name="T6" fmla="*/ 0 60000 65536"/>
                <a:gd name="T7" fmla="*/ 0 60000 65536"/>
                <a:gd name="T8" fmla="*/ 0 60000 65536"/>
                <a:gd name="T9" fmla="*/ 0 w 286"/>
                <a:gd name="T10" fmla="*/ 0 h 744"/>
                <a:gd name="T11" fmla="*/ 286 w 286"/>
                <a:gd name="T12" fmla="*/ 744 h 744"/>
              </a:gdLst>
              <a:ahLst/>
              <a:cxnLst>
                <a:cxn ang="T6">
                  <a:pos x="T0" y="T1"/>
                </a:cxn>
                <a:cxn ang="T7">
                  <a:pos x="T2" y="T3"/>
                </a:cxn>
                <a:cxn ang="T8">
                  <a:pos x="T4" y="T5"/>
                </a:cxn>
              </a:cxnLst>
              <a:rect l="T9" t="T10" r="T11" b="T12"/>
              <a:pathLst>
                <a:path w="286" h="744">
                  <a:moveTo>
                    <a:pt x="0" y="0"/>
                  </a:moveTo>
                  <a:lnTo>
                    <a:pt x="11" y="425"/>
                  </a:lnTo>
                  <a:lnTo>
                    <a:pt x="286" y="744"/>
                  </a:lnTo>
                </a:path>
              </a:pathLst>
            </a:custGeom>
            <a:noFill/>
            <a:ln w="571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7" name="Freeform 45"/>
            <p:cNvSpPr>
              <a:spLocks/>
            </p:cNvSpPr>
            <p:nvPr/>
          </p:nvSpPr>
          <p:spPr bwMode="auto">
            <a:xfrm flipH="1">
              <a:off x="4534790" y="3874446"/>
              <a:ext cx="454025" cy="1181100"/>
            </a:xfrm>
            <a:custGeom>
              <a:avLst/>
              <a:gdLst>
                <a:gd name="T0" fmla="*/ 0 w 286"/>
                <a:gd name="T1" fmla="*/ 0 h 744"/>
                <a:gd name="T2" fmla="*/ 11 w 286"/>
                <a:gd name="T3" fmla="*/ 425 h 744"/>
                <a:gd name="T4" fmla="*/ 286 w 286"/>
                <a:gd name="T5" fmla="*/ 744 h 744"/>
                <a:gd name="T6" fmla="*/ 0 60000 65536"/>
                <a:gd name="T7" fmla="*/ 0 60000 65536"/>
                <a:gd name="T8" fmla="*/ 0 60000 65536"/>
                <a:gd name="T9" fmla="*/ 0 w 286"/>
                <a:gd name="T10" fmla="*/ 0 h 744"/>
                <a:gd name="T11" fmla="*/ 286 w 286"/>
                <a:gd name="T12" fmla="*/ 744 h 744"/>
              </a:gdLst>
              <a:ahLst/>
              <a:cxnLst>
                <a:cxn ang="T6">
                  <a:pos x="T0" y="T1"/>
                </a:cxn>
                <a:cxn ang="T7">
                  <a:pos x="T2" y="T3"/>
                </a:cxn>
                <a:cxn ang="T8">
                  <a:pos x="T4" y="T5"/>
                </a:cxn>
              </a:cxnLst>
              <a:rect l="T9" t="T10" r="T11" b="T12"/>
              <a:pathLst>
                <a:path w="286" h="744">
                  <a:moveTo>
                    <a:pt x="0" y="0"/>
                  </a:moveTo>
                  <a:lnTo>
                    <a:pt x="11" y="425"/>
                  </a:lnTo>
                  <a:lnTo>
                    <a:pt x="286" y="744"/>
                  </a:lnTo>
                </a:path>
              </a:pathLst>
            </a:custGeom>
            <a:noFill/>
            <a:ln w="571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37" name="Line 98"/>
            <p:cNvSpPr>
              <a:spLocks noChangeShapeType="1"/>
            </p:cNvSpPr>
            <p:nvPr/>
          </p:nvSpPr>
          <p:spPr bwMode="auto">
            <a:xfrm>
              <a:off x="4872927" y="5182546"/>
              <a:ext cx="569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grpSp>
      <p:grpSp>
        <p:nvGrpSpPr>
          <p:cNvPr id="6" name="Group 5">
            <a:extLst>
              <a:ext uri="{FF2B5EF4-FFF2-40B4-BE49-F238E27FC236}">
                <a16:creationId xmlns:a16="http://schemas.microsoft.com/office/drawing/2014/main" id="{CF7D8132-7EDA-9C4E-BBD0-45C5D7DB31C9}"/>
              </a:ext>
            </a:extLst>
          </p:cNvPr>
          <p:cNvGrpSpPr/>
          <p:nvPr/>
        </p:nvGrpSpPr>
        <p:grpSpPr>
          <a:xfrm>
            <a:off x="6896990" y="2146850"/>
            <a:ext cx="1655365" cy="2365101"/>
            <a:chOff x="6896990" y="3604571"/>
            <a:chExt cx="1655365" cy="2365101"/>
          </a:xfrm>
        </p:grpSpPr>
        <p:grpSp>
          <p:nvGrpSpPr>
            <p:cNvPr id="18" name="Group 46"/>
            <p:cNvGrpSpPr>
              <a:grpSpLocks/>
            </p:cNvGrpSpPr>
            <p:nvPr/>
          </p:nvGrpSpPr>
          <p:grpSpPr bwMode="auto">
            <a:xfrm>
              <a:off x="7430390" y="3604571"/>
              <a:ext cx="501650" cy="336550"/>
              <a:chOff x="2089" y="1712"/>
              <a:chExt cx="316" cy="212"/>
            </a:xfrm>
          </p:grpSpPr>
          <p:sp>
            <p:nvSpPr>
              <p:cNvPr id="63" name="Oval 47"/>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64" name="Line 48"/>
              <p:cNvSpPr>
                <a:spLocks noChangeShapeType="1"/>
              </p:cNvSpPr>
              <p:nvPr/>
            </p:nvSpPr>
            <p:spPr bwMode="auto">
              <a:xfrm>
                <a:off x="2092"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65" name="Line 49"/>
              <p:cNvSpPr>
                <a:spLocks noChangeShapeType="1"/>
              </p:cNvSpPr>
              <p:nvPr/>
            </p:nvSpPr>
            <p:spPr bwMode="auto">
              <a:xfrm>
                <a:off x="2405"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66" name="Rectangle 50"/>
              <p:cNvSpPr>
                <a:spLocks noChangeArrowheads="1"/>
              </p:cNvSpPr>
              <p:nvPr/>
            </p:nvSpPr>
            <p:spPr bwMode="auto">
              <a:xfrm>
                <a:off x="2092" y="179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chemeClr val="bg1"/>
                  </a:solidFill>
                </a:endParaRPr>
              </a:p>
            </p:txBody>
          </p:sp>
          <p:sp>
            <p:nvSpPr>
              <p:cNvPr id="67" name="Oval 51"/>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grpSp>
            <p:nvGrpSpPr>
              <p:cNvPr id="68" name="Group 52"/>
              <p:cNvGrpSpPr>
                <a:grpSpLocks/>
              </p:cNvGrpSpPr>
              <p:nvPr/>
            </p:nvGrpSpPr>
            <p:grpSpPr bwMode="auto">
              <a:xfrm>
                <a:off x="2104" y="1712"/>
                <a:ext cx="279" cy="212"/>
                <a:chOff x="2917" y="2456"/>
                <a:chExt cx="282" cy="212"/>
              </a:xfrm>
            </p:grpSpPr>
            <p:sp>
              <p:nvSpPr>
                <p:cNvPr id="69" name="Rectangle 53"/>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70" name="Text Box 54"/>
                <p:cNvSpPr txBox="1">
                  <a:spLocks noChangeArrowheads="1"/>
                </p:cNvSpPr>
                <p:nvPr/>
              </p:nvSpPr>
              <p:spPr bwMode="auto">
                <a:xfrm>
                  <a:off x="2917" y="2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dirty="0">
                      <a:solidFill>
                        <a:schemeClr val="bg1"/>
                      </a:solidFill>
                    </a:rPr>
                    <a:t>R1</a:t>
                  </a:r>
                </a:p>
              </p:txBody>
            </p:sp>
          </p:grpSp>
        </p:grpSp>
        <p:grpSp>
          <p:nvGrpSpPr>
            <p:cNvPr id="19" name="Group 55"/>
            <p:cNvGrpSpPr>
              <a:grpSpLocks/>
            </p:cNvGrpSpPr>
            <p:nvPr/>
          </p:nvGrpSpPr>
          <p:grpSpPr bwMode="auto">
            <a:xfrm>
              <a:off x="7430390" y="4239571"/>
              <a:ext cx="501650" cy="336550"/>
              <a:chOff x="2089" y="1712"/>
              <a:chExt cx="316" cy="212"/>
            </a:xfrm>
          </p:grpSpPr>
          <p:sp>
            <p:nvSpPr>
              <p:cNvPr id="55" name="Oval 56"/>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56" name="Line 57"/>
              <p:cNvSpPr>
                <a:spLocks noChangeShapeType="1"/>
              </p:cNvSpPr>
              <p:nvPr/>
            </p:nvSpPr>
            <p:spPr bwMode="auto">
              <a:xfrm>
                <a:off x="2092"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57" name="Line 58"/>
              <p:cNvSpPr>
                <a:spLocks noChangeShapeType="1"/>
              </p:cNvSpPr>
              <p:nvPr/>
            </p:nvSpPr>
            <p:spPr bwMode="auto">
              <a:xfrm>
                <a:off x="2405"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58" name="Rectangle 59"/>
              <p:cNvSpPr>
                <a:spLocks noChangeArrowheads="1"/>
              </p:cNvSpPr>
              <p:nvPr/>
            </p:nvSpPr>
            <p:spPr bwMode="auto">
              <a:xfrm>
                <a:off x="2092" y="179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chemeClr val="bg1"/>
                  </a:solidFill>
                </a:endParaRPr>
              </a:p>
            </p:txBody>
          </p:sp>
          <p:sp>
            <p:nvSpPr>
              <p:cNvPr id="59" name="Oval 60"/>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grpSp>
            <p:nvGrpSpPr>
              <p:cNvPr id="60" name="Group 61"/>
              <p:cNvGrpSpPr>
                <a:grpSpLocks/>
              </p:cNvGrpSpPr>
              <p:nvPr/>
            </p:nvGrpSpPr>
            <p:grpSpPr bwMode="auto">
              <a:xfrm>
                <a:off x="2104" y="1712"/>
                <a:ext cx="279" cy="212"/>
                <a:chOff x="2917" y="2456"/>
                <a:chExt cx="282" cy="212"/>
              </a:xfrm>
            </p:grpSpPr>
            <p:sp>
              <p:nvSpPr>
                <p:cNvPr id="61" name="Rectangle 62"/>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62" name="Text Box 63"/>
                <p:cNvSpPr txBox="1">
                  <a:spLocks noChangeArrowheads="1"/>
                </p:cNvSpPr>
                <p:nvPr/>
              </p:nvSpPr>
              <p:spPr bwMode="auto">
                <a:xfrm>
                  <a:off x="2917" y="2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a:solidFill>
                        <a:schemeClr val="bg1"/>
                      </a:solidFill>
                    </a:rPr>
                    <a:t>R2</a:t>
                  </a:r>
                </a:p>
              </p:txBody>
            </p:sp>
          </p:grpSp>
        </p:grpSp>
        <p:grpSp>
          <p:nvGrpSpPr>
            <p:cNvPr id="20" name="Group 64"/>
            <p:cNvGrpSpPr>
              <a:grpSpLocks/>
            </p:cNvGrpSpPr>
            <p:nvPr/>
          </p:nvGrpSpPr>
          <p:grpSpPr bwMode="auto">
            <a:xfrm>
              <a:off x="6896990" y="5017446"/>
              <a:ext cx="501650" cy="336550"/>
              <a:chOff x="2089" y="1712"/>
              <a:chExt cx="316" cy="212"/>
            </a:xfrm>
          </p:grpSpPr>
          <p:sp>
            <p:nvSpPr>
              <p:cNvPr id="47" name="Oval 65"/>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48" name="Line 66"/>
              <p:cNvSpPr>
                <a:spLocks noChangeShapeType="1"/>
              </p:cNvSpPr>
              <p:nvPr/>
            </p:nvSpPr>
            <p:spPr bwMode="auto">
              <a:xfrm>
                <a:off x="2092"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9" name="Line 67"/>
              <p:cNvSpPr>
                <a:spLocks noChangeShapeType="1"/>
              </p:cNvSpPr>
              <p:nvPr/>
            </p:nvSpPr>
            <p:spPr bwMode="auto">
              <a:xfrm>
                <a:off x="2405"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50" name="Rectangle 68"/>
              <p:cNvSpPr>
                <a:spLocks noChangeArrowheads="1"/>
              </p:cNvSpPr>
              <p:nvPr/>
            </p:nvSpPr>
            <p:spPr bwMode="auto">
              <a:xfrm>
                <a:off x="2092" y="179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chemeClr val="bg1"/>
                  </a:solidFill>
                </a:endParaRPr>
              </a:p>
            </p:txBody>
          </p:sp>
          <p:sp>
            <p:nvSpPr>
              <p:cNvPr id="51" name="Oval 69"/>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grpSp>
            <p:nvGrpSpPr>
              <p:cNvPr id="52" name="Group 70"/>
              <p:cNvGrpSpPr>
                <a:grpSpLocks/>
              </p:cNvGrpSpPr>
              <p:nvPr/>
            </p:nvGrpSpPr>
            <p:grpSpPr bwMode="auto">
              <a:xfrm>
                <a:off x="2104" y="1712"/>
                <a:ext cx="279" cy="212"/>
                <a:chOff x="2917" y="2456"/>
                <a:chExt cx="282" cy="212"/>
              </a:xfrm>
            </p:grpSpPr>
            <p:sp>
              <p:nvSpPr>
                <p:cNvPr id="53" name="Rectangle 71"/>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54" name="Text Box 72"/>
                <p:cNvSpPr txBox="1">
                  <a:spLocks noChangeArrowheads="1"/>
                </p:cNvSpPr>
                <p:nvPr/>
              </p:nvSpPr>
              <p:spPr bwMode="auto">
                <a:xfrm>
                  <a:off x="2917" y="2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a:solidFill>
                        <a:schemeClr val="bg1"/>
                      </a:solidFill>
                    </a:rPr>
                    <a:t>R3</a:t>
                  </a:r>
                </a:p>
              </p:txBody>
            </p:sp>
          </p:grpSp>
        </p:grpSp>
        <p:grpSp>
          <p:nvGrpSpPr>
            <p:cNvPr id="21" name="Group 73"/>
            <p:cNvGrpSpPr>
              <a:grpSpLocks/>
            </p:cNvGrpSpPr>
            <p:nvPr/>
          </p:nvGrpSpPr>
          <p:grpSpPr bwMode="auto">
            <a:xfrm>
              <a:off x="7959027" y="5017446"/>
              <a:ext cx="501650" cy="336550"/>
              <a:chOff x="2089" y="1712"/>
              <a:chExt cx="316" cy="212"/>
            </a:xfrm>
          </p:grpSpPr>
          <p:sp>
            <p:nvSpPr>
              <p:cNvPr id="39" name="Oval 74"/>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40" name="Line 75"/>
              <p:cNvSpPr>
                <a:spLocks noChangeShapeType="1"/>
              </p:cNvSpPr>
              <p:nvPr/>
            </p:nvSpPr>
            <p:spPr bwMode="auto">
              <a:xfrm>
                <a:off x="2092"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1" name="Line 76"/>
              <p:cNvSpPr>
                <a:spLocks noChangeShapeType="1"/>
              </p:cNvSpPr>
              <p:nvPr/>
            </p:nvSpPr>
            <p:spPr bwMode="auto">
              <a:xfrm>
                <a:off x="2405" y="179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2" name="Rectangle 77"/>
              <p:cNvSpPr>
                <a:spLocks noChangeArrowheads="1"/>
              </p:cNvSpPr>
              <p:nvPr/>
            </p:nvSpPr>
            <p:spPr bwMode="auto">
              <a:xfrm>
                <a:off x="2092" y="179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chemeClr val="bg1"/>
                  </a:solidFill>
                </a:endParaRPr>
              </a:p>
            </p:txBody>
          </p:sp>
          <p:sp>
            <p:nvSpPr>
              <p:cNvPr id="43" name="Oval 78"/>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grpSp>
            <p:nvGrpSpPr>
              <p:cNvPr id="44" name="Group 79"/>
              <p:cNvGrpSpPr>
                <a:grpSpLocks/>
              </p:cNvGrpSpPr>
              <p:nvPr/>
            </p:nvGrpSpPr>
            <p:grpSpPr bwMode="auto">
              <a:xfrm>
                <a:off x="2104" y="1712"/>
                <a:ext cx="279" cy="212"/>
                <a:chOff x="2917" y="2456"/>
                <a:chExt cx="282" cy="212"/>
              </a:xfrm>
            </p:grpSpPr>
            <p:sp>
              <p:nvSpPr>
                <p:cNvPr id="45" name="Rectangle 80"/>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solidFill>
                      <a:schemeClr val="bg1"/>
                    </a:solidFill>
                  </a:endParaRPr>
                </a:p>
              </p:txBody>
            </p:sp>
            <p:sp>
              <p:nvSpPr>
                <p:cNvPr id="46" name="Text Box 81"/>
                <p:cNvSpPr txBox="1">
                  <a:spLocks noChangeArrowheads="1"/>
                </p:cNvSpPr>
                <p:nvPr/>
              </p:nvSpPr>
              <p:spPr bwMode="auto">
                <a:xfrm>
                  <a:off x="2917" y="2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a:solidFill>
                        <a:schemeClr val="bg1"/>
                      </a:solidFill>
                    </a:rPr>
                    <a:t>R4</a:t>
                  </a:r>
                </a:p>
              </p:txBody>
            </p:sp>
          </p:grpSp>
        </p:grpSp>
        <p:sp>
          <p:nvSpPr>
            <p:cNvPr id="22" name="Line 82"/>
            <p:cNvSpPr>
              <a:spLocks noChangeShapeType="1"/>
            </p:cNvSpPr>
            <p:nvPr/>
          </p:nvSpPr>
          <p:spPr bwMode="auto">
            <a:xfrm>
              <a:off x="7678040" y="3841109"/>
              <a:ext cx="0" cy="434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3" name="Line 83"/>
            <p:cNvSpPr>
              <a:spLocks noChangeShapeType="1"/>
            </p:cNvSpPr>
            <p:nvPr/>
          </p:nvSpPr>
          <p:spPr bwMode="auto">
            <a:xfrm flipH="1">
              <a:off x="7190677" y="4517384"/>
              <a:ext cx="471488" cy="515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4" name="Line 84"/>
            <p:cNvSpPr>
              <a:spLocks noChangeShapeType="1"/>
            </p:cNvSpPr>
            <p:nvPr/>
          </p:nvSpPr>
          <p:spPr bwMode="auto">
            <a:xfrm>
              <a:off x="7708202" y="4526909"/>
              <a:ext cx="471488" cy="515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5" name="Text Box 85"/>
            <p:cNvSpPr txBox="1">
              <a:spLocks noChangeArrowheads="1"/>
            </p:cNvSpPr>
            <p:nvPr/>
          </p:nvSpPr>
          <p:spPr bwMode="auto">
            <a:xfrm>
              <a:off x="7025975" y="5446452"/>
              <a:ext cx="1526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2800" dirty="0">
                  <a:latin typeface="+mn-lt"/>
                </a:rPr>
                <a:t>broadcast</a:t>
              </a:r>
            </a:p>
          </p:txBody>
        </p:sp>
        <p:sp>
          <p:nvSpPr>
            <p:cNvPr id="26" name="Line 86"/>
            <p:cNvSpPr>
              <a:spLocks noChangeShapeType="1"/>
            </p:cNvSpPr>
            <p:nvPr/>
          </p:nvSpPr>
          <p:spPr bwMode="auto">
            <a:xfrm flipH="1">
              <a:off x="7738365" y="3885559"/>
              <a:ext cx="7938"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7" name="Freeform 87"/>
            <p:cNvSpPr>
              <a:spLocks/>
            </p:cNvSpPr>
            <p:nvPr/>
          </p:nvSpPr>
          <p:spPr bwMode="auto">
            <a:xfrm>
              <a:off x="7854252" y="4515796"/>
              <a:ext cx="436563" cy="506413"/>
            </a:xfrm>
            <a:custGeom>
              <a:avLst/>
              <a:gdLst>
                <a:gd name="T0" fmla="*/ 0 w 275"/>
                <a:gd name="T1" fmla="*/ 0 h 319"/>
                <a:gd name="T2" fmla="*/ 275 w 275"/>
                <a:gd name="T3" fmla="*/ 319 h 319"/>
                <a:gd name="T4" fmla="*/ 0 60000 65536"/>
                <a:gd name="T5" fmla="*/ 0 60000 65536"/>
                <a:gd name="T6" fmla="*/ 0 w 275"/>
                <a:gd name="T7" fmla="*/ 0 h 319"/>
                <a:gd name="T8" fmla="*/ 275 w 275"/>
                <a:gd name="T9" fmla="*/ 319 h 319"/>
              </a:gdLst>
              <a:ahLst/>
              <a:cxnLst>
                <a:cxn ang="T4">
                  <a:pos x="T0" y="T1"/>
                </a:cxn>
                <a:cxn ang="T5">
                  <a:pos x="T2" y="T3"/>
                </a:cxn>
              </a:cxnLst>
              <a:rect l="T6" t="T7" r="T8" b="T9"/>
              <a:pathLst>
                <a:path w="275" h="319">
                  <a:moveTo>
                    <a:pt x="0" y="0"/>
                  </a:moveTo>
                  <a:lnTo>
                    <a:pt x="275" y="319"/>
                  </a:lnTo>
                </a:path>
              </a:pathLst>
            </a:custGeom>
            <a:noFill/>
            <a:ln w="571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28" name="Freeform 88"/>
            <p:cNvSpPr>
              <a:spLocks/>
            </p:cNvSpPr>
            <p:nvPr/>
          </p:nvSpPr>
          <p:spPr bwMode="auto">
            <a:xfrm>
              <a:off x="7057327" y="4542784"/>
              <a:ext cx="436563" cy="506413"/>
            </a:xfrm>
            <a:custGeom>
              <a:avLst/>
              <a:gdLst>
                <a:gd name="T0" fmla="*/ 275 w 275"/>
                <a:gd name="T1" fmla="*/ 0 h 319"/>
                <a:gd name="T2" fmla="*/ 0 w 275"/>
                <a:gd name="T3" fmla="*/ 319 h 319"/>
                <a:gd name="T4" fmla="*/ 0 60000 65536"/>
                <a:gd name="T5" fmla="*/ 0 60000 65536"/>
                <a:gd name="T6" fmla="*/ 0 w 275"/>
                <a:gd name="T7" fmla="*/ 0 h 319"/>
                <a:gd name="T8" fmla="*/ 275 w 275"/>
                <a:gd name="T9" fmla="*/ 319 h 319"/>
              </a:gdLst>
              <a:ahLst/>
              <a:cxnLst>
                <a:cxn ang="T4">
                  <a:pos x="T0" y="T1"/>
                </a:cxn>
                <a:cxn ang="T5">
                  <a:pos x="T2" y="T3"/>
                </a:cxn>
              </a:cxnLst>
              <a:rect l="T6" t="T7" r="T8" b="T9"/>
              <a:pathLst>
                <a:path w="275" h="319">
                  <a:moveTo>
                    <a:pt x="275" y="0"/>
                  </a:moveTo>
                  <a:lnTo>
                    <a:pt x="0" y="319"/>
                  </a:lnTo>
                </a:path>
              </a:pathLst>
            </a:custGeom>
            <a:noFill/>
            <a:ln w="571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38" name="Line 99"/>
            <p:cNvSpPr>
              <a:spLocks noChangeShapeType="1"/>
            </p:cNvSpPr>
            <p:nvPr/>
          </p:nvSpPr>
          <p:spPr bwMode="auto">
            <a:xfrm>
              <a:off x="7397052" y="5180959"/>
              <a:ext cx="569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grpSp>
      <p:grpSp>
        <p:nvGrpSpPr>
          <p:cNvPr id="5" name="Group 4">
            <a:extLst>
              <a:ext uri="{FF2B5EF4-FFF2-40B4-BE49-F238E27FC236}">
                <a16:creationId xmlns:a16="http://schemas.microsoft.com/office/drawing/2014/main" id="{689C951B-16CE-C149-9DAF-6D8C1273B335}"/>
              </a:ext>
            </a:extLst>
          </p:cNvPr>
          <p:cNvGrpSpPr/>
          <p:nvPr/>
        </p:nvGrpSpPr>
        <p:grpSpPr>
          <a:xfrm>
            <a:off x="1338660" y="2582649"/>
            <a:ext cx="3489183" cy="461665"/>
            <a:chOff x="1338660" y="4040370"/>
            <a:chExt cx="3489183" cy="461665"/>
          </a:xfrm>
        </p:grpSpPr>
        <p:sp>
          <p:nvSpPr>
            <p:cNvPr id="199" name="Text Box 42">
              <a:extLst>
                <a:ext uri="{FF2B5EF4-FFF2-40B4-BE49-F238E27FC236}">
                  <a16:creationId xmlns:a16="http://schemas.microsoft.com/office/drawing/2014/main" id="{0154B4E1-43BB-0749-B897-3C2D716899E6}"/>
                </a:ext>
              </a:extLst>
            </p:cNvPr>
            <p:cNvSpPr txBox="1">
              <a:spLocks noChangeArrowheads="1"/>
            </p:cNvSpPr>
            <p:nvPr/>
          </p:nvSpPr>
          <p:spPr bwMode="auto">
            <a:xfrm>
              <a:off x="1338660" y="4040370"/>
              <a:ext cx="3034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r>
                <a:rPr lang="en-US" altLang="en-US" dirty="0">
                  <a:latin typeface="+mn-lt"/>
                </a:rPr>
                <a:t>First hop has duplicates</a:t>
              </a:r>
            </a:p>
          </p:txBody>
        </p:sp>
        <p:cxnSp>
          <p:nvCxnSpPr>
            <p:cNvPr id="200" name="Straight Arrow Connector 199">
              <a:extLst>
                <a:ext uri="{FF2B5EF4-FFF2-40B4-BE49-F238E27FC236}">
                  <a16:creationId xmlns:a16="http://schemas.microsoft.com/office/drawing/2014/main" id="{9E6C7F0D-2597-1643-A639-E299E26154A9}"/>
                </a:ext>
              </a:extLst>
            </p:cNvPr>
            <p:cNvCxnSpPr/>
            <p:nvPr/>
          </p:nvCxnSpPr>
          <p:spPr>
            <a:xfrm flipV="1">
              <a:off x="4373818" y="4135984"/>
              <a:ext cx="454025" cy="136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01D990D4-D23D-3048-861F-C4075515DDA2}"/>
              </a:ext>
            </a:extLst>
          </p:cNvPr>
          <p:cNvGrpSpPr/>
          <p:nvPr/>
        </p:nvGrpSpPr>
        <p:grpSpPr>
          <a:xfrm>
            <a:off x="10774575" y="1236462"/>
            <a:ext cx="716633" cy="681465"/>
            <a:chOff x="10763181" y="2345404"/>
            <a:chExt cx="1139517" cy="1083596"/>
          </a:xfrm>
        </p:grpSpPr>
        <p:sp>
          <p:nvSpPr>
            <p:cNvPr id="202" name="Octagon 201">
              <a:extLst>
                <a:ext uri="{FF2B5EF4-FFF2-40B4-BE49-F238E27FC236}">
                  <a16:creationId xmlns:a16="http://schemas.microsoft.com/office/drawing/2014/main" id="{DF2D8961-2C76-C842-BC88-05B7114E570A}"/>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Octagon 202">
              <a:extLst>
                <a:ext uri="{FF2B5EF4-FFF2-40B4-BE49-F238E27FC236}">
                  <a16:creationId xmlns:a16="http://schemas.microsoft.com/office/drawing/2014/main" id="{6F1411DE-D65A-2A44-9D94-D30EA7B3085B}"/>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204" name="Rectangle 203">
              <a:extLst>
                <a:ext uri="{FF2B5EF4-FFF2-40B4-BE49-F238E27FC236}">
                  <a16:creationId xmlns:a16="http://schemas.microsoft.com/office/drawing/2014/main" id="{2D918F67-CF49-5243-9633-0AB76BA1B88B}"/>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18615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2795-46C1-A543-A6C6-28455CEA816C}"/>
              </a:ext>
            </a:extLst>
          </p:cNvPr>
          <p:cNvSpPr>
            <a:spLocks noGrp="1"/>
          </p:cNvSpPr>
          <p:nvPr>
            <p:ph type="title"/>
          </p:nvPr>
        </p:nvSpPr>
        <p:spPr/>
        <p:txBody>
          <a:bodyPr/>
          <a:lstStyle/>
          <a:p>
            <a:r>
              <a:rPr lang="en-US" dirty="0"/>
              <a:t>How would you implement broadcast?</a:t>
            </a:r>
          </a:p>
        </p:txBody>
      </p:sp>
      <p:sp>
        <p:nvSpPr>
          <p:cNvPr id="3" name="Text Placeholder 2">
            <a:extLst>
              <a:ext uri="{FF2B5EF4-FFF2-40B4-BE49-F238E27FC236}">
                <a16:creationId xmlns:a16="http://schemas.microsoft.com/office/drawing/2014/main" id="{0881DE15-401E-7649-9313-19F8493626D0}"/>
              </a:ext>
            </a:extLst>
          </p:cNvPr>
          <p:cNvSpPr>
            <a:spLocks noGrp="1"/>
          </p:cNvSpPr>
          <p:nvPr>
            <p:ph type="body" idx="1"/>
          </p:nvPr>
        </p:nvSpPr>
        <p:spPr/>
        <p:txBody>
          <a:bodyPr/>
          <a:lstStyle/>
          <a:p>
            <a:r>
              <a:rPr lang="en-US" dirty="0"/>
              <a:t>Assume that each node just knows about its neighbors</a:t>
            </a:r>
          </a:p>
          <a:p>
            <a:r>
              <a:rPr lang="en-US" dirty="0"/>
              <a:t>What challenges arise?</a:t>
            </a:r>
          </a:p>
        </p:txBody>
      </p:sp>
      <p:grpSp>
        <p:nvGrpSpPr>
          <p:cNvPr id="4" name="Group 3">
            <a:extLst>
              <a:ext uri="{FF2B5EF4-FFF2-40B4-BE49-F238E27FC236}">
                <a16:creationId xmlns:a16="http://schemas.microsoft.com/office/drawing/2014/main" id="{F0297909-2EB5-1B4B-A8B5-388FFF741A4A}"/>
              </a:ext>
            </a:extLst>
          </p:cNvPr>
          <p:cNvGrpSpPr/>
          <p:nvPr/>
        </p:nvGrpSpPr>
        <p:grpSpPr>
          <a:xfrm>
            <a:off x="10989134" y="3881012"/>
            <a:ext cx="716633" cy="681465"/>
            <a:chOff x="10763181" y="2345404"/>
            <a:chExt cx="1139517" cy="1083596"/>
          </a:xfrm>
        </p:grpSpPr>
        <p:sp>
          <p:nvSpPr>
            <p:cNvPr id="5" name="Octagon 4">
              <a:extLst>
                <a:ext uri="{FF2B5EF4-FFF2-40B4-BE49-F238E27FC236}">
                  <a16:creationId xmlns:a16="http://schemas.microsoft.com/office/drawing/2014/main" id="{4CAB8CB0-E19D-D448-8B4D-581E447A577B}"/>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ctagon 5">
              <a:extLst>
                <a:ext uri="{FF2B5EF4-FFF2-40B4-BE49-F238E27FC236}">
                  <a16:creationId xmlns:a16="http://schemas.microsoft.com/office/drawing/2014/main" id="{C3A660A7-F010-5141-BC19-611699EF169A}"/>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F9D5530-48D9-4E44-A8FF-F6AF59079747}"/>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2862402207"/>
      </p:ext>
    </p:extLst>
  </p:cSld>
  <p:clrMapOvr>
    <a:masterClrMapping/>
  </p:clrMapOvr>
</p:sld>
</file>

<file path=ppt/theme/theme1.xml><?xml version="1.0" encoding="utf-8"?>
<a:theme xmlns:a="http://schemas.openxmlformats.org/drawingml/2006/main" name="Theme1">
  <a:themeElements>
    <a:clrScheme name="Custom 2">
      <a:dk1>
        <a:srgbClr val="000000"/>
      </a:dk1>
      <a:lt1>
        <a:srgbClr val="FFFFFF"/>
      </a:lt1>
      <a:dk2>
        <a:srgbClr val="44546A"/>
      </a:dk2>
      <a:lt2>
        <a:srgbClr val="E7E6E6"/>
      </a:lt2>
      <a:accent1>
        <a:srgbClr val="0CAB00"/>
      </a:accent1>
      <a:accent2>
        <a:srgbClr val="ED4B11"/>
      </a:accent2>
      <a:accent3>
        <a:srgbClr val="A5A5A5"/>
      </a:accent3>
      <a:accent4>
        <a:srgbClr val="FFC000"/>
      </a:accent4>
      <a:accent5>
        <a:srgbClr val="5B9BD5"/>
      </a:accent5>
      <a:accent6>
        <a:srgbClr val="932092"/>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50B7070-F291-BD48-BD16-063ABE220FC2}" vid="{A4957333-41A6-3442-98BC-DB1C2ACD6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16759</TotalTime>
  <Words>1628</Words>
  <Application>Microsoft Macintosh PowerPoint</Application>
  <PresentationFormat>Widescreen</PresentationFormat>
  <Paragraphs>188</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Wingdings</vt:lpstr>
      <vt:lpstr>Theme1</vt:lpstr>
      <vt:lpstr>CS-340 Introduction to Computer Networking  Lecture 12: Broadcast</vt:lpstr>
      <vt:lpstr>Last Lecture: BGP routing</vt:lpstr>
      <vt:lpstr>Generalized packet delivery</vt:lpstr>
      <vt:lpstr>IPv4 anycast hack</vt:lpstr>
      <vt:lpstr>IP Multicast (optional)</vt:lpstr>
      <vt:lpstr>Broadcast as a basic network building block</vt:lpstr>
      <vt:lpstr>How to implement link state (LS) flooding?</vt:lpstr>
      <vt:lpstr>Broadcasting (flooding)</vt:lpstr>
      <vt:lpstr>How would you implement broadcast?</vt:lpstr>
      <vt:lpstr>Broadcast strategy #1: Controlled Flooding</vt:lpstr>
      <vt:lpstr>LS flooding demo</vt:lpstr>
      <vt:lpstr>PowerPoint Presentation</vt:lpstr>
      <vt:lpstr>Broadcast strategy #2: Spanning Tree</vt:lpstr>
      <vt:lpstr>Simplest spanning tree algorithm</vt:lpstr>
      <vt:lpstr>Minimum Spanning Tree</vt:lpstr>
      <vt:lpstr>Shortest Path Tree</vt:lpstr>
      <vt:lpstr>Tradeoff between total cost and longest path</vt:lpstr>
      <vt:lpstr>Broadcasting summary</vt:lpstr>
      <vt:lpstr>Network design problems</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317 Data Management and Information Processing</dc:title>
  <dc:creator>Stephen Tarzia</dc:creator>
  <cp:lastModifiedBy>Stephen Tarzia</cp:lastModifiedBy>
  <cp:revision>440</cp:revision>
  <cp:lastPrinted>2020-02-18T18:03:33Z</cp:lastPrinted>
  <dcterms:created xsi:type="dcterms:W3CDTF">2017-09-19T21:33:23Z</dcterms:created>
  <dcterms:modified xsi:type="dcterms:W3CDTF">2020-10-20T22:26:07Z</dcterms:modified>
</cp:coreProperties>
</file>