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375" r:id="rId4"/>
    <p:sldId id="304" r:id="rId5"/>
    <p:sldId id="301" r:id="rId6"/>
    <p:sldId id="302" r:id="rId7"/>
    <p:sldId id="374" r:id="rId8"/>
    <p:sldId id="379" r:id="rId9"/>
    <p:sldId id="376" r:id="rId10"/>
    <p:sldId id="303" r:id="rId11"/>
    <p:sldId id="290" r:id="rId12"/>
    <p:sldId id="291" r:id="rId13"/>
    <p:sldId id="305" r:id="rId14"/>
    <p:sldId id="292" r:id="rId15"/>
    <p:sldId id="293" r:id="rId16"/>
    <p:sldId id="294" r:id="rId17"/>
    <p:sldId id="300" r:id="rId18"/>
    <p:sldId id="295" r:id="rId19"/>
    <p:sldId id="296" r:id="rId20"/>
    <p:sldId id="283" r:id="rId21"/>
    <p:sldId id="297" r:id="rId22"/>
    <p:sldId id="298" r:id="rId23"/>
    <p:sldId id="299" r:id="rId24"/>
    <p:sldId id="377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9" r:id="rId33"/>
    <p:sldId id="268" r:id="rId34"/>
    <p:sldId id="270" r:id="rId35"/>
    <p:sldId id="271" r:id="rId36"/>
    <p:sldId id="272" r:id="rId37"/>
    <p:sldId id="284" r:id="rId38"/>
    <p:sldId id="273" r:id="rId39"/>
    <p:sldId id="276" r:id="rId40"/>
    <p:sldId id="274" r:id="rId41"/>
    <p:sldId id="275" r:id="rId42"/>
    <p:sldId id="37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8"/>
            <p14:sldId id="375"/>
            <p14:sldId id="304"/>
            <p14:sldId id="301"/>
            <p14:sldId id="302"/>
            <p14:sldId id="374"/>
            <p14:sldId id="379"/>
            <p14:sldId id="376"/>
            <p14:sldId id="303"/>
            <p14:sldId id="290"/>
            <p14:sldId id="291"/>
            <p14:sldId id="305"/>
            <p14:sldId id="292"/>
            <p14:sldId id="293"/>
            <p14:sldId id="294"/>
            <p14:sldId id="300"/>
            <p14:sldId id="295"/>
            <p14:sldId id="296"/>
            <p14:sldId id="283"/>
            <p14:sldId id="297"/>
            <p14:sldId id="298"/>
            <p14:sldId id="299"/>
            <p14:sldId id="377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  <p14:sldId id="270"/>
            <p14:sldId id="271"/>
            <p14:sldId id="272"/>
            <p14:sldId id="284"/>
            <p14:sldId id="273"/>
            <p14:sldId id="276"/>
            <p14:sldId id="274"/>
            <p14:sldId id="275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2"/>
    <a:srgbClr val="FF9300"/>
    <a:srgbClr val="FFC000"/>
    <a:srgbClr val="70AD4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1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30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6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24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0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96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68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0D067-681A-0F44-A666-19FE36B97189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5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plookingglass.com/list-of-autonomous-system-number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11: BGP Routing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Tarzia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5756329" cy="805912"/>
          </a:xfrm>
        </p:spPr>
        <p:txBody>
          <a:bodyPr>
            <a:normAutofit/>
          </a:bodyPr>
          <a:lstStyle/>
          <a:p>
            <a:r>
              <a:rPr lang="en-US" dirty="0"/>
              <a:t>Centralized (LS)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Message complexity:</a:t>
            </a:r>
          </a:p>
          <a:p>
            <a:pPr lvl="1"/>
            <a:r>
              <a:rPr lang="en-US" dirty="0" err="1"/>
              <a:t>Θ</a:t>
            </a:r>
            <a:r>
              <a:rPr lang="en-US" dirty="0"/>
              <a:t>(|V||E|) messages sent to propagate complete graph info.</a:t>
            </a:r>
          </a:p>
          <a:p>
            <a:pPr marL="0" indent="0">
              <a:buNone/>
            </a:pPr>
            <a:r>
              <a:rPr lang="en-US" i="1" dirty="0"/>
              <a:t>Convergence speed:</a:t>
            </a:r>
          </a:p>
          <a:p>
            <a:pPr lvl="1"/>
            <a:r>
              <a:rPr lang="en-US" dirty="0" err="1"/>
              <a:t>Θ</a:t>
            </a:r>
            <a:r>
              <a:rPr lang="en-US" dirty="0"/>
              <a:t>(|E|+|</a:t>
            </a:r>
            <a:r>
              <a:rPr lang="en-US" dirty="0" err="1"/>
              <a:t>V|log|V</a:t>
            </a:r>
            <a:r>
              <a:rPr lang="en-US" dirty="0"/>
              <a:t>|)</a:t>
            </a:r>
          </a:p>
          <a:p>
            <a:pPr lvl="1"/>
            <a:r>
              <a:rPr lang="en-US" dirty="0"/>
              <a:t>“oscillations” are possible when costs change (like to count-to-inf.)</a:t>
            </a:r>
          </a:p>
          <a:p>
            <a:pPr marL="0" indent="0">
              <a:buNone/>
            </a:pPr>
            <a:r>
              <a:rPr lang="en-US" i="1" dirty="0"/>
              <a:t>Robustness</a:t>
            </a:r>
            <a:r>
              <a:rPr lang="en-US" dirty="0"/>
              <a:t> </a:t>
            </a:r>
            <a:r>
              <a:rPr lang="en-US" i="1" dirty="0"/>
              <a:t>to router malfunction:</a:t>
            </a:r>
          </a:p>
          <a:p>
            <a:pPr lvl="1"/>
            <a:r>
              <a:rPr lang="en-US" dirty="0"/>
              <a:t>Incorrect </a:t>
            </a:r>
            <a:r>
              <a:rPr lang="en-US" i="1" dirty="0"/>
              <a:t>link cost </a:t>
            </a:r>
            <a:r>
              <a:rPr lang="en-US" dirty="0"/>
              <a:t>may be advertised.</a:t>
            </a:r>
          </a:p>
          <a:p>
            <a:pPr lvl="1"/>
            <a:r>
              <a:rPr lang="en-US" dirty="0"/>
              <a:t>But this can be checked with cost advertised by other node on link.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Depends on convergence behavior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Depends on convergence behavior</a:t>
            </a:r>
          </a:p>
          <a:p>
            <a:pPr lvl="1"/>
            <a:r>
              <a:rPr lang="en-US" dirty="0"/>
              <a:t>Count-to infinity problem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Incorrect </a:t>
            </a:r>
            <a:r>
              <a:rPr lang="en-US" i="1" dirty="0"/>
              <a:t>path cost </a:t>
            </a:r>
            <a:r>
              <a:rPr lang="en-US" dirty="0"/>
              <a:t>may be advertised.</a:t>
            </a:r>
          </a:p>
          <a:p>
            <a:pPr lvl="1"/>
            <a:r>
              <a:rPr lang="en-US" dirty="0"/>
              <a:t>Bad router can attract traffic if it claims to be close to everywhere.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8864" y="265552"/>
            <a:ext cx="70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vs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72200" y="164504"/>
            <a:ext cx="5756329" cy="80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Distributed (DV)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4245" y="1538345"/>
            <a:ext cx="1138159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6038" y="2938637"/>
            <a:ext cx="1138159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342" y="4769236"/>
            <a:ext cx="1138159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0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11639226" cy="5594888"/>
          </a:xfrm>
        </p:spPr>
        <p:txBody>
          <a:bodyPr>
            <a:normAutofit fontScale="92500"/>
          </a:bodyPr>
          <a:lstStyle/>
          <a:p>
            <a:r>
              <a:rPr lang="en-US" dirty="0"/>
              <a:t>In reality, routers are not all equal. Network graph is </a:t>
            </a:r>
            <a:r>
              <a:rPr lang="en-US" b="1" i="1" dirty="0"/>
              <a:t>hierarchical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Why?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Scaling</a:t>
            </a:r>
            <a:r>
              <a:rPr lang="en-US" i="1" dirty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en-US" sz="3200" dirty="0"/>
              <a:t>Too many routers (&gt;100M) to solve one big shortest path problem. 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Administrative autonomy</a:t>
            </a:r>
            <a:r>
              <a:rPr lang="en-US" i="1" dirty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en-US" sz="3200" dirty="0"/>
              <a:t>Internet is a </a:t>
            </a:r>
            <a:r>
              <a:rPr lang="en-US" sz="3200" i="1" dirty="0"/>
              <a:t>network of networks</a:t>
            </a:r>
          </a:p>
          <a:p>
            <a:pPr lvl="1"/>
            <a:r>
              <a:rPr lang="en-US" sz="3200" dirty="0"/>
              <a:t>Each network operator prefers to control its own </a:t>
            </a:r>
            <a:r>
              <a:rPr lang="en-US" sz="3200" i="1" dirty="0"/>
              <a:t>internal</a:t>
            </a:r>
            <a:r>
              <a:rPr lang="en-US" sz="3200" dirty="0"/>
              <a:t> routing policy.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853788"/>
            <a:ext cx="56642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System (AS)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102395"/>
          </a:xfrm>
        </p:spPr>
        <p:txBody>
          <a:bodyPr>
            <a:normAutofit fontScale="92500"/>
          </a:bodyPr>
          <a:lstStyle/>
          <a:p>
            <a:r>
              <a:rPr lang="en-US" dirty="0"/>
              <a:t>The Internet is divided into about 100k </a:t>
            </a:r>
            <a:r>
              <a:rPr lang="en-US" b="1" dirty="0">
                <a:solidFill>
                  <a:schemeClr val="accent6"/>
                </a:solidFill>
              </a:rPr>
              <a:t>autonomous systems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has an </a:t>
            </a:r>
            <a:r>
              <a:rPr lang="en-US" b="1" dirty="0"/>
              <a:t>AS number</a:t>
            </a:r>
            <a:r>
              <a:rPr lang="en-US" i="1" dirty="0">
                <a:solidFill>
                  <a:schemeClr val="accent6"/>
                </a:solidFill>
              </a:rPr>
              <a:t>, </a:t>
            </a:r>
            <a:r>
              <a:rPr lang="en-US" dirty="0"/>
              <a:t>distributed by the ICANN’s regional authorities.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Gateway routers </a:t>
            </a:r>
            <a:r>
              <a:rPr lang="en-US" i="1" dirty="0"/>
              <a:t>(border gateways) </a:t>
            </a:r>
            <a:r>
              <a:rPr lang="en-US" dirty="0"/>
              <a:t>at </a:t>
            </a:r>
            <a:r>
              <a:rPr lang="en-US" i="1" dirty="0"/>
              <a:t>edge</a:t>
            </a:r>
            <a:r>
              <a:rPr lang="en-US" dirty="0"/>
              <a:t> of the AS connect to other AS’s.</a:t>
            </a:r>
          </a:p>
          <a:p>
            <a:r>
              <a:rPr lang="en-US" dirty="0"/>
              <a:t>Routers in an AS run one </a:t>
            </a:r>
            <a:r>
              <a:rPr lang="en-US" i="1" dirty="0">
                <a:solidFill>
                  <a:schemeClr val="accent6"/>
                </a:solidFill>
              </a:rPr>
              <a:t>interior-gateway</a:t>
            </a:r>
            <a:r>
              <a:rPr lang="en-US" dirty="0"/>
              <a:t> (intra-AS) routing protocol.</a:t>
            </a:r>
          </a:p>
          <a:p>
            <a:r>
              <a:rPr lang="en-US" b="1" dirty="0">
                <a:solidFill>
                  <a:schemeClr val="accent6"/>
                </a:solidFill>
              </a:rPr>
              <a:t>Border Gateway Protocol </a:t>
            </a:r>
            <a:r>
              <a:rPr lang="en-US" dirty="0">
                <a:solidFill>
                  <a:schemeClr val="accent6"/>
                </a:solidFill>
              </a:rPr>
              <a:t>(</a:t>
            </a:r>
            <a:r>
              <a:rPr lang="en-US" b="1" dirty="0">
                <a:solidFill>
                  <a:schemeClr val="accent6"/>
                </a:solidFill>
              </a:rPr>
              <a:t>BGP</a:t>
            </a:r>
            <a:r>
              <a:rPr lang="en-US" dirty="0">
                <a:solidFill>
                  <a:schemeClr val="accent6"/>
                </a:solidFill>
              </a:rPr>
              <a:t>) </a:t>
            </a:r>
            <a:r>
              <a:rPr lang="en-US" dirty="0"/>
              <a:t>is used by all border gateways to route traffic between AS’s.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40" y="4249270"/>
            <a:ext cx="9963931" cy="26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87FCDC-FC85-A544-B32C-BBB60384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List of BGP autonomous systems is here: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1337D-D43E-A442-A8DF-F0A4F2766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>
                <a:hlinkClick r:id="rId2"/>
              </a:rPr>
              <a:t>http://www.bgplookingglass.com/list-of-autonomous-system-numbers</a:t>
            </a:r>
            <a:endParaRPr lang="en-US" sz="2800" dirty="0"/>
          </a:p>
          <a:p>
            <a:pPr lvl="1"/>
            <a:r>
              <a:rPr lang="en-US" sz="2800" dirty="0"/>
              <a:t>Northwestern is AS #103</a:t>
            </a:r>
          </a:p>
          <a:p>
            <a:pPr lvl="1"/>
            <a:r>
              <a:rPr lang="pt" sz="2800" dirty="0"/>
              <a:t>H-MART - </a:t>
            </a:r>
            <a:r>
              <a:rPr lang="pt" sz="2800" dirty="0" err="1"/>
              <a:t>Grandsuper</a:t>
            </a:r>
            <a:r>
              <a:rPr lang="pt" sz="2800" dirty="0"/>
              <a:t> Center </a:t>
            </a:r>
            <a:r>
              <a:rPr lang="pt" sz="2800" dirty="0" err="1"/>
              <a:t>Inc</a:t>
            </a:r>
            <a:r>
              <a:rPr lang="pt" sz="2800" dirty="0"/>
              <a:t> </a:t>
            </a:r>
            <a:r>
              <a:rPr lang="pt" sz="2800" dirty="0" err="1"/>
              <a:t>is</a:t>
            </a:r>
            <a:r>
              <a:rPr lang="pt" sz="2800" dirty="0"/>
              <a:t> AS #32401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Gateway Protocols (Intra-AS routing)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an AS, network operator has full control.</a:t>
            </a:r>
          </a:p>
          <a:p>
            <a:pPr lvl="1"/>
            <a:r>
              <a:rPr lang="en-US" dirty="0"/>
              <a:t>A centralized or distributed routing algorithm can be used.</a:t>
            </a:r>
          </a:p>
          <a:p>
            <a:r>
              <a:rPr lang="en-US" dirty="0"/>
              <a:t>Centralized IGPs (Link-State algorithms), using Dijkstra’s algorithm: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Open Shortest Path First (OSPF) </a:t>
            </a:r>
            <a:r>
              <a:rPr lang="mr-IN" dirty="0"/>
              <a:t>–</a:t>
            </a:r>
            <a:r>
              <a:rPr lang="en-US" dirty="0"/>
              <a:t> “open” as in “open source”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Intermediate System to Intermediate System (IS-IS)</a:t>
            </a:r>
          </a:p>
          <a:p>
            <a:r>
              <a:rPr lang="en-US" dirty="0"/>
              <a:t>Distributed IGPs (Distance-Vector algorithms)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Routing Information Protocol (RIP)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Enhanced Interior Gateway</a:t>
            </a:r>
            <a:br>
              <a:rPr lang="en-US" i="1" dirty="0">
                <a:solidFill>
                  <a:schemeClr val="accent6"/>
                </a:solidFill>
              </a:rPr>
            </a:br>
            <a:r>
              <a:rPr lang="en-US" i="1" dirty="0">
                <a:solidFill>
                  <a:schemeClr val="accent6"/>
                </a:solidFill>
              </a:rPr>
              <a:t>Routing Protocol (EIGRP)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98" y="4794173"/>
            <a:ext cx="5664200" cy="219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710" y="4227755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AS3 may use OSPF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0635" y="524639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AS1 may use EIGRP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16988" y="4874086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AS2 may use IS-IS</a:t>
            </a:r>
          </a:p>
        </p:txBody>
      </p:sp>
    </p:spTree>
    <p:extLst>
      <p:ext uri="{BB962C8B-B14F-4D97-AF65-F5344CB8AC3E}">
        <p14:creationId xmlns:p14="http://schemas.microsoft.com/office/powerpoint/2010/main" val="400848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Messages are authenticated to prevent malicious tampering.</a:t>
            </a:r>
          </a:p>
          <a:p>
            <a:r>
              <a:rPr lang="en-US" dirty="0"/>
              <a:t>Multiple same-cost paths are allowed.</a:t>
            </a:r>
          </a:p>
          <a:p>
            <a:r>
              <a:rPr lang="en-US" dirty="0"/>
              <a:t>Links can have different costs for different types of traffic</a:t>
            </a:r>
          </a:p>
          <a:p>
            <a:r>
              <a:rPr lang="en-US" i="1" dirty="0"/>
              <a:t>Hierarchical</a:t>
            </a:r>
            <a:r>
              <a:rPr lang="en-US" dirty="0"/>
              <a:t> OSPF can be used in large AS’s:</a:t>
            </a:r>
          </a:p>
          <a:p>
            <a:endParaRPr lang="en-US" dirty="0"/>
          </a:p>
          <a:p>
            <a:r>
              <a:rPr lang="en-US" dirty="0"/>
              <a:t>Generally, an AS can be</a:t>
            </a:r>
            <a:br>
              <a:rPr lang="en-US" dirty="0"/>
            </a:br>
            <a:r>
              <a:rPr lang="en-US" dirty="0"/>
              <a:t>divided into multiple</a:t>
            </a:r>
            <a:br>
              <a:rPr lang="en-US" dirty="0"/>
            </a:br>
            <a:r>
              <a:rPr lang="en-US" dirty="0"/>
              <a:t>private AS’s internally,</a:t>
            </a:r>
            <a:br>
              <a:rPr lang="en-US" dirty="0"/>
            </a:br>
            <a:r>
              <a:rPr lang="en-US" dirty="0"/>
              <a:t>but look like one AS to </a:t>
            </a:r>
            <a:br>
              <a:rPr lang="en-US" dirty="0"/>
            </a:br>
            <a:r>
              <a:rPr lang="en-US" dirty="0"/>
              <a:t>outside Internet.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66" y="3048374"/>
            <a:ext cx="5801957" cy="39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7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Gateway Protocol (Inter-AS routing)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BGP is the Internet-standard routing protocol for connecting AS’s</a:t>
            </a:r>
            <a:endParaRPr lang="en-US" i="1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b="1" i="1" dirty="0"/>
              <a:t>glue that holds the Internet together</a:t>
            </a:r>
            <a:r>
              <a:rPr lang="en-US" dirty="0"/>
              <a:t>.</a:t>
            </a:r>
          </a:p>
          <a:p>
            <a:pPr marL="342900" indent="-342900"/>
            <a:r>
              <a:rPr lang="en-US" altLang="en-US" dirty="0" err="1">
                <a:solidFill>
                  <a:schemeClr val="accent6"/>
                </a:solidFill>
                <a:ea typeface="ＭＳ Ｐゴシック" charset="-128"/>
              </a:rPr>
              <a:t>eBGP</a:t>
            </a:r>
            <a:r>
              <a:rPr lang="en-US" altLang="en-US" dirty="0">
                <a:solidFill>
                  <a:schemeClr val="accent6"/>
                </a:solidFill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allows neighboring AS’s to share their subnet reachability information: “I can reach 3.2.4.0/24 in 4 hops”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Prefix reachability table is the distance-vector that is shared and updated.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Eventually finds the fewest-AS-hop path to every subnet on Internet.</a:t>
            </a:r>
          </a:p>
          <a:p>
            <a:pPr marL="342900" indent="-342900"/>
            <a:r>
              <a:rPr lang="en-US" altLang="en-US" dirty="0" err="1">
                <a:solidFill>
                  <a:schemeClr val="accent6"/>
                </a:solidFill>
                <a:ea typeface="ＭＳ Ｐゴシック" charset="-128"/>
              </a:rPr>
              <a:t>iBGP</a:t>
            </a:r>
            <a:r>
              <a:rPr lang="en-US" altLang="en-US" dirty="0">
                <a:solidFill>
                  <a:schemeClr val="accent6"/>
                </a:solidFill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propagates reachability information to all AS-internal routers.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98" y="4794173"/>
            <a:ext cx="5664200" cy="219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3848" y="4972402"/>
            <a:ext cx="190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AS’s </a:t>
            </a:r>
            <a:r>
              <a:rPr lang="en-US" b="1" dirty="0"/>
              <a:t>must</a:t>
            </a:r>
            <a:r>
              <a:rPr lang="en-US" dirty="0"/>
              <a:t> use BGP at borders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014447" y="5507915"/>
            <a:ext cx="179401" cy="23666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574306" y="5618733"/>
            <a:ext cx="172122" cy="48852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41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E1438-F82B-8D45-AB32-78514398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67" y="0"/>
            <a:ext cx="1146986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C9ECF9-F0B2-6C4F-9E27-3C3B2AA064DA}"/>
              </a:ext>
            </a:extLst>
          </p:cNvPr>
          <p:cNvSpPr/>
          <p:nvPr/>
        </p:nvSpPr>
        <p:spPr>
          <a:xfrm>
            <a:off x="361067" y="5743979"/>
            <a:ext cx="1934264" cy="68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8C8CC-5FA0-3940-8123-F562796786C9}"/>
              </a:ext>
            </a:extLst>
          </p:cNvPr>
          <p:cNvSpPr/>
          <p:nvPr/>
        </p:nvSpPr>
        <p:spPr>
          <a:xfrm>
            <a:off x="2973332" y="0"/>
            <a:ext cx="1934264" cy="207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418B1-D8E6-0147-B4E7-5726BED8B491}"/>
              </a:ext>
            </a:extLst>
          </p:cNvPr>
          <p:cNvSpPr/>
          <p:nvPr/>
        </p:nvSpPr>
        <p:spPr>
          <a:xfrm>
            <a:off x="2659118" y="5241703"/>
            <a:ext cx="1722877" cy="1004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B3534-7DDB-264E-8368-E5C99CB97162}"/>
              </a:ext>
            </a:extLst>
          </p:cNvPr>
          <p:cNvSpPr/>
          <p:nvPr/>
        </p:nvSpPr>
        <p:spPr>
          <a:xfrm>
            <a:off x="2295331" y="5950039"/>
            <a:ext cx="1722877" cy="79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cost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C6880E-5252-7849-AB4B-FA1E351FF90B}"/>
              </a:ext>
            </a:extLst>
          </p:cNvPr>
          <p:cNvSpPr/>
          <p:nvPr/>
        </p:nvSpPr>
        <p:spPr>
          <a:xfrm>
            <a:off x="4907596" y="5950039"/>
            <a:ext cx="2059874" cy="79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Subnet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78EA3-A1C5-004C-8B7D-A656D5AF1DC9}"/>
              </a:ext>
            </a:extLst>
          </p:cNvPr>
          <p:cNvSpPr/>
          <p:nvPr/>
        </p:nvSpPr>
        <p:spPr>
          <a:xfrm>
            <a:off x="7339327" y="5935015"/>
            <a:ext cx="2059874" cy="79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AS_PATH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A25A1-675D-3E46-A790-4E5B6EB4C1FC}"/>
              </a:ext>
            </a:extLst>
          </p:cNvPr>
          <p:cNvSpPr/>
          <p:nvPr/>
        </p:nvSpPr>
        <p:spPr>
          <a:xfrm>
            <a:off x="9532882" y="5306096"/>
            <a:ext cx="2059874" cy="1326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Hop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405518-D1E0-5E48-9D4C-5187BBA2684D}"/>
              </a:ext>
            </a:extLst>
          </p:cNvPr>
          <p:cNvCxnSpPr/>
          <p:nvPr/>
        </p:nvCxnSpPr>
        <p:spPr>
          <a:xfrm flipV="1">
            <a:off x="10599313" y="4778062"/>
            <a:ext cx="0" cy="83712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AA785-A82F-5740-863F-F42DA4C3263A}"/>
              </a:ext>
            </a:extLst>
          </p:cNvPr>
          <p:cNvSpPr/>
          <p:nvPr/>
        </p:nvSpPr>
        <p:spPr>
          <a:xfrm>
            <a:off x="1365907" y="1188075"/>
            <a:ext cx="2059874" cy="79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0FF25B-8362-C045-95E2-12105EBFF71E}"/>
              </a:ext>
            </a:extLst>
          </p:cNvPr>
          <p:cNvSpPr/>
          <p:nvPr/>
        </p:nvSpPr>
        <p:spPr>
          <a:xfrm>
            <a:off x="5198541" y="850002"/>
            <a:ext cx="5800009" cy="79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7E4EF56C-9756-7B44-87E4-8AA35B57AC8B}"/>
              </a:ext>
            </a:extLst>
          </p:cNvPr>
          <p:cNvSpPr/>
          <p:nvPr/>
        </p:nvSpPr>
        <p:spPr>
          <a:xfrm>
            <a:off x="4381995" y="2691685"/>
            <a:ext cx="434704" cy="10174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B6160E-8AA1-2A46-8D39-A61A129A7236}"/>
              </a:ext>
            </a:extLst>
          </p:cNvPr>
          <p:cNvSpPr/>
          <p:nvPr/>
        </p:nvSpPr>
        <p:spPr>
          <a:xfrm>
            <a:off x="3082674" y="5396247"/>
            <a:ext cx="1934264" cy="67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Hop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F3A679-CE5B-A444-A0F5-8212A362A539}"/>
              </a:ext>
            </a:extLst>
          </p:cNvPr>
          <p:cNvCxnSpPr>
            <a:cxnSpLocks/>
          </p:cNvCxnSpPr>
          <p:nvPr/>
        </p:nvCxnSpPr>
        <p:spPr>
          <a:xfrm flipH="1" flipV="1">
            <a:off x="3425781" y="5048520"/>
            <a:ext cx="321971" cy="48939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DE036CFF-1A1A-F646-A5FE-8B99BBC6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DV        vs.        BGP advertisement</a:t>
            </a:r>
          </a:p>
        </p:txBody>
      </p:sp>
    </p:spTree>
    <p:extLst>
      <p:ext uri="{BB962C8B-B14F-4D97-AF65-F5344CB8AC3E}">
        <p14:creationId xmlns:p14="http://schemas.microsoft.com/office/powerpoint/2010/main" val="44465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8661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BGP session: </a:t>
            </a:r>
            <a:r>
              <a:rPr lang="en-US" dirty="0"/>
              <a:t>two BGP routers (“peers”) exchange BGP messages: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/>
                </a:solidFill>
              </a:rPr>
              <a:t>advertise</a:t>
            </a:r>
            <a:r>
              <a:rPr lang="en-US" dirty="0"/>
              <a:t> paths to different destination network prefixes</a:t>
            </a:r>
            <a:br>
              <a:rPr lang="en-US" dirty="0"/>
            </a:br>
            <a:r>
              <a:rPr lang="en-US" dirty="0"/>
              <a:t>(network prefixes are the nodes/endpoints in this shortest-path problem)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exchanged over semi-permanent TCP connections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When AS3 advertises a prefix to AS1: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AS3 promises it will forward packets towards that prefix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AS3 can aggregate prefixes in its advertisement:</a:t>
            </a:r>
            <a:br>
              <a:rPr lang="en-US" dirty="0"/>
            </a:br>
            <a:r>
              <a:rPr lang="en-US" dirty="0"/>
              <a:t>	20.1.</a:t>
            </a:r>
            <a:r>
              <a:rPr lang="en-US" b="1" dirty="0"/>
              <a:t>0</a:t>
            </a:r>
            <a:r>
              <a:rPr lang="en-US" dirty="0"/>
              <a:t>.0/24 + 20.1.</a:t>
            </a:r>
            <a:r>
              <a:rPr lang="en-US" b="1" dirty="0"/>
              <a:t>1</a:t>
            </a:r>
            <a:r>
              <a:rPr lang="en-US" dirty="0"/>
              <a:t>.0/24 + 20.1.</a:t>
            </a:r>
            <a:r>
              <a:rPr lang="en-US" b="1" dirty="0"/>
              <a:t>2</a:t>
            </a:r>
            <a:r>
              <a:rPr lang="en-US" dirty="0"/>
              <a:t>.0/24 + 20.1.</a:t>
            </a:r>
            <a:r>
              <a:rPr lang="en-US" b="1" dirty="0"/>
              <a:t>3</a:t>
            </a:r>
            <a:r>
              <a:rPr lang="en-US" dirty="0"/>
              <a:t>.0/24 = 20.1.0.0/</a:t>
            </a:r>
            <a:r>
              <a:rPr lang="en-US" b="1" dirty="0"/>
              <a:t>22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4907843"/>
            <a:ext cx="7679045" cy="20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E40F950-270A-8C4C-8EBF-D0045DCCD9BF}"/>
              </a:ext>
            </a:extLst>
          </p:cNvPr>
          <p:cNvSpPr/>
          <p:nvPr/>
        </p:nvSpPr>
        <p:spPr>
          <a:xfrm>
            <a:off x="263471" y="3991429"/>
            <a:ext cx="11478586" cy="5805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Advertisements (</a:t>
            </a:r>
            <a:r>
              <a:rPr lang="en-US" i="1" dirty="0"/>
              <a:t>DVs in practice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Border gateways share lists of </a:t>
            </a:r>
            <a:r>
              <a:rPr lang="en-US" i="1" dirty="0">
                <a:solidFill>
                  <a:schemeClr val="accent6"/>
                </a:solidFill>
              </a:rPr>
              <a:t>BGP routes</a:t>
            </a:r>
            <a:r>
              <a:rPr lang="en-US" dirty="0"/>
              <a:t>, each has a prefix &amp; attributes</a:t>
            </a:r>
          </a:p>
          <a:p>
            <a:r>
              <a:rPr lang="en-US" dirty="0"/>
              <a:t>Two important route attributes: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AS-PATH</a:t>
            </a:r>
            <a:r>
              <a:rPr lang="en-US" dirty="0"/>
              <a:t>: AS numbers through which the advertisement has passed.</a:t>
            </a:r>
            <a:br>
              <a:rPr lang="en-US" dirty="0"/>
            </a:br>
            <a:r>
              <a:rPr lang="en-US" dirty="0"/>
              <a:t>Indicates the AS-path that will be followed to reach the prefix.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NEXT-HOP</a:t>
            </a:r>
            <a:r>
              <a:rPr lang="en-US" dirty="0"/>
              <a:t>: IP address of the router beginning the AS-PATH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{</a:t>
            </a:r>
            <a:r>
              <a:rPr lang="en-US" sz="2400" dirty="0">
                <a:solidFill>
                  <a:schemeClr val="accent1"/>
                </a:solidFill>
              </a:rPr>
              <a:t>PREFIX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43.5.0.0/16, </a:t>
            </a:r>
            <a:r>
              <a:rPr lang="en-US" sz="2400" dirty="0">
                <a:solidFill>
                  <a:schemeClr val="accent1"/>
                </a:solidFill>
              </a:rPr>
              <a:t>AS-PATH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[AS4, AS65, AS1], </a:t>
            </a:r>
            <a:r>
              <a:rPr lang="en-US" sz="2400" dirty="0">
                <a:solidFill>
                  <a:schemeClr val="accent1"/>
                </a:solidFill>
              </a:rPr>
              <a:t>NEXT-HOP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5.6.7.200)}</a:t>
            </a:r>
          </a:p>
          <a:p>
            <a:r>
              <a:rPr lang="en-US" dirty="0"/>
              <a:t>Above, a router in AS4 is advertising:</a:t>
            </a:r>
          </a:p>
          <a:p>
            <a:pPr lvl="1"/>
            <a:r>
              <a:rPr lang="en-US" dirty="0"/>
              <a:t>You can send traffic to 43.5.0.0/16 through my router 5.6.7.200, and it will travel through three AS’s before arriving.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4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Router internals &amp; Routing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Weighted Fair Queueing </a:t>
            </a:r>
            <a:r>
              <a:rPr lang="en-US"/>
              <a:t>can prioritize </a:t>
            </a:r>
            <a:r>
              <a:rPr lang="en-US" dirty="0"/>
              <a:t>classes of packets in router queue.</a:t>
            </a:r>
            <a:endParaRPr lang="en-US" i="1" dirty="0">
              <a:solidFill>
                <a:schemeClr val="accent6"/>
              </a:solidFill>
            </a:endParaRPr>
          </a:p>
          <a:p>
            <a:r>
              <a:rPr lang="en-US" i="1" dirty="0">
                <a:solidFill>
                  <a:schemeClr val="accent6"/>
                </a:solidFill>
              </a:rPr>
              <a:t>Routing algorithms </a:t>
            </a:r>
            <a:r>
              <a:rPr lang="en-US" dirty="0"/>
              <a:t>determine each router’s forwarding table.  It’s a a </a:t>
            </a:r>
            <a:r>
              <a:rPr lang="en-US" i="1" dirty="0">
                <a:solidFill>
                  <a:schemeClr val="accent6"/>
                </a:solidFill>
              </a:rPr>
              <a:t>shortest path </a:t>
            </a:r>
            <a:r>
              <a:rPr lang="en-US" dirty="0"/>
              <a:t>problem on the </a:t>
            </a:r>
            <a:r>
              <a:rPr lang="en-US" i="1" dirty="0">
                <a:solidFill>
                  <a:schemeClr val="accent6"/>
                </a:solidFill>
              </a:rPr>
              <a:t>weighted</a:t>
            </a:r>
            <a:r>
              <a:rPr lang="en-US" dirty="0"/>
              <a:t> </a:t>
            </a:r>
            <a:r>
              <a:rPr lang="en-US" i="1" dirty="0">
                <a:solidFill>
                  <a:schemeClr val="accent6"/>
                </a:solidFill>
              </a:rPr>
              <a:t>graph</a:t>
            </a:r>
            <a:r>
              <a:rPr lang="en-US" dirty="0"/>
              <a:t> graph representing the network.</a:t>
            </a:r>
          </a:p>
          <a:p>
            <a:pPr lvl="1"/>
            <a:r>
              <a:rPr lang="en-US" dirty="0"/>
              <a:t>May be </a:t>
            </a:r>
            <a:r>
              <a:rPr lang="en-US" i="1" dirty="0">
                <a:solidFill>
                  <a:schemeClr val="accent6"/>
                </a:solidFill>
              </a:rPr>
              <a:t>centralized/global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6"/>
                </a:solidFill>
              </a:rPr>
              <a:t>distributed.</a:t>
            </a:r>
          </a:p>
          <a:p>
            <a:r>
              <a:rPr lang="en-US" i="1" dirty="0">
                <a:solidFill>
                  <a:schemeClr val="accent6"/>
                </a:solidFill>
              </a:rPr>
              <a:t>Dijkstra’s Algorithm</a:t>
            </a:r>
            <a:r>
              <a:rPr lang="en-US" dirty="0"/>
              <a:t> is a fast </a:t>
            </a:r>
            <a:r>
              <a:rPr lang="en-US" i="1" dirty="0"/>
              <a:t>centralized </a:t>
            </a:r>
            <a:r>
              <a:rPr lang="en-US" dirty="0"/>
              <a:t>(LS) algorithm for shortest path.</a:t>
            </a:r>
          </a:p>
          <a:p>
            <a:pPr lvl="1"/>
            <a:r>
              <a:rPr lang="en-US" dirty="0"/>
              <a:t>Used by </a:t>
            </a:r>
            <a:r>
              <a:rPr lang="en-US" i="1" dirty="0">
                <a:solidFill>
                  <a:schemeClr val="accent6"/>
                </a:solidFill>
              </a:rPr>
              <a:t>Open Shortest Path First (OSPF) </a:t>
            </a:r>
            <a:r>
              <a:rPr lang="en-US" dirty="0"/>
              <a:t>protocol within an AS.</a:t>
            </a:r>
          </a:p>
          <a:p>
            <a:pPr lvl="1"/>
            <a:r>
              <a:rPr lang="en-US" dirty="0"/>
              <a:t>Routers initially </a:t>
            </a:r>
            <a:r>
              <a:rPr lang="en-US" i="1" dirty="0">
                <a:solidFill>
                  <a:schemeClr val="accent6"/>
                </a:solidFill>
              </a:rPr>
              <a:t>flood/broadcast</a:t>
            </a:r>
            <a:r>
              <a:rPr lang="en-US" dirty="0"/>
              <a:t> local link information to entire network.</a:t>
            </a:r>
          </a:p>
          <a:p>
            <a:pPr lvl="1"/>
            <a:r>
              <a:rPr lang="en-US" dirty="0"/>
              <a:t>Each router then solves shortest path from itself to all other routers.</a:t>
            </a:r>
          </a:p>
          <a:p>
            <a:r>
              <a:rPr lang="en-US" i="1" dirty="0">
                <a:solidFill>
                  <a:schemeClr val="accent6"/>
                </a:solidFill>
              </a:rPr>
              <a:t>Distance Vector (DV) </a:t>
            </a:r>
            <a:r>
              <a:rPr lang="en-US" dirty="0"/>
              <a:t>algorithm is a </a:t>
            </a:r>
            <a:r>
              <a:rPr lang="en-US" i="1" dirty="0"/>
              <a:t>distributed</a:t>
            </a:r>
            <a:r>
              <a:rPr lang="en-US" dirty="0"/>
              <a:t> shortest path algorithm</a:t>
            </a:r>
          </a:p>
          <a:p>
            <a:pPr lvl="1"/>
            <a:r>
              <a:rPr lang="en-US" dirty="0"/>
              <a:t>Used by the </a:t>
            </a:r>
            <a:r>
              <a:rPr lang="en-US" i="1" dirty="0">
                <a:solidFill>
                  <a:schemeClr val="accent6"/>
                </a:solidFill>
              </a:rPr>
              <a:t>Border Gateway Protocol (BGP)</a:t>
            </a:r>
            <a:r>
              <a:rPr lang="en-US" dirty="0"/>
              <a:t> to route between AS’s.</a:t>
            </a:r>
          </a:p>
          <a:p>
            <a:pPr lvl="1"/>
            <a:r>
              <a:rPr lang="en-US" dirty="0"/>
              <a:t>Initially, routers only knows distance to neighbors </a:t>
            </a:r>
            <a:r>
              <a:rPr lang="mr-IN" dirty="0"/>
              <a:t>–</a:t>
            </a:r>
            <a:r>
              <a:rPr lang="en-US" dirty="0"/>
              <a:t> broadcast to neighbors.</a:t>
            </a:r>
          </a:p>
          <a:p>
            <a:pPr lvl="1"/>
            <a:r>
              <a:rPr lang="en-US" dirty="0"/>
              <a:t>When receive a neighbor’s DV, update own DV, &amp; broadcast if DV changed.</a:t>
            </a:r>
          </a:p>
        </p:txBody>
      </p:sp>
    </p:spTree>
    <p:extLst>
      <p:ext uri="{BB962C8B-B14F-4D97-AF65-F5344CB8AC3E}">
        <p14:creationId xmlns:p14="http://schemas.microsoft.com/office/powerpoint/2010/main" val="3767570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AS_PATH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Why does BGP advertise the full AS_PATH instead of just the path length?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Allows routers to </a:t>
            </a:r>
            <a:r>
              <a:rPr lang="en-US" dirty="0">
                <a:solidFill>
                  <a:schemeClr val="accent6"/>
                </a:solidFill>
              </a:rPr>
              <a:t>prevent loops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RFC 4271: “AS loop detection is done by scanning the full AS path (as specified in the AS_PATH attribute), and checking that the autonomous system number of the local system does not appear in the AS path.”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I am AS0 and I receive a route with path [2, 4, 0, 5], I should not use it.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E9A7CE-317A-D946-A9DF-CAD0C94E6A96}"/>
              </a:ext>
            </a:extLst>
          </p:cNvPr>
          <p:cNvGrpSpPr/>
          <p:nvPr/>
        </p:nvGrpSpPr>
        <p:grpSpPr>
          <a:xfrm>
            <a:off x="11098453" y="1690352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EE16A037-F9B0-1D4F-AC28-9329FD53FD33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D78A576D-9988-384C-8F01-575B42664B0F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887C0F-941E-1B40-8A4F-19F99C1478FD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3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Route Selection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AS policy determines </a:t>
            </a:r>
            <a:r>
              <a:rPr lang="en-US" b="1" i="1" dirty="0">
                <a:solidFill>
                  <a:schemeClr val="accent6"/>
                </a:solidFill>
              </a:rPr>
              <a:t>local preference </a:t>
            </a:r>
            <a:r>
              <a:rPr lang="en-US" dirty="0"/>
              <a:t>for various routes.</a:t>
            </a:r>
            <a:br>
              <a:rPr lang="en-US" dirty="0"/>
            </a:br>
            <a:r>
              <a:rPr lang="en-US" dirty="0"/>
              <a:t>(A hard-coded preference based on financial cost, agreements,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Among routes with the highest local preference,</a:t>
            </a:r>
            <a:br>
              <a:rPr lang="en-US" dirty="0"/>
            </a:br>
            <a:r>
              <a:rPr lang="en-US" dirty="0"/>
              <a:t>choose route with </a:t>
            </a:r>
            <a:r>
              <a:rPr lang="en-US" b="1" i="1" dirty="0">
                <a:solidFill>
                  <a:schemeClr val="accent6"/>
                </a:solidFill>
              </a:rPr>
              <a:t>shortest AS-PATH</a:t>
            </a:r>
            <a:r>
              <a:rPr lang="en-US" dirty="0"/>
              <a:t>.  (DV algorithm.)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multiple options remain, use </a:t>
            </a:r>
            <a:r>
              <a:rPr lang="en-US" b="1" i="1" dirty="0">
                <a:solidFill>
                  <a:schemeClr val="accent6"/>
                </a:solidFill>
              </a:rPr>
              <a:t>hot-potato routing</a:t>
            </a:r>
            <a:r>
              <a:rPr lang="en-US" dirty="0"/>
              <a:t>, that is, choose the route whose NEXT-HOP is closest.</a:t>
            </a:r>
          </a:p>
          <a:p>
            <a:pPr lvl="1"/>
            <a:r>
              <a:rPr lang="en-US" dirty="0"/>
              <a:t>This considers the within-AS distance using an IGP such as OSPF.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multiple options still exist, use a random tie-breaker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eg.</a:t>
            </a:r>
            <a:r>
              <a:rPr lang="en-US" dirty="0"/>
              <a:t>, BGP router id)</a:t>
            </a:r>
          </a:p>
        </p:txBody>
      </p:sp>
    </p:spTree>
    <p:extLst>
      <p:ext uri="{BB962C8B-B14F-4D97-AF65-F5344CB8AC3E}">
        <p14:creationId xmlns:p14="http://schemas.microsoft.com/office/powerpoint/2010/main" val="2800022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Intra- and Inter-AS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323" y="1151069"/>
            <a:ext cx="4299374" cy="55906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Forwarding table is controlled by both inter- and intra-AS routing algorithms.</a:t>
            </a:r>
          </a:p>
          <a:p>
            <a:pPr lvl="1"/>
            <a:r>
              <a:rPr lang="en-US" dirty="0"/>
              <a:t>Local destinations configured by intra-AS algorithm</a:t>
            </a:r>
          </a:p>
          <a:p>
            <a:pPr lvl="1"/>
            <a:r>
              <a:rPr lang="en-US" dirty="0"/>
              <a:t>External destinations configured by </a:t>
            </a:r>
            <a:r>
              <a:rPr lang="en-US" dirty="0" err="1"/>
              <a:t>intra+inter</a:t>
            </a:r>
            <a:r>
              <a:rPr lang="en-US" dirty="0"/>
              <a:t> algorithms.</a:t>
            </a:r>
          </a:p>
          <a:p>
            <a:r>
              <a:rPr lang="en-US" dirty="0"/>
              <a:t>Border gateways share BGP routing results with all internal routers (using </a:t>
            </a:r>
            <a:r>
              <a:rPr lang="en-US" dirty="0" err="1"/>
              <a:t>iBGP</a:t>
            </a:r>
            <a:r>
              <a:rPr lang="en-US" dirty="0"/>
              <a:t>).</a:t>
            </a: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6" y="1038386"/>
            <a:ext cx="7489697" cy="52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3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Why different Intra-, Inter-AS routing?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sz="3600" b="1" i="1" dirty="0">
                <a:solidFill>
                  <a:schemeClr val="accent6"/>
                </a:solidFill>
                <a:ea typeface="ＭＳ Ｐゴシック" charset="-128"/>
              </a:rPr>
              <a:t>Policy:</a:t>
            </a:r>
            <a:r>
              <a:rPr lang="en-US" altLang="en-US" b="1" dirty="0">
                <a:solidFill>
                  <a:schemeClr val="accent6"/>
                </a:solidFill>
                <a:ea typeface="ＭＳ Ｐゴシック" charset="-128"/>
              </a:rPr>
              <a:t> </a:t>
            </a:r>
          </a:p>
          <a:p>
            <a:r>
              <a:rPr lang="en-US" altLang="en-US" b="1" dirty="0">
                <a:ea typeface="ＭＳ Ｐゴシック" charset="-128"/>
              </a:rPr>
              <a:t>Inter-AS: </a:t>
            </a:r>
            <a:r>
              <a:rPr lang="en-US" altLang="en-US" dirty="0">
                <a:ea typeface="ＭＳ Ｐゴシック" charset="-128"/>
              </a:rPr>
              <a:t>admin wants control over how its traffic routed, who routes through its net.  BGP ads can differ for different neighbors.</a:t>
            </a:r>
          </a:p>
          <a:p>
            <a:r>
              <a:rPr lang="en-US" altLang="en-US" b="1" dirty="0">
                <a:ea typeface="ＭＳ Ｐゴシック" charset="-128"/>
              </a:rPr>
              <a:t>Intra-AS: </a:t>
            </a:r>
            <a:r>
              <a:rPr lang="en-US" altLang="en-US" dirty="0">
                <a:ea typeface="ＭＳ Ｐゴシック" charset="-128"/>
              </a:rPr>
              <a:t>single admin, so can simply optimize for shortest path.</a:t>
            </a:r>
          </a:p>
          <a:p>
            <a:pPr>
              <a:buFont typeface="Wingdings" charset="2"/>
              <a:buNone/>
            </a:pPr>
            <a:r>
              <a:rPr lang="en-US" altLang="en-US" sz="3600" b="1" i="1" dirty="0">
                <a:solidFill>
                  <a:schemeClr val="accent6"/>
                </a:solidFill>
                <a:ea typeface="ＭＳ Ｐゴシック" charset="-128"/>
              </a:rPr>
              <a:t>Scale:</a:t>
            </a:r>
            <a:endParaRPr lang="en-US" altLang="en-US" b="1" i="1" dirty="0">
              <a:solidFill>
                <a:schemeClr val="accent6"/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Hierarchical routing reduces table size, reduces update traffic.</a:t>
            </a:r>
          </a:p>
          <a:p>
            <a:r>
              <a:rPr lang="en-US" altLang="en-US" dirty="0">
                <a:ea typeface="ＭＳ Ｐゴシック" charset="-128"/>
              </a:rPr>
              <a:t>BGP optimizes global Internet routing only at the AS-level.</a:t>
            </a:r>
          </a:p>
          <a:p>
            <a:pPr>
              <a:buFont typeface="Wingdings" charset="2"/>
              <a:buNone/>
            </a:pPr>
            <a:r>
              <a:rPr lang="en-US" altLang="en-US" b="1" i="1" dirty="0">
                <a:solidFill>
                  <a:schemeClr val="accent6"/>
                </a:solidFill>
                <a:ea typeface="ＭＳ Ｐゴシック" charset="-128"/>
              </a:rPr>
              <a:t>Performance: </a:t>
            </a:r>
          </a:p>
          <a:p>
            <a:r>
              <a:rPr lang="en-US" altLang="en-US" b="1" dirty="0">
                <a:ea typeface="ＭＳ Ｐゴシック" charset="-128"/>
              </a:rPr>
              <a:t>Intra-AS: </a:t>
            </a:r>
            <a:r>
              <a:rPr lang="en-US" altLang="en-US" dirty="0">
                <a:ea typeface="ＭＳ Ｐゴシック" charset="-128"/>
              </a:rPr>
              <a:t>can focus on performance</a:t>
            </a:r>
          </a:p>
          <a:p>
            <a:r>
              <a:rPr lang="en-US" altLang="en-US" b="1" dirty="0">
                <a:ea typeface="ＭＳ Ｐゴシック" charset="-128"/>
              </a:rPr>
              <a:t>Inter-AS: </a:t>
            </a:r>
            <a:r>
              <a:rPr lang="en-US" altLang="en-US" dirty="0">
                <a:ea typeface="ＭＳ Ｐゴシック" charset="-128"/>
              </a:rPr>
              <a:t>policy and $ may dominate over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8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79C2-F5E9-0440-8FB6-F73EDB85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C2246-2A6C-734E-A079-24A15E51D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extended BGP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51615"/>
            <a:ext cx="6384758" cy="5594888"/>
          </a:xfrm>
        </p:spPr>
        <p:txBody>
          <a:bodyPr>
            <a:normAutofit/>
          </a:bodyPr>
          <a:lstStyle/>
          <a:p>
            <a:r>
              <a:rPr lang="en-US" dirty="0"/>
              <a:t>ICANN has distributed a total of</a:t>
            </a:r>
            <a:br>
              <a:rPr lang="en-US" dirty="0"/>
            </a:br>
            <a:r>
              <a:rPr lang="en-US" dirty="0"/>
              <a:t>~1 million IP addresses to these organizations (overall: 1.0.0.0/12)</a:t>
            </a:r>
          </a:p>
          <a:p>
            <a:pPr lvl="1"/>
            <a:r>
              <a:rPr lang="en-US" dirty="0"/>
              <a:t>/16 = 64k</a:t>
            </a:r>
          </a:p>
          <a:p>
            <a:pPr lvl="1"/>
            <a:r>
              <a:rPr lang="en-US" dirty="0"/>
              <a:t>/14 = 256k</a:t>
            </a:r>
          </a:p>
          <a:p>
            <a:pPr lvl="1"/>
            <a:r>
              <a:rPr lang="en-US" dirty="0"/>
              <a:t>/13 = 512k</a:t>
            </a:r>
          </a:p>
          <a:p>
            <a:r>
              <a:rPr lang="en-US" dirty="0"/>
              <a:t>Each has also been given an AS number 0-5.</a:t>
            </a:r>
          </a:p>
          <a:p>
            <a:r>
              <a:rPr lang="en-US" dirty="0"/>
              <a:t>Each AS is reachable from neighbor AS’s, through border routers.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4" name="Rounded Rectangle 3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2.0.0.2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10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8FE5C635-0EBB-794C-93C1-4ED893C6ED4C}"/>
              </a:ext>
            </a:extLst>
          </p:cNvPr>
          <p:cNvSpPr/>
          <p:nvPr/>
        </p:nvSpPr>
        <p:spPr>
          <a:xfrm>
            <a:off x="3762704" y="2685511"/>
            <a:ext cx="2885526" cy="1161277"/>
          </a:xfrm>
          <a:prstGeom prst="wedgeRectCallout">
            <a:avLst>
              <a:gd name="adj1" fmla="val 101831"/>
              <a:gd name="adj2" fmla="val -42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2.0.*.* addresses are used by border routers for convenience</a:t>
            </a:r>
          </a:p>
        </p:txBody>
      </p:sp>
    </p:spTree>
    <p:extLst>
      <p:ext uri="{BB962C8B-B14F-4D97-AF65-F5344CB8AC3E}">
        <p14:creationId xmlns:p14="http://schemas.microsoft.com/office/powerpoint/2010/main" val="2798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shortest-hop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51615"/>
            <a:ext cx="6815062" cy="55948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First, let’s assume </a:t>
            </a:r>
            <a:r>
              <a:rPr lang="en-US" i="1" dirty="0">
                <a:solidFill>
                  <a:schemeClr val="accent6"/>
                </a:solidFill>
              </a:rPr>
              <a:t>no local preference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All links can be used equally</a:t>
            </a:r>
          </a:p>
          <a:p>
            <a:r>
              <a:rPr lang="en-US" dirty="0"/>
              <a:t>BGP should converge to a solution that minimizes AS-hop count.</a:t>
            </a:r>
          </a:p>
          <a:p>
            <a:r>
              <a:rPr lang="en-US" dirty="0"/>
              <a:t>A BGP route contains:</a:t>
            </a:r>
          </a:p>
          <a:p>
            <a:pPr marL="457200" lvl="1" indent="0">
              <a:buNone/>
            </a:pPr>
            <a:r>
              <a:rPr lang="en-US" dirty="0"/>
              <a:t>{Prefix, AS_PATH, NEXT_HOP}</a:t>
            </a:r>
          </a:p>
          <a:p>
            <a:r>
              <a:rPr lang="en-US" dirty="0"/>
              <a:t>We expect AS0’s routing table to be:</a:t>
            </a:r>
          </a:p>
          <a:p>
            <a:pPr lvl="1"/>
            <a:r>
              <a:rPr lang="en-US" dirty="0"/>
              <a:t>{1.0.0.0/16, [], </a:t>
            </a:r>
            <a:r>
              <a:rPr lang="mr-IN" dirty="0"/>
              <a:t>…</a:t>
            </a:r>
            <a:r>
              <a:rPr lang="en-US" dirty="0"/>
              <a:t> </a:t>
            </a:r>
            <a:r>
              <a:rPr lang="en-US" i="1" dirty="0"/>
              <a:t>varies internally by IGP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{1.1.0.0/16, [1], 2.0.0.2}</a:t>
            </a:r>
          </a:p>
          <a:p>
            <a:pPr lvl="1"/>
            <a:r>
              <a:rPr lang="en-US" dirty="0"/>
              <a:t>{1.2.0.0/16, [2], 2.0.1.2}</a:t>
            </a:r>
          </a:p>
          <a:p>
            <a:pPr lvl="1"/>
            <a:r>
              <a:rPr lang="en-US" dirty="0"/>
              <a:t>{1.3.0.0/16, [2, 3], 2.0.1.2}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or {1.3.0.0/16, [1, 2], 2.0.0.2}</a:t>
            </a:r>
          </a:p>
          <a:p>
            <a:pPr lvl="1"/>
            <a:r>
              <a:rPr lang="en-US" dirty="0"/>
              <a:t>{1.4.0.0/14, [2, 4], 2.0.1.2}</a:t>
            </a:r>
          </a:p>
          <a:p>
            <a:pPr lvl="1"/>
            <a:r>
              <a:rPr lang="en-US" dirty="0"/>
              <a:t>{1.8.0.0/13, [2, 3, 6], 2.0.1.2}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or {1.8.0.0.3/13, [1, 3, 6], 2.0.0.2}</a:t>
            </a:r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4" name="Rounded Rectangle 3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2.0.0.2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10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856646" y="5541666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next slides</a:t>
            </a:r>
          </a:p>
        </p:txBody>
      </p:sp>
      <p:cxnSp>
        <p:nvCxnSpPr>
          <p:cNvPr id="8" name="Straight Arrow Connector 7"/>
          <p:cNvCxnSpPr>
            <a:cxnSpLocks/>
            <a:stCxn id="5" idx="1"/>
          </p:cNvCxnSpPr>
          <p:nvPr/>
        </p:nvCxnSpPr>
        <p:spPr>
          <a:xfrm flipH="1" flipV="1">
            <a:off x="5325036" y="5432612"/>
            <a:ext cx="531610" cy="293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79999" y="5878732"/>
            <a:ext cx="229048" cy="589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-Shape 23"/>
          <p:cNvSpPr/>
          <p:nvPr/>
        </p:nvSpPr>
        <p:spPr>
          <a:xfrm rot="5400000">
            <a:off x="6334053" y="633203"/>
            <a:ext cx="3986176" cy="3514899"/>
          </a:xfrm>
          <a:prstGeom prst="corner">
            <a:avLst>
              <a:gd name="adj1" fmla="val 50609"/>
              <a:gd name="adj2" fmla="val 824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Intra-AS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51615"/>
            <a:ext cx="6107934" cy="5594888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Within AS0, an IGP like OSPF will find the shortest-path route between each interior prefix and each border gateway.</a:t>
            </a:r>
          </a:p>
          <a:p>
            <a:r>
              <a:rPr lang="en-US" dirty="0"/>
              <a:t>For BGP routes with equal AS-hop count, </a:t>
            </a:r>
            <a:r>
              <a:rPr lang="en-US" b="1" i="1" dirty="0">
                <a:solidFill>
                  <a:schemeClr val="accent6"/>
                </a:solidFill>
              </a:rPr>
              <a:t>hot potato routing </a:t>
            </a:r>
            <a:r>
              <a:rPr lang="en-US" dirty="0"/>
              <a:t>will choose a different route for different routers within AS0.</a:t>
            </a:r>
          </a:p>
          <a:p>
            <a:pPr lvl="1"/>
            <a:r>
              <a:rPr lang="en-US" dirty="0"/>
              <a:t>To break ties in external AS-hop-count, choose the route with fewest internal hops.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when routing to AS3 and AS6, some routers in AS0 will go </a:t>
            </a:r>
            <a:r>
              <a:rPr lang="en-US" dirty="0">
                <a:solidFill>
                  <a:schemeClr val="accent1"/>
                </a:solidFill>
              </a:rPr>
              <a:t>through AS1 </a:t>
            </a:r>
            <a:r>
              <a:rPr lang="en-US" dirty="0"/>
              <a:t>and others will go </a:t>
            </a:r>
            <a:r>
              <a:rPr lang="en-US" dirty="0">
                <a:solidFill>
                  <a:schemeClr val="accent2"/>
                </a:solidFill>
              </a:rPr>
              <a:t>through AS2</a:t>
            </a:r>
            <a:r>
              <a:rPr lang="en-US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52142" y="1438694"/>
            <a:ext cx="1647090" cy="1635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1.1.0.0/16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2.0.0.2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2.0.3.2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43065" y="5429396"/>
            <a:ext cx="1441526" cy="1342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2.0.4.2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1.4.0.0/14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43065" y="3554209"/>
            <a:ext cx="1441526" cy="1635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2.0.1.2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2.0.2.1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1.2.0.0/16</a:t>
            </a:r>
          </a:p>
          <a:p>
            <a:pPr algn="ctr"/>
            <a:endParaRPr lang="en-US" sz="800" i="1" u="sng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2.0.4.1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452141" y="3554209"/>
            <a:ext cx="1647091" cy="1635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2.0.3.1</a:t>
            </a:r>
          </a:p>
          <a:p>
            <a:r>
              <a:rPr lang="en-US" dirty="0">
                <a:solidFill>
                  <a:schemeClr val="tx1"/>
                </a:solidFill>
              </a:rPr>
              <a:t>2.0.2.2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1.3.0.0/16</a:t>
            </a:r>
          </a:p>
          <a:p>
            <a:pPr algn="ctr"/>
            <a:endParaRPr lang="en-US" sz="800" i="1" u="sng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2.0.5.1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462907" y="5429397"/>
            <a:ext cx="1636326" cy="1342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2.0.5.2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1.8.0.0/13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607826" y="2579806"/>
            <a:ext cx="928586" cy="995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977015" y="3990041"/>
            <a:ext cx="559396" cy="10757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004313" y="3750365"/>
            <a:ext cx="638752" cy="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409579" y="3075649"/>
            <a:ext cx="0" cy="480352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137918" y="5189372"/>
            <a:ext cx="2271661" cy="240024"/>
            <a:chOff x="9018650" y="4632780"/>
            <a:chExt cx="2271661" cy="48214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9018650" y="4632780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1290311" y="4634572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368209" y="402503"/>
            <a:ext cx="1769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</a:t>
            </a:r>
            <a:r>
              <a:rPr lang="en-US" sz="2400" b="1" dirty="0"/>
              <a:t>0</a:t>
            </a:r>
          </a:p>
          <a:p>
            <a:pPr algn="ctr"/>
            <a:r>
              <a:rPr lang="en-US" i="1" u="sng" dirty="0"/>
              <a:t>1.0.0.0/16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9462052" y="1486259"/>
            <a:ext cx="145774" cy="1098525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454888" y="1481281"/>
            <a:ext cx="1007164" cy="317146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8454888" y="1803405"/>
            <a:ext cx="1152938" cy="786358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102615" y="3745386"/>
            <a:ext cx="901699" cy="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02615" y="1895061"/>
            <a:ext cx="0" cy="1850325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102615" y="1798427"/>
            <a:ext cx="1352273" cy="96634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115029" y="1798427"/>
            <a:ext cx="1339859" cy="1946959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520893" y="1798427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46240" y="1278410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720974" y="2220430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563349" y="2470436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45220" y="1463076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2592" y="2730389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/>
              <a:t>ms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255991" y="3743357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1ms</a:t>
            </a:r>
          </a:p>
        </p:txBody>
      </p:sp>
      <p:sp>
        <p:nvSpPr>
          <p:cNvPr id="69" name="Freeform 68"/>
          <p:cNvSpPr/>
          <p:nvPr/>
        </p:nvSpPr>
        <p:spPr>
          <a:xfrm>
            <a:off x="7059706" y="3636122"/>
            <a:ext cx="4013055" cy="2361266"/>
          </a:xfrm>
          <a:custGeom>
            <a:avLst/>
            <a:gdLst>
              <a:gd name="connsiteX0" fmla="*/ 0 w 3993776"/>
              <a:gd name="connsiteY0" fmla="*/ 0 h 2339788"/>
              <a:gd name="connsiteX1" fmla="*/ 2541494 w 3993776"/>
              <a:gd name="connsiteY1" fmla="*/ 107576 h 2339788"/>
              <a:gd name="connsiteX2" fmla="*/ 3845859 w 3993776"/>
              <a:gd name="connsiteY2" fmla="*/ 618564 h 2339788"/>
              <a:gd name="connsiteX3" fmla="*/ 3993776 w 3993776"/>
              <a:gd name="connsiteY3" fmla="*/ 2339788 h 2339788"/>
              <a:gd name="connsiteX0" fmla="*/ 0 w 4013055"/>
              <a:gd name="connsiteY0" fmla="*/ 0 h 2339788"/>
              <a:gd name="connsiteX1" fmla="*/ 2541494 w 4013055"/>
              <a:gd name="connsiteY1" fmla="*/ 107576 h 2339788"/>
              <a:gd name="connsiteX2" fmla="*/ 3845859 w 4013055"/>
              <a:gd name="connsiteY2" fmla="*/ 618564 h 2339788"/>
              <a:gd name="connsiteX3" fmla="*/ 3993776 w 4013055"/>
              <a:gd name="connsiteY3" fmla="*/ 2339788 h 2339788"/>
              <a:gd name="connsiteX0" fmla="*/ 0 w 4013055"/>
              <a:gd name="connsiteY0" fmla="*/ 83266 h 2254544"/>
              <a:gd name="connsiteX1" fmla="*/ 2541494 w 4013055"/>
              <a:gd name="connsiteY1" fmla="*/ 22332 h 2254544"/>
              <a:gd name="connsiteX2" fmla="*/ 3845859 w 4013055"/>
              <a:gd name="connsiteY2" fmla="*/ 533320 h 2254544"/>
              <a:gd name="connsiteX3" fmla="*/ 3993776 w 4013055"/>
              <a:gd name="connsiteY3" fmla="*/ 2254544 h 2254544"/>
              <a:gd name="connsiteX0" fmla="*/ 0 w 4013055"/>
              <a:gd name="connsiteY0" fmla="*/ 104862 h 2276140"/>
              <a:gd name="connsiteX1" fmla="*/ 2541494 w 4013055"/>
              <a:gd name="connsiteY1" fmla="*/ 43928 h 2276140"/>
              <a:gd name="connsiteX2" fmla="*/ 3845859 w 4013055"/>
              <a:gd name="connsiteY2" fmla="*/ 554916 h 2276140"/>
              <a:gd name="connsiteX3" fmla="*/ 3993776 w 4013055"/>
              <a:gd name="connsiteY3" fmla="*/ 2276140 h 227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3055" h="2276140">
                <a:moveTo>
                  <a:pt x="0" y="104862"/>
                </a:moveTo>
                <a:cubicBezTo>
                  <a:pt x="950259" y="-9557"/>
                  <a:pt x="1900518" y="-31081"/>
                  <a:pt x="2541494" y="43928"/>
                </a:cubicBezTo>
                <a:cubicBezTo>
                  <a:pt x="3182470" y="118937"/>
                  <a:pt x="3603812" y="182881"/>
                  <a:pt x="3845859" y="554916"/>
                </a:cubicBezTo>
                <a:cubicBezTo>
                  <a:pt x="4087906" y="926951"/>
                  <a:pt x="3996810" y="2045146"/>
                  <a:pt x="3993776" y="227614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498541" y="1869140"/>
            <a:ext cx="3128711" cy="4128247"/>
          </a:xfrm>
          <a:custGeom>
            <a:avLst/>
            <a:gdLst>
              <a:gd name="connsiteX0" fmla="*/ 0 w 3048316"/>
              <a:gd name="connsiteY0" fmla="*/ 0 h 4128247"/>
              <a:gd name="connsiteX1" fmla="*/ 1048871 w 3048316"/>
              <a:gd name="connsiteY1" fmla="*/ 753036 h 4128247"/>
              <a:gd name="connsiteX2" fmla="*/ 2810436 w 3048316"/>
              <a:gd name="connsiteY2" fmla="*/ 981636 h 4128247"/>
              <a:gd name="connsiteX3" fmla="*/ 3039036 w 3048316"/>
              <a:gd name="connsiteY3" fmla="*/ 4128247 h 4128247"/>
              <a:gd name="connsiteX0" fmla="*/ 0 w 3053167"/>
              <a:gd name="connsiteY0" fmla="*/ 0 h 4128247"/>
              <a:gd name="connsiteX1" fmla="*/ 1048871 w 3053167"/>
              <a:gd name="connsiteY1" fmla="*/ 753036 h 4128247"/>
              <a:gd name="connsiteX2" fmla="*/ 2823883 w 3053167"/>
              <a:gd name="connsiteY2" fmla="*/ 1102659 h 4128247"/>
              <a:gd name="connsiteX3" fmla="*/ 3039036 w 3053167"/>
              <a:gd name="connsiteY3" fmla="*/ 4128247 h 4128247"/>
              <a:gd name="connsiteX0" fmla="*/ 0 w 3053167"/>
              <a:gd name="connsiteY0" fmla="*/ 0 h 4128247"/>
              <a:gd name="connsiteX1" fmla="*/ 1048871 w 3053167"/>
              <a:gd name="connsiteY1" fmla="*/ 753036 h 4128247"/>
              <a:gd name="connsiteX2" fmla="*/ 2823883 w 3053167"/>
              <a:gd name="connsiteY2" fmla="*/ 1102659 h 4128247"/>
              <a:gd name="connsiteX3" fmla="*/ 3039036 w 3053167"/>
              <a:gd name="connsiteY3" fmla="*/ 4128247 h 4128247"/>
              <a:gd name="connsiteX0" fmla="*/ 0 w 3128711"/>
              <a:gd name="connsiteY0" fmla="*/ 0 h 4128247"/>
              <a:gd name="connsiteX1" fmla="*/ 1048871 w 3128711"/>
              <a:gd name="connsiteY1" fmla="*/ 753036 h 4128247"/>
              <a:gd name="connsiteX2" fmla="*/ 2823883 w 3128711"/>
              <a:gd name="connsiteY2" fmla="*/ 1102659 h 4128247"/>
              <a:gd name="connsiteX3" fmla="*/ 3039036 w 3128711"/>
              <a:gd name="connsiteY3" fmla="*/ 4128247 h 412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8711" h="4128247">
                <a:moveTo>
                  <a:pt x="0" y="0"/>
                </a:moveTo>
                <a:cubicBezTo>
                  <a:pt x="290232" y="294715"/>
                  <a:pt x="578224" y="569260"/>
                  <a:pt x="1048871" y="753036"/>
                </a:cubicBezTo>
                <a:cubicBezTo>
                  <a:pt x="1519518" y="936812"/>
                  <a:pt x="2290483" y="674594"/>
                  <a:pt x="2823883" y="1102659"/>
                </a:cubicBezTo>
                <a:cubicBezTo>
                  <a:pt x="3357283" y="1530724"/>
                  <a:pt x="3025589" y="3532094"/>
                  <a:pt x="3039036" y="4128247"/>
                </a:cubicBezTo>
              </a:path>
            </a:pathLst>
          </a:custGeom>
          <a:noFill/>
          <a:ln w="571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-Shape 23"/>
          <p:cNvSpPr/>
          <p:nvPr/>
        </p:nvSpPr>
        <p:spPr>
          <a:xfrm rot="5400000">
            <a:off x="6246480" y="452867"/>
            <a:ext cx="3986176" cy="3690044"/>
          </a:xfrm>
          <a:prstGeom prst="corner">
            <a:avLst>
              <a:gd name="adj1" fmla="val 50609"/>
              <a:gd name="adj2" fmla="val 824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51615"/>
            <a:ext cx="6107934" cy="5594888"/>
          </a:xfrm>
        </p:spPr>
        <p:txBody>
          <a:bodyPr>
            <a:normAutofit/>
          </a:bodyPr>
          <a:lstStyle/>
          <a:p>
            <a:r>
              <a:rPr lang="en-US" dirty="0"/>
              <a:t>At the router 1.0.0.1:</a:t>
            </a:r>
          </a:p>
          <a:p>
            <a:pPr lvl="1"/>
            <a:r>
              <a:rPr lang="en-US" dirty="0"/>
              <a:t>local subnet is 1.0.0.1/18</a:t>
            </a:r>
            <a:br>
              <a:rPr lang="en-US" dirty="0"/>
            </a:br>
            <a:r>
              <a:rPr lang="en-US" dirty="0"/>
              <a:t>(those IPs can be reached directly)</a:t>
            </a:r>
          </a:p>
          <a:p>
            <a:pPr lvl="1"/>
            <a:r>
              <a:rPr lang="en-US" dirty="0"/>
              <a:t>1.0.64.0/18 → 1.0.64.1</a:t>
            </a:r>
          </a:p>
          <a:p>
            <a:pPr lvl="1"/>
            <a:r>
              <a:rPr lang="en-US" dirty="0"/>
              <a:t>1.0.128.0/18 → 1.0.128.1</a:t>
            </a:r>
          </a:p>
          <a:p>
            <a:pPr lvl="1"/>
            <a:r>
              <a:rPr lang="en-US" dirty="0"/>
              <a:t>1.0.192.0/18 → 1.0.128.1</a:t>
            </a:r>
          </a:p>
          <a:p>
            <a:pPr lvl="1"/>
            <a:r>
              <a:rPr lang="en-US" dirty="0"/>
              <a:t>1.1.0.0/16 → 1.0.128.1</a:t>
            </a:r>
          </a:p>
          <a:p>
            <a:pPr lvl="1"/>
            <a:r>
              <a:rPr lang="en-US" dirty="0"/>
              <a:t>1.2.0.0/16 → 2.0.1.1</a:t>
            </a:r>
          </a:p>
          <a:p>
            <a:pPr lvl="1"/>
            <a:r>
              <a:rPr lang="en-US" dirty="0"/>
              <a:t>1.3.0.0/16 → 2.0.1.1</a:t>
            </a:r>
          </a:p>
          <a:p>
            <a:pPr lvl="1"/>
            <a:r>
              <a:rPr lang="en-US" dirty="0"/>
              <a:t>1.4.0.0/14 → 2.0.1.1</a:t>
            </a:r>
          </a:p>
          <a:p>
            <a:pPr lvl="1"/>
            <a:r>
              <a:rPr lang="en-US" dirty="0"/>
              <a:t>1.8.0.0/13 → 2.0.1.1</a:t>
            </a:r>
          </a:p>
          <a:p>
            <a:r>
              <a:rPr lang="en-US" dirty="0"/>
              <a:t>These routes can be aggregated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452141" y="1438694"/>
            <a:ext cx="1647090" cy="1635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1.1.0.0/16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2.0.0.2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2.0.3.2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43064" y="5429396"/>
            <a:ext cx="1441526" cy="1342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2.0.4.2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1.4.0.0/14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43064" y="3554209"/>
            <a:ext cx="1441526" cy="1635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2.0.1.2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2.0.2.1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1.2.0.0/16</a:t>
            </a:r>
          </a:p>
          <a:p>
            <a:pPr algn="ctr"/>
            <a:endParaRPr lang="en-US" sz="800" i="1" u="sng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2.0.4.1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452140" y="3554209"/>
            <a:ext cx="1647091" cy="1635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2.0.3.1</a:t>
            </a:r>
          </a:p>
          <a:p>
            <a:r>
              <a:rPr lang="en-US" dirty="0">
                <a:solidFill>
                  <a:schemeClr val="tx1"/>
                </a:solidFill>
              </a:rPr>
              <a:t>2.0.2.2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1.3.0.0/16</a:t>
            </a:r>
          </a:p>
          <a:p>
            <a:pPr algn="ctr"/>
            <a:endParaRPr lang="en-US" sz="800" i="1" u="sng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2.0.5.1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462906" y="5429397"/>
            <a:ext cx="1636326" cy="1342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2.0.5.2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1.8.0.0/13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607825" y="2579806"/>
            <a:ext cx="928586" cy="9956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977014" y="3990041"/>
            <a:ext cx="559396" cy="10757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004312" y="3750365"/>
            <a:ext cx="638752" cy="2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409578" y="3075649"/>
            <a:ext cx="0" cy="480352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137917" y="5189372"/>
            <a:ext cx="2271661" cy="240024"/>
            <a:chOff x="9018650" y="4632780"/>
            <a:chExt cx="2271661" cy="48214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9018650" y="4632780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1290311" y="4634572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368208" y="402503"/>
            <a:ext cx="1769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</a:t>
            </a:r>
            <a:r>
              <a:rPr lang="en-US" sz="2400" b="1" dirty="0"/>
              <a:t>0</a:t>
            </a:r>
          </a:p>
          <a:p>
            <a:pPr algn="ctr"/>
            <a:r>
              <a:rPr lang="en-US" i="1" u="sng" dirty="0"/>
              <a:t>1.0.0.0/16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9462051" y="1486259"/>
            <a:ext cx="145774" cy="1098525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454887" y="1481281"/>
            <a:ext cx="1007164" cy="317146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8454887" y="1803405"/>
            <a:ext cx="1152938" cy="786358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102614" y="3745386"/>
            <a:ext cx="901699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02614" y="1895061"/>
            <a:ext cx="0" cy="1850325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102614" y="1798427"/>
            <a:ext cx="1352273" cy="96634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115028" y="1798427"/>
            <a:ext cx="1339859" cy="1946959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520892" y="1798427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20394" y="1623822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720973" y="2220430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563348" y="2470436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98330" y="1824073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784957" y="2691119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/>
              <a:t>ms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63364" y="3729043"/>
            <a:ext cx="73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9230" y="1520750"/>
            <a:ext cx="86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1.0.64.1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25636" y="3764654"/>
            <a:ext cx="113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1.0.0.1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92256" y="1435473"/>
            <a:ext cx="9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1.0.128.1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198602" y="2577380"/>
            <a:ext cx="80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2.0.0.1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67759" y="1136098"/>
            <a:ext cx="101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1.0.192.1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29451" y="3398065"/>
            <a:ext cx="80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2.0.1.1</a:t>
            </a:r>
          </a:p>
        </p:txBody>
      </p:sp>
      <p:sp>
        <p:nvSpPr>
          <p:cNvPr id="16" name="Freeform 15"/>
          <p:cNvSpPr/>
          <p:nvPr/>
        </p:nvSpPr>
        <p:spPr>
          <a:xfrm>
            <a:off x="4055166" y="1382465"/>
            <a:ext cx="2561255" cy="2293570"/>
          </a:xfrm>
          <a:custGeom>
            <a:avLst/>
            <a:gdLst>
              <a:gd name="connsiteX0" fmla="*/ 0 w 3909392"/>
              <a:gd name="connsiteY0" fmla="*/ 79453 h 2080531"/>
              <a:gd name="connsiteX1" fmla="*/ 2438400 w 3909392"/>
              <a:gd name="connsiteY1" fmla="*/ 238479 h 2080531"/>
              <a:gd name="connsiteX2" fmla="*/ 3909392 w 3909392"/>
              <a:gd name="connsiteY2" fmla="*/ 2080531 h 208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9392" h="2080531">
                <a:moveTo>
                  <a:pt x="0" y="79453"/>
                </a:moveTo>
                <a:cubicBezTo>
                  <a:pt x="893417" y="-7791"/>
                  <a:pt x="1786835" y="-95034"/>
                  <a:pt x="2438400" y="238479"/>
                </a:cubicBezTo>
                <a:cubicBezTo>
                  <a:pt x="3089965" y="571992"/>
                  <a:pt x="3624470" y="1559279"/>
                  <a:pt x="3909392" y="2080531"/>
                </a:cubicBezTo>
              </a:path>
            </a:pathLst>
          </a:custGeom>
          <a:noFill/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52773" y="4488761"/>
            <a:ext cx="2564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*AS0 routers actually have multiple IP addresses (not shown) to communicate on multiple neighboring subnets.  We ignore this detail for simplicity.</a:t>
            </a:r>
          </a:p>
        </p:txBody>
      </p:sp>
    </p:spTree>
    <p:extLst>
      <p:ext uri="{BB962C8B-B14F-4D97-AF65-F5344CB8AC3E}">
        <p14:creationId xmlns:p14="http://schemas.microsoft.com/office/powerpoint/2010/main" val="2141575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Aggregating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Original routes:</a:t>
            </a:r>
          </a:p>
          <a:p>
            <a:pPr>
              <a:lnSpc>
                <a:spcPct val="100000"/>
              </a:lnSpc>
            </a:pPr>
            <a:r>
              <a:rPr lang="en-US" dirty="0"/>
              <a:t>1.0.0.0/18 → local</a:t>
            </a:r>
          </a:p>
          <a:p>
            <a:pPr>
              <a:lnSpc>
                <a:spcPct val="100000"/>
              </a:lnSpc>
            </a:pPr>
            <a:r>
              <a:rPr lang="en-US" dirty="0"/>
              <a:t>1.0.64.0/18 → 1.0.64.1</a:t>
            </a:r>
          </a:p>
          <a:p>
            <a:pPr>
              <a:lnSpc>
                <a:spcPct val="100000"/>
              </a:lnSpc>
            </a:pPr>
            <a:r>
              <a:rPr lang="en-US" dirty="0"/>
              <a:t>1.0.128.0/18 → 1.0.128.1</a:t>
            </a:r>
          </a:p>
          <a:p>
            <a:pPr>
              <a:lnSpc>
                <a:spcPct val="100000"/>
              </a:lnSpc>
            </a:pPr>
            <a:r>
              <a:rPr lang="en-US" dirty="0"/>
              <a:t>1.0.192.0/18 → 1.0.128.1</a:t>
            </a:r>
          </a:p>
          <a:p>
            <a:pPr>
              <a:lnSpc>
                <a:spcPct val="100000"/>
              </a:lnSpc>
            </a:pPr>
            <a:r>
              <a:rPr lang="en-US" dirty="0"/>
              <a:t>1.1.0.0/16 → 1.0.128.1</a:t>
            </a:r>
          </a:p>
          <a:p>
            <a:pPr>
              <a:lnSpc>
                <a:spcPct val="100000"/>
              </a:lnSpc>
            </a:pPr>
            <a:r>
              <a:rPr lang="en-US" dirty="0"/>
              <a:t>1.2.0.0/16 → 2.0.1.1</a:t>
            </a:r>
          </a:p>
          <a:p>
            <a:pPr>
              <a:lnSpc>
                <a:spcPct val="100000"/>
              </a:lnSpc>
            </a:pPr>
            <a:r>
              <a:rPr lang="en-US" dirty="0"/>
              <a:t>1.3.0.0/16 → 2.0.1.1</a:t>
            </a:r>
          </a:p>
          <a:p>
            <a:pPr>
              <a:lnSpc>
                <a:spcPct val="100000"/>
              </a:lnSpc>
            </a:pPr>
            <a:r>
              <a:rPr lang="en-US" dirty="0"/>
              <a:t>1.4.0.0/14 → 2.0.1.1</a:t>
            </a:r>
          </a:p>
          <a:p>
            <a:pPr>
              <a:lnSpc>
                <a:spcPct val="100000"/>
              </a:lnSpc>
            </a:pPr>
            <a:r>
              <a:rPr lang="en-US" dirty="0"/>
              <a:t>1.8.0.0/13 → 2.0.1.1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After aggregation:</a:t>
            </a:r>
          </a:p>
          <a:p>
            <a:pPr>
              <a:lnSpc>
                <a:spcPct val="100000"/>
              </a:lnSpc>
            </a:pPr>
            <a:r>
              <a:rPr lang="en-US" dirty="0"/>
              <a:t>1.0.0.0/18 → local</a:t>
            </a:r>
          </a:p>
          <a:p>
            <a:pPr>
              <a:lnSpc>
                <a:spcPct val="100000"/>
              </a:lnSpc>
            </a:pPr>
            <a:r>
              <a:rPr lang="en-US" dirty="0"/>
              <a:t>1.0.64.0/18 → 1.0.64.1</a:t>
            </a:r>
          </a:p>
          <a:p>
            <a:pPr>
              <a:lnSpc>
                <a:spcPct val="100000"/>
              </a:lnSpc>
            </a:pPr>
            <a:r>
              <a:rPr lang="en-US" dirty="0"/>
              <a:t>1.0.128.0/17 → 1.0.128.1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1.1.0.0/16 → 1.0.128.1</a:t>
            </a:r>
          </a:p>
          <a:p>
            <a:pPr>
              <a:lnSpc>
                <a:spcPct val="100000"/>
              </a:lnSpc>
            </a:pPr>
            <a:r>
              <a:rPr lang="en-US" dirty="0"/>
              <a:t>1.0.0.0/12 → 2.0.1.1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Last route contains all the others,  but </a:t>
            </a:r>
            <a:r>
              <a:rPr lang="en-US" i="1" dirty="0">
                <a:solidFill>
                  <a:schemeClr val="accent6"/>
                </a:solidFill>
              </a:rPr>
              <a:t>longest-prefix matching </a:t>
            </a:r>
            <a:r>
              <a:rPr lang="en-US" dirty="0"/>
              <a:t>is used.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26443" y="2787213"/>
            <a:ext cx="1256641" cy="882714"/>
            <a:chOff x="4915559" y="2459026"/>
            <a:chExt cx="1256641" cy="901148"/>
          </a:xfrm>
        </p:grpSpPr>
        <p:sp>
          <p:nvSpPr>
            <p:cNvPr id="6" name="Right Brace 5"/>
            <p:cNvSpPr/>
            <p:nvPr/>
          </p:nvSpPr>
          <p:spPr>
            <a:xfrm>
              <a:off x="4915559" y="2459026"/>
              <a:ext cx="238539" cy="901148"/>
            </a:xfrm>
            <a:prstGeom prst="rightBrace">
              <a:avLst>
                <a:gd name="adj1" fmla="val 28333"/>
                <a:gd name="adj2" fmla="val 21008"/>
              </a:avLst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6" idx="1"/>
            </p:cNvCxnSpPr>
            <p:nvPr/>
          </p:nvCxnSpPr>
          <p:spPr>
            <a:xfrm flipV="1">
              <a:off x="5154098" y="2640072"/>
              <a:ext cx="1018102" cy="826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242681" y="4359984"/>
            <a:ext cx="1840403" cy="2076226"/>
            <a:chOff x="4915559" y="2459026"/>
            <a:chExt cx="1256641" cy="901148"/>
          </a:xfrm>
        </p:grpSpPr>
        <p:sp>
          <p:nvSpPr>
            <p:cNvPr id="47" name="Right Brace 46"/>
            <p:cNvSpPr/>
            <p:nvPr/>
          </p:nvSpPr>
          <p:spPr>
            <a:xfrm>
              <a:off x="4915559" y="2459026"/>
              <a:ext cx="238539" cy="901148"/>
            </a:xfrm>
            <a:prstGeom prst="rightBrace">
              <a:avLst>
                <a:gd name="adj1" fmla="val 28333"/>
                <a:gd name="adj2" fmla="val 10129"/>
              </a:avLst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154098" y="2542037"/>
              <a:ext cx="1018102" cy="826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42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823B-FE86-DE4E-97D3-A522536C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in a Distance Vector?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135AE-BA7D-434B-9B69-D682D9647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network node has its own DV.</a:t>
            </a:r>
          </a:p>
          <a:p>
            <a:r>
              <a:rPr lang="en-US" dirty="0"/>
              <a:t>For that node, DV lists the ⟨</a:t>
            </a:r>
            <a:r>
              <a:rPr lang="en-US" b="1" dirty="0">
                <a:solidFill>
                  <a:schemeClr val="accent2"/>
                </a:solidFill>
              </a:rPr>
              <a:t>cost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next_hop</a:t>
            </a:r>
            <a:r>
              <a:rPr lang="en-US" dirty="0"/>
              <a:t>⟩ for every </a:t>
            </a:r>
            <a:r>
              <a:rPr lang="en-US" b="1" dirty="0">
                <a:solidFill>
                  <a:schemeClr val="accent5"/>
                </a:solidFill>
              </a:rPr>
              <a:t>destination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., it's a dictionary mapping from </a:t>
            </a:r>
            <a:r>
              <a:rPr lang="en-US" i="1" dirty="0"/>
              <a:t>destination</a:t>
            </a:r>
            <a:r>
              <a:rPr lang="en-US" dirty="0"/>
              <a:t> to ⟨</a:t>
            </a:r>
            <a:r>
              <a:rPr lang="en-US" i="1" dirty="0"/>
              <a:t>cost, </a:t>
            </a:r>
            <a:r>
              <a:rPr lang="en-US" i="1" dirty="0" err="1"/>
              <a:t>next_hop</a:t>
            </a:r>
            <a:r>
              <a:rPr lang="en-US" dirty="0"/>
              <a:t>⟩.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400" dirty="0">
                <a:solidFill>
                  <a:schemeClr val="accent6"/>
                </a:solidFill>
                <a:latin typeface="+mj-lt"/>
              </a:rPr>
              <a:t>How is the DV used?</a:t>
            </a:r>
          </a:p>
          <a:p>
            <a:r>
              <a:rPr lang="en-US" dirty="0"/>
              <a:t>The </a:t>
            </a:r>
            <a:r>
              <a:rPr lang="en-US" i="1" dirty="0" err="1"/>
              <a:t>next_hop</a:t>
            </a:r>
            <a:r>
              <a:rPr lang="en-US" i="1" dirty="0"/>
              <a:t> </a:t>
            </a:r>
            <a:r>
              <a:rPr lang="en-US" dirty="0"/>
              <a:t>tells which direction to travel to reach the destination most quickly.  At each hop, check the node's DV to find the next hop.</a:t>
            </a:r>
          </a:p>
          <a:p>
            <a:r>
              <a:rPr lang="en-US" dirty="0"/>
              <a:t>When we share our DV with a neighbor, the </a:t>
            </a:r>
            <a:r>
              <a:rPr lang="en-US" i="1" dirty="0"/>
              <a:t>cost</a:t>
            </a:r>
            <a:r>
              <a:rPr lang="en-US" dirty="0"/>
              <a:t> lets the neighbor decide its best </a:t>
            </a:r>
            <a:r>
              <a:rPr lang="en-US" dirty="0" err="1"/>
              <a:t>next_hop</a:t>
            </a:r>
            <a:r>
              <a:rPr lang="en-US" dirty="0"/>
              <a:t> for that destination.</a:t>
            </a:r>
          </a:p>
        </p:txBody>
      </p:sp>
    </p:spTree>
    <p:extLst>
      <p:ext uri="{BB962C8B-B14F-4D97-AF65-F5344CB8AC3E}">
        <p14:creationId xmlns:p14="http://schemas.microsoft.com/office/powerpoint/2010/main" val="384635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60237" y="3667158"/>
            <a:ext cx="2076226" cy="4485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0237" y="1146875"/>
            <a:ext cx="2076226" cy="11875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aggregation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1.0.128.0/18 =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00000001.00000000.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10XXXXXX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.XXXXXXXX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1.0.192.0/18 =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00000001.00000000.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11XXXXXX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.XXXXXXXX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Two prefixes above are equivalent to: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1.0.128.0/17 =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00000001.00000000.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1XXXXXXX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.XXXXXXXX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5107193" y="77987"/>
            <a:ext cx="295835" cy="4808673"/>
          </a:xfrm>
          <a:prstGeom prst="rightBrace">
            <a:avLst>
              <a:gd name="adj1" fmla="val 32723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21626" y="2630241"/>
            <a:ext cx="67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/18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4978100" y="1991074"/>
            <a:ext cx="295835" cy="4550486"/>
          </a:xfrm>
          <a:prstGeom prst="rightBrace">
            <a:avLst>
              <a:gd name="adj1" fmla="val 32723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3288" y="4414233"/>
            <a:ext cx="63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/17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5244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aggregation detail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1.0.0.0/18     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00000001.00000000.00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XXXXXX.XXXXXXXX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1.0.64.0/18   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00000001.00000000.01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XXXXXX.XXXXXXXX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1.0.128.0/17 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00000001.00000000.1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XXXXXXX.XXXXXXXX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1.1.0.0/16     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00000001.00000001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.XXXXXXXX.XXXXXXXX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1.2.0.0/16     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00000001.00000010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.XXXXXXXX.XXXXXXXX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1.3.0.0/16     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00000001.00000011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.XXXXXXXX.XXXXXXXX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1.4.0.0/14     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00000001.000001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XX.XXXXXXXX.XXXXXXXX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1.8.0.0/13     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00000001.00001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XXX.XXXXXXXX.XXXXXXXX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All prefixes above are equivalent to: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1.0.0.0/12     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00000001.0000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XXXX.XXXXXXXX.XXXXXXXX</a:t>
            </a:r>
          </a:p>
        </p:txBody>
      </p:sp>
    </p:spTree>
    <p:extLst>
      <p:ext uri="{BB962C8B-B14F-4D97-AF65-F5344CB8AC3E}">
        <p14:creationId xmlns:p14="http://schemas.microsoft.com/office/powerpoint/2010/main" val="418750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step-by-step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471" y="1146875"/>
            <a:ext cx="6953115" cy="5594888"/>
          </a:xfrm>
        </p:spPr>
        <p:txBody>
          <a:bodyPr/>
          <a:lstStyle/>
          <a:p>
            <a:r>
              <a:rPr lang="en-US" dirty="0"/>
              <a:t>Initially, AS0 knows only about itself:</a:t>
            </a:r>
          </a:p>
          <a:p>
            <a:pPr lvl="1"/>
            <a:r>
              <a:rPr lang="en-US" dirty="0"/>
              <a:t>{1.0.0.0/16, [], local}</a:t>
            </a:r>
          </a:p>
          <a:p>
            <a:r>
              <a:rPr lang="en-US" dirty="0"/>
              <a:t>AS0 advertises its routes to neighbors:</a:t>
            </a:r>
          </a:p>
          <a:p>
            <a:pPr lvl="1"/>
            <a:r>
              <a:rPr lang="en-US" dirty="0"/>
              <a:t>AS1 gets: {1.0.0.0/16, [0], </a:t>
            </a:r>
            <a:r>
              <a:rPr lang="en-US" b="1" dirty="0">
                <a:solidFill>
                  <a:schemeClr val="accent6"/>
                </a:solidFill>
              </a:rPr>
              <a:t>2.0.0.1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AS2 gets: {1.0.0.0/16, [0], </a:t>
            </a:r>
            <a:r>
              <a:rPr lang="en-US" b="1" dirty="0">
                <a:solidFill>
                  <a:schemeClr val="accent6"/>
                </a:solidFill>
              </a:rPr>
              <a:t>2.0.1.1</a:t>
            </a:r>
            <a:r>
              <a:rPr lang="en-US" dirty="0"/>
              <a:t>}</a:t>
            </a:r>
          </a:p>
          <a:p>
            <a:r>
              <a:rPr lang="en-US" dirty="0"/>
              <a:t>Neighbors advertise their routes, too:</a:t>
            </a:r>
          </a:p>
          <a:p>
            <a:pPr lvl="1"/>
            <a:r>
              <a:rPr lang="en-US" dirty="0"/>
              <a:t>AS1 sends: {1.1.0.0/16, [1], 2.0.0.2}</a:t>
            </a:r>
          </a:p>
          <a:p>
            <a:pPr lvl="1"/>
            <a:r>
              <a:rPr lang="en-US" dirty="0"/>
              <a:t>AS2 sends: {1.2.0.0/16, [2], 2.0.1.2}</a:t>
            </a:r>
          </a:p>
          <a:p>
            <a:r>
              <a:rPr lang="en-US" dirty="0" err="1"/>
              <a:t>iBGP</a:t>
            </a:r>
            <a:r>
              <a:rPr lang="en-US" dirty="0"/>
              <a:t> coordinates routers within AS0 to share these new advertisements internally, but we ignore </a:t>
            </a:r>
            <a:r>
              <a:rPr lang="en-US" dirty="0" err="1"/>
              <a:t>iBGP</a:t>
            </a:r>
            <a:r>
              <a:rPr lang="en-US" dirty="0"/>
              <a:t> for now.</a:t>
            </a:r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4" name="Rounded Rectangle 3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2.0.0.2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10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459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hearing from neighbors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471" y="1146875"/>
            <a:ext cx="6953115" cy="559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AS0 now has the following routes</a:t>
            </a:r>
          </a:p>
          <a:p>
            <a:pPr lvl="1"/>
            <a:r>
              <a:rPr lang="en-US" dirty="0"/>
              <a:t>{1.0.0.0/16, [], local}</a:t>
            </a:r>
          </a:p>
          <a:p>
            <a:pPr lvl="1"/>
            <a:r>
              <a:rPr lang="en-US" dirty="0"/>
              <a:t>{1.1.0.0/16, [1], 2.0.0.2}</a:t>
            </a:r>
          </a:p>
          <a:p>
            <a:pPr lvl="1"/>
            <a:r>
              <a:rPr lang="en-US" dirty="0"/>
              <a:t>{1.2.0.0/16, [2], 2.0.1.2}</a:t>
            </a:r>
          </a:p>
          <a:p>
            <a:pPr marL="0" indent="0">
              <a:buNone/>
            </a:pPr>
            <a:r>
              <a:rPr lang="en-US" dirty="0"/>
              <a:t>Eventually neighbor AS1’s routes are:</a:t>
            </a:r>
          </a:p>
          <a:p>
            <a:pPr lvl="1"/>
            <a:r>
              <a:rPr lang="en-US" dirty="0"/>
              <a:t>{1.1.0.0/16, [], local}</a:t>
            </a:r>
          </a:p>
          <a:p>
            <a:pPr lvl="1"/>
            <a:r>
              <a:rPr lang="en-US" dirty="0"/>
              <a:t>{1.0.0.0/16, [0], 2.0.0.1}</a:t>
            </a:r>
          </a:p>
          <a:p>
            <a:pPr lvl="1"/>
            <a:r>
              <a:rPr lang="en-US" dirty="0"/>
              <a:t>{1.3.0.0/16, [3], 2.0.3.1}</a:t>
            </a:r>
          </a:p>
          <a:p>
            <a:pPr lvl="1"/>
            <a:r>
              <a:rPr lang="en-US" dirty="0"/>
              <a:t>{1.8.0.0/13, [3, 6], 2.0.3.1}</a:t>
            </a:r>
          </a:p>
          <a:p>
            <a:pPr lvl="1"/>
            <a:r>
              <a:rPr lang="en-US" dirty="0"/>
              <a:t>{1.2.0.0/16, [3, 2], 2.0.3.1}</a:t>
            </a:r>
          </a:p>
          <a:p>
            <a:pPr lvl="1"/>
            <a:r>
              <a:rPr lang="en-US" dirty="0"/>
              <a:t>{1.4.0.0/14}, [3, 2, 4], 2.0.3.1}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4" name="Rounded Rectangle 3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2.0.0.2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10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8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advertisement from AS1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471" y="1146875"/>
            <a:ext cx="6953115" cy="5594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AS1’s routes are:</a:t>
            </a:r>
          </a:p>
          <a:p>
            <a:pPr lvl="1"/>
            <a:r>
              <a:rPr lang="en-US" dirty="0"/>
              <a:t>{1.1.0.0/16, [], local}</a:t>
            </a:r>
          </a:p>
          <a:p>
            <a:pPr lvl="1"/>
            <a:r>
              <a:rPr lang="en-US" dirty="0"/>
              <a:t>{1.0.0.0/16, [0], 2.0.0.1}</a:t>
            </a:r>
          </a:p>
          <a:p>
            <a:pPr lvl="1"/>
            <a:r>
              <a:rPr lang="en-US" dirty="0"/>
              <a:t>{1.3.0.0/16, [3], 2.0.3.1}</a:t>
            </a:r>
          </a:p>
          <a:p>
            <a:pPr lvl="1"/>
            <a:r>
              <a:rPr lang="en-US" dirty="0"/>
              <a:t>{1.8.0.0/13, [3, 6], 2.0.3.1}</a:t>
            </a:r>
          </a:p>
          <a:p>
            <a:pPr lvl="1"/>
            <a:r>
              <a:rPr lang="en-US" dirty="0"/>
              <a:t>{1.2.0.0/16, [3, 2], 2.0.3.1}</a:t>
            </a:r>
          </a:p>
          <a:p>
            <a:pPr lvl="1"/>
            <a:r>
              <a:rPr lang="en-US" dirty="0"/>
              <a:t>{1.4.0.0/14}, [3, 2, 4], 2.0.3.1}</a:t>
            </a:r>
          </a:p>
          <a:p>
            <a:pPr marL="0" indent="0">
              <a:buNone/>
            </a:pPr>
            <a:r>
              <a:rPr lang="en-US" dirty="0"/>
              <a:t>AS1 advertises to AS0:</a:t>
            </a:r>
          </a:p>
          <a:p>
            <a:pPr lvl="1"/>
            <a:r>
              <a:rPr lang="en-US" dirty="0"/>
              <a:t>{1.1.0.0/16, [</a:t>
            </a:r>
            <a:r>
              <a:rPr lang="en-US" b="1" dirty="0"/>
              <a:t>1</a:t>
            </a:r>
            <a:r>
              <a:rPr lang="en-US" dirty="0"/>
              <a:t>], </a:t>
            </a:r>
            <a:r>
              <a:rPr lang="en-US" b="1" dirty="0">
                <a:solidFill>
                  <a:schemeClr val="accent6"/>
                </a:solidFill>
              </a:rPr>
              <a:t>2.0.0.2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{1.0.0.0/16, [</a:t>
            </a:r>
            <a:r>
              <a:rPr lang="en-US" b="1" dirty="0"/>
              <a:t>1</a:t>
            </a:r>
            <a:r>
              <a:rPr lang="en-US" dirty="0"/>
              <a:t>, 0], </a:t>
            </a:r>
            <a:r>
              <a:rPr lang="en-US" b="1" dirty="0">
                <a:solidFill>
                  <a:schemeClr val="accent6"/>
                </a:solidFill>
              </a:rPr>
              <a:t>2.0.0.2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{1.3.0.0/16, [</a:t>
            </a:r>
            <a:r>
              <a:rPr lang="en-US" b="1" dirty="0"/>
              <a:t>1</a:t>
            </a:r>
            <a:r>
              <a:rPr lang="en-US" dirty="0"/>
              <a:t>, 3], </a:t>
            </a:r>
            <a:r>
              <a:rPr lang="en-US" b="1" dirty="0">
                <a:solidFill>
                  <a:schemeClr val="accent6"/>
                </a:solidFill>
              </a:rPr>
              <a:t>2.0.0.2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{1.8.0.0/13, [</a:t>
            </a:r>
            <a:r>
              <a:rPr lang="en-US" b="1" dirty="0"/>
              <a:t>1</a:t>
            </a:r>
            <a:r>
              <a:rPr lang="en-US" dirty="0"/>
              <a:t>, 3, 6], </a:t>
            </a:r>
            <a:r>
              <a:rPr lang="en-US" b="1" dirty="0">
                <a:solidFill>
                  <a:schemeClr val="accent6"/>
                </a:solidFill>
              </a:rPr>
              <a:t>2.0.0.2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{1.2.0.0/16, [</a:t>
            </a:r>
            <a:r>
              <a:rPr lang="en-US" b="1" dirty="0"/>
              <a:t>1</a:t>
            </a:r>
            <a:r>
              <a:rPr lang="en-US" dirty="0"/>
              <a:t>, 3, 2], </a:t>
            </a:r>
            <a:r>
              <a:rPr lang="en-US" b="1" dirty="0">
                <a:solidFill>
                  <a:schemeClr val="accent6"/>
                </a:solidFill>
              </a:rPr>
              <a:t>2.0.0.2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{1.4.0.0/14}, [</a:t>
            </a:r>
            <a:r>
              <a:rPr lang="en-US" b="1" dirty="0"/>
              <a:t>1</a:t>
            </a:r>
            <a:r>
              <a:rPr lang="en-US" dirty="0"/>
              <a:t>, 3, 2, 4], </a:t>
            </a:r>
            <a:r>
              <a:rPr lang="en-US" b="1" dirty="0">
                <a:solidFill>
                  <a:schemeClr val="accent6"/>
                </a:solidFill>
              </a:rPr>
              <a:t>2.0.0.2</a:t>
            </a:r>
            <a:r>
              <a:rPr lang="en-US" dirty="0"/>
              <a:t>}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4" name="Rounded Rectangle 3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sz="2400" b="1" dirty="0">
                  <a:solidFill>
                    <a:schemeClr val="accent6"/>
                  </a:solidFill>
                </a:rPr>
                <a:t>2.0.0.2</a:t>
              </a:r>
              <a:endParaRPr lang="en-US" b="1" dirty="0">
                <a:solidFill>
                  <a:schemeClr val="accent6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10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B619AF-F38A-7849-839A-34AC83B2E7CC}"/>
              </a:ext>
            </a:extLst>
          </p:cNvPr>
          <p:cNvCxnSpPr>
            <a:cxnSpLocks/>
          </p:cNvCxnSpPr>
          <p:nvPr/>
        </p:nvCxnSpPr>
        <p:spPr>
          <a:xfrm flipH="1">
            <a:off x="9362010" y="1567542"/>
            <a:ext cx="559396" cy="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75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0146" y="5532698"/>
            <a:ext cx="4490977" cy="937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99001"/>
            <a:ext cx="11639227" cy="730000"/>
          </a:xfrm>
        </p:spPr>
        <p:txBody>
          <a:bodyPr/>
          <a:lstStyle/>
          <a:p>
            <a:r>
              <a:rPr lang="en-US" dirty="0"/>
              <a:t>AS0 recalculates its routes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471" y="829001"/>
            <a:ext cx="6953115" cy="59299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Formerly:</a:t>
            </a:r>
          </a:p>
          <a:p>
            <a:pPr lvl="1"/>
            <a:r>
              <a:rPr lang="en-US" dirty="0"/>
              <a:t>{1.0.0.0/16, [], local}</a:t>
            </a:r>
          </a:p>
          <a:p>
            <a:pPr lvl="1"/>
            <a:r>
              <a:rPr lang="en-US" dirty="0"/>
              <a:t>{1.1.0.0/16, [1], 2.0.0.2}</a:t>
            </a:r>
          </a:p>
          <a:p>
            <a:pPr lvl="1"/>
            <a:r>
              <a:rPr lang="en-US" dirty="0"/>
              <a:t>{1.2.0.0/16, [2], 2.0.1.2}</a:t>
            </a:r>
          </a:p>
          <a:p>
            <a:pPr marL="0" indent="0">
              <a:buNone/>
            </a:pPr>
            <a:r>
              <a:rPr lang="en-US" dirty="0"/>
              <a:t>Advertisement from AS1 said:</a:t>
            </a:r>
          </a:p>
          <a:p>
            <a:pPr lvl="1"/>
            <a:r>
              <a:rPr lang="en-US" dirty="0"/>
              <a:t>{1.1.0.0/16, [1], 2.0.0.2}</a:t>
            </a:r>
          </a:p>
          <a:p>
            <a:pPr lvl="1"/>
            <a:r>
              <a:rPr lang="en-US" dirty="0"/>
              <a:t>{1.0.0.0/16, [1, 0], 2.0.0.2}  ← </a:t>
            </a:r>
            <a:r>
              <a:rPr lang="en-US" i="1" dirty="0"/>
              <a:t>an inferior &amp; loopy route</a:t>
            </a:r>
            <a:endParaRPr lang="en-US" dirty="0"/>
          </a:p>
          <a:p>
            <a:pPr lvl="1"/>
            <a:r>
              <a:rPr lang="en-US" dirty="0"/>
              <a:t>{1.3.0.0/16, [1, 3], 2.0.0.2}</a:t>
            </a:r>
          </a:p>
          <a:p>
            <a:pPr lvl="1"/>
            <a:r>
              <a:rPr lang="en-US" dirty="0"/>
              <a:t>{1.8.0.0/13, [1, 3, 6], 2.0.0.2}</a:t>
            </a:r>
          </a:p>
          <a:p>
            <a:pPr lvl="1"/>
            <a:r>
              <a:rPr lang="en-US" dirty="0"/>
              <a:t>{1.2.0.0/16, [1, 3, 2], 2.0.0.2}  ← </a:t>
            </a:r>
            <a:r>
              <a:rPr lang="en-US" i="1" dirty="0"/>
              <a:t>an inferior route</a:t>
            </a:r>
          </a:p>
          <a:p>
            <a:pPr lvl="1"/>
            <a:r>
              <a:rPr lang="en-US" dirty="0"/>
              <a:t>{1.4.0.0/14}, [1, 3, 2, 4], 2.0.0.2}</a:t>
            </a:r>
          </a:p>
          <a:p>
            <a:pPr marL="0" indent="0">
              <a:buNone/>
            </a:pPr>
            <a:r>
              <a:rPr lang="en-US" dirty="0"/>
              <a:t>Updated AS0 routes:</a:t>
            </a:r>
          </a:p>
          <a:p>
            <a:pPr lvl="1"/>
            <a:r>
              <a:rPr lang="en-US" dirty="0"/>
              <a:t>{1.0.0.0/16, [], local}</a:t>
            </a:r>
          </a:p>
          <a:p>
            <a:pPr lvl="1"/>
            <a:r>
              <a:rPr lang="en-US" dirty="0"/>
              <a:t>{1.1.0.0/16, [1], 2.0.0.2}</a:t>
            </a:r>
          </a:p>
          <a:p>
            <a:pPr lvl="1"/>
            <a:r>
              <a:rPr lang="en-US" dirty="0"/>
              <a:t>{1.2.0.0/16, [2], 2.0.1.2}</a:t>
            </a:r>
          </a:p>
          <a:p>
            <a:pPr lvl="1"/>
            <a:r>
              <a:rPr lang="en-US" dirty="0"/>
              <a:t>{1.3.0.0/16, [1, 3], 2.0.0.2}</a:t>
            </a:r>
          </a:p>
          <a:p>
            <a:pPr lvl="1"/>
            <a:r>
              <a:rPr lang="en-US" dirty="0"/>
              <a:t>{1.8.0.0/13, [1, 3, 6], 2.0.0.2}           </a:t>
            </a:r>
            <a:r>
              <a:rPr lang="en-US" i="1" dirty="0"/>
              <a:t>added</a:t>
            </a:r>
            <a:endParaRPr lang="en-US" dirty="0"/>
          </a:p>
          <a:p>
            <a:pPr lvl="1"/>
            <a:r>
              <a:rPr lang="en-US" dirty="0"/>
              <a:t>{1.4.0.0/14}, [1, 3, 2, 4], 2.0.0.2}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4" name="Rounded Rectangle 3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2.0.0.2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10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Brace 16"/>
          <p:cNvSpPr/>
          <p:nvPr/>
        </p:nvSpPr>
        <p:spPr>
          <a:xfrm>
            <a:off x="4607712" y="5602148"/>
            <a:ext cx="295835" cy="780249"/>
          </a:xfrm>
          <a:prstGeom prst="rightBrace">
            <a:avLst>
              <a:gd name="adj1" fmla="val 32723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AEDA9-72BC-7E4A-AFD1-278575C0F20B}"/>
              </a:ext>
            </a:extLst>
          </p:cNvPr>
          <p:cNvSpPr txBox="1"/>
          <p:nvPr/>
        </p:nvSpPr>
        <p:spPr>
          <a:xfrm>
            <a:off x="5899438" y="5678306"/>
            <a:ext cx="131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This is like a DV update</a:t>
            </a:r>
          </a:p>
        </p:txBody>
      </p:sp>
    </p:spTree>
    <p:extLst>
      <p:ext uri="{BB962C8B-B14F-4D97-AF65-F5344CB8AC3E}">
        <p14:creationId xmlns:p14="http://schemas.microsoft.com/office/powerpoint/2010/main" val="1101299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569907"/>
          </a:xfrm>
        </p:spPr>
        <p:txBody>
          <a:bodyPr>
            <a:noAutofit/>
          </a:bodyPr>
          <a:lstStyle/>
          <a:p>
            <a:r>
              <a:rPr lang="en-US" sz="3600" dirty="0"/>
              <a:t>Next, AS0 hears from AS2 &amp; updates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471" y="868069"/>
            <a:ext cx="7410904" cy="6040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Formerly:</a:t>
            </a:r>
          </a:p>
          <a:p>
            <a:pPr lvl="1"/>
            <a:r>
              <a:rPr lang="en-US" dirty="0"/>
              <a:t>{1.0.0.0/16, [], local}</a:t>
            </a:r>
          </a:p>
          <a:p>
            <a:pPr lvl="1"/>
            <a:r>
              <a:rPr lang="en-US" dirty="0"/>
              <a:t>{1.1.0.0/16, [1], 2.0.0.2}</a:t>
            </a:r>
          </a:p>
          <a:p>
            <a:pPr lvl="1"/>
            <a:r>
              <a:rPr lang="en-US" dirty="0"/>
              <a:t>{1.2.0.0/16, [2], 2.0.1.2}</a:t>
            </a:r>
          </a:p>
          <a:p>
            <a:pPr lvl="1"/>
            <a:r>
              <a:rPr lang="en-US" dirty="0"/>
              <a:t>{1.3.0.0/16, [1, 3], 2.0.0.2}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{1.4.0.0/14}, [1, 3, 2, 4], 2.0.0.2}</a:t>
            </a:r>
          </a:p>
          <a:p>
            <a:pPr lvl="1"/>
            <a:r>
              <a:rPr lang="en-US" dirty="0"/>
              <a:t>{1.8.0.0/13, [1, 3, 6], 2.0.0.2}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{1.4.0.0/14, [2, 4], 2.0.1.2} </a:t>
            </a:r>
            <a:r>
              <a:rPr lang="en-US" dirty="0"/>
              <a:t>← </a:t>
            </a:r>
            <a:r>
              <a:rPr lang="en-US" i="1" dirty="0"/>
              <a:t>shorter route</a:t>
            </a:r>
            <a:endParaRPr lang="en-US" dirty="0"/>
          </a:p>
          <a:p>
            <a:pPr lvl="1"/>
            <a:r>
              <a:rPr lang="en-US" dirty="0"/>
              <a:t>{1.3.0.0/16, [2, 3], 2.0.1.2} ← </a:t>
            </a:r>
            <a:r>
              <a:rPr lang="en-US" i="1" dirty="0"/>
              <a:t>equal alternative</a:t>
            </a:r>
            <a:endParaRPr lang="en-US" dirty="0"/>
          </a:p>
          <a:p>
            <a:pPr lvl="1"/>
            <a:r>
              <a:rPr lang="en-US" dirty="0"/>
              <a:t>{1.8.0.0/13, [2, 3, 6], 2.0.1.2} ← </a:t>
            </a:r>
            <a:r>
              <a:rPr lang="en-US" i="1" dirty="0"/>
              <a:t>equal alternative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Advertisement from AS2 said:</a:t>
            </a:r>
          </a:p>
          <a:p>
            <a:pPr lvl="1"/>
            <a:r>
              <a:rPr lang="en-US" dirty="0"/>
              <a:t>{1.0.0.0/16, [2, 0], 2.0.1.2}</a:t>
            </a:r>
          </a:p>
          <a:p>
            <a:pPr lvl="1"/>
            <a:r>
              <a:rPr lang="en-US" dirty="0"/>
              <a:t>{1.2.0.0/16, [2], 2.0.1.2}</a:t>
            </a:r>
          </a:p>
          <a:p>
            <a:pPr lvl="1"/>
            <a:r>
              <a:rPr lang="en-US" dirty="0"/>
              <a:t>{1.3.0.0/16, [2, 3], 2.0.1.2}</a:t>
            </a:r>
          </a:p>
          <a:p>
            <a:pPr lvl="1"/>
            <a:r>
              <a:rPr lang="en-US" dirty="0"/>
              <a:t>{1.1.0.0/16, [2, 3, 1], 2.0.1.2} ← </a:t>
            </a:r>
            <a:r>
              <a:rPr lang="en-US" i="1" dirty="0"/>
              <a:t>an inferior route</a:t>
            </a:r>
            <a:endParaRPr lang="en-US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{1.4.0.0/14, [2, 4], 2.0.1.2}</a:t>
            </a:r>
            <a:r>
              <a:rPr lang="en-US" dirty="0"/>
              <a:t> ← </a:t>
            </a:r>
            <a:r>
              <a:rPr lang="en-US" i="1" dirty="0"/>
              <a:t>a better route!</a:t>
            </a:r>
            <a:endParaRPr lang="en-US" dirty="0"/>
          </a:p>
          <a:p>
            <a:pPr lvl="1"/>
            <a:r>
              <a:rPr lang="en-US" dirty="0"/>
              <a:t>{1.8.0.0/13, [2, 3, 6], 2.0.1.2}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4" name="Rounded Rectangle 3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2.0.0.2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10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1053296" y="2698953"/>
            <a:ext cx="4201610" cy="1136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3471" y="1050819"/>
            <a:ext cx="1492209" cy="7235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210" y="789209"/>
            <a:ext cx="1863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Updated:</a:t>
            </a:r>
          </a:p>
        </p:txBody>
      </p:sp>
      <p:sp>
        <p:nvSpPr>
          <p:cNvPr id="17" name="Freeform 16"/>
          <p:cNvSpPr/>
          <p:nvPr/>
        </p:nvSpPr>
        <p:spPr>
          <a:xfrm>
            <a:off x="8842157" y="1465139"/>
            <a:ext cx="2423236" cy="3900668"/>
          </a:xfrm>
          <a:custGeom>
            <a:avLst/>
            <a:gdLst>
              <a:gd name="connsiteX0" fmla="*/ 912849 w 2395564"/>
              <a:gd name="connsiteY0" fmla="*/ 0 h 3750197"/>
              <a:gd name="connsiteX1" fmla="*/ 2128191 w 2395564"/>
              <a:gd name="connsiteY1" fmla="*/ 312516 h 3750197"/>
              <a:gd name="connsiteX2" fmla="*/ 2243938 w 2395564"/>
              <a:gd name="connsiteY2" fmla="*/ 1527858 h 3750197"/>
              <a:gd name="connsiteX3" fmla="*/ 357264 w 2395564"/>
              <a:gd name="connsiteY3" fmla="*/ 2118167 h 3750197"/>
              <a:gd name="connsiteX4" fmla="*/ 10024 w 2395564"/>
              <a:gd name="connsiteY4" fmla="*/ 3750197 h 3750197"/>
              <a:gd name="connsiteX0" fmla="*/ 322540 w 2423236"/>
              <a:gd name="connsiteY0" fmla="*/ 0 h 3772586"/>
              <a:gd name="connsiteX1" fmla="*/ 2128191 w 2423236"/>
              <a:gd name="connsiteY1" fmla="*/ 334905 h 3772586"/>
              <a:gd name="connsiteX2" fmla="*/ 2243938 w 2423236"/>
              <a:gd name="connsiteY2" fmla="*/ 1550247 h 3772586"/>
              <a:gd name="connsiteX3" fmla="*/ 357264 w 2423236"/>
              <a:gd name="connsiteY3" fmla="*/ 2140556 h 3772586"/>
              <a:gd name="connsiteX4" fmla="*/ 10024 w 2423236"/>
              <a:gd name="connsiteY4" fmla="*/ 3772586 h 377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236" h="3772586">
                <a:moveTo>
                  <a:pt x="322540" y="0"/>
                </a:moveTo>
                <a:cubicBezTo>
                  <a:pt x="819287" y="28936"/>
                  <a:pt x="1807958" y="76531"/>
                  <a:pt x="2128191" y="334905"/>
                </a:cubicBezTo>
                <a:cubicBezTo>
                  <a:pt x="2448424" y="593279"/>
                  <a:pt x="2539092" y="1249305"/>
                  <a:pt x="2243938" y="1550247"/>
                </a:cubicBezTo>
                <a:cubicBezTo>
                  <a:pt x="1948784" y="1851189"/>
                  <a:pt x="729583" y="1770166"/>
                  <a:pt x="357264" y="2140556"/>
                </a:cubicBezTo>
                <a:cubicBezTo>
                  <a:pt x="-15055" y="2510946"/>
                  <a:pt x="-16984" y="3159128"/>
                  <a:pt x="10024" y="3772586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974957" y="1465139"/>
            <a:ext cx="69448" cy="3900668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transitive routes?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08126"/>
            <a:ext cx="6676975" cy="5594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AS0 has two routes with AS_PATHs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[2] </a:t>
            </a:r>
            <a:r>
              <a:rPr lang="en-US" dirty="0"/>
              <a:t>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[1, 3, 2, 4].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Does this mean that [2, 4] is a valid route?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BGP does </a:t>
            </a:r>
            <a:r>
              <a:rPr lang="en-US" b="1" i="1" dirty="0">
                <a:solidFill>
                  <a:schemeClr val="accent6"/>
                </a:solidFill>
              </a:rPr>
              <a:t>not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make this inference because: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Until AS2 advertises the [2, 4] route to me, I cannot be sure that AS2 will accept traffic from me to AS4.  AS2 may offer the route to some neighbors (AS3), but not others.  (A </a:t>
            </a:r>
            <a:r>
              <a:rPr lang="en-US" b="1" dirty="0"/>
              <a:t>policy</a:t>
            </a:r>
            <a:r>
              <a:rPr lang="en-US" dirty="0"/>
              <a:t> distinction.)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5" name="Rounded Rectangle 4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2.0.0.2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2"/>
              <a:endCxn id="12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16"/>
          <p:cNvSpPr/>
          <p:nvPr/>
        </p:nvSpPr>
        <p:spPr>
          <a:xfrm>
            <a:off x="8842157" y="1465139"/>
            <a:ext cx="2423236" cy="3900668"/>
          </a:xfrm>
          <a:custGeom>
            <a:avLst/>
            <a:gdLst>
              <a:gd name="connsiteX0" fmla="*/ 912849 w 2395564"/>
              <a:gd name="connsiteY0" fmla="*/ 0 h 3750197"/>
              <a:gd name="connsiteX1" fmla="*/ 2128191 w 2395564"/>
              <a:gd name="connsiteY1" fmla="*/ 312516 h 3750197"/>
              <a:gd name="connsiteX2" fmla="*/ 2243938 w 2395564"/>
              <a:gd name="connsiteY2" fmla="*/ 1527858 h 3750197"/>
              <a:gd name="connsiteX3" fmla="*/ 357264 w 2395564"/>
              <a:gd name="connsiteY3" fmla="*/ 2118167 h 3750197"/>
              <a:gd name="connsiteX4" fmla="*/ 10024 w 2395564"/>
              <a:gd name="connsiteY4" fmla="*/ 3750197 h 3750197"/>
              <a:gd name="connsiteX0" fmla="*/ 322540 w 2423236"/>
              <a:gd name="connsiteY0" fmla="*/ 0 h 3772586"/>
              <a:gd name="connsiteX1" fmla="*/ 2128191 w 2423236"/>
              <a:gd name="connsiteY1" fmla="*/ 334905 h 3772586"/>
              <a:gd name="connsiteX2" fmla="*/ 2243938 w 2423236"/>
              <a:gd name="connsiteY2" fmla="*/ 1550247 h 3772586"/>
              <a:gd name="connsiteX3" fmla="*/ 357264 w 2423236"/>
              <a:gd name="connsiteY3" fmla="*/ 2140556 h 3772586"/>
              <a:gd name="connsiteX4" fmla="*/ 10024 w 2423236"/>
              <a:gd name="connsiteY4" fmla="*/ 3772586 h 377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236" h="3772586">
                <a:moveTo>
                  <a:pt x="322540" y="0"/>
                </a:moveTo>
                <a:cubicBezTo>
                  <a:pt x="819287" y="28936"/>
                  <a:pt x="1807958" y="76531"/>
                  <a:pt x="2128191" y="334905"/>
                </a:cubicBezTo>
                <a:cubicBezTo>
                  <a:pt x="2448424" y="593279"/>
                  <a:pt x="2539092" y="1249305"/>
                  <a:pt x="2243938" y="1550247"/>
                </a:cubicBezTo>
                <a:cubicBezTo>
                  <a:pt x="1948784" y="1851189"/>
                  <a:pt x="729583" y="1770166"/>
                  <a:pt x="357264" y="2140556"/>
                </a:cubicBezTo>
                <a:cubicBezTo>
                  <a:pt x="-15055" y="2510946"/>
                  <a:pt x="-16984" y="3159128"/>
                  <a:pt x="10024" y="3772586"/>
                </a:cubicBez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74957" y="1465139"/>
            <a:ext cx="72102" cy="1982599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FECAC7-F38E-0740-A18A-1F53C3862E38}"/>
              </a:ext>
            </a:extLst>
          </p:cNvPr>
          <p:cNvGrpSpPr/>
          <p:nvPr/>
        </p:nvGrpSpPr>
        <p:grpSpPr>
          <a:xfrm>
            <a:off x="6244438" y="1996971"/>
            <a:ext cx="929898" cy="884264"/>
            <a:chOff x="10763181" y="2345404"/>
            <a:chExt cx="1139517" cy="1083596"/>
          </a:xfrm>
        </p:grpSpPr>
        <p:sp>
          <p:nvSpPr>
            <p:cNvPr id="20" name="Octagon 19">
              <a:extLst>
                <a:ext uri="{FF2B5EF4-FFF2-40B4-BE49-F238E27FC236}">
                  <a16:creationId xmlns:a16="http://schemas.microsoft.com/office/drawing/2014/main" id="{D01111AC-DFE2-6F46-B51B-79D7C00B1F6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Octagon 20">
              <a:extLst>
                <a:ext uri="{FF2B5EF4-FFF2-40B4-BE49-F238E27FC236}">
                  <a16:creationId xmlns:a16="http://schemas.microsoft.com/office/drawing/2014/main" id="{78455D7E-8D65-524E-969B-0C474548EB80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24BCC3-BA9A-8F4F-AE75-0C3F3389D743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5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7595739" cy="569907"/>
          </a:xfrm>
        </p:spPr>
        <p:txBody>
          <a:bodyPr>
            <a:normAutofit fontScale="90000"/>
          </a:bodyPr>
          <a:lstStyle/>
          <a:p>
            <a:r>
              <a:rPr lang="en-US" dirty="0"/>
              <a:t>Choosing among alternative routes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470" y="868101"/>
            <a:ext cx="7155901" cy="58736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After connecting to AS7, AS0’s border router must </a:t>
            </a:r>
            <a:r>
              <a:rPr lang="en-US" i="1" dirty="0"/>
              <a:t>choose one </a:t>
            </a:r>
            <a:r>
              <a:rPr lang="en-US" dirty="0"/>
              <a:t>of each duplicate route to advertise to AS7:</a:t>
            </a:r>
          </a:p>
          <a:p>
            <a:pPr lvl="1"/>
            <a:r>
              <a:rPr lang="en-US" dirty="0"/>
              <a:t>{1.3.0.0/16, [1, 3], 2.0.0.2} </a:t>
            </a:r>
          </a:p>
          <a:p>
            <a:pPr lvl="1"/>
            <a:r>
              <a:rPr lang="en-US" dirty="0"/>
              <a:t>{1.3.0.0/16, [2, 3], 2.0.1.2} </a:t>
            </a:r>
          </a:p>
          <a:p>
            <a:pPr lvl="1"/>
            <a:r>
              <a:rPr lang="en-US" dirty="0"/>
              <a:t>{1.8.0.0/13, [1, 3, 6], 2.0.0.2} </a:t>
            </a:r>
          </a:p>
          <a:p>
            <a:pPr lvl="1"/>
            <a:r>
              <a:rPr lang="en-US" dirty="0"/>
              <a:t>{1.8.0.0/13, [2, 3, 6], 2.0.1.2}</a:t>
            </a:r>
          </a:p>
          <a:p>
            <a:r>
              <a:rPr lang="en-US" dirty="0"/>
              <a:t>Choice depends on </a:t>
            </a:r>
            <a:r>
              <a:rPr lang="en-US" b="1" i="1" dirty="0">
                <a:solidFill>
                  <a:schemeClr val="accent6"/>
                </a:solidFill>
              </a:rPr>
              <a:t>hot potato routing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Which of the next-hops is closest to the border router 2.0.6.1? (Fewest hops within AS0)</a:t>
            </a:r>
          </a:p>
          <a:p>
            <a:r>
              <a:rPr lang="en-US" dirty="0"/>
              <a:t>If 2.0.0.1 is closer, then it will advertise:</a:t>
            </a:r>
          </a:p>
          <a:p>
            <a:pPr lvl="1"/>
            <a:r>
              <a:rPr lang="en-US" dirty="0"/>
              <a:t>{1.3.0.0/16, [0,1,3], 2.0.6.1}</a:t>
            </a:r>
          </a:p>
          <a:p>
            <a:pPr lvl="1"/>
            <a:r>
              <a:rPr lang="en-US" dirty="0"/>
              <a:t>{1.8.0.0/16, [0,1,3,6], 2.0.6.1}</a:t>
            </a:r>
          </a:p>
          <a:p>
            <a:r>
              <a:rPr lang="en-US" dirty="0"/>
              <a:t>Routing table in AS7 can use one aggregated forwarding rule!</a:t>
            </a:r>
          </a:p>
          <a:p>
            <a:pPr lvl="1"/>
            <a:r>
              <a:rPr lang="en-US" dirty="0"/>
              <a:t>{1.0.0.0/12, 2.0.6.1}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07413" y="2207894"/>
            <a:ext cx="1893346" cy="16351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2.0.6.1</a:t>
            </a:r>
            <a:endParaRPr lang="en-US" sz="2800" b="1" dirty="0">
              <a:solidFill>
                <a:schemeClr val="accent6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1.0.0.0/16</a:t>
            </a:r>
            <a:endParaRPr lang="en-US" i="1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2.0.0.1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2.0.1.1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168309" y="2207894"/>
            <a:ext cx="1893346" cy="16351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1.1.0.0/16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2.0.0.2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2.0.3.2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07413" y="5846819"/>
            <a:ext cx="1893346" cy="921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2.0.4.2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1.4.0.0/14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07413" y="4022466"/>
            <a:ext cx="1893346" cy="16351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2.0.1.2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2.0.2.1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1.2.0.0/16</a:t>
            </a:r>
          </a:p>
          <a:p>
            <a:pPr algn="ctr"/>
            <a:endParaRPr lang="en-US" sz="800" i="1" u="sng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2.0.4.1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68309" y="4022466"/>
            <a:ext cx="1893346" cy="163516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2.0.3.1</a:t>
            </a:r>
          </a:p>
          <a:p>
            <a:r>
              <a:rPr lang="en-US" dirty="0">
                <a:solidFill>
                  <a:schemeClr val="tx1"/>
                </a:solidFill>
              </a:rPr>
              <a:t>2.0.2.2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1.3.0.0/16</a:t>
            </a:r>
          </a:p>
          <a:p>
            <a:pPr algn="ctr"/>
            <a:endParaRPr lang="en-US" sz="800" i="1" u="sng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2.0.5.1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79074" y="5846820"/>
            <a:ext cx="1893346" cy="9217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2.0.5.2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1.8.0.0/13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693184" y="3348205"/>
            <a:ext cx="559396" cy="10757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693183" y="4458298"/>
            <a:ext cx="559396" cy="10757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0" idx="0"/>
          </p:cNvCxnSpPr>
          <p:nvPr/>
        </p:nvCxnSpPr>
        <p:spPr>
          <a:xfrm>
            <a:off x="8854086" y="3843057"/>
            <a:ext cx="0" cy="179409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125747" y="3844849"/>
            <a:ext cx="0" cy="171566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854086" y="5657629"/>
            <a:ext cx="0" cy="187585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125747" y="5659421"/>
            <a:ext cx="0" cy="185793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907413" y="88636"/>
            <a:ext cx="1893346" cy="1635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</a:t>
            </a:r>
            <a:r>
              <a:rPr lang="en-US" sz="2400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u="sng" dirty="0">
                <a:solidFill>
                  <a:schemeClr val="tx1"/>
                </a:solidFill>
              </a:rPr>
              <a:t>3.0.0.0/16</a:t>
            </a:r>
          </a:p>
          <a:p>
            <a:pPr algn="ctr"/>
            <a:endParaRPr lang="en-US" i="1" u="sng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2.0.6.2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856015" y="1726819"/>
            <a:ext cx="0" cy="480352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320423E9-F2B3-CB44-86A5-3C24893B84E9}"/>
              </a:ext>
            </a:extLst>
          </p:cNvPr>
          <p:cNvSpPr/>
          <p:nvPr/>
        </p:nvSpPr>
        <p:spPr>
          <a:xfrm>
            <a:off x="4905832" y="1926216"/>
            <a:ext cx="174172" cy="561910"/>
          </a:xfrm>
          <a:prstGeom prst="rightBrace">
            <a:avLst>
              <a:gd name="adj1" fmla="val 27778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697346B-F83E-074D-9514-401CE5F09ED7}"/>
              </a:ext>
            </a:extLst>
          </p:cNvPr>
          <p:cNvSpPr/>
          <p:nvPr/>
        </p:nvSpPr>
        <p:spPr>
          <a:xfrm>
            <a:off x="4905830" y="2653005"/>
            <a:ext cx="174172" cy="561910"/>
          </a:xfrm>
          <a:prstGeom prst="rightBrace">
            <a:avLst>
              <a:gd name="adj1" fmla="val 27778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1EA77-1AED-DA41-9E2A-AC85564E2F9D}"/>
              </a:ext>
            </a:extLst>
          </p:cNvPr>
          <p:cNvSpPr txBox="1"/>
          <p:nvPr/>
        </p:nvSpPr>
        <p:spPr>
          <a:xfrm>
            <a:off x="5080002" y="2027402"/>
            <a:ext cx="143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one?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4F83E8-EC67-F04B-8006-7A47F704057A}"/>
              </a:ext>
            </a:extLst>
          </p:cNvPr>
          <p:cNvSpPr txBox="1"/>
          <p:nvPr/>
        </p:nvSpPr>
        <p:spPr>
          <a:xfrm>
            <a:off x="5080002" y="2749294"/>
            <a:ext cx="143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one?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D9AF720-0740-BC40-88CC-572608187DBD}"/>
              </a:ext>
            </a:extLst>
          </p:cNvPr>
          <p:cNvSpPr/>
          <p:nvPr/>
        </p:nvSpPr>
        <p:spPr>
          <a:xfrm>
            <a:off x="9495766" y="3596698"/>
            <a:ext cx="1088475" cy="2927909"/>
          </a:xfrm>
          <a:custGeom>
            <a:avLst/>
            <a:gdLst>
              <a:gd name="connsiteX0" fmla="*/ 0 w 3993776"/>
              <a:gd name="connsiteY0" fmla="*/ 0 h 2339788"/>
              <a:gd name="connsiteX1" fmla="*/ 2541494 w 3993776"/>
              <a:gd name="connsiteY1" fmla="*/ 107576 h 2339788"/>
              <a:gd name="connsiteX2" fmla="*/ 3845859 w 3993776"/>
              <a:gd name="connsiteY2" fmla="*/ 618564 h 2339788"/>
              <a:gd name="connsiteX3" fmla="*/ 3993776 w 3993776"/>
              <a:gd name="connsiteY3" fmla="*/ 2339788 h 2339788"/>
              <a:gd name="connsiteX0" fmla="*/ 0 w 4013055"/>
              <a:gd name="connsiteY0" fmla="*/ 0 h 2339788"/>
              <a:gd name="connsiteX1" fmla="*/ 2541494 w 4013055"/>
              <a:gd name="connsiteY1" fmla="*/ 107576 h 2339788"/>
              <a:gd name="connsiteX2" fmla="*/ 3845859 w 4013055"/>
              <a:gd name="connsiteY2" fmla="*/ 618564 h 2339788"/>
              <a:gd name="connsiteX3" fmla="*/ 3993776 w 4013055"/>
              <a:gd name="connsiteY3" fmla="*/ 2339788 h 2339788"/>
              <a:gd name="connsiteX0" fmla="*/ 0 w 4013055"/>
              <a:gd name="connsiteY0" fmla="*/ 83266 h 2254544"/>
              <a:gd name="connsiteX1" fmla="*/ 2541494 w 4013055"/>
              <a:gd name="connsiteY1" fmla="*/ 22332 h 2254544"/>
              <a:gd name="connsiteX2" fmla="*/ 3845859 w 4013055"/>
              <a:gd name="connsiteY2" fmla="*/ 533320 h 2254544"/>
              <a:gd name="connsiteX3" fmla="*/ 3993776 w 4013055"/>
              <a:gd name="connsiteY3" fmla="*/ 2254544 h 2254544"/>
              <a:gd name="connsiteX0" fmla="*/ 0 w 4013055"/>
              <a:gd name="connsiteY0" fmla="*/ 104862 h 2276140"/>
              <a:gd name="connsiteX1" fmla="*/ 2541494 w 4013055"/>
              <a:gd name="connsiteY1" fmla="*/ 43928 h 2276140"/>
              <a:gd name="connsiteX2" fmla="*/ 3845859 w 4013055"/>
              <a:gd name="connsiteY2" fmla="*/ 554916 h 2276140"/>
              <a:gd name="connsiteX3" fmla="*/ 3993776 w 4013055"/>
              <a:gd name="connsiteY3" fmla="*/ 2276140 h 2276140"/>
              <a:gd name="connsiteX0" fmla="*/ 0 w 3431183"/>
              <a:gd name="connsiteY0" fmla="*/ 8436 h 3504079"/>
              <a:gd name="connsiteX1" fmla="*/ 1959622 w 3431183"/>
              <a:gd name="connsiteY1" fmla="*/ 1271867 h 3504079"/>
              <a:gd name="connsiteX2" fmla="*/ 3263987 w 3431183"/>
              <a:gd name="connsiteY2" fmla="*/ 1782855 h 3504079"/>
              <a:gd name="connsiteX3" fmla="*/ 3411904 w 3431183"/>
              <a:gd name="connsiteY3" fmla="*/ 3504079 h 3504079"/>
              <a:gd name="connsiteX0" fmla="*/ 0 w 3431183"/>
              <a:gd name="connsiteY0" fmla="*/ 0 h 3495643"/>
              <a:gd name="connsiteX1" fmla="*/ 1959622 w 3431183"/>
              <a:gd name="connsiteY1" fmla="*/ 1263431 h 3495643"/>
              <a:gd name="connsiteX2" fmla="*/ 3263987 w 3431183"/>
              <a:gd name="connsiteY2" fmla="*/ 1774419 h 3495643"/>
              <a:gd name="connsiteX3" fmla="*/ 3411904 w 3431183"/>
              <a:gd name="connsiteY3" fmla="*/ 3495643 h 3495643"/>
              <a:gd name="connsiteX0" fmla="*/ 0 w 3431183"/>
              <a:gd name="connsiteY0" fmla="*/ 0 h 3495643"/>
              <a:gd name="connsiteX1" fmla="*/ 1014080 w 3431183"/>
              <a:gd name="connsiteY1" fmla="*/ 1335019 h 3495643"/>
              <a:gd name="connsiteX2" fmla="*/ 3263987 w 3431183"/>
              <a:gd name="connsiteY2" fmla="*/ 1774419 h 3495643"/>
              <a:gd name="connsiteX3" fmla="*/ 3411904 w 3431183"/>
              <a:gd name="connsiteY3" fmla="*/ 3495643 h 3495643"/>
              <a:gd name="connsiteX0" fmla="*/ 0 w 3431183"/>
              <a:gd name="connsiteY0" fmla="*/ 0 h 3495643"/>
              <a:gd name="connsiteX1" fmla="*/ 1014080 w 3431183"/>
              <a:gd name="connsiteY1" fmla="*/ 1335019 h 3495643"/>
              <a:gd name="connsiteX2" fmla="*/ 3263987 w 3431183"/>
              <a:gd name="connsiteY2" fmla="*/ 1774419 h 3495643"/>
              <a:gd name="connsiteX3" fmla="*/ 3411904 w 3431183"/>
              <a:gd name="connsiteY3" fmla="*/ 3495643 h 34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1183" h="3495643">
                <a:moveTo>
                  <a:pt x="0" y="0"/>
                </a:moveTo>
                <a:cubicBezTo>
                  <a:pt x="4718" y="655144"/>
                  <a:pt x="615550" y="1200353"/>
                  <a:pt x="1014080" y="1335019"/>
                </a:cubicBezTo>
                <a:cubicBezTo>
                  <a:pt x="1412610" y="1469685"/>
                  <a:pt x="3021940" y="1402384"/>
                  <a:pt x="3263987" y="1774419"/>
                </a:cubicBezTo>
                <a:cubicBezTo>
                  <a:pt x="3506034" y="2146454"/>
                  <a:pt x="3414938" y="3264649"/>
                  <a:pt x="3411904" y="3495643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82A17C9-B680-D946-8A0D-C4AD1B6F8B70}"/>
              </a:ext>
            </a:extLst>
          </p:cNvPr>
          <p:cNvSpPr/>
          <p:nvPr/>
        </p:nvSpPr>
        <p:spPr>
          <a:xfrm>
            <a:off x="9693183" y="2835534"/>
            <a:ext cx="2014133" cy="3689074"/>
          </a:xfrm>
          <a:custGeom>
            <a:avLst/>
            <a:gdLst>
              <a:gd name="connsiteX0" fmla="*/ 0 w 3048316"/>
              <a:gd name="connsiteY0" fmla="*/ 0 h 4128247"/>
              <a:gd name="connsiteX1" fmla="*/ 1048871 w 3048316"/>
              <a:gd name="connsiteY1" fmla="*/ 753036 h 4128247"/>
              <a:gd name="connsiteX2" fmla="*/ 2810436 w 3048316"/>
              <a:gd name="connsiteY2" fmla="*/ 981636 h 4128247"/>
              <a:gd name="connsiteX3" fmla="*/ 3039036 w 3048316"/>
              <a:gd name="connsiteY3" fmla="*/ 4128247 h 4128247"/>
              <a:gd name="connsiteX0" fmla="*/ 0 w 3053167"/>
              <a:gd name="connsiteY0" fmla="*/ 0 h 4128247"/>
              <a:gd name="connsiteX1" fmla="*/ 1048871 w 3053167"/>
              <a:gd name="connsiteY1" fmla="*/ 753036 h 4128247"/>
              <a:gd name="connsiteX2" fmla="*/ 2823883 w 3053167"/>
              <a:gd name="connsiteY2" fmla="*/ 1102659 h 4128247"/>
              <a:gd name="connsiteX3" fmla="*/ 3039036 w 3053167"/>
              <a:gd name="connsiteY3" fmla="*/ 4128247 h 4128247"/>
              <a:gd name="connsiteX0" fmla="*/ 0 w 3053167"/>
              <a:gd name="connsiteY0" fmla="*/ 0 h 4128247"/>
              <a:gd name="connsiteX1" fmla="*/ 1048871 w 3053167"/>
              <a:gd name="connsiteY1" fmla="*/ 753036 h 4128247"/>
              <a:gd name="connsiteX2" fmla="*/ 2823883 w 3053167"/>
              <a:gd name="connsiteY2" fmla="*/ 1102659 h 4128247"/>
              <a:gd name="connsiteX3" fmla="*/ 3039036 w 3053167"/>
              <a:gd name="connsiteY3" fmla="*/ 4128247 h 4128247"/>
              <a:gd name="connsiteX0" fmla="*/ 0 w 3128711"/>
              <a:gd name="connsiteY0" fmla="*/ 0 h 4128247"/>
              <a:gd name="connsiteX1" fmla="*/ 1048871 w 3128711"/>
              <a:gd name="connsiteY1" fmla="*/ 753036 h 4128247"/>
              <a:gd name="connsiteX2" fmla="*/ 2823883 w 3128711"/>
              <a:gd name="connsiteY2" fmla="*/ 1102659 h 4128247"/>
              <a:gd name="connsiteX3" fmla="*/ 3039036 w 3128711"/>
              <a:gd name="connsiteY3" fmla="*/ 4128247 h 4128247"/>
              <a:gd name="connsiteX0" fmla="*/ 0 w 3274179"/>
              <a:gd name="connsiteY0" fmla="*/ 0 h 3718459"/>
              <a:gd name="connsiteX1" fmla="*/ 1194339 w 3274179"/>
              <a:gd name="connsiteY1" fmla="*/ 343248 h 3718459"/>
              <a:gd name="connsiteX2" fmla="*/ 2969351 w 3274179"/>
              <a:gd name="connsiteY2" fmla="*/ 692871 h 3718459"/>
              <a:gd name="connsiteX3" fmla="*/ 3184504 w 3274179"/>
              <a:gd name="connsiteY3" fmla="*/ 3718459 h 3718459"/>
              <a:gd name="connsiteX0" fmla="*/ 0 w 3274179"/>
              <a:gd name="connsiteY0" fmla="*/ 0 h 3718459"/>
              <a:gd name="connsiteX1" fmla="*/ 1194339 w 3274179"/>
              <a:gd name="connsiteY1" fmla="*/ 343248 h 3718459"/>
              <a:gd name="connsiteX2" fmla="*/ 2969351 w 3274179"/>
              <a:gd name="connsiteY2" fmla="*/ 692871 h 3718459"/>
              <a:gd name="connsiteX3" fmla="*/ 3184504 w 3274179"/>
              <a:gd name="connsiteY3" fmla="*/ 3718459 h 3718459"/>
              <a:gd name="connsiteX0" fmla="*/ 0 w 3274179"/>
              <a:gd name="connsiteY0" fmla="*/ 0 h 3718459"/>
              <a:gd name="connsiteX1" fmla="*/ 1194339 w 3274179"/>
              <a:gd name="connsiteY1" fmla="*/ 343248 h 3718459"/>
              <a:gd name="connsiteX2" fmla="*/ 2969351 w 3274179"/>
              <a:gd name="connsiteY2" fmla="*/ 692871 h 3718459"/>
              <a:gd name="connsiteX3" fmla="*/ 3184504 w 3274179"/>
              <a:gd name="connsiteY3" fmla="*/ 3718459 h 371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179" h="3718459">
                <a:moveTo>
                  <a:pt x="0" y="0"/>
                </a:moveTo>
                <a:cubicBezTo>
                  <a:pt x="484189" y="196367"/>
                  <a:pt x="699447" y="227770"/>
                  <a:pt x="1194339" y="343248"/>
                </a:cubicBezTo>
                <a:cubicBezTo>
                  <a:pt x="1689231" y="458726"/>
                  <a:pt x="2435951" y="264806"/>
                  <a:pt x="2969351" y="692871"/>
                </a:cubicBezTo>
                <a:cubicBezTo>
                  <a:pt x="3502751" y="1120936"/>
                  <a:pt x="3171057" y="3122306"/>
                  <a:pt x="3184504" y="3718459"/>
                </a:cubicBezTo>
              </a:path>
            </a:pathLst>
          </a:custGeom>
          <a:noFill/>
          <a:ln w="571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51615"/>
            <a:ext cx="6815062" cy="55948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Local preferences are optional, hard-coded forwarding rules.</a:t>
            </a:r>
          </a:p>
          <a:p>
            <a:r>
              <a:rPr lang="en-US" dirty="0"/>
              <a:t>Local preference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is given priority over the shortest path.</a:t>
            </a:r>
          </a:p>
          <a:p>
            <a:pPr lvl="1"/>
            <a:r>
              <a:rPr lang="en-US" dirty="0"/>
              <a:t>Often due to business considerations or due to links having different bandwidth/latency.</a:t>
            </a:r>
          </a:p>
          <a:p>
            <a:r>
              <a:rPr lang="en-US" dirty="0"/>
              <a:t>AS0 has two next-hop choices to route to </a:t>
            </a:r>
            <a:r>
              <a:rPr lang="en-US" i="1" dirty="0"/>
              <a:t>all</a:t>
            </a:r>
            <a:r>
              <a:rPr lang="en-US" dirty="0"/>
              <a:t> of the AS’s.</a:t>
            </a:r>
          </a:p>
          <a:p>
            <a:r>
              <a:rPr lang="en-US" dirty="0"/>
              <a:t>For example, a worst-case choice of local preference at AS0 could yield:</a:t>
            </a:r>
          </a:p>
          <a:p>
            <a:pPr lvl="1"/>
            <a:r>
              <a:rPr lang="en-US" dirty="0"/>
              <a:t>{1.0.0.0/16, [], local}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{1.1.0.0/16, [2, 3, 1], 2.0.1.2}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{1.2.0.0/16, [1, 3, 2], 2.0.0.2}</a:t>
            </a:r>
          </a:p>
          <a:p>
            <a:pPr lvl="1"/>
            <a:r>
              <a:rPr lang="en-US" dirty="0"/>
              <a:t>{1.3.0.0/16, [2, 3], 2.0.1.2}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{1.4.0.0/14, [1, 3, 2, 4], 2.0.0.2}</a:t>
            </a:r>
          </a:p>
          <a:p>
            <a:pPr lvl="1"/>
            <a:r>
              <a:rPr lang="en-US" dirty="0"/>
              <a:t>{1.8.0.0/13, [2, 3, 6], 2.0.1.2}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4" name="Rounded Rectangle 3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2.0.0.2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10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632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54F3-F8C3-024B-B428-A31D08D8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(DV)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D7B31-2759-DB4B-BCE7-EB16BF5F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node operates independently (a distributed algorithm).</a:t>
            </a:r>
          </a:p>
          <a:p>
            <a:endParaRPr lang="en-US" sz="2100" dirty="0"/>
          </a:p>
          <a:p>
            <a:pPr marL="0" indent="0">
              <a:buNone/>
            </a:pPr>
            <a:r>
              <a:rPr lang="en-US" dirty="0"/>
              <a:t>Each node must </a:t>
            </a:r>
            <a:r>
              <a:rPr lang="en-US" u="sng" dirty="0"/>
              <a:t>store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Its </a:t>
            </a:r>
            <a:r>
              <a:rPr lang="en-US" b="1" dirty="0"/>
              <a:t>outbound links</a:t>
            </a:r>
            <a:r>
              <a:rPr lang="en-US" dirty="0"/>
              <a:t>: who do they connect to, and at what cost.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Each neighbor’s latest DV</a:t>
            </a:r>
            <a:r>
              <a:rPr lang="en-US" dirty="0"/>
              <a:t>: who can I reach through neighbors?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/>
              <a:t>Each node must </a:t>
            </a:r>
            <a:r>
              <a:rPr lang="en-US" u="sng" dirty="0"/>
              <a:t>compute</a:t>
            </a:r>
            <a:r>
              <a:rPr lang="en-US" dirty="0"/>
              <a:t>:</a:t>
            </a:r>
          </a:p>
          <a:p>
            <a:r>
              <a:rPr lang="en-US" dirty="0"/>
              <a:t>Its own DV using 1 &amp; 2.  This will be optimal, given the info I have.</a:t>
            </a:r>
          </a:p>
          <a:p>
            <a:r>
              <a:rPr lang="en-US" dirty="0"/>
              <a:t>Whenever either 1 or 2 changes, I must recompute my DV.</a:t>
            </a:r>
          </a:p>
          <a:p>
            <a:r>
              <a:rPr lang="en-US" dirty="0"/>
              <a:t>Whenever my DV changes, send my updated DV to all neighbors.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/>
              <a:t>When DV messages are no longer sent, we have converged to an optimal solution.  Each node’s DV is an optimal </a:t>
            </a:r>
            <a:r>
              <a:rPr lang="en-US" b="1" dirty="0"/>
              <a:t>forwarding table </a:t>
            </a:r>
            <a:r>
              <a:rPr lang="en-US" dirty="0"/>
              <a:t>for routing.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11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Autonomous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7005430" cy="5594888"/>
          </a:xfrm>
        </p:spPr>
        <p:txBody>
          <a:bodyPr anchor="ctr">
            <a:normAutofit lnSpcReduction="10000"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Stub</a:t>
            </a:r>
            <a:r>
              <a:rPr lang="en-US" i="1" dirty="0"/>
              <a:t>:</a:t>
            </a:r>
            <a:r>
              <a:rPr lang="en-US" dirty="0"/>
              <a:t> connects to just </a:t>
            </a:r>
            <a:r>
              <a:rPr lang="en-US" i="1" dirty="0"/>
              <a:t>one</a:t>
            </a:r>
            <a:r>
              <a:rPr lang="en-US" dirty="0"/>
              <a:t> other AS.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Transit</a:t>
            </a:r>
            <a:r>
              <a:rPr lang="en-US" i="1" dirty="0"/>
              <a:t>: </a:t>
            </a:r>
            <a:r>
              <a:rPr lang="en-US" dirty="0"/>
              <a:t>connects to multiple AS’s and routes between them.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Tier 1 ISPs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Multihomed</a:t>
            </a:r>
            <a:r>
              <a:rPr lang="en-US" i="1" dirty="0"/>
              <a:t>: </a:t>
            </a:r>
            <a:r>
              <a:rPr lang="en-US" dirty="0"/>
              <a:t>connects to multiple other AS’s, but do not route between.</a:t>
            </a:r>
          </a:p>
          <a:p>
            <a:pPr lvl="1"/>
            <a:r>
              <a:rPr lang="en-US" dirty="0"/>
              <a:t>Links for performance and fault tolerance.</a:t>
            </a:r>
          </a:p>
          <a:p>
            <a:pPr lvl="1"/>
            <a:r>
              <a:rPr lang="en-US" dirty="0"/>
              <a:t>Only advertises routes to its own subnets.</a:t>
            </a:r>
          </a:p>
          <a:p>
            <a:pPr lvl="1"/>
            <a:endParaRPr lang="en-US" dirty="0"/>
          </a:p>
          <a:p>
            <a:r>
              <a:rPr lang="en-US" dirty="0"/>
              <a:t>Multihomed and transit AS’s both have multiple connections but have different BGP advertisement policies.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52776" y="1679943"/>
            <a:ext cx="1579059" cy="96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Stub 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52776" y="3219754"/>
            <a:ext cx="1579059" cy="96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Transit AS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442305" y="2640721"/>
            <a:ext cx="0" cy="579033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833581" y="3219754"/>
            <a:ext cx="1579059" cy="96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Transit AS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9231835" y="3700142"/>
            <a:ext cx="601746" cy="1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652776" y="4953885"/>
            <a:ext cx="2322572" cy="96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Multihomed</a:t>
            </a:r>
            <a:r>
              <a:rPr lang="en-US" sz="2000" dirty="0">
                <a:solidFill>
                  <a:schemeClr val="tx1"/>
                </a:solidFill>
              </a:rPr>
              <a:t> AS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442305" y="4180532"/>
            <a:ext cx="0" cy="773353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231835" y="4180532"/>
            <a:ext cx="1422345" cy="773353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833580" y="1679943"/>
            <a:ext cx="1579059" cy="96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Stub AS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9231835" y="2640721"/>
            <a:ext cx="1391275" cy="641557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64DF2038-5C39-EF43-AF16-431BEF4D0FD4}"/>
              </a:ext>
            </a:extLst>
          </p:cNvPr>
          <p:cNvSpPr/>
          <p:nvPr/>
        </p:nvSpPr>
        <p:spPr>
          <a:xfrm>
            <a:off x="9292201" y="464888"/>
            <a:ext cx="2120437" cy="883403"/>
          </a:xfrm>
          <a:prstGeom prst="wedgeRectCallout">
            <a:avLst>
              <a:gd name="adj1" fmla="val -62014"/>
              <a:gd name="adj2" fmla="val 26767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would happen if this became a multihomed AS?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FF567-CCCA-2D44-8C56-64D519064850}"/>
              </a:ext>
            </a:extLst>
          </p:cNvPr>
          <p:cNvGrpSpPr/>
          <p:nvPr/>
        </p:nvGrpSpPr>
        <p:grpSpPr>
          <a:xfrm>
            <a:off x="11211896" y="621663"/>
            <a:ext cx="716633" cy="681465"/>
            <a:chOff x="10763181" y="2345404"/>
            <a:chExt cx="1139517" cy="1083596"/>
          </a:xfrm>
        </p:grpSpPr>
        <p:sp>
          <p:nvSpPr>
            <p:cNvPr id="20" name="Octagon 19">
              <a:extLst>
                <a:ext uri="{FF2B5EF4-FFF2-40B4-BE49-F238E27FC236}">
                  <a16:creationId xmlns:a16="http://schemas.microsoft.com/office/drawing/2014/main" id="{42AC9DF7-E403-C243-8C28-74FB9B1D31F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" name="Octagon 20">
              <a:extLst>
                <a:ext uri="{FF2B5EF4-FFF2-40B4-BE49-F238E27FC236}">
                  <a16:creationId xmlns:a16="http://schemas.microsoft.com/office/drawing/2014/main" id="{954E6149-D054-8249-890F-E7834FB8B3C6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5F2199-8D07-F149-AD6A-020D79DCD7C6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0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" y="154983"/>
            <a:ext cx="6963880" cy="883403"/>
          </a:xfrm>
        </p:spPr>
        <p:txBody>
          <a:bodyPr/>
          <a:lstStyle/>
          <a:p>
            <a:r>
              <a:rPr lang="en-US" dirty="0" err="1"/>
              <a:t>Multihoming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51615"/>
            <a:ext cx="7063304" cy="559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Let’s say that AS1 decides to become a </a:t>
            </a:r>
            <a:r>
              <a:rPr lang="en-US" i="1" dirty="0" err="1">
                <a:solidFill>
                  <a:schemeClr val="accent2"/>
                </a:solidFill>
              </a:rPr>
              <a:t>multihomed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AS instead of a </a:t>
            </a:r>
            <a:r>
              <a:rPr lang="en-US" i="1" dirty="0">
                <a:solidFill>
                  <a:schemeClr val="accent6"/>
                </a:solidFill>
              </a:rPr>
              <a:t>transit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AS.</a:t>
            </a:r>
          </a:p>
          <a:p>
            <a:pPr lvl="1"/>
            <a:r>
              <a:rPr lang="en-US" dirty="0"/>
              <a:t>It will stop advertising routes to outside subnets.</a:t>
            </a:r>
          </a:p>
          <a:p>
            <a:r>
              <a:rPr lang="en-US" dirty="0"/>
              <a:t>At AS0, we will only route to AS1 for its 1.1.0.0/16 subnet:</a:t>
            </a:r>
          </a:p>
          <a:p>
            <a:pPr lvl="1"/>
            <a:r>
              <a:rPr lang="en-US" dirty="0"/>
              <a:t>{1.0.0.0/16, [], local}</a:t>
            </a:r>
          </a:p>
          <a:p>
            <a:pPr lvl="1"/>
            <a:r>
              <a:rPr lang="en-US" dirty="0"/>
              <a:t>{1.1.0.0/16, [1], 2.0.0.2}</a:t>
            </a:r>
          </a:p>
          <a:p>
            <a:pPr lvl="1"/>
            <a:r>
              <a:rPr lang="en-US" dirty="0"/>
              <a:t>{1.2.0.0/16, [2], 2.0.1.2}</a:t>
            </a:r>
          </a:p>
          <a:p>
            <a:pPr lvl="1"/>
            <a:r>
              <a:rPr lang="en-US" dirty="0"/>
              <a:t>{1.3.0.0/16, [2, 3], 2.0.1.2}</a:t>
            </a:r>
          </a:p>
          <a:p>
            <a:pPr lvl="1"/>
            <a:r>
              <a:rPr lang="en-US" strike="sngStrike" dirty="0"/>
              <a:t>{1.3.0.0/16, [1, 2], 2.0.0.2}</a:t>
            </a:r>
            <a:r>
              <a:rPr lang="en-US" dirty="0"/>
              <a:t> ← </a:t>
            </a:r>
            <a:r>
              <a:rPr lang="en-US" i="1" dirty="0"/>
              <a:t>not advertised</a:t>
            </a:r>
            <a:endParaRPr lang="en-US" strike="sngStrike" dirty="0"/>
          </a:p>
          <a:p>
            <a:pPr lvl="1"/>
            <a:r>
              <a:rPr lang="en-US" dirty="0"/>
              <a:t>{1.4.0.0/14, [2, 4], 2.0.1.2}</a:t>
            </a:r>
          </a:p>
          <a:p>
            <a:pPr lvl="1"/>
            <a:r>
              <a:rPr lang="en-US" dirty="0"/>
              <a:t>{1.8.0.0/13, [2, 3, 6], 2.0.1.2}</a:t>
            </a:r>
          </a:p>
          <a:p>
            <a:pPr lvl="1"/>
            <a:r>
              <a:rPr lang="en-US" strike="sngStrike" dirty="0"/>
              <a:t>{1.8.0.0.3/13, [1, 3, 6], 2.0.0.2}</a:t>
            </a:r>
            <a:r>
              <a:rPr lang="en-US" dirty="0"/>
              <a:t> ← </a:t>
            </a:r>
            <a:r>
              <a:rPr lang="en-US" i="1" dirty="0"/>
              <a:t>not advertised</a:t>
            </a:r>
            <a:endParaRPr lang="en-US" strike="sngStrike" dirty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594901" y="494848"/>
            <a:ext cx="4165007" cy="5864401"/>
            <a:chOff x="7594901" y="494848"/>
            <a:chExt cx="4165007" cy="5864401"/>
          </a:xfrm>
        </p:grpSpPr>
        <p:sp>
          <p:nvSpPr>
            <p:cNvPr id="4" name="Rounded Rectangle 3"/>
            <p:cNvSpPr/>
            <p:nvPr/>
          </p:nvSpPr>
          <p:spPr>
            <a:xfrm>
              <a:off x="7594901" y="494848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1.0.0.0/16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2.0.0.1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55797" y="494848"/>
              <a:ext cx="1893346" cy="16351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1.1.0.0/16</a:t>
              </a:r>
            </a:p>
            <a:p>
              <a:pPr algn="ctr"/>
              <a:endParaRPr lang="en-US" i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2.0.0.2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94901" y="4724085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1.4.0.0/14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4901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2.0.1.2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2.0.2.1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1.2.0.0/16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2.0.4.1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55797" y="2610363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2.0.3.1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2.0.2.2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1.3.0.0/16</a:t>
              </a:r>
            </a:p>
            <a:p>
              <a:pPr algn="ctr"/>
              <a:endParaRPr lang="en-US" sz="800" i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66562" y="4724086"/>
              <a:ext cx="1893346" cy="16351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2.0.5.2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AS</a:t>
              </a: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i="1" u="sng" dirty="0">
                  <a:solidFill>
                    <a:schemeClr val="tx1"/>
                  </a:solidFill>
                </a:rPr>
                <a:t>1.8.0.0/13</a:t>
              </a:r>
            </a:p>
            <a:p>
              <a:pPr algn="ctr"/>
              <a:endParaRPr lang="en-US" i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380672" y="1635159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80671" y="3046195"/>
              <a:ext cx="559396" cy="107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10" idx="0"/>
            </p:cNvCxnSpPr>
            <p:nvPr/>
          </p:nvCxnSpPr>
          <p:spPr>
            <a:xfrm>
              <a:off x="8541574" y="2130011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813235" y="2131803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541574" y="4245526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813235" y="4247318"/>
              <a:ext cx="0" cy="480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76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routing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DV </a:t>
            </a:r>
            <a:r>
              <a:rPr lang="en-US" b="1" dirty="0">
                <a:solidFill>
                  <a:schemeClr val="accent6"/>
                </a:solidFill>
              </a:rPr>
              <a:t>Count to infinity</a:t>
            </a:r>
            <a:r>
              <a:rPr lang="en-US" b="1" dirty="0"/>
              <a:t> </a:t>
            </a:r>
            <a:r>
              <a:rPr lang="en-US" dirty="0"/>
              <a:t>leads to slower convergence when links get worse.</a:t>
            </a:r>
          </a:p>
          <a:p>
            <a:pPr lvl="1"/>
            <a:r>
              <a:rPr lang="en-US" dirty="0"/>
              <a:t>Good news travels quickly, bad news travels slowly.</a:t>
            </a:r>
          </a:p>
          <a:p>
            <a:r>
              <a:rPr lang="en-US" dirty="0"/>
              <a:t>Internet routing is hierarchical.</a:t>
            </a:r>
          </a:p>
          <a:p>
            <a:r>
              <a:rPr lang="en-US" b="1" dirty="0">
                <a:solidFill>
                  <a:schemeClr val="accent6"/>
                </a:solidFill>
              </a:rPr>
              <a:t>Autonomous systems </a:t>
            </a:r>
            <a:r>
              <a:rPr lang="en-US" dirty="0"/>
              <a:t>(</a:t>
            </a:r>
            <a:r>
              <a:rPr lang="en-US" dirty="0" err="1"/>
              <a:t>ASes</a:t>
            </a:r>
            <a:r>
              <a:rPr lang="en-US" dirty="0"/>
              <a:t>) are grouped routers with one routing policy.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chemeClr val="accent6"/>
                </a:solidFill>
              </a:rPr>
              <a:t>Interior Gateway Protocol </a:t>
            </a:r>
            <a:r>
              <a:rPr lang="en-US" dirty="0"/>
              <a:t>(IGP) (</a:t>
            </a:r>
            <a:r>
              <a:rPr lang="en-US" dirty="0" err="1"/>
              <a:t>eg.</a:t>
            </a:r>
            <a:r>
              <a:rPr lang="en-US" dirty="0"/>
              <a:t>, OSPF) determines optimal routes within an AS.</a:t>
            </a:r>
          </a:p>
          <a:p>
            <a:pPr lvl="1"/>
            <a:r>
              <a:rPr lang="en-US" dirty="0"/>
              <a:t>Can use a centralized (Link State) shortest path algorithm, like Dijkstra’s.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6"/>
                </a:solidFill>
              </a:rPr>
              <a:t>Border Gateway Protocol </a:t>
            </a:r>
            <a:r>
              <a:rPr lang="en-US" dirty="0"/>
              <a:t>(BGP) determines routes between </a:t>
            </a:r>
            <a:r>
              <a:rPr lang="en-US" dirty="0" err="1"/>
              <a:t>ASes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Uses a distributed shortest-AS-hop path algorithm (Distance Vector).</a:t>
            </a:r>
          </a:p>
          <a:p>
            <a:r>
              <a:rPr lang="en-US" dirty="0"/>
              <a:t>BGP </a:t>
            </a:r>
            <a:r>
              <a:rPr lang="en-US" b="1" dirty="0">
                <a:solidFill>
                  <a:schemeClr val="accent6"/>
                </a:solidFill>
              </a:rPr>
              <a:t>advertisement</a:t>
            </a:r>
            <a:r>
              <a:rPr lang="en-US" dirty="0"/>
              <a:t> includes a list of routes, each looking like:</a:t>
            </a:r>
          </a:p>
          <a:p>
            <a:pPr lvl="1"/>
            <a:r>
              <a:rPr lang="en-US" dirty="0"/>
              <a:t>{</a:t>
            </a:r>
            <a:r>
              <a:rPr lang="en-US" sz="2000" dirty="0">
                <a:solidFill>
                  <a:schemeClr val="accent1"/>
                </a:solidFill>
              </a:rPr>
              <a:t>PREFIX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43.5.0.0/16, </a:t>
            </a:r>
            <a:r>
              <a:rPr lang="en-US" sz="2000" dirty="0">
                <a:solidFill>
                  <a:schemeClr val="accent1"/>
                </a:solidFill>
              </a:rPr>
              <a:t>AS-PATH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[AS4, AS65, AS1], </a:t>
            </a:r>
            <a:r>
              <a:rPr lang="en-US" sz="2000" dirty="0">
                <a:solidFill>
                  <a:schemeClr val="accent1"/>
                </a:solidFill>
              </a:rPr>
              <a:t>NEXT-HOP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5.6.7.200)}</a:t>
            </a:r>
          </a:p>
          <a:p>
            <a:pPr lvl="1"/>
            <a:r>
              <a:rPr lang="en-US" dirty="0"/>
              <a:t>This tells a neighboring AS that it can forward packets to the prefix.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0A56E-68E8-124F-AE17-8B9DC5C01165}"/>
              </a:ext>
            </a:extLst>
          </p:cNvPr>
          <p:cNvSpPr txBox="1"/>
          <p:nvPr/>
        </p:nvSpPr>
        <p:spPr>
          <a:xfrm>
            <a:off x="139485" y="8989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link costs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 detects local link cost change</a:t>
            </a:r>
          </a:p>
          <a:p>
            <a:r>
              <a:rPr lang="en-US" dirty="0"/>
              <a:t>Recalculates distance vector</a:t>
            </a:r>
          </a:p>
          <a:p>
            <a:r>
              <a:rPr lang="en-US" dirty="0"/>
              <a:t>If DV changed, notify neighbors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Link cost was decreased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>
                <a:solidFill>
                  <a:schemeClr val="accent6"/>
                </a:solidFill>
              </a:rPr>
              <a:t>Good news travels quickly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i="1" dirty="0"/>
              <a:t>y</a:t>
            </a:r>
            <a:r>
              <a:rPr lang="en-US" altLang="en-US" dirty="0"/>
              <a:t> detects new link-cost, updates its DV, sends new DV to neighbors.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i="1" dirty="0"/>
              <a:t>z</a:t>
            </a:r>
            <a:r>
              <a:rPr lang="en-US" altLang="en-US" dirty="0"/>
              <a:t> receives update from </a:t>
            </a:r>
            <a:r>
              <a:rPr lang="en-US" altLang="en-US" i="1" dirty="0"/>
              <a:t>y</a:t>
            </a:r>
            <a:r>
              <a:rPr lang="en-US" altLang="en-US" dirty="0"/>
              <a:t>, updates its table, computes new least cost to </a:t>
            </a:r>
            <a:r>
              <a:rPr lang="en-US" altLang="en-US" i="1" dirty="0"/>
              <a:t>x</a:t>
            </a:r>
            <a:r>
              <a:rPr lang="en-US" altLang="en-US" dirty="0"/>
              <a:t> , sends its neighbors its DV.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i="1" dirty="0"/>
              <a:t>y</a:t>
            </a:r>
            <a:r>
              <a:rPr lang="en-US" altLang="en-US" dirty="0"/>
              <a:t> receives </a:t>
            </a:r>
            <a:r>
              <a:rPr lang="en-US" altLang="en-US" i="1" dirty="0"/>
              <a:t>z</a:t>
            </a:r>
            <a:r>
              <a:rPr lang="en-US" altLang="en-US" dirty="0"/>
              <a:t>’</a:t>
            </a:r>
            <a:r>
              <a:rPr lang="en-US" altLang="ja-JP" dirty="0"/>
              <a:t>s update, updates its distance table.  </a:t>
            </a:r>
            <a:r>
              <a:rPr lang="en-US" altLang="ja-JP" i="1" dirty="0"/>
              <a:t>y’</a:t>
            </a:r>
            <a:r>
              <a:rPr lang="en-US" altLang="ja-JP" dirty="0"/>
              <a:t>s least costs do </a:t>
            </a:r>
            <a:r>
              <a:rPr lang="en-US" altLang="ja-JP" i="1" dirty="0"/>
              <a:t>not</a:t>
            </a:r>
            <a:r>
              <a:rPr lang="en-US" altLang="ja-JP" dirty="0"/>
              <a:t> change, so </a:t>
            </a:r>
            <a:r>
              <a:rPr lang="en-US" altLang="ja-JP" i="1" dirty="0"/>
              <a:t>y</a:t>
            </a:r>
            <a:r>
              <a:rPr lang="en-US" altLang="ja-JP" dirty="0"/>
              <a:t>  does </a:t>
            </a:r>
            <a:r>
              <a:rPr lang="en-US" altLang="ja-JP" i="1" dirty="0"/>
              <a:t>not</a:t>
            </a:r>
            <a:r>
              <a:rPr lang="en-US" altLang="ja-JP" dirty="0"/>
              <a:t> send a message to </a:t>
            </a:r>
            <a:r>
              <a:rPr lang="en-US" altLang="ja-JP" i="1" dirty="0"/>
              <a:t>z</a:t>
            </a:r>
            <a:r>
              <a:rPr lang="en-US" altLang="ja-JP" dirty="0"/>
              <a:t>. </a:t>
            </a:r>
          </a:p>
          <a:p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084" y="1038386"/>
            <a:ext cx="2949956" cy="2008103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6D2D6229-2EB8-764B-96AD-A4B582E924E9}"/>
              </a:ext>
            </a:extLst>
          </p:cNvPr>
          <p:cNvSpPr/>
          <p:nvPr/>
        </p:nvSpPr>
        <p:spPr>
          <a:xfrm>
            <a:off x="9748951" y="2927248"/>
            <a:ext cx="2443049" cy="884264"/>
          </a:xfrm>
          <a:prstGeom prst="wedgeRectCallout">
            <a:avLst>
              <a:gd name="adj1" fmla="val -54517"/>
              <a:gd name="adj2" fmla="val 854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if my DV does not change?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043808-3B5E-E248-94FC-275BF8F01CB7}"/>
              </a:ext>
            </a:extLst>
          </p:cNvPr>
          <p:cNvGrpSpPr/>
          <p:nvPr/>
        </p:nvGrpSpPr>
        <p:grpSpPr>
          <a:xfrm>
            <a:off x="11303947" y="2155938"/>
            <a:ext cx="929898" cy="884264"/>
            <a:chOff x="10763181" y="2345404"/>
            <a:chExt cx="1139517" cy="1083596"/>
          </a:xfrm>
        </p:grpSpPr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7A3EDCD9-94B0-F848-B61B-373D01A3A25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8F1D7573-FDB6-8843-8AE7-BBB2BE00E160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76A377-B10C-FB44-8DDF-D5DD3E77FBD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 travels slowly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/>
          <a:lstStyle/>
          <a:p>
            <a:r>
              <a:rPr lang="en-US" dirty="0"/>
              <a:t>When link costs are </a:t>
            </a:r>
            <a:r>
              <a:rPr lang="en-US" b="1" dirty="0"/>
              <a:t>increased</a:t>
            </a:r>
            <a:r>
              <a:rPr lang="en-US" dirty="0"/>
              <a:t>, updates can be slow.</a:t>
            </a:r>
          </a:p>
          <a:p>
            <a:r>
              <a:rPr lang="en-US" dirty="0"/>
              <a:t>In this example, it will take 44 iterations for the</a:t>
            </a:r>
            <a:br>
              <a:rPr lang="en-US" dirty="0"/>
            </a:br>
            <a:r>
              <a:rPr lang="en-US" dirty="0"/>
              <a:t>algorithm to re-converge to the correct solutions.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Count to infinity </a:t>
            </a:r>
            <a:r>
              <a:rPr lang="en-US" dirty="0"/>
              <a:t>problem:</a:t>
            </a:r>
          </a:p>
          <a:p>
            <a:pPr lvl="1"/>
            <a:r>
              <a:rPr lang="en-US" dirty="0"/>
              <a:t>Neighbors think that the other still has a good path and keep trying to route through each other, meanwhile each node’s estimated distance slows increases.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14" y="74794"/>
            <a:ext cx="2831084" cy="19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EB44EB-D521-484B-A4FB-016DEB0F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to Infinity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B7917-7EC8-CD4D-A3A1-3150917D2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2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0949085-A14D-D049-ACA8-F18C9F94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286"/>
            <a:ext cx="12192000" cy="62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2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2AF4-A730-8A44-9932-BCFE83BD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to Infinity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CD14-0EEA-4842-9B56-3710D7DFE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think of a way to avoid </a:t>
            </a:r>
            <a:r>
              <a:rPr lang="en-US" i="1" dirty="0"/>
              <a:t>count to infinity</a:t>
            </a:r>
            <a:r>
              <a:rPr lang="en-US" dirty="0"/>
              <a:t>?</a:t>
            </a:r>
          </a:p>
          <a:p>
            <a:r>
              <a:rPr lang="en-US" b="1" dirty="0">
                <a:solidFill>
                  <a:schemeClr val="accent6"/>
                </a:solidFill>
              </a:rPr>
              <a:t>Poisoned reverse </a:t>
            </a:r>
            <a:r>
              <a:rPr lang="en-US" dirty="0"/>
              <a:t>solves this problem for pairs:</a:t>
            </a:r>
          </a:p>
          <a:p>
            <a:pPr lvl="1"/>
            <a:r>
              <a:rPr lang="en-US" dirty="0"/>
              <a:t>If Z routes through Y to get to X:</a:t>
            </a:r>
            <a:br>
              <a:rPr lang="en-US" dirty="0"/>
            </a:br>
            <a:r>
              <a:rPr lang="en-US" dirty="0"/>
              <a:t>Z tells Y its (Z’s) distance to X is infinite (so Y won’t route to X via Z).</a:t>
            </a:r>
          </a:p>
          <a:p>
            <a:r>
              <a:rPr lang="en-US" dirty="0"/>
              <a:t>But </a:t>
            </a:r>
            <a:r>
              <a:rPr lang="en-US" b="1" dirty="0"/>
              <a:t>routing loops </a:t>
            </a:r>
            <a:r>
              <a:rPr lang="en-US" dirty="0"/>
              <a:t>can still temporarily arise (involving ≥3 nodes).</a:t>
            </a:r>
          </a:p>
          <a:p>
            <a:r>
              <a:rPr lang="en-US" dirty="0"/>
              <a:t>How can you avoid routing loops in general?</a:t>
            </a:r>
          </a:p>
          <a:p>
            <a:pPr lvl="1"/>
            <a:r>
              <a:rPr lang="en-US" dirty="0"/>
              <a:t>List entire path in DV and avoid routes that travel through me.</a:t>
            </a:r>
          </a:p>
          <a:p>
            <a:pPr lvl="1"/>
            <a:r>
              <a:rPr lang="en-US" dirty="0"/>
              <a:t>This is done in BGP with the AS_PATH.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E4959-8DDF-5141-81D3-E83E667AC73B}"/>
              </a:ext>
            </a:extLst>
          </p:cNvPr>
          <p:cNvGrpSpPr/>
          <p:nvPr/>
        </p:nvGrpSpPr>
        <p:grpSpPr>
          <a:xfrm>
            <a:off x="10998631" y="803656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D31037A8-A5FA-9243-8DA3-D06F5452D902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5A3DF088-07AF-6E45-AFED-1C8188A2055A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0B7884-98F5-D545-ADC2-EA34425FEDE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A1EC16-4993-F14A-B6EE-5E030C0D76BE}"/>
              </a:ext>
            </a:extLst>
          </p:cNvPr>
          <p:cNvGrpSpPr/>
          <p:nvPr/>
        </p:nvGrpSpPr>
        <p:grpSpPr>
          <a:xfrm>
            <a:off x="10956786" y="3429000"/>
            <a:ext cx="929898" cy="884264"/>
            <a:chOff x="10763181" y="2345404"/>
            <a:chExt cx="1139517" cy="1083596"/>
          </a:xfrm>
        </p:grpSpPr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1B8D6E6B-25A0-9345-89A1-E08E131E384A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Octagon 9">
              <a:extLst>
                <a:ext uri="{FF2B5EF4-FFF2-40B4-BE49-F238E27FC236}">
                  <a16:creationId xmlns:a16="http://schemas.microsoft.com/office/drawing/2014/main" id="{A16FE61D-928E-1640-A3BB-7E53E13AF58E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AC7785-6EC1-E844-884D-97F8FA41722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7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12167</TotalTime>
  <Words>4034</Words>
  <Application>Microsoft Macintosh PowerPoint</Application>
  <PresentationFormat>Widescreen</PresentationFormat>
  <Paragraphs>822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Courier New</vt:lpstr>
      <vt:lpstr>Garamond</vt:lpstr>
      <vt:lpstr>Wingdings</vt:lpstr>
      <vt:lpstr>Theme1</vt:lpstr>
      <vt:lpstr>CS-340 Introduction to Computer Networking  Lecture 11: BGP Routing</vt:lpstr>
      <vt:lpstr>Last Lecture: Router internals &amp; Routing algorithms</vt:lpstr>
      <vt:lpstr>What's in a Distance Vector?</vt:lpstr>
      <vt:lpstr>Distance Vector (DV) calculation</vt:lpstr>
      <vt:lpstr>What happens when link costs change?</vt:lpstr>
      <vt:lpstr>Bad news travels slowly</vt:lpstr>
      <vt:lpstr>Count to Infinity Demo</vt:lpstr>
      <vt:lpstr>PowerPoint Presentation</vt:lpstr>
      <vt:lpstr>Count to Infinity solutions</vt:lpstr>
      <vt:lpstr>Centralized (LS)</vt:lpstr>
      <vt:lpstr>Hierarchical routing</vt:lpstr>
      <vt:lpstr>Autonomous System (AS)</vt:lpstr>
      <vt:lpstr>List of BGP autonomous systems is here:</vt:lpstr>
      <vt:lpstr>Interior Gateway Protocols (Intra-AS routing)</vt:lpstr>
      <vt:lpstr>OSPF highlights</vt:lpstr>
      <vt:lpstr>Border Gateway Protocol (Inter-AS routing)</vt:lpstr>
      <vt:lpstr>DV        vs.        BGP advertisement</vt:lpstr>
      <vt:lpstr>BGP Basics</vt:lpstr>
      <vt:lpstr>BGP Advertisements (DVs in practice)</vt:lpstr>
      <vt:lpstr>AS_PATH</vt:lpstr>
      <vt:lpstr>BGP Route Selection in practice</vt:lpstr>
      <vt:lpstr>Combining Intra- and Inter-AS decisions</vt:lpstr>
      <vt:lpstr>Summary: Why different Intra-, Inter-AS routing?</vt:lpstr>
      <vt:lpstr>Intermission</vt:lpstr>
      <vt:lpstr>An extended BGP example</vt:lpstr>
      <vt:lpstr>Basic shortest-hop</vt:lpstr>
      <vt:lpstr>Intra-AS routing</vt:lpstr>
      <vt:lpstr>Forwarding tables</vt:lpstr>
      <vt:lpstr>Aggregating routes</vt:lpstr>
      <vt:lpstr>Prefix aggregation detail</vt:lpstr>
      <vt:lpstr>Prefix aggregation detail (2)</vt:lpstr>
      <vt:lpstr>BGP step-by-step</vt:lpstr>
      <vt:lpstr>After hearing from neighbors</vt:lpstr>
      <vt:lpstr>BGP advertisement from AS1</vt:lpstr>
      <vt:lpstr>AS0 recalculates its routes</vt:lpstr>
      <vt:lpstr>Next, AS0 hears from AS2 &amp; updates</vt:lpstr>
      <vt:lpstr>Why not use transitive routes?</vt:lpstr>
      <vt:lpstr>Choosing among alternative routes</vt:lpstr>
      <vt:lpstr>Local preference</vt:lpstr>
      <vt:lpstr>Types of Autonomous Systems</vt:lpstr>
      <vt:lpstr>Multihoming</vt:lpstr>
      <vt:lpstr>BGP routing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434</cp:revision>
  <cp:lastPrinted>2020-02-13T18:10:41Z</cp:lastPrinted>
  <dcterms:created xsi:type="dcterms:W3CDTF">2017-09-19T21:33:23Z</dcterms:created>
  <dcterms:modified xsi:type="dcterms:W3CDTF">2020-10-19T20:46:53Z</dcterms:modified>
</cp:coreProperties>
</file>