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58" r:id="rId3"/>
    <p:sldId id="340" r:id="rId4"/>
    <p:sldId id="359" r:id="rId5"/>
    <p:sldId id="353" r:id="rId6"/>
    <p:sldId id="275" r:id="rId7"/>
    <p:sldId id="271" r:id="rId8"/>
    <p:sldId id="276" r:id="rId9"/>
    <p:sldId id="277" r:id="rId10"/>
    <p:sldId id="354" r:id="rId11"/>
    <p:sldId id="278" r:id="rId12"/>
    <p:sldId id="279" r:id="rId13"/>
    <p:sldId id="280" r:id="rId14"/>
    <p:sldId id="355" r:id="rId15"/>
    <p:sldId id="338" r:id="rId16"/>
    <p:sldId id="341" r:id="rId17"/>
    <p:sldId id="342" r:id="rId18"/>
    <p:sldId id="343" r:id="rId19"/>
    <p:sldId id="344" r:id="rId20"/>
    <p:sldId id="346" r:id="rId21"/>
    <p:sldId id="259" r:id="rId22"/>
    <p:sldId id="260" r:id="rId23"/>
    <p:sldId id="356" r:id="rId24"/>
    <p:sldId id="261" r:id="rId25"/>
    <p:sldId id="262" r:id="rId26"/>
    <p:sldId id="357" r:id="rId27"/>
    <p:sldId id="264" r:id="rId28"/>
    <p:sldId id="263" r:id="rId29"/>
    <p:sldId id="265" r:id="rId30"/>
    <p:sldId id="266" r:id="rId31"/>
    <p:sldId id="267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358"/>
            <p14:sldId id="340"/>
            <p14:sldId id="359"/>
            <p14:sldId id="353"/>
            <p14:sldId id="275"/>
            <p14:sldId id="271"/>
            <p14:sldId id="276"/>
            <p14:sldId id="277"/>
            <p14:sldId id="354"/>
            <p14:sldId id="278"/>
            <p14:sldId id="279"/>
            <p14:sldId id="280"/>
            <p14:sldId id="355"/>
            <p14:sldId id="338"/>
            <p14:sldId id="341"/>
            <p14:sldId id="342"/>
            <p14:sldId id="343"/>
            <p14:sldId id="344"/>
            <p14:sldId id="346"/>
            <p14:sldId id="259"/>
            <p14:sldId id="260"/>
            <p14:sldId id="356"/>
            <p14:sldId id="261"/>
            <p14:sldId id="262"/>
            <p14:sldId id="357"/>
            <p14:sldId id="264"/>
            <p14:sldId id="263"/>
            <p14:sldId id="265"/>
            <p14:sldId id="266"/>
            <p14:sldId id="267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5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3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4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7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190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7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1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80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12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5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5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605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43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7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83FB1-AD22-944F-925B-F6D101C3E23B}"/>
              </a:ext>
            </a:extLst>
          </p:cNvPr>
          <p:cNvSpPr txBox="1"/>
          <p:nvPr userDrawn="1"/>
        </p:nvSpPr>
        <p:spPr>
          <a:xfrm>
            <a:off x="11393905" y="154983"/>
            <a:ext cx="60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E72132-18A4-A340-91B0-EAA9D08BB4B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3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m9.ma.tum.de/graph-algorithms/spp-bellman-ford/index_en.html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m9.ma.tum.de/graph-algorithms/spp-dijkstra/index_en.html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83403"/>
            <a:ext cx="9144000" cy="3433436"/>
          </a:xfrm>
        </p:spPr>
        <p:txBody>
          <a:bodyPr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CS-340 Introduction to Computer Networking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1800" dirty="0"/>
            </a:br>
            <a:r>
              <a:rPr lang="en-US" dirty="0"/>
              <a:t>Lecture 10: </a:t>
            </a:r>
            <a:r>
              <a:rPr lang="en-US"/>
              <a:t>Router Internals &amp; Routing </a:t>
            </a:r>
            <a:r>
              <a:rPr lang="en-US" dirty="0"/>
              <a:t>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2995"/>
            <a:ext cx="9144000" cy="1135251"/>
          </a:xfrm>
        </p:spPr>
        <p:txBody>
          <a:bodyPr>
            <a:normAutofit/>
          </a:bodyPr>
          <a:lstStyle/>
          <a:p>
            <a:r>
              <a:rPr lang="en-US" sz="2800" dirty="0"/>
              <a:t>Steve Tarzia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190" y="6086395"/>
            <a:ext cx="644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/>
              <a:t>Many diagrams &amp; slides </a:t>
            </a:r>
            <a:r>
              <a:rPr lang="en-US" i="1" dirty="0"/>
              <a:t>are adapted from those by J.F Kurose and K.W. Ross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190" y="6086395"/>
            <a:ext cx="644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Many diagrams &amp; slides are adapted from those by J.F Kurose and K.W. Ross</a:t>
            </a:r>
          </a:p>
        </p:txBody>
      </p:sp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 switch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8438" y="596684"/>
            <a:ext cx="7304260" cy="5945714"/>
          </a:xfrm>
        </p:spPr>
        <p:txBody>
          <a:bodyPr anchor="ctr">
            <a:normAutofit/>
          </a:bodyPr>
          <a:lstStyle/>
          <a:p>
            <a:r>
              <a:rPr lang="en-US" dirty="0"/>
              <a:t>Open circle means no connection between horizontal and vertical paths (input &amp; output).</a:t>
            </a:r>
          </a:p>
          <a:p>
            <a:r>
              <a:rPr lang="en-US" dirty="0"/>
              <a:t>Closed circle connects a vertical and a horizontal path, connecting an input to an output.</a:t>
            </a:r>
          </a:p>
          <a:p>
            <a:r>
              <a:rPr lang="en-US" dirty="0"/>
              <a:t>Crossbar connections are changed as needed.</a:t>
            </a:r>
          </a:p>
          <a:p>
            <a:endParaRPr lang="en-US" dirty="0"/>
          </a:p>
          <a:p>
            <a:r>
              <a:rPr lang="en-US" dirty="0"/>
              <a:t>Expensive to build, compared to bus:</a:t>
            </a:r>
          </a:p>
          <a:p>
            <a:pPr lvl="1"/>
            <a:r>
              <a:rPr lang="en-US" dirty="0"/>
              <a:t>For </a:t>
            </a:r>
            <a:r>
              <a:rPr lang="en-US" b="1" i="1" dirty="0"/>
              <a:t>n</a:t>
            </a:r>
            <a:r>
              <a:rPr lang="en-US" dirty="0"/>
              <a:t> inputs and outputs,</a:t>
            </a:r>
            <a:br>
              <a:rPr lang="en-US" dirty="0"/>
            </a:br>
            <a:r>
              <a:rPr lang="en-US" dirty="0"/>
              <a:t>requires </a:t>
            </a:r>
            <a:r>
              <a:rPr lang="en-US" b="1" i="1" dirty="0"/>
              <a:t>n</a:t>
            </a:r>
            <a:r>
              <a:rPr lang="en-US" b="1" i="1" baseline="30000" dirty="0"/>
              <a:t>2</a:t>
            </a:r>
            <a:r>
              <a:rPr lang="en-US" dirty="0"/>
              <a:t> switch points in the crossbar.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EC7E89-2D20-7C43-83E6-2893F19FBC81}"/>
              </a:ext>
            </a:extLst>
          </p:cNvPr>
          <p:cNvGrpSpPr/>
          <p:nvPr/>
        </p:nvGrpSpPr>
        <p:grpSpPr>
          <a:xfrm>
            <a:off x="361509" y="1681494"/>
            <a:ext cx="3769854" cy="4288349"/>
            <a:chOff x="9090677" y="3443027"/>
            <a:chExt cx="2812021" cy="3198779"/>
          </a:xfrm>
        </p:grpSpPr>
        <p:grpSp>
          <p:nvGrpSpPr>
            <p:cNvPr id="42" name="Group 118"/>
            <p:cNvGrpSpPr>
              <a:grpSpLocks/>
            </p:cNvGrpSpPr>
            <p:nvPr/>
          </p:nvGrpSpPr>
          <p:grpSpPr bwMode="auto">
            <a:xfrm>
              <a:off x="9161939" y="3443027"/>
              <a:ext cx="1184565" cy="287167"/>
              <a:chOff x="876" y="2800"/>
              <a:chExt cx="642" cy="175"/>
            </a:xfrm>
          </p:grpSpPr>
          <p:sp>
            <p:nvSpPr>
              <p:cNvPr id="43" name="Rectangle 119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44" name="Rectangle 120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45" name="Rectangle 121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46" name="Rectangle 122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47" name="Line 123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800"/>
              </a:p>
            </p:txBody>
          </p:sp>
        </p:grpSp>
        <p:grpSp>
          <p:nvGrpSpPr>
            <p:cNvPr id="48" name="Group 124"/>
            <p:cNvGrpSpPr>
              <a:grpSpLocks/>
            </p:cNvGrpSpPr>
            <p:nvPr/>
          </p:nvGrpSpPr>
          <p:grpSpPr bwMode="auto">
            <a:xfrm>
              <a:off x="9130266" y="3968796"/>
              <a:ext cx="1184566" cy="287167"/>
              <a:chOff x="876" y="2800"/>
              <a:chExt cx="642" cy="175"/>
            </a:xfrm>
          </p:grpSpPr>
          <p:sp>
            <p:nvSpPr>
              <p:cNvPr id="49" name="Rectangle 125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0" name="Rectangle 126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1" name="Rectangle 127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2" name="Rectangle 128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3" name="Line 129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800"/>
              </a:p>
            </p:txBody>
          </p:sp>
        </p:grpSp>
        <p:grpSp>
          <p:nvGrpSpPr>
            <p:cNvPr id="54" name="Group 130"/>
            <p:cNvGrpSpPr>
              <a:grpSpLocks/>
            </p:cNvGrpSpPr>
            <p:nvPr/>
          </p:nvGrpSpPr>
          <p:grpSpPr bwMode="auto">
            <a:xfrm>
              <a:off x="9123932" y="4536797"/>
              <a:ext cx="1184565" cy="287167"/>
              <a:chOff x="876" y="2800"/>
              <a:chExt cx="642" cy="175"/>
            </a:xfrm>
          </p:grpSpPr>
          <p:sp>
            <p:nvSpPr>
              <p:cNvPr id="55" name="Rectangle 131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6" name="Rectangle 132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7" name="Rectangle 133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8" name="Rectangle 134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800"/>
              </a:p>
            </p:txBody>
          </p:sp>
          <p:sp>
            <p:nvSpPr>
              <p:cNvPr id="59" name="Line 135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800"/>
              </a:p>
            </p:txBody>
          </p:sp>
        </p:grpSp>
        <p:grpSp>
          <p:nvGrpSpPr>
            <p:cNvPr id="60" name="Group 154"/>
            <p:cNvGrpSpPr>
              <a:grpSpLocks/>
            </p:cNvGrpSpPr>
            <p:nvPr/>
          </p:nvGrpSpPr>
          <p:grpSpPr bwMode="auto">
            <a:xfrm rot="5400000">
              <a:off x="10618891" y="4798626"/>
              <a:ext cx="1190900" cy="1376714"/>
              <a:chOff x="2954" y="2776"/>
              <a:chExt cx="564" cy="652"/>
            </a:xfrm>
          </p:grpSpPr>
          <p:grpSp>
            <p:nvGrpSpPr>
              <p:cNvPr id="61" name="Group 136"/>
              <p:cNvGrpSpPr>
                <a:grpSpLocks/>
              </p:cNvGrpSpPr>
              <p:nvPr/>
            </p:nvGrpSpPr>
            <p:grpSpPr bwMode="auto">
              <a:xfrm>
                <a:off x="2954" y="2776"/>
                <a:ext cx="561" cy="136"/>
                <a:chOff x="455" y="3463"/>
                <a:chExt cx="561" cy="136"/>
              </a:xfrm>
            </p:grpSpPr>
            <p:sp>
              <p:nvSpPr>
                <p:cNvPr id="74" name="Rectangle 137"/>
                <p:cNvSpPr>
                  <a:spLocks noChangeArrowheads="1"/>
                </p:cNvSpPr>
                <p:nvPr/>
              </p:nvSpPr>
              <p:spPr bwMode="auto">
                <a:xfrm>
                  <a:off x="496" y="3465"/>
                  <a:ext cx="424" cy="13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5" name="Rectangle 138"/>
                <p:cNvSpPr>
                  <a:spLocks noChangeArrowheads="1"/>
                </p:cNvSpPr>
                <p:nvPr/>
              </p:nvSpPr>
              <p:spPr bwMode="auto">
                <a:xfrm>
                  <a:off x="769" y="3504"/>
                  <a:ext cx="132" cy="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6" name="Rectangle 139"/>
                <p:cNvSpPr>
                  <a:spLocks noChangeArrowheads="1"/>
                </p:cNvSpPr>
                <p:nvPr/>
              </p:nvSpPr>
              <p:spPr bwMode="auto">
                <a:xfrm>
                  <a:off x="642" y="3479"/>
                  <a:ext cx="108" cy="10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7" name="Rectangle 140"/>
                <p:cNvSpPr>
                  <a:spLocks noChangeArrowheads="1"/>
                </p:cNvSpPr>
                <p:nvPr/>
              </p:nvSpPr>
              <p:spPr bwMode="auto">
                <a:xfrm>
                  <a:off x="515" y="3484"/>
                  <a:ext cx="108" cy="10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8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53" y="3529"/>
                  <a:ext cx="561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sz="2800"/>
                </a:p>
              </p:txBody>
            </p:sp>
          </p:grpSp>
          <p:grpSp>
            <p:nvGrpSpPr>
              <p:cNvPr id="62" name="Group 142"/>
              <p:cNvGrpSpPr>
                <a:grpSpLocks/>
              </p:cNvGrpSpPr>
              <p:nvPr/>
            </p:nvGrpSpPr>
            <p:grpSpPr bwMode="auto">
              <a:xfrm>
                <a:off x="2957" y="3023"/>
                <a:ext cx="561" cy="136"/>
                <a:chOff x="455" y="3463"/>
                <a:chExt cx="561" cy="136"/>
              </a:xfrm>
            </p:grpSpPr>
            <p:sp>
              <p:nvSpPr>
                <p:cNvPr id="69" name="Rectangle 143"/>
                <p:cNvSpPr>
                  <a:spLocks noChangeArrowheads="1"/>
                </p:cNvSpPr>
                <p:nvPr/>
              </p:nvSpPr>
              <p:spPr bwMode="auto">
                <a:xfrm>
                  <a:off x="496" y="3465"/>
                  <a:ext cx="424" cy="13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0" name="Rectangle 144"/>
                <p:cNvSpPr>
                  <a:spLocks noChangeArrowheads="1"/>
                </p:cNvSpPr>
                <p:nvPr/>
              </p:nvSpPr>
              <p:spPr bwMode="auto">
                <a:xfrm>
                  <a:off x="769" y="3504"/>
                  <a:ext cx="132" cy="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1" name="Rectangle 145"/>
                <p:cNvSpPr>
                  <a:spLocks noChangeArrowheads="1"/>
                </p:cNvSpPr>
                <p:nvPr/>
              </p:nvSpPr>
              <p:spPr bwMode="auto">
                <a:xfrm>
                  <a:off x="642" y="3479"/>
                  <a:ext cx="108" cy="10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2" name="Rectangle 146"/>
                <p:cNvSpPr>
                  <a:spLocks noChangeArrowheads="1"/>
                </p:cNvSpPr>
                <p:nvPr/>
              </p:nvSpPr>
              <p:spPr bwMode="auto">
                <a:xfrm>
                  <a:off x="515" y="3484"/>
                  <a:ext cx="108" cy="10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73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453" y="3529"/>
                  <a:ext cx="561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sz="2800"/>
                </a:p>
              </p:txBody>
            </p:sp>
          </p:grpSp>
          <p:grpSp>
            <p:nvGrpSpPr>
              <p:cNvPr id="63" name="Group 148"/>
              <p:cNvGrpSpPr>
                <a:grpSpLocks/>
              </p:cNvGrpSpPr>
              <p:nvPr/>
            </p:nvGrpSpPr>
            <p:grpSpPr bwMode="auto">
              <a:xfrm>
                <a:off x="2954" y="3292"/>
                <a:ext cx="561" cy="136"/>
                <a:chOff x="455" y="3463"/>
                <a:chExt cx="561" cy="136"/>
              </a:xfrm>
            </p:grpSpPr>
            <p:sp>
              <p:nvSpPr>
                <p:cNvPr id="64" name="Rectangle 149"/>
                <p:cNvSpPr>
                  <a:spLocks noChangeArrowheads="1"/>
                </p:cNvSpPr>
                <p:nvPr/>
              </p:nvSpPr>
              <p:spPr bwMode="auto">
                <a:xfrm>
                  <a:off x="496" y="3465"/>
                  <a:ext cx="424" cy="13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65" name="Rectangle 150"/>
                <p:cNvSpPr>
                  <a:spLocks noChangeArrowheads="1"/>
                </p:cNvSpPr>
                <p:nvPr/>
              </p:nvSpPr>
              <p:spPr bwMode="auto">
                <a:xfrm>
                  <a:off x="769" y="3504"/>
                  <a:ext cx="132" cy="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66" name="Rectangle 151"/>
                <p:cNvSpPr>
                  <a:spLocks noChangeArrowheads="1"/>
                </p:cNvSpPr>
                <p:nvPr/>
              </p:nvSpPr>
              <p:spPr bwMode="auto">
                <a:xfrm>
                  <a:off x="642" y="3479"/>
                  <a:ext cx="108" cy="10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67" name="Rectangle 152"/>
                <p:cNvSpPr>
                  <a:spLocks noChangeArrowheads="1"/>
                </p:cNvSpPr>
                <p:nvPr/>
              </p:nvSpPr>
              <p:spPr bwMode="auto">
                <a:xfrm>
                  <a:off x="515" y="3484"/>
                  <a:ext cx="108" cy="10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2800"/>
                </a:p>
              </p:txBody>
            </p:sp>
            <p:sp>
              <p:nvSpPr>
                <p:cNvPr id="6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53" y="3529"/>
                  <a:ext cx="561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sz="2800"/>
                </a:p>
              </p:txBody>
            </p:sp>
          </p:grpSp>
        </p:grpSp>
        <p:sp>
          <p:nvSpPr>
            <p:cNvPr id="79" name="Line 155"/>
            <p:cNvSpPr>
              <a:spLocks noChangeShapeType="1"/>
            </p:cNvSpPr>
            <p:nvPr/>
          </p:nvSpPr>
          <p:spPr bwMode="auto">
            <a:xfrm>
              <a:off x="10346504" y="3584498"/>
              <a:ext cx="1522411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80" name="Line 156"/>
            <p:cNvSpPr>
              <a:spLocks noChangeShapeType="1"/>
            </p:cNvSpPr>
            <p:nvPr/>
          </p:nvSpPr>
          <p:spPr bwMode="auto">
            <a:xfrm flipV="1">
              <a:off x="10295827" y="4103932"/>
              <a:ext cx="1573088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81" name="Line 157"/>
            <p:cNvSpPr>
              <a:spLocks noChangeShapeType="1"/>
            </p:cNvSpPr>
            <p:nvPr/>
          </p:nvSpPr>
          <p:spPr bwMode="auto">
            <a:xfrm>
              <a:off x="10295827" y="4674045"/>
              <a:ext cx="1562531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82" name="Line 158"/>
            <p:cNvSpPr>
              <a:spLocks noChangeShapeType="1"/>
            </p:cNvSpPr>
            <p:nvPr/>
          </p:nvSpPr>
          <p:spPr bwMode="auto">
            <a:xfrm flipV="1">
              <a:off x="10671679" y="3584498"/>
              <a:ext cx="0" cy="13006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83" name="Line 159"/>
            <p:cNvSpPr>
              <a:spLocks noChangeShapeType="1"/>
            </p:cNvSpPr>
            <p:nvPr/>
          </p:nvSpPr>
          <p:spPr bwMode="auto">
            <a:xfrm flipV="1">
              <a:off x="11233344" y="3651428"/>
              <a:ext cx="0" cy="12337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84" name="Line 160"/>
            <p:cNvSpPr>
              <a:spLocks noChangeShapeType="1"/>
            </p:cNvSpPr>
            <p:nvPr/>
          </p:nvSpPr>
          <p:spPr bwMode="auto">
            <a:xfrm flipV="1">
              <a:off x="11761225" y="3656292"/>
              <a:ext cx="0" cy="12162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85" name="Oval 161"/>
            <p:cNvSpPr>
              <a:spLocks noChangeArrowheads="1"/>
            </p:cNvSpPr>
            <p:nvPr/>
          </p:nvSpPr>
          <p:spPr bwMode="auto">
            <a:xfrm>
              <a:off x="10616779" y="3589342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86" name="Oval 162"/>
            <p:cNvSpPr>
              <a:spLocks noChangeArrowheads="1"/>
            </p:cNvSpPr>
            <p:nvPr/>
          </p:nvSpPr>
          <p:spPr bwMode="auto">
            <a:xfrm>
              <a:off x="10616779" y="4108264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87" name="Oval 163"/>
            <p:cNvSpPr>
              <a:spLocks noChangeArrowheads="1"/>
            </p:cNvSpPr>
            <p:nvPr/>
          </p:nvSpPr>
          <p:spPr bwMode="auto">
            <a:xfrm>
              <a:off x="10608333" y="4682081"/>
              <a:ext cx="118245" cy="11824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88" name="Oval 164"/>
            <p:cNvSpPr>
              <a:spLocks noChangeArrowheads="1"/>
            </p:cNvSpPr>
            <p:nvPr/>
          </p:nvSpPr>
          <p:spPr bwMode="auto">
            <a:xfrm>
              <a:off x="11182667" y="3589342"/>
              <a:ext cx="118245" cy="1182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89" name="Oval 165"/>
            <p:cNvSpPr>
              <a:spLocks noChangeArrowheads="1"/>
            </p:cNvSpPr>
            <p:nvPr/>
          </p:nvSpPr>
          <p:spPr bwMode="auto">
            <a:xfrm>
              <a:off x="11174735" y="4108264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90" name="Oval 166"/>
            <p:cNvSpPr>
              <a:spLocks noChangeArrowheads="1"/>
            </p:cNvSpPr>
            <p:nvPr/>
          </p:nvSpPr>
          <p:spPr bwMode="auto">
            <a:xfrm>
              <a:off x="11174221" y="4682081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91" name="Oval 167"/>
            <p:cNvSpPr>
              <a:spLocks noChangeArrowheads="1"/>
            </p:cNvSpPr>
            <p:nvPr/>
          </p:nvSpPr>
          <p:spPr bwMode="auto">
            <a:xfrm>
              <a:off x="11702102" y="3589342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92" name="Oval 168"/>
            <p:cNvSpPr>
              <a:spLocks noChangeArrowheads="1"/>
            </p:cNvSpPr>
            <p:nvPr/>
          </p:nvSpPr>
          <p:spPr bwMode="auto">
            <a:xfrm>
              <a:off x="11702102" y="4108264"/>
              <a:ext cx="118245" cy="11824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93" name="Oval 169"/>
            <p:cNvSpPr>
              <a:spLocks noChangeArrowheads="1"/>
            </p:cNvSpPr>
            <p:nvPr/>
          </p:nvSpPr>
          <p:spPr bwMode="auto">
            <a:xfrm>
              <a:off x="11701587" y="4682081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96" name="Freeform 173"/>
            <p:cNvSpPr>
              <a:spLocks/>
            </p:cNvSpPr>
            <p:nvPr/>
          </p:nvSpPr>
          <p:spPr bwMode="auto">
            <a:xfrm>
              <a:off x="9109526" y="3512705"/>
              <a:ext cx="2052402" cy="2788015"/>
            </a:xfrm>
            <a:custGeom>
              <a:avLst/>
              <a:gdLst>
                <a:gd name="T0" fmla="*/ 0 w 972"/>
                <a:gd name="T1" fmla="*/ 2147483647 h 1266"/>
                <a:gd name="T2" fmla="*/ 2147483647 w 972"/>
                <a:gd name="T3" fmla="*/ 0 h 1266"/>
                <a:gd name="T4" fmla="*/ 2147483647 w 972"/>
                <a:gd name="T5" fmla="*/ 2147483647 h 1266"/>
                <a:gd name="T6" fmla="*/ 0 60000 65536"/>
                <a:gd name="T7" fmla="*/ 0 60000 65536"/>
                <a:gd name="T8" fmla="*/ 0 60000 65536"/>
                <a:gd name="T9" fmla="*/ 0 w 972"/>
                <a:gd name="T10" fmla="*/ 0 h 1266"/>
                <a:gd name="T11" fmla="*/ 972 w 972"/>
                <a:gd name="T12" fmla="*/ 1266 h 1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1266">
                  <a:moveTo>
                    <a:pt x="0" y="3"/>
                  </a:moveTo>
                  <a:lnTo>
                    <a:pt x="969" y="0"/>
                  </a:lnTo>
                  <a:lnTo>
                    <a:pt x="972" y="1266"/>
                  </a:lnTo>
                </a:path>
              </a:pathLst>
            </a:custGeom>
            <a:noFill/>
            <a:ln w="571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252419" y="4973404"/>
              <a:ext cx="914400" cy="299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inputs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794315" y="6251524"/>
              <a:ext cx="966909" cy="39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outputs</a:t>
              </a:r>
            </a:p>
          </p:txBody>
        </p:sp>
        <p:sp>
          <p:nvSpPr>
            <p:cNvPr id="104" name="Freeform 173">
              <a:extLst>
                <a:ext uri="{FF2B5EF4-FFF2-40B4-BE49-F238E27FC236}">
                  <a16:creationId xmlns:a16="http://schemas.microsoft.com/office/drawing/2014/main" id="{AACB50B8-28B1-9F47-8812-A6AE4CCF6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6694" y="4030943"/>
              <a:ext cx="2589076" cy="2269778"/>
            </a:xfrm>
            <a:custGeom>
              <a:avLst/>
              <a:gdLst>
                <a:gd name="T0" fmla="*/ 0 w 972"/>
                <a:gd name="T1" fmla="*/ 2147483647 h 1266"/>
                <a:gd name="T2" fmla="*/ 2147483647 w 972"/>
                <a:gd name="T3" fmla="*/ 0 h 1266"/>
                <a:gd name="T4" fmla="*/ 2147483647 w 972"/>
                <a:gd name="T5" fmla="*/ 2147483647 h 1266"/>
                <a:gd name="T6" fmla="*/ 0 60000 65536"/>
                <a:gd name="T7" fmla="*/ 0 60000 65536"/>
                <a:gd name="T8" fmla="*/ 0 60000 65536"/>
                <a:gd name="T9" fmla="*/ 0 w 972"/>
                <a:gd name="T10" fmla="*/ 0 h 1266"/>
                <a:gd name="T11" fmla="*/ 972 w 972"/>
                <a:gd name="T12" fmla="*/ 1266 h 1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1266">
                  <a:moveTo>
                    <a:pt x="0" y="3"/>
                  </a:moveTo>
                  <a:lnTo>
                    <a:pt x="969" y="0"/>
                  </a:lnTo>
                  <a:lnTo>
                    <a:pt x="972" y="1266"/>
                  </a:ln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  <p:sp>
          <p:nvSpPr>
            <p:cNvPr id="105" name="Freeform 173">
              <a:extLst>
                <a:ext uri="{FF2B5EF4-FFF2-40B4-BE49-F238E27FC236}">
                  <a16:creationId xmlns:a16="http://schemas.microsoft.com/office/drawing/2014/main" id="{2C042B92-34BA-E845-8B28-A60549036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677" y="4609277"/>
              <a:ext cx="1509211" cy="1698356"/>
            </a:xfrm>
            <a:custGeom>
              <a:avLst/>
              <a:gdLst>
                <a:gd name="T0" fmla="*/ 0 w 972"/>
                <a:gd name="T1" fmla="*/ 2147483647 h 1266"/>
                <a:gd name="T2" fmla="*/ 2147483647 w 972"/>
                <a:gd name="T3" fmla="*/ 0 h 1266"/>
                <a:gd name="T4" fmla="*/ 2147483647 w 972"/>
                <a:gd name="T5" fmla="*/ 2147483647 h 1266"/>
                <a:gd name="T6" fmla="*/ 0 60000 65536"/>
                <a:gd name="T7" fmla="*/ 0 60000 65536"/>
                <a:gd name="T8" fmla="*/ 0 60000 65536"/>
                <a:gd name="T9" fmla="*/ 0 w 972"/>
                <a:gd name="T10" fmla="*/ 0 h 1266"/>
                <a:gd name="T11" fmla="*/ 972 w 972"/>
                <a:gd name="T12" fmla="*/ 1266 h 1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1266">
                  <a:moveTo>
                    <a:pt x="0" y="3"/>
                  </a:moveTo>
                  <a:lnTo>
                    <a:pt x="969" y="0"/>
                  </a:lnTo>
                  <a:lnTo>
                    <a:pt x="972" y="1266"/>
                  </a:lnTo>
                </a:path>
              </a:pathLst>
            </a:custGeom>
            <a:noFill/>
            <a:ln w="571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355139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analogy for switching fabrics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Bus</a:t>
            </a:r>
            <a:r>
              <a:rPr lang="en-US" b="0" dirty="0"/>
              <a:t> is like a </a:t>
            </a:r>
            <a:r>
              <a:rPr lang="en-US" dirty="0"/>
              <a:t>roundabout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831147"/>
            <a:ext cx="5572677" cy="475929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7576" y="1143794"/>
            <a:ext cx="5982614" cy="530023"/>
          </a:xfrm>
        </p:spPr>
        <p:txBody>
          <a:bodyPr/>
          <a:lstStyle/>
          <a:p>
            <a:r>
              <a:rPr lang="en-US" dirty="0"/>
              <a:t>Crossbar </a:t>
            </a:r>
            <a:r>
              <a:rPr lang="en-US" b="0" dirty="0"/>
              <a:t>is like a </a:t>
            </a:r>
            <a:r>
              <a:rPr lang="en-US" dirty="0"/>
              <a:t>stack exchange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15" y="1844399"/>
            <a:ext cx="6136335" cy="4759299"/>
          </a:xfrm>
        </p:spPr>
      </p:pic>
    </p:spTree>
    <p:extLst>
      <p:ext uri="{BB962C8B-B14F-4D97-AF65-F5344CB8AC3E}">
        <p14:creationId xmlns:p14="http://schemas.microsoft.com/office/powerpoint/2010/main" val="38816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ports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3471" y="3388023"/>
            <a:ext cx="11639227" cy="335374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Buffering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required because switch fabric may be faster than physical output link, link may be congested.</a:t>
            </a:r>
          </a:p>
          <a:p>
            <a:r>
              <a:rPr lang="en-US" dirty="0"/>
              <a:t>Queued packet can be </a:t>
            </a:r>
            <a:r>
              <a:rPr lang="en-US" b="1" i="1" dirty="0">
                <a:solidFill>
                  <a:schemeClr val="accent6"/>
                </a:solidFill>
              </a:rPr>
              <a:t>scheduled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if desired.</a:t>
            </a:r>
          </a:p>
          <a:p>
            <a:pPr lvl="1"/>
            <a:r>
              <a:rPr lang="en-US" dirty="0"/>
              <a:t>Give higher priority to certain types of packets</a:t>
            </a:r>
          </a:p>
          <a:p>
            <a:pPr lvl="1"/>
            <a:r>
              <a:rPr lang="en-US" dirty="0"/>
              <a:t>Give higher priority to certain </a:t>
            </a:r>
            <a:r>
              <a:rPr lang="en-US" dirty="0" err="1"/>
              <a:t>orgins</a:t>
            </a:r>
            <a:r>
              <a:rPr lang="en-US" dirty="0"/>
              <a:t>/destination</a:t>
            </a:r>
          </a:p>
          <a:p>
            <a:r>
              <a:rPr lang="en-US" b="1" i="1" dirty="0">
                <a:solidFill>
                  <a:schemeClr val="accent6"/>
                </a:solidFill>
              </a:rPr>
              <a:t>Net neutrality </a:t>
            </a:r>
            <a:r>
              <a:rPr lang="en-US" dirty="0"/>
              <a:t>is the policy debate about whether ISPs can do this.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41536" y="1252835"/>
            <a:ext cx="4568825" cy="1836738"/>
          </a:xfrm>
          <a:prstGeom prst="rect">
            <a:avLst/>
          </a:prstGeom>
          <a:solidFill>
            <a:schemeClr val="bg1"/>
          </a:solidFill>
          <a:ln w="19050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64124" y="1711623"/>
            <a:ext cx="1417637" cy="828675"/>
          </a:xfrm>
          <a:prstGeom prst="rect">
            <a:avLst/>
          </a:prstGeom>
          <a:solidFill>
            <a:schemeClr val="bg1"/>
          </a:solidFill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000000"/>
                </a:solidFill>
                <a:latin typeface="+mn-lt"/>
              </a:rPr>
              <a:t>line</a:t>
            </a:r>
          </a:p>
          <a:p>
            <a:pPr algn="ctr"/>
            <a:r>
              <a:rPr lang="en-US" altLang="en-US" sz="2000">
                <a:solidFill>
                  <a:srgbClr val="000000"/>
                </a:solidFill>
                <a:latin typeface="+mn-lt"/>
              </a:rPr>
              <a:t>termination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54436" y="1438573"/>
            <a:ext cx="1152525" cy="1409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676636" y="2157710"/>
            <a:ext cx="1905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010136" y="2114848"/>
            <a:ext cx="1905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7567474" y="2156123"/>
            <a:ext cx="7366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887774" y="1748135"/>
            <a:ext cx="1055687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+mn-lt"/>
              </a:rPr>
              <a:t>link 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+mn-lt"/>
              </a:rPr>
              <a:t>layer 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+mn-lt"/>
              </a:rPr>
              <a:t>protocol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+mn-lt"/>
              </a:rPr>
              <a:t>(send)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682611" y="1541760"/>
            <a:ext cx="1055688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+mn-lt"/>
              </a:rPr>
              <a:t>switch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+mn-lt"/>
              </a:rPr>
              <a:t>fabric</a:t>
            </a:r>
          </a:p>
        </p:txBody>
      </p:sp>
      <p:grpSp>
        <p:nvGrpSpPr>
          <p:cNvPr id="17" name="Group 28"/>
          <p:cNvGrpSpPr>
            <a:grpSpLocks/>
          </p:cNvGrpSpPr>
          <p:nvPr/>
        </p:nvGrpSpPr>
        <p:grpSpPr bwMode="auto">
          <a:xfrm>
            <a:off x="3393936" y="1389360"/>
            <a:ext cx="1247775" cy="1504950"/>
            <a:chOff x="3180" y="909"/>
            <a:chExt cx="786" cy="948"/>
          </a:xfrm>
        </p:grpSpPr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3180" y="909"/>
              <a:ext cx="786" cy="94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247" y="917"/>
              <a:ext cx="696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000000"/>
                  </a:solidFill>
                  <a:latin typeface="+mn-lt"/>
                </a:rPr>
                <a:t>datagram</a:t>
              </a:r>
            </a:p>
            <a:p>
              <a:pPr algn="ctr"/>
              <a:r>
                <a:rPr lang="en-US" altLang="en-US" sz="2000" dirty="0">
                  <a:solidFill>
                    <a:srgbClr val="000000"/>
                  </a:solidFill>
                  <a:latin typeface="+mn-lt"/>
                </a:rPr>
                <a:t>buffer</a:t>
              </a:r>
            </a:p>
            <a:p>
              <a:pPr algn="ctr"/>
              <a:endParaRPr lang="en-US" altLang="en-US" dirty="0">
                <a:solidFill>
                  <a:srgbClr val="000000"/>
                </a:solidFill>
                <a:latin typeface="+mn-lt"/>
              </a:endParaRPr>
            </a:p>
            <a:p>
              <a:pPr algn="ctr"/>
              <a:r>
                <a:rPr lang="en-US" altLang="en-US" sz="2000" dirty="0">
                  <a:solidFill>
                    <a:srgbClr val="000000"/>
                  </a:solidFill>
                  <a:latin typeface="+mn-lt"/>
                </a:rPr>
                <a:t>queueing</a:t>
              </a:r>
            </a:p>
          </p:txBody>
        </p: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3260" y="1299"/>
              <a:ext cx="626" cy="295"/>
              <a:chOff x="310" y="3526"/>
              <a:chExt cx="1040" cy="457"/>
            </a:xfrm>
          </p:grpSpPr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310" y="3526"/>
                <a:ext cx="1040" cy="457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446" y="3535"/>
                <a:ext cx="2" cy="4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558" y="3538"/>
                <a:ext cx="2" cy="43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671" y="3534"/>
                <a:ext cx="2" cy="4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782" y="3535"/>
                <a:ext cx="2" cy="4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895" y="3534"/>
                <a:ext cx="2" cy="4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1006" y="3534"/>
                <a:ext cx="2" cy="4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1121" y="3535"/>
                <a:ext cx="2" cy="4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1229" y="3538"/>
                <a:ext cx="2" cy="43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</p:grp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2604949" y="1117898"/>
            <a:ext cx="11112" cy="21955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V="1">
            <a:off x="2597011" y="2200573"/>
            <a:ext cx="92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514711" y="173223"/>
            <a:ext cx="2182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solidFill>
                  <a:schemeClr val="accent2"/>
                </a:solidFill>
                <a:latin typeface="+mn-lt"/>
              </a:rPr>
              <a:t>data link layer:</a:t>
            </a:r>
          </a:p>
          <a:p>
            <a:r>
              <a:rPr lang="en-US" altLang="en-US" sz="2800" dirty="0">
                <a:latin typeface="+mn-lt"/>
              </a:rPr>
              <a:t>e.g., Ethernet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7392722" y="205850"/>
            <a:ext cx="31322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+mn-lt"/>
              </a:rPr>
              <a:t>physical layer:</a:t>
            </a:r>
          </a:p>
          <a:p>
            <a:r>
              <a:rPr lang="en-US" altLang="en-US" sz="2800" dirty="0">
                <a:latin typeface="+mn-lt"/>
              </a:rPr>
              <a:t>bit-level transmission</a:t>
            </a:r>
            <a:endParaRPr lang="en-US" altLang="en-US" dirty="0">
              <a:latin typeface="+mn-lt"/>
            </a:endParaRPr>
          </a:p>
        </p:txBody>
      </p:sp>
      <p:sp>
        <p:nvSpPr>
          <p:cNvPr id="34" name="Line 58"/>
          <p:cNvSpPr>
            <a:spLocks noChangeShapeType="1"/>
          </p:cNvSpPr>
          <p:nvPr/>
        </p:nvSpPr>
        <p:spPr bwMode="auto">
          <a:xfrm flipV="1">
            <a:off x="5415446" y="1117897"/>
            <a:ext cx="123962" cy="33085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 flipV="1">
            <a:off x="6979961" y="1016113"/>
            <a:ext cx="491197" cy="6843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3337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Queues and packet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Packets can be dropped by router if any of the queues are full</a:t>
            </a:r>
          </a:p>
          <a:p>
            <a:pPr lvl="1"/>
            <a:r>
              <a:rPr lang="en-US" i="1" dirty="0"/>
              <a:t>Switching fabric </a:t>
            </a:r>
            <a:r>
              <a:rPr lang="en-US" dirty="0"/>
              <a:t>may be overloaded, filling up the </a:t>
            </a:r>
            <a:r>
              <a:rPr lang="en-US" i="1" dirty="0"/>
              <a:t>input queues</a:t>
            </a:r>
          </a:p>
          <a:p>
            <a:pPr lvl="1"/>
            <a:r>
              <a:rPr lang="en-US" i="1" dirty="0"/>
              <a:t>Output ports </a:t>
            </a:r>
            <a:r>
              <a:rPr lang="en-US" dirty="0"/>
              <a:t>may be overloaded, filling up the </a:t>
            </a:r>
            <a:r>
              <a:rPr lang="en-US" i="1" dirty="0"/>
              <a:t>output queues</a:t>
            </a:r>
            <a:endParaRPr lang="en-US" dirty="0"/>
          </a:p>
          <a:p>
            <a:r>
              <a:rPr lang="en-US" dirty="0"/>
              <a:t>Routers silently drop packets when a queue is full.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2532961" y="3413834"/>
            <a:ext cx="7731716" cy="3444166"/>
            <a:chOff x="1461398" y="3519851"/>
            <a:chExt cx="7731716" cy="3444166"/>
          </a:xfrm>
        </p:grpSpPr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4010870" y="3519851"/>
              <a:ext cx="1910691" cy="2781243"/>
              <a:chOff x="2418" y="1882"/>
              <a:chExt cx="1014" cy="1476"/>
            </a:xfrm>
          </p:grpSpPr>
          <p:sp>
            <p:nvSpPr>
              <p:cNvPr id="53" name="Rectangle 45"/>
              <p:cNvSpPr>
                <a:spLocks noChangeArrowheads="1"/>
              </p:cNvSpPr>
              <p:nvPr/>
            </p:nvSpPr>
            <p:spPr bwMode="auto">
              <a:xfrm>
                <a:off x="2418" y="1882"/>
                <a:ext cx="1014" cy="14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4" name="Text Box 48"/>
              <p:cNvSpPr txBox="1">
                <a:spLocks noChangeArrowheads="1"/>
              </p:cNvSpPr>
              <p:nvPr/>
            </p:nvSpPr>
            <p:spPr bwMode="auto">
              <a:xfrm>
                <a:off x="2509" y="2418"/>
                <a:ext cx="828" cy="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US" altLang="en-US" dirty="0">
                    <a:latin typeface="+mn-lt"/>
                  </a:rPr>
                  <a:t>high-speed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altLang="en-US" dirty="0">
                    <a:latin typeface="+mn-lt"/>
                  </a:rPr>
                  <a:t>switching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altLang="en-US" dirty="0">
                    <a:latin typeface="+mn-lt"/>
                  </a:rPr>
                  <a:t>fabric</a:t>
                </a:r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1585763" y="3536809"/>
              <a:ext cx="2413801" cy="672700"/>
              <a:chOff x="930" y="1989"/>
              <a:chExt cx="1482" cy="357"/>
            </a:xfrm>
          </p:grpSpPr>
          <p:sp>
            <p:nvSpPr>
              <p:cNvPr id="48" name="Rectangle 9"/>
              <p:cNvSpPr>
                <a:spLocks noChangeArrowheads="1"/>
              </p:cNvSpPr>
              <p:nvPr/>
            </p:nvSpPr>
            <p:spPr bwMode="auto">
              <a:xfrm>
                <a:off x="1152" y="1989"/>
                <a:ext cx="1086" cy="3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9" name="Rectangle 5"/>
              <p:cNvSpPr>
                <a:spLocks noChangeArrowheads="1"/>
              </p:cNvSpPr>
              <p:nvPr/>
            </p:nvSpPr>
            <p:spPr bwMode="auto">
              <a:xfrm>
                <a:off x="1197" y="2089"/>
                <a:ext cx="337" cy="1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0" name="Rectangle 6"/>
              <p:cNvSpPr>
                <a:spLocks noChangeArrowheads="1"/>
              </p:cNvSpPr>
              <p:nvPr/>
            </p:nvSpPr>
            <p:spPr bwMode="auto">
              <a:xfrm>
                <a:off x="1582" y="2025"/>
                <a:ext cx="273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" name="Rectangle 8"/>
              <p:cNvSpPr>
                <a:spLocks noChangeArrowheads="1"/>
              </p:cNvSpPr>
              <p:nvPr/>
            </p:nvSpPr>
            <p:spPr bwMode="auto">
              <a:xfrm>
                <a:off x="1904" y="2023"/>
                <a:ext cx="274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2" name="Line 16"/>
              <p:cNvSpPr>
                <a:spLocks noChangeShapeType="1"/>
              </p:cNvSpPr>
              <p:nvPr/>
            </p:nvSpPr>
            <p:spPr bwMode="auto">
              <a:xfrm>
                <a:off x="930" y="2169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1572572" y="5600130"/>
              <a:ext cx="2443952" cy="672698"/>
              <a:chOff x="930" y="1989"/>
              <a:chExt cx="1482" cy="357"/>
            </a:xfrm>
          </p:grpSpPr>
          <p:sp>
            <p:nvSpPr>
              <p:cNvPr id="43" name="Rectangle 19"/>
              <p:cNvSpPr>
                <a:spLocks noChangeArrowheads="1"/>
              </p:cNvSpPr>
              <p:nvPr/>
            </p:nvSpPr>
            <p:spPr bwMode="auto">
              <a:xfrm>
                <a:off x="1152" y="1989"/>
                <a:ext cx="1088" cy="3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4" name="Rectangle 20"/>
              <p:cNvSpPr>
                <a:spLocks noChangeArrowheads="1"/>
              </p:cNvSpPr>
              <p:nvPr/>
            </p:nvSpPr>
            <p:spPr bwMode="auto">
              <a:xfrm>
                <a:off x="1197" y="2089"/>
                <a:ext cx="337" cy="1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5" name="Rectangle 21"/>
              <p:cNvSpPr>
                <a:spLocks noChangeArrowheads="1"/>
              </p:cNvSpPr>
              <p:nvPr/>
            </p:nvSpPr>
            <p:spPr bwMode="auto">
              <a:xfrm>
                <a:off x="1582" y="2025"/>
                <a:ext cx="273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6" name="Rectangle 22"/>
              <p:cNvSpPr>
                <a:spLocks noChangeArrowheads="1"/>
              </p:cNvSpPr>
              <p:nvPr/>
            </p:nvSpPr>
            <p:spPr bwMode="auto">
              <a:xfrm>
                <a:off x="1904" y="2023"/>
                <a:ext cx="274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7" name="Line 23"/>
              <p:cNvSpPr>
                <a:spLocks noChangeShapeType="1"/>
              </p:cNvSpPr>
              <p:nvPr/>
            </p:nvSpPr>
            <p:spPr bwMode="auto">
              <a:xfrm>
                <a:off x="930" y="2169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 rot="2656396">
              <a:off x="2320644" y="4593908"/>
              <a:ext cx="648203" cy="648203"/>
              <a:chOff x="354" y="2715"/>
              <a:chExt cx="344" cy="344"/>
            </a:xfrm>
          </p:grpSpPr>
          <p:sp>
            <p:nvSpPr>
              <p:cNvPr id="39" name="Oval 25"/>
              <p:cNvSpPr>
                <a:spLocks noChangeArrowheads="1"/>
              </p:cNvSpPr>
              <p:nvPr/>
            </p:nvSpPr>
            <p:spPr bwMode="auto">
              <a:xfrm>
                <a:off x="352" y="2715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0" name="Oval 26"/>
              <p:cNvSpPr>
                <a:spLocks noChangeArrowheads="1"/>
              </p:cNvSpPr>
              <p:nvPr/>
            </p:nvSpPr>
            <p:spPr bwMode="auto">
              <a:xfrm>
                <a:off x="450" y="2811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1" name="Oval 27"/>
              <p:cNvSpPr>
                <a:spLocks noChangeArrowheads="1"/>
              </p:cNvSpPr>
              <p:nvPr/>
            </p:nvSpPr>
            <p:spPr bwMode="auto">
              <a:xfrm>
                <a:off x="545" y="290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2" name="Oval 28"/>
              <p:cNvSpPr>
                <a:spLocks noChangeArrowheads="1"/>
              </p:cNvSpPr>
              <p:nvPr/>
            </p:nvSpPr>
            <p:spPr bwMode="auto">
              <a:xfrm>
                <a:off x="640" y="300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</p:grpSp>
        <p:sp>
          <p:nvSpPr>
            <p:cNvPr id="12" name="Text Box 57"/>
            <p:cNvSpPr txBox="1">
              <a:spLocks noChangeArrowheads="1"/>
            </p:cNvSpPr>
            <p:nvPr/>
          </p:nvSpPr>
          <p:spPr bwMode="auto">
            <a:xfrm>
              <a:off x="1461398" y="6367044"/>
              <a:ext cx="2753300" cy="54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latin typeface="+mn-lt"/>
                </a:rPr>
                <a:t>router input ports</a:t>
              </a:r>
            </a:p>
          </p:txBody>
        </p:sp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5859379" y="3542462"/>
              <a:ext cx="2323355" cy="672698"/>
              <a:chOff x="-51" y="2454"/>
              <a:chExt cx="1482" cy="357"/>
            </a:xfrm>
          </p:grpSpPr>
          <p:grpSp>
            <p:nvGrpSpPr>
              <p:cNvPr id="33" name="Group 36"/>
              <p:cNvGrpSpPr>
                <a:grpSpLocks/>
              </p:cNvGrpSpPr>
              <p:nvPr/>
            </p:nvGrpSpPr>
            <p:grpSpPr bwMode="auto">
              <a:xfrm flipH="1">
                <a:off x="171" y="2454"/>
                <a:ext cx="1086" cy="357"/>
                <a:chOff x="171" y="2454"/>
                <a:chExt cx="1086" cy="357"/>
              </a:xfrm>
            </p:grpSpPr>
            <p:sp>
              <p:nvSpPr>
                <p:cNvPr id="35" name="Rectangle 31"/>
                <p:cNvSpPr>
                  <a:spLocks noChangeArrowheads="1"/>
                </p:cNvSpPr>
                <p:nvPr/>
              </p:nvSpPr>
              <p:spPr bwMode="auto">
                <a:xfrm>
                  <a:off x="171" y="2454"/>
                  <a:ext cx="1084" cy="3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6" name="Rectangle 32"/>
                <p:cNvSpPr>
                  <a:spLocks noChangeArrowheads="1"/>
                </p:cNvSpPr>
                <p:nvPr/>
              </p:nvSpPr>
              <p:spPr bwMode="auto">
                <a:xfrm>
                  <a:off x="216" y="2554"/>
                  <a:ext cx="338" cy="1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7" name="Rectangle 33"/>
                <p:cNvSpPr>
                  <a:spLocks noChangeArrowheads="1"/>
                </p:cNvSpPr>
                <p:nvPr/>
              </p:nvSpPr>
              <p:spPr bwMode="auto">
                <a:xfrm>
                  <a:off x="602" y="2490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8" name="Rectangle 34"/>
                <p:cNvSpPr>
                  <a:spLocks noChangeArrowheads="1"/>
                </p:cNvSpPr>
                <p:nvPr/>
              </p:nvSpPr>
              <p:spPr bwMode="auto">
                <a:xfrm>
                  <a:off x="921" y="2488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</p:grp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-51" y="2634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5881991" y="5600130"/>
              <a:ext cx="2387421" cy="672698"/>
              <a:chOff x="-51" y="2454"/>
              <a:chExt cx="1482" cy="357"/>
            </a:xfrm>
          </p:grpSpPr>
          <p:grpSp>
            <p:nvGrpSpPr>
              <p:cNvPr id="27" name="Group 39"/>
              <p:cNvGrpSpPr>
                <a:grpSpLocks/>
              </p:cNvGrpSpPr>
              <p:nvPr/>
            </p:nvGrpSpPr>
            <p:grpSpPr bwMode="auto">
              <a:xfrm flipH="1">
                <a:off x="171" y="2454"/>
                <a:ext cx="1086" cy="357"/>
                <a:chOff x="171" y="2454"/>
                <a:chExt cx="1086" cy="357"/>
              </a:xfrm>
            </p:grpSpPr>
            <p:sp>
              <p:nvSpPr>
                <p:cNvPr id="29" name="Rectangle 40"/>
                <p:cNvSpPr>
                  <a:spLocks noChangeArrowheads="1"/>
                </p:cNvSpPr>
                <p:nvPr/>
              </p:nvSpPr>
              <p:spPr bwMode="auto">
                <a:xfrm>
                  <a:off x="171" y="2454"/>
                  <a:ext cx="1084" cy="3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0" name="Rectangle 41"/>
                <p:cNvSpPr>
                  <a:spLocks noChangeArrowheads="1"/>
                </p:cNvSpPr>
                <p:nvPr/>
              </p:nvSpPr>
              <p:spPr bwMode="auto">
                <a:xfrm>
                  <a:off x="216" y="2554"/>
                  <a:ext cx="337" cy="1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1" name="Rectangle 42"/>
                <p:cNvSpPr>
                  <a:spLocks noChangeArrowheads="1"/>
                </p:cNvSpPr>
                <p:nvPr/>
              </p:nvSpPr>
              <p:spPr bwMode="auto">
                <a:xfrm>
                  <a:off x="602" y="2490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2" name="Rectangle 43"/>
                <p:cNvSpPr>
                  <a:spLocks noChangeArrowheads="1"/>
                </p:cNvSpPr>
                <p:nvPr/>
              </p:nvSpPr>
              <p:spPr bwMode="auto">
                <a:xfrm>
                  <a:off x="923" y="2488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</p:grpSp>
          <p:sp>
            <p:nvSpPr>
              <p:cNvPr id="28" name="Line 44"/>
              <p:cNvSpPr>
                <a:spLocks noChangeShapeType="1"/>
              </p:cNvSpPr>
              <p:nvPr/>
            </p:nvSpPr>
            <p:spPr bwMode="auto">
              <a:xfrm>
                <a:off x="-51" y="2634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 rot="2656396">
              <a:off x="6910825" y="4582602"/>
              <a:ext cx="648203" cy="648203"/>
              <a:chOff x="354" y="2715"/>
              <a:chExt cx="344" cy="344"/>
            </a:xfrm>
          </p:grpSpPr>
          <p:sp>
            <p:nvSpPr>
              <p:cNvPr id="23" name="Oval 52"/>
              <p:cNvSpPr>
                <a:spLocks noChangeArrowheads="1"/>
              </p:cNvSpPr>
              <p:nvPr/>
            </p:nvSpPr>
            <p:spPr bwMode="auto">
              <a:xfrm>
                <a:off x="352" y="2715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4" name="Oval 53"/>
              <p:cNvSpPr>
                <a:spLocks noChangeArrowheads="1"/>
              </p:cNvSpPr>
              <p:nvPr/>
            </p:nvSpPr>
            <p:spPr bwMode="auto">
              <a:xfrm>
                <a:off x="450" y="2811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5" name="Oval 54"/>
              <p:cNvSpPr>
                <a:spLocks noChangeArrowheads="1"/>
              </p:cNvSpPr>
              <p:nvPr/>
            </p:nvSpPr>
            <p:spPr bwMode="auto">
              <a:xfrm>
                <a:off x="545" y="290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6" name="Oval 55"/>
              <p:cNvSpPr>
                <a:spLocks noChangeArrowheads="1"/>
              </p:cNvSpPr>
              <p:nvPr/>
            </p:nvSpPr>
            <p:spPr bwMode="auto">
              <a:xfrm>
                <a:off x="640" y="300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</p:grpSp>
        <p:sp>
          <p:nvSpPr>
            <p:cNvPr id="16" name="Text Box 58"/>
            <p:cNvSpPr txBox="1">
              <a:spLocks noChangeArrowheads="1"/>
            </p:cNvSpPr>
            <p:nvPr/>
          </p:nvSpPr>
          <p:spPr bwMode="auto">
            <a:xfrm>
              <a:off x="6238125" y="6416036"/>
              <a:ext cx="2954989" cy="54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latin typeface="+mn-lt"/>
                </a:rPr>
                <a:t>router output ports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23316" y="3735887"/>
              <a:ext cx="342555" cy="265120"/>
              <a:chOff x="3520936" y="2214426"/>
              <a:chExt cx="438804" cy="265120"/>
            </a:xfrm>
          </p:grpSpPr>
          <p:sp>
            <p:nvSpPr>
              <p:cNvPr id="56" name="Rectangle 18"/>
              <p:cNvSpPr>
                <a:spLocks noChangeArrowheads="1"/>
              </p:cNvSpPr>
              <p:nvPr/>
            </p:nvSpPr>
            <p:spPr bwMode="auto">
              <a:xfrm>
                <a:off x="352093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7" name="Rectangle 18"/>
              <p:cNvSpPr>
                <a:spLocks noChangeArrowheads="1"/>
              </p:cNvSpPr>
              <p:nvPr/>
            </p:nvSpPr>
            <p:spPr bwMode="auto">
              <a:xfrm>
                <a:off x="3630637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8" name="Rectangle 18"/>
              <p:cNvSpPr>
                <a:spLocks noChangeArrowheads="1"/>
              </p:cNvSpPr>
              <p:nvPr/>
            </p:nvSpPr>
            <p:spPr bwMode="auto">
              <a:xfrm>
                <a:off x="374033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9" name="Rectangle 18"/>
              <p:cNvSpPr>
                <a:spLocks noChangeArrowheads="1"/>
              </p:cNvSpPr>
              <p:nvPr/>
            </p:nvSpPr>
            <p:spPr bwMode="auto">
              <a:xfrm>
                <a:off x="385003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244818" y="5789786"/>
              <a:ext cx="342555" cy="265120"/>
              <a:chOff x="3520936" y="2214426"/>
              <a:chExt cx="438804" cy="265120"/>
            </a:xfrm>
          </p:grpSpPr>
          <p:sp>
            <p:nvSpPr>
              <p:cNvPr id="62" name="Rectangle 18"/>
              <p:cNvSpPr>
                <a:spLocks noChangeArrowheads="1"/>
              </p:cNvSpPr>
              <p:nvPr/>
            </p:nvSpPr>
            <p:spPr bwMode="auto">
              <a:xfrm>
                <a:off x="352093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63" name="Rectangle 18"/>
              <p:cNvSpPr>
                <a:spLocks noChangeArrowheads="1"/>
              </p:cNvSpPr>
              <p:nvPr/>
            </p:nvSpPr>
            <p:spPr bwMode="auto">
              <a:xfrm>
                <a:off x="3630637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64" name="Rectangle 18"/>
              <p:cNvSpPr>
                <a:spLocks noChangeArrowheads="1"/>
              </p:cNvSpPr>
              <p:nvPr/>
            </p:nvSpPr>
            <p:spPr bwMode="auto">
              <a:xfrm>
                <a:off x="374033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65" name="Rectangle 18"/>
              <p:cNvSpPr>
                <a:spLocks noChangeArrowheads="1"/>
              </p:cNvSpPr>
              <p:nvPr/>
            </p:nvSpPr>
            <p:spPr bwMode="auto">
              <a:xfrm>
                <a:off x="385003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376840" y="5801092"/>
              <a:ext cx="342555" cy="265120"/>
              <a:chOff x="3520936" y="2214426"/>
              <a:chExt cx="438804" cy="265120"/>
            </a:xfrm>
          </p:grpSpPr>
          <p:sp>
            <p:nvSpPr>
              <p:cNvPr id="67" name="Rectangle 18"/>
              <p:cNvSpPr>
                <a:spLocks noChangeArrowheads="1"/>
              </p:cNvSpPr>
              <p:nvPr/>
            </p:nvSpPr>
            <p:spPr bwMode="auto">
              <a:xfrm>
                <a:off x="352093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68" name="Rectangle 18"/>
              <p:cNvSpPr>
                <a:spLocks noChangeArrowheads="1"/>
              </p:cNvSpPr>
              <p:nvPr/>
            </p:nvSpPr>
            <p:spPr bwMode="auto">
              <a:xfrm>
                <a:off x="3630637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69" name="Rectangle 18"/>
              <p:cNvSpPr>
                <a:spLocks noChangeArrowheads="1"/>
              </p:cNvSpPr>
              <p:nvPr/>
            </p:nvSpPr>
            <p:spPr bwMode="auto">
              <a:xfrm>
                <a:off x="374033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70" name="Rectangle 18"/>
              <p:cNvSpPr>
                <a:spLocks noChangeArrowheads="1"/>
              </p:cNvSpPr>
              <p:nvPr/>
            </p:nvSpPr>
            <p:spPr bwMode="auto">
              <a:xfrm>
                <a:off x="385003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343881" y="3749077"/>
              <a:ext cx="342555" cy="265120"/>
              <a:chOff x="3520936" y="2214426"/>
              <a:chExt cx="438804" cy="265120"/>
            </a:xfrm>
          </p:grpSpPr>
          <p:sp>
            <p:nvSpPr>
              <p:cNvPr id="72" name="Rectangle 18"/>
              <p:cNvSpPr>
                <a:spLocks noChangeArrowheads="1"/>
              </p:cNvSpPr>
              <p:nvPr/>
            </p:nvSpPr>
            <p:spPr bwMode="auto">
              <a:xfrm>
                <a:off x="352093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3630637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74" name="Rectangle 18"/>
              <p:cNvSpPr>
                <a:spLocks noChangeArrowheads="1"/>
              </p:cNvSpPr>
              <p:nvPr/>
            </p:nvSpPr>
            <p:spPr bwMode="auto">
              <a:xfrm>
                <a:off x="374033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75" name="Rectangle 18"/>
              <p:cNvSpPr>
                <a:spLocks noChangeArrowheads="1"/>
              </p:cNvSpPr>
              <p:nvPr/>
            </p:nvSpPr>
            <p:spPr bwMode="auto">
              <a:xfrm>
                <a:off x="385003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867E89-8F6C-3948-BDD8-6558FFA9F594}"/>
              </a:ext>
            </a:extLst>
          </p:cNvPr>
          <p:cNvGrpSpPr/>
          <p:nvPr/>
        </p:nvGrpSpPr>
        <p:grpSpPr>
          <a:xfrm>
            <a:off x="9169697" y="1765072"/>
            <a:ext cx="342555" cy="265120"/>
            <a:chOff x="9667461" y="2161814"/>
            <a:chExt cx="342555" cy="265120"/>
          </a:xfrm>
        </p:grpSpPr>
        <p:sp>
          <p:nvSpPr>
            <p:cNvPr id="76" name="Rectangle 18">
              <a:extLst>
                <a:ext uri="{FF2B5EF4-FFF2-40B4-BE49-F238E27FC236}">
                  <a16:creationId xmlns:a16="http://schemas.microsoft.com/office/drawing/2014/main" id="{DA6E1E17-1B10-DA4A-9F7E-7F0284471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461" y="2163748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8" name="Rectangle 18">
              <a:extLst>
                <a:ext uri="{FF2B5EF4-FFF2-40B4-BE49-F238E27FC236}">
                  <a16:creationId xmlns:a16="http://schemas.microsoft.com/office/drawing/2014/main" id="{1734C929-31E0-D348-A824-1987D3FB8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3100" y="2165122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9" name="Rectangle 18">
              <a:extLst>
                <a:ext uri="{FF2B5EF4-FFF2-40B4-BE49-F238E27FC236}">
                  <a16:creationId xmlns:a16="http://schemas.microsoft.com/office/drawing/2014/main" id="{B263EB4F-F37D-C64A-BD81-C187D9FFB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8739" y="2166496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0" name="Rectangle 18">
              <a:extLst>
                <a:ext uri="{FF2B5EF4-FFF2-40B4-BE49-F238E27FC236}">
                  <a16:creationId xmlns:a16="http://schemas.microsoft.com/office/drawing/2014/main" id="{D14B81ED-519A-4A4D-9130-0CFAFC21F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4377" y="2161814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DAAF98A-5E23-D049-B322-306529C02645}"/>
              </a:ext>
            </a:extLst>
          </p:cNvPr>
          <p:cNvGrpSpPr/>
          <p:nvPr/>
        </p:nvGrpSpPr>
        <p:grpSpPr>
          <a:xfrm>
            <a:off x="8998420" y="2210765"/>
            <a:ext cx="342555" cy="265120"/>
            <a:chOff x="9667461" y="2161814"/>
            <a:chExt cx="342555" cy="265120"/>
          </a:xfrm>
        </p:grpSpPr>
        <p:sp>
          <p:nvSpPr>
            <p:cNvPr id="82" name="Rectangle 18">
              <a:extLst>
                <a:ext uri="{FF2B5EF4-FFF2-40B4-BE49-F238E27FC236}">
                  <a16:creationId xmlns:a16="http://schemas.microsoft.com/office/drawing/2014/main" id="{1C948C18-5133-2B41-80A8-86EA6E296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461" y="2163748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3" name="Rectangle 18">
              <a:extLst>
                <a:ext uri="{FF2B5EF4-FFF2-40B4-BE49-F238E27FC236}">
                  <a16:creationId xmlns:a16="http://schemas.microsoft.com/office/drawing/2014/main" id="{474FE1A3-136B-BF49-AE95-3433E68BB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3100" y="2165122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4" name="Rectangle 18">
              <a:extLst>
                <a:ext uri="{FF2B5EF4-FFF2-40B4-BE49-F238E27FC236}">
                  <a16:creationId xmlns:a16="http://schemas.microsoft.com/office/drawing/2014/main" id="{3B4050EA-E989-0F47-9A0E-54DEAD441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8739" y="2166496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5" name="Rectangle 18">
              <a:extLst>
                <a:ext uri="{FF2B5EF4-FFF2-40B4-BE49-F238E27FC236}">
                  <a16:creationId xmlns:a16="http://schemas.microsoft.com/office/drawing/2014/main" id="{FBE4C5B6-913D-BA42-89CC-24DE6476E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4377" y="2161814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86" name="Rectangular Callout 85">
            <a:extLst>
              <a:ext uri="{FF2B5EF4-FFF2-40B4-BE49-F238E27FC236}">
                <a16:creationId xmlns:a16="http://schemas.microsoft.com/office/drawing/2014/main" id="{64D114BE-FEAE-AC48-946F-0029EF2EE890}"/>
              </a:ext>
            </a:extLst>
          </p:cNvPr>
          <p:cNvSpPr/>
          <p:nvPr/>
        </p:nvSpPr>
        <p:spPr>
          <a:xfrm>
            <a:off x="9355624" y="4083114"/>
            <a:ext cx="2655496" cy="1250990"/>
          </a:xfrm>
          <a:prstGeom prst="wedgeRectCallout">
            <a:avLst>
              <a:gd name="adj1" fmla="val -54517"/>
              <a:gd name="adj2" fmla="val 8544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If this output line is too slow, what will happen?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C061FA9-023A-1943-9994-4B1E55F41E16}"/>
              </a:ext>
            </a:extLst>
          </p:cNvPr>
          <p:cNvGrpSpPr/>
          <p:nvPr/>
        </p:nvGrpSpPr>
        <p:grpSpPr>
          <a:xfrm>
            <a:off x="11214003" y="3292326"/>
            <a:ext cx="929898" cy="884264"/>
            <a:chOff x="10763181" y="2345404"/>
            <a:chExt cx="1139517" cy="1083596"/>
          </a:xfrm>
        </p:grpSpPr>
        <p:sp>
          <p:nvSpPr>
            <p:cNvPr id="88" name="Octagon 87">
              <a:extLst>
                <a:ext uri="{FF2B5EF4-FFF2-40B4-BE49-F238E27FC236}">
                  <a16:creationId xmlns:a16="http://schemas.microsoft.com/office/drawing/2014/main" id="{9C1B9778-6F84-3B44-8FCE-8F4159CD5185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9" name="Octagon 88">
              <a:extLst>
                <a:ext uri="{FF2B5EF4-FFF2-40B4-BE49-F238E27FC236}">
                  <a16:creationId xmlns:a16="http://schemas.microsoft.com/office/drawing/2014/main" id="{626EB495-7CAD-3F4F-848A-77FE3EECBA0A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7DA1ABD-FDF9-794E-89A7-997B8B5905DB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05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fair queuing (WFQ)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3939987"/>
            <a:ext cx="11639227" cy="2801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i="1" dirty="0"/>
              <a:t>discriminative</a:t>
            </a:r>
            <a:r>
              <a:rPr lang="en-US" dirty="0"/>
              <a:t> alternative to FIFO packet scheduling policy</a:t>
            </a:r>
          </a:p>
          <a:p>
            <a:pPr lvl="1"/>
            <a:r>
              <a:rPr lang="en-US" dirty="0"/>
              <a:t>Some traffic gets higher </a:t>
            </a:r>
            <a:r>
              <a:rPr lang="en-US" b="1" i="1" dirty="0">
                <a:solidFill>
                  <a:schemeClr val="accent6"/>
                </a:solidFill>
              </a:rPr>
              <a:t>priority</a:t>
            </a:r>
            <a:r>
              <a:rPr lang="en-US" dirty="0"/>
              <a:t>.  We have multiple queues instead of just one.</a:t>
            </a:r>
          </a:p>
          <a:p>
            <a:r>
              <a:rPr lang="en-US" dirty="0"/>
              <a:t>Administrator creates rules to </a:t>
            </a:r>
            <a:r>
              <a:rPr lang="en-US" b="1" i="1" dirty="0">
                <a:solidFill>
                  <a:schemeClr val="accent6"/>
                </a:solidFill>
              </a:rPr>
              <a:t>classify packets</a:t>
            </a:r>
            <a:r>
              <a:rPr lang="en-US" dirty="0"/>
              <a:t>, based on header fields:</a:t>
            </a:r>
          </a:p>
          <a:p>
            <a:pPr lvl="1"/>
            <a:r>
              <a:rPr lang="en-US" dirty="0" err="1"/>
              <a:t>Src</a:t>
            </a:r>
            <a:r>
              <a:rPr lang="en-US" dirty="0"/>
              <a:t>./</a:t>
            </a:r>
            <a:r>
              <a:rPr lang="en-US" dirty="0" err="1"/>
              <a:t>dest</a:t>
            </a:r>
            <a:r>
              <a:rPr lang="en-US" dirty="0"/>
              <a:t>. IP address    • Port number (service)    • TCP vs UDP    • </a:t>
            </a:r>
            <a:r>
              <a:rPr lang="en-US" dirty="0" err="1"/>
              <a:t>QoS</a:t>
            </a:r>
            <a:endParaRPr lang="en-US" dirty="0"/>
          </a:p>
          <a:p>
            <a:r>
              <a:rPr lang="en-US" dirty="0"/>
              <a:t>Each class is allocated a certain fraction of link capacity (</a:t>
            </a:r>
            <a:r>
              <a:rPr lang="en-US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/∑w)</a:t>
            </a:r>
          </a:p>
          <a:p>
            <a:pPr lvl="1"/>
            <a:r>
              <a:rPr lang="en-US" dirty="0"/>
              <a:t>Spend </a:t>
            </a:r>
            <a:r>
              <a:rPr lang="en-US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time sending packets from queue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dirty="0"/>
              <a:t>, then move to next queue.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84" y="1027901"/>
            <a:ext cx="6172200" cy="26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3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5579707" cy="2852737"/>
          </a:xfrm>
        </p:spPr>
        <p:txBody>
          <a:bodyPr/>
          <a:lstStyle/>
          <a:p>
            <a:r>
              <a:rPr lang="en-US" i="1" dirty="0"/>
              <a:t>Next Topic:</a:t>
            </a:r>
            <a:br>
              <a:rPr lang="en-US" dirty="0"/>
            </a:br>
            <a:r>
              <a:rPr lang="en-US" dirty="0"/>
              <a:t>IP Control Plane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493645" cy="16607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How to decide forwarding rules at each router?</a:t>
            </a:r>
          </a:p>
          <a:p>
            <a:r>
              <a:rPr lang="en-US" sz="3200" dirty="0">
                <a:solidFill>
                  <a:schemeClr val="tx1"/>
                </a:solidFill>
              </a:rPr>
              <a:t>(Chapter 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65866" y="623497"/>
            <a:ext cx="4989775" cy="5626696"/>
            <a:chOff x="5600323" y="1410541"/>
            <a:chExt cx="4651375" cy="5245100"/>
          </a:xfrm>
        </p:grpSpPr>
        <p:grpSp>
          <p:nvGrpSpPr>
            <p:cNvPr id="5" name="Group 243"/>
            <p:cNvGrpSpPr>
              <a:grpSpLocks/>
            </p:cNvGrpSpPr>
            <p:nvPr/>
          </p:nvGrpSpPr>
          <p:grpSpPr bwMode="auto">
            <a:xfrm>
              <a:off x="7275135" y="4490291"/>
              <a:ext cx="2847975" cy="1481137"/>
              <a:chOff x="291" y="3093"/>
              <a:chExt cx="1794" cy="933"/>
            </a:xfrm>
          </p:grpSpPr>
          <p:grpSp>
            <p:nvGrpSpPr>
              <p:cNvPr id="74" name="Group 242"/>
              <p:cNvGrpSpPr>
                <a:grpSpLocks/>
              </p:cNvGrpSpPr>
              <p:nvPr/>
            </p:nvGrpSpPr>
            <p:grpSpPr bwMode="auto">
              <a:xfrm>
                <a:off x="291" y="3093"/>
                <a:ext cx="1794" cy="933"/>
                <a:chOff x="2124" y="2903"/>
                <a:chExt cx="1794" cy="933"/>
              </a:xfrm>
            </p:grpSpPr>
            <p:sp>
              <p:nvSpPr>
                <p:cNvPr id="78" name="Freeform 179"/>
                <p:cNvSpPr>
                  <a:spLocks/>
                </p:cNvSpPr>
                <p:nvPr/>
              </p:nvSpPr>
              <p:spPr bwMode="auto">
                <a:xfrm>
                  <a:off x="2124" y="2903"/>
                  <a:ext cx="1794" cy="933"/>
                </a:xfrm>
                <a:custGeom>
                  <a:avLst/>
                  <a:gdLst>
                    <a:gd name="T0" fmla="*/ 6 w 1794"/>
                    <a:gd name="T1" fmla="*/ 483 h 933"/>
                    <a:gd name="T2" fmla="*/ 108 w 1794"/>
                    <a:gd name="T3" fmla="*/ 125 h 933"/>
                    <a:gd name="T4" fmla="*/ 559 w 1794"/>
                    <a:gd name="T5" fmla="*/ 100 h 933"/>
                    <a:gd name="T6" fmla="*/ 1128 w 1794"/>
                    <a:gd name="T7" fmla="*/ 29 h 933"/>
                    <a:gd name="T8" fmla="*/ 1716 w 1794"/>
                    <a:gd name="T9" fmla="*/ 275 h 933"/>
                    <a:gd name="T10" fmla="*/ 1596 w 1794"/>
                    <a:gd name="T11" fmla="*/ 827 h 933"/>
                    <a:gd name="T12" fmla="*/ 1380 w 1794"/>
                    <a:gd name="T13" fmla="*/ 911 h 933"/>
                    <a:gd name="T14" fmla="*/ 840 w 1794"/>
                    <a:gd name="T15" fmla="*/ 929 h 933"/>
                    <a:gd name="T16" fmla="*/ 414 w 1794"/>
                    <a:gd name="T17" fmla="*/ 911 h 933"/>
                    <a:gd name="T18" fmla="*/ 143 w 1794"/>
                    <a:gd name="T19" fmla="*/ 832 h 933"/>
                    <a:gd name="T20" fmla="*/ 6 w 1794"/>
                    <a:gd name="T21" fmla="*/ 483 h 9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94"/>
                    <a:gd name="T34" fmla="*/ 0 h 933"/>
                    <a:gd name="T35" fmla="*/ 1794 w 1794"/>
                    <a:gd name="T36" fmla="*/ 933 h 9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94" h="933">
                      <a:moveTo>
                        <a:pt x="6" y="483"/>
                      </a:moveTo>
                      <a:cubicBezTo>
                        <a:pt x="0" y="365"/>
                        <a:pt x="16" y="189"/>
                        <a:pt x="108" y="125"/>
                      </a:cubicBezTo>
                      <a:cubicBezTo>
                        <a:pt x="200" y="61"/>
                        <a:pt x="389" y="116"/>
                        <a:pt x="559" y="100"/>
                      </a:cubicBezTo>
                      <a:cubicBezTo>
                        <a:pt x="729" y="84"/>
                        <a:pt x="935" y="0"/>
                        <a:pt x="1128" y="29"/>
                      </a:cubicBezTo>
                      <a:cubicBezTo>
                        <a:pt x="1321" y="58"/>
                        <a:pt x="1638" y="142"/>
                        <a:pt x="1716" y="275"/>
                      </a:cubicBezTo>
                      <a:cubicBezTo>
                        <a:pt x="1794" y="408"/>
                        <a:pt x="1652" y="721"/>
                        <a:pt x="1596" y="827"/>
                      </a:cubicBezTo>
                      <a:cubicBezTo>
                        <a:pt x="1540" y="933"/>
                        <a:pt x="1506" y="894"/>
                        <a:pt x="1380" y="911"/>
                      </a:cubicBezTo>
                      <a:cubicBezTo>
                        <a:pt x="1254" y="928"/>
                        <a:pt x="1001" y="929"/>
                        <a:pt x="840" y="929"/>
                      </a:cubicBezTo>
                      <a:cubicBezTo>
                        <a:pt x="679" y="929"/>
                        <a:pt x="530" y="927"/>
                        <a:pt x="414" y="911"/>
                      </a:cubicBezTo>
                      <a:cubicBezTo>
                        <a:pt x="298" y="895"/>
                        <a:pt x="211" y="903"/>
                        <a:pt x="143" y="832"/>
                      </a:cubicBezTo>
                      <a:cubicBezTo>
                        <a:pt x="75" y="761"/>
                        <a:pt x="4" y="624"/>
                        <a:pt x="6" y="483"/>
                      </a:cubicBezTo>
                      <a:close/>
                    </a:path>
                  </a:pathLst>
                </a:cu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grpSp>
              <p:nvGrpSpPr>
                <p:cNvPr id="79" name="Group 180"/>
                <p:cNvGrpSpPr>
                  <a:grpSpLocks/>
                </p:cNvGrpSpPr>
                <p:nvPr/>
              </p:nvGrpSpPr>
              <p:grpSpPr bwMode="auto">
                <a:xfrm>
                  <a:off x="2196" y="3160"/>
                  <a:ext cx="1642" cy="415"/>
                  <a:chOff x="959" y="3814"/>
                  <a:chExt cx="1642" cy="415"/>
                </a:xfrm>
              </p:grpSpPr>
              <p:grpSp>
                <p:nvGrpSpPr>
                  <p:cNvPr id="114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2223" y="3814"/>
                    <a:ext cx="378" cy="181"/>
                    <a:chOff x="4396" y="1245"/>
                    <a:chExt cx="672" cy="248"/>
                  </a:xfrm>
                </p:grpSpPr>
                <p:sp>
                  <p:nvSpPr>
                    <p:cNvPr id="133" name="Oval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55"/>
                      <a:ext cx="666" cy="1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4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39"/>
                      <a:ext cx="669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algn="ctr"/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5" name="Oval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245"/>
                      <a:ext cx="667" cy="16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36" name="Group 1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30" y="1287"/>
                      <a:ext cx="377" cy="75"/>
                      <a:chOff x="2468" y="1332"/>
                      <a:chExt cx="310" cy="60"/>
                    </a:xfrm>
                  </p:grpSpPr>
                  <p:sp>
                    <p:nvSpPr>
                      <p:cNvPr id="139" name="Freeform 1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8" y="1332"/>
                        <a:ext cx="310" cy="60"/>
                      </a:xfrm>
                      <a:custGeom>
                        <a:avLst/>
                        <a:gdLst>
                          <a:gd name="T0" fmla="*/ 0 w 310"/>
                          <a:gd name="T1" fmla="*/ 60 h 60"/>
                          <a:gd name="T2" fmla="*/ 96 w 310"/>
                          <a:gd name="T3" fmla="*/ 60 h 60"/>
                          <a:gd name="T4" fmla="*/ 192 w 310"/>
                          <a:gd name="T5" fmla="*/ 0 h 60"/>
                          <a:gd name="T6" fmla="*/ 310 w 310"/>
                          <a:gd name="T7" fmla="*/ 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10"/>
                          <a:gd name="T13" fmla="*/ 0 h 60"/>
                          <a:gd name="T14" fmla="*/ 310 w 310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10" h="60">
                            <a:moveTo>
                              <a:pt x="0" y="60"/>
                            </a:moveTo>
                            <a:lnTo>
                              <a:pt x="96" y="60"/>
                            </a:lnTo>
                            <a:lnTo>
                              <a:pt x="192" y="0"/>
                            </a:lnTo>
                            <a:lnTo>
                              <a:pt x="310" y="0"/>
                            </a:ln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  <p:sp>
                    <p:nvSpPr>
                      <p:cNvPr id="140" name="Freeform 1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2" y="1332"/>
                        <a:ext cx="282" cy="60"/>
                      </a:xfrm>
                      <a:custGeom>
                        <a:avLst/>
                        <a:gdLst>
                          <a:gd name="T0" fmla="*/ 0 w 282"/>
                          <a:gd name="T1" fmla="*/ 0 h 60"/>
                          <a:gd name="T2" fmla="*/ 96 w 282"/>
                          <a:gd name="T3" fmla="*/ 0 h 60"/>
                          <a:gd name="T4" fmla="*/ 192 w 282"/>
                          <a:gd name="T5" fmla="*/ 60 h 60"/>
                          <a:gd name="T6" fmla="*/ 282 w 282"/>
                          <a:gd name="T7" fmla="*/ 6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82"/>
                          <a:gd name="T13" fmla="*/ 0 h 60"/>
                          <a:gd name="T14" fmla="*/ 282 w 282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82" h="60">
                            <a:moveTo>
                              <a:pt x="0" y="0"/>
                            </a:moveTo>
                            <a:lnTo>
                              <a:pt x="96" y="0"/>
                            </a:lnTo>
                            <a:lnTo>
                              <a:pt x="192" y="60"/>
                            </a:lnTo>
                            <a:lnTo>
                              <a:pt x="282" y="60"/>
                            </a:lnTo>
                          </a:path>
                        </a:pathLst>
                      </a:custGeom>
                      <a:noFill/>
                      <a:ln w="1270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137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0" y="1320"/>
                      <a:ext cx="0" cy="11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38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1326"/>
                      <a:ext cx="0" cy="1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grpSp>
                <p:nvGrpSpPr>
                  <p:cNvPr id="115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1559" y="4048"/>
                    <a:ext cx="378" cy="181"/>
                    <a:chOff x="4396" y="1245"/>
                    <a:chExt cx="672" cy="248"/>
                  </a:xfrm>
                </p:grpSpPr>
                <p:sp>
                  <p:nvSpPr>
                    <p:cNvPr id="125" name="Oval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55"/>
                      <a:ext cx="666" cy="1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6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39"/>
                      <a:ext cx="669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algn="ctr"/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7" name="Oval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245"/>
                      <a:ext cx="667" cy="16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28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30" y="1287"/>
                      <a:ext cx="377" cy="75"/>
                      <a:chOff x="2468" y="1332"/>
                      <a:chExt cx="310" cy="60"/>
                    </a:xfrm>
                  </p:grpSpPr>
                  <p:sp>
                    <p:nvSpPr>
                      <p:cNvPr id="131" name="Freeform 1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8" y="1332"/>
                        <a:ext cx="310" cy="60"/>
                      </a:xfrm>
                      <a:custGeom>
                        <a:avLst/>
                        <a:gdLst>
                          <a:gd name="T0" fmla="*/ 0 w 310"/>
                          <a:gd name="T1" fmla="*/ 60 h 60"/>
                          <a:gd name="T2" fmla="*/ 96 w 310"/>
                          <a:gd name="T3" fmla="*/ 60 h 60"/>
                          <a:gd name="T4" fmla="*/ 192 w 310"/>
                          <a:gd name="T5" fmla="*/ 0 h 60"/>
                          <a:gd name="T6" fmla="*/ 310 w 310"/>
                          <a:gd name="T7" fmla="*/ 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10"/>
                          <a:gd name="T13" fmla="*/ 0 h 60"/>
                          <a:gd name="T14" fmla="*/ 310 w 310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10" h="60">
                            <a:moveTo>
                              <a:pt x="0" y="60"/>
                            </a:moveTo>
                            <a:lnTo>
                              <a:pt x="96" y="60"/>
                            </a:lnTo>
                            <a:lnTo>
                              <a:pt x="192" y="0"/>
                            </a:lnTo>
                            <a:lnTo>
                              <a:pt x="310" y="0"/>
                            </a:ln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  <p:sp>
                    <p:nvSpPr>
                      <p:cNvPr id="132" name="Freeform 1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2" y="1332"/>
                        <a:ext cx="282" cy="60"/>
                      </a:xfrm>
                      <a:custGeom>
                        <a:avLst/>
                        <a:gdLst>
                          <a:gd name="T0" fmla="*/ 0 w 282"/>
                          <a:gd name="T1" fmla="*/ 0 h 60"/>
                          <a:gd name="T2" fmla="*/ 96 w 282"/>
                          <a:gd name="T3" fmla="*/ 0 h 60"/>
                          <a:gd name="T4" fmla="*/ 192 w 282"/>
                          <a:gd name="T5" fmla="*/ 60 h 60"/>
                          <a:gd name="T6" fmla="*/ 282 w 282"/>
                          <a:gd name="T7" fmla="*/ 6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82"/>
                          <a:gd name="T13" fmla="*/ 0 h 60"/>
                          <a:gd name="T14" fmla="*/ 282 w 282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82" h="60">
                            <a:moveTo>
                              <a:pt x="0" y="0"/>
                            </a:moveTo>
                            <a:lnTo>
                              <a:pt x="96" y="0"/>
                            </a:lnTo>
                            <a:lnTo>
                              <a:pt x="192" y="60"/>
                            </a:lnTo>
                            <a:lnTo>
                              <a:pt x="282" y="60"/>
                            </a:lnTo>
                          </a:path>
                        </a:pathLst>
                      </a:custGeom>
                      <a:noFill/>
                      <a:ln w="1270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129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0" y="1320"/>
                      <a:ext cx="0" cy="11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30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1326"/>
                      <a:ext cx="0" cy="1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grpSp>
                <p:nvGrpSpPr>
                  <p:cNvPr id="116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959" y="3816"/>
                    <a:ext cx="378" cy="181"/>
                    <a:chOff x="4396" y="1245"/>
                    <a:chExt cx="672" cy="248"/>
                  </a:xfrm>
                </p:grpSpPr>
                <p:sp>
                  <p:nvSpPr>
                    <p:cNvPr id="117" name="Oval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55"/>
                      <a:ext cx="666" cy="1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8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39"/>
                      <a:ext cx="669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algn="ctr"/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9" name="Oval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245"/>
                      <a:ext cx="667" cy="16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20" name="Group 2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30" y="1287"/>
                      <a:ext cx="377" cy="75"/>
                      <a:chOff x="2468" y="1332"/>
                      <a:chExt cx="310" cy="60"/>
                    </a:xfrm>
                  </p:grpSpPr>
                  <p:sp>
                    <p:nvSpPr>
                      <p:cNvPr id="123" name="Freeform 2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8" y="1332"/>
                        <a:ext cx="310" cy="60"/>
                      </a:xfrm>
                      <a:custGeom>
                        <a:avLst/>
                        <a:gdLst>
                          <a:gd name="T0" fmla="*/ 0 w 310"/>
                          <a:gd name="T1" fmla="*/ 60 h 60"/>
                          <a:gd name="T2" fmla="*/ 96 w 310"/>
                          <a:gd name="T3" fmla="*/ 60 h 60"/>
                          <a:gd name="T4" fmla="*/ 192 w 310"/>
                          <a:gd name="T5" fmla="*/ 0 h 60"/>
                          <a:gd name="T6" fmla="*/ 310 w 310"/>
                          <a:gd name="T7" fmla="*/ 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10"/>
                          <a:gd name="T13" fmla="*/ 0 h 60"/>
                          <a:gd name="T14" fmla="*/ 310 w 310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10" h="60">
                            <a:moveTo>
                              <a:pt x="0" y="60"/>
                            </a:moveTo>
                            <a:lnTo>
                              <a:pt x="96" y="60"/>
                            </a:lnTo>
                            <a:lnTo>
                              <a:pt x="192" y="0"/>
                            </a:lnTo>
                            <a:lnTo>
                              <a:pt x="310" y="0"/>
                            </a:ln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  <p:sp>
                    <p:nvSpPr>
                      <p:cNvPr id="124" name="Freeform 2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2" y="1332"/>
                        <a:ext cx="282" cy="60"/>
                      </a:xfrm>
                      <a:custGeom>
                        <a:avLst/>
                        <a:gdLst>
                          <a:gd name="T0" fmla="*/ 0 w 282"/>
                          <a:gd name="T1" fmla="*/ 0 h 60"/>
                          <a:gd name="T2" fmla="*/ 96 w 282"/>
                          <a:gd name="T3" fmla="*/ 0 h 60"/>
                          <a:gd name="T4" fmla="*/ 192 w 282"/>
                          <a:gd name="T5" fmla="*/ 60 h 60"/>
                          <a:gd name="T6" fmla="*/ 282 w 282"/>
                          <a:gd name="T7" fmla="*/ 6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82"/>
                          <a:gd name="T13" fmla="*/ 0 h 60"/>
                          <a:gd name="T14" fmla="*/ 282 w 282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82" h="60">
                            <a:moveTo>
                              <a:pt x="0" y="0"/>
                            </a:moveTo>
                            <a:lnTo>
                              <a:pt x="96" y="0"/>
                            </a:lnTo>
                            <a:lnTo>
                              <a:pt x="192" y="60"/>
                            </a:lnTo>
                            <a:lnTo>
                              <a:pt x="282" y="60"/>
                            </a:lnTo>
                          </a:path>
                        </a:pathLst>
                      </a:custGeom>
                      <a:noFill/>
                      <a:ln w="1270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121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0" y="1320"/>
                      <a:ext cx="0" cy="11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22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1326"/>
                      <a:ext cx="0" cy="1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</p:grpSp>
            <p:sp>
              <p:nvSpPr>
                <p:cNvPr id="80" name="Freeform 208"/>
                <p:cNvSpPr>
                  <a:spLocks/>
                </p:cNvSpPr>
                <p:nvPr/>
              </p:nvSpPr>
              <p:spPr bwMode="auto">
                <a:xfrm>
                  <a:off x="2574" y="3086"/>
                  <a:ext cx="294" cy="166"/>
                </a:xfrm>
                <a:custGeom>
                  <a:avLst/>
                  <a:gdLst>
                    <a:gd name="T0" fmla="*/ 0 w 294"/>
                    <a:gd name="T1" fmla="*/ 166 h 166"/>
                    <a:gd name="T2" fmla="*/ 294 w 294"/>
                    <a:gd name="T3" fmla="*/ 0 h 166"/>
                    <a:gd name="T4" fmla="*/ 0 60000 65536"/>
                    <a:gd name="T5" fmla="*/ 0 60000 65536"/>
                    <a:gd name="T6" fmla="*/ 0 w 294"/>
                    <a:gd name="T7" fmla="*/ 0 h 166"/>
                    <a:gd name="T8" fmla="*/ 294 w 294"/>
                    <a:gd name="T9" fmla="*/ 166 h 16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4" h="166">
                      <a:moveTo>
                        <a:pt x="0" y="166"/>
                      </a:moveTo>
                      <a:lnTo>
                        <a:pt x="294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1" name="Freeform 209"/>
                <p:cNvSpPr>
                  <a:spLocks/>
                </p:cNvSpPr>
                <p:nvPr/>
              </p:nvSpPr>
              <p:spPr bwMode="auto">
                <a:xfrm>
                  <a:off x="3182" y="3082"/>
                  <a:ext cx="272" cy="174"/>
                </a:xfrm>
                <a:custGeom>
                  <a:avLst/>
                  <a:gdLst>
                    <a:gd name="T0" fmla="*/ 0 w 272"/>
                    <a:gd name="T1" fmla="*/ 0 h 174"/>
                    <a:gd name="T2" fmla="*/ 272 w 272"/>
                    <a:gd name="T3" fmla="*/ 174 h 174"/>
                    <a:gd name="T4" fmla="*/ 0 60000 65536"/>
                    <a:gd name="T5" fmla="*/ 0 60000 65536"/>
                    <a:gd name="T6" fmla="*/ 0 w 272"/>
                    <a:gd name="T7" fmla="*/ 0 h 174"/>
                    <a:gd name="T8" fmla="*/ 272 w 272"/>
                    <a:gd name="T9" fmla="*/ 174 h 17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72" h="174">
                      <a:moveTo>
                        <a:pt x="0" y="0"/>
                      </a:moveTo>
                      <a:lnTo>
                        <a:pt x="272" y="174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2" name="Freeform 210"/>
                <p:cNvSpPr>
                  <a:spLocks/>
                </p:cNvSpPr>
                <p:nvPr/>
              </p:nvSpPr>
              <p:spPr bwMode="auto">
                <a:xfrm>
                  <a:off x="2511" y="3329"/>
                  <a:ext cx="303" cy="150"/>
                </a:xfrm>
                <a:custGeom>
                  <a:avLst/>
                  <a:gdLst>
                    <a:gd name="T0" fmla="*/ 0 w 294"/>
                    <a:gd name="T1" fmla="*/ 0 h 174"/>
                    <a:gd name="T2" fmla="*/ 385 w 294"/>
                    <a:gd name="T3" fmla="*/ 46 h 174"/>
                    <a:gd name="T4" fmla="*/ 0 60000 65536"/>
                    <a:gd name="T5" fmla="*/ 0 60000 65536"/>
                    <a:gd name="T6" fmla="*/ 0 w 294"/>
                    <a:gd name="T7" fmla="*/ 0 h 174"/>
                    <a:gd name="T8" fmla="*/ 294 w 294"/>
                    <a:gd name="T9" fmla="*/ 174 h 17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4" h="174">
                      <a:moveTo>
                        <a:pt x="0" y="0"/>
                      </a:moveTo>
                      <a:lnTo>
                        <a:pt x="294" y="174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3" name="Freeform 211"/>
                <p:cNvSpPr>
                  <a:spLocks/>
                </p:cNvSpPr>
                <p:nvPr/>
              </p:nvSpPr>
              <p:spPr bwMode="auto">
                <a:xfrm>
                  <a:off x="3168" y="3322"/>
                  <a:ext cx="352" cy="148"/>
                </a:xfrm>
                <a:custGeom>
                  <a:avLst/>
                  <a:gdLst>
                    <a:gd name="T0" fmla="*/ 0 w 352"/>
                    <a:gd name="T1" fmla="*/ 148 h 148"/>
                    <a:gd name="T2" fmla="*/ 352 w 352"/>
                    <a:gd name="T3" fmla="*/ 0 h 148"/>
                    <a:gd name="T4" fmla="*/ 0 60000 65536"/>
                    <a:gd name="T5" fmla="*/ 0 60000 65536"/>
                    <a:gd name="T6" fmla="*/ 0 w 352"/>
                    <a:gd name="T7" fmla="*/ 0 h 148"/>
                    <a:gd name="T8" fmla="*/ 352 w 352"/>
                    <a:gd name="T9" fmla="*/ 148 h 1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52" h="148">
                      <a:moveTo>
                        <a:pt x="0" y="148"/>
                      </a:moveTo>
                      <a:lnTo>
                        <a:pt x="352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4" name="Freeform 212"/>
                <p:cNvSpPr>
                  <a:spLocks/>
                </p:cNvSpPr>
                <p:nvPr/>
              </p:nvSpPr>
              <p:spPr bwMode="auto">
                <a:xfrm>
                  <a:off x="3528" y="3348"/>
                  <a:ext cx="130" cy="320"/>
                </a:xfrm>
                <a:custGeom>
                  <a:avLst/>
                  <a:gdLst>
                    <a:gd name="T0" fmla="*/ 0 w 118"/>
                    <a:gd name="T1" fmla="*/ 9 h 500"/>
                    <a:gd name="T2" fmla="*/ 284 w 118"/>
                    <a:gd name="T3" fmla="*/ 0 h 500"/>
                    <a:gd name="T4" fmla="*/ 0 60000 65536"/>
                    <a:gd name="T5" fmla="*/ 0 60000 65536"/>
                    <a:gd name="T6" fmla="*/ 0 w 118"/>
                    <a:gd name="T7" fmla="*/ 0 h 500"/>
                    <a:gd name="T8" fmla="*/ 118 w 118"/>
                    <a:gd name="T9" fmla="*/ 500 h 5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18" h="500">
                      <a:moveTo>
                        <a:pt x="0" y="500"/>
                      </a:moveTo>
                      <a:lnTo>
                        <a:pt x="118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5" name="Freeform 213"/>
                <p:cNvSpPr>
                  <a:spLocks/>
                </p:cNvSpPr>
                <p:nvPr/>
              </p:nvSpPr>
              <p:spPr bwMode="auto">
                <a:xfrm>
                  <a:off x="2750" y="3684"/>
                  <a:ext cx="464" cy="47"/>
                </a:xfrm>
                <a:custGeom>
                  <a:avLst/>
                  <a:gdLst>
                    <a:gd name="T0" fmla="*/ 2835 w 370"/>
                    <a:gd name="T1" fmla="*/ 1012 h 32"/>
                    <a:gd name="T2" fmla="*/ 0 w 370"/>
                    <a:gd name="T3" fmla="*/ 0 h 32"/>
                    <a:gd name="T4" fmla="*/ 0 60000 65536"/>
                    <a:gd name="T5" fmla="*/ 0 60000 65536"/>
                    <a:gd name="T6" fmla="*/ 0 w 370"/>
                    <a:gd name="T7" fmla="*/ 0 h 32"/>
                    <a:gd name="T8" fmla="*/ 370 w 370"/>
                    <a:gd name="T9" fmla="*/ 32 h 3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70" h="32">
                      <a:moveTo>
                        <a:pt x="370" y="3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6" name="Freeform 214"/>
                <p:cNvSpPr>
                  <a:spLocks/>
                </p:cNvSpPr>
                <p:nvPr/>
              </p:nvSpPr>
              <p:spPr bwMode="auto">
                <a:xfrm>
                  <a:off x="2412" y="3344"/>
                  <a:ext cx="122" cy="268"/>
                </a:xfrm>
                <a:custGeom>
                  <a:avLst/>
                  <a:gdLst>
                    <a:gd name="T0" fmla="*/ 6 w 176"/>
                    <a:gd name="T1" fmla="*/ 8 h 412"/>
                    <a:gd name="T2" fmla="*/ 6 w 176"/>
                    <a:gd name="T3" fmla="*/ 8 h 412"/>
                    <a:gd name="T4" fmla="*/ 0 w 176"/>
                    <a:gd name="T5" fmla="*/ 0 h 412"/>
                    <a:gd name="T6" fmla="*/ 0 60000 65536"/>
                    <a:gd name="T7" fmla="*/ 0 60000 65536"/>
                    <a:gd name="T8" fmla="*/ 0 60000 65536"/>
                    <a:gd name="T9" fmla="*/ 0 w 176"/>
                    <a:gd name="T10" fmla="*/ 0 h 412"/>
                    <a:gd name="T11" fmla="*/ 176 w 176"/>
                    <a:gd name="T12" fmla="*/ 412 h 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" h="412">
                      <a:moveTo>
                        <a:pt x="162" y="408"/>
                      </a:moveTo>
                      <a:lnTo>
                        <a:pt x="176" y="4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grpSp>
              <p:nvGrpSpPr>
                <p:cNvPr id="87" name="Group 215"/>
                <p:cNvGrpSpPr>
                  <a:grpSpLocks/>
                </p:cNvGrpSpPr>
                <p:nvPr/>
              </p:nvGrpSpPr>
              <p:grpSpPr bwMode="auto">
                <a:xfrm>
                  <a:off x="2822" y="2974"/>
                  <a:ext cx="378" cy="181"/>
                  <a:chOff x="4396" y="1245"/>
                  <a:chExt cx="672" cy="248"/>
                </a:xfrm>
              </p:grpSpPr>
              <p:sp>
                <p:nvSpPr>
                  <p:cNvPr id="106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55"/>
                    <a:ext cx="666" cy="1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107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39"/>
                    <a:ext cx="669" cy="8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/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108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1245"/>
                    <a:ext cx="667" cy="1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grpSp>
                <p:nvGrpSpPr>
                  <p:cNvPr id="109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4530" y="1287"/>
                    <a:ext cx="377" cy="75"/>
                    <a:chOff x="2468" y="1332"/>
                    <a:chExt cx="310" cy="60"/>
                  </a:xfrm>
                </p:grpSpPr>
                <p:sp>
                  <p:nvSpPr>
                    <p:cNvPr id="11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2468" y="1332"/>
                      <a:ext cx="310" cy="60"/>
                    </a:xfrm>
                    <a:custGeom>
                      <a:avLst/>
                      <a:gdLst>
                        <a:gd name="T0" fmla="*/ 0 w 310"/>
                        <a:gd name="T1" fmla="*/ 60 h 60"/>
                        <a:gd name="T2" fmla="*/ 96 w 310"/>
                        <a:gd name="T3" fmla="*/ 60 h 60"/>
                        <a:gd name="T4" fmla="*/ 192 w 310"/>
                        <a:gd name="T5" fmla="*/ 0 h 60"/>
                        <a:gd name="T6" fmla="*/ 310 w 310"/>
                        <a:gd name="T7" fmla="*/ 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10"/>
                        <a:gd name="T13" fmla="*/ 0 h 60"/>
                        <a:gd name="T14" fmla="*/ 310 w 310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10" h="60">
                          <a:moveTo>
                            <a:pt x="0" y="60"/>
                          </a:moveTo>
                          <a:lnTo>
                            <a:pt x="96" y="60"/>
                          </a:lnTo>
                          <a:lnTo>
                            <a:pt x="192" y="0"/>
                          </a:lnTo>
                          <a:lnTo>
                            <a:pt x="310" y="0"/>
                          </a:ln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1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2482" y="1332"/>
                      <a:ext cx="282" cy="60"/>
                    </a:xfrm>
                    <a:custGeom>
                      <a:avLst/>
                      <a:gdLst>
                        <a:gd name="T0" fmla="*/ 0 w 282"/>
                        <a:gd name="T1" fmla="*/ 0 h 60"/>
                        <a:gd name="T2" fmla="*/ 96 w 282"/>
                        <a:gd name="T3" fmla="*/ 0 h 60"/>
                        <a:gd name="T4" fmla="*/ 192 w 282"/>
                        <a:gd name="T5" fmla="*/ 60 h 60"/>
                        <a:gd name="T6" fmla="*/ 282 w 282"/>
                        <a:gd name="T7" fmla="*/ 6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2"/>
                        <a:gd name="T13" fmla="*/ 0 h 60"/>
                        <a:gd name="T14" fmla="*/ 282 w 282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2" h="60">
                          <a:moveTo>
                            <a:pt x="0" y="0"/>
                          </a:moveTo>
                          <a:lnTo>
                            <a:pt x="96" y="0"/>
                          </a:lnTo>
                          <a:lnTo>
                            <a:pt x="192" y="60"/>
                          </a:lnTo>
                          <a:lnTo>
                            <a:pt x="282" y="60"/>
                          </a:lnTo>
                        </a:path>
                      </a:pathLst>
                    </a:custGeom>
                    <a:noFill/>
                    <a:ln w="1270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10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1320"/>
                    <a:ext cx="0" cy="11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111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1326"/>
                    <a:ext cx="0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88" name="Group 224"/>
                <p:cNvGrpSpPr>
                  <a:grpSpLocks/>
                </p:cNvGrpSpPr>
                <p:nvPr/>
              </p:nvGrpSpPr>
              <p:grpSpPr bwMode="auto">
                <a:xfrm>
                  <a:off x="3171" y="3604"/>
                  <a:ext cx="378" cy="181"/>
                  <a:chOff x="4396" y="1245"/>
                  <a:chExt cx="672" cy="248"/>
                </a:xfrm>
              </p:grpSpPr>
              <p:sp>
                <p:nvSpPr>
                  <p:cNvPr id="98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55"/>
                    <a:ext cx="666" cy="1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99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39"/>
                    <a:ext cx="669" cy="8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/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100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1245"/>
                    <a:ext cx="667" cy="1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grpSp>
                <p:nvGrpSpPr>
                  <p:cNvPr id="101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530" y="1287"/>
                    <a:ext cx="377" cy="75"/>
                    <a:chOff x="2468" y="1332"/>
                    <a:chExt cx="310" cy="60"/>
                  </a:xfrm>
                </p:grpSpPr>
                <p:sp>
                  <p:nvSpPr>
                    <p:cNvPr id="104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2468" y="1332"/>
                      <a:ext cx="310" cy="60"/>
                    </a:xfrm>
                    <a:custGeom>
                      <a:avLst/>
                      <a:gdLst>
                        <a:gd name="T0" fmla="*/ 0 w 310"/>
                        <a:gd name="T1" fmla="*/ 60 h 60"/>
                        <a:gd name="T2" fmla="*/ 96 w 310"/>
                        <a:gd name="T3" fmla="*/ 60 h 60"/>
                        <a:gd name="T4" fmla="*/ 192 w 310"/>
                        <a:gd name="T5" fmla="*/ 0 h 60"/>
                        <a:gd name="T6" fmla="*/ 310 w 310"/>
                        <a:gd name="T7" fmla="*/ 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10"/>
                        <a:gd name="T13" fmla="*/ 0 h 60"/>
                        <a:gd name="T14" fmla="*/ 310 w 310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10" h="60">
                          <a:moveTo>
                            <a:pt x="0" y="60"/>
                          </a:moveTo>
                          <a:lnTo>
                            <a:pt x="96" y="60"/>
                          </a:lnTo>
                          <a:lnTo>
                            <a:pt x="192" y="0"/>
                          </a:lnTo>
                          <a:lnTo>
                            <a:pt x="310" y="0"/>
                          </a:ln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05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2482" y="1332"/>
                      <a:ext cx="282" cy="60"/>
                    </a:xfrm>
                    <a:custGeom>
                      <a:avLst/>
                      <a:gdLst>
                        <a:gd name="T0" fmla="*/ 0 w 282"/>
                        <a:gd name="T1" fmla="*/ 0 h 60"/>
                        <a:gd name="T2" fmla="*/ 96 w 282"/>
                        <a:gd name="T3" fmla="*/ 0 h 60"/>
                        <a:gd name="T4" fmla="*/ 192 w 282"/>
                        <a:gd name="T5" fmla="*/ 60 h 60"/>
                        <a:gd name="T6" fmla="*/ 282 w 282"/>
                        <a:gd name="T7" fmla="*/ 6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2"/>
                        <a:gd name="T13" fmla="*/ 0 h 60"/>
                        <a:gd name="T14" fmla="*/ 282 w 282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2" h="60">
                          <a:moveTo>
                            <a:pt x="0" y="0"/>
                          </a:moveTo>
                          <a:lnTo>
                            <a:pt x="96" y="0"/>
                          </a:lnTo>
                          <a:lnTo>
                            <a:pt x="192" y="60"/>
                          </a:lnTo>
                          <a:lnTo>
                            <a:pt x="282" y="60"/>
                          </a:lnTo>
                        </a:path>
                      </a:pathLst>
                    </a:custGeom>
                    <a:noFill/>
                    <a:ln w="1270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02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1320"/>
                    <a:ext cx="0" cy="11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10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1326"/>
                    <a:ext cx="0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89" name="Group 233"/>
                <p:cNvGrpSpPr>
                  <a:grpSpLocks/>
                </p:cNvGrpSpPr>
                <p:nvPr/>
              </p:nvGrpSpPr>
              <p:grpSpPr bwMode="auto">
                <a:xfrm>
                  <a:off x="2403" y="3574"/>
                  <a:ext cx="378" cy="181"/>
                  <a:chOff x="4396" y="1245"/>
                  <a:chExt cx="672" cy="248"/>
                </a:xfrm>
              </p:grpSpPr>
              <p:sp>
                <p:nvSpPr>
                  <p:cNvPr id="90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55"/>
                    <a:ext cx="666" cy="1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91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39"/>
                    <a:ext cx="669" cy="8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/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92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1245"/>
                    <a:ext cx="667" cy="1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grpSp>
                <p:nvGrpSpPr>
                  <p:cNvPr id="93" name="Group 237"/>
                  <p:cNvGrpSpPr>
                    <a:grpSpLocks/>
                  </p:cNvGrpSpPr>
                  <p:nvPr/>
                </p:nvGrpSpPr>
                <p:grpSpPr bwMode="auto">
                  <a:xfrm>
                    <a:off x="4530" y="1287"/>
                    <a:ext cx="377" cy="75"/>
                    <a:chOff x="2468" y="1332"/>
                    <a:chExt cx="310" cy="60"/>
                  </a:xfrm>
                </p:grpSpPr>
                <p:sp>
                  <p:nvSpPr>
                    <p:cNvPr id="96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2468" y="1332"/>
                      <a:ext cx="310" cy="60"/>
                    </a:xfrm>
                    <a:custGeom>
                      <a:avLst/>
                      <a:gdLst>
                        <a:gd name="T0" fmla="*/ 0 w 310"/>
                        <a:gd name="T1" fmla="*/ 60 h 60"/>
                        <a:gd name="T2" fmla="*/ 96 w 310"/>
                        <a:gd name="T3" fmla="*/ 60 h 60"/>
                        <a:gd name="T4" fmla="*/ 192 w 310"/>
                        <a:gd name="T5" fmla="*/ 0 h 60"/>
                        <a:gd name="T6" fmla="*/ 310 w 310"/>
                        <a:gd name="T7" fmla="*/ 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10"/>
                        <a:gd name="T13" fmla="*/ 0 h 60"/>
                        <a:gd name="T14" fmla="*/ 310 w 310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10" h="60">
                          <a:moveTo>
                            <a:pt x="0" y="60"/>
                          </a:moveTo>
                          <a:lnTo>
                            <a:pt x="96" y="60"/>
                          </a:lnTo>
                          <a:lnTo>
                            <a:pt x="192" y="0"/>
                          </a:lnTo>
                          <a:lnTo>
                            <a:pt x="310" y="0"/>
                          </a:ln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97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2482" y="1332"/>
                      <a:ext cx="282" cy="60"/>
                    </a:xfrm>
                    <a:custGeom>
                      <a:avLst/>
                      <a:gdLst>
                        <a:gd name="T0" fmla="*/ 0 w 282"/>
                        <a:gd name="T1" fmla="*/ 0 h 60"/>
                        <a:gd name="T2" fmla="*/ 96 w 282"/>
                        <a:gd name="T3" fmla="*/ 0 h 60"/>
                        <a:gd name="T4" fmla="*/ 192 w 282"/>
                        <a:gd name="T5" fmla="*/ 60 h 60"/>
                        <a:gd name="T6" fmla="*/ 282 w 282"/>
                        <a:gd name="T7" fmla="*/ 6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2"/>
                        <a:gd name="T13" fmla="*/ 0 h 60"/>
                        <a:gd name="T14" fmla="*/ 282 w 282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2" h="60">
                          <a:moveTo>
                            <a:pt x="0" y="0"/>
                          </a:moveTo>
                          <a:lnTo>
                            <a:pt x="96" y="0"/>
                          </a:lnTo>
                          <a:lnTo>
                            <a:pt x="192" y="60"/>
                          </a:lnTo>
                          <a:lnTo>
                            <a:pt x="282" y="60"/>
                          </a:lnTo>
                        </a:path>
                      </a:pathLst>
                    </a:custGeom>
                    <a:noFill/>
                    <a:ln w="1270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94" name="Line 240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1320"/>
                    <a:ext cx="0" cy="11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95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1326"/>
                    <a:ext cx="0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</p:grpSp>
          <p:sp>
            <p:nvSpPr>
              <p:cNvPr id="75" name="Text Box 108"/>
              <p:cNvSpPr txBox="1">
                <a:spLocks noChangeArrowheads="1"/>
              </p:cNvSpPr>
              <p:nvPr/>
            </p:nvSpPr>
            <p:spPr bwMode="auto">
              <a:xfrm>
                <a:off x="667" y="3221"/>
                <a:ext cx="19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2000"/>
                  <a:t>1</a:t>
                </a:r>
              </a:p>
            </p:txBody>
          </p:sp>
          <p:sp>
            <p:nvSpPr>
              <p:cNvPr id="76" name="Text Box 109"/>
              <p:cNvSpPr txBox="1">
                <a:spLocks noChangeArrowheads="1"/>
              </p:cNvSpPr>
              <p:nvPr/>
            </p:nvSpPr>
            <p:spPr bwMode="auto">
              <a:xfrm>
                <a:off x="620" y="3504"/>
                <a:ext cx="18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800"/>
                  <a:t>2</a:t>
                </a:r>
              </a:p>
            </p:txBody>
          </p:sp>
          <p:sp>
            <p:nvSpPr>
              <p:cNvPr id="77" name="Text Box 110"/>
              <p:cNvSpPr txBox="1">
                <a:spLocks noChangeArrowheads="1"/>
              </p:cNvSpPr>
              <p:nvPr/>
            </p:nvSpPr>
            <p:spPr bwMode="auto">
              <a:xfrm>
                <a:off x="448" y="3501"/>
                <a:ext cx="18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800"/>
                  <a:t>3</a:t>
                </a: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5820985" y="3736228"/>
              <a:ext cx="2290763" cy="1295400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5600323" y="1410541"/>
              <a:ext cx="2528887" cy="2333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5936873" y="1462928"/>
              <a:ext cx="2095500" cy="6048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9" name="Rectangle 105"/>
            <p:cNvSpPr>
              <a:spLocks noChangeArrowheads="1"/>
            </p:cNvSpPr>
            <p:nvPr/>
          </p:nvSpPr>
          <p:spPr bwMode="auto">
            <a:xfrm>
              <a:off x="5881310" y="4799853"/>
              <a:ext cx="1155700" cy="238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0" name="Rectangle 106"/>
            <p:cNvSpPr>
              <a:spLocks noChangeArrowheads="1"/>
            </p:cNvSpPr>
            <p:nvPr/>
          </p:nvSpPr>
          <p:spPr bwMode="auto">
            <a:xfrm>
              <a:off x="5857498" y="4823666"/>
              <a:ext cx="1147762" cy="2381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1" name="Line 107"/>
            <p:cNvSpPr>
              <a:spLocks noChangeShapeType="1"/>
            </p:cNvSpPr>
            <p:nvPr/>
          </p:nvSpPr>
          <p:spPr bwMode="auto">
            <a:xfrm>
              <a:off x="6883023" y="4955428"/>
              <a:ext cx="42227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Rectangle 111"/>
            <p:cNvSpPr>
              <a:spLocks noChangeArrowheads="1"/>
            </p:cNvSpPr>
            <p:nvPr/>
          </p:nvSpPr>
          <p:spPr bwMode="auto">
            <a:xfrm>
              <a:off x="6486148" y="4826841"/>
              <a:ext cx="427037" cy="2397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3" name="Text Box 112"/>
            <p:cNvSpPr txBox="1">
              <a:spLocks noChangeArrowheads="1"/>
            </p:cNvSpPr>
            <p:nvPr/>
          </p:nvSpPr>
          <p:spPr bwMode="auto">
            <a:xfrm>
              <a:off x="6438523" y="4799853"/>
              <a:ext cx="172203" cy="28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400"/>
            </a:p>
          </p:txBody>
        </p:sp>
        <p:sp>
          <p:nvSpPr>
            <p:cNvPr id="15" name="Line 114"/>
            <p:cNvSpPr>
              <a:spLocks noChangeShapeType="1"/>
            </p:cNvSpPr>
            <p:nvPr/>
          </p:nvSpPr>
          <p:spPr bwMode="auto">
            <a:xfrm flipH="1">
              <a:off x="6105148" y="5085603"/>
              <a:ext cx="1349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" name="Text Box 115"/>
            <p:cNvSpPr txBox="1">
              <a:spLocks noChangeArrowheads="1"/>
            </p:cNvSpPr>
            <p:nvPr/>
          </p:nvSpPr>
          <p:spPr bwMode="auto">
            <a:xfrm>
              <a:off x="6065460" y="1620091"/>
              <a:ext cx="1863725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/>
                <a:t>routing algorithm</a:t>
              </a:r>
            </a:p>
          </p:txBody>
        </p:sp>
        <p:sp>
          <p:nvSpPr>
            <p:cNvPr id="17" name="Rectangle 116"/>
            <p:cNvSpPr>
              <a:spLocks noChangeArrowheads="1"/>
            </p:cNvSpPr>
            <p:nvPr/>
          </p:nvSpPr>
          <p:spPr bwMode="auto">
            <a:xfrm>
              <a:off x="5811460" y="2356691"/>
              <a:ext cx="2184400" cy="12985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8" name="Text Box 117"/>
            <p:cNvSpPr txBox="1">
              <a:spLocks noChangeArrowheads="1"/>
            </p:cNvSpPr>
            <p:nvPr/>
          </p:nvSpPr>
          <p:spPr bwMode="auto">
            <a:xfrm>
              <a:off x="6071810" y="2320178"/>
              <a:ext cx="1977243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/>
                <a:t>local forwarding table</a:t>
              </a:r>
            </a:p>
          </p:txBody>
        </p:sp>
        <p:sp>
          <p:nvSpPr>
            <p:cNvPr id="19" name="Text Box 118"/>
            <p:cNvSpPr txBox="1">
              <a:spLocks noChangeArrowheads="1"/>
            </p:cNvSpPr>
            <p:nvPr/>
          </p:nvSpPr>
          <p:spPr bwMode="auto">
            <a:xfrm>
              <a:off x="5854323" y="2567828"/>
              <a:ext cx="1312862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 dirty="0" err="1"/>
                <a:t>dest</a:t>
              </a:r>
              <a:r>
                <a:rPr lang="en-US" altLang="en-US" sz="1600" dirty="0"/>
                <a:t>. address</a:t>
              </a:r>
            </a:p>
          </p:txBody>
        </p:sp>
        <p:sp>
          <p:nvSpPr>
            <p:cNvPr id="20" name="Text Box 119"/>
            <p:cNvSpPr txBox="1">
              <a:spLocks noChangeArrowheads="1"/>
            </p:cNvSpPr>
            <p:nvPr/>
          </p:nvSpPr>
          <p:spPr bwMode="auto">
            <a:xfrm>
              <a:off x="6972122" y="2579149"/>
              <a:ext cx="1171575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/>
                <a:t>output link</a:t>
              </a:r>
            </a:p>
          </p:txBody>
        </p:sp>
        <p:sp>
          <p:nvSpPr>
            <p:cNvPr id="21" name="Line 120"/>
            <p:cNvSpPr>
              <a:spLocks noChangeShapeType="1"/>
            </p:cNvSpPr>
            <p:nvPr/>
          </p:nvSpPr>
          <p:spPr bwMode="auto">
            <a:xfrm>
              <a:off x="7119560" y="2580528"/>
              <a:ext cx="7938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Text Box 121"/>
            <p:cNvSpPr txBox="1">
              <a:spLocks noChangeArrowheads="1"/>
            </p:cNvSpPr>
            <p:nvPr/>
          </p:nvSpPr>
          <p:spPr bwMode="auto">
            <a:xfrm>
              <a:off x="5781679" y="2802378"/>
              <a:ext cx="1385506" cy="88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en-US" sz="1400"/>
                <a:t>address-range 1</a:t>
              </a:r>
            </a:p>
            <a:p>
              <a:pPr algn="r" eaLnBrk="1" hangingPunct="1"/>
              <a:r>
                <a:rPr lang="en-US" altLang="en-US" sz="1400" dirty="0"/>
                <a:t>address-range 2</a:t>
              </a:r>
            </a:p>
            <a:p>
              <a:pPr algn="r" eaLnBrk="1" hangingPunct="1"/>
              <a:r>
                <a:rPr lang="en-US" altLang="en-US" sz="1400" dirty="0"/>
                <a:t>address-range 3</a:t>
              </a:r>
            </a:p>
            <a:p>
              <a:pPr algn="r" eaLnBrk="1" hangingPunct="1"/>
              <a:r>
                <a:rPr lang="en-US" altLang="en-US" sz="1400" dirty="0"/>
                <a:t>address-range 4</a:t>
              </a:r>
            </a:p>
          </p:txBody>
        </p:sp>
        <p:sp>
          <p:nvSpPr>
            <p:cNvPr id="23" name="Text Box 122"/>
            <p:cNvSpPr txBox="1">
              <a:spLocks noChangeArrowheads="1"/>
            </p:cNvSpPr>
            <p:nvPr/>
          </p:nvSpPr>
          <p:spPr bwMode="auto">
            <a:xfrm>
              <a:off x="7420176" y="2822496"/>
              <a:ext cx="264788" cy="88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3</a:t>
              </a:r>
            </a:p>
            <a:p>
              <a:pPr algn="ctr" eaLnBrk="1" hangingPunct="1"/>
              <a:r>
                <a:rPr lang="en-US" altLang="en-US" sz="1400" dirty="0"/>
                <a:t>2</a:t>
              </a:r>
            </a:p>
            <a:p>
              <a:pPr algn="ctr" eaLnBrk="1" hangingPunct="1"/>
              <a:r>
                <a:rPr lang="en-US" altLang="en-US" sz="1400" dirty="0"/>
                <a:t>2</a:t>
              </a:r>
            </a:p>
            <a:p>
              <a:pPr algn="ctr" eaLnBrk="1" hangingPunct="1"/>
              <a:r>
                <a:rPr lang="en-US" altLang="en-US" sz="1400" dirty="0"/>
                <a:t>1</a:t>
              </a:r>
            </a:p>
          </p:txBody>
        </p:sp>
        <p:sp>
          <p:nvSpPr>
            <p:cNvPr id="24" name="Line 123"/>
            <p:cNvSpPr>
              <a:spLocks noChangeShapeType="1"/>
            </p:cNvSpPr>
            <p:nvPr/>
          </p:nvSpPr>
          <p:spPr bwMode="auto">
            <a:xfrm>
              <a:off x="5833685" y="2832941"/>
              <a:ext cx="2163763" cy="4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5" name="Line 124"/>
            <p:cNvSpPr>
              <a:spLocks noChangeShapeType="1"/>
            </p:cNvSpPr>
            <p:nvPr/>
          </p:nvSpPr>
          <p:spPr bwMode="auto">
            <a:xfrm>
              <a:off x="5816223" y="2585291"/>
              <a:ext cx="2173287" cy="4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6" name="AutoShape 125"/>
            <p:cNvSpPr>
              <a:spLocks noChangeArrowheads="1"/>
            </p:cNvSpPr>
            <p:nvPr/>
          </p:nvSpPr>
          <p:spPr bwMode="auto">
            <a:xfrm rot="5400000">
              <a:off x="6890166" y="2074910"/>
              <a:ext cx="239713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27" name="Line 126"/>
            <p:cNvSpPr>
              <a:spLocks noChangeShapeType="1"/>
            </p:cNvSpPr>
            <p:nvPr/>
          </p:nvSpPr>
          <p:spPr bwMode="auto">
            <a:xfrm>
              <a:off x="6267073" y="4517278"/>
              <a:ext cx="363537" cy="34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8" name="Freeform 127"/>
            <p:cNvSpPr>
              <a:spLocks/>
            </p:cNvSpPr>
            <p:nvPr/>
          </p:nvSpPr>
          <p:spPr bwMode="auto">
            <a:xfrm>
              <a:off x="7340223" y="5007816"/>
              <a:ext cx="879475" cy="265112"/>
            </a:xfrm>
            <a:custGeom>
              <a:avLst/>
              <a:gdLst>
                <a:gd name="T0" fmla="*/ 0 w 554"/>
                <a:gd name="T1" fmla="*/ 2147483647 h 167"/>
                <a:gd name="T2" fmla="*/ 2147483647 w 554"/>
                <a:gd name="T3" fmla="*/ 2147483647 h 167"/>
                <a:gd name="T4" fmla="*/ 2147483647 w 554"/>
                <a:gd name="T5" fmla="*/ 2147483647 h 167"/>
                <a:gd name="T6" fmla="*/ 0 60000 65536"/>
                <a:gd name="T7" fmla="*/ 0 60000 65536"/>
                <a:gd name="T8" fmla="*/ 0 60000 65536"/>
                <a:gd name="T9" fmla="*/ 0 w 554"/>
                <a:gd name="T10" fmla="*/ 0 h 167"/>
                <a:gd name="T11" fmla="*/ 554 w 554"/>
                <a:gd name="T12" fmla="*/ 167 h 1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4" h="167">
                  <a:moveTo>
                    <a:pt x="0" y="10"/>
                  </a:moveTo>
                  <a:cubicBezTo>
                    <a:pt x="102" y="0"/>
                    <a:pt x="240" y="5"/>
                    <a:pt x="324" y="26"/>
                  </a:cubicBezTo>
                  <a:cubicBezTo>
                    <a:pt x="416" y="52"/>
                    <a:pt x="502" y="120"/>
                    <a:pt x="554" y="167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9" name="Freeform 128"/>
            <p:cNvSpPr>
              <a:spLocks/>
            </p:cNvSpPr>
            <p:nvPr/>
          </p:nvSpPr>
          <p:spPr bwMode="auto">
            <a:xfrm flipH="1">
              <a:off x="9673848" y="4571253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0" name="Freeform 129"/>
            <p:cNvSpPr>
              <a:spLocks/>
            </p:cNvSpPr>
            <p:nvPr/>
          </p:nvSpPr>
          <p:spPr bwMode="auto">
            <a:xfrm flipH="1">
              <a:off x="8664198" y="4298203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1" name="Freeform 130"/>
            <p:cNvSpPr>
              <a:spLocks/>
            </p:cNvSpPr>
            <p:nvPr/>
          </p:nvSpPr>
          <p:spPr bwMode="auto">
            <a:xfrm flipH="1" flipV="1">
              <a:off x="9332535" y="5844428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2" name="Freeform 131"/>
            <p:cNvSpPr>
              <a:spLocks/>
            </p:cNvSpPr>
            <p:nvPr/>
          </p:nvSpPr>
          <p:spPr bwMode="auto">
            <a:xfrm flipH="1" flipV="1">
              <a:off x="7983160" y="5828553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 flipH="1" flipV="1">
              <a:off x="8622923" y="5536453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34" name="Group 133"/>
            <p:cNvGrpSpPr>
              <a:grpSpLocks/>
            </p:cNvGrpSpPr>
            <p:nvPr/>
          </p:nvGrpSpPr>
          <p:grpSpPr bwMode="auto">
            <a:xfrm>
              <a:off x="8672135" y="3853703"/>
              <a:ext cx="550863" cy="452438"/>
              <a:chOff x="2886" y="1668"/>
              <a:chExt cx="347" cy="285"/>
            </a:xfrm>
          </p:grpSpPr>
          <p:sp>
            <p:nvSpPr>
              <p:cNvPr id="67" name="Rectangle 134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8" name="Oval 135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9" name="Rectangle 136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70" name="Line 137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1" name="Line 138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2" name="Line 139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3" name="AutoShape 140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5" name="Group 141"/>
            <p:cNvGrpSpPr>
              <a:grpSpLocks/>
            </p:cNvGrpSpPr>
            <p:nvPr/>
          </p:nvGrpSpPr>
          <p:grpSpPr bwMode="auto">
            <a:xfrm>
              <a:off x="9684960" y="4126753"/>
              <a:ext cx="550863" cy="452438"/>
              <a:chOff x="2886" y="1668"/>
              <a:chExt cx="347" cy="285"/>
            </a:xfrm>
          </p:grpSpPr>
          <p:sp>
            <p:nvSpPr>
              <p:cNvPr id="60" name="Rectangle 142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1" name="Oval 143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2" name="Rectangle 144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3" name="Line 145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4" name="Line 146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5" name="Line 147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6" name="AutoShape 148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6" name="Group 149"/>
            <p:cNvGrpSpPr>
              <a:grpSpLocks/>
            </p:cNvGrpSpPr>
            <p:nvPr/>
          </p:nvGrpSpPr>
          <p:grpSpPr bwMode="auto">
            <a:xfrm>
              <a:off x="9315073" y="6203203"/>
              <a:ext cx="550862" cy="452438"/>
              <a:chOff x="2886" y="1668"/>
              <a:chExt cx="347" cy="285"/>
            </a:xfrm>
          </p:grpSpPr>
          <p:sp>
            <p:nvSpPr>
              <p:cNvPr id="53" name="Rectangle 150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54" name="Oval 151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55" name="Rectangle 152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56" name="Line 153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7" name="Line 154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8" name="Line 155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9" name="AutoShape 156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7" name="Group 157"/>
            <p:cNvGrpSpPr>
              <a:grpSpLocks/>
            </p:cNvGrpSpPr>
            <p:nvPr/>
          </p:nvGrpSpPr>
          <p:grpSpPr bwMode="auto">
            <a:xfrm>
              <a:off x="8619748" y="5984128"/>
              <a:ext cx="550862" cy="452438"/>
              <a:chOff x="2886" y="1668"/>
              <a:chExt cx="347" cy="285"/>
            </a:xfrm>
          </p:grpSpPr>
          <p:sp>
            <p:nvSpPr>
              <p:cNvPr id="46" name="Rectangle 158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7" name="Oval 159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9" name="Line 161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0" name="Line 162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1" name="Line 163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2" name="AutoShape 164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8" name="Group 165"/>
            <p:cNvGrpSpPr>
              <a:grpSpLocks/>
            </p:cNvGrpSpPr>
            <p:nvPr/>
          </p:nvGrpSpPr>
          <p:grpSpPr bwMode="auto">
            <a:xfrm>
              <a:off x="7964110" y="6176216"/>
              <a:ext cx="550863" cy="452437"/>
              <a:chOff x="2886" y="1668"/>
              <a:chExt cx="347" cy="285"/>
            </a:xfrm>
          </p:grpSpPr>
          <p:sp>
            <p:nvSpPr>
              <p:cNvPr id="39" name="Rectangle 166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0" name="Oval 167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1" name="Rectangle 168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2" name="Line 169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3" name="Line 170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4" name="Line 171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5" name="AutoShape 172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69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Centralized</a:t>
            </a:r>
            <a:r>
              <a:rPr lang="en-US" dirty="0"/>
              <a:t> versus </a:t>
            </a:r>
            <a:r>
              <a:rPr lang="en-US" b="1" i="1" dirty="0"/>
              <a:t>Distributed</a:t>
            </a:r>
            <a:r>
              <a:rPr lang="en-US" dirty="0"/>
              <a:t>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Centralized/Global </a:t>
            </a:r>
            <a:r>
              <a:rPr lang="en-US" dirty="0"/>
              <a:t>routing:</a:t>
            </a:r>
          </a:p>
          <a:p>
            <a:pPr lvl="1"/>
            <a:r>
              <a:rPr lang="en-US" dirty="0"/>
              <a:t>Algorithm has full knowledge of the entire network.</a:t>
            </a:r>
          </a:p>
          <a:p>
            <a:pPr lvl="1"/>
            <a:r>
              <a:rPr lang="en-US" dirty="0"/>
              <a:t>Makes decisions that affect all routers</a:t>
            </a:r>
          </a:p>
          <a:p>
            <a:pPr lvl="1"/>
            <a:r>
              <a:rPr lang="en-US" dirty="0"/>
              <a:t>In routing, we call these </a:t>
            </a:r>
            <a:r>
              <a:rPr lang="en-US" b="1" dirty="0">
                <a:solidFill>
                  <a:schemeClr val="accent6"/>
                </a:solidFill>
              </a:rPr>
              <a:t>link state </a:t>
            </a:r>
            <a:r>
              <a:rPr lang="en-US" dirty="0"/>
              <a:t>algorithms.</a:t>
            </a:r>
          </a:p>
          <a:p>
            <a:pPr lvl="1"/>
            <a:r>
              <a:rPr lang="en-US" dirty="0"/>
              <a:t>Used within an organization (autonomous system) (</a:t>
            </a:r>
            <a:r>
              <a:rPr lang="en-US" dirty="0" err="1"/>
              <a:t>eg</a:t>
            </a:r>
            <a:r>
              <a:rPr lang="en-US" dirty="0"/>
              <a:t>., OSPF)</a:t>
            </a:r>
          </a:p>
          <a:p>
            <a:r>
              <a:rPr lang="en-US" b="1" dirty="0">
                <a:solidFill>
                  <a:schemeClr val="accent6"/>
                </a:solidFill>
              </a:rPr>
              <a:t>Distributed/Local</a:t>
            </a:r>
            <a:r>
              <a:rPr lang="en-US" b="1" dirty="0"/>
              <a:t> </a:t>
            </a:r>
            <a:r>
              <a:rPr lang="en-US" dirty="0"/>
              <a:t>routing:</a:t>
            </a:r>
          </a:p>
          <a:p>
            <a:pPr lvl="1"/>
            <a:r>
              <a:rPr lang="en-US" dirty="0"/>
              <a:t>Each router must decide its own routing table using local observations.</a:t>
            </a:r>
          </a:p>
          <a:p>
            <a:pPr lvl="1"/>
            <a:r>
              <a:rPr lang="en-US" dirty="0"/>
              <a:t>Operates </a:t>
            </a:r>
            <a:r>
              <a:rPr lang="en-US" i="1" dirty="0">
                <a:solidFill>
                  <a:schemeClr val="accent6"/>
                </a:solidFill>
              </a:rPr>
              <a:t>iteratively.</a:t>
            </a:r>
          </a:p>
          <a:p>
            <a:pPr lvl="1"/>
            <a:r>
              <a:rPr lang="en-US" dirty="0"/>
              <a:t>Routers continually share information with neighbors</a:t>
            </a:r>
          </a:p>
          <a:p>
            <a:pPr lvl="1"/>
            <a:r>
              <a:rPr lang="en-US" dirty="0"/>
              <a:t>Global information is gradually propagated across the network.</a:t>
            </a:r>
          </a:p>
          <a:p>
            <a:pPr lvl="1"/>
            <a:r>
              <a:rPr lang="en-US" dirty="0"/>
              <a:t>Used within and between autonomous systems (</a:t>
            </a:r>
            <a:r>
              <a:rPr lang="en-US" dirty="0" err="1"/>
              <a:t>eg</a:t>
            </a:r>
            <a:r>
              <a:rPr lang="en-US" dirty="0"/>
              <a:t>., RIP &amp; BGP, respectively) </a:t>
            </a:r>
          </a:p>
          <a:p>
            <a:r>
              <a:rPr lang="en-US" dirty="0"/>
              <a:t>Distributed algorithms are more difficult to design correctly.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5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abstraction of computer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2" y="1146875"/>
            <a:ext cx="7178130" cy="55948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graph is a set of </a:t>
            </a:r>
            <a:r>
              <a:rPr lang="en-US" i="1" dirty="0">
                <a:solidFill>
                  <a:schemeClr val="accent6"/>
                </a:solidFill>
              </a:rPr>
              <a:t>vertexes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and </a:t>
            </a:r>
            <a:r>
              <a:rPr lang="en-US" i="1" dirty="0">
                <a:solidFill>
                  <a:schemeClr val="accent6"/>
                </a:solidFill>
              </a:rPr>
              <a:t>edges</a:t>
            </a:r>
          </a:p>
          <a:p>
            <a:pPr marL="457200" lvl="1" indent="0">
              <a:buNone/>
            </a:pPr>
            <a:r>
              <a:rPr lang="en-US" dirty="0"/>
              <a:t>G = (V, E)</a:t>
            </a:r>
          </a:p>
          <a:p>
            <a:r>
              <a:rPr lang="en-US" dirty="0"/>
              <a:t>Vertexes represents routers:</a:t>
            </a:r>
          </a:p>
          <a:p>
            <a:pPr marL="457200" lvl="1" indent="0">
              <a:buNone/>
            </a:pPr>
            <a:r>
              <a:rPr lang="en-US" dirty="0"/>
              <a:t>V = set of routers = {x, a, b, c, d, y}</a:t>
            </a:r>
          </a:p>
          <a:p>
            <a:r>
              <a:rPr lang="en-US" dirty="0"/>
              <a:t>Edges represent links:</a:t>
            </a:r>
          </a:p>
          <a:p>
            <a:pPr marL="457200" lvl="1" indent="0">
              <a:buNone/>
            </a:pPr>
            <a:r>
              <a:rPr lang="en-US" dirty="0"/>
              <a:t>E = set of edges = {(</a:t>
            </a:r>
            <a:r>
              <a:rPr lang="en-US" dirty="0" err="1"/>
              <a:t>x,a</a:t>
            </a:r>
            <a:r>
              <a:rPr lang="en-US" dirty="0"/>
              <a:t>), (</a:t>
            </a:r>
            <a:r>
              <a:rPr lang="en-US" dirty="0" err="1"/>
              <a:t>x,b</a:t>
            </a:r>
            <a:r>
              <a:rPr lang="en-US" dirty="0"/>
              <a:t>), (</a:t>
            </a:r>
            <a:r>
              <a:rPr lang="en-US" dirty="0" err="1"/>
              <a:t>x,c</a:t>
            </a:r>
            <a:r>
              <a:rPr lang="en-US" dirty="0"/>
              <a:t>), (</a:t>
            </a:r>
            <a:r>
              <a:rPr lang="en-US" dirty="0" err="1"/>
              <a:t>a,b</a:t>
            </a:r>
            <a:r>
              <a:rPr lang="en-US" dirty="0"/>
              <a:t>), (</a:t>
            </a:r>
            <a:r>
              <a:rPr lang="en-US" dirty="0" err="1"/>
              <a:t>a,c</a:t>
            </a:r>
            <a:r>
              <a:rPr lang="en-US" dirty="0"/>
              <a:t>), (</a:t>
            </a:r>
            <a:r>
              <a:rPr lang="en-US" dirty="0" err="1"/>
              <a:t>b,c</a:t>
            </a:r>
            <a:r>
              <a:rPr lang="en-US" dirty="0"/>
              <a:t>), (</a:t>
            </a:r>
            <a:r>
              <a:rPr lang="en-US" dirty="0" err="1"/>
              <a:t>b,d</a:t>
            </a:r>
            <a:r>
              <a:rPr lang="en-US" dirty="0"/>
              <a:t>), (</a:t>
            </a:r>
            <a:r>
              <a:rPr lang="en-US" dirty="0" err="1"/>
              <a:t>c,d</a:t>
            </a:r>
            <a:r>
              <a:rPr lang="en-US" dirty="0"/>
              <a:t>), (</a:t>
            </a:r>
            <a:r>
              <a:rPr lang="en-US" dirty="0" err="1"/>
              <a:t>c,y</a:t>
            </a:r>
            <a:r>
              <a:rPr lang="en-US" dirty="0"/>
              <a:t>), (</a:t>
            </a:r>
            <a:r>
              <a:rPr lang="en-US" dirty="0" err="1"/>
              <a:t>d,y</a:t>
            </a:r>
            <a:r>
              <a:rPr lang="en-US" dirty="0"/>
              <a:t>)}</a:t>
            </a:r>
          </a:p>
          <a:p>
            <a:r>
              <a:rPr lang="en-US" dirty="0"/>
              <a:t>Edge labels/weights represent </a:t>
            </a:r>
            <a:r>
              <a:rPr lang="en-US" i="1" dirty="0">
                <a:solidFill>
                  <a:schemeClr val="accent6"/>
                </a:solidFill>
              </a:rPr>
              <a:t>distance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or </a:t>
            </a:r>
            <a:r>
              <a:rPr lang="en-US" i="1" dirty="0">
                <a:solidFill>
                  <a:schemeClr val="accent6"/>
                </a:solidFill>
              </a:rPr>
              <a:t>cost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to communicate:</a:t>
            </a:r>
          </a:p>
          <a:p>
            <a:pPr marL="457200" lvl="1" indent="0">
              <a:buNone/>
            </a:pPr>
            <a:r>
              <a:rPr lang="en-US" dirty="0"/>
              <a:t>C : E → {0, 1, 2, 3, </a:t>
            </a:r>
            <a:r>
              <a:rPr lang="mr-IN" dirty="0"/>
              <a:t>…</a:t>
            </a:r>
            <a:r>
              <a:rPr lang="en-US" dirty="0"/>
              <a:t>}  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C maps edges to costs</a:t>
            </a:r>
            <a:br>
              <a:rPr lang="en-US" dirty="0"/>
            </a:br>
            <a:r>
              <a:rPr lang="en-US" dirty="0"/>
              <a:t>c(</a:t>
            </a:r>
            <a:r>
              <a:rPr lang="en-US" dirty="0" err="1"/>
              <a:t>x,a</a:t>
            </a:r>
            <a:r>
              <a:rPr lang="en-US" dirty="0"/>
              <a:t>) = 2, c(</a:t>
            </a:r>
            <a:r>
              <a:rPr lang="en-US" dirty="0" err="1"/>
              <a:t>a,c</a:t>
            </a:r>
            <a:r>
              <a:rPr lang="en-US" dirty="0"/>
              <a:t>) = 3, c(</a:t>
            </a:r>
            <a:r>
              <a:rPr lang="en-US" dirty="0" err="1"/>
              <a:t>x,b</a:t>
            </a:r>
            <a:r>
              <a:rPr lang="en-US" dirty="0"/>
              <a:t>) = 1, </a:t>
            </a:r>
            <a:r>
              <a:rPr lang="mr-IN" dirty="0"/>
              <a:t>…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c(</a:t>
            </a:r>
            <a:r>
              <a:rPr lang="en-US" dirty="0" err="1"/>
              <a:t>x,y</a:t>
            </a:r>
            <a:r>
              <a:rPr lang="en-US" dirty="0"/>
              <a:t>) = ∞  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because the two vertices are not connected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04314" y="4559979"/>
            <a:ext cx="3684104" cy="1569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For now, </a:t>
            </a:r>
            <a:r>
              <a:rPr lang="en-US" sz="2800" b="1" dirty="0">
                <a:solidFill>
                  <a:schemeClr val="tx1"/>
                </a:solidFill>
              </a:rPr>
              <a:t>cost = delay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We’ll ignore the limited capacity of links.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36" y="1146875"/>
            <a:ext cx="4443562" cy="28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36" y="1146875"/>
            <a:ext cx="4443562" cy="2897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Shortest Path </a:t>
            </a:r>
            <a:r>
              <a:rPr lang="en-US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2" y="1146875"/>
            <a:ext cx="7178130" cy="5594888"/>
          </a:xfrm>
        </p:spPr>
        <p:txBody>
          <a:bodyPr/>
          <a:lstStyle/>
          <a:p>
            <a:r>
              <a:rPr lang="en-US" dirty="0"/>
              <a:t>What edges should I choose to construct a </a:t>
            </a:r>
            <a:r>
              <a:rPr lang="en-US" b="1" dirty="0">
                <a:solidFill>
                  <a:schemeClr val="accent6"/>
                </a:solidFill>
              </a:rPr>
              <a:t>path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from x → y with minimal total cost (delay)?</a:t>
            </a:r>
          </a:p>
          <a:p>
            <a:r>
              <a:rPr lang="en-US" dirty="0"/>
              <a:t>You are given:</a:t>
            </a:r>
          </a:p>
          <a:p>
            <a:pPr lvl="1"/>
            <a:r>
              <a:rPr lang="en-US" dirty="0"/>
              <a:t>An edge-weighted graph</a:t>
            </a:r>
          </a:p>
          <a:p>
            <a:pPr lvl="1"/>
            <a:r>
              <a:rPr lang="en-US" dirty="0"/>
              <a:t>A starting vertex</a:t>
            </a:r>
          </a:p>
          <a:p>
            <a:pPr lvl="1"/>
            <a:r>
              <a:rPr lang="en-US" dirty="0"/>
              <a:t>A destination vertex </a:t>
            </a:r>
          </a:p>
          <a:p>
            <a:r>
              <a:rPr lang="en-US" dirty="0"/>
              <a:t>Must output:</a:t>
            </a:r>
          </a:p>
          <a:p>
            <a:pPr lvl="1"/>
            <a:r>
              <a:rPr lang="en-US" dirty="0"/>
              <a:t>The path (a sequence of edges)</a:t>
            </a:r>
          </a:p>
          <a:p>
            <a:pPr lvl="1"/>
            <a:r>
              <a:rPr lang="en-US" dirty="0"/>
              <a:t>The total cost</a:t>
            </a:r>
          </a:p>
        </p:txBody>
      </p:sp>
      <p:sp>
        <p:nvSpPr>
          <p:cNvPr id="9" name="Freeform 8"/>
          <p:cNvSpPr/>
          <p:nvPr/>
        </p:nvSpPr>
        <p:spPr>
          <a:xfrm>
            <a:off x="7977810" y="2729948"/>
            <a:ext cx="3379304" cy="766287"/>
          </a:xfrm>
          <a:custGeom>
            <a:avLst/>
            <a:gdLst>
              <a:gd name="connsiteX0" fmla="*/ 0 w 3631095"/>
              <a:gd name="connsiteY0" fmla="*/ 0 h 940439"/>
              <a:gd name="connsiteX1" fmla="*/ 993913 w 3631095"/>
              <a:gd name="connsiteY1" fmla="*/ 781878 h 940439"/>
              <a:gd name="connsiteX2" fmla="*/ 2491408 w 3631095"/>
              <a:gd name="connsiteY2" fmla="*/ 887896 h 940439"/>
              <a:gd name="connsiteX3" fmla="*/ 3631095 w 3631095"/>
              <a:gd name="connsiteY3" fmla="*/ 145774 h 94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095" h="940439">
                <a:moveTo>
                  <a:pt x="0" y="0"/>
                </a:moveTo>
                <a:cubicBezTo>
                  <a:pt x="289339" y="316947"/>
                  <a:pt x="578678" y="633895"/>
                  <a:pt x="993913" y="781878"/>
                </a:cubicBezTo>
                <a:cubicBezTo>
                  <a:pt x="1409148" y="929861"/>
                  <a:pt x="2051878" y="993913"/>
                  <a:pt x="2491408" y="887896"/>
                </a:cubicBezTo>
                <a:cubicBezTo>
                  <a:pt x="2930938" y="781879"/>
                  <a:pt x="3399182" y="200991"/>
                  <a:pt x="3631095" y="145774"/>
                </a:cubicBezTo>
              </a:path>
            </a:pathLst>
          </a:custGeom>
          <a:noFill/>
          <a:ln w="5715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09184" y="4161183"/>
            <a:ext cx="4693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Shortest path </a:t>
            </a:r>
            <a:r>
              <a:rPr lang="en-US" sz="2800" dirty="0"/>
              <a:t>has cost 1+1+2=4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09184" y="473555"/>
            <a:ext cx="4693514" cy="3022594"/>
            <a:chOff x="7209184" y="473555"/>
            <a:chExt cx="4693514" cy="3022594"/>
          </a:xfrm>
        </p:grpSpPr>
        <p:sp>
          <p:nvSpPr>
            <p:cNvPr id="11" name="Freeform 10"/>
            <p:cNvSpPr/>
            <p:nvPr/>
          </p:nvSpPr>
          <p:spPr>
            <a:xfrm>
              <a:off x="7991061" y="1922383"/>
              <a:ext cx="2366736" cy="1573766"/>
            </a:xfrm>
            <a:custGeom>
              <a:avLst/>
              <a:gdLst>
                <a:gd name="connsiteX0" fmla="*/ 0 w 2366736"/>
                <a:gd name="connsiteY0" fmla="*/ 714800 h 1573766"/>
                <a:gd name="connsiteX1" fmla="*/ 954156 w 2366736"/>
                <a:gd name="connsiteY1" fmla="*/ 1403913 h 1573766"/>
                <a:gd name="connsiteX2" fmla="*/ 2266122 w 2366736"/>
                <a:gd name="connsiteY2" fmla="*/ 1470174 h 1573766"/>
                <a:gd name="connsiteX3" fmla="*/ 2120348 w 2366736"/>
                <a:gd name="connsiteY3" fmla="*/ 158208 h 1573766"/>
                <a:gd name="connsiteX4" fmla="*/ 874643 w 2366736"/>
                <a:gd name="connsiteY4" fmla="*/ 131704 h 1573766"/>
                <a:gd name="connsiteX5" fmla="*/ 834887 w 2366736"/>
                <a:gd name="connsiteY5" fmla="*/ 1138869 h 157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736" h="1573766">
                  <a:moveTo>
                    <a:pt x="0" y="714800"/>
                  </a:moveTo>
                  <a:cubicBezTo>
                    <a:pt x="288234" y="996408"/>
                    <a:pt x="576469" y="1278017"/>
                    <a:pt x="954156" y="1403913"/>
                  </a:cubicBezTo>
                  <a:cubicBezTo>
                    <a:pt x="1331843" y="1529809"/>
                    <a:pt x="2071757" y="1677792"/>
                    <a:pt x="2266122" y="1470174"/>
                  </a:cubicBezTo>
                  <a:cubicBezTo>
                    <a:pt x="2460487" y="1262557"/>
                    <a:pt x="2352261" y="381286"/>
                    <a:pt x="2120348" y="158208"/>
                  </a:cubicBezTo>
                  <a:cubicBezTo>
                    <a:pt x="1888435" y="-64870"/>
                    <a:pt x="1088887" y="-31740"/>
                    <a:pt x="874643" y="131704"/>
                  </a:cubicBezTo>
                  <a:cubicBezTo>
                    <a:pt x="660400" y="295147"/>
                    <a:pt x="653774" y="977634"/>
                    <a:pt x="834887" y="1138869"/>
                  </a:cubicBezTo>
                </a:path>
              </a:pathLst>
            </a:custGeom>
            <a:noFill/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09184" y="473555"/>
              <a:ext cx="469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Greedy path </a:t>
              </a:r>
              <a:r>
                <a:rPr lang="en-US" sz="2800" dirty="0"/>
                <a:t>is disastrous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39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 insight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4"/>
            <a:ext cx="11639227" cy="5555139"/>
          </a:xfrm>
        </p:spPr>
        <p:txBody>
          <a:bodyPr>
            <a:noAutofit/>
          </a:bodyPr>
          <a:lstStyle/>
          <a:p>
            <a:r>
              <a:rPr lang="en-US" dirty="0"/>
              <a:t>Break down the problem into </a:t>
            </a:r>
            <a:r>
              <a:rPr lang="en-US" b="1" dirty="0" err="1"/>
              <a:t>subproblems</a:t>
            </a:r>
            <a:endParaRPr lang="en-US" b="1" dirty="0"/>
          </a:p>
          <a:p>
            <a:r>
              <a:rPr lang="en-US" dirty="0"/>
              <a:t>Let </a:t>
            </a:r>
            <a:r>
              <a:rPr lang="en-US" b="1" i="1" dirty="0"/>
              <a:t>d(</a:t>
            </a:r>
            <a:r>
              <a:rPr lang="en-US" b="1" i="1" dirty="0" err="1"/>
              <a:t>x,y</a:t>
            </a:r>
            <a:r>
              <a:rPr lang="en-US" b="1" i="1" dirty="0"/>
              <a:t>)</a:t>
            </a:r>
            <a:r>
              <a:rPr lang="en-US" dirty="0"/>
              <a:t> represent the cost of the shortest</a:t>
            </a:r>
            <a:br>
              <a:rPr lang="en-US" dirty="0"/>
            </a:br>
            <a:r>
              <a:rPr lang="en-US" dirty="0"/>
              <a:t>path between x and y.  It must be true that:</a:t>
            </a:r>
          </a:p>
          <a:p>
            <a:pPr marL="457200" lvl="1" indent="0">
              <a:buNone/>
            </a:pPr>
            <a:r>
              <a:rPr lang="en-US" sz="3200" dirty="0"/>
              <a:t>d(</a:t>
            </a:r>
            <a:r>
              <a:rPr lang="en-US" sz="3200" dirty="0" err="1"/>
              <a:t>x,y</a:t>
            </a:r>
            <a:r>
              <a:rPr lang="en-US" sz="3200" dirty="0"/>
              <a:t>) = min{d(</a:t>
            </a:r>
            <a:r>
              <a:rPr lang="en-US" sz="3200" dirty="0" err="1"/>
              <a:t>x,c</a:t>
            </a:r>
            <a:r>
              <a:rPr lang="en-US" sz="3200" dirty="0"/>
              <a:t>) + c(</a:t>
            </a:r>
            <a:r>
              <a:rPr lang="en-US" sz="3200" dirty="0" err="1"/>
              <a:t>c,y</a:t>
            </a:r>
            <a:r>
              <a:rPr lang="en-US" sz="3200" dirty="0"/>
              <a:t>),</a:t>
            </a:r>
          </a:p>
          <a:p>
            <a:pPr marL="457200" lvl="1" indent="0">
              <a:buNone/>
            </a:pPr>
            <a:r>
              <a:rPr lang="en-US" sz="3200" dirty="0"/>
              <a:t>		        d(</a:t>
            </a:r>
            <a:r>
              <a:rPr lang="en-US" sz="3200" dirty="0" err="1"/>
              <a:t>x,d</a:t>
            </a:r>
            <a:r>
              <a:rPr lang="en-US" sz="3200" dirty="0"/>
              <a:t>) + c(</a:t>
            </a:r>
            <a:r>
              <a:rPr lang="en-US" sz="3200" dirty="0" err="1"/>
              <a:t>d,y</a:t>
            </a:r>
            <a:r>
              <a:rPr lang="en-US" sz="3200" dirty="0"/>
              <a:t>)}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Shortest path to </a:t>
            </a:r>
            <a:r>
              <a:rPr lang="en-US" b="1" i="1" dirty="0"/>
              <a:t>y</a:t>
            </a:r>
            <a:r>
              <a:rPr lang="en-US" dirty="0"/>
              <a:t> must pass through a neighbor, either vertex </a:t>
            </a:r>
            <a:r>
              <a:rPr lang="en-US" b="1" i="1" dirty="0"/>
              <a:t>c</a:t>
            </a:r>
            <a:r>
              <a:rPr lang="en-US" dirty="0"/>
              <a:t> or </a:t>
            </a:r>
            <a:r>
              <a:rPr lang="en-US" b="1" i="1" dirty="0"/>
              <a:t>d</a:t>
            </a:r>
            <a:r>
              <a:rPr lang="en-US" dirty="0"/>
              <a:t>.</a:t>
            </a:r>
          </a:p>
          <a:p>
            <a:r>
              <a:rPr lang="en-US" dirty="0"/>
              <a:t>The cost of the shortest (</a:t>
            </a:r>
            <a:r>
              <a:rPr lang="en-US" dirty="0" err="1"/>
              <a:t>x,y</a:t>
            </a:r>
            <a:r>
              <a:rPr lang="en-US" dirty="0"/>
              <a:t>) path </a:t>
            </a:r>
            <a:r>
              <a:rPr lang="en-US" i="1" dirty="0">
                <a:solidFill>
                  <a:schemeClr val="accent6"/>
                </a:solidFill>
              </a:rPr>
              <a:t>with c as the final stop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the cost of the shortest (</a:t>
            </a:r>
            <a:r>
              <a:rPr lang="en-US" dirty="0" err="1"/>
              <a:t>x,c</a:t>
            </a:r>
            <a:r>
              <a:rPr lang="en-US" dirty="0"/>
              <a:t>) path plus the edge cost of the final step from c to y.</a:t>
            </a:r>
          </a:p>
          <a:p>
            <a:r>
              <a:rPr lang="en-US" dirty="0"/>
              <a:t>Just choose the option with minimum total cost.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018" y="426113"/>
            <a:ext cx="4443562" cy="28979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366" y="2689413"/>
            <a:ext cx="8665377" cy="1465862"/>
            <a:chOff x="516366" y="2689413"/>
            <a:chExt cx="8665377" cy="1465862"/>
          </a:xfrm>
        </p:grpSpPr>
        <p:sp>
          <p:nvSpPr>
            <p:cNvPr id="7" name="TextBox 6"/>
            <p:cNvSpPr txBox="1"/>
            <p:nvPr/>
          </p:nvSpPr>
          <p:spPr>
            <a:xfrm>
              <a:off x="516366" y="3693610"/>
              <a:ext cx="4292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Cost of path that </a:t>
              </a:r>
              <a:r>
                <a:rPr lang="en-US" sz="2400" i="1" dirty="0">
                  <a:solidFill>
                    <a:schemeClr val="accent2"/>
                  </a:solidFill>
                </a:rPr>
                <a:t>almost</a:t>
              </a:r>
              <a:r>
                <a:rPr lang="en-US" sz="2400" dirty="0">
                  <a:solidFill>
                    <a:schemeClr val="accent2"/>
                  </a:solidFill>
                </a:rPr>
                <a:t> gets there.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89441" y="3693610"/>
              <a:ext cx="4292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Cost of the final step.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47596" y="2689413"/>
              <a:ext cx="978946" cy="1004198"/>
            </a:xfrm>
            <a:prstGeom prst="rect">
              <a:avLst/>
            </a:prstGeom>
            <a:solidFill>
              <a:srgbClr val="FF93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89058" y="2702769"/>
              <a:ext cx="978946" cy="1004198"/>
            </a:xfrm>
            <a:prstGeom prst="rect">
              <a:avLst/>
            </a:prstGeom>
            <a:solidFill>
              <a:srgbClr val="94209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44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2A13-4C2F-6C49-A8D1-22493551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lecture: NAT &amp; IPv6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06B5-97B2-7C4C-A908-597CD4B87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Private networks </a:t>
            </a:r>
            <a:r>
              <a:rPr lang="en-US" dirty="0"/>
              <a:t>are isolated from the </a:t>
            </a:r>
            <a:r>
              <a:rPr lang="en-US" b="1" dirty="0">
                <a:solidFill>
                  <a:schemeClr val="accent6"/>
                </a:solidFill>
              </a:rPr>
              <a:t>public</a:t>
            </a:r>
            <a:r>
              <a:rPr lang="en-US" dirty="0"/>
              <a:t> Internet, but usually connected through a Network Address Translator (</a:t>
            </a:r>
            <a:r>
              <a:rPr lang="en-US" b="1" dirty="0">
                <a:solidFill>
                  <a:schemeClr val="accent6"/>
                </a:solidFill>
              </a:rPr>
              <a:t>NAT</a:t>
            </a:r>
            <a:r>
              <a:rPr lang="en-US" dirty="0"/>
              <a:t>).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Port mapping </a:t>
            </a:r>
            <a:r>
              <a:rPr lang="en-US" dirty="0"/>
              <a:t>makes multiple machines on the private subnet look like multiple sockets (processes) on one big machine.</a:t>
            </a:r>
          </a:p>
          <a:p>
            <a:pPr lvl="1"/>
            <a:r>
              <a:rPr lang="en-US" dirty="0"/>
              <a:t>NAT requires no awareness or cooperation from hosts on either side.</a:t>
            </a:r>
          </a:p>
          <a:p>
            <a:pPr lvl="1"/>
            <a:r>
              <a:rPr lang="en-US" dirty="0"/>
              <a:t>NAT is also one way to implement a load balancer.</a:t>
            </a:r>
          </a:p>
          <a:p>
            <a:pPr lvl="1"/>
            <a:r>
              <a:rPr lang="en-US" dirty="0"/>
              <a:t>Besides NATs, </a:t>
            </a:r>
            <a:r>
              <a:rPr lang="en-US" b="1" dirty="0">
                <a:solidFill>
                  <a:schemeClr val="accent6"/>
                </a:solidFill>
              </a:rPr>
              <a:t>middleboxes</a:t>
            </a:r>
            <a:r>
              <a:rPr lang="en-US" dirty="0"/>
              <a:t> include </a:t>
            </a:r>
            <a:r>
              <a:rPr lang="en-US" i="1" dirty="0"/>
              <a:t>firewalls </a:t>
            </a:r>
            <a:r>
              <a:rPr lang="en-US" dirty="0"/>
              <a:t>and other security appliances.</a:t>
            </a:r>
          </a:p>
          <a:p>
            <a:r>
              <a:rPr lang="en-US" b="1" dirty="0">
                <a:solidFill>
                  <a:schemeClr val="accent6"/>
                </a:solidFill>
              </a:rPr>
              <a:t>IPv6</a:t>
            </a:r>
            <a:r>
              <a:rPr lang="en-US" dirty="0"/>
              <a:t> uses 128-bit addresses for practically unlimited public addresses.</a:t>
            </a:r>
          </a:p>
          <a:p>
            <a:pPr lvl="1"/>
            <a:r>
              <a:rPr lang="en-US" dirty="0"/>
              <a:t>IPv6 adds 20 bytes of header overhead.</a:t>
            </a:r>
          </a:p>
          <a:p>
            <a:pPr lvl="1"/>
            <a:r>
              <a:rPr lang="en-US" dirty="0"/>
              <a:t>Not directly compatible with IPv4.  Adopted by ~30% of end hosts.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Dual-stack</a:t>
            </a:r>
            <a:r>
              <a:rPr lang="en-US" dirty="0"/>
              <a:t> hosts have both IPv4 and IPv6 addresses to reach entire Internet.</a:t>
            </a:r>
          </a:p>
          <a:p>
            <a:pPr lvl="1"/>
            <a:r>
              <a:rPr lang="en-US" dirty="0"/>
              <a:t>Interoperates with IPv4 via </a:t>
            </a:r>
            <a:r>
              <a:rPr lang="en-US" b="1" dirty="0">
                <a:solidFill>
                  <a:schemeClr val="accent6"/>
                </a:solidFill>
              </a:rPr>
              <a:t>tunneling:</a:t>
            </a:r>
            <a:r>
              <a:rPr lang="en-US" b="1" dirty="0"/>
              <a:t> </a:t>
            </a:r>
            <a:r>
              <a:rPr lang="en-US" dirty="0"/>
              <a:t>send</a:t>
            </a:r>
            <a:r>
              <a:rPr lang="en-US" b="1" dirty="0"/>
              <a:t> </a:t>
            </a:r>
            <a:r>
              <a:rPr lang="en-US" dirty="0"/>
              <a:t>IPv6 packet inside IPv4 packet.</a:t>
            </a:r>
          </a:p>
        </p:txBody>
      </p:sp>
    </p:spTree>
    <p:extLst>
      <p:ext uri="{BB962C8B-B14F-4D97-AF65-F5344CB8AC3E}">
        <p14:creationId xmlns:p14="http://schemas.microsoft.com/office/powerpoint/2010/main" val="752978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4"/>
            <a:ext cx="11639227" cy="5555139"/>
          </a:xfrm>
        </p:spPr>
        <p:txBody>
          <a:bodyPr>
            <a:noAutofit/>
          </a:bodyPr>
          <a:lstStyle/>
          <a:p>
            <a:r>
              <a:rPr lang="en-US" sz="3000" dirty="0"/>
              <a:t>The equation works for any pair in the graph</a:t>
            </a:r>
          </a:p>
          <a:p>
            <a:r>
              <a:rPr lang="en-US" sz="3000" dirty="0"/>
              <a:t>Let </a:t>
            </a:r>
            <a:r>
              <a:rPr lang="en-US" sz="3000" b="1" i="1" dirty="0"/>
              <a:t>d(</a:t>
            </a:r>
            <a:r>
              <a:rPr lang="en-US" sz="3000" b="1" i="1" dirty="0" err="1"/>
              <a:t>x,y</a:t>
            </a:r>
            <a:r>
              <a:rPr lang="en-US" sz="3000" b="1" i="1" dirty="0"/>
              <a:t>)</a:t>
            </a:r>
            <a:r>
              <a:rPr lang="en-US" sz="3000" dirty="0"/>
              <a:t> represent the cost of the shortest</a:t>
            </a:r>
            <a:br>
              <a:rPr lang="en-US" sz="3000" dirty="0"/>
            </a:br>
            <a:r>
              <a:rPr lang="en-US" sz="3000" dirty="0"/>
              <a:t>path between x and y.  It must be true that:</a:t>
            </a:r>
          </a:p>
          <a:p>
            <a:pPr marL="457200" lvl="1" indent="0">
              <a:buNone/>
            </a:pPr>
            <a:r>
              <a:rPr lang="en-US" sz="3000" dirty="0"/>
              <a:t>d(</a:t>
            </a:r>
            <a:r>
              <a:rPr lang="en-US" sz="3000" dirty="0" err="1"/>
              <a:t>x,y</a:t>
            </a:r>
            <a:r>
              <a:rPr lang="en-US" sz="3000" dirty="0"/>
              <a:t>) =   0				</a:t>
            </a:r>
            <a:r>
              <a:rPr lang="en-US" sz="3000" i="1" dirty="0"/>
              <a:t>if </a:t>
            </a:r>
            <a:r>
              <a:rPr lang="en-US" sz="3000" dirty="0"/>
              <a:t>x=y</a:t>
            </a:r>
          </a:p>
          <a:p>
            <a:pPr marL="457200" lvl="1" indent="0">
              <a:buNone/>
            </a:pPr>
            <a:r>
              <a:rPr lang="en-US" sz="3000" dirty="0"/>
              <a:t>               </a:t>
            </a:r>
            <a:r>
              <a:rPr lang="en-US" sz="3000" dirty="0" err="1"/>
              <a:t>min</a:t>
            </a:r>
            <a:r>
              <a:rPr lang="en-US" sz="3000" baseline="-25000" dirty="0" err="1"/>
              <a:t>v</a:t>
            </a:r>
            <a:r>
              <a:rPr lang="en-US" sz="3000" dirty="0"/>
              <a:t>{d(</a:t>
            </a:r>
            <a:r>
              <a:rPr lang="en-US" sz="3000" dirty="0" err="1"/>
              <a:t>x,v</a:t>
            </a:r>
            <a:r>
              <a:rPr lang="en-US" sz="3000" dirty="0"/>
              <a:t>) + c(</a:t>
            </a:r>
            <a:r>
              <a:rPr lang="en-US" sz="3000" dirty="0" err="1"/>
              <a:t>v,y</a:t>
            </a:r>
            <a:r>
              <a:rPr lang="en-US" sz="3000" dirty="0"/>
              <a:t>)}	</a:t>
            </a:r>
            <a:r>
              <a:rPr lang="en-US" sz="3000" i="1" dirty="0"/>
              <a:t>if</a:t>
            </a:r>
            <a:r>
              <a:rPr lang="en-US" sz="3000" dirty="0"/>
              <a:t>  </a:t>
            </a:r>
            <a:r>
              <a:rPr lang="en-US" sz="3000" dirty="0" err="1"/>
              <a:t>x≠y</a:t>
            </a:r>
            <a:endParaRPr lang="en-US" sz="3000" dirty="0"/>
          </a:p>
          <a:p>
            <a:r>
              <a:rPr lang="en-US" sz="3000" dirty="0"/>
              <a:t>In other words,</a:t>
            </a:r>
          </a:p>
          <a:p>
            <a:pPr marL="457200" lvl="1" indent="0">
              <a:buNone/>
            </a:pPr>
            <a:r>
              <a:rPr lang="en-US" dirty="0"/>
              <a:t>Except in the trivial case when x and y refer to the same vertex,</a:t>
            </a:r>
            <a:br>
              <a:rPr lang="en-US" dirty="0"/>
            </a:br>
            <a:r>
              <a:rPr lang="en-US" dirty="0"/>
              <a:t>the shortest path between x and y must pass through </a:t>
            </a:r>
            <a:r>
              <a:rPr lang="en-US" i="1" dirty="0">
                <a:solidFill>
                  <a:schemeClr val="accent6"/>
                </a:solidFill>
              </a:rPr>
              <a:t>some vertex </a:t>
            </a:r>
            <a:r>
              <a:rPr lang="en-US" b="1" i="1" dirty="0">
                <a:solidFill>
                  <a:schemeClr val="accent6"/>
                </a:solidFill>
              </a:rPr>
              <a:t>v</a:t>
            </a:r>
            <a:r>
              <a:rPr lang="en-US" i="1" dirty="0">
                <a:solidFill>
                  <a:schemeClr val="accent6"/>
                </a:solidFill>
              </a:rPr>
              <a:t> </a:t>
            </a:r>
            <a:r>
              <a:rPr lang="en-US" dirty="0"/>
              <a:t>that is adjacent to y before finally arriving at y.</a:t>
            </a:r>
          </a:p>
          <a:p>
            <a:pPr lvl="1"/>
            <a:r>
              <a:rPr lang="en-US" dirty="0"/>
              <a:t>The sub-path leading from x to v must be the </a:t>
            </a:r>
            <a:r>
              <a:rPr lang="en-US" i="1" dirty="0"/>
              <a:t>shortest</a:t>
            </a:r>
            <a:r>
              <a:rPr lang="en-US" dirty="0"/>
              <a:t> path from </a:t>
            </a:r>
            <a:r>
              <a:rPr lang="en-US" b="1" i="1" dirty="0"/>
              <a:t>x</a:t>
            </a:r>
            <a:r>
              <a:rPr lang="en-US" dirty="0"/>
              <a:t> to </a:t>
            </a:r>
            <a:r>
              <a:rPr lang="en-US" b="1" i="1" dirty="0"/>
              <a:t>v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If we know the shortest path distances to all the vertices adjacent to </a:t>
            </a:r>
            <a:r>
              <a:rPr lang="en-US" b="1" i="1" dirty="0"/>
              <a:t>y</a:t>
            </a:r>
            <a:r>
              <a:rPr lang="en-US" dirty="0"/>
              <a:t>, then we can easily choose which one of these creates the shortest path to </a:t>
            </a:r>
            <a:r>
              <a:rPr lang="en-US" b="1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5" name="Left Brace 4"/>
          <p:cNvSpPr/>
          <p:nvPr/>
        </p:nvSpPr>
        <p:spPr>
          <a:xfrm>
            <a:off x="2018537" y="2630316"/>
            <a:ext cx="212035" cy="927652"/>
          </a:xfrm>
          <a:prstGeom prst="leftBrace">
            <a:avLst>
              <a:gd name="adj1" fmla="val 30794"/>
              <a:gd name="adj2" fmla="val 3117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36" y="738084"/>
            <a:ext cx="4443562" cy="28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5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recursion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4"/>
            <a:ext cx="11639227" cy="5555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dirty="0"/>
              <a:t>d(</a:t>
            </a:r>
            <a:r>
              <a:rPr lang="en-US" sz="3400" dirty="0" err="1"/>
              <a:t>x,y</a:t>
            </a:r>
            <a:r>
              <a:rPr lang="en-US" sz="3400" dirty="0"/>
              <a:t>) =   0				</a:t>
            </a:r>
            <a:r>
              <a:rPr lang="en-US" sz="3400" i="1" dirty="0"/>
              <a:t>if </a:t>
            </a:r>
            <a:r>
              <a:rPr lang="en-US" sz="3400" dirty="0"/>
              <a:t>x=y</a:t>
            </a:r>
          </a:p>
          <a:p>
            <a:pPr marL="0" indent="0">
              <a:buNone/>
            </a:pPr>
            <a:r>
              <a:rPr lang="en-US" sz="3400" dirty="0"/>
              <a:t>               </a:t>
            </a:r>
            <a:r>
              <a:rPr lang="en-US" sz="3400" dirty="0" err="1"/>
              <a:t>min</a:t>
            </a:r>
            <a:r>
              <a:rPr lang="en-US" sz="3400" baseline="-25000" dirty="0" err="1"/>
              <a:t>v</a:t>
            </a:r>
            <a:r>
              <a:rPr lang="en-US" sz="3400" dirty="0"/>
              <a:t>{d(</a:t>
            </a:r>
            <a:r>
              <a:rPr lang="en-US" sz="3400" dirty="0" err="1"/>
              <a:t>x,v</a:t>
            </a:r>
            <a:r>
              <a:rPr lang="en-US" sz="3400" dirty="0"/>
              <a:t>) + c(</a:t>
            </a:r>
            <a:r>
              <a:rPr lang="en-US" sz="3400" dirty="0" err="1"/>
              <a:t>v,y</a:t>
            </a:r>
            <a:r>
              <a:rPr lang="en-US" sz="3400" dirty="0"/>
              <a:t>)}	</a:t>
            </a:r>
            <a:r>
              <a:rPr lang="en-US" sz="3400" i="1" dirty="0"/>
              <a:t>if</a:t>
            </a:r>
            <a:r>
              <a:rPr lang="en-US" sz="3400" dirty="0"/>
              <a:t>  </a:t>
            </a:r>
            <a:r>
              <a:rPr lang="en-US" sz="3400" dirty="0" err="1"/>
              <a:t>x≠y</a:t>
            </a:r>
            <a:endParaRPr lang="en-US" sz="3400" dirty="0"/>
          </a:p>
          <a:p>
            <a:pPr marL="457200" lvl="1" indent="0">
              <a:buNone/>
            </a:pPr>
            <a:endParaRPr lang="en-US" sz="3000" dirty="0"/>
          </a:p>
          <a:p>
            <a:pPr marL="457200" lvl="1" indent="0">
              <a:buNone/>
            </a:pPr>
            <a:endParaRPr lang="en-US" sz="3000" dirty="0"/>
          </a:p>
          <a:p>
            <a:r>
              <a:rPr lang="en-US" sz="3000" dirty="0"/>
              <a:t>When calculating d(</a:t>
            </a:r>
            <a:r>
              <a:rPr lang="en-US" sz="3000" dirty="0" err="1"/>
              <a:t>x,y</a:t>
            </a:r>
            <a:r>
              <a:rPr lang="en-US" sz="3000" dirty="0"/>
              <a:t>), consider every possible </a:t>
            </a:r>
            <a:r>
              <a:rPr lang="en-US" sz="3000" b="1" dirty="0">
                <a:solidFill>
                  <a:schemeClr val="accent6"/>
                </a:solidFill>
              </a:rPr>
              <a:t>v</a:t>
            </a:r>
            <a:r>
              <a:rPr lang="en-US" sz="3000" dirty="0"/>
              <a:t> we could pass through.</a:t>
            </a:r>
          </a:p>
          <a:p>
            <a:r>
              <a:rPr lang="en-US" sz="3000" dirty="0"/>
              <a:t>We know that one of those </a:t>
            </a:r>
            <a:r>
              <a:rPr lang="en-US" sz="3000" b="1" dirty="0"/>
              <a:t>v</a:t>
            </a:r>
            <a:r>
              <a:rPr lang="en-US" sz="3000" dirty="0"/>
              <a:t>’s is the right choice; the path has to pass through some other vertex before arriving at the finish.</a:t>
            </a:r>
          </a:p>
          <a:p>
            <a:r>
              <a:rPr lang="en-US" sz="3000" dirty="0"/>
              <a:t>Assume we have already computed the minimum cost path to every vertex except y.  This assumption leads to a </a:t>
            </a:r>
            <a:r>
              <a:rPr lang="en-US" sz="3000" b="1" i="1" dirty="0">
                <a:solidFill>
                  <a:schemeClr val="accent6"/>
                </a:solidFill>
              </a:rPr>
              <a:t>recursive solution</a:t>
            </a:r>
            <a:r>
              <a:rPr lang="en-US" sz="3000" dirty="0"/>
              <a:t>.</a:t>
            </a:r>
          </a:p>
          <a:p>
            <a:pPr lvl="1"/>
            <a:r>
              <a:rPr lang="en-US" sz="2600" dirty="0"/>
              <a:t>Implement the recursive solution efficiently using </a:t>
            </a:r>
            <a:r>
              <a:rPr lang="en-US" sz="2600" b="1" dirty="0"/>
              <a:t>dynamic programing</a:t>
            </a:r>
            <a:r>
              <a:rPr lang="en-US" sz="2600" dirty="0"/>
              <a:t>.</a:t>
            </a:r>
          </a:p>
        </p:txBody>
      </p:sp>
      <p:sp>
        <p:nvSpPr>
          <p:cNvPr id="5" name="Left Brace 4"/>
          <p:cNvSpPr/>
          <p:nvPr/>
        </p:nvSpPr>
        <p:spPr>
          <a:xfrm>
            <a:off x="1726988" y="1271220"/>
            <a:ext cx="212035" cy="927652"/>
          </a:xfrm>
          <a:prstGeom prst="leftBrace">
            <a:avLst>
              <a:gd name="adj1" fmla="val 30794"/>
              <a:gd name="adj2" fmla="val 3117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99354" y="1196140"/>
            <a:ext cx="409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d(</a:t>
            </a:r>
            <a:r>
              <a:rPr lang="en-US" sz="2400" dirty="0" err="1"/>
              <a:t>x,y</a:t>
            </a:r>
            <a:r>
              <a:rPr lang="en-US" sz="2400" dirty="0"/>
              <a:t>) is the shortest path distance from x to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c(</a:t>
            </a:r>
            <a:r>
              <a:rPr lang="en-US" sz="2400" dirty="0" err="1"/>
              <a:t>v,y</a:t>
            </a:r>
            <a:r>
              <a:rPr lang="en-US" sz="2400" dirty="0"/>
              <a:t>) is the cost of the edge directly connecting v and 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4752" y="2551176"/>
            <a:ext cx="4617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/>
              <a:t>Minimum taken over all neighbors v</a:t>
            </a:r>
          </a:p>
          <a:p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710329" y="2323218"/>
            <a:ext cx="14583" cy="30111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947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706408"/>
          </a:xfrm>
        </p:spPr>
        <p:txBody>
          <a:bodyPr>
            <a:normAutofit/>
          </a:bodyPr>
          <a:lstStyle/>
          <a:p>
            <a:r>
              <a:rPr lang="en-US" dirty="0"/>
              <a:t>Bellman-Ford algorithm</a:t>
            </a:r>
            <a:endParaRPr lang="en-US" sz="40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function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BellmanFord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vertices, 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edges, 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vertex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source)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Initialization</a:t>
            </a:r>
            <a:endParaRPr lang="en-US" sz="1800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for each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vertex v 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in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vertices: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   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 := INFINITY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      </a:t>
            </a:r>
            <a:r>
              <a:rPr lang="en-US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Initially, vertices have infinite weight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   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prev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 := NULL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en-US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and a null predecessor.</a:t>
            </a:r>
            <a:endParaRPr lang="en-US" sz="18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source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 := 0          </a:t>
            </a:r>
            <a:r>
              <a:rPr lang="en-US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// Distance from source to itself is zero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charset="0"/>
                <a:ea typeface="Courier" charset="0"/>
                <a:cs typeface="Courier" charset="0"/>
              </a:rPr>
              <a:t>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Relax edges repeatedly.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   for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1 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to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size(vertices)-1: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    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for each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edge (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        alt :=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u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 + (</a:t>
            </a:r>
            <a:r>
              <a:rPr lang="en-US" sz="1800" i="1" dirty="0" err="1">
                <a:latin typeface="Courier" charset="0"/>
                <a:ea typeface="Courier" charset="0"/>
                <a:cs typeface="Courier" charset="0"/>
              </a:rPr>
              <a:t>u,v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).cost()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           if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alt &lt;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 := alt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prev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] := 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>
                <a:latin typeface="Courier" charset="0"/>
                <a:ea typeface="Courier" charset="0"/>
                <a:cs typeface="Courier" charset="0"/>
              </a:rPr>
              <a:t>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// outputs are distance and predecessor arrays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1800" b="1" dirty="0">
                <a:latin typeface="Courier" charset="0"/>
                <a:ea typeface="Courier" charset="0"/>
                <a:cs typeface="Courier" charset="0"/>
              </a:rPr>
              <a:t>return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[],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prev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[]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3338" y="4095444"/>
            <a:ext cx="430975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Invariant:</a:t>
            </a:r>
          </a:p>
          <a:p>
            <a:r>
              <a:rPr lang="en-US" sz="2800" dirty="0"/>
              <a:t>At round </a:t>
            </a:r>
            <a:r>
              <a:rPr lang="en-US" sz="2800" i="1" dirty="0" err="1"/>
              <a:t>i</a:t>
            </a:r>
            <a:r>
              <a:rPr lang="en-US" sz="2800" dirty="0"/>
              <a:t>, </a:t>
            </a:r>
            <a:r>
              <a:rPr lang="en-US" sz="2800" i="1" dirty="0"/>
              <a:t>distance[j]</a:t>
            </a:r>
            <a:r>
              <a:rPr lang="en-US" sz="2800" dirty="0"/>
              <a:t> is the shortest path from </a:t>
            </a:r>
            <a:r>
              <a:rPr lang="en-US" sz="2800" i="1" dirty="0"/>
              <a:t>source</a:t>
            </a:r>
            <a:r>
              <a:rPr lang="en-US" sz="2800" dirty="0"/>
              <a:t> to </a:t>
            </a:r>
            <a:r>
              <a:rPr lang="en-US" sz="2800" i="1" dirty="0"/>
              <a:t>j</a:t>
            </a:r>
            <a:r>
              <a:rPr lang="en-US" sz="2800" dirty="0"/>
              <a:t> having at most </a:t>
            </a:r>
            <a:r>
              <a:rPr lang="en-US" sz="2800" i="1" dirty="0" err="1"/>
              <a:t>i</a:t>
            </a:r>
            <a:r>
              <a:rPr lang="en-US" sz="2800" i="1" dirty="0"/>
              <a:t> </a:t>
            </a:r>
            <a:r>
              <a:rPr lang="en-US" sz="2800" dirty="0"/>
              <a:t>hops.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3338" y="5911326"/>
            <a:ext cx="4309759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Runtime complexity:</a:t>
            </a:r>
          </a:p>
          <a:p>
            <a:pPr algn="ctr"/>
            <a:r>
              <a:rPr lang="en-US" sz="2800" dirty="0" err="1"/>
              <a:t>Θ</a:t>
            </a:r>
            <a:r>
              <a:rPr lang="en-US" sz="2800" dirty="0"/>
              <a:t>(|V|·|E|)</a:t>
            </a:r>
          </a:p>
        </p:txBody>
      </p:sp>
    </p:spTree>
    <p:extLst>
      <p:ext uri="{BB962C8B-B14F-4D97-AF65-F5344CB8AC3E}">
        <p14:creationId xmlns:p14="http://schemas.microsoft.com/office/powerpoint/2010/main" val="2444821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BEEBB-A09B-3346-AE59-03B9497F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867B-D03B-7F44-99F8-80A191938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https://www-m9.ma.tum.de/graph-algorithms/spp-bellman-ford/index_en.html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89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706408"/>
          </a:xfrm>
        </p:spPr>
        <p:txBody>
          <a:bodyPr>
            <a:normAutofit/>
          </a:bodyPr>
          <a:lstStyle/>
          <a:p>
            <a:r>
              <a:rPr lang="en-US" dirty="0"/>
              <a:t>Dijkstra’s algorithm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042416"/>
            <a:ext cx="11639227" cy="56993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function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Dijkstra(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list 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vertices,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edges,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source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):</a:t>
            </a:r>
            <a:endParaRPr lang="en-US" sz="1000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Initialization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for each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vertex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Graph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 := INFINITY      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Unknown distance from source to v.</a:t>
            </a:r>
            <a:endParaRPr lang="en-US" sz="1800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prev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 := NULL          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Previous node in optimal path from source.</a:t>
            </a:r>
            <a:endParaRPr lang="en-US" sz="1800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sz="1800" i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source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:=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0               </a:t>
            </a:r>
            <a:r>
              <a:rPr lang="mr-IN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</a:t>
            </a:r>
            <a:r>
              <a:rPr lang="mr-IN" sz="1800" i="1" dirty="0" err="1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Distance</a:t>
            </a:r>
            <a:r>
              <a:rPr lang="mr-IN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800" i="1" dirty="0" err="1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from</a:t>
            </a:r>
            <a:r>
              <a:rPr lang="mr-IN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800" i="1" dirty="0" err="1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source</a:t>
            </a:r>
            <a:r>
              <a:rPr lang="mr-IN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to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itself is zero.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Q := </a:t>
            </a:r>
            <a:r>
              <a:rPr lang="en-US" sz="1800" dirty="0" err="1">
                <a:latin typeface="Courier" charset="0"/>
                <a:ea typeface="Courier" charset="0"/>
                <a:cs typeface="Courier" charset="0"/>
              </a:rPr>
              <a:t>vertices.copy</a:t>
            </a:r>
            <a:r>
              <a:rPr lang="en-US" sz="1800" dirty="0">
                <a:latin typeface="Courier" charset="0"/>
                <a:ea typeface="Courier" charset="0"/>
                <a:cs typeface="Courier" charset="0"/>
              </a:rPr>
              <a:t>()         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The list of the “</a:t>
            </a:r>
            <a:r>
              <a:rPr lang="en-US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unvisited”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vertices.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 // “visit” the closest unvisited vertex, u</a:t>
            </a:r>
            <a:r>
              <a:rPr lang="mr-IN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endParaRPr lang="en-US" sz="1800" i="1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sz="18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while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Q.size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() &gt; 0: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u := vertex in Q with minimum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[u]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Q.remove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(u)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endParaRPr lang="en-US" sz="18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// try using u to make shorter paths</a:t>
            </a:r>
            <a:r>
              <a:rPr lang="mr-IN" sz="1800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for each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neighbor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of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</a:t>
            </a:r>
            <a:r>
              <a:rPr lang="mr-IN" sz="1800" i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:=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 + (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.cost()</a:t>
            </a:r>
            <a:endParaRPr lang="mr-IN" sz="18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</a:t>
            </a:r>
            <a:r>
              <a:rPr lang="en-US" sz="1800" b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if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&lt;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i="1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sz="1800" i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 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:=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alt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           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ev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sz="1800" i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v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 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:=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u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18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mr-IN" sz="10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chemeClr val="accent3"/>
                </a:solidFill>
                <a:latin typeface="Courier" charset="0"/>
                <a:ea typeface="Courier" charset="0"/>
                <a:cs typeface="Courier" charset="0"/>
              </a:rPr>
              <a:t>    // outputs are distance and predecessor arrays</a:t>
            </a:r>
            <a:endParaRPr lang="is-IS" sz="1800" dirty="0">
              <a:solidFill>
                <a:schemeClr val="accent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mr-IN" sz="1800" b="1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return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dist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mr-IN" sz="18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prev</a:t>
            </a:r>
            <a:r>
              <a:rPr lang="mr-IN" sz="18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</a:rPr>
              <a:t>[]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3337" y="3427932"/>
            <a:ext cx="4309759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Invariant:</a:t>
            </a:r>
          </a:p>
          <a:p>
            <a:r>
              <a:rPr lang="en-US" sz="2800" i="1" dirty="0"/>
              <a:t>distance[j]</a:t>
            </a:r>
            <a:r>
              <a:rPr lang="en-US" sz="2800" dirty="0"/>
              <a:t> is shortest path if j was visited, otherwise it’s shortest using visited nodes only.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3338" y="5243814"/>
            <a:ext cx="4309759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Runtime complexity:</a:t>
            </a:r>
          </a:p>
          <a:p>
            <a:pPr algn="ctr"/>
            <a:r>
              <a:rPr lang="en-US" sz="2800" dirty="0" err="1"/>
              <a:t>Θ</a:t>
            </a:r>
            <a:r>
              <a:rPr lang="en-US" sz="2800" dirty="0"/>
              <a:t>(|V|</a:t>
            </a:r>
            <a:r>
              <a:rPr lang="en-US" sz="2800" baseline="30000" dirty="0"/>
              <a:t>2</a:t>
            </a:r>
            <a:r>
              <a:rPr lang="en-US" sz="2800" dirty="0"/>
              <a:t>) or </a:t>
            </a:r>
            <a:r>
              <a:rPr lang="en-US" sz="2800" dirty="0" err="1"/>
              <a:t>Θ</a:t>
            </a:r>
            <a:r>
              <a:rPr lang="en-US" sz="2800" dirty="0"/>
              <a:t>(|E|+|</a:t>
            </a:r>
            <a:r>
              <a:rPr lang="en-US" sz="2800" dirty="0" err="1"/>
              <a:t>V|log|V</a:t>
            </a:r>
            <a:r>
              <a:rPr lang="en-US" sz="2800" dirty="0"/>
              <a:t>|)</a:t>
            </a:r>
          </a:p>
          <a:p>
            <a:r>
              <a:rPr lang="en-US" sz="1600" dirty="0"/>
              <a:t>The faster version uses a priority queue.</a:t>
            </a:r>
          </a:p>
        </p:txBody>
      </p:sp>
    </p:spTree>
    <p:extLst>
      <p:ext uri="{BB962C8B-B14F-4D97-AF65-F5344CB8AC3E}">
        <p14:creationId xmlns:p14="http://schemas.microsoft.com/office/powerpoint/2010/main" val="327988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39700"/>
            <a:ext cx="6616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0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8A84-FCE1-7E41-A177-5B3B6681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algorithm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70C63-CBB5-3642-93D0-3CCC8C56F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https://www-m9.ma.tum.de/graph-algorithms/spp-dijkstra/index_en.html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45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shortest path example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16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5756329" cy="805912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Very simple</a:t>
            </a:r>
          </a:p>
          <a:p>
            <a:r>
              <a:rPr lang="en-US" b="1" dirty="0">
                <a:solidFill>
                  <a:srgbClr val="FF0000"/>
                </a:solidFill>
              </a:rPr>
              <a:t>Slower</a:t>
            </a:r>
            <a:r>
              <a:rPr lang="en-US" dirty="0"/>
              <a:t>:  </a:t>
            </a:r>
            <a:r>
              <a:rPr lang="en-US" dirty="0" err="1"/>
              <a:t>Θ</a:t>
            </a:r>
            <a:r>
              <a:rPr lang="en-US" dirty="0"/>
              <a:t>(|V|·|E|)</a:t>
            </a:r>
          </a:p>
          <a:p>
            <a:r>
              <a:rPr lang="en-US" dirty="0"/>
              <a:t>Detects negative cycles</a:t>
            </a:r>
          </a:p>
          <a:p>
            <a:endParaRPr lang="en-US" dirty="0"/>
          </a:p>
          <a:p>
            <a:r>
              <a:rPr lang="en-US" dirty="0"/>
              <a:t>Can be adapted to a </a:t>
            </a:r>
            <a:r>
              <a:rPr lang="en-US" i="1" dirty="0"/>
              <a:t>distributed</a:t>
            </a:r>
            <a:r>
              <a:rPr lang="en-US" dirty="0"/>
              <a:t> implementation in the </a:t>
            </a:r>
            <a:r>
              <a:rPr lang="en-US" i="1" dirty="0">
                <a:solidFill>
                  <a:schemeClr val="accent6"/>
                </a:solidFill>
              </a:rPr>
              <a:t>Distance-Vector</a:t>
            </a:r>
            <a:r>
              <a:rPr lang="en-US" dirty="0"/>
              <a:t> algorithm (used by BGP).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Slightly more complicated</a:t>
            </a:r>
          </a:p>
          <a:p>
            <a:r>
              <a:rPr lang="en-US" b="1" dirty="0">
                <a:solidFill>
                  <a:srgbClr val="00B050"/>
                </a:solidFill>
              </a:rPr>
              <a:t>Faster</a:t>
            </a:r>
            <a:r>
              <a:rPr lang="en-US" dirty="0"/>
              <a:t>:  </a:t>
            </a:r>
            <a:r>
              <a:rPr lang="en-US" dirty="0" err="1"/>
              <a:t>Θ</a:t>
            </a:r>
            <a:r>
              <a:rPr lang="en-US" dirty="0"/>
              <a:t>(|E|+|</a:t>
            </a:r>
            <a:r>
              <a:rPr lang="en-US" dirty="0" err="1"/>
              <a:t>V|log|V</a:t>
            </a:r>
            <a:r>
              <a:rPr lang="en-US" dirty="0"/>
              <a:t>|)</a:t>
            </a:r>
          </a:p>
          <a:p>
            <a:r>
              <a:rPr lang="en-US" dirty="0"/>
              <a:t>Cannot handle negative cycles</a:t>
            </a:r>
          </a:p>
          <a:p>
            <a:endParaRPr lang="en-US" dirty="0"/>
          </a:p>
          <a:p>
            <a:r>
              <a:rPr lang="en-US" dirty="0"/>
              <a:t>Best choice for a </a:t>
            </a:r>
            <a:r>
              <a:rPr lang="en-US" i="1" dirty="0"/>
              <a:t>centralized</a:t>
            </a:r>
            <a:r>
              <a:rPr lang="en-US" dirty="0"/>
              <a:t> implementation.</a:t>
            </a:r>
          </a:p>
          <a:p>
            <a:r>
              <a:rPr lang="en-US" dirty="0"/>
              <a:t>Book calls it the </a:t>
            </a:r>
            <a:r>
              <a:rPr lang="en-US" i="1" dirty="0">
                <a:solidFill>
                  <a:schemeClr val="accent6"/>
                </a:solidFill>
              </a:rPr>
              <a:t>Link-State</a:t>
            </a:r>
            <a:r>
              <a:rPr lang="en-US" dirty="0"/>
              <a:t> </a:t>
            </a:r>
            <a:r>
              <a:rPr lang="en-US" i="1" dirty="0">
                <a:solidFill>
                  <a:schemeClr val="accent6"/>
                </a:solidFill>
              </a:rPr>
              <a:t>(LS) </a:t>
            </a:r>
            <a:r>
              <a:rPr lang="en-US" dirty="0"/>
              <a:t>algorithm.</a:t>
            </a:r>
          </a:p>
          <a:p>
            <a:r>
              <a:rPr lang="en-US" dirty="0"/>
              <a:t>Used by OSPF.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72200" y="154984"/>
            <a:ext cx="5756329" cy="80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72199" y="154984"/>
            <a:ext cx="5756329" cy="80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8864" y="265552"/>
            <a:ext cx="70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70186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Distance-Vector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Each vertex/node/router x:</a:t>
            </a:r>
          </a:p>
          <a:p>
            <a:r>
              <a:rPr lang="en-US" dirty="0"/>
              <a:t>Maintains a </a:t>
            </a:r>
            <a:r>
              <a:rPr lang="en-US" b="1" dirty="0">
                <a:solidFill>
                  <a:schemeClr val="accent6"/>
                </a:solidFill>
              </a:rPr>
              <a:t>distance vector (DV)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</a:t>
            </a:r>
            <a:r>
              <a:rPr lang="en-US" baseline="-25000" dirty="0"/>
              <a:t>x</a:t>
            </a:r>
            <a:r>
              <a:rPr lang="en-US" dirty="0"/>
              <a:t>(y) = estimate of shortest path from x (myself) to y.</a:t>
            </a:r>
          </a:p>
          <a:p>
            <a:pPr lvl="1"/>
            <a:r>
              <a:rPr lang="en-US" b="1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 is the distance vector at node x:    </a:t>
            </a:r>
            <a:r>
              <a:rPr lang="en-US" b="1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 = [d</a:t>
            </a:r>
            <a:r>
              <a:rPr lang="en-US" baseline="-25000" dirty="0"/>
              <a:t>x</a:t>
            </a:r>
            <a:r>
              <a:rPr lang="en-US" dirty="0"/>
              <a:t>(y) : ∀y ] = [d</a:t>
            </a:r>
            <a:r>
              <a:rPr lang="en-US" baseline="-25000" dirty="0"/>
              <a:t>x</a:t>
            </a:r>
            <a:r>
              <a:rPr lang="en-US" dirty="0"/>
              <a:t>(0), d</a:t>
            </a:r>
            <a:r>
              <a:rPr lang="en-US" baseline="-25000" dirty="0"/>
              <a:t>x</a:t>
            </a:r>
            <a:r>
              <a:rPr lang="en-US" dirty="0"/>
              <a:t>(1), </a:t>
            </a:r>
            <a:r>
              <a:rPr lang="mr-IN" dirty="0"/>
              <a:t>…</a:t>
            </a:r>
            <a:r>
              <a:rPr lang="en-US" dirty="0"/>
              <a:t>]</a:t>
            </a:r>
          </a:p>
          <a:p>
            <a:r>
              <a:rPr lang="en-US" dirty="0"/>
              <a:t>Knows the cost to reach each neighbor v:</a:t>
            </a:r>
          </a:p>
          <a:p>
            <a:pPr lvl="1"/>
            <a:r>
              <a:rPr lang="en-US" dirty="0"/>
              <a:t>cost(</a:t>
            </a:r>
            <a:r>
              <a:rPr lang="en-US" dirty="0" err="1"/>
              <a:t>x,v</a:t>
            </a:r>
            <a:r>
              <a:rPr lang="en-US" dirty="0"/>
              <a:t>) = the cost of the link between x and y (infinity if no link exists).</a:t>
            </a:r>
          </a:p>
          <a:p>
            <a:r>
              <a:rPr lang="en-US" dirty="0"/>
              <a:t>Initially </a:t>
            </a:r>
            <a:r>
              <a:rPr lang="en-US" i="1" dirty="0">
                <a:solidFill>
                  <a:schemeClr val="accent6"/>
                </a:solidFill>
              </a:rPr>
              <a:t>sends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its DV to all neighbors</a:t>
            </a:r>
          </a:p>
          <a:p>
            <a:r>
              <a:rPr lang="en-US" dirty="0"/>
              <a:t>Keeps a copy of the latest DV received from all neighbors.</a:t>
            </a:r>
          </a:p>
          <a:p>
            <a:r>
              <a:rPr lang="en-US" dirty="0"/>
              <a:t>After receiving a DV from a neighbor, </a:t>
            </a:r>
            <a:r>
              <a:rPr lang="en-US" i="1" dirty="0">
                <a:solidFill>
                  <a:schemeClr val="accent6"/>
                </a:solidFill>
              </a:rPr>
              <a:t>recalculate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its own DV</a:t>
            </a:r>
          </a:p>
          <a:p>
            <a:pPr lvl="1"/>
            <a:r>
              <a:rPr lang="en-US" dirty="0"/>
              <a:t>If its own DV has changed, send the updated DV to neighbors.</a:t>
            </a:r>
          </a:p>
          <a:p>
            <a:r>
              <a:rPr lang="en-US" dirty="0"/>
              <a:t>Eventually, the algorithm converges and each node knows the shortest path to every other node.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117836" y="5015484"/>
            <a:ext cx="1697103" cy="640080"/>
            <a:chOff x="10117836" y="4914900"/>
            <a:chExt cx="1697103" cy="640080"/>
          </a:xfrm>
        </p:grpSpPr>
        <p:sp>
          <p:nvSpPr>
            <p:cNvPr id="4" name="Curved Up Arrow 3"/>
            <p:cNvSpPr/>
            <p:nvPr/>
          </p:nvSpPr>
          <p:spPr>
            <a:xfrm rot="16200000">
              <a:off x="9976104" y="5056632"/>
              <a:ext cx="640080" cy="356616"/>
            </a:xfrm>
            <a:prstGeom prst="curvedUp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562211" y="5004107"/>
              <a:ext cx="1252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iterate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464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Routing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6425234" cy="5594888"/>
          </a:xfrm>
        </p:spPr>
        <p:txBody>
          <a:bodyPr>
            <a:normAutofit/>
          </a:bodyPr>
          <a:lstStyle/>
          <a:p>
            <a:r>
              <a:rPr lang="en-US" dirty="0"/>
              <a:t>Each packet has an IP header listing the source &amp; destination </a:t>
            </a:r>
            <a:r>
              <a:rPr lang="en-US" i="1" dirty="0">
                <a:solidFill>
                  <a:schemeClr val="accent6"/>
                </a:solidFill>
              </a:rPr>
              <a:t>IP addresses</a:t>
            </a:r>
            <a:r>
              <a:rPr lang="en-US" dirty="0"/>
              <a:t> and the TTL.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Routers use </a:t>
            </a:r>
            <a:r>
              <a:rPr lang="en-US" sz="3200" i="1" dirty="0">
                <a:solidFill>
                  <a:schemeClr val="accent6"/>
                </a:solidFill>
              </a:rPr>
              <a:t>forwarding tables </a:t>
            </a:r>
            <a:r>
              <a:rPr lang="en-US" sz="3200" dirty="0">
                <a:solidFill>
                  <a:schemeClr val="tx1"/>
                </a:solidFill>
              </a:rPr>
              <a:t>to direct IP packets to the next hop</a:t>
            </a:r>
          </a:p>
          <a:p>
            <a:r>
              <a:rPr lang="en-US" i="1" dirty="0">
                <a:solidFill>
                  <a:schemeClr val="accent6"/>
                </a:solidFill>
              </a:rPr>
              <a:t>Forwarding rules </a:t>
            </a:r>
            <a:r>
              <a:rPr lang="en-US" dirty="0"/>
              <a:t>associate ranges of addresses with the outbound links.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Ranges are defined in </a:t>
            </a:r>
            <a:r>
              <a:rPr lang="en-US" sz="3200" i="1" dirty="0">
                <a:solidFill>
                  <a:schemeClr val="accent6"/>
                </a:solidFill>
              </a:rPr>
              <a:t>CIDR notation: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234.30.0.0/16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65866" y="623497"/>
            <a:ext cx="4989775" cy="5626696"/>
            <a:chOff x="5600323" y="1410541"/>
            <a:chExt cx="4651375" cy="5245100"/>
          </a:xfrm>
        </p:grpSpPr>
        <p:grpSp>
          <p:nvGrpSpPr>
            <p:cNvPr id="5" name="Group 243"/>
            <p:cNvGrpSpPr>
              <a:grpSpLocks/>
            </p:cNvGrpSpPr>
            <p:nvPr/>
          </p:nvGrpSpPr>
          <p:grpSpPr bwMode="auto">
            <a:xfrm>
              <a:off x="7275135" y="4490291"/>
              <a:ext cx="2847975" cy="1481137"/>
              <a:chOff x="291" y="3093"/>
              <a:chExt cx="1794" cy="933"/>
            </a:xfrm>
          </p:grpSpPr>
          <p:grpSp>
            <p:nvGrpSpPr>
              <p:cNvPr id="74" name="Group 242"/>
              <p:cNvGrpSpPr>
                <a:grpSpLocks/>
              </p:cNvGrpSpPr>
              <p:nvPr/>
            </p:nvGrpSpPr>
            <p:grpSpPr bwMode="auto">
              <a:xfrm>
                <a:off x="291" y="3093"/>
                <a:ext cx="1794" cy="933"/>
                <a:chOff x="2124" y="2903"/>
                <a:chExt cx="1794" cy="933"/>
              </a:xfrm>
            </p:grpSpPr>
            <p:sp>
              <p:nvSpPr>
                <p:cNvPr id="78" name="Freeform 179"/>
                <p:cNvSpPr>
                  <a:spLocks/>
                </p:cNvSpPr>
                <p:nvPr/>
              </p:nvSpPr>
              <p:spPr bwMode="auto">
                <a:xfrm>
                  <a:off x="2124" y="2903"/>
                  <a:ext cx="1794" cy="933"/>
                </a:xfrm>
                <a:custGeom>
                  <a:avLst/>
                  <a:gdLst>
                    <a:gd name="T0" fmla="*/ 6 w 1794"/>
                    <a:gd name="T1" fmla="*/ 483 h 933"/>
                    <a:gd name="T2" fmla="*/ 108 w 1794"/>
                    <a:gd name="T3" fmla="*/ 125 h 933"/>
                    <a:gd name="T4" fmla="*/ 559 w 1794"/>
                    <a:gd name="T5" fmla="*/ 100 h 933"/>
                    <a:gd name="T6" fmla="*/ 1128 w 1794"/>
                    <a:gd name="T7" fmla="*/ 29 h 933"/>
                    <a:gd name="T8" fmla="*/ 1716 w 1794"/>
                    <a:gd name="T9" fmla="*/ 275 h 933"/>
                    <a:gd name="T10" fmla="*/ 1596 w 1794"/>
                    <a:gd name="T11" fmla="*/ 827 h 933"/>
                    <a:gd name="T12" fmla="*/ 1380 w 1794"/>
                    <a:gd name="T13" fmla="*/ 911 h 933"/>
                    <a:gd name="T14" fmla="*/ 840 w 1794"/>
                    <a:gd name="T15" fmla="*/ 929 h 933"/>
                    <a:gd name="T16" fmla="*/ 414 w 1794"/>
                    <a:gd name="T17" fmla="*/ 911 h 933"/>
                    <a:gd name="T18" fmla="*/ 143 w 1794"/>
                    <a:gd name="T19" fmla="*/ 832 h 933"/>
                    <a:gd name="T20" fmla="*/ 6 w 1794"/>
                    <a:gd name="T21" fmla="*/ 483 h 9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94"/>
                    <a:gd name="T34" fmla="*/ 0 h 933"/>
                    <a:gd name="T35" fmla="*/ 1794 w 1794"/>
                    <a:gd name="T36" fmla="*/ 933 h 9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94" h="933">
                      <a:moveTo>
                        <a:pt x="6" y="483"/>
                      </a:moveTo>
                      <a:cubicBezTo>
                        <a:pt x="0" y="365"/>
                        <a:pt x="16" y="189"/>
                        <a:pt x="108" y="125"/>
                      </a:cubicBezTo>
                      <a:cubicBezTo>
                        <a:pt x="200" y="61"/>
                        <a:pt x="389" y="116"/>
                        <a:pt x="559" y="100"/>
                      </a:cubicBezTo>
                      <a:cubicBezTo>
                        <a:pt x="729" y="84"/>
                        <a:pt x="935" y="0"/>
                        <a:pt x="1128" y="29"/>
                      </a:cubicBezTo>
                      <a:cubicBezTo>
                        <a:pt x="1321" y="58"/>
                        <a:pt x="1638" y="142"/>
                        <a:pt x="1716" y="275"/>
                      </a:cubicBezTo>
                      <a:cubicBezTo>
                        <a:pt x="1794" y="408"/>
                        <a:pt x="1652" y="721"/>
                        <a:pt x="1596" y="827"/>
                      </a:cubicBezTo>
                      <a:cubicBezTo>
                        <a:pt x="1540" y="933"/>
                        <a:pt x="1506" y="894"/>
                        <a:pt x="1380" y="911"/>
                      </a:cubicBezTo>
                      <a:cubicBezTo>
                        <a:pt x="1254" y="928"/>
                        <a:pt x="1001" y="929"/>
                        <a:pt x="840" y="929"/>
                      </a:cubicBezTo>
                      <a:cubicBezTo>
                        <a:pt x="679" y="929"/>
                        <a:pt x="530" y="927"/>
                        <a:pt x="414" y="911"/>
                      </a:cubicBezTo>
                      <a:cubicBezTo>
                        <a:pt x="298" y="895"/>
                        <a:pt x="211" y="903"/>
                        <a:pt x="143" y="832"/>
                      </a:cubicBezTo>
                      <a:cubicBezTo>
                        <a:pt x="75" y="761"/>
                        <a:pt x="4" y="624"/>
                        <a:pt x="6" y="483"/>
                      </a:cubicBezTo>
                      <a:close/>
                    </a:path>
                  </a:pathLst>
                </a:cu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grpSp>
              <p:nvGrpSpPr>
                <p:cNvPr id="79" name="Group 180"/>
                <p:cNvGrpSpPr>
                  <a:grpSpLocks/>
                </p:cNvGrpSpPr>
                <p:nvPr/>
              </p:nvGrpSpPr>
              <p:grpSpPr bwMode="auto">
                <a:xfrm>
                  <a:off x="2196" y="3160"/>
                  <a:ext cx="1642" cy="415"/>
                  <a:chOff x="959" y="3814"/>
                  <a:chExt cx="1642" cy="415"/>
                </a:xfrm>
              </p:grpSpPr>
              <p:grpSp>
                <p:nvGrpSpPr>
                  <p:cNvPr id="114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2223" y="3814"/>
                    <a:ext cx="378" cy="181"/>
                    <a:chOff x="4396" y="1245"/>
                    <a:chExt cx="672" cy="248"/>
                  </a:xfrm>
                </p:grpSpPr>
                <p:sp>
                  <p:nvSpPr>
                    <p:cNvPr id="133" name="Oval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55"/>
                      <a:ext cx="666" cy="1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4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39"/>
                      <a:ext cx="669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algn="ctr"/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5" name="Oval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245"/>
                      <a:ext cx="667" cy="16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36" name="Group 1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30" y="1287"/>
                      <a:ext cx="377" cy="75"/>
                      <a:chOff x="2468" y="1332"/>
                      <a:chExt cx="310" cy="60"/>
                    </a:xfrm>
                  </p:grpSpPr>
                  <p:sp>
                    <p:nvSpPr>
                      <p:cNvPr id="139" name="Freeform 1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8" y="1332"/>
                        <a:ext cx="310" cy="60"/>
                      </a:xfrm>
                      <a:custGeom>
                        <a:avLst/>
                        <a:gdLst>
                          <a:gd name="T0" fmla="*/ 0 w 310"/>
                          <a:gd name="T1" fmla="*/ 60 h 60"/>
                          <a:gd name="T2" fmla="*/ 96 w 310"/>
                          <a:gd name="T3" fmla="*/ 60 h 60"/>
                          <a:gd name="T4" fmla="*/ 192 w 310"/>
                          <a:gd name="T5" fmla="*/ 0 h 60"/>
                          <a:gd name="T6" fmla="*/ 310 w 310"/>
                          <a:gd name="T7" fmla="*/ 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10"/>
                          <a:gd name="T13" fmla="*/ 0 h 60"/>
                          <a:gd name="T14" fmla="*/ 310 w 310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10" h="60">
                            <a:moveTo>
                              <a:pt x="0" y="60"/>
                            </a:moveTo>
                            <a:lnTo>
                              <a:pt x="96" y="60"/>
                            </a:lnTo>
                            <a:lnTo>
                              <a:pt x="192" y="0"/>
                            </a:lnTo>
                            <a:lnTo>
                              <a:pt x="310" y="0"/>
                            </a:ln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  <p:sp>
                    <p:nvSpPr>
                      <p:cNvPr id="140" name="Freeform 1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2" y="1332"/>
                        <a:ext cx="282" cy="60"/>
                      </a:xfrm>
                      <a:custGeom>
                        <a:avLst/>
                        <a:gdLst>
                          <a:gd name="T0" fmla="*/ 0 w 282"/>
                          <a:gd name="T1" fmla="*/ 0 h 60"/>
                          <a:gd name="T2" fmla="*/ 96 w 282"/>
                          <a:gd name="T3" fmla="*/ 0 h 60"/>
                          <a:gd name="T4" fmla="*/ 192 w 282"/>
                          <a:gd name="T5" fmla="*/ 60 h 60"/>
                          <a:gd name="T6" fmla="*/ 282 w 282"/>
                          <a:gd name="T7" fmla="*/ 6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82"/>
                          <a:gd name="T13" fmla="*/ 0 h 60"/>
                          <a:gd name="T14" fmla="*/ 282 w 282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82" h="60">
                            <a:moveTo>
                              <a:pt x="0" y="0"/>
                            </a:moveTo>
                            <a:lnTo>
                              <a:pt x="96" y="0"/>
                            </a:lnTo>
                            <a:lnTo>
                              <a:pt x="192" y="60"/>
                            </a:lnTo>
                            <a:lnTo>
                              <a:pt x="282" y="60"/>
                            </a:lnTo>
                          </a:path>
                        </a:pathLst>
                      </a:custGeom>
                      <a:noFill/>
                      <a:ln w="1270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137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0" y="1320"/>
                      <a:ext cx="0" cy="11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38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1326"/>
                      <a:ext cx="0" cy="1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grpSp>
                <p:nvGrpSpPr>
                  <p:cNvPr id="115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1559" y="4048"/>
                    <a:ext cx="378" cy="181"/>
                    <a:chOff x="4396" y="1245"/>
                    <a:chExt cx="672" cy="248"/>
                  </a:xfrm>
                </p:grpSpPr>
                <p:sp>
                  <p:nvSpPr>
                    <p:cNvPr id="125" name="Oval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55"/>
                      <a:ext cx="666" cy="1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6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39"/>
                      <a:ext cx="669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algn="ctr"/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7" name="Oval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245"/>
                      <a:ext cx="667" cy="16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28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30" y="1287"/>
                      <a:ext cx="377" cy="75"/>
                      <a:chOff x="2468" y="1332"/>
                      <a:chExt cx="310" cy="60"/>
                    </a:xfrm>
                  </p:grpSpPr>
                  <p:sp>
                    <p:nvSpPr>
                      <p:cNvPr id="131" name="Freeform 1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8" y="1332"/>
                        <a:ext cx="310" cy="60"/>
                      </a:xfrm>
                      <a:custGeom>
                        <a:avLst/>
                        <a:gdLst>
                          <a:gd name="T0" fmla="*/ 0 w 310"/>
                          <a:gd name="T1" fmla="*/ 60 h 60"/>
                          <a:gd name="T2" fmla="*/ 96 w 310"/>
                          <a:gd name="T3" fmla="*/ 60 h 60"/>
                          <a:gd name="T4" fmla="*/ 192 w 310"/>
                          <a:gd name="T5" fmla="*/ 0 h 60"/>
                          <a:gd name="T6" fmla="*/ 310 w 310"/>
                          <a:gd name="T7" fmla="*/ 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10"/>
                          <a:gd name="T13" fmla="*/ 0 h 60"/>
                          <a:gd name="T14" fmla="*/ 310 w 310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10" h="60">
                            <a:moveTo>
                              <a:pt x="0" y="60"/>
                            </a:moveTo>
                            <a:lnTo>
                              <a:pt x="96" y="60"/>
                            </a:lnTo>
                            <a:lnTo>
                              <a:pt x="192" y="0"/>
                            </a:lnTo>
                            <a:lnTo>
                              <a:pt x="310" y="0"/>
                            </a:ln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  <p:sp>
                    <p:nvSpPr>
                      <p:cNvPr id="132" name="Freeform 1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2" y="1332"/>
                        <a:ext cx="282" cy="60"/>
                      </a:xfrm>
                      <a:custGeom>
                        <a:avLst/>
                        <a:gdLst>
                          <a:gd name="T0" fmla="*/ 0 w 282"/>
                          <a:gd name="T1" fmla="*/ 0 h 60"/>
                          <a:gd name="T2" fmla="*/ 96 w 282"/>
                          <a:gd name="T3" fmla="*/ 0 h 60"/>
                          <a:gd name="T4" fmla="*/ 192 w 282"/>
                          <a:gd name="T5" fmla="*/ 60 h 60"/>
                          <a:gd name="T6" fmla="*/ 282 w 282"/>
                          <a:gd name="T7" fmla="*/ 6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82"/>
                          <a:gd name="T13" fmla="*/ 0 h 60"/>
                          <a:gd name="T14" fmla="*/ 282 w 282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82" h="60">
                            <a:moveTo>
                              <a:pt x="0" y="0"/>
                            </a:moveTo>
                            <a:lnTo>
                              <a:pt x="96" y="0"/>
                            </a:lnTo>
                            <a:lnTo>
                              <a:pt x="192" y="60"/>
                            </a:lnTo>
                            <a:lnTo>
                              <a:pt x="282" y="60"/>
                            </a:lnTo>
                          </a:path>
                        </a:pathLst>
                      </a:custGeom>
                      <a:noFill/>
                      <a:ln w="1270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129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0" y="1320"/>
                      <a:ext cx="0" cy="11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30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1326"/>
                      <a:ext cx="0" cy="1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grpSp>
                <p:nvGrpSpPr>
                  <p:cNvPr id="116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959" y="3816"/>
                    <a:ext cx="378" cy="181"/>
                    <a:chOff x="4396" y="1245"/>
                    <a:chExt cx="672" cy="248"/>
                  </a:xfrm>
                </p:grpSpPr>
                <p:sp>
                  <p:nvSpPr>
                    <p:cNvPr id="117" name="Oval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55"/>
                      <a:ext cx="666" cy="1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8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9" y="1339"/>
                      <a:ext cx="669" cy="8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algn="ctr"/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9" name="Oval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245"/>
                      <a:ext cx="667" cy="16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CCCCFF"/>
                        </a:gs>
                        <a:gs pos="100000">
                          <a:srgbClr val="FFFFFF"/>
                        </a:gs>
                      </a:gsLst>
                      <a:lin ang="0" scaled="1"/>
                    </a:gra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 sz="2800"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20" name="Group 2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30" y="1287"/>
                      <a:ext cx="377" cy="75"/>
                      <a:chOff x="2468" y="1332"/>
                      <a:chExt cx="310" cy="60"/>
                    </a:xfrm>
                  </p:grpSpPr>
                  <p:sp>
                    <p:nvSpPr>
                      <p:cNvPr id="123" name="Freeform 2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8" y="1332"/>
                        <a:ext cx="310" cy="60"/>
                      </a:xfrm>
                      <a:custGeom>
                        <a:avLst/>
                        <a:gdLst>
                          <a:gd name="T0" fmla="*/ 0 w 310"/>
                          <a:gd name="T1" fmla="*/ 60 h 60"/>
                          <a:gd name="T2" fmla="*/ 96 w 310"/>
                          <a:gd name="T3" fmla="*/ 60 h 60"/>
                          <a:gd name="T4" fmla="*/ 192 w 310"/>
                          <a:gd name="T5" fmla="*/ 0 h 60"/>
                          <a:gd name="T6" fmla="*/ 310 w 310"/>
                          <a:gd name="T7" fmla="*/ 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10"/>
                          <a:gd name="T13" fmla="*/ 0 h 60"/>
                          <a:gd name="T14" fmla="*/ 310 w 310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10" h="60">
                            <a:moveTo>
                              <a:pt x="0" y="60"/>
                            </a:moveTo>
                            <a:lnTo>
                              <a:pt x="96" y="60"/>
                            </a:lnTo>
                            <a:lnTo>
                              <a:pt x="192" y="0"/>
                            </a:lnTo>
                            <a:lnTo>
                              <a:pt x="310" y="0"/>
                            </a:lnTo>
                          </a:path>
                        </a:pathLst>
                      </a:custGeom>
                      <a:noFill/>
                      <a:ln w="1905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  <p:sp>
                    <p:nvSpPr>
                      <p:cNvPr id="124" name="Freeform 2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82" y="1332"/>
                        <a:ext cx="282" cy="60"/>
                      </a:xfrm>
                      <a:custGeom>
                        <a:avLst/>
                        <a:gdLst>
                          <a:gd name="T0" fmla="*/ 0 w 282"/>
                          <a:gd name="T1" fmla="*/ 0 h 60"/>
                          <a:gd name="T2" fmla="*/ 96 w 282"/>
                          <a:gd name="T3" fmla="*/ 0 h 60"/>
                          <a:gd name="T4" fmla="*/ 192 w 282"/>
                          <a:gd name="T5" fmla="*/ 60 h 60"/>
                          <a:gd name="T6" fmla="*/ 282 w 282"/>
                          <a:gd name="T7" fmla="*/ 60 h 6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82"/>
                          <a:gd name="T13" fmla="*/ 0 h 60"/>
                          <a:gd name="T14" fmla="*/ 282 w 282"/>
                          <a:gd name="T15" fmla="*/ 60 h 6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82" h="60">
                            <a:moveTo>
                              <a:pt x="0" y="0"/>
                            </a:moveTo>
                            <a:lnTo>
                              <a:pt x="96" y="0"/>
                            </a:lnTo>
                            <a:lnTo>
                              <a:pt x="192" y="60"/>
                            </a:lnTo>
                            <a:lnTo>
                              <a:pt x="282" y="60"/>
                            </a:lnTo>
                          </a:path>
                        </a:pathLst>
                      </a:custGeom>
                      <a:noFill/>
                      <a:ln w="12700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 sz="2000"/>
                      </a:p>
                    </p:txBody>
                  </p:sp>
                </p:grpSp>
                <p:sp>
                  <p:nvSpPr>
                    <p:cNvPr id="121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0" y="1320"/>
                      <a:ext cx="0" cy="11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22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1326"/>
                      <a:ext cx="0" cy="10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</p:grpSp>
            <p:sp>
              <p:nvSpPr>
                <p:cNvPr id="80" name="Freeform 208"/>
                <p:cNvSpPr>
                  <a:spLocks/>
                </p:cNvSpPr>
                <p:nvPr/>
              </p:nvSpPr>
              <p:spPr bwMode="auto">
                <a:xfrm>
                  <a:off x="2574" y="3086"/>
                  <a:ext cx="294" cy="166"/>
                </a:xfrm>
                <a:custGeom>
                  <a:avLst/>
                  <a:gdLst>
                    <a:gd name="T0" fmla="*/ 0 w 294"/>
                    <a:gd name="T1" fmla="*/ 166 h 166"/>
                    <a:gd name="T2" fmla="*/ 294 w 294"/>
                    <a:gd name="T3" fmla="*/ 0 h 166"/>
                    <a:gd name="T4" fmla="*/ 0 60000 65536"/>
                    <a:gd name="T5" fmla="*/ 0 60000 65536"/>
                    <a:gd name="T6" fmla="*/ 0 w 294"/>
                    <a:gd name="T7" fmla="*/ 0 h 166"/>
                    <a:gd name="T8" fmla="*/ 294 w 294"/>
                    <a:gd name="T9" fmla="*/ 166 h 16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4" h="166">
                      <a:moveTo>
                        <a:pt x="0" y="166"/>
                      </a:moveTo>
                      <a:lnTo>
                        <a:pt x="294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1" name="Freeform 209"/>
                <p:cNvSpPr>
                  <a:spLocks/>
                </p:cNvSpPr>
                <p:nvPr/>
              </p:nvSpPr>
              <p:spPr bwMode="auto">
                <a:xfrm>
                  <a:off x="3182" y="3082"/>
                  <a:ext cx="272" cy="174"/>
                </a:xfrm>
                <a:custGeom>
                  <a:avLst/>
                  <a:gdLst>
                    <a:gd name="T0" fmla="*/ 0 w 272"/>
                    <a:gd name="T1" fmla="*/ 0 h 174"/>
                    <a:gd name="T2" fmla="*/ 272 w 272"/>
                    <a:gd name="T3" fmla="*/ 174 h 174"/>
                    <a:gd name="T4" fmla="*/ 0 60000 65536"/>
                    <a:gd name="T5" fmla="*/ 0 60000 65536"/>
                    <a:gd name="T6" fmla="*/ 0 w 272"/>
                    <a:gd name="T7" fmla="*/ 0 h 174"/>
                    <a:gd name="T8" fmla="*/ 272 w 272"/>
                    <a:gd name="T9" fmla="*/ 174 h 17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72" h="174">
                      <a:moveTo>
                        <a:pt x="0" y="0"/>
                      </a:moveTo>
                      <a:lnTo>
                        <a:pt x="272" y="174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2" name="Freeform 210"/>
                <p:cNvSpPr>
                  <a:spLocks/>
                </p:cNvSpPr>
                <p:nvPr/>
              </p:nvSpPr>
              <p:spPr bwMode="auto">
                <a:xfrm>
                  <a:off x="2511" y="3329"/>
                  <a:ext cx="303" cy="150"/>
                </a:xfrm>
                <a:custGeom>
                  <a:avLst/>
                  <a:gdLst>
                    <a:gd name="T0" fmla="*/ 0 w 294"/>
                    <a:gd name="T1" fmla="*/ 0 h 174"/>
                    <a:gd name="T2" fmla="*/ 385 w 294"/>
                    <a:gd name="T3" fmla="*/ 46 h 174"/>
                    <a:gd name="T4" fmla="*/ 0 60000 65536"/>
                    <a:gd name="T5" fmla="*/ 0 60000 65536"/>
                    <a:gd name="T6" fmla="*/ 0 w 294"/>
                    <a:gd name="T7" fmla="*/ 0 h 174"/>
                    <a:gd name="T8" fmla="*/ 294 w 294"/>
                    <a:gd name="T9" fmla="*/ 174 h 17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4" h="174">
                      <a:moveTo>
                        <a:pt x="0" y="0"/>
                      </a:moveTo>
                      <a:lnTo>
                        <a:pt x="294" y="174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3" name="Freeform 211"/>
                <p:cNvSpPr>
                  <a:spLocks/>
                </p:cNvSpPr>
                <p:nvPr/>
              </p:nvSpPr>
              <p:spPr bwMode="auto">
                <a:xfrm>
                  <a:off x="3168" y="3322"/>
                  <a:ext cx="352" cy="148"/>
                </a:xfrm>
                <a:custGeom>
                  <a:avLst/>
                  <a:gdLst>
                    <a:gd name="T0" fmla="*/ 0 w 352"/>
                    <a:gd name="T1" fmla="*/ 148 h 148"/>
                    <a:gd name="T2" fmla="*/ 352 w 352"/>
                    <a:gd name="T3" fmla="*/ 0 h 148"/>
                    <a:gd name="T4" fmla="*/ 0 60000 65536"/>
                    <a:gd name="T5" fmla="*/ 0 60000 65536"/>
                    <a:gd name="T6" fmla="*/ 0 w 352"/>
                    <a:gd name="T7" fmla="*/ 0 h 148"/>
                    <a:gd name="T8" fmla="*/ 352 w 352"/>
                    <a:gd name="T9" fmla="*/ 148 h 1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52" h="148">
                      <a:moveTo>
                        <a:pt x="0" y="148"/>
                      </a:moveTo>
                      <a:lnTo>
                        <a:pt x="352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4" name="Freeform 212"/>
                <p:cNvSpPr>
                  <a:spLocks/>
                </p:cNvSpPr>
                <p:nvPr/>
              </p:nvSpPr>
              <p:spPr bwMode="auto">
                <a:xfrm>
                  <a:off x="3528" y="3348"/>
                  <a:ext cx="130" cy="320"/>
                </a:xfrm>
                <a:custGeom>
                  <a:avLst/>
                  <a:gdLst>
                    <a:gd name="T0" fmla="*/ 0 w 118"/>
                    <a:gd name="T1" fmla="*/ 9 h 500"/>
                    <a:gd name="T2" fmla="*/ 284 w 118"/>
                    <a:gd name="T3" fmla="*/ 0 h 500"/>
                    <a:gd name="T4" fmla="*/ 0 60000 65536"/>
                    <a:gd name="T5" fmla="*/ 0 60000 65536"/>
                    <a:gd name="T6" fmla="*/ 0 w 118"/>
                    <a:gd name="T7" fmla="*/ 0 h 500"/>
                    <a:gd name="T8" fmla="*/ 118 w 118"/>
                    <a:gd name="T9" fmla="*/ 500 h 50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18" h="500">
                      <a:moveTo>
                        <a:pt x="0" y="500"/>
                      </a:moveTo>
                      <a:lnTo>
                        <a:pt x="118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5" name="Freeform 213"/>
                <p:cNvSpPr>
                  <a:spLocks/>
                </p:cNvSpPr>
                <p:nvPr/>
              </p:nvSpPr>
              <p:spPr bwMode="auto">
                <a:xfrm>
                  <a:off x="2750" y="3684"/>
                  <a:ext cx="464" cy="47"/>
                </a:xfrm>
                <a:custGeom>
                  <a:avLst/>
                  <a:gdLst>
                    <a:gd name="T0" fmla="*/ 2835 w 370"/>
                    <a:gd name="T1" fmla="*/ 1012 h 32"/>
                    <a:gd name="T2" fmla="*/ 0 w 370"/>
                    <a:gd name="T3" fmla="*/ 0 h 32"/>
                    <a:gd name="T4" fmla="*/ 0 60000 65536"/>
                    <a:gd name="T5" fmla="*/ 0 60000 65536"/>
                    <a:gd name="T6" fmla="*/ 0 w 370"/>
                    <a:gd name="T7" fmla="*/ 0 h 32"/>
                    <a:gd name="T8" fmla="*/ 370 w 370"/>
                    <a:gd name="T9" fmla="*/ 32 h 3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70" h="32">
                      <a:moveTo>
                        <a:pt x="370" y="3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6" name="Freeform 214"/>
                <p:cNvSpPr>
                  <a:spLocks/>
                </p:cNvSpPr>
                <p:nvPr/>
              </p:nvSpPr>
              <p:spPr bwMode="auto">
                <a:xfrm>
                  <a:off x="2412" y="3344"/>
                  <a:ext cx="122" cy="268"/>
                </a:xfrm>
                <a:custGeom>
                  <a:avLst/>
                  <a:gdLst>
                    <a:gd name="T0" fmla="*/ 6 w 176"/>
                    <a:gd name="T1" fmla="*/ 8 h 412"/>
                    <a:gd name="T2" fmla="*/ 6 w 176"/>
                    <a:gd name="T3" fmla="*/ 8 h 412"/>
                    <a:gd name="T4" fmla="*/ 0 w 176"/>
                    <a:gd name="T5" fmla="*/ 0 h 412"/>
                    <a:gd name="T6" fmla="*/ 0 60000 65536"/>
                    <a:gd name="T7" fmla="*/ 0 60000 65536"/>
                    <a:gd name="T8" fmla="*/ 0 60000 65536"/>
                    <a:gd name="T9" fmla="*/ 0 w 176"/>
                    <a:gd name="T10" fmla="*/ 0 h 412"/>
                    <a:gd name="T11" fmla="*/ 176 w 176"/>
                    <a:gd name="T12" fmla="*/ 412 h 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" h="412">
                      <a:moveTo>
                        <a:pt x="162" y="408"/>
                      </a:moveTo>
                      <a:lnTo>
                        <a:pt x="176" y="4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grpSp>
              <p:nvGrpSpPr>
                <p:cNvPr id="87" name="Group 215"/>
                <p:cNvGrpSpPr>
                  <a:grpSpLocks/>
                </p:cNvGrpSpPr>
                <p:nvPr/>
              </p:nvGrpSpPr>
              <p:grpSpPr bwMode="auto">
                <a:xfrm>
                  <a:off x="2822" y="2974"/>
                  <a:ext cx="378" cy="181"/>
                  <a:chOff x="4396" y="1245"/>
                  <a:chExt cx="672" cy="248"/>
                </a:xfrm>
              </p:grpSpPr>
              <p:sp>
                <p:nvSpPr>
                  <p:cNvPr id="106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55"/>
                    <a:ext cx="666" cy="1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107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39"/>
                    <a:ext cx="669" cy="8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/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108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1245"/>
                    <a:ext cx="667" cy="1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grpSp>
                <p:nvGrpSpPr>
                  <p:cNvPr id="109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4530" y="1287"/>
                    <a:ext cx="377" cy="75"/>
                    <a:chOff x="2468" y="1332"/>
                    <a:chExt cx="310" cy="60"/>
                  </a:xfrm>
                </p:grpSpPr>
                <p:sp>
                  <p:nvSpPr>
                    <p:cNvPr id="11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2468" y="1332"/>
                      <a:ext cx="310" cy="60"/>
                    </a:xfrm>
                    <a:custGeom>
                      <a:avLst/>
                      <a:gdLst>
                        <a:gd name="T0" fmla="*/ 0 w 310"/>
                        <a:gd name="T1" fmla="*/ 60 h 60"/>
                        <a:gd name="T2" fmla="*/ 96 w 310"/>
                        <a:gd name="T3" fmla="*/ 60 h 60"/>
                        <a:gd name="T4" fmla="*/ 192 w 310"/>
                        <a:gd name="T5" fmla="*/ 0 h 60"/>
                        <a:gd name="T6" fmla="*/ 310 w 310"/>
                        <a:gd name="T7" fmla="*/ 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10"/>
                        <a:gd name="T13" fmla="*/ 0 h 60"/>
                        <a:gd name="T14" fmla="*/ 310 w 310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10" h="60">
                          <a:moveTo>
                            <a:pt x="0" y="60"/>
                          </a:moveTo>
                          <a:lnTo>
                            <a:pt x="96" y="60"/>
                          </a:lnTo>
                          <a:lnTo>
                            <a:pt x="192" y="0"/>
                          </a:lnTo>
                          <a:lnTo>
                            <a:pt x="310" y="0"/>
                          </a:ln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1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2482" y="1332"/>
                      <a:ext cx="282" cy="60"/>
                    </a:xfrm>
                    <a:custGeom>
                      <a:avLst/>
                      <a:gdLst>
                        <a:gd name="T0" fmla="*/ 0 w 282"/>
                        <a:gd name="T1" fmla="*/ 0 h 60"/>
                        <a:gd name="T2" fmla="*/ 96 w 282"/>
                        <a:gd name="T3" fmla="*/ 0 h 60"/>
                        <a:gd name="T4" fmla="*/ 192 w 282"/>
                        <a:gd name="T5" fmla="*/ 60 h 60"/>
                        <a:gd name="T6" fmla="*/ 282 w 282"/>
                        <a:gd name="T7" fmla="*/ 6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2"/>
                        <a:gd name="T13" fmla="*/ 0 h 60"/>
                        <a:gd name="T14" fmla="*/ 282 w 282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2" h="60">
                          <a:moveTo>
                            <a:pt x="0" y="0"/>
                          </a:moveTo>
                          <a:lnTo>
                            <a:pt x="96" y="0"/>
                          </a:lnTo>
                          <a:lnTo>
                            <a:pt x="192" y="60"/>
                          </a:lnTo>
                          <a:lnTo>
                            <a:pt x="282" y="60"/>
                          </a:lnTo>
                        </a:path>
                      </a:pathLst>
                    </a:custGeom>
                    <a:noFill/>
                    <a:ln w="1270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10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1320"/>
                    <a:ext cx="0" cy="11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111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1326"/>
                    <a:ext cx="0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88" name="Group 224"/>
                <p:cNvGrpSpPr>
                  <a:grpSpLocks/>
                </p:cNvGrpSpPr>
                <p:nvPr/>
              </p:nvGrpSpPr>
              <p:grpSpPr bwMode="auto">
                <a:xfrm>
                  <a:off x="3171" y="3604"/>
                  <a:ext cx="378" cy="181"/>
                  <a:chOff x="4396" y="1245"/>
                  <a:chExt cx="672" cy="248"/>
                </a:xfrm>
              </p:grpSpPr>
              <p:sp>
                <p:nvSpPr>
                  <p:cNvPr id="98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55"/>
                    <a:ext cx="666" cy="1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99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39"/>
                    <a:ext cx="669" cy="8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/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100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1245"/>
                    <a:ext cx="667" cy="1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grpSp>
                <p:nvGrpSpPr>
                  <p:cNvPr id="101" name="Group 228"/>
                  <p:cNvGrpSpPr>
                    <a:grpSpLocks/>
                  </p:cNvGrpSpPr>
                  <p:nvPr/>
                </p:nvGrpSpPr>
                <p:grpSpPr bwMode="auto">
                  <a:xfrm>
                    <a:off x="4530" y="1287"/>
                    <a:ext cx="377" cy="75"/>
                    <a:chOff x="2468" y="1332"/>
                    <a:chExt cx="310" cy="60"/>
                  </a:xfrm>
                </p:grpSpPr>
                <p:sp>
                  <p:nvSpPr>
                    <p:cNvPr id="104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2468" y="1332"/>
                      <a:ext cx="310" cy="60"/>
                    </a:xfrm>
                    <a:custGeom>
                      <a:avLst/>
                      <a:gdLst>
                        <a:gd name="T0" fmla="*/ 0 w 310"/>
                        <a:gd name="T1" fmla="*/ 60 h 60"/>
                        <a:gd name="T2" fmla="*/ 96 w 310"/>
                        <a:gd name="T3" fmla="*/ 60 h 60"/>
                        <a:gd name="T4" fmla="*/ 192 w 310"/>
                        <a:gd name="T5" fmla="*/ 0 h 60"/>
                        <a:gd name="T6" fmla="*/ 310 w 310"/>
                        <a:gd name="T7" fmla="*/ 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10"/>
                        <a:gd name="T13" fmla="*/ 0 h 60"/>
                        <a:gd name="T14" fmla="*/ 310 w 310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10" h="60">
                          <a:moveTo>
                            <a:pt x="0" y="60"/>
                          </a:moveTo>
                          <a:lnTo>
                            <a:pt x="96" y="60"/>
                          </a:lnTo>
                          <a:lnTo>
                            <a:pt x="192" y="0"/>
                          </a:lnTo>
                          <a:lnTo>
                            <a:pt x="310" y="0"/>
                          </a:ln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105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2482" y="1332"/>
                      <a:ext cx="282" cy="60"/>
                    </a:xfrm>
                    <a:custGeom>
                      <a:avLst/>
                      <a:gdLst>
                        <a:gd name="T0" fmla="*/ 0 w 282"/>
                        <a:gd name="T1" fmla="*/ 0 h 60"/>
                        <a:gd name="T2" fmla="*/ 96 w 282"/>
                        <a:gd name="T3" fmla="*/ 0 h 60"/>
                        <a:gd name="T4" fmla="*/ 192 w 282"/>
                        <a:gd name="T5" fmla="*/ 60 h 60"/>
                        <a:gd name="T6" fmla="*/ 282 w 282"/>
                        <a:gd name="T7" fmla="*/ 6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2"/>
                        <a:gd name="T13" fmla="*/ 0 h 60"/>
                        <a:gd name="T14" fmla="*/ 282 w 282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2" h="60">
                          <a:moveTo>
                            <a:pt x="0" y="0"/>
                          </a:moveTo>
                          <a:lnTo>
                            <a:pt x="96" y="0"/>
                          </a:lnTo>
                          <a:lnTo>
                            <a:pt x="192" y="60"/>
                          </a:lnTo>
                          <a:lnTo>
                            <a:pt x="282" y="60"/>
                          </a:lnTo>
                        </a:path>
                      </a:pathLst>
                    </a:custGeom>
                    <a:noFill/>
                    <a:ln w="1270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102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1320"/>
                    <a:ext cx="0" cy="11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10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1326"/>
                    <a:ext cx="0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89" name="Group 233"/>
                <p:cNvGrpSpPr>
                  <a:grpSpLocks/>
                </p:cNvGrpSpPr>
                <p:nvPr/>
              </p:nvGrpSpPr>
              <p:grpSpPr bwMode="auto">
                <a:xfrm>
                  <a:off x="2403" y="3574"/>
                  <a:ext cx="378" cy="181"/>
                  <a:chOff x="4396" y="1245"/>
                  <a:chExt cx="672" cy="248"/>
                </a:xfrm>
              </p:grpSpPr>
              <p:sp>
                <p:nvSpPr>
                  <p:cNvPr id="90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55"/>
                    <a:ext cx="666" cy="13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91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4399" y="1339"/>
                    <a:ext cx="669" cy="8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algn="ctr"/>
                    <a:endParaRPr lang="en-US" altLang="en-US" sz="2800">
                      <a:latin typeface="Times New Roman" charset="0"/>
                    </a:endParaRPr>
                  </a:p>
                </p:txBody>
              </p:sp>
              <p:sp>
                <p:nvSpPr>
                  <p:cNvPr id="92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396" y="1245"/>
                    <a:ext cx="667" cy="16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endParaRPr lang="en-US" altLang="en-US" sz="2800">
                      <a:latin typeface="Times New Roman" charset="0"/>
                    </a:endParaRPr>
                  </a:p>
                </p:txBody>
              </p:sp>
              <p:grpSp>
                <p:nvGrpSpPr>
                  <p:cNvPr id="93" name="Group 237"/>
                  <p:cNvGrpSpPr>
                    <a:grpSpLocks/>
                  </p:cNvGrpSpPr>
                  <p:nvPr/>
                </p:nvGrpSpPr>
                <p:grpSpPr bwMode="auto">
                  <a:xfrm>
                    <a:off x="4530" y="1287"/>
                    <a:ext cx="377" cy="75"/>
                    <a:chOff x="2468" y="1332"/>
                    <a:chExt cx="310" cy="60"/>
                  </a:xfrm>
                </p:grpSpPr>
                <p:sp>
                  <p:nvSpPr>
                    <p:cNvPr id="96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2468" y="1332"/>
                      <a:ext cx="310" cy="60"/>
                    </a:xfrm>
                    <a:custGeom>
                      <a:avLst/>
                      <a:gdLst>
                        <a:gd name="T0" fmla="*/ 0 w 310"/>
                        <a:gd name="T1" fmla="*/ 60 h 60"/>
                        <a:gd name="T2" fmla="*/ 96 w 310"/>
                        <a:gd name="T3" fmla="*/ 60 h 60"/>
                        <a:gd name="T4" fmla="*/ 192 w 310"/>
                        <a:gd name="T5" fmla="*/ 0 h 60"/>
                        <a:gd name="T6" fmla="*/ 310 w 310"/>
                        <a:gd name="T7" fmla="*/ 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10"/>
                        <a:gd name="T13" fmla="*/ 0 h 60"/>
                        <a:gd name="T14" fmla="*/ 310 w 310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10" h="60">
                          <a:moveTo>
                            <a:pt x="0" y="60"/>
                          </a:moveTo>
                          <a:lnTo>
                            <a:pt x="96" y="60"/>
                          </a:lnTo>
                          <a:lnTo>
                            <a:pt x="192" y="0"/>
                          </a:lnTo>
                          <a:lnTo>
                            <a:pt x="310" y="0"/>
                          </a:ln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  <p:sp>
                  <p:nvSpPr>
                    <p:cNvPr id="97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2482" y="1332"/>
                      <a:ext cx="282" cy="60"/>
                    </a:xfrm>
                    <a:custGeom>
                      <a:avLst/>
                      <a:gdLst>
                        <a:gd name="T0" fmla="*/ 0 w 282"/>
                        <a:gd name="T1" fmla="*/ 0 h 60"/>
                        <a:gd name="T2" fmla="*/ 96 w 282"/>
                        <a:gd name="T3" fmla="*/ 0 h 60"/>
                        <a:gd name="T4" fmla="*/ 192 w 282"/>
                        <a:gd name="T5" fmla="*/ 60 h 60"/>
                        <a:gd name="T6" fmla="*/ 282 w 282"/>
                        <a:gd name="T7" fmla="*/ 60 h 6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2"/>
                        <a:gd name="T13" fmla="*/ 0 h 60"/>
                        <a:gd name="T14" fmla="*/ 282 w 282"/>
                        <a:gd name="T15" fmla="*/ 60 h 6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2" h="60">
                          <a:moveTo>
                            <a:pt x="0" y="0"/>
                          </a:moveTo>
                          <a:lnTo>
                            <a:pt x="96" y="0"/>
                          </a:lnTo>
                          <a:lnTo>
                            <a:pt x="192" y="60"/>
                          </a:lnTo>
                          <a:lnTo>
                            <a:pt x="282" y="60"/>
                          </a:lnTo>
                        </a:path>
                      </a:pathLst>
                    </a:custGeom>
                    <a:noFill/>
                    <a:ln w="1270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sz="2000"/>
                    </a:p>
                  </p:txBody>
                </p:sp>
              </p:grpSp>
              <p:sp>
                <p:nvSpPr>
                  <p:cNvPr id="94" name="Line 240"/>
                  <p:cNvSpPr>
                    <a:spLocks noChangeShapeType="1"/>
                  </p:cNvSpPr>
                  <p:nvPr/>
                </p:nvSpPr>
                <p:spPr bwMode="auto">
                  <a:xfrm>
                    <a:off x="4400" y="1320"/>
                    <a:ext cx="0" cy="11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95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1326"/>
                    <a:ext cx="0" cy="107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</p:grpSp>
          <p:sp>
            <p:nvSpPr>
              <p:cNvPr id="75" name="Text Box 108"/>
              <p:cNvSpPr txBox="1">
                <a:spLocks noChangeArrowheads="1"/>
              </p:cNvSpPr>
              <p:nvPr/>
            </p:nvSpPr>
            <p:spPr bwMode="auto">
              <a:xfrm>
                <a:off x="667" y="3221"/>
                <a:ext cx="19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2000"/>
                  <a:t>1</a:t>
                </a:r>
              </a:p>
            </p:txBody>
          </p:sp>
          <p:sp>
            <p:nvSpPr>
              <p:cNvPr id="76" name="Text Box 109"/>
              <p:cNvSpPr txBox="1">
                <a:spLocks noChangeArrowheads="1"/>
              </p:cNvSpPr>
              <p:nvPr/>
            </p:nvSpPr>
            <p:spPr bwMode="auto">
              <a:xfrm>
                <a:off x="620" y="3504"/>
                <a:ext cx="18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800"/>
                  <a:t>2</a:t>
                </a:r>
              </a:p>
            </p:txBody>
          </p:sp>
          <p:sp>
            <p:nvSpPr>
              <p:cNvPr id="77" name="Text Box 110"/>
              <p:cNvSpPr txBox="1">
                <a:spLocks noChangeArrowheads="1"/>
              </p:cNvSpPr>
              <p:nvPr/>
            </p:nvSpPr>
            <p:spPr bwMode="auto">
              <a:xfrm>
                <a:off x="448" y="3501"/>
                <a:ext cx="18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800"/>
                  <a:t>3</a:t>
                </a: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5820985" y="3736228"/>
              <a:ext cx="2290763" cy="1295400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5600323" y="1410541"/>
              <a:ext cx="2528887" cy="2333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5936873" y="1462928"/>
              <a:ext cx="2095500" cy="6048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9" name="Rectangle 105"/>
            <p:cNvSpPr>
              <a:spLocks noChangeArrowheads="1"/>
            </p:cNvSpPr>
            <p:nvPr/>
          </p:nvSpPr>
          <p:spPr bwMode="auto">
            <a:xfrm>
              <a:off x="5881310" y="4799853"/>
              <a:ext cx="1155700" cy="238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0" name="Rectangle 106"/>
            <p:cNvSpPr>
              <a:spLocks noChangeArrowheads="1"/>
            </p:cNvSpPr>
            <p:nvPr/>
          </p:nvSpPr>
          <p:spPr bwMode="auto">
            <a:xfrm>
              <a:off x="5857498" y="4823666"/>
              <a:ext cx="1147762" cy="2381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1" name="Line 107"/>
            <p:cNvSpPr>
              <a:spLocks noChangeShapeType="1"/>
            </p:cNvSpPr>
            <p:nvPr/>
          </p:nvSpPr>
          <p:spPr bwMode="auto">
            <a:xfrm>
              <a:off x="6883023" y="4955428"/>
              <a:ext cx="42227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Rectangle 111"/>
            <p:cNvSpPr>
              <a:spLocks noChangeArrowheads="1"/>
            </p:cNvSpPr>
            <p:nvPr/>
          </p:nvSpPr>
          <p:spPr bwMode="auto">
            <a:xfrm>
              <a:off x="6486148" y="4826841"/>
              <a:ext cx="427037" cy="2397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3" name="Text Box 112"/>
            <p:cNvSpPr txBox="1">
              <a:spLocks noChangeArrowheads="1"/>
            </p:cNvSpPr>
            <p:nvPr/>
          </p:nvSpPr>
          <p:spPr bwMode="auto">
            <a:xfrm>
              <a:off x="6438523" y="4799853"/>
              <a:ext cx="172203" cy="28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400"/>
            </a:p>
          </p:txBody>
        </p:sp>
        <p:sp>
          <p:nvSpPr>
            <p:cNvPr id="15" name="Line 114"/>
            <p:cNvSpPr>
              <a:spLocks noChangeShapeType="1"/>
            </p:cNvSpPr>
            <p:nvPr/>
          </p:nvSpPr>
          <p:spPr bwMode="auto">
            <a:xfrm flipH="1">
              <a:off x="6105148" y="5085603"/>
              <a:ext cx="1349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" name="Text Box 115"/>
            <p:cNvSpPr txBox="1">
              <a:spLocks noChangeArrowheads="1"/>
            </p:cNvSpPr>
            <p:nvPr/>
          </p:nvSpPr>
          <p:spPr bwMode="auto">
            <a:xfrm>
              <a:off x="6065460" y="1620091"/>
              <a:ext cx="1863725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/>
                <a:t>routing algorithm</a:t>
              </a:r>
            </a:p>
          </p:txBody>
        </p:sp>
        <p:sp>
          <p:nvSpPr>
            <p:cNvPr id="17" name="Rectangle 116"/>
            <p:cNvSpPr>
              <a:spLocks noChangeArrowheads="1"/>
            </p:cNvSpPr>
            <p:nvPr/>
          </p:nvSpPr>
          <p:spPr bwMode="auto">
            <a:xfrm>
              <a:off x="5811460" y="2356691"/>
              <a:ext cx="2184400" cy="12985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18" name="Text Box 117"/>
            <p:cNvSpPr txBox="1">
              <a:spLocks noChangeArrowheads="1"/>
            </p:cNvSpPr>
            <p:nvPr/>
          </p:nvSpPr>
          <p:spPr bwMode="auto">
            <a:xfrm>
              <a:off x="6071810" y="2320178"/>
              <a:ext cx="1977243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/>
                <a:t>local forwarding table</a:t>
              </a:r>
            </a:p>
          </p:txBody>
        </p:sp>
        <p:sp>
          <p:nvSpPr>
            <p:cNvPr id="19" name="Text Box 118"/>
            <p:cNvSpPr txBox="1">
              <a:spLocks noChangeArrowheads="1"/>
            </p:cNvSpPr>
            <p:nvPr/>
          </p:nvSpPr>
          <p:spPr bwMode="auto">
            <a:xfrm>
              <a:off x="5854323" y="2567828"/>
              <a:ext cx="1312862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 dirty="0" err="1"/>
                <a:t>dest</a:t>
              </a:r>
              <a:r>
                <a:rPr lang="en-US" altLang="en-US" sz="1600" dirty="0"/>
                <a:t>. address</a:t>
              </a:r>
            </a:p>
          </p:txBody>
        </p:sp>
        <p:sp>
          <p:nvSpPr>
            <p:cNvPr id="20" name="Text Box 119"/>
            <p:cNvSpPr txBox="1">
              <a:spLocks noChangeArrowheads="1"/>
            </p:cNvSpPr>
            <p:nvPr/>
          </p:nvSpPr>
          <p:spPr bwMode="auto">
            <a:xfrm>
              <a:off x="6972122" y="2579149"/>
              <a:ext cx="1171575" cy="31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00"/>
                <a:t>output link</a:t>
              </a:r>
            </a:p>
          </p:txBody>
        </p:sp>
        <p:sp>
          <p:nvSpPr>
            <p:cNvPr id="21" name="Line 120"/>
            <p:cNvSpPr>
              <a:spLocks noChangeShapeType="1"/>
            </p:cNvSpPr>
            <p:nvPr/>
          </p:nvSpPr>
          <p:spPr bwMode="auto">
            <a:xfrm>
              <a:off x="7119560" y="2580528"/>
              <a:ext cx="7938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Text Box 121"/>
            <p:cNvSpPr txBox="1">
              <a:spLocks noChangeArrowheads="1"/>
            </p:cNvSpPr>
            <p:nvPr/>
          </p:nvSpPr>
          <p:spPr bwMode="auto">
            <a:xfrm>
              <a:off x="5781679" y="2802378"/>
              <a:ext cx="1385506" cy="88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en-US" sz="1400"/>
                <a:t>address-range 1</a:t>
              </a:r>
            </a:p>
            <a:p>
              <a:pPr algn="r" eaLnBrk="1" hangingPunct="1"/>
              <a:r>
                <a:rPr lang="en-US" altLang="en-US" sz="1400" dirty="0"/>
                <a:t>address-range 2</a:t>
              </a:r>
            </a:p>
            <a:p>
              <a:pPr algn="r" eaLnBrk="1" hangingPunct="1"/>
              <a:r>
                <a:rPr lang="en-US" altLang="en-US" sz="1400" dirty="0"/>
                <a:t>address-range 3</a:t>
              </a:r>
            </a:p>
            <a:p>
              <a:pPr algn="r" eaLnBrk="1" hangingPunct="1"/>
              <a:r>
                <a:rPr lang="en-US" altLang="en-US" sz="1400" dirty="0"/>
                <a:t>address-range 4</a:t>
              </a:r>
            </a:p>
          </p:txBody>
        </p:sp>
        <p:sp>
          <p:nvSpPr>
            <p:cNvPr id="23" name="Text Box 122"/>
            <p:cNvSpPr txBox="1">
              <a:spLocks noChangeArrowheads="1"/>
            </p:cNvSpPr>
            <p:nvPr/>
          </p:nvSpPr>
          <p:spPr bwMode="auto">
            <a:xfrm>
              <a:off x="7420176" y="2822496"/>
              <a:ext cx="264788" cy="88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3</a:t>
              </a:r>
            </a:p>
            <a:p>
              <a:pPr algn="ctr" eaLnBrk="1" hangingPunct="1"/>
              <a:r>
                <a:rPr lang="en-US" altLang="en-US" sz="1400" dirty="0"/>
                <a:t>2</a:t>
              </a:r>
            </a:p>
            <a:p>
              <a:pPr algn="ctr" eaLnBrk="1" hangingPunct="1"/>
              <a:r>
                <a:rPr lang="en-US" altLang="en-US" sz="1400" dirty="0"/>
                <a:t>2</a:t>
              </a:r>
            </a:p>
            <a:p>
              <a:pPr algn="ctr" eaLnBrk="1" hangingPunct="1"/>
              <a:r>
                <a:rPr lang="en-US" altLang="en-US" sz="1400" dirty="0"/>
                <a:t>1</a:t>
              </a:r>
            </a:p>
          </p:txBody>
        </p:sp>
        <p:sp>
          <p:nvSpPr>
            <p:cNvPr id="24" name="Line 123"/>
            <p:cNvSpPr>
              <a:spLocks noChangeShapeType="1"/>
            </p:cNvSpPr>
            <p:nvPr/>
          </p:nvSpPr>
          <p:spPr bwMode="auto">
            <a:xfrm>
              <a:off x="5833685" y="2832941"/>
              <a:ext cx="2163763" cy="4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5" name="Line 124"/>
            <p:cNvSpPr>
              <a:spLocks noChangeShapeType="1"/>
            </p:cNvSpPr>
            <p:nvPr/>
          </p:nvSpPr>
          <p:spPr bwMode="auto">
            <a:xfrm>
              <a:off x="5816223" y="2585291"/>
              <a:ext cx="2173287" cy="4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6" name="AutoShape 125"/>
            <p:cNvSpPr>
              <a:spLocks noChangeArrowheads="1"/>
            </p:cNvSpPr>
            <p:nvPr/>
          </p:nvSpPr>
          <p:spPr bwMode="auto">
            <a:xfrm rot="5400000">
              <a:off x="6890166" y="2074910"/>
              <a:ext cx="239713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27" name="Line 126"/>
            <p:cNvSpPr>
              <a:spLocks noChangeShapeType="1"/>
            </p:cNvSpPr>
            <p:nvPr/>
          </p:nvSpPr>
          <p:spPr bwMode="auto">
            <a:xfrm>
              <a:off x="6267073" y="4517278"/>
              <a:ext cx="363537" cy="34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8" name="Freeform 127"/>
            <p:cNvSpPr>
              <a:spLocks/>
            </p:cNvSpPr>
            <p:nvPr/>
          </p:nvSpPr>
          <p:spPr bwMode="auto">
            <a:xfrm>
              <a:off x="7340223" y="5007816"/>
              <a:ext cx="879475" cy="265112"/>
            </a:xfrm>
            <a:custGeom>
              <a:avLst/>
              <a:gdLst>
                <a:gd name="T0" fmla="*/ 0 w 554"/>
                <a:gd name="T1" fmla="*/ 2147483647 h 167"/>
                <a:gd name="T2" fmla="*/ 2147483647 w 554"/>
                <a:gd name="T3" fmla="*/ 2147483647 h 167"/>
                <a:gd name="T4" fmla="*/ 2147483647 w 554"/>
                <a:gd name="T5" fmla="*/ 2147483647 h 167"/>
                <a:gd name="T6" fmla="*/ 0 60000 65536"/>
                <a:gd name="T7" fmla="*/ 0 60000 65536"/>
                <a:gd name="T8" fmla="*/ 0 60000 65536"/>
                <a:gd name="T9" fmla="*/ 0 w 554"/>
                <a:gd name="T10" fmla="*/ 0 h 167"/>
                <a:gd name="T11" fmla="*/ 554 w 554"/>
                <a:gd name="T12" fmla="*/ 167 h 1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4" h="167">
                  <a:moveTo>
                    <a:pt x="0" y="10"/>
                  </a:moveTo>
                  <a:cubicBezTo>
                    <a:pt x="102" y="0"/>
                    <a:pt x="240" y="5"/>
                    <a:pt x="324" y="26"/>
                  </a:cubicBezTo>
                  <a:cubicBezTo>
                    <a:pt x="416" y="52"/>
                    <a:pt x="502" y="120"/>
                    <a:pt x="554" y="167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9" name="Freeform 128"/>
            <p:cNvSpPr>
              <a:spLocks/>
            </p:cNvSpPr>
            <p:nvPr/>
          </p:nvSpPr>
          <p:spPr bwMode="auto">
            <a:xfrm flipH="1">
              <a:off x="9673848" y="4571253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0" name="Freeform 129"/>
            <p:cNvSpPr>
              <a:spLocks/>
            </p:cNvSpPr>
            <p:nvPr/>
          </p:nvSpPr>
          <p:spPr bwMode="auto">
            <a:xfrm flipH="1">
              <a:off x="8664198" y="4298203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1" name="Freeform 130"/>
            <p:cNvSpPr>
              <a:spLocks/>
            </p:cNvSpPr>
            <p:nvPr/>
          </p:nvSpPr>
          <p:spPr bwMode="auto">
            <a:xfrm flipH="1" flipV="1">
              <a:off x="9332535" y="5844428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2" name="Freeform 131"/>
            <p:cNvSpPr>
              <a:spLocks/>
            </p:cNvSpPr>
            <p:nvPr/>
          </p:nvSpPr>
          <p:spPr bwMode="auto">
            <a:xfrm flipH="1" flipV="1">
              <a:off x="7983160" y="5828553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 flipH="1" flipV="1">
              <a:off x="8622923" y="5536453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34" name="Group 133"/>
            <p:cNvGrpSpPr>
              <a:grpSpLocks/>
            </p:cNvGrpSpPr>
            <p:nvPr/>
          </p:nvGrpSpPr>
          <p:grpSpPr bwMode="auto">
            <a:xfrm>
              <a:off x="8672135" y="3853703"/>
              <a:ext cx="550863" cy="452438"/>
              <a:chOff x="2886" y="1668"/>
              <a:chExt cx="347" cy="285"/>
            </a:xfrm>
          </p:grpSpPr>
          <p:sp>
            <p:nvSpPr>
              <p:cNvPr id="67" name="Rectangle 134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8" name="Oval 135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9" name="Rectangle 136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70" name="Line 137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1" name="Line 138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2" name="Line 139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3" name="AutoShape 140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5" name="Group 141"/>
            <p:cNvGrpSpPr>
              <a:grpSpLocks/>
            </p:cNvGrpSpPr>
            <p:nvPr/>
          </p:nvGrpSpPr>
          <p:grpSpPr bwMode="auto">
            <a:xfrm>
              <a:off x="9684960" y="4126753"/>
              <a:ext cx="550863" cy="452438"/>
              <a:chOff x="2886" y="1668"/>
              <a:chExt cx="347" cy="285"/>
            </a:xfrm>
          </p:grpSpPr>
          <p:sp>
            <p:nvSpPr>
              <p:cNvPr id="60" name="Rectangle 142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1" name="Oval 143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2" name="Rectangle 144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63" name="Line 145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4" name="Line 146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5" name="Line 147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66" name="AutoShape 148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6" name="Group 149"/>
            <p:cNvGrpSpPr>
              <a:grpSpLocks/>
            </p:cNvGrpSpPr>
            <p:nvPr/>
          </p:nvGrpSpPr>
          <p:grpSpPr bwMode="auto">
            <a:xfrm>
              <a:off x="9315073" y="6203203"/>
              <a:ext cx="550862" cy="452438"/>
              <a:chOff x="2886" y="1668"/>
              <a:chExt cx="347" cy="285"/>
            </a:xfrm>
          </p:grpSpPr>
          <p:sp>
            <p:nvSpPr>
              <p:cNvPr id="53" name="Rectangle 150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54" name="Oval 151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55" name="Rectangle 152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56" name="Line 153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7" name="Line 154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8" name="Line 155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9" name="AutoShape 156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7" name="Group 157"/>
            <p:cNvGrpSpPr>
              <a:grpSpLocks/>
            </p:cNvGrpSpPr>
            <p:nvPr/>
          </p:nvGrpSpPr>
          <p:grpSpPr bwMode="auto">
            <a:xfrm>
              <a:off x="8619748" y="5984128"/>
              <a:ext cx="550862" cy="452438"/>
              <a:chOff x="2886" y="1668"/>
              <a:chExt cx="347" cy="285"/>
            </a:xfrm>
          </p:grpSpPr>
          <p:sp>
            <p:nvSpPr>
              <p:cNvPr id="46" name="Rectangle 158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7" name="Oval 159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8" name="Rectangle 160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9" name="Line 161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0" name="Line 162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1" name="Line 163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2" name="AutoShape 164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  <p:grpSp>
          <p:nvGrpSpPr>
            <p:cNvPr id="38" name="Group 165"/>
            <p:cNvGrpSpPr>
              <a:grpSpLocks/>
            </p:cNvGrpSpPr>
            <p:nvPr/>
          </p:nvGrpSpPr>
          <p:grpSpPr bwMode="auto">
            <a:xfrm>
              <a:off x="7964110" y="6176216"/>
              <a:ext cx="550863" cy="452437"/>
              <a:chOff x="2886" y="1668"/>
              <a:chExt cx="347" cy="285"/>
            </a:xfrm>
          </p:grpSpPr>
          <p:sp>
            <p:nvSpPr>
              <p:cNvPr id="39" name="Rectangle 166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0" name="Oval 167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1" name="Rectangle 168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  <p:sp>
            <p:nvSpPr>
              <p:cNvPr id="42" name="Line 169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3" name="Line 170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4" name="Line 171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5" name="AutoShape 172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9632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 is recalculated using Bellman-Ford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Initially, d</a:t>
            </a:r>
            <a:r>
              <a:rPr lang="en-US" baseline="-25000" dirty="0"/>
              <a:t>x</a:t>
            </a:r>
            <a:r>
              <a:rPr lang="en-US" dirty="0"/>
              <a:t>(y) = cost(</a:t>
            </a:r>
            <a:r>
              <a:rPr lang="en-US" dirty="0" err="1"/>
              <a:t>x,y</a:t>
            </a:r>
            <a:r>
              <a:rPr lang="en-US" dirty="0"/>
              <a:t>),  or </a:t>
            </a:r>
            <a:r>
              <a:rPr lang="en-US" i="1" dirty="0"/>
              <a:t>infinity</a:t>
            </a:r>
            <a:r>
              <a:rPr lang="en-US" dirty="0"/>
              <a:t> if no direct (</a:t>
            </a:r>
            <a:r>
              <a:rPr lang="en-US" dirty="0" err="1"/>
              <a:t>x,y</a:t>
            </a:r>
            <a:r>
              <a:rPr lang="en-US" dirty="0"/>
              <a:t>) link exists.</a:t>
            </a:r>
          </a:p>
          <a:p>
            <a:r>
              <a:rPr lang="en-US" dirty="0"/>
              <a:t>After receiving an updated </a:t>
            </a:r>
            <a:r>
              <a:rPr lang="en-US" b="1" dirty="0"/>
              <a:t>D</a:t>
            </a:r>
            <a:r>
              <a:rPr lang="en-US" baseline="-25000" dirty="0"/>
              <a:t>u</a:t>
            </a:r>
            <a:r>
              <a:rPr lang="en-US" dirty="0"/>
              <a:t> from neighbor </a:t>
            </a:r>
            <a:r>
              <a:rPr lang="en-US" i="1" dirty="0"/>
              <a:t>u</a:t>
            </a:r>
            <a:r>
              <a:rPr lang="en-US" dirty="0"/>
              <a:t>, or if we observe a change in local link costs, update </a:t>
            </a:r>
            <a:r>
              <a:rPr lang="en-US" b="1" dirty="0" err="1"/>
              <a:t>D</a:t>
            </a:r>
            <a:r>
              <a:rPr lang="en-US" baseline="-25000" dirty="0" err="1"/>
              <a:t>x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altLang="en-US" dirty="0">
                <a:solidFill>
                  <a:schemeClr val="accent6"/>
                </a:solidFill>
              </a:rPr>
              <a:t>d</a:t>
            </a:r>
            <a:r>
              <a:rPr lang="en-US" altLang="en-US" baseline="-30000" dirty="0">
                <a:solidFill>
                  <a:schemeClr val="accent6"/>
                </a:solidFill>
              </a:rPr>
              <a:t>x</a:t>
            </a:r>
            <a:r>
              <a:rPr lang="en-US" altLang="en-US" dirty="0">
                <a:solidFill>
                  <a:schemeClr val="accent6"/>
                </a:solidFill>
              </a:rPr>
              <a:t>(y) ← </a:t>
            </a:r>
            <a:r>
              <a:rPr lang="en-US" altLang="en-US" dirty="0" err="1">
                <a:solidFill>
                  <a:schemeClr val="accent6"/>
                </a:solidFill>
              </a:rPr>
              <a:t>min</a:t>
            </a:r>
            <a:r>
              <a:rPr lang="en-US" altLang="en-US" baseline="-30000" dirty="0" err="1">
                <a:solidFill>
                  <a:schemeClr val="accent6"/>
                </a:solidFill>
              </a:rPr>
              <a:t>v</a:t>
            </a:r>
            <a:r>
              <a:rPr lang="en-US" altLang="en-US" dirty="0">
                <a:solidFill>
                  <a:schemeClr val="accent6"/>
                </a:solidFill>
              </a:rPr>
              <a:t>{cost(</a:t>
            </a:r>
            <a:r>
              <a:rPr lang="en-US" altLang="en-US" dirty="0" err="1">
                <a:solidFill>
                  <a:schemeClr val="accent6"/>
                </a:solidFill>
              </a:rPr>
              <a:t>x,v</a:t>
            </a:r>
            <a:r>
              <a:rPr lang="en-US" altLang="en-US" dirty="0">
                <a:solidFill>
                  <a:schemeClr val="accent6"/>
                </a:solidFill>
              </a:rPr>
              <a:t>) + d</a:t>
            </a:r>
            <a:r>
              <a:rPr lang="en-US" altLang="en-US" baseline="-30000" dirty="0">
                <a:solidFill>
                  <a:schemeClr val="accent6"/>
                </a:solidFill>
              </a:rPr>
              <a:t>v</a:t>
            </a:r>
            <a:r>
              <a:rPr lang="en-US" altLang="en-US" dirty="0">
                <a:solidFill>
                  <a:schemeClr val="accent6"/>
                </a:solidFill>
              </a:rPr>
              <a:t>(y)}  </a:t>
            </a:r>
            <a:r>
              <a:rPr lang="en-US" altLang="en-US" dirty="0"/>
              <a:t>for each node </a:t>
            </a:r>
            <a:r>
              <a:rPr lang="en-US" altLang="en-US" i="1" dirty="0"/>
              <a:t>y </a:t>
            </a:r>
            <a:r>
              <a:rPr lang="en-US" altLang="en-US" i="1" dirty="0">
                <a:ea typeface="MS Mincho" charset="-128"/>
              </a:rPr>
              <a:t>∊</a:t>
            </a:r>
            <a:r>
              <a:rPr lang="en-US" altLang="en-US" i="1" dirty="0"/>
              <a:t> 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Each node:</a:t>
            </a:r>
          </a:p>
          <a:p>
            <a:r>
              <a:rPr lang="en-US" i="1" dirty="0">
                <a:solidFill>
                  <a:schemeClr val="accent6"/>
                </a:solidFill>
              </a:rPr>
              <a:t>Waits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for changes to local link costs or updated DV from a neighbor.</a:t>
            </a:r>
          </a:p>
          <a:p>
            <a:r>
              <a:rPr lang="en-US" i="1" dirty="0">
                <a:solidFill>
                  <a:schemeClr val="accent6"/>
                </a:solidFill>
              </a:rPr>
              <a:t>Recalculates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estimates (DV).</a:t>
            </a:r>
          </a:p>
          <a:p>
            <a:r>
              <a:rPr lang="en-US" i="1" dirty="0">
                <a:solidFill>
                  <a:schemeClr val="accent6"/>
                </a:solidFill>
              </a:rPr>
              <a:t>Notifies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neighbors </a:t>
            </a:r>
            <a:r>
              <a:rPr lang="en-US" i="1" dirty="0"/>
              <a:t>if</a:t>
            </a:r>
            <a:r>
              <a:rPr lang="en-US" dirty="0"/>
              <a:t> DV has changed.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4CA8796B-C209-F94E-A711-E11329580F2A}"/>
              </a:ext>
            </a:extLst>
          </p:cNvPr>
          <p:cNvSpPr/>
          <p:nvPr/>
        </p:nvSpPr>
        <p:spPr>
          <a:xfrm>
            <a:off x="7086600" y="5100635"/>
            <a:ext cx="5005387" cy="1385888"/>
          </a:xfrm>
          <a:prstGeom prst="wedgeRectCallout">
            <a:avLst>
              <a:gd name="adj1" fmla="val -38500"/>
              <a:gd name="adj2" fmla="val 7823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Note: the book’s description of the DV algorithm is over-complicated.  Please just learn DV from my two slides.</a:t>
            </a:r>
          </a:p>
        </p:txBody>
      </p:sp>
    </p:spTree>
    <p:extLst>
      <p:ext uri="{BB962C8B-B14F-4D97-AF65-F5344CB8AC3E}">
        <p14:creationId xmlns:p14="http://schemas.microsoft.com/office/powerpoint/2010/main" val="31592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 algorithm example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09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Weighted Fair Queueing </a:t>
            </a:r>
            <a:r>
              <a:rPr lang="en-US"/>
              <a:t>can prioritize </a:t>
            </a:r>
            <a:r>
              <a:rPr lang="en-US" dirty="0"/>
              <a:t>classes of packets in router queue.</a:t>
            </a:r>
            <a:endParaRPr lang="en-US" i="1" dirty="0">
              <a:solidFill>
                <a:schemeClr val="accent6"/>
              </a:solidFill>
            </a:endParaRPr>
          </a:p>
          <a:p>
            <a:r>
              <a:rPr lang="en-US" i="1" dirty="0">
                <a:solidFill>
                  <a:schemeClr val="accent6"/>
                </a:solidFill>
              </a:rPr>
              <a:t>Routing algorithms </a:t>
            </a:r>
            <a:r>
              <a:rPr lang="en-US" dirty="0"/>
              <a:t>determine each router’s forwarding table.  It’s a a </a:t>
            </a:r>
            <a:r>
              <a:rPr lang="en-US" i="1" dirty="0">
                <a:solidFill>
                  <a:schemeClr val="accent6"/>
                </a:solidFill>
              </a:rPr>
              <a:t>shortest path </a:t>
            </a:r>
            <a:r>
              <a:rPr lang="en-US" dirty="0"/>
              <a:t>problem on the </a:t>
            </a:r>
            <a:r>
              <a:rPr lang="en-US" i="1" dirty="0">
                <a:solidFill>
                  <a:schemeClr val="accent6"/>
                </a:solidFill>
              </a:rPr>
              <a:t>weighted</a:t>
            </a:r>
            <a:r>
              <a:rPr lang="en-US" dirty="0"/>
              <a:t> </a:t>
            </a:r>
            <a:r>
              <a:rPr lang="en-US" i="1" dirty="0">
                <a:solidFill>
                  <a:schemeClr val="accent6"/>
                </a:solidFill>
              </a:rPr>
              <a:t>graph</a:t>
            </a:r>
            <a:r>
              <a:rPr lang="en-US" dirty="0"/>
              <a:t> graph representing the network.</a:t>
            </a:r>
          </a:p>
          <a:p>
            <a:pPr lvl="1"/>
            <a:r>
              <a:rPr lang="en-US" dirty="0"/>
              <a:t>May be </a:t>
            </a:r>
            <a:r>
              <a:rPr lang="en-US" i="1" dirty="0">
                <a:solidFill>
                  <a:schemeClr val="accent6"/>
                </a:solidFill>
              </a:rPr>
              <a:t>centralized/global</a:t>
            </a:r>
            <a:r>
              <a:rPr lang="en-US" dirty="0"/>
              <a:t> or </a:t>
            </a:r>
            <a:r>
              <a:rPr lang="en-US" i="1" dirty="0">
                <a:solidFill>
                  <a:schemeClr val="accent6"/>
                </a:solidFill>
              </a:rPr>
              <a:t>distributed.</a:t>
            </a:r>
          </a:p>
          <a:p>
            <a:r>
              <a:rPr lang="en-US" i="1" dirty="0">
                <a:solidFill>
                  <a:schemeClr val="accent6"/>
                </a:solidFill>
              </a:rPr>
              <a:t>Dijkstra’s Algorithm</a:t>
            </a:r>
            <a:r>
              <a:rPr lang="en-US" dirty="0"/>
              <a:t> is a fast </a:t>
            </a:r>
            <a:r>
              <a:rPr lang="en-US" i="1" dirty="0"/>
              <a:t>centralized </a:t>
            </a:r>
            <a:r>
              <a:rPr lang="en-US" dirty="0"/>
              <a:t>(LS) algorithm for shortest path.</a:t>
            </a:r>
          </a:p>
          <a:p>
            <a:pPr lvl="1"/>
            <a:r>
              <a:rPr lang="en-US" dirty="0"/>
              <a:t>Used by </a:t>
            </a:r>
            <a:r>
              <a:rPr lang="en-US" i="1" dirty="0">
                <a:solidFill>
                  <a:schemeClr val="accent6"/>
                </a:solidFill>
              </a:rPr>
              <a:t>Open Shortest Path First (OSPF) </a:t>
            </a:r>
            <a:r>
              <a:rPr lang="en-US" dirty="0"/>
              <a:t>protocol within an AS.</a:t>
            </a:r>
          </a:p>
          <a:p>
            <a:pPr lvl="1"/>
            <a:r>
              <a:rPr lang="en-US" dirty="0"/>
              <a:t>Routers initially </a:t>
            </a:r>
            <a:r>
              <a:rPr lang="en-US" i="1" dirty="0">
                <a:solidFill>
                  <a:schemeClr val="accent6"/>
                </a:solidFill>
              </a:rPr>
              <a:t>flood/broadcast</a:t>
            </a:r>
            <a:r>
              <a:rPr lang="en-US" dirty="0"/>
              <a:t> local link information to entire network.</a:t>
            </a:r>
          </a:p>
          <a:p>
            <a:pPr lvl="1"/>
            <a:r>
              <a:rPr lang="en-US" dirty="0"/>
              <a:t>Each router then solves shortest path from itself to all other routers.</a:t>
            </a:r>
          </a:p>
          <a:p>
            <a:r>
              <a:rPr lang="en-US" i="1" dirty="0">
                <a:solidFill>
                  <a:schemeClr val="accent6"/>
                </a:solidFill>
              </a:rPr>
              <a:t>Distance Vector (DV) </a:t>
            </a:r>
            <a:r>
              <a:rPr lang="en-US" dirty="0"/>
              <a:t>algorithm is a </a:t>
            </a:r>
            <a:r>
              <a:rPr lang="en-US" i="1" dirty="0"/>
              <a:t>distributed</a:t>
            </a:r>
            <a:r>
              <a:rPr lang="en-US" dirty="0"/>
              <a:t> shortest path algorithm</a:t>
            </a:r>
          </a:p>
          <a:p>
            <a:pPr lvl="1"/>
            <a:r>
              <a:rPr lang="en-US" dirty="0"/>
              <a:t>Used by the </a:t>
            </a:r>
            <a:r>
              <a:rPr lang="en-US" i="1" dirty="0">
                <a:solidFill>
                  <a:schemeClr val="accent6"/>
                </a:solidFill>
              </a:rPr>
              <a:t>Border Gateway Protocol (BGP)</a:t>
            </a:r>
            <a:r>
              <a:rPr lang="en-US" dirty="0"/>
              <a:t> to route between AS’s.</a:t>
            </a:r>
          </a:p>
          <a:p>
            <a:pPr lvl="1"/>
            <a:r>
              <a:rPr lang="en-US" dirty="0"/>
              <a:t>Initially, routers only knows distance to neighbors </a:t>
            </a:r>
            <a:r>
              <a:rPr lang="mr-IN" dirty="0"/>
              <a:t>–</a:t>
            </a:r>
            <a:r>
              <a:rPr lang="en-US" dirty="0"/>
              <a:t> broadcast to neighbors.</a:t>
            </a:r>
          </a:p>
          <a:p>
            <a:pPr lvl="1"/>
            <a:r>
              <a:rPr lang="en-US" dirty="0"/>
              <a:t>When receive a neighbor’s DV, update own DV, &amp; broadcast if DV changed.</a:t>
            </a:r>
          </a:p>
        </p:txBody>
      </p:sp>
    </p:spTree>
    <p:extLst>
      <p:ext uri="{BB962C8B-B14F-4D97-AF65-F5344CB8AC3E}">
        <p14:creationId xmlns:p14="http://schemas.microsoft.com/office/powerpoint/2010/main" val="72486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A81A-59BD-7441-BBB0-81D7AE03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 "</a:t>
            </a:r>
            <a:r>
              <a:rPr lang="en-US" b="1" dirty="0"/>
              <a:t>ports</a:t>
            </a:r>
            <a:r>
              <a:rPr lang="en-US" dirty="0"/>
              <a:t>" on routers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1DF2-4C35-0942-AB01-922EAACD3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4"/>
            <a:ext cx="11639227" cy="2521235"/>
          </a:xfrm>
        </p:spPr>
        <p:txBody>
          <a:bodyPr>
            <a:normAutofit/>
          </a:bodyPr>
          <a:lstStyle/>
          <a:p>
            <a:r>
              <a:rPr lang="en-US" dirty="0"/>
              <a:t>The word </a:t>
            </a:r>
            <a:r>
              <a:rPr lang="en-US" b="1" i="1" dirty="0"/>
              <a:t>port</a:t>
            </a:r>
            <a:r>
              <a:rPr lang="en-US" i="1" dirty="0"/>
              <a:t> </a:t>
            </a:r>
            <a:r>
              <a:rPr lang="en-US" dirty="0"/>
              <a:t>is overloaded in networking:</a:t>
            </a:r>
          </a:p>
          <a:p>
            <a:pPr lvl="1"/>
            <a:r>
              <a:rPr lang="en-US" dirty="0"/>
              <a:t>At the physical layer, the wired connections on on routers are called </a:t>
            </a:r>
            <a:r>
              <a:rPr lang="en-US" i="1" dirty="0"/>
              <a:t>ports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At the transport layer (TCP/UDP), ports numbers create logical connections.</a:t>
            </a:r>
          </a:p>
          <a:p>
            <a:r>
              <a:rPr lang="en-US" dirty="0"/>
              <a:t>Most wired links are bidirectional, and we can think about each direction separately:</a:t>
            </a:r>
          </a:p>
          <a:p>
            <a:pPr lvl="1"/>
            <a:endParaRPr lang="en-US" dirty="0"/>
          </a:p>
        </p:txBody>
      </p:sp>
      <p:grpSp>
        <p:nvGrpSpPr>
          <p:cNvPr id="5" name="Group 571">
            <a:extLst>
              <a:ext uri="{FF2B5EF4-FFF2-40B4-BE49-F238E27FC236}">
                <a16:creationId xmlns:a16="http://schemas.microsoft.com/office/drawing/2014/main" id="{7B09EE18-A46D-0348-9F37-4304CF3234F8}"/>
              </a:ext>
            </a:extLst>
          </p:cNvPr>
          <p:cNvGrpSpPr>
            <a:grpSpLocks/>
          </p:cNvGrpSpPr>
          <p:nvPr/>
        </p:nvGrpSpPr>
        <p:grpSpPr bwMode="auto">
          <a:xfrm>
            <a:off x="3423898" y="5013279"/>
            <a:ext cx="1105310" cy="529264"/>
            <a:chOff x="4396" y="1245"/>
            <a:chExt cx="672" cy="248"/>
          </a:xfrm>
        </p:grpSpPr>
        <p:sp>
          <p:nvSpPr>
            <p:cNvPr id="6" name="Oval 407">
              <a:extLst>
                <a:ext uri="{FF2B5EF4-FFF2-40B4-BE49-F238E27FC236}">
                  <a16:creationId xmlns:a16="http://schemas.microsoft.com/office/drawing/2014/main" id="{A6138103-FB89-C34C-9FCB-524B89383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200">
                <a:latin typeface="Times New Roman" charset="0"/>
              </a:endParaRPr>
            </a:p>
          </p:txBody>
        </p:sp>
        <p:sp>
          <p:nvSpPr>
            <p:cNvPr id="7" name="Rectangle 410">
              <a:extLst>
                <a:ext uri="{FF2B5EF4-FFF2-40B4-BE49-F238E27FC236}">
                  <a16:creationId xmlns:a16="http://schemas.microsoft.com/office/drawing/2014/main" id="{07710A2C-5A8A-214A-83A2-9BE948EA7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3200">
                <a:latin typeface="Times New Roman" charset="0"/>
              </a:endParaRPr>
            </a:p>
          </p:txBody>
        </p:sp>
        <p:sp>
          <p:nvSpPr>
            <p:cNvPr id="8" name="Oval 411">
              <a:extLst>
                <a:ext uri="{FF2B5EF4-FFF2-40B4-BE49-F238E27FC236}">
                  <a16:creationId xmlns:a16="http://schemas.microsoft.com/office/drawing/2014/main" id="{3E2BF729-84CE-6545-994D-E45340DC4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200">
                <a:latin typeface="Times New Roman" charset="0"/>
              </a:endParaRPr>
            </a:p>
          </p:txBody>
        </p:sp>
        <p:grpSp>
          <p:nvGrpSpPr>
            <p:cNvPr id="9" name="Group 575">
              <a:extLst>
                <a:ext uri="{FF2B5EF4-FFF2-40B4-BE49-F238E27FC236}">
                  <a16:creationId xmlns:a16="http://schemas.microsoft.com/office/drawing/2014/main" id="{DA9C56F3-C101-CD4E-8A77-7C03DEE472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2" name="Freeform 576">
                <a:extLst>
                  <a:ext uri="{FF2B5EF4-FFF2-40B4-BE49-F238E27FC236}">
                    <a16:creationId xmlns:a16="http://schemas.microsoft.com/office/drawing/2014/main" id="{485A0006-13C4-A349-8E96-4DEB3FE64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" name="Freeform 577">
                <a:extLst>
                  <a:ext uri="{FF2B5EF4-FFF2-40B4-BE49-F238E27FC236}">
                    <a16:creationId xmlns:a16="http://schemas.microsoft.com/office/drawing/2014/main" id="{EC70E29C-3147-6A47-8013-CAB852A97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0" name="Line 578">
              <a:extLst>
                <a:ext uri="{FF2B5EF4-FFF2-40B4-BE49-F238E27FC236}">
                  <a16:creationId xmlns:a16="http://schemas.microsoft.com/office/drawing/2014/main" id="{60681FA4-C296-6545-B77E-B8B8F2754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0" y="1320"/>
              <a:ext cx="0" cy="1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" name="Line 579">
              <a:extLst>
                <a:ext uri="{FF2B5EF4-FFF2-40B4-BE49-F238E27FC236}">
                  <a16:creationId xmlns:a16="http://schemas.microsoft.com/office/drawing/2014/main" id="{B544CD61-D143-3847-963A-CEC5AC603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539D2A-732B-4A41-B542-4342480302B7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972441" y="4561489"/>
            <a:ext cx="0" cy="4517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5783C8-E0D1-2F4C-B27D-1097979E963B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3976553" y="5542543"/>
            <a:ext cx="2467" cy="4483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49539D-BFC7-004C-8FEE-DC45C047F674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2875767" y="5130795"/>
            <a:ext cx="554710" cy="425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2154AC-6435-384C-AB7D-E7A3EF0BD7FB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4520984" y="5164802"/>
            <a:ext cx="548131" cy="213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62C5A2D-C405-6943-8242-C5E8758A50BB}"/>
              </a:ext>
            </a:extLst>
          </p:cNvPr>
          <p:cNvSpPr txBox="1"/>
          <p:nvPr/>
        </p:nvSpPr>
        <p:spPr>
          <a:xfrm>
            <a:off x="2930793" y="4032579"/>
            <a:ext cx="211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Schematic view: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5FAB5E-CEF2-CF4A-9F49-5C5ADDD55F97}"/>
              </a:ext>
            </a:extLst>
          </p:cNvPr>
          <p:cNvSpPr txBox="1"/>
          <p:nvPr/>
        </p:nvSpPr>
        <p:spPr>
          <a:xfrm>
            <a:off x="5960989" y="4015593"/>
            <a:ext cx="211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more detail:</a:t>
            </a:r>
          </a:p>
        </p:txBody>
      </p:sp>
      <p:grpSp>
        <p:nvGrpSpPr>
          <p:cNvPr id="31" name="Group 571">
            <a:extLst>
              <a:ext uri="{FF2B5EF4-FFF2-40B4-BE49-F238E27FC236}">
                <a16:creationId xmlns:a16="http://schemas.microsoft.com/office/drawing/2014/main" id="{A976B357-5373-974B-8940-F15526CD0CBC}"/>
              </a:ext>
            </a:extLst>
          </p:cNvPr>
          <p:cNvGrpSpPr>
            <a:grpSpLocks/>
          </p:cNvGrpSpPr>
          <p:nvPr/>
        </p:nvGrpSpPr>
        <p:grpSpPr bwMode="auto">
          <a:xfrm>
            <a:off x="6468252" y="5192582"/>
            <a:ext cx="1105310" cy="529264"/>
            <a:chOff x="4396" y="1245"/>
            <a:chExt cx="672" cy="248"/>
          </a:xfrm>
        </p:grpSpPr>
        <p:sp>
          <p:nvSpPr>
            <p:cNvPr id="32" name="Oval 407">
              <a:extLst>
                <a:ext uri="{FF2B5EF4-FFF2-40B4-BE49-F238E27FC236}">
                  <a16:creationId xmlns:a16="http://schemas.microsoft.com/office/drawing/2014/main" id="{7D781895-3E52-B844-B4B1-E50264EE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200">
                <a:latin typeface="Times New Roman" charset="0"/>
              </a:endParaRPr>
            </a:p>
          </p:txBody>
        </p:sp>
        <p:sp>
          <p:nvSpPr>
            <p:cNvPr id="33" name="Rectangle 410">
              <a:extLst>
                <a:ext uri="{FF2B5EF4-FFF2-40B4-BE49-F238E27FC236}">
                  <a16:creationId xmlns:a16="http://schemas.microsoft.com/office/drawing/2014/main" id="{1EA49883-2AF7-1A44-8966-9B8CBE03B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3200">
                <a:latin typeface="Times New Roman" charset="0"/>
              </a:endParaRPr>
            </a:p>
          </p:txBody>
        </p:sp>
        <p:sp>
          <p:nvSpPr>
            <p:cNvPr id="34" name="Oval 411">
              <a:extLst>
                <a:ext uri="{FF2B5EF4-FFF2-40B4-BE49-F238E27FC236}">
                  <a16:creationId xmlns:a16="http://schemas.microsoft.com/office/drawing/2014/main" id="{16D5BEE4-CCDE-4D42-8849-8BF306C63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200">
                <a:latin typeface="Times New Roman" charset="0"/>
              </a:endParaRPr>
            </a:p>
          </p:txBody>
        </p:sp>
        <p:grpSp>
          <p:nvGrpSpPr>
            <p:cNvPr id="35" name="Group 575">
              <a:extLst>
                <a:ext uri="{FF2B5EF4-FFF2-40B4-BE49-F238E27FC236}">
                  <a16:creationId xmlns:a16="http://schemas.microsoft.com/office/drawing/2014/main" id="{C4F68C52-0BCE-0F43-9653-AF4E8D785E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38" name="Freeform 576">
                <a:extLst>
                  <a:ext uri="{FF2B5EF4-FFF2-40B4-BE49-F238E27FC236}">
                    <a16:creationId xmlns:a16="http://schemas.microsoft.com/office/drawing/2014/main" id="{1124111F-C9AD-164F-B5B0-0B15A63BC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Freeform 577">
                <a:extLst>
                  <a:ext uri="{FF2B5EF4-FFF2-40B4-BE49-F238E27FC236}">
                    <a16:creationId xmlns:a16="http://schemas.microsoft.com/office/drawing/2014/main" id="{12B6EA1E-AED5-574A-9354-3F6515843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6" name="Line 578">
              <a:extLst>
                <a:ext uri="{FF2B5EF4-FFF2-40B4-BE49-F238E27FC236}">
                  <a16:creationId xmlns:a16="http://schemas.microsoft.com/office/drawing/2014/main" id="{238F6AF5-A6C3-6E4E-B536-D3F6B415E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0" y="1320"/>
              <a:ext cx="0" cy="1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7" name="Line 579">
              <a:extLst>
                <a:ext uri="{FF2B5EF4-FFF2-40B4-BE49-F238E27FC236}">
                  <a16:creationId xmlns:a16="http://schemas.microsoft.com/office/drawing/2014/main" id="{CEC02FEA-22D2-394C-BDD8-16FFF717D0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9FF756-71C7-D34D-8766-BE8C1A78FF11}"/>
              </a:ext>
            </a:extLst>
          </p:cNvPr>
          <p:cNvGrpSpPr/>
          <p:nvPr/>
        </p:nvGrpSpPr>
        <p:grpSpPr>
          <a:xfrm>
            <a:off x="5793446" y="5366513"/>
            <a:ext cx="667489" cy="249693"/>
            <a:chOff x="4875033" y="5050625"/>
            <a:chExt cx="667489" cy="249693"/>
          </a:xfrm>
        </p:grpSpPr>
        <p:sp>
          <p:nvSpPr>
            <p:cNvPr id="53" name="Direct Access Storage 52">
              <a:extLst>
                <a:ext uri="{FF2B5EF4-FFF2-40B4-BE49-F238E27FC236}">
                  <a16:creationId xmlns:a16="http://schemas.microsoft.com/office/drawing/2014/main" id="{5340889A-4F78-C34C-99E0-787FF4F72039}"/>
                </a:ext>
              </a:extLst>
            </p:cNvPr>
            <p:cNvSpPr/>
            <p:nvPr/>
          </p:nvSpPr>
          <p:spPr>
            <a:xfrm rot="10800000">
              <a:off x="4875033" y="5050625"/>
              <a:ext cx="667489" cy="249693"/>
            </a:xfrm>
            <a:prstGeom prst="flowChartMagneticDrum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EDF372-ED3E-3C47-99BD-5BD955EEEE94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62609" y="5222956"/>
              <a:ext cx="560362" cy="242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84F6668-17B2-3148-A156-88D480DCCCA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942652" y="5132203"/>
              <a:ext cx="556733" cy="449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7CE4011-386C-C54C-9762-1AA7B1633965}"/>
              </a:ext>
            </a:extLst>
          </p:cNvPr>
          <p:cNvGrpSpPr/>
          <p:nvPr/>
        </p:nvGrpSpPr>
        <p:grpSpPr>
          <a:xfrm rot="5400000">
            <a:off x="6664957" y="4715706"/>
            <a:ext cx="667489" cy="249693"/>
            <a:chOff x="4875033" y="5050625"/>
            <a:chExt cx="667489" cy="249693"/>
          </a:xfrm>
        </p:grpSpPr>
        <p:sp>
          <p:nvSpPr>
            <p:cNvPr id="58" name="Direct Access Storage 57">
              <a:extLst>
                <a:ext uri="{FF2B5EF4-FFF2-40B4-BE49-F238E27FC236}">
                  <a16:creationId xmlns:a16="http://schemas.microsoft.com/office/drawing/2014/main" id="{42363984-8892-8340-A3A6-A6B98F9FEBDF}"/>
                </a:ext>
              </a:extLst>
            </p:cNvPr>
            <p:cNvSpPr/>
            <p:nvPr/>
          </p:nvSpPr>
          <p:spPr>
            <a:xfrm rot="10800000">
              <a:off x="4875033" y="5050625"/>
              <a:ext cx="667489" cy="249693"/>
            </a:xfrm>
            <a:prstGeom prst="flowChartMagneticDrum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892D387-08C1-9C40-8B60-D1DBDD2F2BE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62609" y="5222956"/>
              <a:ext cx="560362" cy="242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3CBF2A0-9C7D-6A48-B6F4-272E33F3885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942652" y="5132203"/>
              <a:ext cx="556733" cy="449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E8E436B-BA7F-EB45-A467-9B6698A06657}"/>
              </a:ext>
            </a:extLst>
          </p:cNvPr>
          <p:cNvGrpSpPr/>
          <p:nvPr/>
        </p:nvGrpSpPr>
        <p:grpSpPr>
          <a:xfrm rot="10800000">
            <a:off x="7585813" y="5344105"/>
            <a:ext cx="667489" cy="249693"/>
            <a:chOff x="4875033" y="5050625"/>
            <a:chExt cx="667489" cy="249693"/>
          </a:xfrm>
        </p:grpSpPr>
        <p:sp>
          <p:nvSpPr>
            <p:cNvPr id="62" name="Direct Access Storage 61">
              <a:extLst>
                <a:ext uri="{FF2B5EF4-FFF2-40B4-BE49-F238E27FC236}">
                  <a16:creationId xmlns:a16="http://schemas.microsoft.com/office/drawing/2014/main" id="{B685F1B5-BE33-164B-8EAD-71F8672B99A9}"/>
                </a:ext>
              </a:extLst>
            </p:cNvPr>
            <p:cNvSpPr/>
            <p:nvPr/>
          </p:nvSpPr>
          <p:spPr>
            <a:xfrm rot="10800000">
              <a:off x="4875033" y="5050625"/>
              <a:ext cx="667489" cy="249693"/>
            </a:xfrm>
            <a:prstGeom prst="flowChartMagneticDrum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D435C51-3326-2F46-84CE-2E635F72CBF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62609" y="5222956"/>
              <a:ext cx="560362" cy="242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1861E88-FFB7-D94E-AA0F-143F2ED584E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942652" y="5132203"/>
              <a:ext cx="556733" cy="449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F411BE-AD7A-2941-A6D9-D3A5082A21E3}"/>
              </a:ext>
            </a:extLst>
          </p:cNvPr>
          <p:cNvGrpSpPr/>
          <p:nvPr/>
        </p:nvGrpSpPr>
        <p:grpSpPr>
          <a:xfrm rot="5400000">
            <a:off x="6689629" y="5947817"/>
            <a:ext cx="667489" cy="249693"/>
            <a:chOff x="4875033" y="5050625"/>
            <a:chExt cx="667489" cy="249693"/>
          </a:xfrm>
        </p:grpSpPr>
        <p:sp>
          <p:nvSpPr>
            <p:cNvPr id="66" name="Direct Access Storage 65">
              <a:extLst>
                <a:ext uri="{FF2B5EF4-FFF2-40B4-BE49-F238E27FC236}">
                  <a16:creationId xmlns:a16="http://schemas.microsoft.com/office/drawing/2014/main" id="{A1A12FD3-264A-4140-8C08-6742BBB051F8}"/>
                </a:ext>
              </a:extLst>
            </p:cNvPr>
            <p:cNvSpPr/>
            <p:nvPr/>
          </p:nvSpPr>
          <p:spPr>
            <a:xfrm rot="10800000">
              <a:off x="4875033" y="5050625"/>
              <a:ext cx="667489" cy="249693"/>
            </a:xfrm>
            <a:prstGeom prst="flowChartMagneticDrum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9C46723-87B9-E342-A2A4-5BC4CD0E331A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962609" y="5222956"/>
              <a:ext cx="560362" cy="242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F5E18DF-01B8-5F42-9AE5-02804F31853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942652" y="5132203"/>
              <a:ext cx="556733" cy="4494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AA9253-F5B6-3D4F-9DC4-E411BE98589C}"/>
              </a:ext>
            </a:extLst>
          </p:cNvPr>
          <p:cNvGrpSpPr/>
          <p:nvPr/>
        </p:nvGrpSpPr>
        <p:grpSpPr>
          <a:xfrm>
            <a:off x="8944468" y="4703868"/>
            <a:ext cx="3093303" cy="1478349"/>
            <a:chOff x="1435072" y="2045826"/>
            <a:chExt cx="3093303" cy="1478349"/>
          </a:xfrm>
        </p:grpSpPr>
        <p:sp>
          <p:nvSpPr>
            <p:cNvPr id="70" name="Rectangle 8">
              <a:extLst>
                <a:ext uri="{FF2B5EF4-FFF2-40B4-BE49-F238E27FC236}">
                  <a16:creationId xmlns:a16="http://schemas.microsoft.com/office/drawing/2014/main" id="{607D036D-7429-7E4D-9D40-089B53277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7266" y="2045826"/>
              <a:ext cx="718998" cy="9278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71" name="Rectangle 18">
              <a:extLst>
                <a:ext uri="{FF2B5EF4-FFF2-40B4-BE49-F238E27FC236}">
                  <a16:creationId xmlns:a16="http://schemas.microsoft.com/office/drawing/2014/main" id="{6585AD75-D4E2-304C-945B-2B05A7A1C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946" y="2286339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2" name="Rectangle 18">
              <a:extLst>
                <a:ext uri="{FF2B5EF4-FFF2-40B4-BE49-F238E27FC236}">
                  <a16:creationId xmlns:a16="http://schemas.microsoft.com/office/drawing/2014/main" id="{C24FF12F-D7AA-C64A-A784-0DEBAD4F8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585" y="2287713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3" name="Rectangle 18">
              <a:extLst>
                <a:ext uri="{FF2B5EF4-FFF2-40B4-BE49-F238E27FC236}">
                  <a16:creationId xmlns:a16="http://schemas.microsoft.com/office/drawing/2014/main" id="{8B677E0D-64DC-AF4D-A8BA-95591DEDF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5224" y="2289087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B39C2B9A-8BC7-A640-AE23-FBF7D3B2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862" y="2284405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5" name="Line 16">
              <a:extLst>
                <a:ext uri="{FF2B5EF4-FFF2-40B4-BE49-F238E27FC236}">
                  <a16:creationId xmlns:a16="http://schemas.microsoft.com/office/drawing/2014/main" id="{8C3D7EEB-6E9C-FE41-8CBD-5FFA79446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5590" y="236434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76" name="Rectangle 18">
              <a:extLst>
                <a:ext uri="{FF2B5EF4-FFF2-40B4-BE49-F238E27FC236}">
                  <a16:creationId xmlns:a16="http://schemas.microsoft.com/office/drawing/2014/main" id="{396B8916-DFB3-724E-9641-377182813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7029" y="2294807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7" name="Rectangle 18">
              <a:extLst>
                <a:ext uri="{FF2B5EF4-FFF2-40B4-BE49-F238E27FC236}">
                  <a16:creationId xmlns:a16="http://schemas.microsoft.com/office/drawing/2014/main" id="{7DF341FA-59A1-6643-ADBB-B037A007E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668" y="2296181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8" name="Rectangle 18">
              <a:extLst>
                <a:ext uri="{FF2B5EF4-FFF2-40B4-BE49-F238E27FC236}">
                  <a16:creationId xmlns:a16="http://schemas.microsoft.com/office/drawing/2014/main" id="{5E8E5CC7-6A3D-DD42-80E3-ABF4ED8F5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306" y="2291499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9" name="Line 16">
              <a:extLst>
                <a:ext uri="{FF2B5EF4-FFF2-40B4-BE49-F238E27FC236}">
                  <a16:creationId xmlns:a16="http://schemas.microsoft.com/office/drawing/2014/main" id="{C07C0942-324F-0044-8DBC-C945C3D725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5590" y="246133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0" name="Line 16">
              <a:extLst>
                <a:ext uri="{FF2B5EF4-FFF2-40B4-BE49-F238E27FC236}">
                  <a16:creationId xmlns:a16="http://schemas.microsoft.com/office/drawing/2014/main" id="{CF0EEE9D-03C6-D74D-BE76-B94290FB40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5590" y="255831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1" name="Line 16">
              <a:extLst>
                <a:ext uri="{FF2B5EF4-FFF2-40B4-BE49-F238E27FC236}">
                  <a16:creationId xmlns:a16="http://schemas.microsoft.com/office/drawing/2014/main" id="{F0E11FD6-A6C1-A040-8B1C-0F20FD192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5590" y="265530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2" name="Line 16">
              <a:extLst>
                <a:ext uri="{FF2B5EF4-FFF2-40B4-BE49-F238E27FC236}">
                  <a16:creationId xmlns:a16="http://schemas.microsoft.com/office/drawing/2014/main" id="{EA29E524-AF77-C740-86DF-3988EB145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3736" y="237361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3" name="Line 16">
              <a:extLst>
                <a:ext uri="{FF2B5EF4-FFF2-40B4-BE49-F238E27FC236}">
                  <a16:creationId xmlns:a16="http://schemas.microsoft.com/office/drawing/2014/main" id="{E5F7A06F-1FB7-4D41-BAF1-155333851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3736" y="247059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4" name="Line 16">
              <a:extLst>
                <a:ext uri="{FF2B5EF4-FFF2-40B4-BE49-F238E27FC236}">
                  <a16:creationId xmlns:a16="http://schemas.microsoft.com/office/drawing/2014/main" id="{D5781562-72BB-BB4A-A63D-D2D7FDFAD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3736" y="256758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5" name="Line 16">
              <a:extLst>
                <a:ext uri="{FF2B5EF4-FFF2-40B4-BE49-F238E27FC236}">
                  <a16:creationId xmlns:a16="http://schemas.microsoft.com/office/drawing/2014/main" id="{A9F7F911-B2DD-7740-912D-30ACA495BA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3736" y="266456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86" name="Text Box 57">
              <a:extLst>
                <a:ext uri="{FF2B5EF4-FFF2-40B4-BE49-F238E27FC236}">
                  <a16:creationId xmlns:a16="http://schemas.microsoft.com/office/drawing/2014/main" id="{858E7738-16EC-454F-981B-CC442C422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072" y="2693178"/>
              <a:ext cx="8098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input</a:t>
              </a:r>
            </a:p>
            <a:p>
              <a:pPr algn="r"/>
              <a:r>
                <a:rPr lang="en-US" altLang="en-US" dirty="0">
                  <a:latin typeface="+mn-lt"/>
                </a:rPr>
                <a:t>ports</a:t>
              </a:r>
            </a:p>
          </p:txBody>
        </p:sp>
        <p:sp>
          <p:nvSpPr>
            <p:cNvPr id="87" name="Text Box 57">
              <a:extLst>
                <a:ext uri="{FF2B5EF4-FFF2-40B4-BE49-F238E27FC236}">
                  <a16:creationId xmlns:a16="http://schemas.microsoft.com/office/drawing/2014/main" id="{DF98AA06-89F3-254E-9C80-6EF5562A1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620" y="2673832"/>
              <a:ext cx="9797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dirty="0">
                  <a:latin typeface="+mn-lt"/>
                </a:rPr>
                <a:t>output</a:t>
              </a:r>
            </a:p>
            <a:p>
              <a:r>
                <a:rPr lang="en-US" altLang="en-US" dirty="0">
                  <a:latin typeface="+mn-lt"/>
                </a:rPr>
                <a:t>ports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FAC4ED9-CBF0-0649-A7E6-0D08CA140EE9}"/>
              </a:ext>
            </a:extLst>
          </p:cNvPr>
          <p:cNvSpPr txBox="1"/>
          <p:nvPr/>
        </p:nvSpPr>
        <p:spPr>
          <a:xfrm>
            <a:off x="9401979" y="4015593"/>
            <a:ext cx="211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Abstractly:</a:t>
            </a:r>
          </a:p>
        </p:txBody>
      </p:sp>
      <p:sp>
        <p:nvSpPr>
          <p:cNvPr id="89" name="Text Box 57">
            <a:extLst>
              <a:ext uri="{FF2B5EF4-FFF2-40B4-BE49-F238E27FC236}">
                <a16:creationId xmlns:a16="http://schemas.microsoft.com/office/drawing/2014/main" id="{148081A1-1B7B-104E-B762-2675B03D2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564" y="5586050"/>
            <a:ext cx="893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>
                <a:latin typeface="+mn-lt"/>
              </a:rPr>
              <a:t>queue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B207FF5D-4D59-B54D-956E-CBE4C220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46" y="4506807"/>
            <a:ext cx="2340117" cy="175508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40C4189-703C-7049-8D6D-1490CF6D187E}"/>
              </a:ext>
            </a:extLst>
          </p:cNvPr>
          <p:cNvSpPr txBox="1"/>
          <p:nvPr/>
        </p:nvSpPr>
        <p:spPr>
          <a:xfrm>
            <a:off x="150471" y="4015788"/>
            <a:ext cx="211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Physical view:</a:t>
            </a:r>
          </a:p>
        </p:txBody>
      </p:sp>
    </p:spTree>
    <p:extLst>
      <p:ext uri="{BB962C8B-B14F-4D97-AF65-F5344CB8AC3E}">
        <p14:creationId xmlns:p14="http://schemas.microsoft.com/office/powerpoint/2010/main" val="342635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54" y="113777"/>
            <a:ext cx="4808592" cy="883403"/>
          </a:xfrm>
        </p:spPr>
        <p:txBody>
          <a:bodyPr/>
          <a:lstStyle/>
          <a:p>
            <a:r>
              <a:rPr lang="en-US" dirty="0"/>
              <a:t>Simple router model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214472" y="1960046"/>
            <a:ext cx="5688226" cy="3265212"/>
            <a:chOff x="2658203" y="1028968"/>
            <a:chExt cx="5688226" cy="3265212"/>
          </a:xfrm>
        </p:grpSpPr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5159304" y="1060997"/>
              <a:ext cx="2901842" cy="672698"/>
              <a:chOff x="-420" y="2454"/>
              <a:chExt cx="1851" cy="357"/>
            </a:xfrm>
          </p:grpSpPr>
          <p:grpSp>
            <p:nvGrpSpPr>
              <p:cNvPr id="44" name="Group 36"/>
              <p:cNvGrpSpPr>
                <a:grpSpLocks/>
              </p:cNvGrpSpPr>
              <p:nvPr/>
            </p:nvGrpSpPr>
            <p:grpSpPr bwMode="auto">
              <a:xfrm flipH="1">
                <a:off x="171" y="2454"/>
                <a:ext cx="1086" cy="357"/>
                <a:chOff x="171" y="2454"/>
                <a:chExt cx="1086" cy="357"/>
              </a:xfrm>
            </p:grpSpPr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171" y="2454"/>
                  <a:ext cx="1084" cy="3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7" name="Rectangle 32"/>
                <p:cNvSpPr>
                  <a:spLocks noChangeArrowheads="1"/>
                </p:cNvSpPr>
                <p:nvPr/>
              </p:nvSpPr>
              <p:spPr bwMode="auto">
                <a:xfrm>
                  <a:off x="216" y="2554"/>
                  <a:ext cx="338" cy="1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8" name="Rectangle 33"/>
                <p:cNvSpPr>
                  <a:spLocks noChangeArrowheads="1"/>
                </p:cNvSpPr>
                <p:nvPr/>
              </p:nvSpPr>
              <p:spPr bwMode="auto">
                <a:xfrm>
                  <a:off x="602" y="2490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9" name="Rectangle 34"/>
                <p:cNvSpPr>
                  <a:spLocks noChangeArrowheads="1"/>
                </p:cNvSpPr>
                <p:nvPr/>
              </p:nvSpPr>
              <p:spPr bwMode="auto">
                <a:xfrm>
                  <a:off x="921" y="2488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</p:grpSp>
          <p:sp>
            <p:nvSpPr>
              <p:cNvPr id="45" name="Line 35"/>
              <p:cNvSpPr>
                <a:spLocks noChangeShapeType="1"/>
              </p:cNvSpPr>
              <p:nvPr/>
            </p:nvSpPr>
            <p:spPr bwMode="auto">
              <a:xfrm flipV="1">
                <a:off x="-420" y="2634"/>
                <a:ext cx="1851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5159520" y="3118665"/>
              <a:ext cx="2988304" cy="672698"/>
              <a:chOff x="-424" y="2454"/>
              <a:chExt cx="1855" cy="357"/>
            </a:xfrm>
          </p:grpSpPr>
          <p:grpSp>
            <p:nvGrpSpPr>
              <p:cNvPr id="38" name="Group 39"/>
              <p:cNvGrpSpPr>
                <a:grpSpLocks/>
              </p:cNvGrpSpPr>
              <p:nvPr/>
            </p:nvGrpSpPr>
            <p:grpSpPr bwMode="auto">
              <a:xfrm flipH="1">
                <a:off x="171" y="2454"/>
                <a:ext cx="1086" cy="357"/>
                <a:chOff x="171" y="2454"/>
                <a:chExt cx="1086" cy="357"/>
              </a:xfrm>
            </p:grpSpPr>
            <p:sp>
              <p:nvSpPr>
                <p:cNvPr id="40" name="Rectangle 40"/>
                <p:cNvSpPr>
                  <a:spLocks noChangeArrowheads="1"/>
                </p:cNvSpPr>
                <p:nvPr/>
              </p:nvSpPr>
              <p:spPr bwMode="auto">
                <a:xfrm>
                  <a:off x="171" y="2454"/>
                  <a:ext cx="1084" cy="3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1" name="Rectangle 41"/>
                <p:cNvSpPr>
                  <a:spLocks noChangeArrowheads="1"/>
                </p:cNvSpPr>
                <p:nvPr/>
              </p:nvSpPr>
              <p:spPr bwMode="auto">
                <a:xfrm>
                  <a:off x="216" y="2554"/>
                  <a:ext cx="337" cy="1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2" name="Rectangle 42"/>
                <p:cNvSpPr>
                  <a:spLocks noChangeArrowheads="1"/>
                </p:cNvSpPr>
                <p:nvPr/>
              </p:nvSpPr>
              <p:spPr bwMode="auto">
                <a:xfrm>
                  <a:off x="602" y="2490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3" name="Rectangle 43"/>
                <p:cNvSpPr>
                  <a:spLocks noChangeArrowheads="1"/>
                </p:cNvSpPr>
                <p:nvPr/>
              </p:nvSpPr>
              <p:spPr bwMode="auto">
                <a:xfrm>
                  <a:off x="923" y="2488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</p:grpSp>
          <p:sp>
            <p:nvSpPr>
              <p:cNvPr id="39" name="Line 44"/>
              <p:cNvSpPr>
                <a:spLocks noChangeShapeType="1"/>
              </p:cNvSpPr>
              <p:nvPr/>
            </p:nvSpPr>
            <p:spPr bwMode="auto">
              <a:xfrm>
                <a:off x="-424" y="2634"/>
                <a:ext cx="185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 rot="2656396">
              <a:off x="6789237" y="2101137"/>
              <a:ext cx="648203" cy="648203"/>
              <a:chOff x="354" y="2715"/>
              <a:chExt cx="344" cy="344"/>
            </a:xfrm>
          </p:grpSpPr>
          <p:sp>
            <p:nvSpPr>
              <p:cNvPr id="34" name="Oval 52"/>
              <p:cNvSpPr>
                <a:spLocks noChangeArrowheads="1"/>
              </p:cNvSpPr>
              <p:nvPr/>
            </p:nvSpPr>
            <p:spPr bwMode="auto">
              <a:xfrm>
                <a:off x="352" y="2715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35" name="Oval 53"/>
              <p:cNvSpPr>
                <a:spLocks noChangeArrowheads="1"/>
              </p:cNvSpPr>
              <p:nvPr/>
            </p:nvSpPr>
            <p:spPr bwMode="auto">
              <a:xfrm>
                <a:off x="450" y="2811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36" name="Oval 54"/>
              <p:cNvSpPr>
                <a:spLocks noChangeArrowheads="1"/>
              </p:cNvSpPr>
              <p:nvPr/>
            </p:nvSpPr>
            <p:spPr bwMode="auto">
              <a:xfrm>
                <a:off x="545" y="290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37" name="Oval 55"/>
              <p:cNvSpPr>
                <a:spLocks noChangeArrowheads="1"/>
              </p:cNvSpPr>
              <p:nvPr/>
            </p:nvSpPr>
            <p:spPr bwMode="auto">
              <a:xfrm>
                <a:off x="640" y="300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</p:grpSp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5093322" y="1028968"/>
              <a:ext cx="1876772" cy="2781247"/>
              <a:chOff x="2267" y="1877"/>
              <a:chExt cx="996" cy="1476"/>
            </a:xfrm>
          </p:grpSpPr>
          <p:sp>
            <p:nvSpPr>
              <p:cNvPr id="64" name="Rectangle 45"/>
              <p:cNvSpPr>
                <a:spLocks noChangeArrowheads="1"/>
              </p:cNvSpPr>
              <p:nvPr/>
            </p:nvSpPr>
            <p:spPr bwMode="auto">
              <a:xfrm>
                <a:off x="2267" y="1877"/>
                <a:ext cx="67" cy="1476"/>
              </a:xfrm>
              <a:prstGeom prst="rect">
                <a:avLst/>
              </a:prstGeom>
              <a:solidFill>
                <a:schemeClr val="accent6"/>
              </a:solidFill>
              <a:ln w="2857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5" name="Text Box 48"/>
              <p:cNvSpPr txBox="1">
                <a:spLocks noChangeArrowheads="1"/>
              </p:cNvSpPr>
              <p:nvPr/>
            </p:nvSpPr>
            <p:spPr bwMode="auto">
              <a:xfrm>
                <a:off x="2328" y="2402"/>
                <a:ext cx="935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altLang="en-US" dirty="0">
                    <a:solidFill>
                      <a:schemeClr val="accent6"/>
                    </a:solidFill>
                    <a:latin typeface="+mn-lt"/>
                  </a:rPr>
                  <a:t>high-speed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altLang="en-US" dirty="0">
                    <a:solidFill>
                      <a:schemeClr val="accent6"/>
                    </a:solidFill>
                    <a:latin typeface="+mn-lt"/>
                  </a:rPr>
                  <a:t>interconnect</a:t>
                </a:r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671394" y="1055344"/>
              <a:ext cx="2413801" cy="672700"/>
              <a:chOff x="930" y="1989"/>
              <a:chExt cx="1482" cy="357"/>
            </a:xfrm>
          </p:grpSpPr>
          <p:sp>
            <p:nvSpPr>
              <p:cNvPr id="59" name="Rectangle 9"/>
              <p:cNvSpPr>
                <a:spLocks noChangeArrowheads="1"/>
              </p:cNvSpPr>
              <p:nvPr/>
            </p:nvSpPr>
            <p:spPr bwMode="auto">
              <a:xfrm>
                <a:off x="1152" y="1989"/>
                <a:ext cx="1086" cy="3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0" name="Rectangle 5"/>
              <p:cNvSpPr>
                <a:spLocks noChangeArrowheads="1"/>
              </p:cNvSpPr>
              <p:nvPr/>
            </p:nvSpPr>
            <p:spPr bwMode="auto">
              <a:xfrm>
                <a:off x="1197" y="2089"/>
                <a:ext cx="337" cy="1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1" name="Rectangle 6"/>
              <p:cNvSpPr>
                <a:spLocks noChangeArrowheads="1"/>
              </p:cNvSpPr>
              <p:nvPr/>
            </p:nvSpPr>
            <p:spPr bwMode="auto">
              <a:xfrm>
                <a:off x="1582" y="2025"/>
                <a:ext cx="273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2" name="Rectangle 8"/>
              <p:cNvSpPr>
                <a:spLocks noChangeArrowheads="1"/>
              </p:cNvSpPr>
              <p:nvPr/>
            </p:nvSpPr>
            <p:spPr bwMode="auto">
              <a:xfrm>
                <a:off x="1904" y="2023"/>
                <a:ext cx="274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3" name="Line 16"/>
              <p:cNvSpPr>
                <a:spLocks noChangeShapeType="1"/>
              </p:cNvSpPr>
              <p:nvPr/>
            </p:nvSpPr>
            <p:spPr bwMode="auto">
              <a:xfrm>
                <a:off x="930" y="2169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658203" y="3118665"/>
              <a:ext cx="2443952" cy="672698"/>
              <a:chOff x="930" y="1989"/>
              <a:chExt cx="1482" cy="357"/>
            </a:xfrm>
          </p:grpSpPr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1152" y="1989"/>
                <a:ext cx="1088" cy="3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5" name="Rectangle 20"/>
              <p:cNvSpPr>
                <a:spLocks noChangeArrowheads="1"/>
              </p:cNvSpPr>
              <p:nvPr/>
            </p:nvSpPr>
            <p:spPr bwMode="auto">
              <a:xfrm>
                <a:off x="1197" y="2089"/>
                <a:ext cx="337" cy="1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6" name="Rectangle 21"/>
              <p:cNvSpPr>
                <a:spLocks noChangeArrowheads="1"/>
              </p:cNvSpPr>
              <p:nvPr/>
            </p:nvSpPr>
            <p:spPr bwMode="auto">
              <a:xfrm>
                <a:off x="1582" y="2025"/>
                <a:ext cx="273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7" name="Rectangle 22"/>
              <p:cNvSpPr>
                <a:spLocks noChangeArrowheads="1"/>
              </p:cNvSpPr>
              <p:nvPr/>
            </p:nvSpPr>
            <p:spPr bwMode="auto">
              <a:xfrm>
                <a:off x="1904" y="2023"/>
                <a:ext cx="274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8" name="Line 23"/>
              <p:cNvSpPr>
                <a:spLocks noChangeShapeType="1"/>
              </p:cNvSpPr>
              <p:nvPr/>
            </p:nvSpPr>
            <p:spPr bwMode="auto">
              <a:xfrm>
                <a:off x="930" y="2169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 rot="2656396">
              <a:off x="3406275" y="2112443"/>
              <a:ext cx="648203" cy="648203"/>
              <a:chOff x="354" y="2715"/>
              <a:chExt cx="344" cy="344"/>
            </a:xfrm>
          </p:grpSpPr>
          <p:sp>
            <p:nvSpPr>
              <p:cNvPr id="50" name="Oval 25"/>
              <p:cNvSpPr>
                <a:spLocks noChangeArrowheads="1"/>
              </p:cNvSpPr>
              <p:nvPr/>
            </p:nvSpPr>
            <p:spPr bwMode="auto">
              <a:xfrm>
                <a:off x="352" y="2715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" name="Oval 26"/>
              <p:cNvSpPr>
                <a:spLocks noChangeArrowheads="1"/>
              </p:cNvSpPr>
              <p:nvPr/>
            </p:nvSpPr>
            <p:spPr bwMode="auto">
              <a:xfrm>
                <a:off x="450" y="2811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2" name="Oval 27"/>
              <p:cNvSpPr>
                <a:spLocks noChangeArrowheads="1"/>
              </p:cNvSpPr>
              <p:nvPr/>
            </p:nvSpPr>
            <p:spPr bwMode="auto">
              <a:xfrm>
                <a:off x="545" y="290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3" name="Oval 28"/>
              <p:cNvSpPr>
                <a:spLocks noChangeArrowheads="1"/>
              </p:cNvSpPr>
              <p:nvPr/>
            </p:nvSpPr>
            <p:spPr bwMode="auto">
              <a:xfrm>
                <a:off x="640" y="300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</p:grpSp>
        <p:sp>
          <p:nvSpPr>
            <p:cNvPr id="9" name="Text Box 57"/>
            <p:cNvSpPr txBox="1">
              <a:spLocks noChangeArrowheads="1"/>
            </p:cNvSpPr>
            <p:nvPr/>
          </p:nvSpPr>
          <p:spPr bwMode="auto">
            <a:xfrm>
              <a:off x="3180847" y="3827929"/>
              <a:ext cx="15116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input ports</a:t>
              </a:r>
            </a:p>
          </p:txBody>
        </p:sp>
        <p:sp>
          <p:nvSpPr>
            <p:cNvPr id="13" name="Text Box 58"/>
            <p:cNvSpPr txBox="1">
              <a:spLocks noChangeArrowheads="1"/>
            </p:cNvSpPr>
            <p:nvPr/>
          </p:nvSpPr>
          <p:spPr bwMode="auto">
            <a:xfrm>
              <a:off x="5777808" y="3832515"/>
              <a:ext cx="25686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output ports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308947" y="1254422"/>
              <a:ext cx="342555" cy="265120"/>
              <a:chOff x="3520936" y="2214426"/>
              <a:chExt cx="438804" cy="265120"/>
            </a:xfrm>
          </p:grpSpPr>
          <p:sp>
            <p:nvSpPr>
              <p:cNvPr id="30" name="Rectangle 18"/>
              <p:cNvSpPr>
                <a:spLocks noChangeArrowheads="1"/>
              </p:cNvSpPr>
              <p:nvPr/>
            </p:nvSpPr>
            <p:spPr bwMode="auto">
              <a:xfrm>
                <a:off x="352093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1" name="Rectangle 18"/>
              <p:cNvSpPr>
                <a:spLocks noChangeArrowheads="1"/>
              </p:cNvSpPr>
              <p:nvPr/>
            </p:nvSpPr>
            <p:spPr bwMode="auto">
              <a:xfrm>
                <a:off x="3630637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2" name="Rectangle 18"/>
              <p:cNvSpPr>
                <a:spLocks noChangeArrowheads="1"/>
              </p:cNvSpPr>
              <p:nvPr/>
            </p:nvSpPr>
            <p:spPr bwMode="auto">
              <a:xfrm>
                <a:off x="374033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3" name="Rectangle 18"/>
              <p:cNvSpPr>
                <a:spLocks noChangeArrowheads="1"/>
              </p:cNvSpPr>
              <p:nvPr/>
            </p:nvSpPr>
            <p:spPr bwMode="auto">
              <a:xfrm>
                <a:off x="385003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330449" y="3308321"/>
              <a:ext cx="342555" cy="265120"/>
              <a:chOff x="3520936" y="2214426"/>
              <a:chExt cx="438804" cy="265120"/>
            </a:xfrm>
          </p:grpSpPr>
          <p:sp>
            <p:nvSpPr>
              <p:cNvPr id="26" name="Rectangle 18"/>
              <p:cNvSpPr>
                <a:spLocks noChangeArrowheads="1"/>
              </p:cNvSpPr>
              <p:nvPr/>
            </p:nvSpPr>
            <p:spPr bwMode="auto">
              <a:xfrm>
                <a:off x="352093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3630637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8" name="Rectangle 18"/>
              <p:cNvSpPr>
                <a:spLocks noChangeArrowheads="1"/>
              </p:cNvSpPr>
              <p:nvPr/>
            </p:nvSpPr>
            <p:spPr bwMode="auto">
              <a:xfrm>
                <a:off x="374033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9" name="Rectangle 18"/>
              <p:cNvSpPr>
                <a:spLocks noChangeArrowheads="1"/>
              </p:cNvSpPr>
              <p:nvPr/>
            </p:nvSpPr>
            <p:spPr bwMode="auto">
              <a:xfrm>
                <a:off x="385003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259192" y="3319627"/>
              <a:ext cx="342555" cy="265120"/>
              <a:chOff x="3439216" y="2214426"/>
              <a:chExt cx="438804" cy="265120"/>
            </a:xfrm>
          </p:grpSpPr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343921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3548919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3658619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5" name="Rectangle 18"/>
              <p:cNvSpPr>
                <a:spLocks noChangeArrowheads="1"/>
              </p:cNvSpPr>
              <p:nvPr/>
            </p:nvSpPr>
            <p:spPr bwMode="auto">
              <a:xfrm>
                <a:off x="3768319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226239" y="1267612"/>
              <a:ext cx="342555" cy="265120"/>
              <a:chOff x="3439216" y="2214426"/>
              <a:chExt cx="438803" cy="265120"/>
            </a:xfrm>
          </p:grpSpPr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3439216" y="2216360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548916" y="2217734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3658618" y="2219108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3768318" y="2214426"/>
                <a:ext cx="109701" cy="260438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</p:grpSp>
      <p:sp>
        <p:nvSpPr>
          <p:cNvPr id="81" name="Title 1"/>
          <p:cNvSpPr txBox="1">
            <a:spLocks/>
          </p:cNvSpPr>
          <p:nvPr/>
        </p:nvSpPr>
        <p:spPr>
          <a:xfrm>
            <a:off x="6227663" y="109482"/>
            <a:ext cx="5389752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More realistic model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539539" y="2068335"/>
            <a:ext cx="2753579" cy="1476814"/>
            <a:chOff x="1593954" y="2045826"/>
            <a:chExt cx="2753579" cy="1476814"/>
          </a:xfrm>
        </p:grpSpPr>
        <p:sp>
          <p:nvSpPr>
            <p:cNvPr id="82" name="Rectangle 8"/>
            <p:cNvSpPr>
              <a:spLocks noChangeArrowheads="1"/>
            </p:cNvSpPr>
            <p:nvPr/>
          </p:nvSpPr>
          <p:spPr bwMode="auto">
            <a:xfrm>
              <a:off x="2537266" y="2045826"/>
              <a:ext cx="718998" cy="9278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84" name="Rectangle 18"/>
            <p:cNvSpPr>
              <a:spLocks noChangeArrowheads="1"/>
            </p:cNvSpPr>
            <p:nvPr/>
          </p:nvSpPr>
          <p:spPr bwMode="auto">
            <a:xfrm>
              <a:off x="2853946" y="2286339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5" name="Rectangle 18"/>
            <p:cNvSpPr>
              <a:spLocks noChangeArrowheads="1"/>
            </p:cNvSpPr>
            <p:nvPr/>
          </p:nvSpPr>
          <p:spPr bwMode="auto">
            <a:xfrm>
              <a:off x="2939585" y="2287713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6" name="Rectangle 18"/>
            <p:cNvSpPr>
              <a:spLocks noChangeArrowheads="1"/>
            </p:cNvSpPr>
            <p:nvPr/>
          </p:nvSpPr>
          <p:spPr bwMode="auto">
            <a:xfrm>
              <a:off x="3025224" y="2289087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7" name="Rectangle 18"/>
            <p:cNvSpPr>
              <a:spLocks noChangeArrowheads="1"/>
            </p:cNvSpPr>
            <p:nvPr/>
          </p:nvSpPr>
          <p:spPr bwMode="auto">
            <a:xfrm>
              <a:off x="3110862" y="2284405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9" name="Line 16"/>
            <p:cNvSpPr>
              <a:spLocks noChangeShapeType="1"/>
            </p:cNvSpPr>
            <p:nvPr/>
          </p:nvSpPr>
          <p:spPr bwMode="auto">
            <a:xfrm flipV="1">
              <a:off x="3265590" y="236434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90" name="Rectangle 18"/>
            <p:cNvSpPr>
              <a:spLocks noChangeArrowheads="1"/>
            </p:cNvSpPr>
            <p:nvPr/>
          </p:nvSpPr>
          <p:spPr bwMode="auto">
            <a:xfrm>
              <a:off x="2597029" y="2294807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91" name="Rectangle 18"/>
            <p:cNvSpPr>
              <a:spLocks noChangeArrowheads="1"/>
            </p:cNvSpPr>
            <p:nvPr/>
          </p:nvSpPr>
          <p:spPr bwMode="auto">
            <a:xfrm>
              <a:off x="2682668" y="2296181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92" name="Rectangle 18"/>
            <p:cNvSpPr>
              <a:spLocks noChangeArrowheads="1"/>
            </p:cNvSpPr>
            <p:nvPr/>
          </p:nvSpPr>
          <p:spPr bwMode="auto">
            <a:xfrm>
              <a:off x="2768306" y="2291499"/>
              <a:ext cx="85639" cy="475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93" name="Line 16"/>
            <p:cNvSpPr>
              <a:spLocks noChangeShapeType="1"/>
            </p:cNvSpPr>
            <p:nvPr/>
          </p:nvSpPr>
          <p:spPr bwMode="auto">
            <a:xfrm flipV="1">
              <a:off x="3265590" y="246133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94" name="Line 16"/>
            <p:cNvSpPr>
              <a:spLocks noChangeShapeType="1"/>
            </p:cNvSpPr>
            <p:nvPr/>
          </p:nvSpPr>
          <p:spPr bwMode="auto">
            <a:xfrm flipV="1">
              <a:off x="3265590" y="255831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95" name="Line 16"/>
            <p:cNvSpPr>
              <a:spLocks noChangeShapeType="1"/>
            </p:cNvSpPr>
            <p:nvPr/>
          </p:nvSpPr>
          <p:spPr bwMode="auto">
            <a:xfrm flipV="1">
              <a:off x="3265590" y="265530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 flipV="1">
              <a:off x="2113736" y="237361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98" name="Line 16"/>
            <p:cNvSpPr>
              <a:spLocks noChangeShapeType="1"/>
            </p:cNvSpPr>
            <p:nvPr/>
          </p:nvSpPr>
          <p:spPr bwMode="auto">
            <a:xfrm flipV="1">
              <a:off x="2113736" y="247059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99" name="Line 16"/>
            <p:cNvSpPr>
              <a:spLocks noChangeShapeType="1"/>
            </p:cNvSpPr>
            <p:nvPr/>
          </p:nvSpPr>
          <p:spPr bwMode="auto">
            <a:xfrm flipV="1">
              <a:off x="2113736" y="2567582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100" name="Line 16"/>
            <p:cNvSpPr>
              <a:spLocks noChangeShapeType="1"/>
            </p:cNvSpPr>
            <p:nvPr/>
          </p:nvSpPr>
          <p:spPr bwMode="auto">
            <a:xfrm flipV="1">
              <a:off x="2113736" y="2664567"/>
              <a:ext cx="418867" cy="92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102" name="Text Box 57"/>
            <p:cNvSpPr txBox="1">
              <a:spLocks noChangeArrowheads="1"/>
            </p:cNvSpPr>
            <p:nvPr/>
          </p:nvSpPr>
          <p:spPr bwMode="auto">
            <a:xfrm>
              <a:off x="1593954" y="2691643"/>
              <a:ext cx="8098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dirty="0">
                  <a:latin typeface="+mn-lt"/>
                </a:rPr>
                <a:t>input</a:t>
              </a:r>
            </a:p>
            <a:p>
              <a:pPr algn="r"/>
              <a:r>
                <a:rPr lang="en-US" altLang="en-US" dirty="0">
                  <a:latin typeface="+mn-lt"/>
                </a:rPr>
                <a:t>ports</a:t>
              </a:r>
            </a:p>
          </p:txBody>
        </p:sp>
        <p:sp>
          <p:nvSpPr>
            <p:cNvPr id="103" name="Text Box 57"/>
            <p:cNvSpPr txBox="1">
              <a:spLocks noChangeArrowheads="1"/>
            </p:cNvSpPr>
            <p:nvPr/>
          </p:nvSpPr>
          <p:spPr bwMode="auto">
            <a:xfrm>
              <a:off x="3367778" y="2671911"/>
              <a:ext cx="9797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latin typeface="+mn-lt"/>
                </a:rPr>
                <a:t>output</a:t>
              </a:r>
            </a:p>
            <a:p>
              <a:r>
                <a:rPr lang="en-US" altLang="en-US" dirty="0">
                  <a:latin typeface="+mn-lt"/>
                </a:rPr>
                <a:t>ports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6290478" y="1072947"/>
            <a:ext cx="497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queue      for each port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85446" y="1159015"/>
            <a:ext cx="497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/>
              <a:t>One queue</a:t>
            </a:r>
            <a:endParaRPr lang="en-US" sz="2800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8064615-260E-8C45-80DB-42ECBAEAE88D}"/>
              </a:ext>
            </a:extLst>
          </p:cNvPr>
          <p:cNvGrpSpPr/>
          <p:nvPr/>
        </p:nvGrpSpPr>
        <p:grpSpPr>
          <a:xfrm>
            <a:off x="7910241" y="1209106"/>
            <a:ext cx="342555" cy="265120"/>
            <a:chOff x="9667461" y="2161814"/>
            <a:chExt cx="342555" cy="265120"/>
          </a:xfrm>
        </p:grpSpPr>
        <p:sp>
          <p:nvSpPr>
            <p:cNvPr id="96" name="Rectangle 18">
              <a:extLst>
                <a:ext uri="{FF2B5EF4-FFF2-40B4-BE49-F238E27FC236}">
                  <a16:creationId xmlns:a16="http://schemas.microsoft.com/office/drawing/2014/main" id="{3F9230AC-7D0A-4C42-8A8F-5068FBC21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461" y="2163748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1" name="Rectangle 18">
              <a:extLst>
                <a:ext uri="{FF2B5EF4-FFF2-40B4-BE49-F238E27FC236}">
                  <a16:creationId xmlns:a16="http://schemas.microsoft.com/office/drawing/2014/main" id="{2131BD60-ACD5-2E43-AB96-FEECAB1FF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3100" y="2165122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7" name="Rectangle 18">
              <a:extLst>
                <a:ext uri="{FF2B5EF4-FFF2-40B4-BE49-F238E27FC236}">
                  <a16:creationId xmlns:a16="http://schemas.microsoft.com/office/drawing/2014/main" id="{0B3FA74D-BB22-CC43-94E8-FE2D09C21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8739" y="2166496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8" name="Rectangle 18">
              <a:extLst>
                <a:ext uri="{FF2B5EF4-FFF2-40B4-BE49-F238E27FC236}">
                  <a16:creationId xmlns:a16="http://schemas.microsoft.com/office/drawing/2014/main" id="{10712322-DC87-D74C-B3F6-DAAF00404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4377" y="2161814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F51BBEA-0B01-1C49-8AE2-DDBD7F887C20}"/>
              </a:ext>
            </a:extLst>
          </p:cNvPr>
          <p:cNvGrpSpPr/>
          <p:nvPr/>
        </p:nvGrpSpPr>
        <p:grpSpPr>
          <a:xfrm>
            <a:off x="2456975" y="1291083"/>
            <a:ext cx="342555" cy="265120"/>
            <a:chOff x="9667461" y="2161814"/>
            <a:chExt cx="342555" cy="265120"/>
          </a:xfrm>
        </p:grpSpPr>
        <p:sp>
          <p:nvSpPr>
            <p:cNvPr id="110" name="Rectangle 18">
              <a:extLst>
                <a:ext uri="{FF2B5EF4-FFF2-40B4-BE49-F238E27FC236}">
                  <a16:creationId xmlns:a16="http://schemas.microsoft.com/office/drawing/2014/main" id="{20726D21-F281-BA46-B7C9-BC4181A59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461" y="2163748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1" name="Rectangle 18">
              <a:extLst>
                <a:ext uri="{FF2B5EF4-FFF2-40B4-BE49-F238E27FC236}">
                  <a16:creationId xmlns:a16="http://schemas.microsoft.com/office/drawing/2014/main" id="{F9022D76-7654-7749-83DF-71076237B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3100" y="2165122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2" name="Rectangle 18">
              <a:extLst>
                <a:ext uri="{FF2B5EF4-FFF2-40B4-BE49-F238E27FC236}">
                  <a16:creationId xmlns:a16="http://schemas.microsoft.com/office/drawing/2014/main" id="{E760FC8B-8CA2-B047-A4E9-E9068E94C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8739" y="2166496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3" name="Rectangle 18">
              <a:extLst>
                <a:ext uri="{FF2B5EF4-FFF2-40B4-BE49-F238E27FC236}">
                  <a16:creationId xmlns:a16="http://schemas.microsoft.com/office/drawing/2014/main" id="{0BFC972D-8F2F-2E4D-B314-C355E84CC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4377" y="2161814"/>
              <a:ext cx="85639" cy="26043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97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generation routers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894378"/>
          </a:xfrm>
        </p:spPr>
        <p:txBody>
          <a:bodyPr>
            <a:normAutofit/>
          </a:bodyPr>
          <a:lstStyle/>
          <a:p>
            <a:r>
              <a:rPr lang="en-US" dirty="0"/>
              <a:t>General-purpose computers with several network cards.</a:t>
            </a:r>
          </a:p>
          <a:p>
            <a:r>
              <a:rPr lang="en-US" dirty="0"/>
              <a:t>Routing </a:t>
            </a:r>
            <a:r>
              <a:rPr lang="en-US" b="1" i="1" dirty="0">
                <a:solidFill>
                  <a:schemeClr val="accent6"/>
                </a:solidFill>
              </a:rPr>
              <a:t>software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implements the forwarding logic.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., </a:t>
            </a:r>
            <a:r>
              <a:rPr lang="en-US" b="1" i="1" dirty="0" err="1">
                <a:solidFill>
                  <a:schemeClr val="accent6"/>
                </a:solidFill>
              </a:rPr>
              <a:t>iptables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command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configures Linux kernel’s handling of packets</a:t>
            </a:r>
          </a:p>
          <a:p>
            <a:r>
              <a:rPr lang="en-US" dirty="0"/>
              <a:t>However, memory and bus bandwidth become bottlenecks.</a:t>
            </a:r>
          </a:p>
          <a:p>
            <a:pPr lvl="1"/>
            <a:r>
              <a:rPr lang="en-US" dirty="0"/>
              <a:t>General-purpose computers are optimized for computing, not I/O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00235" y="4041253"/>
            <a:ext cx="10365698" cy="2686424"/>
            <a:chOff x="1125538" y="4032251"/>
            <a:chExt cx="6842124" cy="1773238"/>
          </a:xfrm>
        </p:grpSpPr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1560513" y="4032251"/>
              <a:ext cx="6407149" cy="1773238"/>
              <a:chOff x="983" y="2540"/>
              <a:chExt cx="4036" cy="1117"/>
            </a:xfrm>
          </p:grpSpPr>
          <p:sp>
            <p:nvSpPr>
              <p:cNvPr id="5" name="Rectangle 30"/>
              <p:cNvSpPr>
                <a:spLocks noChangeArrowheads="1"/>
              </p:cNvSpPr>
              <p:nvPr/>
            </p:nvSpPr>
            <p:spPr bwMode="auto">
              <a:xfrm>
                <a:off x="983" y="2542"/>
                <a:ext cx="766" cy="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" name="Text Box 31"/>
              <p:cNvSpPr txBox="1">
                <a:spLocks noChangeArrowheads="1"/>
              </p:cNvSpPr>
              <p:nvPr/>
            </p:nvSpPr>
            <p:spPr bwMode="auto">
              <a:xfrm>
                <a:off x="1024" y="2557"/>
                <a:ext cx="641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en-US">
                    <a:latin typeface="+mn-lt"/>
                  </a:rPr>
                  <a:t>input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>
                    <a:latin typeface="+mn-lt"/>
                  </a:rPr>
                  <a:t>port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>
                    <a:latin typeface="+mn-lt"/>
                  </a:rPr>
                  <a:t>(e.g.,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>
                    <a:latin typeface="+mn-lt"/>
                  </a:rPr>
                  <a:t>Ethernet)</a:t>
                </a:r>
              </a:p>
            </p:txBody>
          </p:sp>
          <p:sp>
            <p:nvSpPr>
              <p:cNvPr id="7" name="Text Box 32"/>
              <p:cNvSpPr txBox="1">
                <a:spLocks noChangeArrowheads="1"/>
              </p:cNvSpPr>
              <p:nvPr/>
            </p:nvSpPr>
            <p:spPr bwMode="auto">
              <a:xfrm>
                <a:off x="2358" y="2773"/>
                <a:ext cx="56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en-US">
                    <a:latin typeface="+mn-lt"/>
                  </a:rPr>
                  <a:t>memory</a:t>
                </a:r>
              </a:p>
            </p:txBody>
          </p:sp>
          <p:sp>
            <p:nvSpPr>
              <p:cNvPr id="8" name="Rectangle 34"/>
              <p:cNvSpPr>
                <a:spLocks noChangeArrowheads="1"/>
              </p:cNvSpPr>
              <p:nvPr/>
            </p:nvSpPr>
            <p:spPr bwMode="auto">
              <a:xfrm>
                <a:off x="2072" y="2542"/>
                <a:ext cx="1173" cy="6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9" name="Rectangle 35"/>
              <p:cNvSpPr>
                <a:spLocks noChangeArrowheads="1"/>
              </p:cNvSpPr>
              <p:nvPr/>
            </p:nvSpPr>
            <p:spPr bwMode="auto">
              <a:xfrm>
                <a:off x="3557" y="2540"/>
                <a:ext cx="766" cy="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598" y="2555"/>
                <a:ext cx="641" cy="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en-US" dirty="0">
                    <a:latin typeface="+mn-lt"/>
                  </a:rPr>
                  <a:t>output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 dirty="0">
                    <a:latin typeface="+mn-lt"/>
                  </a:rPr>
                  <a:t>port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 dirty="0">
                    <a:latin typeface="+mn-lt"/>
                  </a:rPr>
                  <a:t>(e.g.,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 dirty="0">
                    <a:latin typeface="+mn-lt"/>
                  </a:rPr>
                  <a:t>Ethernet)</a:t>
                </a:r>
              </a:p>
            </p:txBody>
          </p:sp>
          <p:sp>
            <p:nvSpPr>
              <p:cNvPr id="11" name="Line 37"/>
              <p:cNvSpPr>
                <a:spLocks noChangeShapeType="1"/>
              </p:cNvSpPr>
              <p:nvPr/>
            </p:nvSpPr>
            <p:spPr bwMode="auto">
              <a:xfrm>
                <a:off x="983" y="3561"/>
                <a:ext cx="3337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12" name="Line 38"/>
              <p:cNvSpPr>
                <a:spLocks noChangeShapeType="1"/>
              </p:cNvSpPr>
              <p:nvPr/>
            </p:nvSpPr>
            <p:spPr bwMode="auto">
              <a:xfrm>
                <a:off x="1370" y="3252"/>
                <a:ext cx="0" cy="31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13" name="Line 39"/>
              <p:cNvSpPr>
                <a:spLocks noChangeShapeType="1"/>
              </p:cNvSpPr>
              <p:nvPr/>
            </p:nvSpPr>
            <p:spPr bwMode="auto">
              <a:xfrm>
                <a:off x="3939" y="3242"/>
                <a:ext cx="0" cy="31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14" name="Line 40"/>
              <p:cNvSpPr>
                <a:spLocks noChangeShapeType="1"/>
              </p:cNvSpPr>
              <p:nvPr/>
            </p:nvSpPr>
            <p:spPr bwMode="auto">
              <a:xfrm>
                <a:off x="2665" y="3240"/>
                <a:ext cx="0" cy="3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  <p:sp>
            <p:nvSpPr>
              <p:cNvPr id="15" name="Text Box 41"/>
              <p:cNvSpPr txBox="1">
                <a:spLocks noChangeArrowheads="1"/>
              </p:cNvSpPr>
              <p:nvPr/>
            </p:nvSpPr>
            <p:spPr bwMode="auto">
              <a:xfrm>
                <a:off x="4304" y="3435"/>
                <a:ext cx="715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>
                    <a:latin typeface="+mn-lt"/>
                  </a:rPr>
                  <a:t>system bus</a:t>
                </a:r>
              </a:p>
            </p:txBody>
          </p:sp>
        </p:grpSp>
        <p:pic>
          <p:nvPicPr>
            <p:cNvPr id="16" name="Picture 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538" y="4225925"/>
              <a:ext cx="533400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338" y="4189413"/>
              <a:ext cx="533400" cy="68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136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router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1344534"/>
          </a:xfrm>
        </p:spPr>
        <p:txBody>
          <a:bodyPr/>
          <a:lstStyle/>
          <a:p>
            <a:r>
              <a:rPr lang="en-US" b="1"/>
              <a:t>Control plane: </a:t>
            </a:r>
            <a:r>
              <a:rPr lang="en-US" dirty="0"/>
              <a:t>run routing algorithms (RIP, OSPF, BGP)</a:t>
            </a:r>
          </a:p>
          <a:p>
            <a:r>
              <a:rPr lang="en-US" b="1" dirty="0"/>
              <a:t>Data plane: </a:t>
            </a:r>
            <a:r>
              <a:rPr lang="en-US" dirty="0"/>
              <a:t>forward packets from incoming to outgoing links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461398" y="2363570"/>
            <a:ext cx="9717390" cy="4600447"/>
            <a:chOff x="639763" y="2672341"/>
            <a:chExt cx="8186737" cy="3875799"/>
          </a:xfrm>
        </p:grpSpPr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2787650" y="3646488"/>
              <a:ext cx="1609725" cy="2343150"/>
              <a:chOff x="2418" y="1882"/>
              <a:chExt cx="1014" cy="1476"/>
            </a:xfrm>
          </p:grpSpPr>
          <p:sp>
            <p:nvSpPr>
              <p:cNvPr id="5" name="Rectangle 45"/>
              <p:cNvSpPr>
                <a:spLocks noChangeArrowheads="1"/>
              </p:cNvSpPr>
              <p:nvPr/>
            </p:nvSpPr>
            <p:spPr bwMode="auto">
              <a:xfrm>
                <a:off x="2418" y="1882"/>
                <a:ext cx="1014" cy="14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6" name="Text Box 48"/>
              <p:cNvSpPr txBox="1">
                <a:spLocks noChangeArrowheads="1"/>
              </p:cNvSpPr>
              <p:nvPr/>
            </p:nvSpPr>
            <p:spPr bwMode="auto">
              <a:xfrm>
                <a:off x="2509" y="2418"/>
                <a:ext cx="828" cy="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US" altLang="en-US" dirty="0">
                    <a:latin typeface="+mn-lt"/>
                  </a:rPr>
                  <a:t>high-speed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altLang="en-US" dirty="0">
                    <a:latin typeface="+mn-lt"/>
                  </a:rPr>
                  <a:t>switching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altLang="en-US" dirty="0">
                    <a:latin typeface="+mn-lt"/>
                  </a:rPr>
                  <a:t>fabric</a:t>
                </a:r>
              </a:p>
            </p:txBody>
          </p:sp>
        </p:grpSp>
        <p:sp>
          <p:nvSpPr>
            <p:cNvPr id="7" name="Rectangle 46"/>
            <p:cNvSpPr>
              <a:spLocks noChangeArrowheads="1"/>
            </p:cNvSpPr>
            <p:nvPr/>
          </p:nvSpPr>
          <p:spPr bwMode="auto">
            <a:xfrm>
              <a:off x="2805113" y="2684463"/>
              <a:ext cx="1590675" cy="6477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8" name="Text Box 47"/>
            <p:cNvSpPr txBox="1">
              <a:spLocks noChangeArrowheads="1"/>
            </p:cNvSpPr>
            <p:nvPr/>
          </p:nvSpPr>
          <p:spPr bwMode="auto">
            <a:xfrm>
              <a:off x="2905034" y="2672341"/>
              <a:ext cx="1342034" cy="72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>
                  <a:latin typeface="+mn-lt"/>
                </a:rPr>
                <a:t>routing 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dirty="0">
                  <a:latin typeface="+mn-lt"/>
                </a:rPr>
                <a:t>processor</a:t>
              </a:r>
            </a:p>
          </p:txBody>
        </p:sp>
        <p:sp>
          <p:nvSpPr>
            <p:cNvPr id="9" name="Line 50"/>
            <p:cNvSpPr>
              <a:spLocks noChangeShapeType="1"/>
            </p:cNvSpPr>
            <p:nvPr/>
          </p:nvSpPr>
          <p:spPr bwMode="auto">
            <a:xfrm>
              <a:off x="3533775" y="3203575"/>
              <a:ext cx="19050" cy="571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744538" y="3660775"/>
              <a:ext cx="2033587" cy="566738"/>
              <a:chOff x="930" y="1989"/>
              <a:chExt cx="1482" cy="357"/>
            </a:xfrm>
          </p:grpSpPr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1152" y="1989"/>
                <a:ext cx="1086" cy="3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1197" y="2089"/>
                <a:ext cx="337" cy="1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1582" y="2025"/>
                <a:ext cx="273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1904" y="2023"/>
                <a:ext cx="274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930" y="2169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16" name="Group 18"/>
            <p:cNvGrpSpPr>
              <a:grpSpLocks/>
            </p:cNvGrpSpPr>
            <p:nvPr/>
          </p:nvGrpSpPr>
          <p:grpSpPr bwMode="auto">
            <a:xfrm>
              <a:off x="733425" y="5399088"/>
              <a:ext cx="2058988" cy="566737"/>
              <a:chOff x="930" y="1989"/>
              <a:chExt cx="1482" cy="357"/>
            </a:xfrm>
          </p:grpSpPr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1152" y="1989"/>
                <a:ext cx="1088" cy="35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1197" y="2089"/>
                <a:ext cx="337" cy="1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>
                <a:off x="1582" y="2025"/>
                <a:ext cx="273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1904" y="2023"/>
                <a:ext cx="274" cy="2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930" y="2169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22" name="Group 29"/>
            <p:cNvGrpSpPr>
              <a:grpSpLocks/>
            </p:cNvGrpSpPr>
            <p:nvPr/>
          </p:nvGrpSpPr>
          <p:grpSpPr bwMode="auto">
            <a:xfrm rot="2656396">
              <a:off x="1363663" y="4551363"/>
              <a:ext cx="546100" cy="546100"/>
              <a:chOff x="354" y="2715"/>
              <a:chExt cx="344" cy="344"/>
            </a:xfrm>
          </p:grpSpPr>
          <p:sp>
            <p:nvSpPr>
              <p:cNvPr id="23" name="Oval 25"/>
              <p:cNvSpPr>
                <a:spLocks noChangeArrowheads="1"/>
              </p:cNvSpPr>
              <p:nvPr/>
            </p:nvSpPr>
            <p:spPr bwMode="auto">
              <a:xfrm>
                <a:off x="352" y="2715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4" name="Oval 26"/>
              <p:cNvSpPr>
                <a:spLocks noChangeArrowheads="1"/>
              </p:cNvSpPr>
              <p:nvPr/>
            </p:nvSpPr>
            <p:spPr bwMode="auto">
              <a:xfrm>
                <a:off x="450" y="2811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5" name="Oval 27"/>
              <p:cNvSpPr>
                <a:spLocks noChangeArrowheads="1"/>
              </p:cNvSpPr>
              <p:nvPr/>
            </p:nvSpPr>
            <p:spPr bwMode="auto">
              <a:xfrm>
                <a:off x="545" y="290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26" name="Oval 28"/>
              <p:cNvSpPr>
                <a:spLocks noChangeArrowheads="1"/>
              </p:cNvSpPr>
              <p:nvPr/>
            </p:nvSpPr>
            <p:spPr bwMode="auto">
              <a:xfrm>
                <a:off x="640" y="300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</p:grpSp>
        <p:sp>
          <p:nvSpPr>
            <p:cNvPr id="27" name="Text Box 57"/>
            <p:cNvSpPr txBox="1">
              <a:spLocks noChangeArrowheads="1"/>
            </p:cNvSpPr>
            <p:nvPr/>
          </p:nvSpPr>
          <p:spPr bwMode="auto">
            <a:xfrm>
              <a:off x="639763" y="6045200"/>
              <a:ext cx="23196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latin typeface="+mn-lt"/>
                </a:rPr>
                <a:t>router input ports</a:t>
              </a:r>
            </a:p>
          </p:txBody>
        </p:sp>
        <p:grpSp>
          <p:nvGrpSpPr>
            <p:cNvPr id="28" name="Group 37"/>
            <p:cNvGrpSpPr>
              <a:grpSpLocks/>
            </p:cNvGrpSpPr>
            <p:nvPr/>
          </p:nvGrpSpPr>
          <p:grpSpPr bwMode="auto">
            <a:xfrm>
              <a:off x="4344988" y="3665538"/>
              <a:ext cx="1957387" cy="566737"/>
              <a:chOff x="-51" y="2454"/>
              <a:chExt cx="1482" cy="357"/>
            </a:xfrm>
          </p:grpSpPr>
          <p:grpSp>
            <p:nvGrpSpPr>
              <p:cNvPr id="29" name="Group 36"/>
              <p:cNvGrpSpPr>
                <a:grpSpLocks/>
              </p:cNvGrpSpPr>
              <p:nvPr/>
            </p:nvGrpSpPr>
            <p:grpSpPr bwMode="auto">
              <a:xfrm flipH="1">
                <a:off x="171" y="2454"/>
                <a:ext cx="1086" cy="357"/>
                <a:chOff x="171" y="2454"/>
                <a:chExt cx="1086" cy="357"/>
              </a:xfrm>
            </p:grpSpPr>
            <p:sp>
              <p:nvSpPr>
                <p:cNvPr id="31" name="Rectangle 31"/>
                <p:cNvSpPr>
                  <a:spLocks noChangeArrowheads="1"/>
                </p:cNvSpPr>
                <p:nvPr/>
              </p:nvSpPr>
              <p:spPr bwMode="auto">
                <a:xfrm>
                  <a:off x="171" y="2454"/>
                  <a:ext cx="1084" cy="3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2" name="Rectangle 32"/>
                <p:cNvSpPr>
                  <a:spLocks noChangeArrowheads="1"/>
                </p:cNvSpPr>
                <p:nvPr/>
              </p:nvSpPr>
              <p:spPr bwMode="auto">
                <a:xfrm>
                  <a:off x="216" y="2554"/>
                  <a:ext cx="338" cy="1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3" name="Rectangle 33"/>
                <p:cNvSpPr>
                  <a:spLocks noChangeArrowheads="1"/>
                </p:cNvSpPr>
                <p:nvPr/>
              </p:nvSpPr>
              <p:spPr bwMode="auto">
                <a:xfrm>
                  <a:off x="602" y="2490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4" name="Rectangle 34"/>
                <p:cNvSpPr>
                  <a:spLocks noChangeArrowheads="1"/>
                </p:cNvSpPr>
                <p:nvPr/>
              </p:nvSpPr>
              <p:spPr bwMode="auto">
                <a:xfrm>
                  <a:off x="921" y="2488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</p:grpSp>
          <p:sp>
            <p:nvSpPr>
              <p:cNvPr id="30" name="Line 35"/>
              <p:cNvSpPr>
                <a:spLocks noChangeShapeType="1"/>
              </p:cNvSpPr>
              <p:nvPr/>
            </p:nvSpPr>
            <p:spPr bwMode="auto">
              <a:xfrm>
                <a:off x="-51" y="2634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35" name="Group 38"/>
            <p:cNvGrpSpPr>
              <a:grpSpLocks/>
            </p:cNvGrpSpPr>
            <p:nvPr/>
          </p:nvGrpSpPr>
          <p:grpSpPr bwMode="auto">
            <a:xfrm>
              <a:off x="4364038" y="5399088"/>
              <a:ext cx="2011362" cy="566737"/>
              <a:chOff x="-51" y="2454"/>
              <a:chExt cx="1482" cy="357"/>
            </a:xfrm>
          </p:grpSpPr>
          <p:grpSp>
            <p:nvGrpSpPr>
              <p:cNvPr id="36" name="Group 39"/>
              <p:cNvGrpSpPr>
                <a:grpSpLocks/>
              </p:cNvGrpSpPr>
              <p:nvPr/>
            </p:nvGrpSpPr>
            <p:grpSpPr bwMode="auto">
              <a:xfrm flipH="1">
                <a:off x="171" y="2454"/>
                <a:ext cx="1086" cy="357"/>
                <a:chOff x="171" y="2454"/>
                <a:chExt cx="1086" cy="357"/>
              </a:xfrm>
            </p:grpSpPr>
            <p:sp>
              <p:nvSpPr>
                <p:cNvPr id="38" name="Rectangle 40"/>
                <p:cNvSpPr>
                  <a:spLocks noChangeArrowheads="1"/>
                </p:cNvSpPr>
                <p:nvPr/>
              </p:nvSpPr>
              <p:spPr bwMode="auto">
                <a:xfrm>
                  <a:off x="171" y="2454"/>
                  <a:ext cx="1084" cy="3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39" name="Rectangle 41"/>
                <p:cNvSpPr>
                  <a:spLocks noChangeArrowheads="1"/>
                </p:cNvSpPr>
                <p:nvPr/>
              </p:nvSpPr>
              <p:spPr bwMode="auto">
                <a:xfrm>
                  <a:off x="216" y="2554"/>
                  <a:ext cx="337" cy="16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0" name="Rectangle 42"/>
                <p:cNvSpPr>
                  <a:spLocks noChangeArrowheads="1"/>
                </p:cNvSpPr>
                <p:nvPr/>
              </p:nvSpPr>
              <p:spPr bwMode="auto">
                <a:xfrm>
                  <a:off x="602" y="2490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  <p:sp>
              <p:nvSpPr>
                <p:cNvPr id="41" name="Rectangle 43"/>
                <p:cNvSpPr>
                  <a:spLocks noChangeArrowheads="1"/>
                </p:cNvSpPr>
                <p:nvPr/>
              </p:nvSpPr>
              <p:spPr bwMode="auto">
                <a:xfrm>
                  <a:off x="923" y="2488"/>
                  <a:ext cx="274" cy="27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+mn-lt"/>
                  </a:endParaRPr>
                </a:p>
              </p:txBody>
            </p:sp>
          </p:grpSp>
          <p:sp>
            <p:nvSpPr>
              <p:cNvPr id="37" name="Line 44"/>
              <p:cNvSpPr>
                <a:spLocks noChangeShapeType="1"/>
              </p:cNvSpPr>
              <p:nvPr/>
            </p:nvSpPr>
            <p:spPr bwMode="auto">
              <a:xfrm>
                <a:off x="-51" y="2634"/>
                <a:ext cx="14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2400"/>
              </a:p>
            </p:txBody>
          </p:sp>
        </p:grpSp>
        <p:grpSp>
          <p:nvGrpSpPr>
            <p:cNvPr id="42" name="Group 51"/>
            <p:cNvGrpSpPr>
              <a:grpSpLocks/>
            </p:cNvGrpSpPr>
            <p:nvPr/>
          </p:nvGrpSpPr>
          <p:grpSpPr bwMode="auto">
            <a:xfrm rot="2656396">
              <a:off x="5230813" y="4541838"/>
              <a:ext cx="546100" cy="546100"/>
              <a:chOff x="354" y="2715"/>
              <a:chExt cx="344" cy="344"/>
            </a:xfrm>
          </p:grpSpPr>
          <p:sp>
            <p:nvSpPr>
              <p:cNvPr id="43" name="Oval 52"/>
              <p:cNvSpPr>
                <a:spLocks noChangeArrowheads="1"/>
              </p:cNvSpPr>
              <p:nvPr/>
            </p:nvSpPr>
            <p:spPr bwMode="auto">
              <a:xfrm>
                <a:off x="352" y="2715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4" name="Oval 53"/>
              <p:cNvSpPr>
                <a:spLocks noChangeArrowheads="1"/>
              </p:cNvSpPr>
              <p:nvPr/>
            </p:nvSpPr>
            <p:spPr bwMode="auto">
              <a:xfrm>
                <a:off x="450" y="2811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5" name="Oval 54"/>
              <p:cNvSpPr>
                <a:spLocks noChangeArrowheads="1"/>
              </p:cNvSpPr>
              <p:nvPr/>
            </p:nvSpPr>
            <p:spPr bwMode="auto">
              <a:xfrm>
                <a:off x="545" y="2907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46" name="Oval 55"/>
              <p:cNvSpPr>
                <a:spLocks noChangeArrowheads="1"/>
              </p:cNvSpPr>
              <p:nvPr/>
            </p:nvSpPr>
            <p:spPr bwMode="auto">
              <a:xfrm>
                <a:off x="640" y="3003"/>
                <a:ext cx="56" cy="5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</p:grpSp>
        <p:sp>
          <p:nvSpPr>
            <p:cNvPr id="47" name="Text Box 58"/>
            <p:cNvSpPr txBox="1">
              <a:spLocks noChangeArrowheads="1"/>
            </p:cNvSpPr>
            <p:nvPr/>
          </p:nvSpPr>
          <p:spPr bwMode="auto">
            <a:xfrm>
              <a:off x="4664075" y="6086475"/>
              <a:ext cx="24895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>
                  <a:latin typeface="+mn-lt"/>
                </a:rPr>
                <a:t>router output ports</a:t>
              </a:r>
            </a:p>
          </p:txBody>
        </p:sp>
        <p:cxnSp>
          <p:nvCxnSpPr>
            <p:cNvPr id="48" name="Straight Connector 47"/>
            <p:cNvCxnSpPr>
              <a:cxnSpLocks noChangeShapeType="1"/>
            </p:cNvCxnSpPr>
            <p:nvPr/>
          </p:nvCxnSpPr>
          <p:spPr bwMode="auto">
            <a:xfrm>
              <a:off x="733425" y="3455988"/>
              <a:ext cx="7802563" cy="12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TextBox 48"/>
            <p:cNvSpPr txBox="1">
              <a:spLocks noChangeArrowheads="1"/>
            </p:cNvSpPr>
            <p:nvPr/>
          </p:nvSpPr>
          <p:spPr bwMode="auto">
            <a:xfrm>
              <a:off x="6888163" y="3492500"/>
              <a:ext cx="193833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/>
              <a:r>
                <a:rPr lang="en-US" altLang="en-US" sz="2000">
                  <a:latin typeface="+mn-lt"/>
                </a:rPr>
                <a:t>forwarding data plane  (hardware)</a:t>
              </a: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362700" y="2825750"/>
              <a:ext cx="244951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/>
              <a:r>
                <a:rPr lang="en-US" altLang="en-US" sz="2000">
                  <a:latin typeface="+mn-lt"/>
                </a:rPr>
                <a:t>routing, management</a:t>
              </a:r>
            </a:p>
            <a:p>
              <a:pPr algn="r"/>
              <a:r>
                <a:rPr lang="en-US" altLang="en-US" sz="2000">
                  <a:latin typeface="+mn-lt"/>
                </a:rPr>
                <a:t>control plane (software)</a:t>
              </a:r>
            </a:p>
          </p:txBody>
        </p:sp>
        <p:sp>
          <p:nvSpPr>
            <p:cNvPr id="51" name="Freeform 10"/>
            <p:cNvSpPr>
              <a:spLocks/>
            </p:cNvSpPr>
            <p:nvPr/>
          </p:nvSpPr>
          <p:spPr bwMode="auto">
            <a:xfrm>
              <a:off x="2198688" y="2979738"/>
              <a:ext cx="512762" cy="73025"/>
            </a:xfrm>
            <a:custGeom>
              <a:avLst/>
              <a:gdLst>
                <a:gd name="T0" fmla="*/ 487748 w 512919"/>
                <a:gd name="T1" fmla="*/ 72069 h 73266"/>
                <a:gd name="T2" fmla="*/ 512134 w 512919"/>
                <a:gd name="T3" fmla="*/ 0 h 73266"/>
                <a:gd name="T4" fmla="*/ 146323 w 512919"/>
                <a:gd name="T5" fmla="*/ 12011 h 73266"/>
                <a:gd name="T6" fmla="*/ 97549 w 512919"/>
                <a:gd name="T7" fmla="*/ 24023 h 73266"/>
                <a:gd name="T8" fmla="*/ 0 w 512919"/>
                <a:gd name="T9" fmla="*/ 12011 h 73266"/>
                <a:gd name="T10" fmla="*/ 0 w 512919"/>
                <a:gd name="T11" fmla="*/ 12011 h 73266"/>
                <a:gd name="T12" fmla="*/ 512134 w 512919"/>
                <a:gd name="T13" fmla="*/ 12011 h 732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2919"/>
                <a:gd name="T22" fmla="*/ 0 h 73266"/>
                <a:gd name="T23" fmla="*/ 512919 w 512919"/>
                <a:gd name="T24" fmla="*/ 73266 h 732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2919" h="73266">
                  <a:moveTo>
                    <a:pt x="488494" y="73266"/>
                  </a:moveTo>
                  <a:lnTo>
                    <a:pt x="512919" y="0"/>
                  </a:lnTo>
                  <a:cubicBezTo>
                    <a:pt x="390795" y="4070"/>
                    <a:pt x="268529" y="5036"/>
                    <a:pt x="146548" y="12211"/>
                  </a:cubicBezTo>
                  <a:cubicBezTo>
                    <a:pt x="129793" y="13196"/>
                    <a:pt x="114483" y="24422"/>
                    <a:pt x="97699" y="24422"/>
                  </a:cubicBezTo>
                  <a:cubicBezTo>
                    <a:pt x="64879" y="24422"/>
                    <a:pt x="0" y="12211"/>
                    <a:pt x="0" y="12211"/>
                  </a:cubicBezTo>
                  <a:lnTo>
                    <a:pt x="512919" y="122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cxnSp>
          <p:nvCxnSpPr>
            <p:cNvPr id="52" name="Elbow Connector 51"/>
            <p:cNvCxnSpPr>
              <a:cxnSpLocks noChangeShapeType="1"/>
              <a:stCxn id="7" idx="1"/>
            </p:cNvCxnSpPr>
            <p:nvPr/>
          </p:nvCxnSpPr>
          <p:spPr bwMode="auto">
            <a:xfrm rot="10800000" flipV="1">
              <a:off x="2278064" y="3008312"/>
              <a:ext cx="527050" cy="2444750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>
              <a:off x="701675" y="2698750"/>
              <a:ext cx="1931814" cy="54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 i="1" dirty="0">
                  <a:latin typeface="+mn-lt"/>
                </a:rPr>
                <a:t>forwarding tables computed,</a:t>
              </a:r>
            </a:p>
            <a:p>
              <a:r>
                <a:rPr lang="en-US" altLang="en-US" sz="1800" i="1" dirty="0">
                  <a:latin typeface="+mn-lt"/>
                </a:rPr>
                <a:t>pushed to input ports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66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ports process packets in parallel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917700" y="1306513"/>
            <a:ext cx="4642126" cy="1836737"/>
          </a:xfrm>
          <a:prstGeom prst="rect">
            <a:avLst/>
          </a:prstGeom>
          <a:solidFill>
            <a:schemeClr val="bg1"/>
          </a:solidFill>
          <a:ln w="2857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073275" y="1820863"/>
            <a:ext cx="1417638" cy="828675"/>
          </a:xfrm>
          <a:prstGeom prst="rect">
            <a:avLst/>
          </a:prstGeom>
          <a:solidFill>
            <a:schemeClr val="bg1"/>
          </a:solidFill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latin typeface="+mn-lt"/>
              </a:rPr>
              <a:t>line</a:t>
            </a:r>
          </a:p>
          <a:p>
            <a:pPr algn="ctr"/>
            <a:r>
              <a:rPr lang="en-US" altLang="en-US">
                <a:latin typeface="+mn-lt"/>
              </a:rPr>
              <a:t>termination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697288" y="1492250"/>
            <a:ext cx="1152525" cy="1409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048250" y="1443038"/>
            <a:ext cx="1355877" cy="15049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1641475" y="2232025"/>
            <a:ext cx="4238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3509963" y="2211388"/>
            <a:ext cx="1905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>
            <a:off x="4852988" y="2168525"/>
            <a:ext cx="1905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1" name="Line 32"/>
          <p:cNvSpPr>
            <a:spLocks noChangeShapeType="1"/>
          </p:cNvSpPr>
          <p:nvPr/>
        </p:nvSpPr>
        <p:spPr bwMode="auto">
          <a:xfrm flipV="1">
            <a:off x="6434714" y="2209799"/>
            <a:ext cx="545524" cy="22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3730625" y="1801813"/>
            <a:ext cx="1055688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>
                <a:latin typeface="+mn-lt"/>
              </a:rPr>
              <a:t>link </a:t>
            </a:r>
          </a:p>
          <a:p>
            <a:pPr algn="ctr">
              <a:lnSpc>
                <a:spcPct val="90000"/>
              </a:lnSpc>
            </a:pPr>
            <a:r>
              <a:rPr lang="en-US" altLang="en-US">
                <a:latin typeface="+mn-lt"/>
              </a:rPr>
              <a:t>layer </a:t>
            </a:r>
          </a:p>
          <a:p>
            <a:pPr algn="ctr">
              <a:lnSpc>
                <a:spcPct val="90000"/>
              </a:lnSpc>
            </a:pPr>
            <a:r>
              <a:rPr lang="en-US" altLang="en-US">
                <a:latin typeface="+mn-lt"/>
              </a:rPr>
              <a:t>protocol</a:t>
            </a:r>
          </a:p>
          <a:p>
            <a:pPr algn="ctr">
              <a:lnSpc>
                <a:spcPct val="90000"/>
              </a:lnSpc>
            </a:pPr>
            <a:r>
              <a:rPr lang="en-US" altLang="en-US">
                <a:latin typeface="+mn-lt"/>
              </a:rPr>
              <a:t>(receive)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4959502" y="1455738"/>
            <a:ext cx="14919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>
                <a:latin typeface="+mn-lt"/>
              </a:rPr>
              <a:t>lookup,</a:t>
            </a:r>
          </a:p>
          <a:p>
            <a:pPr algn="ctr"/>
            <a:r>
              <a:rPr lang="en-US" altLang="en-US" dirty="0">
                <a:latin typeface="+mn-lt"/>
              </a:rPr>
              <a:t>forwarding</a:t>
            </a:r>
          </a:p>
          <a:p>
            <a:pPr algn="ctr"/>
            <a:endParaRPr lang="en-US" altLang="en-US" dirty="0">
              <a:latin typeface="+mn-lt"/>
            </a:endParaRPr>
          </a:p>
          <a:p>
            <a:pPr algn="ctr"/>
            <a:r>
              <a:rPr lang="en-US" altLang="en-US" dirty="0">
                <a:latin typeface="+mn-lt"/>
              </a:rPr>
              <a:t>queueing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402116" y="3402011"/>
            <a:ext cx="8373855" cy="34559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00000"/>
                </a:solidFill>
                <a:ea typeface="ＭＳ Ｐゴシック" charset="-128"/>
              </a:rPr>
              <a:t>decentralized processing</a:t>
            </a:r>
            <a:r>
              <a:rPr lang="en-US" altLang="en-US" i="1" dirty="0">
                <a:solidFill>
                  <a:srgbClr val="C00000"/>
                </a:solidFill>
                <a:ea typeface="ＭＳ Ｐゴシック" charset="-128"/>
              </a:rPr>
              <a:t>:</a:t>
            </a:r>
            <a:r>
              <a:rPr lang="en-US" altLang="en-US" dirty="0">
                <a:solidFill>
                  <a:srgbClr val="C00000"/>
                </a:solidFill>
                <a:ea typeface="ＭＳ Ｐゴシック" charset="-128"/>
              </a:rPr>
              <a:t> </a:t>
            </a:r>
          </a:p>
          <a:p>
            <a:r>
              <a:rPr lang="en-US" altLang="en-US" sz="2800" dirty="0">
                <a:ea typeface="ＭＳ Ｐゴシック" charset="-128"/>
              </a:rPr>
              <a:t>each input port has its own processor and memory</a:t>
            </a:r>
          </a:p>
          <a:p>
            <a:r>
              <a:rPr lang="en-US" altLang="en-US" sz="2800" dirty="0">
                <a:ea typeface="ＭＳ Ｐゴシック" charset="-128"/>
              </a:rPr>
              <a:t>given a packet destination, look up output port using a copy of forwarding table in input port memory</a:t>
            </a:r>
          </a:p>
          <a:p>
            <a:r>
              <a:rPr lang="en-US" altLang="en-US" sz="2800" i="1" dirty="0">
                <a:ea typeface="ＭＳ Ｐゴシック" charset="-128"/>
              </a:rPr>
              <a:t>goal</a:t>
            </a:r>
            <a:r>
              <a:rPr lang="en-US" altLang="en-US" sz="2800" dirty="0">
                <a:ea typeface="ＭＳ Ｐゴシック" charset="-128"/>
              </a:rPr>
              <a:t>: complete input port processing at “</a:t>
            </a:r>
            <a:r>
              <a:rPr lang="en-US" altLang="ja-JP" sz="2800" dirty="0">
                <a:ea typeface="ＭＳ Ｐゴシック" charset="-128"/>
              </a:rPr>
              <a:t>line speed”</a:t>
            </a:r>
          </a:p>
          <a:p>
            <a:r>
              <a:rPr lang="en-US" altLang="en-US" sz="2800" dirty="0">
                <a:ea typeface="ＭＳ Ｐゴシック" charset="-128"/>
              </a:rPr>
              <a:t>queue packets if they arrive faster than forwarding rate into switch fabric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4158" y="3366123"/>
            <a:ext cx="26844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chemeClr val="accent1"/>
                </a:solidFill>
                <a:latin typeface="+mn-lt"/>
              </a:rPr>
              <a:t>physical layer:</a:t>
            </a:r>
          </a:p>
          <a:p>
            <a:pPr algn="r"/>
            <a:r>
              <a:rPr lang="en-US" altLang="en-US" sz="2800" dirty="0">
                <a:latin typeface="+mn-lt"/>
              </a:rPr>
              <a:t>bit-level reception</a:t>
            </a:r>
            <a:endParaRPr lang="en-US" altLang="en-US" dirty="0">
              <a:latin typeface="+mn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6343" y="4665502"/>
            <a:ext cx="2182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800" dirty="0">
                <a:solidFill>
                  <a:schemeClr val="accent2"/>
                </a:solidFill>
                <a:latin typeface="+mn-lt"/>
              </a:rPr>
              <a:t>data link layer:</a:t>
            </a:r>
          </a:p>
          <a:p>
            <a:pPr algn="r"/>
            <a:r>
              <a:rPr lang="en-US" altLang="en-US" sz="2800" dirty="0">
                <a:latin typeface="+mn-lt"/>
              </a:rPr>
              <a:t>e.g., Ethernet</a:t>
            </a:r>
          </a:p>
        </p:txBody>
      </p:sp>
      <p:sp>
        <p:nvSpPr>
          <p:cNvPr id="17" name="Line 45"/>
          <p:cNvSpPr>
            <a:spLocks noChangeShapeType="1"/>
          </p:cNvSpPr>
          <p:nvPr/>
        </p:nvSpPr>
        <p:spPr bwMode="auto">
          <a:xfrm>
            <a:off x="6980238" y="1179442"/>
            <a:ext cx="0" cy="21694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061200" y="1819275"/>
            <a:ext cx="1055688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>
                <a:latin typeface="+mn-lt"/>
              </a:rPr>
              <a:t>switch</a:t>
            </a:r>
          </a:p>
          <a:p>
            <a:pPr algn="ctr">
              <a:lnSpc>
                <a:spcPct val="90000"/>
              </a:lnSpc>
            </a:pPr>
            <a:r>
              <a:rPr lang="en-US" altLang="en-US">
                <a:latin typeface="+mn-lt"/>
              </a:rPr>
              <a:t>fabric</a:t>
            </a:r>
          </a:p>
        </p:txBody>
      </p: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175250" y="2232024"/>
            <a:ext cx="993775" cy="404468"/>
            <a:chOff x="310" y="3526"/>
            <a:chExt cx="1040" cy="457"/>
          </a:xfrm>
        </p:grpSpPr>
        <p:sp>
          <p:nvSpPr>
            <p:cNvPr id="20" name="Rectangle 47"/>
            <p:cNvSpPr>
              <a:spLocks noChangeArrowheads="1"/>
            </p:cNvSpPr>
            <p:nvPr/>
          </p:nvSpPr>
          <p:spPr bwMode="auto">
            <a:xfrm>
              <a:off x="310" y="3526"/>
              <a:ext cx="1040" cy="45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21" name="Line 48"/>
            <p:cNvSpPr>
              <a:spLocks noChangeShapeType="1"/>
            </p:cNvSpPr>
            <p:nvPr/>
          </p:nvSpPr>
          <p:spPr bwMode="auto">
            <a:xfrm>
              <a:off x="446" y="3535"/>
              <a:ext cx="2" cy="4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2" name="Line 49"/>
            <p:cNvSpPr>
              <a:spLocks noChangeShapeType="1"/>
            </p:cNvSpPr>
            <p:nvPr/>
          </p:nvSpPr>
          <p:spPr bwMode="auto">
            <a:xfrm>
              <a:off x="558" y="3538"/>
              <a:ext cx="2" cy="4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3" name="Line 50"/>
            <p:cNvSpPr>
              <a:spLocks noChangeShapeType="1"/>
            </p:cNvSpPr>
            <p:nvPr/>
          </p:nvSpPr>
          <p:spPr bwMode="auto">
            <a:xfrm>
              <a:off x="671" y="3534"/>
              <a:ext cx="2" cy="4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4" name="Line 51"/>
            <p:cNvSpPr>
              <a:spLocks noChangeShapeType="1"/>
            </p:cNvSpPr>
            <p:nvPr/>
          </p:nvSpPr>
          <p:spPr bwMode="auto">
            <a:xfrm>
              <a:off x="782" y="3535"/>
              <a:ext cx="2" cy="4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5" name="Line 52"/>
            <p:cNvSpPr>
              <a:spLocks noChangeShapeType="1"/>
            </p:cNvSpPr>
            <p:nvPr/>
          </p:nvSpPr>
          <p:spPr bwMode="auto">
            <a:xfrm>
              <a:off x="895" y="3534"/>
              <a:ext cx="2" cy="4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6" name="Line 53"/>
            <p:cNvSpPr>
              <a:spLocks noChangeShapeType="1"/>
            </p:cNvSpPr>
            <p:nvPr/>
          </p:nvSpPr>
          <p:spPr bwMode="auto">
            <a:xfrm>
              <a:off x="1006" y="3534"/>
              <a:ext cx="2" cy="4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7" name="Line 54"/>
            <p:cNvSpPr>
              <a:spLocks noChangeShapeType="1"/>
            </p:cNvSpPr>
            <p:nvPr/>
          </p:nvSpPr>
          <p:spPr bwMode="auto">
            <a:xfrm>
              <a:off x="1121" y="3535"/>
              <a:ext cx="2" cy="43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  <p:sp>
          <p:nvSpPr>
            <p:cNvPr id="28" name="Line 55"/>
            <p:cNvSpPr>
              <a:spLocks noChangeShapeType="1"/>
            </p:cNvSpPr>
            <p:nvPr/>
          </p:nvSpPr>
          <p:spPr bwMode="auto">
            <a:xfrm>
              <a:off x="1229" y="3538"/>
              <a:ext cx="2" cy="4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2400"/>
            </a:p>
          </p:txBody>
        </p:sp>
      </p:grpSp>
      <p:sp>
        <p:nvSpPr>
          <p:cNvPr id="29" name="Line 58"/>
          <p:cNvSpPr>
            <a:spLocks noChangeShapeType="1"/>
          </p:cNvSpPr>
          <p:nvPr/>
        </p:nvSpPr>
        <p:spPr bwMode="auto">
          <a:xfrm flipV="1">
            <a:off x="2374477" y="2647950"/>
            <a:ext cx="461134" cy="71817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30" name="Line 59"/>
          <p:cNvSpPr>
            <a:spLocks noChangeShapeType="1"/>
          </p:cNvSpPr>
          <p:nvPr/>
        </p:nvSpPr>
        <p:spPr bwMode="auto">
          <a:xfrm flipV="1">
            <a:off x="2491409" y="2901948"/>
            <a:ext cx="1209054" cy="175577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  <p:sp>
        <p:nvSpPr>
          <p:cNvPr id="31" name="Line 60"/>
          <p:cNvSpPr>
            <a:spLocks noChangeShapeType="1"/>
          </p:cNvSpPr>
          <p:nvPr/>
        </p:nvSpPr>
        <p:spPr bwMode="auto">
          <a:xfrm flipV="1">
            <a:off x="5175250" y="2947986"/>
            <a:ext cx="344956" cy="40094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8090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fabric </a:t>
            </a:r>
            <a:r>
              <a:rPr lang="mr-IN" dirty="0"/>
              <a:t>–</a:t>
            </a:r>
            <a:r>
              <a:rPr lang="en-US" dirty="0"/>
              <a:t> connects input and output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53334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Switching rate </a:t>
            </a:r>
            <a:r>
              <a:rPr lang="mr-IN" dirty="0"/>
              <a:t>–</a:t>
            </a:r>
            <a:r>
              <a:rPr lang="en-US" dirty="0"/>
              <a:t> the maximum rate of data transfer from all input ports to all output ports.  (A very important spec. for a router/switch.)</a:t>
            </a:r>
          </a:p>
          <a:p>
            <a:pPr lvl="1"/>
            <a:r>
              <a:rPr lang="en-US" dirty="0"/>
              <a:t>Ideally = # inputs × input line rate    • In practice, switching rate is smaller.</a:t>
            </a:r>
          </a:p>
          <a:p>
            <a:r>
              <a:rPr lang="en-US" dirty="0"/>
              <a:t>Two basic types of switching fabric: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Bus</a:t>
            </a:r>
            <a:r>
              <a:rPr lang="en-US" dirty="0"/>
              <a:t>: simplest design.  Can only</a:t>
            </a:r>
            <a:br>
              <a:rPr lang="en-US" dirty="0"/>
            </a:br>
            <a:r>
              <a:rPr lang="en-US" dirty="0"/>
              <a:t>be used by one in/out pair.</a:t>
            </a:r>
            <a:br>
              <a:rPr lang="en-US" dirty="0"/>
            </a:br>
            <a:r>
              <a:rPr lang="en-US" dirty="0"/>
              <a:t>Bus should be much faster than</a:t>
            </a:r>
            <a:br>
              <a:rPr lang="en-US" dirty="0"/>
            </a:br>
            <a:r>
              <a:rPr lang="en-US" dirty="0"/>
              <a:t>individual input line rate.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Crossbar</a:t>
            </a:r>
            <a:r>
              <a:rPr lang="en-US" dirty="0"/>
              <a:t>: advanced design for</a:t>
            </a:r>
            <a:br>
              <a:rPr lang="en-US" dirty="0"/>
            </a:br>
            <a:r>
              <a:rPr lang="en-US" dirty="0"/>
              <a:t>core routers.  Allows multiple</a:t>
            </a:r>
            <a:br>
              <a:rPr lang="en-US" dirty="0"/>
            </a:br>
            <a:r>
              <a:rPr lang="en-US" dirty="0"/>
              <a:t>simultaneous flows by opening</a:t>
            </a:r>
            <a:br>
              <a:rPr lang="en-US" dirty="0"/>
            </a:br>
            <a:r>
              <a:rPr lang="en-US" dirty="0"/>
              <a:t>and closing (</a:t>
            </a:r>
            <a:r>
              <a:rPr lang="en-US" i="1" dirty="0"/>
              <a:t>switching</a:t>
            </a:r>
            <a:r>
              <a:rPr lang="en-US" dirty="0"/>
              <a:t>) connections appropriately. 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5903856" y="2785428"/>
            <a:ext cx="5998842" cy="3835428"/>
            <a:chOff x="3641725" y="2893985"/>
            <a:chExt cx="5998842" cy="3835428"/>
          </a:xfrm>
        </p:grpSpPr>
        <p:grpSp>
          <p:nvGrpSpPr>
            <p:cNvPr id="4" name="Group 80"/>
            <p:cNvGrpSpPr>
              <a:grpSpLocks/>
            </p:cNvGrpSpPr>
            <p:nvPr/>
          </p:nvGrpSpPr>
          <p:grpSpPr bwMode="auto">
            <a:xfrm>
              <a:off x="3650171" y="3595925"/>
              <a:ext cx="1184566" cy="287167"/>
              <a:chOff x="876" y="2800"/>
              <a:chExt cx="642" cy="175"/>
            </a:xfrm>
          </p:grpSpPr>
          <p:sp>
            <p:nvSpPr>
              <p:cNvPr id="5" name="Rectangle 81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6" name="Rectangle 82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7" name="Rectangle 83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" name="Rectangle 84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9" name="Line 85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" name="Group 86"/>
            <p:cNvGrpSpPr>
              <a:grpSpLocks/>
            </p:cNvGrpSpPr>
            <p:nvPr/>
          </p:nvGrpSpPr>
          <p:grpSpPr bwMode="auto">
            <a:xfrm>
              <a:off x="3648060" y="4121695"/>
              <a:ext cx="1184565" cy="287167"/>
              <a:chOff x="876" y="2800"/>
              <a:chExt cx="642" cy="175"/>
            </a:xfrm>
          </p:grpSpPr>
          <p:sp>
            <p:nvSpPr>
              <p:cNvPr id="11" name="Rectangle 87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2" name="Rectangle 88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" name="Rectangle 89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" name="Rectangle 90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5" name="Line 91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6" name="Group 92"/>
            <p:cNvGrpSpPr>
              <a:grpSpLocks/>
            </p:cNvGrpSpPr>
            <p:nvPr/>
          </p:nvGrpSpPr>
          <p:grpSpPr bwMode="auto">
            <a:xfrm>
              <a:off x="3641725" y="4689695"/>
              <a:ext cx="1184566" cy="287167"/>
              <a:chOff x="876" y="2800"/>
              <a:chExt cx="642" cy="175"/>
            </a:xfrm>
          </p:grpSpPr>
          <p:sp>
            <p:nvSpPr>
              <p:cNvPr id="17" name="Rectangle 93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8" name="Rectangle 94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" name="Rectangle 95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0" name="Rectangle 96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" name="Line 97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2" name="Line 98"/>
            <p:cNvSpPr>
              <a:spLocks noChangeShapeType="1"/>
            </p:cNvSpPr>
            <p:nvPr/>
          </p:nvSpPr>
          <p:spPr bwMode="auto">
            <a:xfrm>
              <a:off x="4849517" y="3600148"/>
              <a:ext cx="0" cy="13344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" name="Group 99"/>
            <p:cNvGrpSpPr>
              <a:grpSpLocks/>
            </p:cNvGrpSpPr>
            <p:nvPr/>
          </p:nvGrpSpPr>
          <p:grpSpPr bwMode="auto">
            <a:xfrm>
              <a:off x="4921309" y="3579033"/>
              <a:ext cx="1184566" cy="287167"/>
              <a:chOff x="455" y="3463"/>
              <a:chExt cx="561" cy="136"/>
            </a:xfrm>
          </p:grpSpPr>
          <p:sp>
            <p:nvSpPr>
              <p:cNvPr id="24" name="Rectangle 100"/>
              <p:cNvSpPr>
                <a:spLocks noChangeArrowheads="1"/>
              </p:cNvSpPr>
              <p:nvPr/>
            </p:nvSpPr>
            <p:spPr bwMode="auto">
              <a:xfrm>
                <a:off x="498" y="3463"/>
                <a:ext cx="424" cy="13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5" name="Rectangle 101"/>
              <p:cNvSpPr>
                <a:spLocks noChangeArrowheads="1"/>
              </p:cNvSpPr>
              <p:nvPr/>
            </p:nvSpPr>
            <p:spPr bwMode="auto">
              <a:xfrm>
                <a:off x="771" y="3500"/>
                <a:ext cx="132" cy="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6" name="Rectangle 102"/>
              <p:cNvSpPr>
                <a:spLocks noChangeArrowheads="1"/>
              </p:cNvSpPr>
              <p:nvPr/>
            </p:nvSpPr>
            <p:spPr bwMode="auto">
              <a:xfrm>
                <a:off x="644" y="3477"/>
                <a:ext cx="108" cy="10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" name="Rectangle 103"/>
              <p:cNvSpPr>
                <a:spLocks noChangeArrowheads="1"/>
              </p:cNvSpPr>
              <p:nvPr/>
            </p:nvSpPr>
            <p:spPr bwMode="auto">
              <a:xfrm>
                <a:off x="517" y="3480"/>
                <a:ext cx="108" cy="10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8" name="Line 104"/>
              <p:cNvSpPr>
                <a:spLocks noChangeShapeType="1"/>
              </p:cNvSpPr>
              <p:nvPr/>
            </p:nvSpPr>
            <p:spPr bwMode="auto">
              <a:xfrm flipV="1">
                <a:off x="455" y="3527"/>
                <a:ext cx="561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9" name="Group 105"/>
            <p:cNvGrpSpPr>
              <a:grpSpLocks/>
            </p:cNvGrpSpPr>
            <p:nvPr/>
          </p:nvGrpSpPr>
          <p:grpSpPr bwMode="auto">
            <a:xfrm>
              <a:off x="4927644" y="4100580"/>
              <a:ext cx="1184565" cy="287167"/>
              <a:chOff x="455" y="3463"/>
              <a:chExt cx="561" cy="136"/>
            </a:xfrm>
          </p:grpSpPr>
          <p:sp>
            <p:nvSpPr>
              <p:cNvPr id="30" name="Rectangle 106"/>
              <p:cNvSpPr>
                <a:spLocks noChangeArrowheads="1"/>
              </p:cNvSpPr>
              <p:nvPr/>
            </p:nvSpPr>
            <p:spPr bwMode="auto">
              <a:xfrm>
                <a:off x="498" y="3463"/>
                <a:ext cx="424" cy="13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1" name="Rectangle 107"/>
              <p:cNvSpPr>
                <a:spLocks noChangeArrowheads="1"/>
              </p:cNvSpPr>
              <p:nvPr/>
            </p:nvSpPr>
            <p:spPr bwMode="auto">
              <a:xfrm>
                <a:off x="771" y="3500"/>
                <a:ext cx="132" cy="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2" name="Rectangle 108"/>
              <p:cNvSpPr>
                <a:spLocks noChangeArrowheads="1"/>
              </p:cNvSpPr>
              <p:nvPr/>
            </p:nvSpPr>
            <p:spPr bwMode="auto">
              <a:xfrm>
                <a:off x="644" y="3477"/>
                <a:ext cx="108" cy="10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3" name="Rectangle 109"/>
              <p:cNvSpPr>
                <a:spLocks noChangeArrowheads="1"/>
              </p:cNvSpPr>
              <p:nvPr/>
            </p:nvSpPr>
            <p:spPr bwMode="auto">
              <a:xfrm>
                <a:off x="517" y="3480"/>
                <a:ext cx="108" cy="10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4" name="Line 110"/>
              <p:cNvSpPr>
                <a:spLocks noChangeShapeType="1"/>
              </p:cNvSpPr>
              <p:nvPr/>
            </p:nvSpPr>
            <p:spPr bwMode="auto">
              <a:xfrm flipV="1">
                <a:off x="455" y="3527"/>
                <a:ext cx="561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5" name="Group 111"/>
            <p:cNvGrpSpPr>
              <a:grpSpLocks/>
            </p:cNvGrpSpPr>
            <p:nvPr/>
          </p:nvGrpSpPr>
          <p:grpSpPr bwMode="auto">
            <a:xfrm>
              <a:off x="4921309" y="4668580"/>
              <a:ext cx="1184566" cy="287167"/>
              <a:chOff x="455" y="3463"/>
              <a:chExt cx="561" cy="136"/>
            </a:xfrm>
          </p:grpSpPr>
          <p:sp>
            <p:nvSpPr>
              <p:cNvPr id="36" name="Rectangle 112"/>
              <p:cNvSpPr>
                <a:spLocks noChangeArrowheads="1"/>
              </p:cNvSpPr>
              <p:nvPr/>
            </p:nvSpPr>
            <p:spPr bwMode="auto">
              <a:xfrm>
                <a:off x="498" y="3463"/>
                <a:ext cx="424" cy="13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7" name="Rectangle 113"/>
              <p:cNvSpPr>
                <a:spLocks noChangeArrowheads="1"/>
              </p:cNvSpPr>
              <p:nvPr/>
            </p:nvSpPr>
            <p:spPr bwMode="auto">
              <a:xfrm>
                <a:off x="771" y="3500"/>
                <a:ext cx="132" cy="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8" name="Rectangle 114"/>
              <p:cNvSpPr>
                <a:spLocks noChangeArrowheads="1"/>
              </p:cNvSpPr>
              <p:nvPr/>
            </p:nvSpPr>
            <p:spPr bwMode="auto">
              <a:xfrm>
                <a:off x="644" y="3477"/>
                <a:ext cx="108" cy="10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9" name="Rectangle 115"/>
              <p:cNvSpPr>
                <a:spLocks noChangeArrowheads="1"/>
              </p:cNvSpPr>
              <p:nvPr/>
            </p:nvSpPr>
            <p:spPr bwMode="auto">
              <a:xfrm>
                <a:off x="517" y="3480"/>
                <a:ext cx="108" cy="10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0" name="Line 116"/>
              <p:cNvSpPr>
                <a:spLocks noChangeShapeType="1"/>
              </p:cNvSpPr>
              <p:nvPr/>
            </p:nvSpPr>
            <p:spPr bwMode="auto">
              <a:xfrm flipV="1">
                <a:off x="455" y="3527"/>
                <a:ext cx="561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" name="Text Box 117"/>
            <p:cNvSpPr txBox="1">
              <a:spLocks noChangeArrowheads="1"/>
            </p:cNvSpPr>
            <p:nvPr/>
          </p:nvSpPr>
          <p:spPr bwMode="auto">
            <a:xfrm>
              <a:off x="4512398" y="2952243"/>
              <a:ext cx="7312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 b="1" dirty="0">
                  <a:solidFill>
                    <a:schemeClr val="accent6"/>
                  </a:solidFill>
                  <a:latin typeface="+mn-lt"/>
                </a:rPr>
                <a:t>bus</a:t>
              </a:r>
            </a:p>
          </p:txBody>
        </p:sp>
        <p:grpSp>
          <p:nvGrpSpPr>
            <p:cNvPr id="42" name="Group 118"/>
            <p:cNvGrpSpPr>
              <a:grpSpLocks/>
            </p:cNvGrpSpPr>
            <p:nvPr/>
          </p:nvGrpSpPr>
          <p:grpSpPr bwMode="auto">
            <a:xfrm>
              <a:off x="6899808" y="3551584"/>
              <a:ext cx="1184565" cy="287167"/>
              <a:chOff x="876" y="2800"/>
              <a:chExt cx="642" cy="175"/>
            </a:xfrm>
          </p:grpSpPr>
          <p:sp>
            <p:nvSpPr>
              <p:cNvPr id="43" name="Rectangle 119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4" name="Rectangle 120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5" name="Rectangle 121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6" name="Rectangle 122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7" name="Line 123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8" name="Group 124"/>
            <p:cNvGrpSpPr>
              <a:grpSpLocks/>
            </p:cNvGrpSpPr>
            <p:nvPr/>
          </p:nvGrpSpPr>
          <p:grpSpPr bwMode="auto">
            <a:xfrm>
              <a:off x="6868135" y="4077353"/>
              <a:ext cx="1184566" cy="287167"/>
              <a:chOff x="876" y="2800"/>
              <a:chExt cx="642" cy="175"/>
            </a:xfrm>
          </p:grpSpPr>
          <p:sp>
            <p:nvSpPr>
              <p:cNvPr id="49" name="Rectangle 125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0" name="Rectangle 126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1" name="Rectangle 127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2" name="Rectangle 128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3" name="Line 129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54" name="Group 130"/>
            <p:cNvGrpSpPr>
              <a:grpSpLocks/>
            </p:cNvGrpSpPr>
            <p:nvPr/>
          </p:nvGrpSpPr>
          <p:grpSpPr bwMode="auto">
            <a:xfrm>
              <a:off x="6861801" y="4645354"/>
              <a:ext cx="1184565" cy="287167"/>
              <a:chOff x="876" y="2800"/>
              <a:chExt cx="642" cy="175"/>
            </a:xfrm>
          </p:grpSpPr>
          <p:sp>
            <p:nvSpPr>
              <p:cNvPr id="55" name="Rectangle 131"/>
              <p:cNvSpPr>
                <a:spLocks noChangeArrowheads="1"/>
              </p:cNvSpPr>
              <p:nvPr/>
            </p:nvSpPr>
            <p:spPr bwMode="auto">
              <a:xfrm>
                <a:off x="925" y="2800"/>
                <a:ext cx="485" cy="17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6" name="Rectangle 132"/>
              <p:cNvSpPr>
                <a:spLocks noChangeArrowheads="1"/>
              </p:cNvSpPr>
              <p:nvPr/>
            </p:nvSpPr>
            <p:spPr bwMode="auto">
              <a:xfrm>
                <a:off x="945" y="2849"/>
                <a:ext cx="151" cy="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7" name="Rectangle 133"/>
              <p:cNvSpPr>
                <a:spLocks noChangeArrowheads="1"/>
              </p:cNvSpPr>
              <p:nvPr/>
            </p:nvSpPr>
            <p:spPr bwMode="auto">
              <a:xfrm>
                <a:off x="1117" y="2818"/>
                <a:ext cx="124" cy="13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8" name="Rectangle 134"/>
              <p:cNvSpPr>
                <a:spLocks noChangeArrowheads="1"/>
              </p:cNvSpPr>
              <p:nvPr/>
            </p:nvSpPr>
            <p:spPr bwMode="auto">
              <a:xfrm>
                <a:off x="1263" y="2815"/>
                <a:ext cx="125" cy="13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59" name="Line 135"/>
              <p:cNvSpPr>
                <a:spLocks noChangeShapeType="1"/>
              </p:cNvSpPr>
              <p:nvPr/>
            </p:nvSpPr>
            <p:spPr bwMode="auto">
              <a:xfrm flipV="1">
                <a:off x="876" y="2882"/>
                <a:ext cx="64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0" name="Group 154"/>
            <p:cNvGrpSpPr>
              <a:grpSpLocks/>
            </p:cNvGrpSpPr>
            <p:nvPr/>
          </p:nvGrpSpPr>
          <p:grpSpPr bwMode="auto">
            <a:xfrm rot="5400000">
              <a:off x="8356760" y="4907183"/>
              <a:ext cx="1190900" cy="1376714"/>
              <a:chOff x="2954" y="2776"/>
              <a:chExt cx="564" cy="652"/>
            </a:xfrm>
          </p:grpSpPr>
          <p:grpSp>
            <p:nvGrpSpPr>
              <p:cNvPr id="61" name="Group 136"/>
              <p:cNvGrpSpPr>
                <a:grpSpLocks/>
              </p:cNvGrpSpPr>
              <p:nvPr/>
            </p:nvGrpSpPr>
            <p:grpSpPr bwMode="auto">
              <a:xfrm>
                <a:off x="2954" y="2776"/>
                <a:ext cx="561" cy="136"/>
                <a:chOff x="455" y="3463"/>
                <a:chExt cx="561" cy="136"/>
              </a:xfrm>
            </p:grpSpPr>
            <p:sp>
              <p:nvSpPr>
                <p:cNvPr id="74" name="Rectangle 137"/>
                <p:cNvSpPr>
                  <a:spLocks noChangeArrowheads="1"/>
                </p:cNvSpPr>
                <p:nvPr/>
              </p:nvSpPr>
              <p:spPr bwMode="auto">
                <a:xfrm>
                  <a:off x="496" y="3465"/>
                  <a:ext cx="424" cy="13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5" name="Rectangle 138"/>
                <p:cNvSpPr>
                  <a:spLocks noChangeArrowheads="1"/>
                </p:cNvSpPr>
                <p:nvPr/>
              </p:nvSpPr>
              <p:spPr bwMode="auto">
                <a:xfrm>
                  <a:off x="769" y="3504"/>
                  <a:ext cx="132" cy="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6" name="Rectangle 139"/>
                <p:cNvSpPr>
                  <a:spLocks noChangeArrowheads="1"/>
                </p:cNvSpPr>
                <p:nvPr/>
              </p:nvSpPr>
              <p:spPr bwMode="auto">
                <a:xfrm>
                  <a:off x="642" y="3479"/>
                  <a:ext cx="108" cy="10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7" name="Rectangle 140"/>
                <p:cNvSpPr>
                  <a:spLocks noChangeArrowheads="1"/>
                </p:cNvSpPr>
                <p:nvPr/>
              </p:nvSpPr>
              <p:spPr bwMode="auto">
                <a:xfrm>
                  <a:off x="515" y="3484"/>
                  <a:ext cx="108" cy="10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8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53" y="3529"/>
                  <a:ext cx="561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2" name="Group 142"/>
              <p:cNvGrpSpPr>
                <a:grpSpLocks/>
              </p:cNvGrpSpPr>
              <p:nvPr/>
            </p:nvGrpSpPr>
            <p:grpSpPr bwMode="auto">
              <a:xfrm>
                <a:off x="2957" y="3023"/>
                <a:ext cx="561" cy="136"/>
                <a:chOff x="455" y="3463"/>
                <a:chExt cx="561" cy="136"/>
              </a:xfrm>
            </p:grpSpPr>
            <p:sp>
              <p:nvSpPr>
                <p:cNvPr id="69" name="Rectangle 143"/>
                <p:cNvSpPr>
                  <a:spLocks noChangeArrowheads="1"/>
                </p:cNvSpPr>
                <p:nvPr/>
              </p:nvSpPr>
              <p:spPr bwMode="auto">
                <a:xfrm>
                  <a:off x="496" y="3465"/>
                  <a:ext cx="424" cy="13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0" name="Rectangle 144"/>
                <p:cNvSpPr>
                  <a:spLocks noChangeArrowheads="1"/>
                </p:cNvSpPr>
                <p:nvPr/>
              </p:nvSpPr>
              <p:spPr bwMode="auto">
                <a:xfrm>
                  <a:off x="769" y="3504"/>
                  <a:ext cx="132" cy="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1" name="Rectangle 145"/>
                <p:cNvSpPr>
                  <a:spLocks noChangeArrowheads="1"/>
                </p:cNvSpPr>
                <p:nvPr/>
              </p:nvSpPr>
              <p:spPr bwMode="auto">
                <a:xfrm>
                  <a:off x="642" y="3479"/>
                  <a:ext cx="108" cy="10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2" name="Rectangle 146"/>
                <p:cNvSpPr>
                  <a:spLocks noChangeArrowheads="1"/>
                </p:cNvSpPr>
                <p:nvPr/>
              </p:nvSpPr>
              <p:spPr bwMode="auto">
                <a:xfrm>
                  <a:off x="515" y="3484"/>
                  <a:ext cx="108" cy="10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73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453" y="3529"/>
                  <a:ext cx="561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148"/>
              <p:cNvGrpSpPr>
                <a:grpSpLocks/>
              </p:cNvGrpSpPr>
              <p:nvPr/>
            </p:nvGrpSpPr>
            <p:grpSpPr bwMode="auto">
              <a:xfrm>
                <a:off x="2954" y="3292"/>
                <a:ext cx="561" cy="136"/>
                <a:chOff x="455" y="3463"/>
                <a:chExt cx="561" cy="136"/>
              </a:xfrm>
            </p:grpSpPr>
            <p:sp>
              <p:nvSpPr>
                <p:cNvPr id="64" name="Rectangle 149"/>
                <p:cNvSpPr>
                  <a:spLocks noChangeArrowheads="1"/>
                </p:cNvSpPr>
                <p:nvPr/>
              </p:nvSpPr>
              <p:spPr bwMode="auto">
                <a:xfrm>
                  <a:off x="496" y="3465"/>
                  <a:ext cx="424" cy="13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5F5F5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65" name="Rectangle 150"/>
                <p:cNvSpPr>
                  <a:spLocks noChangeArrowheads="1"/>
                </p:cNvSpPr>
                <p:nvPr/>
              </p:nvSpPr>
              <p:spPr bwMode="auto">
                <a:xfrm>
                  <a:off x="769" y="3504"/>
                  <a:ext cx="132" cy="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66" name="Rectangle 151"/>
                <p:cNvSpPr>
                  <a:spLocks noChangeArrowheads="1"/>
                </p:cNvSpPr>
                <p:nvPr/>
              </p:nvSpPr>
              <p:spPr bwMode="auto">
                <a:xfrm>
                  <a:off x="642" y="3479"/>
                  <a:ext cx="108" cy="10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67" name="Rectangle 152"/>
                <p:cNvSpPr>
                  <a:spLocks noChangeArrowheads="1"/>
                </p:cNvSpPr>
                <p:nvPr/>
              </p:nvSpPr>
              <p:spPr bwMode="auto">
                <a:xfrm>
                  <a:off x="515" y="3484"/>
                  <a:ext cx="108" cy="10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6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53" y="3529"/>
                  <a:ext cx="561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79" name="Line 155"/>
            <p:cNvSpPr>
              <a:spLocks noChangeShapeType="1"/>
            </p:cNvSpPr>
            <p:nvPr/>
          </p:nvSpPr>
          <p:spPr bwMode="auto">
            <a:xfrm>
              <a:off x="8084373" y="3693055"/>
              <a:ext cx="141472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" name="Line 156"/>
            <p:cNvSpPr>
              <a:spLocks noChangeShapeType="1"/>
            </p:cNvSpPr>
            <p:nvPr/>
          </p:nvSpPr>
          <p:spPr bwMode="auto">
            <a:xfrm flipV="1">
              <a:off x="8033696" y="4208267"/>
              <a:ext cx="1478067" cy="42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1" name="Line 157"/>
            <p:cNvSpPr>
              <a:spLocks noChangeShapeType="1"/>
            </p:cNvSpPr>
            <p:nvPr/>
          </p:nvSpPr>
          <p:spPr bwMode="auto">
            <a:xfrm>
              <a:off x="8033696" y="4782602"/>
              <a:ext cx="146539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" name="Line 158"/>
            <p:cNvSpPr>
              <a:spLocks noChangeShapeType="1"/>
            </p:cNvSpPr>
            <p:nvPr/>
          </p:nvSpPr>
          <p:spPr bwMode="auto">
            <a:xfrm flipV="1">
              <a:off x="8409548" y="3693055"/>
              <a:ext cx="0" cy="13006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" name="Line 159"/>
            <p:cNvSpPr>
              <a:spLocks noChangeShapeType="1"/>
            </p:cNvSpPr>
            <p:nvPr/>
          </p:nvSpPr>
          <p:spPr bwMode="auto">
            <a:xfrm flipV="1">
              <a:off x="8971213" y="3693055"/>
              <a:ext cx="0" cy="13006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4" name="Line 160"/>
            <p:cNvSpPr>
              <a:spLocks noChangeShapeType="1"/>
            </p:cNvSpPr>
            <p:nvPr/>
          </p:nvSpPr>
          <p:spPr bwMode="auto">
            <a:xfrm flipV="1">
              <a:off x="9499094" y="3680386"/>
              <a:ext cx="0" cy="13006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" name="Oval 161"/>
            <p:cNvSpPr>
              <a:spLocks noChangeArrowheads="1"/>
            </p:cNvSpPr>
            <p:nvPr/>
          </p:nvSpPr>
          <p:spPr bwMode="auto">
            <a:xfrm>
              <a:off x="8354648" y="3642379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6" name="Oval 162"/>
            <p:cNvSpPr>
              <a:spLocks noChangeArrowheads="1"/>
            </p:cNvSpPr>
            <p:nvPr/>
          </p:nvSpPr>
          <p:spPr bwMode="auto">
            <a:xfrm>
              <a:off x="8354648" y="4153368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7" name="Oval 163"/>
            <p:cNvSpPr>
              <a:spLocks noChangeArrowheads="1"/>
            </p:cNvSpPr>
            <p:nvPr/>
          </p:nvSpPr>
          <p:spPr bwMode="auto">
            <a:xfrm>
              <a:off x="8346202" y="4719256"/>
              <a:ext cx="118245" cy="11824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8" name="Oval 164"/>
            <p:cNvSpPr>
              <a:spLocks noChangeArrowheads="1"/>
            </p:cNvSpPr>
            <p:nvPr/>
          </p:nvSpPr>
          <p:spPr bwMode="auto">
            <a:xfrm>
              <a:off x="8920536" y="3642379"/>
              <a:ext cx="118245" cy="1182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9" name="Oval 165"/>
            <p:cNvSpPr>
              <a:spLocks noChangeArrowheads="1"/>
            </p:cNvSpPr>
            <p:nvPr/>
          </p:nvSpPr>
          <p:spPr bwMode="auto">
            <a:xfrm>
              <a:off x="8920536" y="4153368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" name="Oval 166"/>
            <p:cNvSpPr>
              <a:spLocks noChangeArrowheads="1"/>
            </p:cNvSpPr>
            <p:nvPr/>
          </p:nvSpPr>
          <p:spPr bwMode="auto">
            <a:xfrm>
              <a:off x="8912090" y="4719256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1" name="Oval 167"/>
            <p:cNvSpPr>
              <a:spLocks noChangeArrowheads="1"/>
            </p:cNvSpPr>
            <p:nvPr/>
          </p:nvSpPr>
          <p:spPr bwMode="auto">
            <a:xfrm>
              <a:off x="9439971" y="3642379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2" name="Oval 168"/>
            <p:cNvSpPr>
              <a:spLocks noChangeArrowheads="1"/>
            </p:cNvSpPr>
            <p:nvPr/>
          </p:nvSpPr>
          <p:spPr bwMode="auto">
            <a:xfrm>
              <a:off x="9439971" y="4153368"/>
              <a:ext cx="118245" cy="11824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3" name="Oval 169"/>
            <p:cNvSpPr>
              <a:spLocks noChangeArrowheads="1"/>
            </p:cNvSpPr>
            <p:nvPr/>
          </p:nvSpPr>
          <p:spPr bwMode="auto">
            <a:xfrm>
              <a:off x="9431525" y="4719256"/>
              <a:ext cx="118245" cy="1182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4" name="Text Box 170"/>
            <p:cNvSpPr txBox="1">
              <a:spLocks noChangeArrowheads="1"/>
            </p:cNvSpPr>
            <p:nvPr/>
          </p:nvSpPr>
          <p:spPr bwMode="auto">
            <a:xfrm>
              <a:off x="7499043" y="2893985"/>
              <a:ext cx="14590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 b="1" dirty="0">
                  <a:solidFill>
                    <a:schemeClr val="accent6"/>
                  </a:solidFill>
                  <a:latin typeface="+mn-lt"/>
                </a:rPr>
                <a:t>crossbar</a:t>
              </a:r>
            </a:p>
          </p:txBody>
        </p:sp>
        <p:sp>
          <p:nvSpPr>
            <p:cNvPr id="95" name="Freeform 172"/>
            <p:cNvSpPr>
              <a:spLocks/>
            </p:cNvSpPr>
            <p:nvPr/>
          </p:nvSpPr>
          <p:spPr bwMode="auto">
            <a:xfrm>
              <a:off x="3641725" y="3655198"/>
              <a:ext cx="2668967" cy="532104"/>
            </a:xfrm>
            <a:custGeom>
              <a:avLst/>
              <a:gdLst>
                <a:gd name="T0" fmla="*/ 0 w 1264"/>
                <a:gd name="T1" fmla="*/ 2147483647 h 252"/>
                <a:gd name="T2" fmla="*/ 2147483647 w 1264"/>
                <a:gd name="T3" fmla="*/ 0 h 252"/>
                <a:gd name="T4" fmla="*/ 2147483647 w 1264"/>
                <a:gd name="T5" fmla="*/ 2147483647 h 252"/>
                <a:gd name="T6" fmla="*/ 2147483647 w 1264"/>
                <a:gd name="T7" fmla="*/ 2147483647 h 2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4"/>
                <a:gd name="T13" fmla="*/ 0 h 252"/>
                <a:gd name="T14" fmla="*/ 1264 w 1264"/>
                <a:gd name="T15" fmla="*/ 252 h 2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4" h="252">
                  <a:moveTo>
                    <a:pt x="0" y="2"/>
                  </a:moveTo>
                  <a:lnTo>
                    <a:pt x="622" y="0"/>
                  </a:lnTo>
                  <a:lnTo>
                    <a:pt x="616" y="246"/>
                  </a:lnTo>
                  <a:lnTo>
                    <a:pt x="1264" y="252"/>
                  </a:ln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6" name="Freeform 173"/>
            <p:cNvSpPr>
              <a:spLocks/>
            </p:cNvSpPr>
            <p:nvPr/>
          </p:nvSpPr>
          <p:spPr bwMode="auto">
            <a:xfrm>
              <a:off x="6830127" y="3621262"/>
              <a:ext cx="2052402" cy="2788015"/>
            </a:xfrm>
            <a:custGeom>
              <a:avLst/>
              <a:gdLst>
                <a:gd name="T0" fmla="*/ 0 w 972"/>
                <a:gd name="T1" fmla="*/ 2147483647 h 1266"/>
                <a:gd name="T2" fmla="*/ 2147483647 w 972"/>
                <a:gd name="T3" fmla="*/ 0 h 1266"/>
                <a:gd name="T4" fmla="*/ 2147483647 w 972"/>
                <a:gd name="T5" fmla="*/ 2147483647 h 1266"/>
                <a:gd name="T6" fmla="*/ 0 60000 65536"/>
                <a:gd name="T7" fmla="*/ 0 60000 65536"/>
                <a:gd name="T8" fmla="*/ 0 60000 65536"/>
                <a:gd name="T9" fmla="*/ 0 w 972"/>
                <a:gd name="T10" fmla="*/ 0 h 1266"/>
                <a:gd name="T11" fmla="*/ 972 w 972"/>
                <a:gd name="T12" fmla="*/ 1266 h 1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1266">
                  <a:moveTo>
                    <a:pt x="0" y="3"/>
                  </a:moveTo>
                  <a:lnTo>
                    <a:pt x="969" y="0"/>
                  </a:lnTo>
                  <a:lnTo>
                    <a:pt x="972" y="1266"/>
                  </a:ln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791910" y="507367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inputs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990288" y="508196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inputs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015435" y="508051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outputs</a:t>
              </a:r>
              <a:endParaRPr lang="en-US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532184" y="636008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outputs</a:t>
              </a:r>
              <a:endParaRPr lang="en-US" dirty="0"/>
            </a:p>
          </p:txBody>
        </p:sp>
        <p:sp>
          <p:nvSpPr>
            <p:cNvPr id="104" name="Freeform 173">
              <a:extLst>
                <a:ext uri="{FF2B5EF4-FFF2-40B4-BE49-F238E27FC236}">
                  <a16:creationId xmlns:a16="http://schemas.microsoft.com/office/drawing/2014/main" id="{AACB50B8-28B1-9F47-8812-A6AE4CCF6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4563" y="4139500"/>
              <a:ext cx="2589076" cy="2269778"/>
            </a:xfrm>
            <a:custGeom>
              <a:avLst/>
              <a:gdLst>
                <a:gd name="T0" fmla="*/ 0 w 972"/>
                <a:gd name="T1" fmla="*/ 2147483647 h 1266"/>
                <a:gd name="T2" fmla="*/ 2147483647 w 972"/>
                <a:gd name="T3" fmla="*/ 0 h 1266"/>
                <a:gd name="T4" fmla="*/ 2147483647 w 972"/>
                <a:gd name="T5" fmla="*/ 2147483647 h 1266"/>
                <a:gd name="T6" fmla="*/ 0 60000 65536"/>
                <a:gd name="T7" fmla="*/ 0 60000 65536"/>
                <a:gd name="T8" fmla="*/ 0 60000 65536"/>
                <a:gd name="T9" fmla="*/ 0 w 972"/>
                <a:gd name="T10" fmla="*/ 0 h 1266"/>
                <a:gd name="T11" fmla="*/ 972 w 972"/>
                <a:gd name="T12" fmla="*/ 1266 h 1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1266">
                  <a:moveTo>
                    <a:pt x="0" y="3"/>
                  </a:moveTo>
                  <a:lnTo>
                    <a:pt x="969" y="0"/>
                  </a:lnTo>
                  <a:lnTo>
                    <a:pt x="972" y="1266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5" name="Freeform 173">
              <a:extLst>
                <a:ext uri="{FF2B5EF4-FFF2-40B4-BE49-F238E27FC236}">
                  <a16:creationId xmlns:a16="http://schemas.microsoft.com/office/drawing/2014/main" id="{2C042B92-34BA-E845-8B28-A60549036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546" y="4717834"/>
              <a:ext cx="1509211" cy="1698356"/>
            </a:xfrm>
            <a:custGeom>
              <a:avLst/>
              <a:gdLst>
                <a:gd name="T0" fmla="*/ 0 w 972"/>
                <a:gd name="T1" fmla="*/ 2147483647 h 1266"/>
                <a:gd name="T2" fmla="*/ 2147483647 w 972"/>
                <a:gd name="T3" fmla="*/ 0 h 1266"/>
                <a:gd name="T4" fmla="*/ 2147483647 w 972"/>
                <a:gd name="T5" fmla="*/ 2147483647 h 1266"/>
                <a:gd name="T6" fmla="*/ 0 60000 65536"/>
                <a:gd name="T7" fmla="*/ 0 60000 65536"/>
                <a:gd name="T8" fmla="*/ 0 60000 65536"/>
                <a:gd name="T9" fmla="*/ 0 w 972"/>
                <a:gd name="T10" fmla="*/ 0 h 1266"/>
                <a:gd name="T11" fmla="*/ 972 w 972"/>
                <a:gd name="T12" fmla="*/ 1266 h 12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1266">
                  <a:moveTo>
                    <a:pt x="0" y="3"/>
                  </a:moveTo>
                  <a:lnTo>
                    <a:pt x="969" y="0"/>
                  </a:lnTo>
                  <a:lnTo>
                    <a:pt x="972" y="1266"/>
                  </a:lnTo>
                </a:path>
              </a:pathLst>
            </a:custGeom>
            <a:noFill/>
            <a:ln w="762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08444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AB00"/>
      </a:accent1>
      <a:accent2>
        <a:srgbClr val="ED4B11"/>
      </a:accent2>
      <a:accent3>
        <a:srgbClr val="A5A5A5"/>
      </a:accent3>
      <a:accent4>
        <a:srgbClr val="FFC000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0B7070-F291-BD48-BD16-063ABE220FC2}" vid="{A4957333-41A6-3442-98BC-DB1C2ACD67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3892</TotalTime>
  <Words>2918</Words>
  <Application>Microsoft Macintosh PowerPoint</Application>
  <PresentationFormat>Widescreen</PresentationFormat>
  <Paragraphs>377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</vt:lpstr>
      <vt:lpstr>Garamond</vt:lpstr>
      <vt:lpstr>Times New Roman</vt:lpstr>
      <vt:lpstr>Wingdings</vt:lpstr>
      <vt:lpstr>Theme1</vt:lpstr>
      <vt:lpstr>CS-340 Introduction to Computer Networking  Lecture 10: Router Internals &amp; Routing Algorithms</vt:lpstr>
      <vt:lpstr>Last lecture: NAT &amp; IPv6</vt:lpstr>
      <vt:lpstr>Routing Review</vt:lpstr>
      <vt:lpstr>Input and output "ports" on routers</vt:lpstr>
      <vt:lpstr>Simple router model</vt:lpstr>
      <vt:lpstr>First generation routers</vt:lpstr>
      <vt:lpstr>Modern router architecture</vt:lpstr>
      <vt:lpstr>Input ports process packets in parallel</vt:lpstr>
      <vt:lpstr>Switching fabric – connects input and output ports</vt:lpstr>
      <vt:lpstr>Crossbar switch</vt:lpstr>
      <vt:lpstr>Road analogy for switching fabrics</vt:lpstr>
      <vt:lpstr>Output ports</vt:lpstr>
      <vt:lpstr>Queues and packet loss</vt:lpstr>
      <vt:lpstr>Weighted fair queuing (WFQ)</vt:lpstr>
      <vt:lpstr>Next Topic: IP Control Plane</vt:lpstr>
      <vt:lpstr>Centralized versus Distributed algorithms</vt:lpstr>
      <vt:lpstr>Graph abstraction of computer networks</vt:lpstr>
      <vt:lpstr>Shortest Path problem</vt:lpstr>
      <vt:lpstr>Shortest path insight</vt:lpstr>
      <vt:lpstr>Bellman-Ford equation</vt:lpstr>
      <vt:lpstr>Bellman-Ford recursion</vt:lpstr>
      <vt:lpstr>Bellman-Ford algorithm</vt:lpstr>
      <vt:lpstr>Bellman-Ford demo</vt:lpstr>
      <vt:lpstr>Dijkstra’s algorithm</vt:lpstr>
      <vt:lpstr>PowerPoint Presentation</vt:lpstr>
      <vt:lpstr>Dijkstra’s algorithm demo</vt:lpstr>
      <vt:lpstr>Dijkstra’s shortest path example</vt:lpstr>
      <vt:lpstr>Bellman-Ford</vt:lpstr>
      <vt:lpstr>Distance-Vector algorithm</vt:lpstr>
      <vt:lpstr>DV is recalculated using Bellman-Ford equation</vt:lpstr>
      <vt:lpstr>DV algorithm example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251</cp:revision>
  <cp:lastPrinted>2020-02-11T17:42:16Z</cp:lastPrinted>
  <dcterms:created xsi:type="dcterms:W3CDTF">2017-09-19T21:33:23Z</dcterms:created>
  <dcterms:modified xsi:type="dcterms:W3CDTF">2020-10-13T02:49:57Z</dcterms:modified>
</cp:coreProperties>
</file>