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322" r:id="rId3"/>
    <p:sldId id="385" r:id="rId4"/>
    <p:sldId id="325" r:id="rId5"/>
    <p:sldId id="397" r:id="rId6"/>
    <p:sldId id="324" r:id="rId7"/>
    <p:sldId id="394" r:id="rId8"/>
    <p:sldId id="387" r:id="rId9"/>
    <p:sldId id="388" r:id="rId10"/>
    <p:sldId id="390" r:id="rId11"/>
    <p:sldId id="327" r:id="rId12"/>
    <p:sldId id="392" r:id="rId13"/>
    <p:sldId id="389" r:id="rId14"/>
    <p:sldId id="306" r:id="rId15"/>
    <p:sldId id="401" r:id="rId16"/>
    <p:sldId id="403" r:id="rId17"/>
    <p:sldId id="400" r:id="rId18"/>
    <p:sldId id="323" r:id="rId19"/>
    <p:sldId id="402" r:id="rId20"/>
    <p:sldId id="326" r:id="rId21"/>
    <p:sldId id="329" r:id="rId22"/>
    <p:sldId id="328" r:id="rId23"/>
    <p:sldId id="331" r:id="rId24"/>
    <p:sldId id="330" r:id="rId25"/>
    <p:sldId id="393" r:id="rId26"/>
    <p:sldId id="332" r:id="rId27"/>
    <p:sldId id="348" r:id="rId28"/>
    <p:sldId id="351" r:id="rId29"/>
    <p:sldId id="352" r:id="rId30"/>
    <p:sldId id="349" r:id="rId31"/>
    <p:sldId id="34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22"/>
            <p14:sldId id="385"/>
            <p14:sldId id="325"/>
            <p14:sldId id="397"/>
            <p14:sldId id="324"/>
            <p14:sldId id="394"/>
            <p14:sldId id="387"/>
            <p14:sldId id="388"/>
            <p14:sldId id="390"/>
            <p14:sldId id="327"/>
            <p14:sldId id="392"/>
            <p14:sldId id="389"/>
            <p14:sldId id="306"/>
            <p14:sldId id="401"/>
            <p14:sldId id="403"/>
            <p14:sldId id="400"/>
            <p14:sldId id="323"/>
            <p14:sldId id="402"/>
            <p14:sldId id="326"/>
            <p14:sldId id="329"/>
            <p14:sldId id="328"/>
            <p14:sldId id="331"/>
            <p14:sldId id="330"/>
            <p14:sldId id="393"/>
            <p14:sldId id="332"/>
            <p14:sldId id="348"/>
            <p14:sldId id="351"/>
            <p14:sldId id="352"/>
            <p14:sldId id="349"/>
            <p14:sldId id="3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88"/>
    <p:restoredTop sz="84082"/>
  </p:normalViewPr>
  <p:slideViewPr>
    <p:cSldViewPr snapToGrid="0" snapToObjects="1">
      <p:cViewPr varScale="1">
        <p:scale>
          <a:sx n="102" d="100"/>
          <a:sy n="102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10/7/20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10/7/20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1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4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Actually,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shows one of two different variations of NAT-based load balancing.  In the design shown here, the load balancer changes the source address on packets it receives from the public internet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eg.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4.4.4.4 to 10.0.0.1).  Actually, that address change is not strictly necessary.  A simpler design could leave the source address and port unchanged.  For example, a packet comes in with 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=4.4.4.4:1230,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2.2.2.2:80&gt; and that gets translated into &lt;src:4.4.4.4:1230,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=10.0.0.2:80&gt;.  (By contrast, the pictured design shows a translation into 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=10.0.0.1:1002,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dst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=10.0.0.2:80&gt;)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4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190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10/7/20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7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10/7/20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1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4807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212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5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95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605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143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10/7/20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7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10/7/20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8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08DB8A-F079-4440-B502-B6A051A81BDA}"/>
              </a:ext>
            </a:extLst>
          </p:cNvPr>
          <p:cNvSpPr txBox="1"/>
          <p:nvPr userDrawn="1"/>
        </p:nvSpPr>
        <p:spPr>
          <a:xfrm>
            <a:off x="11393905" y="154983"/>
            <a:ext cx="60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E72132-18A4-A340-91B0-EAA9D08BB4B8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3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om/intl/en/ipv6/statistic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tools.ietf.org/html/rfc6555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pdfs.semanticscholar.org/34bb/2f946f83b656c6989d42fe043bf5f259b514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tunnelbroker.net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CS-340 Introduction to Computer Networking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9: NAT and IPv6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/>
              <a:t>Steve Tarzia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97190" y="6086395"/>
            <a:ext cx="6443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/>
              <a:t>Many diagrams &amp; slides </a:t>
            </a:r>
            <a:r>
              <a:rPr lang="en-US" i="1" dirty="0"/>
              <a:t>are adapted from those by J.F Kurose and K.W. Ross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7190" y="6086395"/>
            <a:ext cx="6443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Many diagrams &amp; slides are adapted from those by J.F Kurose and K.W. Ross</a:t>
            </a:r>
          </a:p>
        </p:txBody>
      </p:sp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 difficulties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clients can only be reached by public IPs that they recently contacted.  In other words, cannot easily run services behind a NAT.</a:t>
            </a:r>
          </a:p>
          <a:p>
            <a:pPr lvl="1"/>
            <a:r>
              <a:rPr lang="en-US" dirty="0"/>
              <a:t>Special NAT-router configuration called </a:t>
            </a:r>
            <a:r>
              <a:rPr lang="en-US" i="1" dirty="0">
                <a:solidFill>
                  <a:schemeClr val="accent6"/>
                </a:solidFill>
              </a:rPr>
              <a:t>port forwarding </a:t>
            </a:r>
            <a:r>
              <a:rPr lang="en-US" dirty="0"/>
              <a:t>determines where to send unsolicited packets.</a:t>
            </a:r>
          </a:p>
          <a:p>
            <a:r>
              <a:rPr lang="en-US" dirty="0"/>
              <a:t>Some protocols (</a:t>
            </a:r>
            <a:r>
              <a:rPr lang="en-US" dirty="0" err="1"/>
              <a:t>eg.</a:t>
            </a:r>
            <a:r>
              <a:rPr lang="en-US" dirty="0"/>
              <a:t>, SIP) advertise IP address and port in payload of packet, which will not be translated by NAT.</a:t>
            </a:r>
          </a:p>
          <a:p>
            <a:r>
              <a:rPr lang="en-US" dirty="0"/>
              <a:t>Temporarily-inactive TCP connections may need to send keepalive packets that the NAT router does not “forget” the port mapping.</a:t>
            </a:r>
          </a:p>
          <a:p>
            <a:pPr lvl="1"/>
            <a:r>
              <a:rPr lang="en-US" dirty="0"/>
              <a:t>NAT’s port mappings timeout eventually to make room for later connections.</a:t>
            </a:r>
          </a:p>
        </p:txBody>
      </p:sp>
    </p:spTree>
    <p:extLst>
      <p:ext uri="{BB962C8B-B14F-4D97-AF65-F5344CB8AC3E}">
        <p14:creationId xmlns:p14="http://schemas.microsoft.com/office/powerpoint/2010/main" val="289253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loud 108">
            <a:extLst>
              <a:ext uri="{FF2B5EF4-FFF2-40B4-BE49-F238E27FC236}">
                <a16:creationId xmlns:a16="http://schemas.microsoft.com/office/drawing/2014/main" id="{03704DF9-96D9-1F45-9454-B65273DB5CD6}"/>
              </a:ext>
            </a:extLst>
          </p:cNvPr>
          <p:cNvSpPr/>
          <p:nvPr/>
        </p:nvSpPr>
        <p:spPr>
          <a:xfrm>
            <a:off x="3814372" y="3942300"/>
            <a:ext cx="4193555" cy="2146774"/>
          </a:xfrm>
          <a:prstGeom prst="cloud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Internet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(public addresses)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communication behind a NAT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2482149"/>
          </a:xfrm>
        </p:spPr>
        <p:txBody>
          <a:bodyPr>
            <a:normAutofit/>
          </a:bodyPr>
          <a:lstStyle/>
          <a:p>
            <a:r>
              <a:rPr lang="en-US" dirty="0"/>
              <a:t>Neither of the two peers can be reached directly.</a:t>
            </a:r>
          </a:p>
          <a:p>
            <a:pPr lvl="1"/>
            <a:r>
              <a:rPr lang="en-US" dirty="0"/>
              <a:t>NAT only works if private address contacts a public address.</a:t>
            </a:r>
          </a:p>
          <a:p>
            <a:pPr lvl="1"/>
            <a:r>
              <a:rPr lang="en-US" dirty="0"/>
              <a:t>Private IP address cannot listen for new connections from Internet.</a:t>
            </a:r>
          </a:p>
          <a:p>
            <a:pPr lvl="1"/>
            <a:r>
              <a:rPr lang="en-US" dirty="0"/>
              <a:t>NAT will discard any inbound packets not associated with an already-established connection.</a:t>
            </a:r>
          </a:p>
          <a:p>
            <a:endParaRPr lang="en-US" dirty="0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6604611" y="5101176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600" dirty="0"/>
              <a:t>138.76.29.7</a:t>
            </a:r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 flipH="1">
            <a:off x="7664864" y="4988463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5" name="Group 157"/>
          <p:cNvGrpSpPr>
            <a:grpSpLocks/>
          </p:cNvGrpSpPr>
          <p:nvPr/>
        </p:nvGrpSpPr>
        <p:grpSpPr bwMode="auto">
          <a:xfrm>
            <a:off x="7483890" y="3737513"/>
            <a:ext cx="2719388" cy="2565400"/>
            <a:chOff x="3948" y="731"/>
            <a:chExt cx="1713" cy="1616"/>
          </a:xfrm>
        </p:grpSpPr>
        <p:sp>
          <p:nvSpPr>
            <p:cNvPr id="16" name="Freeform 95"/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473"/>
                <a:gd name="T41" fmla="*/ 1056 w 1056"/>
                <a:gd name="T42" fmla="*/ 1473 h 14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96"/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97"/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Line 98"/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" name="Text Box 100"/>
            <p:cNvSpPr txBox="1">
              <a:spLocks noChangeArrowheads="1"/>
            </p:cNvSpPr>
            <p:nvPr/>
          </p:nvSpPr>
          <p:spPr bwMode="auto">
            <a:xfrm>
              <a:off x="4117" y="1591"/>
              <a:ext cx="492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router</a:t>
              </a:r>
            </a:p>
          </p:txBody>
        </p:sp>
        <p:sp>
          <p:nvSpPr>
            <p:cNvPr id="21" name="Line 101"/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2" name="Group 102"/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35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6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37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38" name="Group 10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41" name="Freeform 10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Freeform 10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" name="Line 109"/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110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111"/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33" name="Picture 11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4" name="Freeform 11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4" name="Group 114"/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31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2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5" name="Line 117"/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6" name="Group 153"/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29" name="Picture 15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Freeform 15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27" name="Picture 156" descr="skype_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Text Box 99"/>
            <p:cNvSpPr txBox="1">
              <a:spLocks noChangeArrowheads="1"/>
            </p:cNvSpPr>
            <p:nvPr/>
          </p:nvSpPr>
          <p:spPr bwMode="auto">
            <a:xfrm>
              <a:off x="5077" y="731"/>
              <a:ext cx="58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600" dirty="0"/>
                <a:t>10.0.0.5</a:t>
              </a:r>
            </a:p>
          </p:txBody>
        </p:sp>
      </p:grpSp>
      <p:sp>
        <p:nvSpPr>
          <p:cNvPr id="79" name="Text Box 16">
            <a:extLst>
              <a:ext uri="{FF2B5EF4-FFF2-40B4-BE49-F238E27FC236}">
                <a16:creationId xmlns:a16="http://schemas.microsoft.com/office/drawing/2014/main" id="{79160B9F-CC03-C744-9B4E-CBEF8415FAD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052339" y="5291265"/>
            <a:ext cx="10406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600" dirty="0"/>
              <a:t>59.6.3.90</a:t>
            </a:r>
          </a:p>
        </p:txBody>
      </p:sp>
      <p:sp>
        <p:nvSpPr>
          <p:cNvPr id="80" name="Line 14">
            <a:extLst>
              <a:ext uri="{FF2B5EF4-FFF2-40B4-BE49-F238E27FC236}">
                <a16:creationId xmlns:a16="http://schemas.microsoft.com/office/drawing/2014/main" id="{D98CA628-6356-904B-A57B-9EECE1B52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5812" y="5178961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1" name="Group 157">
            <a:extLst>
              <a:ext uri="{FF2B5EF4-FFF2-40B4-BE49-F238E27FC236}">
                <a16:creationId xmlns:a16="http://schemas.microsoft.com/office/drawing/2014/main" id="{61CAE3FB-6EB2-AF46-B306-10F1D72CA07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683304" y="3942299"/>
            <a:ext cx="2711450" cy="2565400"/>
            <a:chOff x="3948" y="731"/>
            <a:chExt cx="1708" cy="1616"/>
          </a:xfrm>
        </p:grpSpPr>
        <p:sp>
          <p:nvSpPr>
            <p:cNvPr id="82" name="Freeform 95">
              <a:extLst>
                <a:ext uri="{FF2B5EF4-FFF2-40B4-BE49-F238E27FC236}">
                  <a16:creationId xmlns:a16="http://schemas.microsoft.com/office/drawing/2014/main" id="{32C21371-0A1F-A045-A7BE-AF1B51784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473"/>
                <a:gd name="T41" fmla="*/ 1056 w 1056"/>
                <a:gd name="T42" fmla="*/ 1473 h 14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96">
              <a:extLst>
                <a:ext uri="{FF2B5EF4-FFF2-40B4-BE49-F238E27FC236}">
                  <a16:creationId xmlns:a16="http://schemas.microsoft.com/office/drawing/2014/main" id="{ED78EF54-332E-7941-9849-DFA95FB40A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4" name="Line 97">
              <a:extLst>
                <a:ext uri="{FF2B5EF4-FFF2-40B4-BE49-F238E27FC236}">
                  <a16:creationId xmlns:a16="http://schemas.microsoft.com/office/drawing/2014/main" id="{3CBE960D-F575-6445-AA8C-AEF07F826B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" name="Line 98">
              <a:extLst>
                <a:ext uri="{FF2B5EF4-FFF2-40B4-BE49-F238E27FC236}">
                  <a16:creationId xmlns:a16="http://schemas.microsoft.com/office/drawing/2014/main" id="{FA568028-CDEE-FF44-B1E9-48F1DCBCBC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" name="Text Box 100">
              <a:extLst>
                <a:ext uri="{FF2B5EF4-FFF2-40B4-BE49-F238E27FC236}">
                  <a16:creationId xmlns:a16="http://schemas.microsoft.com/office/drawing/2014/main" id="{88C66F3A-FC03-6441-BBEC-778D12367F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7" y="1591"/>
              <a:ext cx="492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router</a:t>
              </a:r>
            </a:p>
          </p:txBody>
        </p:sp>
        <p:sp>
          <p:nvSpPr>
            <p:cNvPr id="87" name="Line 101">
              <a:extLst>
                <a:ext uri="{FF2B5EF4-FFF2-40B4-BE49-F238E27FC236}">
                  <a16:creationId xmlns:a16="http://schemas.microsoft.com/office/drawing/2014/main" id="{BD74AA92-2455-0144-ACB4-9FA570CF1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88" name="Group 102">
              <a:extLst>
                <a:ext uri="{FF2B5EF4-FFF2-40B4-BE49-F238E27FC236}">
                  <a16:creationId xmlns:a16="http://schemas.microsoft.com/office/drawing/2014/main" id="{95B0CD5D-C992-714B-93D1-3396EA370D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101" name="Oval 407">
                <a:extLst>
                  <a:ext uri="{FF2B5EF4-FFF2-40B4-BE49-F238E27FC236}">
                    <a16:creationId xmlns:a16="http://schemas.microsoft.com/office/drawing/2014/main" id="{5012EF0E-1B33-4448-B61E-88EE10919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2" name="Rectangle 410">
                <a:extLst>
                  <a:ext uri="{FF2B5EF4-FFF2-40B4-BE49-F238E27FC236}">
                    <a16:creationId xmlns:a16="http://schemas.microsoft.com/office/drawing/2014/main" id="{601F27CB-E9AC-A34C-B690-CC53255AB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03" name="Oval 411">
                <a:extLst>
                  <a:ext uri="{FF2B5EF4-FFF2-40B4-BE49-F238E27FC236}">
                    <a16:creationId xmlns:a16="http://schemas.microsoft.com/office/drawing/2014/main" id="{DDE2665C-1D47-2444-8FA5-5D7FE546DA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04" name="Group 106">
                <a:extLst>
                  <a:ext uri="{FF2B5EF4-FFF2-40B4-BE49-F238E27FC236}">
                    <a16:creationId xmlns:a16="http://schemas.microsoft.com/office/drawing/2014/main" id="{BA6DA7EB-F1BB-B849-A2C4-E075302514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07" name="Freeform 107">
                  <a:extLst>
                    <a:ext uri="{FF2B5EF4-FFF2-40B4-BE49-F238E27FC236}">
                      <a16:creationId xmlns:a16="http://schemas.microsoft.com/office/drawing/2014/main" id="{0E6B62C7-19F3-B74E-8983-C139D9B681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108">
                  <a:extLst>
                    <a:ext uri="{FF2B5EF4-FFF2-40B4-BE49-F238E27FC236}">
                      <a16:creationId xmlns:a16="http://schemas.microsoft.com/office/drawing/2014/main" id="{AF7275D0-08C1-C042-B1C2-1970CF693D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5" name="Line 109">
                <a:extLst>
                  <a:ext uri="{FF2B5EF4-FFF2-40B4-BE49-F238E27FC236}">
                    <a16:creationId xmlns:a16="http://schemas.microsoft.com/office/drawing/2014/main" id="{48CD745D-1AE0-0843-8048-0002E4017A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10">
                <a:extLst>
                  <a:ext uri="{FF2B5EF4-FFF2-40B4-BE49-F238E27FC236}">
                    <a16:creationId xmlns:a16="http://schemas.microsoft.com/office/drawing/2014/main" id="{52208AD9-0E0D-724A-8591-1CB187F71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9" name="Group 111">
              <a:extLst>
                <a:ext uri="{FF2B5EF4-FFF2-40B4-BE49-F238E27FC236}">
                  <a16:creationId xmlns:a16="http://schemas.microsoft.com/office/drawing/2014/main" id="{7466FD8E-4EA6-E242-9541-53041CC0032C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99" name="Picture 112" descr="desktop_computer_stylized_medium">
                <a:extLst>
                  <a:ext uri="{FF2B5EF4-FFF2-40B4-BE49-F238E27FC236}">
                    <a16:creationId xmlns:a16="http://schemas.microsoft.com/office/drawing/2014/main" id="{E446D282-EF6E-BF4D-817B-CFB2FD1F8A2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" name="Freeform 113">
                <a:extLst>
                  <a:ext uri="{FF2B5EF4-FFF2-40B4-BE49-F238E27FC236}">
                    <a16:creationId xmlns:a16="http://schemas.microsoft.com/office/drawing/2014/main" id="{9AD96EE4-1068-7C47-AF49-321FB2961DD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0" name="Group 114">
              <a:extLst>
                <a:ext uri="{FF2B5EF4-FFF2-40B4-BE49-F238E27FC236}">
                  <a16:creationId xmlns:a16="http://schemas.microsoft.com/office/drawing/2014/main" id="{69812631-BBBE-3642-9749-7BC7A86A751C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97" name="Picture 115" descr="desktop_computer_stylized_medium">
                <a:extLst>
                  <a:ext uri="{FF2B5EF4-FFF2-40B4-BE49-F238E27FC236}">
                    <a16:creationId xmlns:a16="http://schemas.microsoft.com/office/drawing/2014/main" id="{C5F2D583-74E6-664D-984F-FB427EF1BBA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" name="Freeform 116">
                <a:extLst>
                  <a:ext uri="{FF2B5EF4-FFF2-40B4-BE49-F238E27FC236}">
                    <a16:creationId xmlns:a16="http://schemas.microsoft.com/office/drawing/2014/main" id="{00CE051E-EF38-5B4F-933A-815244B04F7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91" name="Line 117">
              <a:extLst>
                <a:ext uri="{FF2B5EF4-FFF2-40B4-BE49-F238E27FC236}">
                  <a16:creationId xmlns:a16="http://schemas.microsoft.com/office/drawing/2014/main" id="{33CF99FD-1CC7-8245-97C1-5FD1399B1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2" name="Group 153">
              <a:extLst>
                <a:ext uri="{FF2B5EF4-FFF2-40B4-BE49-F238E27FC236}">
                  <a16:creationId xmlns:a16="http://schemas.microsoft.com/office/drawing/2014/main" id="{CF1B3963-2E47-3C47-BA04-1C8134ED1310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95" name="Picture 154" descr="desktop_computer_stylized_medium">
                <a:extLst>
                  <a:ext uri="{FF2B5EF4-FFF2-40B4-BE49-F238E27FC236}">
                    <a16:creationId xmlns:a16="http://schemas.microsoft.com/office/drawing/2014/main" id="{02B00984-EBA4-3046-BA5E-A5C09C2E05B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6" name="Freeform 155">
                <a:extLst>
                  <a:ext uri="{FF2B5EF4-FFF2-40B4-BE49-F238E27FC236}">
                    <a16:creationId xmlns:a16="http://schemas.microsoft.com/office/drawing/2014/main" id="{0C34B782-ED04-4845-82D3-5D46B1490C1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93" name="Picture 156" descr="skype_logo">
              <a:extLst>
                <a:ext uri="{FF2B5EF4-FFF2-40B4-BE49-F238E27FC236}">
                  <a16:creationId xmlns:a16="http://schemas.microsoft.com/office/drawing/2014/main" id="{3F5F4EAA-DDCD-7540-A782-DE31964D62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" name="Text Box 99">
              <a:extLst>
                <a:ext uri="{FF2B5EF4-FFF2-40B4-BE49-F238E27FC236}">
                  <a16:creationId xmlns:a16="http://schemas.microsoft.com/office/drawing/2014/main" id="{24F1C421-B62D-FC48-8379-8ADB73162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2" y="731"/>
              <a:ext cx="58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600" dirty="0"/>
                <a:t>10.0.0.3</a:t>
              </a:r>
            </a:p>
          </p:txBody>
        </p: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FE1C946C-03BD-A046-BF97-1CEC12AEA55F}"/>
              </a:ext>
            </a:extLst>
          </p:cNvPr>
          <p:cNvSpPr txBox="1"/>
          <p:nvPr/>
        </p:nvSpPr>
        <p:spPr>
          <a:xfrm>
            <a:off x="10154119" y="3922774"/>
            <a:ext cx="1250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Listening for a call…</a:t>
            </a:r>
          </a:p>
          <a:p>
            <a:r>
              <a:rPr lang="en-US" dirty="0"/>
              <a:t>But I’m not reachable!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8D0E7A3-B080-694C-87B1-D6F0673A5C78}"/>
              </a:ext>
            </a:extLst>
          </p:cNvPr>
          <p:cNvSpPr txBox="1"/>
          <p:nvPr/>
        </p:nvSpPr>
        <p:spPr>
          <a:xfrm>
            <a:off x="920214" y="3996960"/>
            <a:ext cx="691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Starts a call</a:t>
            </a:r>
          </a:p>
        </p:txBody>
      </p:sp>
      <p:sp>
        <p:nvSpPr>
          <p:cNvPr id="113" name="Freeform 112">
            <a:extLst>
              <a:ext uri="{FF2B5EF4-FFF2-40B4-BE49-F238E27FC236}">
                <a16:creationId xmlns:a16="http://schemas.microsoft.com/office/drawing/2014/main" id="{30C24E49-CB2D-9D41-B940-8D209D72C03C}"/>
              </a:ext>
            </a:extLst>
          </p:cNvPr>
          <p:cNvSpPr/>
          <p:nvPr/>
        </p:nvSpPr>
        <p:spPr>
          <a:xfrm>
            <a:off x="2610404" y="4621238"/>
            <a:ext cx="5161996" cy="552018"/>
          </a:xfrm>
          <a:custGeom>
            <a:avLst/>
            <a:gdLst>
              <a:gd name="connsiteX0" fmla="*/ 0 w 5049520"/>
              <a:gd name="connsiteY0" fmla="*/ 0 h 726371"/>
              <a:gd name="connsiteX1" fmla="*/ 325120 w 5049520"/>
              <a:gd name="connsiteY1" fmla="*/ 670560 h 726371"/>
              <a:gd name="connsiteX2" fmla="*/ 1117600 w 5049520"/>
              <a:gd name="connsiteY2" fmla="*/ 670560 h 726371"/>
              <a:gd name="connsiteX3" fmla="*/ 3495040 w 5049520"/>
              <a:gd name="connsiteY3" fmla="*/ 518160 h 726371"/>
              <a:gd name="connsiteX4" fmla="*/ 5049520 w 5049520"/>
              <a:gd name="connsiteY4" fmla="*/ 487680 h 726371"/>
              <a:gd name="connsiteX0" fmla="*/ 0 w 5049520"/>
              <a:gd name="connsiteY0" fmla="*/ 0 h 723175"/>
              <a:gd name="connsiteX1" fmla="*/ 325120 w 5049520"/>
              <a:gd name="connsiteY1" fmla="*/ 670560 h 723175"/>
              <a:gd name="connsiteX2" fmla="*/ 1117600 w 5049520"/>
              <a:gd name="connsiteY2" fmla="*/ 670560 h 723175"/>
              <a:gd name="connsiteX3" fmla="*/ 3495040 w 5049520"/>
              <a:gd name="connsiteY3" fmla="*/ 518160 h 723175"/>
              <a:gd name="connsiteX4" fmla="*/ 5049520 w 5049520"/>
              <a:gd name="connsiteY4" fmla="*/ 487680 h 723175"/>
              <a:gd name="connsiteX0" fmla="*/ 0 w 5049520"/>
              <a:gd name="connsiteY0" fmla="*/ 0 h 723175"/>
              <a:gd name="connsiteX1" fmla="*/ 325120 w 5049520"/>
              <a:gd name="connsiteY1" fmla="*/ 670560 h 723175"/>
              <a:gd name="connsiteX2" fmla="*/ 1117600 w 5049520"/>
              <a:gd name="connsiteY2" fmla="*/ 670560 h 723175"/>
              <a:gd name="connsiteX3" fmla="*/ 3495040 w 5049520"/>
              <a:gd name="connsiteY3" fmla="*/ 518160 h 723175"/>
              <a:gd name="connsiteX4" fmla="*/ 5049520 w 5049520"/>
              <a:gd name="connsiteY4" fmla="*/ 487680 h 72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49520" h="723175">
                <a:moveTo>
                  <a:pt x="0" y="0"/>
                </a:moveTo>
                <a:cubicBezTo>
                  <a:pt x="69426" y="279400"/>
                  <a:pt x="138853" y="558800"/>
                  <a:pt x="325120" y="670560"/>
                </a:cubicBezTo>
                <a:cubicBezTo>
                  <a:pt x="511387" y="782320"/>
                  <a:pt x="935355" y="683260"/>
                  <a:pt x="1117600" y="670560"/>
                </a:cubicBezTo>
                <a:lnTo>
                  <a:pt x="3495040" y="518160"/>
                </a:lnTo>
                <a:cubicBezTo>
                  <a:pt x="4150360" y="487680"/>
                  <a:pt x="4735618" y="441325"/>
                  <a:pt x="5049520" y="487680"/>
                </a:cubicBezTo>
              </a:path>
            </a:pathLst>
          </a:custGeom>
          <a:noFill/>
          <a:ln w="5715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B31AA2E-7A6F-1141-8813-22C0602B6AC9}"/>
              </a:ext>
            </a:extLst>
          </p:cNvPr>
          <p:cNvSpPr txBox="1"/>
          <p:nvPr/>
        </p:nvSpPr>
        <p:spPr>
          <a:xfrm>
            <a:off x="7608082" y="4289490"/>
            <a:ext cx="1097407" cy="3693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Dropped!</a:t>
            </a:r>
          </a:p>
        </p:txBody>
      </p:sp>
      <p:sp>
        <p:nvSpPr>
          <p:cNvPr id="115" name="Rectangular Callout 114">
            <a:extLst>
              <a:ext uri="{FF2B5EF4-FFF2-40B4-BE49-F238E27FC236}">
                <a16:creationId xmlns:a16="http://schemas.microsoft.com/office/drawing/2014/main" id="{B40CE02E-692D-CA43-9BEB-D61390D95B64}"/>
              </a:ext>
            </a:extLst>
          </p:cNvPr>
          <p:cNvSpPr/>
          <p:nvPr/>
        </p:nvSpPr>
        <p:spPr>
          <a:xfrm>
            <a:off x="134271" y="5530196"/>
            <a:ext cx="1525448" cy="995365"/>
          </a:xfrm>
          <a:prstGeom prst="wedgeRectCallout">
            <a:avLst>
              <a:gd name="adj1" fmla="val -40661"/>
              <a:gd name="adj2" fmla="val 8403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Ideas to fix this problem?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FA6AE06-9C8F-4148-AEB4-58A59689CFCD}"/>
              </a:ext>
            </a:extLst>
          </p:cNvPr>
          <p:cNvGrpSpPr/>
          <p:nvPr/>
        </p:nvGrpSpPr>
        <p:grpSpPr>
          <a:xfrm>
            <a:off x="1135561" y="5024902"/>
            <a:ext cx="738187" cy="740555"/>
            <a:chOff x="10763181" y="2345404"/>
            <a:chExt cx="1139517" cy="1083596"/>
          </a:xfrm>
        </p:grpSpPr>
        <p:sp>
          <p:nvSpPr>
            <p:cNvPr id="71" name="Octagon 70">
              <a:extLst>
                <a:ext uri="{FF2B5EF4-FFF2-40B4-BE49-F238E27FC236}">
                  <a16:creationId xmlns:a16="http://schemas.microsoft.com/office/drawing/2014/main" id="{222798F9-48F4-6646-8981-9A2D3157B7B9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72" name="Octagon 71">
              <a:extLst>
                <a:ext uri="{FF2B5EF4-FFF2-40B4-BE49-F238E27FC236}">
                  <a16:creationId xmlns:a16="http://schemas.microsoft.com/office/drawing/2014/main" id="{C7A67D66-9F89-3B49-A94A-11AC262561E9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07578AA-9C82-8649-97DD-2F217196A429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523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1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NAT solution: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1980491"/>
          </a:xfrm>
        </p:spPr>
        <p:txBody>
          <a:bodyPr>
            <a:normAutofit/>
          </a:bodyPr>
          <a:lstStyle/>
          <a:p>
            <a:r>
              <a:rPr lang="en-US" dirty="0"/>
              <a:t>Both parties must communicate through a </a:t>
            </a:r>
            <a:r>
              <a:rPr lang="en-US" b="1" dirty="0"/>
              <a:t>relay</a:t>
            </a:r>
            <a:r>
              <a:rPr lang="en-US" dirty="0"/>
              <a:t> server.</a:t>
            </a:r>
          </a:p>
          <a:p>
            <a:pPr lvl="1"/>
            <a:r>
              <a:rPr lang="en-US" dirty="0"/>
              <a:t>Relay does no processing, so it can handle lots of traffic</a:t>
            </a:r>
          </a:p>
          <a:p>
            <a:pPr lvl="1"/>
            <a:r>
              <a:rPr lang="en-US" dirty="0"/>
              <a:t>But, it’s no longer a truly P2P, self-scaling system.</a:t>
            </a:r>
          </a:p>
          <a:p>
            <a:pPr lvl="2"/>
            <a:r>
              <a:rPr lang="en-US" dirty="0"/>
              <a:t>Need to add more relays as service grows.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6667009" y="5549175"/>
            <a:ext cx="10887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600">
                <a:latin typeface="+mn-lt"/>
                <a:cs typeface="Arial" panose="020B0604020202020204" pitchFamily="34" charset="0"/>
              </a:rPr>
              <a:t>138.76.29.7</a:t>
            </a:r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 flipH="1">
            <a:off x="7889384" y="548567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cs typeface="Arial" panose="020B0604020202020204" pitchFamily="34" charset="0"/>
            </a:endParaRPr>
          </a:p>
        </p:txBody>
      </p:sp>
      <p:pic>
        <p:nvPicPr>
          <p:cNvPr id="7" name="Picture 46" descr="kw_skype_re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197" y="3782288"/>
            <a:ext cx="825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58"/>
          <p:cNvSpPr>
            <a:spLocks/>
          </p:cNvSpPr>
          <p:nvPr/>
        </p:nvSpPr>
        <p:spPr bwMode="auto">
          <a:xfrm>
            <a:off x="5928822" y="4401413"/>
            <a:ext cx="3714750" cy="1039812"/>
          </a:xfrm>
          <a:custGeom>
            <a:avLst/>
            <a:gdLst>
              <a:gd name="T0" fmla="*/ 2147483647 w 1597"/>
              <a:gd name="T1" fmla="*/ 2147483647 h 655"/>
              <a:gd name="T2" fmla="*/ 2147483647 w 1597"/>
              <a:gd name="T3" fmla="*/ 2147483647 h 655"/>
              <a:gd name="T4" fmla="*/ 2147483647 w 1597"/>
              <a:gd name="T5" fmla="*/ 2147483647 h 655"/>
              <a:gd name="T6" fmla="*/ 2147483647 w 1597"/>
              <a:gd name="T7" fmla="*/ 2147483647 h 655"/>
              <a:gd name="T8" fmla="*/ 0 w 1597"/>
              <a:gd name="T9" fmla="*/ 2147483647 h 6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97"/>
              <a:gd name="T16" fmla="*/ 0 h 655"/>
              <a:gd name="T17" fmla="*/ 1597 w 1597"/>
              <a:gd name="T18" fmla="*/ 655 h 6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97" h="655">
                <a:moveTo>
                  <a:pt x="1597" y="61"/>
                </a:moveTo>
                <a:cubicBezTo>
                  <a:pt x="1562" y="64"/>
                  <a:pt x="1425" y="0"/>
                  <a:pt x="1376" y="78"/>
                </a:cubicBezTo>
                <a:cubicBezTo>
                  <a:pt x="1327" y="156"/>
                  <a:pt x="1464" y="449"/>
                  <a:pt x="1303" y="531"/>
                </a:cubicBezTo>
                <a:cubicBezTo>
                  <a:pt x="1142" y="613"/>
                  <a:pt x="625" y="655"/>
                  <a:pt x="408" y="572"/>
                </a:cubicBezTo>
                <a:cubicBezTo>
                  <a:pt x="190" y="490"/>
                  <a:pt x="94" y="263"/>
                  <a:pt x="0" y="36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cs typeface="Arial" panose="020B0604020202020204" pitchFamily="34" charset="0"/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6905134" y="4320450"/>
            <a:ext cx="1946275" cy="80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 dirty="0">
                <a:solidFill>
                  <a:srgbClr val="CC0000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connection to a relay initiated</a:t>
            </a:r>
          </a:p>
          <a:p>
            <a:pPr>
              <a:lnSpc>
                <a:spcPct val="85000"/>
              </a:lnSpc>
            </a:pPr>
            <a:r>
              <a:rPr lang="en-US" altLang="en-US" sz="1800" dirty="0">
                <a:latin typeface="+mn-lt"/>
                <a:cs typeface="Arial" panose="020B0604020202020204" pitchFamily="34" charset="0"/>
              </a:rPr>
              <a:t>by </a:t>
            </a:r>
            <a:r>
              <a:rPr lang="en-US" altLang="en-US" sz="1800" dirty="0" err="1">
                <a:latin typeface="+mn-lt"/>
                <a:cs typeface="Arial" panose="020B0604020202020204" pitchFamily="34" charset="0"/>
              </a:rPr>
              <a:t>NATed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host.</a:t>
            </a: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2459220" y="4101525"/>
            <a:ext cx="2137343" cy="79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 dirty="0">
                <a:solidFill>
                  <a:srgbClr val="CC0000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connection to a relay initiated by another </a:t>
            </a:r>
            <a:r>
              <a:rPr lang="en-US" altLang="en-US" sz="1800" dirty="0" err="1">
                <a:latin typeface="+mn-lt"/>
                <a:cs typeface="Arial" panose="020B0604020202020204" pitchFamily="34" charset="0"/>
              </a:rPr>
              <a:t>NATed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host.</a:t>
            </a:r>
          </a:p>
        </p:txBody>
      </p:sp>
      <p:sp>
        <p:nvSpPr>
          <p:cNvPr id="13" name="Freeform 62"/>
          <p:cNvSpPr>
            <a:spLocks/>
          </p:cNvSpPr>
          <p:nvPr/>
        </p:nvSpPr>
        <p:spPr bwMode="auto">
          <a:xfrm>
            <a:off x="5592272" y="4150588"/>
            <a:ext cx="360362" cy="420687"/>
          </a:xfrm>
          <a:custGeom>
            <a:avLst/>
            <a:gdLst>
              <a:gd name="T0" fmla="*/ 0 w 227"/>
              <a:gd name="T1" fmla="*/ 2147483647 h 265"/>
              <a:gd name="T2" fmla="*/ 2147483647 w 227"/>
              <a:gd name="T3" fmla="*/ 2147483647 h 265"/>
              <a:gd name="T4" fmla="*/ 2147483647 w 227"/>
              <a:gd name="T5" fmla="*/ 2147483647 h 265"/>
              <a:gd name="T6" fmla="*/ 0 60000 65536"/>
              <a:gd name="T7" fmla="*/ 0 60000 65536"/>
              <a:gd name="T8" fmla="*/ 0 60000 65536"/>
              <a:gd name="T9" fmla="*/ 0 w 227"/>
              <a:gd name="T10" fmla="*/ 0 h 265"/>
              <a:gd name="T11" fmla="*/ 227 w 227"/>
              <a:gd name="T12" fmla="*/ 265 h 2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265">
                <a:moveTo>
                  <a:pt x="0" y="265"/>
                </a:moveTo>
                <a:cubicBezTo>
                  <a:pt x="33" y="135"/>
                  <a:pt x="67" y="6"/>
                  <a:pt x="105" y="3"/>
                </a:cubicBezTo>
                <a:cubicBezTo>
                  <a:pt x="143" y="0"/>
                  <a:pt x="185" y="123"/>
                  <a:pt x="227" y="247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cs typeface="Arial" panose="020B0604020202020204" pitchFamily="34" charset="0"/>
            </a:endParaRPr>
          </a:p>
        </p:txBody>
      </p:sp>
      <p:sp>
        <p:nvSpPr>
          <p:cNvPr id="14" name="Text Box 63"/>
          <p:cNvSpPr txBox="1">
            <a:spLocks noChangeArrowheads="1"/>
          </p:cNvSpPr>
          <p:nvPr/>
        </p:nvSpPr>
        <p:spPr bwMode="auto">
          <a:xfrm>
            <a:off x="4680951" y="5038665"/>
            <a:ext cx="1946275" cy="79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800" b="1" i="1" dirty="0">
                <a:solidFill>
                  <a:srgbClr val="CC0000"/>
                </a:solidFill>
                <a:latin typeface="+mn-lt"/>
                <a:cs typeface="Arial" panose="020B0604020202020204" pitchFamily="34" charset="0"/>
              </a:rPr>
              <a:t>4.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conversation occurs through relay.</a:t>
            </a:r>
          </a:p>
        </p:txBody>
      </p:sp>
      <p:grpSp>
        <p:nvGrpSpPr>
          <p:cNvPr id="15" name="Group 157"/>
          <p:cNvGrpSpPr>
            <a:grpSpLocks/>
          </p:cNvGrpSpPr>
          <p:nvPr/>
        </p:nvGrpSpPr>
        <p:grpSpPr bwMode="auto">
          <a:xfrm>
            <a:off x="7708409" y="4234725"/>
            <a:ext cx="2641600" cy="2565400"/>
            <a:chOff x="3948" y="731"/>
            <a:chExt cx="1664" cy="1616"/>
          </a:xfrm>
        </p:grpSpPr>
        <p:sp>
          <p:nvSpPr>
            <p:cNvPr id="16" name="Freeform 95"/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473"/>
                <a:gd name="T41" fmla="*/ 1056 w 1056"/>
                <a:gd name="T42" fmla="*/ 1473 h 14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7" name="Line 96"/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8" name="Line 97"/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9" name="Line 98"/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20" name="Text Box 100"/>
            <p:cNvSpPr txBox="1">
              <a:spLocks noChangeArrowheads="1"/>
            </p:cNvSpPr>
            <p:nvPr/>
          </p:nvSpPr>
          <p:spPr bwMode="auto">
            <a:xfrm>
              <a:off x="4132" y="1591"/>
              <a:ext cx="462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  <a:latin typeface="+mn-lt"/>
                  <a:cs typeface="Arial" panose="020B0604020202020204" pitchFamily="34" charset="0"/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  <a:latin typeface="+mn-lt"/>
                  <a:cs typeface="Arial" panose="020B0604020202020204" pitchFamily="34" charset="0"/>
                </a:rPr>
                <a:t>router</a:t>
              </a:r>
            </a:p>
          </p:txBody>
        </p:sp>
        <p:sp>
          <p:nvSpPr>
            <p:cNvPr id="21" name="Line 101"/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grpSp>
          <p:nvGrpSpPr>
            <p:cNvPr id="22" name="Group 102"/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35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grpSp>
            <p:nvGrpSpPr>
              <p:cNvPr id="38" name="Group 10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41" name="Freeform 10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Freeform 10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9" name="Line 109"/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  <p:sp>
            <p:nvSpPr>
              <p:cNvPr id="40" name="Line 110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3" name="Group 111"/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33" name="Picture 11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4" name="Freeform 11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4" name="Group 114"/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31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2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" name="Line 117"/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grpSp>
          <p:nvGrpSpPr>
            <p:cNvPr id="26" name="Group 153"/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29" name="Picture 15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Freeform 15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7" name="Picture 156" descr="skype_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Text Box 99"/>
            <p:cNvSpPr txBox="1">
              <a:spLocks noChangeArrowheads="1"/>
            </p:cNvSpPr>
            <p:nvPr/>
          </p:nvSpPr>
          <p:spPr bwMode="auto">
            <a:xfrm>
              <a:off x="5077" y="731"/>
              <a:ext cx="50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600" dirty="0">
                  <a:latin typeface="+mn-lt"/>
                  <a:cs typeface="Arial" panose="020B0604020202020204" pitchFamily="34" charset="0"/>
                </a:rPr>
                <a:t>10.0.0.5</a:t>
              </a:r>
            </a:p>
          </p:txBody>
        </p:sp>
      </p:grpSp>
      <p:grpSp>
        <p:nvGrpSpPr>
          <p:cNvPr id="43" name="Group 158"/>
          <p:cNvGrpSpPr>
            <a:grpSpLocks/>
          </p:cNvGrpSpPr>
          <p:nvPr/>
        </p:nvGrpSpPr>
        <p:grpSpPr bwMode="auto">
          <a:xfrm>
            <a:off x="4965209" y="3929925"/>
            <a:ext cx="388938" cy="569913"/>
            <a:chOff x="4140" y="429"/>
            <a:chExt cx="1425" cy="2396"/>
          </a:xfrm>
        </p:grpSpPr>
        <p:sp>
          <p:nvSpPr>
            <p:cNvPr id="44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5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6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7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48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grpSp>
          <p:nvGrpSpPr>
            <p:cNvPr id="49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4" name="AutoShape 165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6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75" name="AutoShape 166"/>
              <p:cNvSpPr>
                <a:spLocks noChangeArrowheads="1"/>
              </p:cNvSpPr>
              <p:nvPr/>
            </p:nvSpPr>
            <p:spPr bwMode="auto">
              <a:xfrm>
                <a:off x="631" y="2588"/>
                <a:ext cx="697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0" name="Rectangle 167"/>
            <p:cNvSpPr>
              <a:spLocks noChangeArrowheads="1"/>
            </p:cNvSpPr>
            <p:nvPr/>
          </p:nvSpPr>
          <p:spPr bwMode="auto">
            <a:xfrm>
              <a:off x="4221" y="101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grpSp>
          <p:nvGrpSpPr>
            <p:cNvPr id="51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" name="AutoShape 169"/>
              <p:cNvSpPr>
                <a:spLocks noChangeArrowheads="1"/>
              </p:cNvSpPr>
              <p:nvPr/>
            </p:nvSpPr>
            <p:spPr bwMode="auto">
              <a:xfrm>
                <a:off x="611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73" name="AutoShape 17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7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2" name="Rectangle 171"/>
            <p:cNvSpPr>
              <a:spLocks noChangeArrowheads="1"/>
            </p:cNvSpPr>
            <p:nvPr/>
          </p:nvSpPr>
          <p:spPr bwMode="auto">
            <a:xfrm>
              <a:off x="4216" y="13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53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grpSp>
          <p:nvGrpSpPr>
            <p:cNvPr id="54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0" name="AutoShape 174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5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71" name="AutoShape 175"/>
              <p:cNvSpPr>
                <a:spLocks noChangeArrowheads="1"/>
              </p:cNvSpPr>
              <p:nvPr/>
            </p:nvSpPr>
            <p:spPr bwMode="auto">
              <a:xfrm>
                <a:off x="626" y="2590"/>
                <a:ext cx="69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5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grpSp>
          <p:nvGrpSpPr>
            <p:cNvPr id="56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68" name="AutoShape 178"/>
              <p:cNvSpPr>
                <a:spLocks noChangeArrowheads="1"/>
              </p:cNvSpPr>
              <p:nvPr/>
            </p:nvSpPr>
            <p:spPr bwMode="auto">
              <a:xfrm>
                <a:off x="614" y="2571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69" name="AutoShape 17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1800"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7" name="Rectangle 180"/>
            <p:cNvSpPr>
              <a:spLocks noChangeArrowheads="1"/>
            </p:cNvSpPr>
            <p:nvPr/>
          </p:nvSpPr>
          <p:spPr bwMode="auto">
            <a:xfrm>
              <a:off x="5251" y="429"/>
              <a:ext cx="70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58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59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60" name="Oval 183"/>
            <p:cNvSpPr>
              <a:spLocks noChangeArrowheads="1"/>
            </p:cNvSpPr>
            <p:nvPr/>
          </p:nvSpPr>
          <p:spPr bwMode="auto">
            <a:xfrm>
              <a:off x="5518" y="2611"/>
              <a:ext cx="47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1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62" name="AutoShape 185"/>
            <p:cNvSpPr>
              <a:spLocks noChangeArrowheads="1"/>
            </p:cNvSpPr>
            <p:nvPr/>
          </p:nvSpPr>
          <p:spPr bwMode="auto">
            <a:xfrm>
              <a:off x="4140" y="2678"/>
              <a:ext cx="1198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3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4" name="Oval 187"/>
            <p:cNvSpPr>
              <a:spLocks noChangeArrowheads="1"/>
            </p:cNvSpPr>
            <p:nvPr/>
          </p:nvSpPr>
          <p:spPr bwMode="auto">
            <a:xfrm>
              <a:off x="4309" y="2385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5" name="Oval 188"/>
            <p:cNvSpPr>
              <a:spLocks noChangeArrowheads="1"/>
            </p:cNvSpPr>
            <p:nvPr/>
          </p:nvSpPr>
          <p:spPr bwMode="auto">
            <a:xfrm>
              <a:off x="4483" y="2385"/>
              <a:ext cx="163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6" name="Oval 189"/>
            <p:cNvSpPr>
              <a:spLocks noChangeArrowheads="1"/>
            </p:cNvSpPr>
            <p:nvPr/>
          </p:nvSpPr>
          <p:spPr bwMode="auto">
            <a:xfrm>
              <a:off x="4663" y="2378"/>
              <a:ext cx="157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67" name="Rectangle 190"/>
            <p:cNvSpPr>
              <a:spLocks noChangeArrowheads="1"/>
            </p:cNvSpPr>
            <p:nvPr/>
          </p:nvSpPr>
          <p:spPr bwMode="auto">
            <a:xfrm>
              <a:off x="5065" y="1837"/>
              <a:ext cx="81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1800">
                <a:latin typeface="+mn-lt"/>
                <a:cs typeface="Arial" panose="020B0604020202020204" pitchFamily="34" charset="0"/>
              </a:endParaRPr>
            </a:p>
          </p:txBody>
        </p:sp>
      </p:grpSp>
      <p:sp>
        <p:nvSpPr>
          <p:cNvPr id="107" name="Text Box 16">
            <a:extLst>
              <a:ext uri="{FF2B5EF4-FFF2-40B4-BE49-F238E27FC236}">
                <a16:creationId xmlns:a16="http://schemas.microsoft.com/office/drawing/2014/main" id="{D31A1084-DB29-2241-8CFE-F067BD67BB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490314" y="5429694"/>
            <a:ext cx="8963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600" dirty="0">
                <a:latin typeface="+mn-lt"/>
                <a:cs typeface="Arial" panose="020B0604020202020204" pitchFamily="34" charset="0"/>
              </a:rPr>
              <a:t>59.6.3.90</a:t>
            </a:r>
          </a:p>
        </p:txBody>
      </p:sp>
      <p:sp>
        <p:nvSpPr>
          <p:cNvPr id="108" name="Line 14">
            <a:extLst>
              <a:ext uri="{FF2B5EF4-FFF2-40B4-BE49-F238E27FC236}">
                <a16:creationId xmlns:a16="http://schemas.microsoft.com/office/drawing/2014/main" id="{994AA802-40E2-DF46-BCF3-3AF596BE7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3787" y="531739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cs typeface="Arial" panose="020B0604020202020204" pitchFamily="34" charset="0"/>
            </a:endParaRPr>
          </a:p>
        </p:txBody>
      </p:sp>
      <p:grpSp>
        <p:nvGrpSpPr>
          <p:cNvPr id="109" name="Group 157">
            <a:extLst>
              <a:ext uri="{FF2B5EF4-FFF2-40B4-BE49-F238E27FC236}">
                <a16:creationId xmlns:a16="http://schemas.microsoft.com/office/drawing/2014/main" id="{F767F368-5D2C-2441-A740-83596E6BBEFC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121279" y="4080728"/>
            <a:ext cx="2711450" cy="2565400"/>
            <a:chOff x="3948" y="731"/>
            <a:chExt cx="1708" cy="1616"/>
          </a:xfrm>
        </p:grpSpPr>
        <p:sp>
          <p:nvSpPr>
            <p:cNvPr id="110" name="Freeform 95">
              <a:extLst>
                <a:ext uri="{FF2B5EF4-FFF2-40B4-BE49-F238E27FC236}">
                  <a16:creationId xmlns:a16="http://schemas.microsoft.com/office/drawing/2014/main" id="{62D3B69F-B04F-4B4F-900F-7288084936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473"/>
                <a:gd name="T41" fmla="*/ 1056 w 1056"/>
                <a:gd name="T42" fmla="*/ 1473 h 14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11" name="Line 96">
              <a:extLst>
                <a:ext uri="{FF2B5EF4-FFF2-40B4-BE49-F238E27FC236}">
                  <a16:creationId xmlns:a16="http://schemas.microsoft.com/office/drawing/2014/main" id="{895EEC09-4F63-014B-BA7A-D704E2DFE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12" name="Line 97">
              <a:extLst>
                <a:ext uri="{FF2B5EF4-FFF2-40B4-BE49-F238E27FC236}">
                  <a16:creationId xmlns:a16="http://schemas.microsoft.com/office/drawing/2014/main" id="{17F1140D-49B8-7F48-95D8-B1B8AFA290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13" name="Line 98">
              <a:extLst>
                <a:ext uri="{FF2B5EF4-FFF2-40B4-BE49-F238E27FC236}">
                  <a16:creationId xmlns:a16="http://schemas.microsoft.com/office/drawing/2014/main" id="{8FA21FCA-8637-B044-A2B9-ECBCAA3097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sp>
          <p:nvSpPr>
            <p:cNvPr id="114" name="Text Box 100">
              <a:extLst>
                <a:ext uri="{FF2B5EF4-FFF2-40B4-BE49-F238E27FC236}">
                  <a16:creationId xmlns:a16="http://schemas.microsoft.com/office/drawing/2014/main" id="{83A014B0-FF87-7947-B0FE-1C056BDBD6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2" y="1591"/>
              <a:ext cx="462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  <a:latin typeface="+mn-lt"/>
                  <a:cs typeface="Arial" panose="020B0604020202020204" pitchFamily="34" charset="0"/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  <a:latin typeface="+mn-lt"/>
                  <a:cs typeface="Arial" panose="020B0604020202020204" pitchFamily="34" charset="0"/>
                </a:rPr>
                <a:t>router</a:t>
              </a:r>
            </a:p>
          </p:txBody>
        </p:sp>
        <p:sp>
          <p:nvSpPr>
            <p:cNvPr id="115" name="Line 101">
              <a:extLst>
                <a:ext uri="{FF2B5EF4-FFF2-40B4-BE49-F238E27FC236}">
                  <a16:creationId xmlns:a16="http://schemas.microsoft.com/office/drawing/2014/main" id="{3C48C8A3-BFA3-5A41-AA8F-4D40614FC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grpSp>
          <p:nvGrpSpPr>
            <p:cNvPr id="116" name="Group 102">
              <a:extLst>
                <a:ext uri="{FF2B5EF4-FFF2-40B4-BE49-F238E27FC236}">
                  <a16:creationId xmlns:a16="http://schemas.microsoft.com/office/drawing/2014/main" id="{A9C273ED-9D5F-7946-ADD2-E708DE9880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129" name="Oval 407">
                <a:extLst>
                  <a:ext uri="{FF2B5EF4-FFF2-40B4-BE49-F238E27FC236}">
                    <a16:creationId xmlns:a16="http://schemas.microsoft.com/office/drawing/2014/main" id="{8337CE59-543D-0744-8F9C-4EFAB3536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30" name="Rectangle 410">
                <a:extLst>
                  <a:ext uri="{FF2B5EF4-FFF2-40B4-BE49-F238E27FC236}">
                    <a16:creationId xmlns:a16="http://schemas.microsoft.com/office/drawing/2014/main" id="{D1285069-3682-5544-9E96-966988968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31" name="Oval 411">
                <a:extLst>
                  <a:ext uri="{FF2B5EF4-FFF2-40B4-BE49-F238E27FC236}">
                    <a16:creationId xmlns:a16="http://schemas.microsoft.com/office/drawing/2014/main" id="{E9F2C899-BFB1-924F-8588-DDE7782237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  <a:cs typeface="Arial" panose="020B0604020202020204" pitchFamily="34" charset="0"/>
                </a:endParaRPr>
              </a:p>
            </p:txBody>
          </p:sp>
          <p:grpSp>
            <p:nvGrpSpPr>
              <p:cNvPr id="132" name="Group 106">
                <a:extLst>
                  <a:ext uri="{FF2B5EF4-FFF2-40B4-BE49-F238E27FC236}">
                    <a16:creationId xmlns:a16="http://schemas.microsoft.com/office/drawing/2014/main" id="{BB20ABF3-FE1E-614B-B643-BA317EB7EA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35" name="Freeform 107">
                  <a:extLst>
                    <a:ext uri="{FF2B5EF4-FFF2-40B4-BE49-F238E27FC236}">
                      <a16:creationId xmlns:a16="http://schemas.microsoft.com/office/drawing/2014/main" id="{63BA9F24-CCC5-9F45-B523-FA6589F75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" name="Freeform 108">
                  <a:extLst>
                    <a:ext uri="{FF2B5EF4-FFF2-40B4-BE49-F238E27FC236}">
                      <a16:creationId xmlns:a16="http://schemas.microsoft.com/office/drawing/2014/main" id="{65721C55-C405-3A4F-8DB8-719BEEAE94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33" name="Line 109">
                <a:extLst>
                  <a:ext uri="{FF2B5EF4-FFF2-40B4-BE49-F238E27FC236}">
                    <a16:creationId xmlns:a16="http://schemas.microsoft.com/office/drawing/2014/main" id="{5293CF29-6AF5-D64B-94B3-1E4AF3614E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  <p:sp>
            <p:nvSpPr>
              <p:cNvPr id="134" name="Line 110">
                <a:extLst>
                  <a:ext uri="{FF2B5EF4-FFF2-40B4-BE49-F238E27FC236}">
                    <a16:creationId xmlns:a16="http://schemas.microsoft.com/office/drawing/2014/main" id="{17F2A4F9-D7E6-0E45-AE83-FDFEDD329C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7" name="Group 111">
              <a:extLst>
                <a:ext uri="{FF2B5EF4-FFF2-40B4-BE49-F238E27FC236}">
                  <a16:creationId xmlns:a16="http://schemas.microsoft.com/office/drawing/2014/main" id="{1EDCBCD7-1F82-5248-9B42-7C2B4B54C4A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127" name="Picture 112" descr="desktop_computer_stylized_medium">
                <a:extLst>
                  <a:ext uri="{FF2B5EF4-FFF2-40B4-BE49-F238E27FC236}">
                    <a16:creationId xmlns:a16="http://schemas.microsoft.com/office/drawing/2014/main" id="{096E1E38-8AB9-AD43-AC52-D3272292C1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8" name="Freeform 113">
                <a:extLst>
                  <a:ext uri="{FF2B5EF4-FFF2-40B4-BE49-F238E27FC236}">
                    <a16:creationId xmlns:a16="http://schemas.microsoft.com/office/drawing/2014/main" id="{1E8B5C6C-20DD-B54E-B07B-1BA4474D94B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8" name="Group 114">
              <a:extLst>
                <a:ext uri="{FF2B5EF4-FFF2-40B4-BE49-F238E27FC236}">
                  <a16:creationId xmlns:a16="http://schemas.microsoft.com/office/drawing/2014/main" id="{BE197375-B09C-9544-862A-5EFF09813978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125" name="Picture 115" descr="desktop_computer_stylized_medium">
                <a:extLst>
                  <a:ext uri="{FF2B5EF4-FFF2-40B4-BE49-F238E27FC236}">
                    <a16:creationId xmlns:a16="http://schemas.microsoft.com/office/drawing/2014/main" id="{82B1B488-72D3-4449-9A8A-F5D6F1F7C1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6" name="Freeform 116">
                <a:extLst>
                  <a:ext uri="{FF2B5EF4-FFF2-40B4-BE49-F238E27FC236}">
                    <a16:creationId xmlns:a16="http://schemas.microsoft.com/office/drawing/2014/main" id="{1474FD50-E0D5-8A49-AF23-C255D403B0E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9" name="Line 117">
              <a:extLst>
                <a:ext uri="{FF2B5EF4-FFF2-40B4-BE49-F238E27FC236}">
                  <a16:creationId xmlns:a16="http://schemas.microsoft.com/office/drawing/2014/main" id="{75763893-AE7A-8645-9BB6-85BDE305C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cs typeface="Arial" panose="020B0604020202020204" pitchFamily="34" charset="0"/>
              </a:endParaRPr>
            </a:p>
          </p:txBody>
        </p:sp>
        <p:grpSp>
          <p:nvGrpSpPr>
            <p:cNvPr id="120" name="Group 153">
              <a:extLst>
                <a:ext uri="{FF2B5EF4-FFF2-40B4-BE49-F238E27FC236}">
                  <a16:creationId xmlns:a16="http://schemas.microsoft.com/office/drawing/2014/main" id="{6FAACFBE-253B-3248-A8A4-B9B4C0D2B9D5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123" name="Picture 154" descr="desktop_computer_stylized_medium">
                <a:extLst>
                  <a:ext uri="{FF2B5EF4-FFF2-40B4-BE49-F238E27FC236}">
                    <a16:creationId xmlns:a16="http://schemas.microsoft.com/office/drawing/2014/main" id="{49E4F9F1-386B-B14C-97BB-06284EFB82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4" name="Freeform 155">
                <a:extLst>
                  <a:ext uri="{FF2B5EF4-FFF2-40B4-BE49-F238E27FC236}">
                    <a16:creationId xmlns:a16="http://schemas.microsoft.com/office/drawing/2014/main" id="{681A4C22-115E-0444-99B8-FA73760A022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21" name="Picture 156" descr="skype_logo">
              <a:extLst>
                <a:ext uri="{FF2B5EF4-FFF2-40B4-BE49-F238E27FC236}">
                  <a16:creationId xmlns:a16="http://schemas.microsoft.com/office/drawing/2014/main" id="{FB6E2E68-DF32-2644-A81F-1E2E4C8995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" name="Text Box 99">
              <a:extLst>
                <a:ext uri="{FF2B5EF4-FFF2-40B4-BE49-F238E27FC236}">
                  <a16:creationId xmlns:a16="http://schemas.microsoft.com/office/drawing/2014/main" id="{86A5EE85-67EC-5E48-B187-6AFE77BC6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2" y="731"/>
              <a:ext cx="50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600" dirty="0">
                  <a:latin typeface="+mn-lt"/>
                  <a:cs typeface="Arial" panose="020B0604020202020204" pitchFamily="34" charset="0"/>
                </a:rPr>
                <a:t>10.0.0.3</a:t>
              </a:r>
            </a:p>
          </p:txBody>
        </p:sp>
      </p:grpSp>
      <p:sp>
        <p:nvSpPr>
          <p:cNvPr id="12" name="Freeform 61"/>
          <p:cNvSpPr>
            <a:spLocks/>
          </p:cNvSpPr>
          <p:nvPr/>
        </p:nvSpPr>
        <p:spPr bwMode="auto">
          <a:xfrm>
            <a:off x="2160829" y="4537939"/>
            <a:ext cx="3458430" cy="677926"/>
          </a:xfrm>
          <a:custGeom>
            <a:avLst/>
            <a:gdLst>
              <a:gd name="T0" fmla="*/ 0 w 1763"/>
              <a:gd name="T1" fmla="*/ 2147483647 h 322"/>
              <a:gd name="T2" fmla="*/ 2147483647 w 1763"/>
              <a:gd name="T3" fmla="*/ 2147483647 h 322"/>
              <a:gd name="T4" fmla="*/ 2147483647 w 1763"/>
              <a:gd name="T5" fmla="*/ 2147483647 h 322"/>
              <a:gd name="T6" fmla="*/ 2147483647 w 1763"/>
              <a:gd name="T7" fmla="*/ 0 h 322"/>
              <a:gd name="T8" fmla="*/ 0 60000 65536"/>
              <a:gd name="T9" fmla="*/ 0 60000 65536"/>
              <a:gd name="T10" fmla="*/ 0 60000 65536"/>
              <a:gd name="T11" fmla="*/ 0 60000 65536"/>
              <a:gd name="T12" fmla="*/ 0 w 1763"/>
              <a:gd name="T13" fmla="*/ 0 h 322"/>
              <a:gd name="T14" fmla="*/ 1763 w 1763"/>
              <a:gd name="T15" fmla="*/ 322 h 322"/>
              <a:gd name="connsiteX0" fmla="*/ 0 w 12357"/>
              <a:gd name="connsiteY0" fmla="*/ 3132 h 9550"/>
              <a:gd name="connsiteX1" fmla="*/ 8545 w 12357"/>
              <a:gd name="connsiteY1" fmla="*/ 9472 h 9550"/>
              <a:gd name="connsiteX2" fmla="*/ 11415 w 12357"/>
              <a:gd name="connsiteY2" fmla="*/ 6242 h 9550"/>
              <a:gd name="connsiteX3" fmla="*/ 12357 w 12357"/>
              <a:gd name="connsiteY3" fmla="*/ 0 h 9550"/>
              <a:gd name="connsiteX0" fmla="*/ 0 w 10000"/>
              <a:gd name="connsiteY0" fmla="*/ 3280 h 10000"/>
              <a:gd name="connsiteX1" fmla="*/ 6915 w 10000"/>
              <a:gd name="connsiteY1" fmla="*/ 9918 h 10000"/>
              <a:gd name="connsiteX2" fmla="*/ 9238 w 10000"/>
              <a:gd name="connsiteY2" fmla="*/ 6536 h 10000"/>
              <a:gd name="connsiteX3" fmla="*/ 10000 w 10000"/>
              <a:gd name="connsiteY3" fmla="*/ 0 h 10000"/>
              <a:gd name="connsiteX0" fmla="*/ 0 w 10000"/>
              <a:gd name="connsiteY0" fmla="*/ 3280 h 13274"/>
              <a:gd name="connsiteX1" fmla="*/ 3434 w 10000"/>
              <a:gd name="connsiteY1" fmla="*/ 13237 h 13274"/>
              <a:gd name="connsiteX2" fmla="*/ 9238 w 10000"/>
              <a:gd name="connsiteY2" fmla="*/ 6536 h 13274"/>
              <a:gd name="connsiteX3" fmla="*/ 10000 w 10000"/>
              <a:gd name="connsiteY3" fmla="*/ 0 h 13274"/>
              <a:gd name="connsiteX0" fmla="*/ 0 w 10000"/>
              <a:gd name="connsiteY0" fmla="*/ 3280 h 13237"/>
              <a:gd name="connsiteX1" fmla="*/ 3434 w 10000"/>
              <a:gd name="connsiteY1" fmla="*/ 13237 h 13237"/>
              <a:gd name="connsiteX2" fmla="*/ 9238 w 10000"/>
              <a:gd name="connsiteY2" fmla="*/ 6536 h 13237"/>
              <a:gd name="connsiteX3" fmla="*/ 10000 w 10000"/>
              <a:gd name="connsiteY3" fmla="*/ 0 h 13237"/>
              <a:gd name="connsiteX0" fmla="*/ 0 w 10000"/>
              <a:gd name="connsiteY0" fmla="*/ 3280 h 13808"/>
              <a:gd name="connsiteX1" fmla="*/ 3095 w 10000"/>
              <a:gd name="connsiteY1" fmla="*/ 13808 h 13808"/>
              <a:gd name="connsiteX2" fmla="*/ 9238 w 10000"/>
              <a:gd name="connsiteY2" fmla="*/ 6536 h 13808"/>
              <a:gd name="connsiteX3" fmla="*/ 10000 w 10000"/>
              <a:gd name="connsiteY3" fmla="*/ 0 h 13808"/>
              <a:gd name="connsiteX0" fmla="*/ 0 w 10000"/>
              <a:gd name="connsiteY0" fmla="*/ 3280 h 13887"/>
              <a:gd name="connsiteX1" fmla="*/ 3095 w 10000"/>
              <a:gd name="connsiteY1" fmla="*/ 13808 h 13887"/>
              <a:gd name="connsiteX2" fmla="*/ 9238 w 10000"/>
              <a:gd name="connsiteY2" fmla="*/ 6536 h 13887"/>
              <a:gd name="connsiteX3" fmla="*/ 10000 w 10000"/>
              <a:gd name="connsiteY3" fmla="*/ 0 h 13887"/>
              <a:gd name="connsiteX0" fmla="*/ 0 w 10000"/>
              <a:gd name="connsiteY0" fmla="*/ 3280 h 13887"/>
              <a:gd name="connsiteX1" fmla="*/ 3095 w 10000"/>
              <a:gd name="connsiteY1" fmla="*/ 13808 h 13887"/>
              <a:gd name="connsiteX2" fmla="*/ 9238 w 10000"/>
              <a:gd name="connsiteY2" fmla="*/ 6536 h 13887"/>
              <a:gd name="connsiteX3" fmla="*/ 10000 w 10000"/>
              <a:gd name="connsiteY3" fmla="*/ 0 h 13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3887">
                <a:moveTo>
                  <a:pt x="0" y="3280"/>
                </a:moveTo>
                <a:cubicBezTo>
                  <a:pt x="501" y="13816"/>
                  <a:pt x="878" y="12940"/>
                  <a:pt x="3095" y="13808"/>
                </a:cubicBezTo>
                <a:cubicBezTo>
                  <a:pt x="5312" y="14676"/>
                  <a:pt x="8724" y="8195"/>
                  <a:pt x="9238" y="6536"/>
                </a:cubicBezTo>
                <a:cubicBezTo>
                  <a:pt x="9752" y="4877"/>
                  <a:pt x="9876" y="2439"/>
                  <a:pt x="10000" y="0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cs typeface="Arial" panose="020B0604020202020204" pitchFamily="34" charset="0"/>
            </a:endParaRPr>
          </a:p>
        </p:txBody>
      </p:sp>
      <p:sp>
        <p:nvSpPr>
          <p:cNvPr id="137" name="Text Box 63">
            <a:extLst>
              <a:ext uri="{FF2B5EF4-FFF2-40B4-BE49-F238E27FC236}">
                <a16:creationId xmlns:a16="http://schemas.microsoft.com/office/drawing/2014/main" id="{65AD016B-C54A-F440-BCE3-FCB2D7E52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917" y="6131705"/>
            <a:ext cx="5348726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 dirty="0">
                <a:solidFill>
                  <a:srgbClr val="CC0000"/>
                </a:solidFill>
                <a:latin typeface="+mn-lt"/>
                <a:cs typeface="Arial" panose="020B0604020202020204" pitchFamily="34" charset="0"/>
              </a:rPr>
              <a:t>3.</a:t>
            </a:r>
            <a:r>
              <a:rPr lang="en-US" altLang="en-US" sz="1800" dirty="0">
                <a:latin typeface="+mn-lt"/>
                <a:cs typeface="Arial" panose="020B0604020202020204" pitchFamily="34" charset="0"/>
              </a:rPr>
              <a:t> both NATs are now willing to accept packets from their relay and forward them to the private hosts.</a:t>
            </a:r>
          </a:p>
        </p:txBody>
      </p:sp>
      <p:sp>
        <p:nvSpPr>
          <p:cNvPr id="138" name="Rectangular Callout 137">
            <a:extLst>
              <a:ext uri="{FF2B5EF4-FFF2-40B4-BE49-F238E27FC236}">
                <a16:creationId xmlns:a16="http://schemas.microsoft.com/office/drawing/2014/main" id="{F0FA65EF-9E36-024B-8D64-190837D298F9}"/>
              </a:ext>
            </a:extLst>
          </p:cNvPr>
          <p:cNvSpPr/>
          <p:nvPr/>
        </p:nvSpPr>
        <p:spPr>
          <a:xfrm>
            <a:off x="6660694" y="2933474"/>
            <a:ext cx="2497068" cy="790433"/>
          </a:xfrm>
          <a:prstGeom prst="wedgeRectCallout">
            <a:avLst>
              <a:gd name="adj1" fmla="val -75767"/>
              <a:gd name="adj2" fmla="val 10274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Must both clients connect to the same relay?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41B8E5F-0D30-004A-96A6-B20DF022470A}"/>
              </a:ext>
            </a:extLst>
          </p:cNvPr>
          <p:cNvGrpSpPr/>
          <p:nvPr/>
        </p:nvGrpSpPr>
        <p:grpSpPr>
          <a:xfrm>
            <a:off x="8905385" y="2443845"/>
            <a:ext cx="738187" cy="740555"/>
            <a:chOff x="10763181" y="2345404"/>
            <a:chExt cx="1139517" cy="1083596"/>
          </a:xfrm>
        </p:grpSpPr>
        <p:sp>
          <p:nvSpPr>
            <p:cNvPr id="139" name="Octagon 138">
              <a:extLst>
                <a:ext uri="{FF2B5EF4-FFF2-40B4-BE49-F238E27FC236}">
                  <a16:creationId xmlns:a16="http://schemas.microsoft.com/office/drawing/2014/main" id="{00AC950A-40C8-AA45-9989-BA4C0C3ADD9B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40" name="Octagon 139">
              <a:extLst>
                <a:ext uri="{FF2B5EF4-FFF2-40B4-BE49-F238E27FC236}">
                  <a16:creationId xmlns:a16="http://schemas.microsoft.com/office/drawing/2014/main" id="{E41908B0-007C-9647-BD75-8F4310C2FDDC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5DBC4EBF-4CCF-654D-A637-DE7F3638F9A8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126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3" grpId="0" animBg="1"/>
      <p:bldP spid="14" grpId="0"/>
      <p:bldP spid="12" grpId="0" animBg="1"/>
      <p:bldP spid="137" grpId="0"/>
      <p:bldP spid="137" grpId="1"/>
      <p:bldP spid="1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benefits to NAT </a:t>
            </a:r>
            <a:r>
              <a:rPr lang="en-US" i="1" dirty="0"/>
              <a:t>(besides sharing scarce addresses)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Security</a:t>
            </a:r>
            <a:r>
              <a:rPr lang="en-US" dirty="0"/>
              <a:t>: local devices are not publicly reachable by “strangers.”</a:t>
            </a:r>
          </a:p>
          <a:p>
            <a:pPr lvl="1"/>
            <a:r>
              <a:rPr lang="en-US" dirty="0"/>
              <a:t>For an outside IP address to contact a local device, the local device must first send a packet to that outside address, causing the NAT to create a new public port mapping for the connection.</a:t>
            </a:r>
          </a:p>
          <a:p>
            <a:r>
              <a:rPr lang="en-US" b="1" dirty="0"/>
              <a:t>Configuration isolation</a:t>
            </a:r>
            <a:r>
              <a:rPr lang="en-US" dirty="0"/>
              <a:t>: ISP and public IP address can change without reconfiguring local devices.</a:t>
            </a:r>
          </a:p>
          <a:p>
            <a:r>
              <a:rPr lang="en-US" b="1" dirty="0"/>
              <a:t>Load balancing*</a:t>
            </a:r>
            <a:r>
              <a:rPr lang="en-US" dirty="0"/>
              <a:t>: NAT can be used to make several servers work in parallel to handle work destined for one IP address.</a:t>
            </a:r>
          </a:p>
          <a:p>
            <a:pPr lvl="1"/>
            <a:r>
              <a:rPr lang="en-US" dirty="0"/>
              <a:t>However, LB NAT works slightly differently that home NAT:</a:t>
            </a:r>
          </a:p>
          <a:p>
            <a:pPr lvl="1"/>
            <a:r>
              <a:rPr lang="en-US" dirty="0"/>
              <a:t>Create entries in the translation table in response to new </a:t>
            </a:r>
            <a:r>
              <a:rPr lang="en-US" b="1" dirty="0"/>
              <a:t>inbound</a:t>
            </a:r>
            <a:r>
              <a:rPr lang="en-US" dirty="0"/>
              <a:t> requests from the public.</a:t>
            </a:r>
          </a:p>
        </p:txBody>
      </p:sp>
    </p:spTree>
    <p:extLst>
      <p:ext uri="{BB962C8B-B14F-4D97-AF65-F5344CB8AC3E}">
        <p14:creationId xmlns:p14="http://schemas.microsoft.com/office/powerpoint/2010/main" val="3319504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 Load Balancer </a:t>
            </a:r>
            <a:r>
              <a:rPr lang="en-US" sz="3600" i="1" dirty="0"/>
              <a:t>(for scaling and fault tolerance)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0" y="1146875"/>
            <a:ext cx="7141366" cy="5594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type of NAT device that proxies requests to multiple equivalent servers.</a:t>
            </a:r>
          </a:p>
          <a:p>
            <a:pPr lvl="1"/>
            <a:r>
              <a:rPr lang="en-US" dirty="0"/>
              <a:t>Load balancer maintains IP address and port mappings, like a traditional NAT.</a:t>
            </a:r>
          </a:p>
          <a:p>
            <a:r>
              <a:rPr lang="en-US" dirty="0"/>
              <a:t>Makes multiple servers (with private IP addresses) appear like one big machine with one IP address.</a:t>
            </a:r>
          </a:p>
          <a:p>
            <a:r>
              <a:rPr lang="en-US" dirty="0"/>
              <a:t>Allows a single IP address to handle lots of requests: port mapping and relaying is easy, whereas responding to requests may require lots of computation or I/O.</a:t>
            </a:r>
          </a:p>
          <a:p>
            <a:r>
              <a:rPr lang="en-US" dirty="0"/>
              <a:t>Load balancer may monitor </a:t>
            </a:r>
            <a:r>
              <a:rPr lang="en-US" i="1" dirty="0"/>
              <a:t>health</a:t>
            </a:r>
            <a:r>
              <a:rPr lang="en-US" dirty="0"/>
              <a:t> and </a:t>
            </a:r>
            <a:r>
              <a:rPr lang="en-US" i="1" dirty="0"/>
              <a:t>load</a:t>
            </a:r>
            <a:r>
              <a:rPr lang="en-US" dirty="0"/>
              <a:t> of servers to inform its choice of server.</a:t>
            </a:r>
          </a:p>
          <a:p>
            <a:r>
              <a:rPr lang="en-US" dirty="0"/>
              <a:t>Called a "layer 4" (TCP/UDP) load balancer.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62443" y="3183037"/>
            <a:ext cx="4425455" cy="9838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2.2.2.2</a:t>
            </a:r>
            <a:r>
              <a:rPr lang="en-US" i="1" dirty="0">
                <a:solidFill>
                  <a:schemeClr val="tx1"/>
                </a:solidFill>
              </a:rPr>
              <a:t>:80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10.0.0.1:1002      10.0.0.1:2302     10.0.0.1:5021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62443" y="1022563"/>
            <a:ext cx="1296365" cy="880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Client 1</a:t>
            </a:r>
          </a:p>
          <a:p>
            <a:pPr algn="ctr"/>
            <a:r>
              <a:rPr lang="en-US" dirty="0"/>
              <a:t>4.4.4.4</a:t>
            </a:r>
            <a:r>
              <a:rPr lang="en-US" i="1" dirty="0"/>
              <a:t>:1230</a:t>
            </a:r>
          </a:p>
        </p:txBody>
      </p:sp>
      <p:sp>
        <p:nvSpPr>
          <p:cNvPr id="1057" name="Rectangle 1056"/>
          <p:cNvSpPr/>
          <p:nvPr/>
        </p:nvSpPr>
        <p:spPr>
          <a:xfrm>
            <a:off x="9111208" y="1040513"/>
            <a:ext cx="1273215" cy="87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Client 2</a:t>
            </a:r>
          </a:p>
          <a:p>
            <a:pPr algn="ctr"/>
            <a:r>
              <a:rPr lang="en-US" dirty="0"/>
              <a:t>5.5.5.5</a:t>
            </a:r>
            <a:r>
              <a:rPr lang="en-US" i="1" dirty="0"/>
              <a:t>:3021</a:t>
            </a:r>
          </a:p>
        </p:txBody>
      </p:sp>
      <p:sp>
        <p:nvSpPr>
          <p:cNvPr id="1058" name="Rectangle 1057"/>
          <p:cNvSpPr/>
          <p:nvPr/>
        </p:nvSpPr>
        <p:spPr>
          <a:xfrm>
            <a:off x="10536823" y="1023739"/>
            <a:ext cx="1304081" cy="89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Client 3</a:t>
            </a:r>
          </a:p>
          <a:p>
            <a:pPr algn="ctr"/>
            <a:r>
              <a:rPr lang="en-US" dirty="0"/>
              <a:t>6.6.6.6</a:t>
            </a:r>
            <a:r>
              <a:rPr lang="en-US" i="1" dirty="0"/>
              <a:t>:9012</a:t>
            </a:r>
          </a:p>
        </p:txBody>
      </p:sp>
      <p:cxnSp>
        <p:nvCxnSpPr>
          <p:cNvPr id="30" name="Straight Arrow Connector 29"/>
          <p:cNvCxnSpPr>
            <a:cxnSpLocks/>
            <a:stCxn id="21" idx="2"/>
          </p:cNvCxnSpPr>
          <p:nvPr/>
        </p:nvCxnSpPr>
        <p:spPr>
          <a:xfrm>
            <a:off x="8310626" y="1903415"/>
            <a:ext cx="922117" cy="127962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" name="Straight Arrow Connector 1058"/>
          <p:cNvCxnSpPr>
            <a:stCxn id="1057" idx="2"/>
            <a:endCxn id="20" idx="0"/>
          </p:cNvCxnSpPr>
          <p:nvPr/>
        </p:nvCxnSpPr>
        <p:spPr>
          <a:xfrm>
            <a:off x="9747816" y="1920189"/>
            <a:ext cx="127355" cy="12628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0" name="Straight Arrow Connector 1059"/>
          <p:cNvCxnSpPr>
            <a:cxnSpLocks/>
            <a:stCxn id="1058" idx="2"/>
          </p:cNvCxnSpPr>
          <p:nvPr/>
        </p:nvCxnSpPr>
        <p:spPr>
          <a:xfrm flipH="1">
            <a:off x="10539716" y="1920189"/>
            <a:ext cx="649148" cy="127962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5" name="Rectangle 1064"/>
          <p:cNvSpPr/>
          <p:nvPr/>
        </p:nvSpPr>
        <p:spPr>
          <a:xfrm>
            <a:off x="8055982" y="5118362"/>
            <a:ext cx="1296365" cy="88085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10.0.0.2</a:t>
            </a:r>
            <a:r>
              <a:rPr lang="en-US" i="1" dirty="0"/>
              <a:t>:80</a:t>
            </a:r>
          </a:p>
          <a:p>
            <a:pPr algn="ctr"/>
            <a:r>
              <a:rPr lang="en-US" b="1" dirty="0"/>
              <a:t>Server A</a:t>
            </a:r>
          </a:p>
        </p:txBody>
      </p:sp>
      <p:sp>
        <p:nvSpPr>
          <p:cNvPr id="1090" name="Rectangle 1089"/>
          <p:cNvSpPr/>
          <p:nvPr/>
        </p:nvSpPr>
        <p:spPr>
          <a:xfrm>
            <a:off x="9888640" y="5118362"/>
            <a:ext cx="1296365" cy="88085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10.0.0.3</a:t>
            </a:r>
            <a:r>
              <a:rPr lang="en-US" i="1" dirty="0"/>
              <a:t>:80</a:t>
            </a:r>
          </a:p>
          <a:p>
            <a:pPr algn="ctr"/>
            <a:r>
              <a:rPr lang="en-US" b="1" dirty="0"/>
              <a:t>Server B</a:t>
            </a:r>
          </a:p>
        </p:txBody>
      </p:sp>
      <p:cxnSp>
        <p:nvCxnSpPr>
          <p:cNvPr id="1091" name="Straight Arrow Connector 1090"/>
          <p:cNvCxnSpPr>
            <a:endCxn id="1065" idx="0"/>
          </p:cNvCxnSpPr>
          <p:nvPr/>
        </p:nvCxnSpPr>
        <p:spPr>
          <a:xfrm>
            <a:off x="8507395" y="4166886"/>
            <a:ext cx="196770" cy="95147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Straight Arrow Connector 1102"/>
          <p:cNvCxnSpPr>
            <a:stCxn id="20" idx="2"/>
            <a:endCxn id="1090" idx="0"/>
          </p:cNvCxnSpPr>
          <p:nvPr/>
        </p:nvCxnSpPr>
        <p:spPr>
          <a:xfrm>
            <a:off x="9875171" y="4166886"/>
            <a:ext cx="661652" cy="95147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4" name="Straight Arrow Connector 1123"/>
          <p:cNvCxnSpPr/>
          <p:nvPr/>
        </p:nvCxnSpPr>
        <p:spPr>
          <a:xfrm flipH="1">
            <a:off x="8854636" y="4166886"/>
            <a:ext cx="2421037" cy="95147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5" name="Straight Arrow Connector 1124"/>
          <p:cNvCxnSpPr/>
          <p:nvPr/>
        </p:nvCxnSpPr>
        <p:spPr>
          <a:xfrm flipH="1">
            <a:off x="8492929" y="3216585"/>
            <a:ext cx="677600" cy="950301"/>
          </a:xfrm>
          <a:prstGeom prst="straightConnector1">
            <a:avLst/>
          </a:prstGeom>
          <a:ln w="76200">
            <a:solidFill>
              <a:srgbClr val="DC5CDA">
                <a:alpha val="50196"/>
              </a:srgb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6" name="Straight Arrow Connector 1125"/>
          <p:cNvCxnSpPr>
            <a:stCxn id="20" idx="0"/>
          </p:cNvCxnSpPr>
          <p:nvPr/>
        </p:nvCxnSpPr>
        <p:spPr>
          <a:xfrm flipH="1">
            <a:off x="9855845" y="3183037"/>
            <a:ext cx="19326" cy="983849"/>
          </a:xfrm>
          <a:prstGeom prst="straightConnector1">
            <a:avLst/>
          </a:prstGeom>
          <a:ln w="76200">
            <a:solidFill>
              <a:srgbClr val="DC5CDA">
                <a:alpha val="50196"/>
              </a:srgb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7" name="Straight Arrow Connector 1126"/>
          <p:cNvCxnSpPr/>
          <p:nvPr/>
        </p:nvCxnSpPr>
        <p:spPr>
          <a:xfrm>
            <a:off x="10597586" y="3211510"/>
            <a:ext cx="587419" cy="947577"/>
          </a:xfrm>
          <a:prstGeom prst="straightConnector1">
            <a:avLst/>
          </a:prstGeom>
          <a:ln w="76200">
            <a:solidFill>
              <a:srgbClr val="DC5CDA">
                <a:alpha val="50196"/>
              </a:srgbClr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488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88824-0BD9-2942-96EE-F8E746E03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kinds of load balancers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C5F5A-3545-2344-89A7-B878B9E16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NAT LB </a:t>
            </a:r>
            <a:r>
              <a:rPr lang="en-US" dirty="0"/>
              <a:t>forwards individual packets and just maps ports.</a:t>
            </a:r>
          </a:p>
          <a:p>
            <a:r>
              <a:rPr lang="en-US" b="1" dirty="0"/>
              <a:t>HTTP Reverse Proxy </a:t>
            </a:r>
            <a:r>
              <a:rPr lang="en-US" dirty="0"/>
              <a:t>relays full HTTP requests.</a:t>
            </a:r>
            <a:endParaRPr lang="en-US" b="1" dirty="0"/>
          </a:p>
          <a:p>
            <a:r>
              <a:rPr lang="en-US" b="1" dirty="0"/>
              <a:t>DNS LB </a:t>
            </a:r>
            <a:r>
              <a:rPr lang="en-US" dirty="0"/>
              <a:t>directs users to different IP addresses.</a:t>
            </a:r>
          </a:p>
          <a:p>
            <a:r>
              <a:rPr lang="en-US" b="1" dirty="0"/>
              <a:t>IP Anycast </a:t>
            </a:r>
            <a:r>
              <a:rPr lang="en-US" dirty="0"/>
              <a:t>assigns one IP address to multiple machines around the world, and the closest one accepts the traffic (covered in next chapter).</a:t>
            </a:r>
          </a:p>
          <a:p>
            <a:endParaRPr lang="en-US" dirty="0"/>
          </a:p>
          <a:p>
            <a:r>
              <a:rPr lang="en-US" dirty="0"/>
              <a:t>Take CS-310 Scalable Software Architectures for more details on </a:t>
            </a:r>
            <a:r>
              <a:rPr lang="en-US" dirty="0" err="1"/>
              <a:t>LBs.</a:t>
            </a:r>
            <a:endParaRPr lang="en-US" dirty="0"/>
          </a:p>
          <a:p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A19D8CF3-E99C-BB4E-8C40-4FFA7565244E}"/>
              </a:ext>
            </a:extLst>
          </p:cNvPr>
          <p:cNvSpPr/>
          <p:nvPr/>
        </p:nvSpPr>
        <p:spPr>
          <a:xfrm>
            <a:off x="8870734" y="1786759"/>
            <a:ext cx="336330" cy="1019503"/>
          </a:xfrm>
          <a:prstGeom prst="rightBrace">
            <a:avLst>
              <a:gd name="adj1" fmla="val 30782"/>
              <a:gd name="adj2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293061-E09F-6942-9822-4C3D02733CC8}"/>
              </a:ext>
            </a:extLst>
          </p:cNvPr>
          <p:cNvSpPr txBox="1"/>
          <p:nvPr/>
        </p:nvSpPr>
        <p:spPr>
          <a:xfrm>
            <a:off x="9309140" y="1786759"/>
            <a:ext cx="20915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Content Delivery Networks (CDNs) combine these two.</a:t>
            </a:r>
          </a:p>
        </p:txBody>
      </p:sp>
    </p:spTree>
    <p:extLst>
      <p:ext uri="{BB962C8B-B14F-4D97-AF65-F5344CB8AC3E}">
        <p14:creationId xmlns:p14="http://schemas.microsoft.com/office/powerpoint/2010/main" val="3996185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73BE5-94E3-0A4A-9FB2-C439B7C89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Middleboxes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95D7F-5185-854C-9571-6BDF77F09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Middleboxes</a:t>
            </a:r>
            <a:r>
              <a:rPr lang="en-US" dirty="0"/>
              <a:t> are the category of network devices that transform, filter, or inspect packets but are not routers (not just forwarding).  </a:t>
            </a:r>
            <a:r>
              <a:rPr lang="en-US" dirty="0" err="1"/>
              <a:t>Eg.</a:t>
            </a:r>
            <a:r>
              <a:rPr lang="en-US" dirty="0"/>
              <a:t>:</a:t>
            </a:r>
          </a:p>
          <a:p>
            <a:r>
              <a:rPr lang="en-US" dirty="0"/>
              <a:t>Network Address Translators (</a:t>
            </a:r>
            <a:r>
              <a:rPr lang="en-US" b="1" dirty="0"/>
              <a:t>NATs</a:t>
            </a:r>
            <a:r>
              <a:rPr lang="en-US" dirty="0"/>
              <a:t>)</a:t>
            </a:r>
          </a:p>
          <a:p>
            <a:r>
              <a:rPr lang="en-US" b="1" dirty="0"/>
              <a:t>Load Balancers</a:t>
            </a:r>
          </a:p>
          <a:p>
            <a:r>
              <a:rPr lang="en-US" b="1" dirty="0"/>
              <a:t>Firewalls</a:t>
            </a:r>
            <a:r>
              <a:rPr lang="en-US" dirty="0"/>
              <a:t> drop traffic using simple rules:</a:t>
            </a:r>
          </a:p>
          <a:p>
            <a:pPr lvl="1"/>
            <a:r>
              <a:rPr lang="en-US" dirty="0"/>
              <a:t>Certain ports or source addresses may be blocked.  </a:t>
            </a:r>
            <a:r>
              <a:rPr lang="en-US" dirty="0" err="1"/>
              <a:t>Eg.</a:t>
            </a:r>
            <a:r>
              <a:rPr lang="en-US" dirty="0"/>
              <a:t>, censor a domain.</a:t>
            </a:r>
          </a:p>
          <a:p>
            <a:r>
              <a:rPr lang="en-US" b="1" dirty="0"/>
              <a:t>Deep Packet Inspection </a:t>
            </a:r>
            <a:r>
              <a:rPr lang="en-US" dirty="0"/>
              <a:t>firewalls looks for app-specific behavior.</a:t>
            </a:r>
          </a:p>
          <a:p>
            <a:pPr lvl="1"/>
            <a:r>
              <a:rPr lang="en-US" dirty="0"/>
              <a:t>For example, access </a:t>
            </a:r>
            <a:r>
              <a:rPr lang="en-US" dirty="0" err="1"/>
              <a:t>Wordpress</a:t>
            </a:r>
            <a:r>
              <a:rPr lang="en-US" dirty="0"/>
              <a:t> admin page with HTTP GET /wp-admin</a:t>
            </a:r>
          </a:p>
          <a:p>
            <a:pPr lvl="1"/>
            <a:r>
              <a:rPr lang="en-US" dirty="0"/>
              <a:t>Censor certain search terms on a permitted website.</a:t>
            </a:r>
          </a:p>
          <a:p>
            <a:r>
              <a:rPr lang="en-US" b="1" dirty="0"/>
              <a:t>Intrusion Detection Systems </a:t>
            </a:r>
            <a:r>
              <a:rPr lang="en-US" dirty="0"/>
              <a:t>(like firewalls, but more long-term)</a:t>
            </a:r>
          </a:p>
          <a:p>
            <a:pPr lvl="1"/>
            <a:r>
              <a:rPr lang="en-US" dirty="0"/>
              <a:t>Gather traffic information for offline analysis to detect multi-step attacks.</a:t>
            </a:r>
          </a:p>
        </p:txBody>
      </p:sp>
    </p:spTree>
    <p:extLst>
      <p:ext uri="{BB962C8B-B14F-4D97-AF65-F5344CB8AC3E}">
        <p14:creationId xmlns:p14="http://schemas.microsoft.com/office/powerpoint/2010/main" val="4087927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2B20-C39E-204B-BB03-37E0B91F0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Intermission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2B9A6-0AE2-064F-B3AF-F094C56BF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1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much better solution than NAT for the IPv4 address shortage.</a:t>
            </a:r>
          </a:p>
          <a:p>
            <a:r>
              <a:rPr lang="en-US" dirty="0"/>
              <a:t>Uses 128-bit addresses instead of 32-bit.</a:t>
            </a:r>
          </a:p>
          <a:p>
            <a:pPr lvl="1"/>
            <a:r>
              <a:rPr lang="en-US" sz="3200" dirty="0"/>
              <a:t>Expressed in hex:</a:t>
            </a:r>
            <a:br>
              <a:rPr lang="en-US" sz="3200" dirty="0"/>
            </a:br>
            <a:r>
              <a:rPr lang="en-US" sz="3200" dirty="0"/>
              <a:t>	</a:t>
            </a:r>
            <a:r>
              <a:rPr lang="en-US" sz="32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a39b:239e:ffff:29a2:0021:20f1:aaa2:2112</a:t>
            </a:r>
          </a:p>
          <a:p>
            <a:r>
              <a:rPr lang="en-US" dirty="0"/>
              <a:t>Invented in early 1990s when IPv4 address shortage was foreseen.</a:t>
            </a:r>
          </a:p>
          <a:p>
            <a:r>
              <a:rPr lang="en-US" dirty="0"/>
              <a:t>27 years later, IPv6 is slowly being adopted.</a:t>
            </a:r>
          </a:p>
          <a:p>
            <a:r>
              <a:rPr lang="en-US" dirty="0"/>
              <a:t>But IPv4 is still the standard, with NAT being used extensively.</a:t>
            </a:r>
          </a:p>
        </p:txBody>
      </p:sp>
    </p:spTree>
    <p:extLst>
      <p:ext uri="{BB962C8B-B14F-4D97-AF65-F5344CB8AC3E}">
        <p14:creationId xmlns:p14="http://schemas.microsoft.com/office/powerpoint/2010/main" val="2498341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5BF7-2D1E-2A4E-9594-8D2D853F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Adoption of IPv6: </a:t>
            </a:r>
            <a:r>
              <a:rPr lang="en-US" sz="3100" dirty="0">
                <a:hlinkClick r:id="rId2"/>
              </a:rPr>
              <a:t>https://www.google.com/intl/en/ipv6/statistics.html</a:t>
            </a:r>
            <a:endParaRPr lang="en-US" dirty="0"/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9FA726FC-7F5A-7D4B-AAE9-931B881D8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96890" y="1146175"/>
            <a:ext cx="7572820" cy="5595938"/>
          </a:xfrm>
        </p:spPr>
      </p:pic>
    </p:spTree>
    <p:extLst>
      <p:ext uri="{BB962C8B-B14F-4D97-AF65-F5344CB8AC3E}">
        <p14:creationId xmlns:p14="http://schemas.microsoft.com/office/powerpoint/2010/main" val="243829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Lecture: IPv4 Addressing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IP routing </a:t>
            </a:r>
            <a:r>
              <a:rPr lang="en-US" dirty="0"/>
              <a:t>gets packets to their destination on the net.</a:t>
            </a:r>
          </a:p>
          <a:p>
            <a:r>
              <a:rPr lang="en-US" dirty="0"/>
              <a:t>Each router has a </a:t>
            </a:r>
            <a:r>
              <a:rPr lang="en-US" i="1" dirty="0">
                <a:solidFill>
                  <a:schemeClr val="accent6"/>
                </a:solidFill>
              </a:rPr>
              <a:t>forwarding table </a:t>
            </a:r>
            <a:r>
              <a:rPr lang="en-US" dirty="0"/>
              <a:t>mapping addresses → outbound links.</a:t>
            </a:r>
          </a:p>
          <a:p>
            <a:pPr lvl="1"/>
            <a:r>
              <a:rPr lang="en-US" dirty="0"/>
              <a:t>Uses </a:t>
            </a:r>
            <a:r>
              <a:rPr lang="en-US" i="1" dirty="0"/>
              <a:t>longest prefix matching</a:t>
            </a:r>
            <a:r>
              <a:rPr lang="en-US" dirty="0"/>
              <a:t>.</a:t>
            </a:r>
          </a:p>
          <a:p>
            <a:r>
              <a:rPr lang="en-US" dirty="0"/>
              <a:t>IPv4 </a:t>
            </a:r>
            <a:r>
              <a:rPr lang="en-US" i="1" dirty="0">
                <a:solidFill>
                  <a:schemeClr val="accent6"/>
                </a:solidFill>
              </a:rPr>
              <a:t>fragments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packets larger than </a:t>
            </a:r>
            <a:r>
              <a:rPr lang="en-US" i="1" dirty="0">
                <a:solidFill>
                  <a:schemeClr val="accent6"/>
                </a:solidFill>
              </a:rPr>
              <a:t>MTU</a:t>
            </a:r>
            <a:r>
              <a:rPr lang="en-US" dirty="0"/>
              <a:t>.  Are reassembled at the destination.</a:t>
            </a:r>
          </a:p>
          <a:p>
            <a:r>
              <a:rPr lang="en-US" dirty="0"/>
              <a:t>IPv4 header is 20 bytes (UDP header is 8 bytes or TCP header is 20 bytes)</a:t>
            </a:r>
          </a:p>
          <a:p>
            <a:r>
              <a:rPr lang="en-US" dirty="0"/>
              <a:t>IP </a:t>
            </a:r>
            <a:r>
              <a:rPr lang="en-US" i="1" dirty="0">
                <a:solidFill>
                  <a:schemeClr val="accent6"/>
                </a:solidFill>
              </a:rPr>
              <a:t>subnets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define ranges of address that can communicate directly</a:t>
            </a:r>
          </a:p>
          <a:p>
            <a:pPr lvl="1"/>
            <a:r>
              <a:rPr lang="en-US" i="1" dirty="0">
                <a:solidFill>
                  <a:schemeClr val="accent6"/>
                </a:solidFill>
              </a:rPr>
              <a:t>CIDR notation </a:t>
            </a:r>
            <a:r>
              <a:rPr lang="en-US" dirty="0"/>
              <a:t>(123.100.16.0/28) specifies a range of addresses</a:t>
            </a:r>
          </a:p>
          <a:p>
            <a:pPr lvl="2"/>
            <a:r>
              <a:rPr lang="en-US" dirty="0"/>
              <a:t>Used both for specifying subnets and for routing rules.</a:t>
            </a:r>
          </a:p>
          <a:p>
            <a:pPr lvl="2"/>
            <a:r>
              <a:rPr lang="en-US" dirty="0"/>
              <a:t>/28 or 255.255.255.240 is called a </a:t>
            </a:r>
            <a:r>
              <a:rPr lang="en-US" i="1" dirty="0">
                <a:solidFill>
                  <a:schemeClr val="accent6"/>
                </a:solidFill>
              </a:rPr>
              <a:t>subnet mask</a:t>
            </a:r>
            <a:r>
              <a:rPr lang="en-US" dirty="0"/>
              <a:t>.</a:t>
            </a:r>
          </a:p>
          <a:p>
            <a:r>
              <a:rPr lang="en-US" dirty="0"/>
              <a:t>Host’s IP configuration is: </a:t>
            </a:r>
            <a:r>
              <a:rPr lang="en-US" i="1" dirty="0"/>
              <a:t>address</a:t>
            </a:r>
            <a:r>
              <a:rPr lang="en-US" dirty="0"/>
              <a:t>, </a:t>
            </a:r>
            <a:r>
              <a:rPr lang="en-US" i="1" dirty="0"/>
              <a:t>subnet mask</a:t>
            </a:r>
            <a:r>
              <a:rPr lang="en-US" dirty="0"/>
              <a:t>, </a:t>
            </a:r>
            <a:r>
              <a:rPr lang="en-US" i="1" dirty="0"/>
              <a:t>gateway</a:t>
            </a:r>
            <a:r>
              <a:rPr lang="en-US" dirty="0"/>
              <a:t>, and </a:t>
            </a:r>
            <a:r>
              <a:rPr lang="en-US" i="1" dirty="0"/>
              <a:t>DNS server</a:t>
            </a:r>
            <a:endParaRPr lang="en-US" dirty="0"/>
          </a:p>
          <a:p>
            <a:pPr lvl="1"/>
            <a:r>
              <a:rPr lang="en-US" i="1" dirty="0">
                <a:solidFill>
                  <a:schemeClr val="accent6"/>
                </a:solidFill>
              </a:rPr>
              <a:t>Gateway</a:t>
            </a:r>
            <a:r>
              <a:rPr lang="en-US" i="1" dirty="0"/>
              <a:t> </a:t>
            </a:r>
            <a:r>
              <a:rPr lang="en-US" dirty="0"/>
              <a:t>is IP address of the router who will route packets outside the subnet</a:t>
            </a:r>
          </a:p>
          <a:p>
            <a:pPr lvl="1"/>
            <a:r>
              <a:rPr lang="en-US" i="1" dirty="0">
                <a:solidFill>
                  <a:schemeClr val="accent6"/>
                </a:solidFill>
              </a:rPr>
              <a:t>DHCP</a:t>
            </a:r>
            <a:r>
              <a:rPr lang="en-US" i="1" dirty="0"/>
              <a:t> </a:t>
            </a:r>
            <a:r>
              <a:rPr lang="en-US" dirty="0"/>
              <a:t>allows newly-arriving machines to request an IP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1816507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address notation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 of zeros can be replaced with “::”</a:t>
            </a:r>
          </a:p>
          <a:p>
            <a:pPr lvl="1"/>
            <a:r>
              <a:rPr lang="en-US" dirty="0"/>
              <a:t>Can only use “::” once</a:t>
            </a:r>
          </a:p>
          <a:p>
            <a:r>
              <a:rPr lang="en-US" dirty="0"/>
              <a:t>Leading zeros within each 16-bit group can be omitted.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0000:0000:0000:0000:0000:0000:0000:0001 → ::1 </a:t>
            </a:r>
            <a:r>
              <a:rPr lang="en-US" sz="2400" dirty="0">
                <a:ea typeface="Courier New" charset="0"/>
                <a:cs typeface="Courier New" charset="0"/>
              </a:rPr>
              <a:t>(localhost)</a:t>
            </a:r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2345:1001:0023:1003:0000:0000:0000:0000 → 2345:1001:23:1003::</a:t>
            </a:r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aecb:0222:0000:0000:0000:0000:0000:0010 → aecb:222::10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80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2425165" cy="1370975"/>
          </a:xfrm>
        </p:spPr>
        <p:txBody>
          <a:bodyPr>
            <a:normAutofit/>
          </a:bodyPr>
          <a:lstStyle/>
          <a:p>
            <a:r>
              <a:rPr lang="en-US"/>
              <a:t>IPv4 datagram</a:t>
            </a:r>
            <a:endParaRPr lang="en-US" dirty="0"/>
          </a:p>
        </p:txBody>
      </p: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5130045" y="-20603"/>
            <a:ext cx="5192439" cy="6700243"/>
            <a:chOff x="1929" y="607"/>
            <a:chExt cx="2600" cy="3355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040" y="868"/>
              <a:ext cx="2489" cy="30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980" y="935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3200">
                <a:latin typeface="+mn-lt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964" y="973"/>
              <a:ext cx="297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ver</a:t>
              </a:r>
              <a:endParaRPr lang="en-US" altLang="en-US" sz="3200">
                <a:latin typeface="+mn-lt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534" y="977"/>
              <a:ext cx="5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length</a:t>
              </a: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988" y="1261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 flipV="1">
              <a:off x="3210" y="941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2930" y="607"/>
              <a:ext cx="525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32 bits</a:t>
              </a:r>
              <a:endParaRPr lang="en-US" altLang="en-US" sz="3200">
                <a:latin typeface="+mn-lt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552" y="762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rot="10800000">
              <a:off x="1972" y="769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607" y="2871"/>
              <a:ext cx="1332" cy="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sz="3200" b="1" dirty="0">
                  <a:latin typeface="+mn-lt"/>
                </a:rPr>
                <a:t>data </a:t>
              </a:r>
              <a:endParaRPr lang="en-US" altLang="en-US" sz="2800" b="1" dirty="0">
                <a:latin typeface="+mn-lt"/>
              </a:endParaRPr>
            </a:p>
            <a:p>
              <a:pPr algn="ctr"/>
              <a:r>
                <a:rPr lang="en-US" altLang="en-US" sz="2800" dirty="0">
                  <a:latin typeface="+mn-lt"/>
                </a:rPr>
                <a:t>(variable length,</a:t>
              </a:r>
            </a:p>
            <a:p>
              <a:pPr algn="ctr"/>
              <a:r>
                <a:rPr lang="en-US" altLang="en-US" sz="2800" dirty="0">
                  <a:latin typeface="+mn-lt"/>
                </a:rPr>
                <a:t>typically a TCP </a:t>
              </a:r>
            </a:p>
            <a:p>
              <a:pPr algn="ctr"/>
              <a:r>
                <a:rPr lang="en-US" altLang="en-US" sz="2800" dirty="0">
                  <a:latin typeface="+mn-lt"/>
                </a:rPr>
                <a:t>or UDP segment)</a:t>
              </a:r>
              <a:endParaRPr lang="en-US" altLang="en-US" sz="3200" dirty="0">
                <a:latin typeface="+mn-lt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929" y="1320"/>
              <a:ext cx="1356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16-bit identifier</a:t>
              </a:r>
              <a:endParaRPr lang="en-US" altLang="en-US" sz="2800">
                <a:latin typeface="+mn-lt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1984" y="22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1984" y="25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480" y="1542"/>
              <a:ext cx="772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header</a:t>
              </a:r>
            </a:p>
            <a:p>
              <a:pPr algn="ctr"/>
              <a:r>
                <a:rPr lang="en-US" altLang="en-US" dirty="0">
                  <a:latin typeface="+mn-lt"/>
                </a:rPr>
                <a:t> checksum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2005" y="1531"/>
              <a:ext cx="554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time to</a:t>
              </a:r>
            </a:p>
            <a:p>
              <a:pPr algn="ctr"/>
              <a:r>
                <a:rPr lang="en-US" altLang="en-US">
                  <a:latin typeface="+mn-lt"/>
                </a:rPr>
                <a:t>live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2420" y="1959"/>
              <a:ext cx="15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32 bit </a:t>
              </a:r>
              <a:r>
                <a:rPr lang="en-US" altLang="en-US" b="1" dirty="0">
                  <a:latin typeface="+mn-lt"/>
                </a:rPr>
                <a:t>source</a:t>
              </a:r>
              <a:r>
                <a:rPr lang="en-US" altLang="en-US" dirty="0">
                  <a:latin typeface="+mn-lt"/>
                </a:rPr>
                <a:t> IP address</a:t>
              </a:r>
              <a:endParaRPr lang="en-US" altLang="en-US" sz="3200" dirty="0">
                <a:latin typeface="+mn-lt"/>
              </a:endParaRPr>
            </a:p>
          </p:txBody>
        </p:sp>
        <p:sp>
          <p:nvSpPr>
            <p:cNvPr id="21" name="Text Box 31"/>
            <p:cNvSpPr txBox="1">
              <a:spLocks noChangeArrowheads="1"/>
            </p:cNvSpPr>
            <p:nvPr/>
          </p:nvSpPr>
          <p:spPr bwMode="auto">
            <a:xfrm>
              <a:off x="2241" y="886"/>
              <a:ext cx="437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head.</a:t>
              </a:r>
            </a:p>
            <a:p>
              <a:pPr algn="ctr"/>
              <a:r>
                <a:rPr lang="en-US" altLang="en-US" dirty="0" err="1">
                  <a:latin typeface="+mn-lt"/>
                </a:rPr>
                <a:t>len</a:t>
              </a:r>
              <a:r>
                <a:rPr lang="en-US" altLang="en-US" dirty="0">
                  <a:latin typeface="+mn-lt"/>
                </a:rPr>
                <a:t>.</a:t>
              </a:r>
              <a:endParaRPr lang="en-US" altLang="en-US" sz="3200" dirty="0">
                <a:latin typeface="+mn-lt"/>
              </a:endParaRPr>
            </a:p>
          </p:txBody>
        </p:sp>
        <p:sp>
          <p:nvSpPr>
            <p:cNvPr id="22" name="Text Box 32"/>
            <p:cNvSpPr txBox="1">
              <a:spLocks noChangeArrowheads="1"/>
            </p:cNvSpPr>
            <p:nvPr/>
          </p:nvSpPr>
          <p:spPr bwMode="auto">
            <a:xfrm>
              <a:off x="2676" y="880"/>
              <a:ext cx="511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type of</a:t>
              </a:r>
            </a:p>
            <a:p>
              <a:pPr algn="ctr"/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service</a:t>
              </a:r>
              <a:endParaRPr lang="en-US" altLang="en-US" sz="32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23" name="Line 33"/>
            <p:cNvSpPr>
              <a:spLocks noChangeShapeType="1"/>
            </p:cNvSpPr>
            <p:nvPr/>
          </p:nvSpPr>
          <p:spPr bwMode="auto">
            <a:xfrm flipH="1" flipV="1">
              <a:off x="2646" y="938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4" name="Line 34"/>
            <p:cNvSpPr>
              <a:spLocks noChangeShapeType="1"/>
            </p:cNvSpPr>
            <p:nvPr/>
          </p:nvSpPr>
          <p:spPr bwMode="auto">
            <a:xfrm flipH="1" flipV="1">
              <a:off x="2259" y="94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5" name="Line 37"/>
            <p:cNvSpPr>
              <a:spLocks noChangeShapeType="1"/>
            </p:cNvSpPr>
            <p:nvPr/>
          </p:nvSpPr>
          <p:spPr bwMode="auto">
            <a:xfrm flipH="1" flipV="1">
              <a:off x="3210" y="1265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6" name="Text Box 38"/>
            <p:cNvSpPr txBox="1">
              <a:spLocks noChangeArrowheads="1"/>
            </p:cNvSpPr>
            <p:nvPr/>
          </p:nvSpPr>
          <p:spPr bwMode="auto">
            <a:xfrm>
              <a:off x="3117" y="1314"/>
              <a:ext cx="4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flags</a:t>
              </a:r>
              <a:endParaRPr lang="en-US" altLang="en-US" sz="2800" dirty="0">
                <a:latin typeface="+mn-lt"/>
              </a:endParaRPr>
            </a:p>
          </p:txBody>
        </p:sp>
        <p:sp>
          <p:nvSpPr>
            <p:cNvPr id="27" name="Line 39"/>
            <p:cNvSpPr>
              <a:spLocks noChangeShapeType="1"/>
            </p:cNvSpPr>
            <p:nvPr/>
          </p:nvSpPr>
          <p:spPr bwMode="auto">
            <a:xfrm flipH="1" flipV="1">
              <a:off x="3504" y="125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8" name="Text Box 40"/>
            <p:cNvSpPr txBox="1">
              <a:spLocks noChangeArrowheads="1"/>
            </p:cNvSpPr>
            <p:nvPr/>
          </p:nvSpPr>
          <p:spPr bwMode="auto">
            <a:xfrm>
              <a:off x="3531" y="1222"/>
              <a:ext cx="900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>
                  <a:latin typeface="+mn-lt"/>
                </a:rPr>
                <a:t>fragment</a:t>
              </a:r>
            </a:p>
            <a:p>
              <a:pPr algn="ctr"/>
              <a:r>
                <a:rPr lang="en-US" altLang="en-US" dirty="0">
                  <a:latin typeface="+mn-lt"/>
                </a:rPr>
                <a:t> offset</a:t>
              </a:r>
              <a:endParaRPr lang="en-US" altLang="en-US" sz="2800" dirty="0">
                <a:latin typeface="+mn-lt"/>
              </a:endParaRPr>
            </a:p>
          </p:txBody>
        </p:sp>
        <p:sp>
          <p:nvSpPr>
            <p:cNvPr id="29" name="Line 43"/>
            <p:cNvSpPr>
              <a:spLocks noChangeShapeType="1"/>
            </p:cNvSpPr>
            <p:nvPr/>
          </p:nvSpPr>
          <p:spPr bwMode="auto">
            <a:xfrm flipV="1">
              <a:off x="1984" y="1581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0" name="Line 44"/>
            <p:cNvSpPr>
              <a:spLocks noChangeShapeType="1"/>
            </p:cNvSpPr>
            <p:nvPr/>
          </p:nvSpPr>
          <p:spPr bwMode="auto">
            <a:xfrm flipH="1" flipV="1">
              <a:off x="3210" y="1583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1" name="Line 45"/>
            <p:cNvSpPr>
              <a:spLocks noChangeShapeType="1"/>
            </p:cNvSpPr>
            <p:nvPr/>
          </p:nvSpPr>
          <p:spPr bwMode="auto">
            <a:xfrm flipV="1">
              <a:off x="1972" y="19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2" name="Text Box 46"/>
            <p:cNvSpPr txBox="1">
              <a:spLocks noChangeArrowheads="1"/>
            </p:cNvSpPr>
            <p:nvPr/>
          </p:nvSpPr>
          <p:spPr bwMode="auto">
            <a:xfrm>
              <a:off x="2674" y="1525"/>
              <a:ext cx="472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upper</a:t>
              </a:r>
            </a:p>
            <a:p>
              <a:pPr algn="ctr"/>
              <a:r>
                <a:rPr lang="en-US" altLang="en-US" dirty="0">
                  <a:latin typeface="+mn-lt"/>
                </a:rPr>
                <a:t> layer</a:t>
              </a:r>
            </a:p>
          </p:txBody>
        </p:sp>
        <p:sp>
          <p:nvSpPr>
            <p:cNvPr id="33" name="Line 47"/>
            <p:cNvSpPr>
              <a:spLocks noChangeShapeType="1"/>
            </p:cNvSpPr>
            <p:nvPr/>
          </p:nvSpPr>
          <p:spPr bwMode="auto">
            <a:xfrm flipH="1" flipV="1">
              <a:off x="2610" y="158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4" name="Text Box 49"/>
            <p:cNvSpPr txBox="1">
              <a:spLocks noChangeArrowheads="1"/>
            </p:cNvSpPr>
            <p:nvPr/>
          </p:nvSpPr>
          <p:spPr bwMode="auto">
            <a:xfrm>
              <a:off x="2296" y="2235"/>
              <a:ext cx="18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latin typeface="+mn-lt"/>
                </a:rPr>
                <a:t>32 bit </a:t>
              </a:r>
              <a:r>
                <a:rPr lang="en-US" altLang="en-US" b="1" dirty="0">
                  <a:latin typeface="+mn-lt"/>
                </a:rPr>
                <a:t>destination</a:t>
              </a:r>
              <a:r>
                <a:rPr lang="en-US" altLang="en-US" dirty="0">
                  <a:latin typeface="+mn-lt"/>
                </a:rPr>
                <a:t> IP address</a:t>
              </a:r>
              <a:endParaRPr lang="en-US" altLang="en-US" sz="3200" dirty="0">
                <a:latin typeface="+mn-lt"/>
              </a:endParaRPr>
            </a:p>
          </p:txBody>
        </p:sp>
        <p:sp>
          <p:nvSpPr>
            <p:cNvPr id="35" name="Line 50"/>
            <p:cNvSpPr>
              <a:spLocks noChangeShapeType="1"/>
            </p:cNvSpPr>
            <p:nvPr/>
          </p:nvSpPr>
          <p:spPr bwMode="auto">
            <a:xfrm flipV="1">
              <a:off x="1984" y="2787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693" y="2529"/>
              <a:ext cx="10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options (if any)</a:t>
              </a:r>
              <a:endParaRPr lang="en-US" altLang="en-US" sz="32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37" name="Group 56"/>
          <p:cNvGrpSpPr>
            <a:grpSpLocks/>
          </p:cNvGrpSpPr>
          <p:nvPr/>
        </p:nvGrpSpPr>
        <p:grpSpPr bwMode="auto">
          <a:xfrm>
            <a:off x="1127049" y="284190"/>
            <a:ext cx="4147593" cy="690088"/>
            <a:chOff x="-213" y="541"/>
            <a:chExt cx="2151" cy="699"/>
          </a:xfrm>
        </p:grpSpPr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-213" y="541"/>
              <a:ext cx="2005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en-US" dirty="0">
                  <a:latin typeface="+mn-lt"/>
                </a:rPr>
                <a:t>IP protocol version</a:t>
              </a:r>
              <a:endParaRPr lang="en-US" altLang="en-US" sz="1100" dirty="0">
                <a:latin typeface="+mn-lt"/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1653" y="930"/>
              <a:ext cx="285" cy="31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2460062" y="3645618"/>
            <a:ext cx="2412487" cy="46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altLang="en-US">
                <a:latin typeface="+mn-lt"/>
              </a:rPr>
              <a:t>TCP/UDP/ICMP</a:t>
            </a:r>
            <a:endParaRPr lang="en-US" altLang="en-US" dirty="0">
              <a:latin typeface="+mn-lt"/>
            </a:endParaRPr>
          </a:p>
        </p:txBody>
      </p:sp>
      <p:sp>
        <p:nvSpPr>
          <p:cNvPr id="45" name="Line 28"/>
          <p:cNvSpPr>
            <a:spLocks noChangeShapeType="1"/>
          </p:cNvSpPr>
          <p:nvPr/>
        </p:nvSpPr>
        <p:spPr bwMode="auto">
          <a:xfrm flipV="1">
            <a:off x="4872549" y="2417407"/>
            <a:ext cx="1845313" cy="141394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7" name="Line 28"/>
          <p:cNvSpPr>
            <a:spLocks noChangeShapeType="1"/>
          </p:cNvSpPr>
          <p:nvPr/>
        </p:nvSpPr>
        <p:spPr bwMode="auto">
          <a:xfrm flipV="1">
            <a:off x="10180690" y="1431721"/>
            <a:ext cx="423386" cy="135010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49" name="Group 58"/>
          <p:cNvGrpSpPr>
            <a:grpSpLocks/>
          </p:cNvGrpSpPr>
          <p:nvPr/>
        </p:nvGrpSpPr>
        <p:grpSpPr bwMode="auto">
          <a:xfrm>
            <a:off x="3537587" y="1280744"/>
            <a:ext cx="3321165" cy="473310"/>
            <a:chOff x="1060" y="1109"/>
            <a:chExt cx="1663" cy="237"/>
          </a:xfrm>
        </p:grpSpPr>
        <p:sp>
          <p:nvSpPr>
            <p:cNvPr id="50" name="Text Box 35"/>
            <p:cNvSpPr txBox="1">
              <a:spLocks noChangeArrowheads="1"/>
            </p:cNvSpPr>
            <p:nvPr/>
          </p:nvSpPr>
          <p:spPr bwMode="auto">
            <a:xfrm>
              <a:off x="1060" y="1115"/>
              <a:ext cx="7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en-US" dirty="0" err="1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QoS</a:t>
              </a:r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/ECN</a:t>
              </a:r>
              <a:endParaRPr lang="en-US" altLang="en-US" sz="11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51" name="Line 36"/>
            <p:cNvSpPr>
              <a:spLocks noChangeShapeType="1"/>
            </p:cNvSpPr>
            <p:nvPr/>
          </p:nvSpPr>
          <p:spPr bwMode="auto">
            <a:xfrm flipV="1">
              <a:off x="1824" y="1109"/>
              <a:ext cx="899" cy="127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57" name="Group 59"/>
          <p:cNvGrpSpPr>
            <a:grpSpLocks/>
          </p:cNvGrpSpPr>
          <p:nvPr/>
        </p:nvGrpSpPr>
        <p:grpSpPr bwMode="auto">
          <a:xfrm>
            <a:off x="2697742" y="2005054"/>
            <a:ext cx="2819896" cy="1569715"/>
            <a:chOff x="629" y="1516"/>
            <a:chExt cx="1412" cy="786"/>
          </a:xfrm>
        </p:grpSpPr>
        <p:sp>
          <p:nvSpPr>
            <p:cNvPr id="58" name="Text Box 22"/>
            <p:cNvSpPr txBox="1">
              <a:spLocks noChangeArrowheads="1"/>
            </p:cNvSpPr>
            <p:nvPr/>
          </p:nvSpPr>
          <p:spPr bwMode="auto">
            <a:xfrm>
              <a:off x="629" y="1516"/>
              <a:ext cx="1217" cy="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en-US" dirty="0">
                  <a:latin typeface="+mn-lt"/>
                </a:rPr>
                <a:t>max number</a:t>
              </a:r>
            </a:p>
            <a:p>
              <a:pPr algn="r"/>
              <a:r>
                <a:rPr lang="en-US" altLang="en-US" dirty="0">
                  <a:latin typeface="+mn-lt"/>
                </a:rPr>
                <a:t>remaining hops</a:t>
              </a:r>
            </a:p>
            <a:p>
              <a:pPr algn="r"/>
              <a:r>
                <a:rPr lang="en-US" altLang="en-US" i="1" dirty="0">
                  <a:latin typeface="+mn-lt"/>
                </a:rPr>
                <a:t>(decremented at </a:t>
              </a:r>
            </a:p>
            <a:p>
              <a:pPr algn="r"/>
              <a:r>
                <a:rPr lang="en-US" altLang="en-US" i="1" dirty="0">
                  <a:latin typeface="+mn-lt"/>
                </a:rPr>
                <a:t>each router)</a:t>
              </a:r>
            </a:p>
          </p:txBody>
        </p:sp>
        <p:sp>
          <p:nvSpPr>
            <p:cNvPr id="59" name="Line 48"/>
            <p:cNvSpPr>
              <a:spLocks noChangeShapeType="1"/>
            </p:cNvSpPr>
            <p:nvPr/>
          </p:nvSpPr>
          <p:spPr bwMode="auto">
            <a:xfrm>
              <a:off x="1805" y="1700"/>
              <a:ext cx="236" cy="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60" name="Group 63"/>
          <p:cNvGrpSpPr>
            <a:grpSpLocks/>
          </p:cNvGrpSpPr>
          <p:nvPr/>
        </p:nvGrpSpPr>
        <p:grpSpPr bwMode="auto">
          <a:xfrm>
            <a:off x="9409815" y="3850114"/>
            <a:ext cx="2901775" cy="1939177"/>
            <a:chOff x="4115" y="2512"/>
            <a:chExt cx="1453" cy="971"/>
          </a:xfrm>
        </p:grpSpPr>
        <p:sp>
          <p:nvSpPr>
            <p:cNvPr id="61" name="Text Box 52"/>
            <p:cNvSpPr txBox="1">
              <a:spLocks noChangeArrowheads="1"/>
            </p:cNvSpPr>
            <p:nvPr/>
          </p:nvSpPr>
          <p:spPr bwMode="auto">
            <a:xfrm>
              <a:off x="4595" y="2512"/>
              <a:ext cx="973" cy="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e.g. timestamp,</a:t>
              </a:r>
            </a:p>
            <a:p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record route</a:t>
              </a:r>
            </a:p>
            <a:p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taken, specify</a:t>
              </a:r>
            </a:p>
            <a:p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list of routers </a:t>
              </a:r>
            </a:p>
            <a:p>
              <a:r>
                <a:rPr lang="en-US" altLang="en-US" dirty="0">
                  <a:solidFill>
                    <a:schemeClr val="bg2">
                      <a:lumMod val="75000"/>
                    </a:schemeClr>
                  </a:solidFill>
                  <a:latin typeface="+mn-lt"/>
                </a:rPr>
                <a:t>to visit.</a:t>
              </a:r>
            </a:p>
          </p:txBody>
        </p:sp>
        <p:sp>
          <p:nvSpPr>
            <p:cNvPr id="62" name="Line 53"/>
            <p:cNvSpPr>
              <a:spLocks noChangeShapeType="1"/>
            </p:cNvSpPr>
            <p:nvPr/>
          </p:nvSpPr>
          <p:spPr bwMode="auto">
            <a:xfrm flipH="1">
              <a:off x="4115" y="2651"/>
              <a:ext cx="516" cy="6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63" name="Rectangle 54"/>
          <p:cNvSpPr>
            <a:spLocks noChangeArrowheads="1"/>
          </p:cNvSpPr>
          <p:nvPr/>
        </p:nvSpPr>
        <p:spPr bwMode="auto">
          <a:xfrm>
            <a:off x="268598" y="4555950"/>
            <a:ext cx="3440925" cy="212369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altLang="en-US" sz="2800" i="1" dirty="0">
                <a:solidFill>
                  <a:srgbClr val="CC0000"/>
                </a:solidFill>
                <a:latin typeface="+mn-lt"/>
              </a:rPr>
              <a:t>how much overhead?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altLang="en-US" sz="2800" b="1" dirty="0">
                <a:solidFill>
                  <a:schemeClr val="accent6"/>
                </a:solidFill>
                <a:latin typeface="+mn-lt"/>
              </a:rPr>
              <a:t>20 bytes </a:t>
            </a:r>
            <a:r>
              <a:rPr lang="en-US" altLang="en-US" sz="2800" dirty="0">
                <a:latin typeface="+mn-lt"/>
              </a:rPr>
              <a:t>of IPv4</a:t>
            </a:r>
          </a:p>
          <a:p>
            <a:pPr>
              <a:buSzPts val="1800"/>
              <a:buFont typeface="Wingdings" charset="2"/>
              <a:buChar char="v"/>
            </a:pPr>
            <a:r>
              <a:rPr lang="en-US" sz="2800" dirty="0">
                <a:solidFill>
                  <a:srgbClr val="000000"/>
                </a:solidFill>
                <a:latin typeface="Garamond" charset="0"/>
              </a:rPr>
              <a:t>20 bytes of TCP</a:t>
            </a:r>
            <a:endParaRPr lang="en-US" altLang="en-US" sz="2800" dirty="0">
              <a:latin typeface="+mn-lt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altLang="en-US" sz="2800" dirty="0">
                <a:latin typeface="+mn-lt"/>
              </a:rPr>
              <a:t>= 40 bytes + app layer overhead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247873" y="1292727"/>
            <a:ext cx="4962774" cy="625846"/>
          </a:xfrm>
          <a:prstGeom prst="rect">
            <a:avLst/>
          </a:prstGeom>
          <a:solidFill>
            <a:srgbClr val="FFC000">
              <a:alpha val="3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Box 52"/>
          <p:cNvSpPr txBox="1">
            <a:spLocks noChangeArrowheads="1"/>
          </p:cNvSpPr>
          <p:nvPr/>
        </p:nvSpPr>
        <p:spPr bwMode="auto">
          <a:xfrm>
            <a:off x="10552148" y="1005462"/>
            <a:ext cx="16398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3 fields for fragment-</a:t>
            </a:r>
            <a:r>
              <a:rPr lang="en-US" altLang="en-US" dirty="0" err="1">
                <a:solidFill>
                  <a:schemeClr val="accent4">
                    <a:lumMod val="75000"/>
                  </a:schemeClr>
                </a:solidFill>
                <a:latin typeface="+mn-lt"/>
              </a:rPr>
              <a:t>ation</a:t>
            </a:r>
            <a:endParaRPr lang="en-US" altLang="en-US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6137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datagram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4539" y="1038386"/>
            <a:ext cx="4598160" cy="5594888"/>
          </a:xfrm>
        </p:spPr>
        <p:txBody>
          <a:bodyPr/>
          <a:lstStyle/>
          <a:p>
            <a:r>
              <a:rPr lang="en-US" b="1" dirty="0"/>
              <a:t>Priority</a:t>
            </a:r>
            <a:r>
              <a:rPr lang="en-US" dirty="0"/>
              <a:t>: like “type of service” in IPv4.</a:t>
            </a:r>
          </a:p>
          <a:p>
            <a:r>
              <a:rPr lang="en-US" b="1" dirty="0"/>
              <a:t>Flow label</a:t>
            </a:r>
            <a:r>
              <a:rPr lang="en-US" dirty="0"/>
              <a:t>: ambiguous</a:t>
            </a:r>
          </a:p>
          <a:p>
            <a:r>
              <a:rPr lang="en-US" b="1" dirty="0"/>
              <a:t>Next header</a:t>
            </a:r>
            <a:r>
              <a:rPr lang="en-US" dirty="0"/>
              <a:t>: TCP, UDP</a:t>
            </a:r>
          </a:p>
          <a:p>
            <a:r>
              <a:rPr lang="en-US" b="1" dirty="0"/>
              <a:t>Hop limit </a:t>
            </a:r>
            <a:r>
              <a:rPr lang="en-US" dirty="0"/>
              <a:t>= TTL</a:t>
            </a:r>
          </a:p>
          <a:p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00963" y="1156804"/>
            <a:ext cx="6606654" cy="4453461"/>
            <a:chOff x="312109" y="1156804"/>
            <a:chExt cx="4876463" cy="3287161"/>
          </a:xfrm>
        </p:grpSpPr>
        <p:sp>
          <p:nvSpPr>
            <p:cNvPr id="4" name="Rectangle 80"/>
            <p:cNvSpPr>
              <a:spLocks noChangeArrowheads="1"/>
            </p:cNvSpPr>
            <p:nvPr/>
          </p:nvSpPr>
          <p:spPr bwMode="auto">
            <a:xfrm>
              <a:off x="440359" y="1156804"/>
              <a:ext cx="4748213" cy="281781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5" name="Rectangle 56"/>
            <p:cNvSpPr>
              <a:spLocks noChangeArrowheads="1"/>
            </p:cNvSpPr>
            <p:nvPr/>
          </p:nvSpPr>
          <p:spPr bwMode="auto">
            <a:xfrm>
              <a:off x="365747" y="1237767"/>
              <a:ext cx="4748212" cy="281781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6" name="Line 60"/>
            <p:cNvSpPr>
              <a:spLocks noChangeShapeType="1"/>
            </p:cNvSpPr>
            <p:nvPr/>
          </p:nvSpPr>
          <p:spPr bwMode="auto">
            <a:xfrm>
              <a:off x="367334" y="1547329"/>
              <a:ext cx="4727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7" name="Line 61"/>
            <p:cNvSpPr>
              <a:spLocks noChangeShapeType="1"/>
            </p:cNvSpPr>
            <p:nvPr/>
          </p:nvSpPr>
          <p:spPr bwMode="auto">
            <a:xfrm>
              <a:off x="1018209" y="1247292"/>
              <a:ext cx="0" cy="2936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8" name="Line 63"/>
            <p:cNvSpPr>
              <a:spLocks noChangeShapeType="1"/>
            </p:cNvSpPr>
            <p:nvPr/>
          </p:nvSpPr>
          <p:spPr bwMode="auto">
            <a:xfrm>
              <a:off x="1707184" y="1244117"/>
              <a:ext cx="0" cy="2936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9" name="Line 64"/>
            <p:cNvSpPr>
              <a:spLocks noChangeShapeType="1"/>
            </p:cNvSpPr>
            <p:nvPr/>
          </p:nvSpPr>
          <p:spPr bwMode="auto">
            <a:xfrm>
              <a:off x="2634284" y="1542567"/>
              <a:ext cx="0" cy="2936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0" name="Line 65"/>
            <p:cNvSpPr>
              <a:spLocks noChangeShapeType="1"/>
            </p:cNvSpPr>
            <p:nvPr/>
          </p:nvSpPr>
          <p:spPr bwMode="auto">
            <a:xfrm>
              <a:off x="3780459" y="1545742"/>
              <a:ext cx="0" cy="2936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1" name="Line 66"/>
            <p:cNvSpPr>
              <a:spLocks noChangeShapeType="1"/>
            </p:cNvSpPr>
            <p:nvPr/>
          </p:nvSpPr>
          <p:spPr bwMode="auto">
            <a:xfrm>
              <a:off x="354634" y="3068154"/>
              <a:ext cx="476091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2" name="Line 67"/>
            <p:cNvSpPr>
              <a:spLocks noChangeShapeType="1"/>
            </p:cNvSpPr>
            <p:nvPr/>
          </p:nvSpPr>
          <p:spPr bwMode="auto">
            <a:xfrm>
              <a:off x="372097" y="2428392"/>
              <a:ext cx="47609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57809" y="1845779"/>
              <a:ext cx="476091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4" name="Text Box 69"/>
            <p:cNvSpPr txBox="1">
              <a:spLocks noChangeArrowheads="1"/>
            </p:cNvSpPr>
            <p:nvPr/>
          </p:nvSpPr>
          <p:spPr bwMode="auto">
            <a:xfrm>
              <a:off x="1367965" y="3068780"/>
              <a:ext cx="2567881" cy="885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b="1" dirty="0">
                  <a:latin typeface="+mn-lt"/>
                </a:rPr>
                <a:t>data</a:t>
              </a:r>
            </a:p>
            <a:p>
              <a:pPr algn="ctr"/>
              <a:r>
                <a:rPr lang="en-US" dirty="0">
                  <a:solidFill>
                    <a:srgbClr val="000000"/>
                  </a:solidFill>
                  <a:latin typeface="Garamond" charset="0"/>
                </a:rPr>
                <a:t>(variable length, typically a TCP  or UDP segment)</a:t>
              </a:r>
              <a:endParaRPr lang="en-US" sz="2800" dirty="0">
                <a:solidFill>
                  <a:srgbClr val="000000"/>
                </a:solidFill>
                <a:latin typeface="Garamond" charset="0"/>
              </a:endParaRPr>
            </a:p>
          </p:txBody>
        </p:sp>
        <p:sp>
          <p:nvSpPr>
            <p:cNvPr id="17" name="Text Box 72"/>
            <p:cNvSpPr txBox="1">
              <a:spLocks noChangeArrowheads="1"/>
            </p:cNvSpPr>
            <p:nvPr/>
          </p:nvSpPr>
          <p:spPr bwMode="auto">
            <a:xfrm>
              <a:off x="851522" y="1512404"/>
              <a:ext cx="1413591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dirty="0">
                  <a:latin typeface="+mn-lt"/>
                </a:rPr>
                <a:t>payload length</a:t>
              </a:r>
            </a:p>
          </p:txBody>
        </p:sp>
        <p:sp>
          <p:nvSpPr>
            <p:cNvPr id="18" name="Text Box 73"/>
            <p:cNvSpPr txBox="1">
              <a:spLocks noChangeArrowheads="1"/>
            </p:cNvSpPr>
            <p:nvPr/>
          </p:nvSpPr>
          <p:spPr bwMode="auto">
            <a:xfrm>
              <a:off x="2632697" y="1520342"/>
              <a:ext cx="1160954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dirty="0">
                  <a:latin typeface="+mn-lt"/>
                </a:rPr>
                <a:t>next header</a:t>
              </a:r>
            </a:p>
          </p:txBody>
        </p:sp>
        <p:sp>
          <p:nvSpPr>
            <p:cNvPr id="19" name="Text Box 74"/>
            <p:cNvSpPr txBox="1">
              <a:spLocks noChangeArrowheads="1"/>
            </p:cNvSpPr>
            <p:nvPr/>
          </p:nvSpPr>
          <p:spPr bwMode="auto">
            <a:xfrm>
              <a:off x="3888409" y="1506054"/>
              <a:ext cx="938513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dirty="0">
                  <a:latin typeface="+mn-lt"/>
                </a:rPr>
                <a:t>hop limit</a:t>
              </a:r>
            </a:p>
          </p:txBody>
        </p:sp>
        <p:sp>
          <p:nvSpPr>
            <p:cNvPr id="20" name="Text Box 75"/>
            <p:cNvSpPr txBox="1">
              <a:spLocks noChangeArrowheads="1"/>
            </p:cNvSpPr>
            <p:nvPr/>
          </p:nvSpPr>
          <p:spPr bwMode="auto">
            <a:xfrm>
              <a:off x="2758109" y="1212367"/>
              <a:ext cx="994313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latin typeface="+mn-lt"/>
                </a:rPr>
                <a:t>flow label</a:t>
              </a:r>
            </a:p>
          </p:txBody>
        </p:sp>
        <p:sp>
          <p:nvSpPr>
            <p:cNvPr id="21" name="Text Box 76"/>
            <p:cNvSpPr txBox="1">
              <a:spLocks noChangeArrowheads="1"/>
            </p:cNvSpPr>
            <p:nvPr/>
          </p:nvSpPr>
          <p:spPr bwMode="auto">
            <a:xfrm>
              <a:off x="976594" y="1216093"/>
              <a:ext cx="784697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latin typeface="+mn-lt"/>
                </a:rPr>
                <a:t>priority</a:t>
              </a:r>
            </a:p>
          </p:txBody>
        </p:sp>
        <p:sp>
          <p:nvSpPr>
            <p:cNvPr id="22" name="Text Box 77"/>
            <p:cNvSpPr txBox="1">
              <a:spLocks noChangeArrowheads="1"/>
            </p:cNvSpPr>
            <p:nvPr/>
          </p:nvSpPr>
          <p:spPr bwMode="auto">
            <a:xfrm>
              <a:off x="312109" y="1215783"/>
              <a:ext cx="775658" cy="340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dirty="0">
                  <a:latin typeface="+mn-lt"/>
                </a:rPr>
                <a:t>version</a:t>
              </a:r>
            </a:p>
          </p:txBody>
        </p:sp>
        <p:sp>
          <p:nvSpPr>
            <p:cNvPr id="23" name="Line 79"/>
            <p:cNvSpPr>
              <a:spLocks noChangeShapeType="1"/>
            </p:cNvSpPr>
            <p:nvPr/>
          </p:nvSpPr>
          <p:spPr bwMode="auto">
            <a:xfrm>
              <a:off x="343522" y="4293704"/>
              <a:ext cx="48164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4" name="Text Box 78"/>
            <p:cNvSpPr txBox="1">
              <a:spLocks noChangeArrowheads="1"/>
            </p:cNvSpPr>
            <p:nvPr/>
          </p:nvSpPr>
          <p:spPr bwMode="auto">
            <a:xfrm>
              <a:off x="2202484" y="4103204"/>
              <a:ext cx="723170" cy="3407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latin typeface="+mn-lt"/>
                </a:rPr>
                <a:t>32 bits</a:t>
              </a:r>
            </a:p>
          </p:txBody>
        </p:sp>
        <p:sp>
          <p:nvSpPr>
            <p:cNvPr id="27" name="Line 67"/>
            <p:cNvSpPr>
              <a:spLocks noChangeShapeType="1"/>
            </p:cNvSpPr>
            <p:nvPr/>
          </p:nvSpPr>
          <p:spPr bwMode="auto">
            <a:xfrm>
              <a:off x="373417" y="2580585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8" name="Line 67"/>
            <p:cNvSpPr>
              <a:spLocks noChangeShapeType="1"/>
            </p:cNvSpPr>
            <p:nvPr/>
          </p:nvSpPr>
          <p:spPr bwMode="auto">
            <a:xfrm>
              <a:off x="374736" y="2732777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9" name="Line 67"/>
            <p:cNvSpPr>
              <a:spLocks noChangeShapeType="1"/>
            </p:cNvSpPr>
            <p:nvPr/>
          </p:nvSpPr>
          <p:spPr bwMode="auto">
            <a:xfrm>
              <a:off x="376055" y="2892913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30" name="Line 67"/>
            <p:cNvSpPr>
              <a:spLocks noChangeShapeType="1"/>
            </p:cNvSpPr>
            <p:nvPr/>
          </p:nvSpPr>
          <p:spPr bwMode="auto">
            <a:xfrm>
              <a:off x="366795" y="1978432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31" name="Line 67"/>
            <p:cNvSpPr>
              <a:spLocks noChangeShapeType="1"/>
            </p:cNvSpPr>
            <p:nvPr/>
          </p:nvSpPr>
          <p:spPr bwMode="auto">
            <a:xfrm>
              <a:off x="368114" y="2130631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32" name="Line 67"/>
            <p:cNvSpPr>
              <a:spLocks noChangeShapeType="1"/>
            </p:cNvSpPr>
            <p:nvPr/>
          </p:nvSpPr>
          <p:spPr bwMode="auto">
            <a:xfrm>
              <a:off x="369436" y="2290766"/>
              <a:ext cx="4760912" cy="0"/>
            </a:xfrm>
            <a:prstGeom prst="line">
              <a:avLst/>
            </a:prstGeom>
            <a:noFill/>
            <a:ln w="19050">
              <a:solidFill>
                <a:schemeClr val="bg2">
                  <a:lumMod val="7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16" name="Text Box 71"/>
            <p:cNvSpPr txBox="1">
              <a:spLocks noChangeArrowheads="1"/>
            </p:cNvSpPr>
            <p:nvPr/>
          </p:nvSpPr>
          <p:spPr bwMode="auto">
            <a:xfrm>
              <a:off x="1901609" y="1864829"/>
              <a:ext cx="1478052" cy="5374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b="1" dirty="0">
                  <a:latin typeface="+mn-lt"/>
                </a:rPr>
                <a:t>source</a:t>
              </a:r>
              <a:r>
                <a:rPr lang="en-US" altLang="en-US" dirty="0">
                  <a:latin typeface="+mn-lt"/>
                </a:rPr>
                <a:t> address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dirty="0">
                  <a:latin typeface="+mn-lt"/>
                </a:rPr>
                <a:t>(128 bits)</a:t>
              </a:r>
            </a:p>
          </p:txBody>
        </p:sp>
        <p:sp>
          <p:nvSpPr>
            <p:cNvPr id="15" name="Text Box 70"/>
            <p:cNvSpPr txBox="1">
              <a:spLocks noChangeArrowheads="1"/>
            </p:cNvSpPr>
            <p:nvPr/>
          </p:nvSpPr>
          <p:spPr bwMode="auto">
            <a:xfrm>
              <a:off x="1723616" y="2471254"/>
              <a:ext cx="1922934" cy="5315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b="1" dirty="0">
                  <a:latin typeface="+mn-lt"/>
                </a:rPr>
                <a:t>destination</a:t>
              </a:r>
              <a:r>
                <a:rPr lang="en-US" altLang="en-US" dirty="0">
                  <a:latin typeface="+mn-lt"/>
                </a:rPr>
                <a:t> address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dirty="0">
                  <a:latin typeface="+mn-lt"/>
                </a:rPr>
                <a:t>(128 bits)</a:t>
              </a:r>
            </a:p>
          </p:txBody>
        </p:sp>
      </p:grpSp>
      <p:sp>
        <p:nvSpPr>
          <p:cNvPr id="26" name="Rectangle 54"/>
          <p:cNvSpPr>
            <a:spLocks noChangeArrowheads="1"/>
          </p:cNvSpPr>
          <p:nvPr/>
        </p:nvSpPr>
        <p:spPr bwMode="auto">
          <a:xfrm>
            <a:off x="7441949" y="4509584"/>
            <a:ext cx="3440925" cy="212369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None/>
            </a:pPr>
            <a:r>
              <a:rPr lang="en-US" altLang="en-US" sz="2800" i="1" dirty="0">
                <a:solidFill>
                  <a:srgbClr val="CC0000"/>
                </a:solidFill>
                <a:latin typeface="+mn-lt"/>
              </a:rPr>
              <a:t>how much overhead?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altLang="en-US" sz="2800" b="1" dirty="0">
                <a:solidFill>
                  <a:schemeClr val="accent6"/>
                </a:solidFill>
                <a:latin typeface="+mn-lt"/>
              </a:rPr>
              <a:t>40 bytes </a:t>
            </a:r>
            <a:r>
              <a:rPr lang="en-US" altLang="en-US" sz="2800" dirty="0">
                <a:latin typeface="+mn-lt"/>
              </a:rPr>
              <a:t>of IPv6</a:t>
            </a:r>
          </a:p>
          <a:p>
            <a:pPr>
              <a:buSzPts val="1800"/>
              <a:buFont typeface="Wingdings" charset="2"/>
              <a:buChar char="v"/>
            </a:pPr>
            <a:r>
              <a:rPr lang="en-US" sz="2800" dirty="0">
                <a:solidFill>
                  <a:srgbClr val="000000"/>
                </a:solidFill>
                <a:latin typeface="Garamond" charset="0"/>
              </a:rPr>
              <a:t>20 bytes of TCP</a:t>
            </a:r>
            <a:endParaRPr lang="en-US" altLang="en-US" sz="2800" dirty="0">
              <a:latin typeface="+mn-lt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2"/>
              <a:buChar char="v"/>
            </a:pPr>
            <a:r>
              <a:rPr lang="en-US" altLang="en-US" sz="2800" dirty="0">
                <a:latin typeface="+mn-lt"/>
              </a:rPr>
              <a:t>= 60 bytes + app layer overhead</a:t>
            </a:r>
          </a:p>
        </p:txBody>
      </p:sp>
    </p:spTree>
    <p:extLst>
      <p:ext uri="{BB962C8B-B14F-4D97-AF65-F5344CB8AC3E}">
        <p14:creationId xmlns:p14="http://schemas.microsoft.com/office/powerpoint/2010/main" val="2928151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improvements in IPv6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Checksum field was dropped</a:t>
            </a:r>
          </a:p>
          <a:p>
            <a:pPr lvl="1"/>
            <a:r>
              <a:rPr lang="en-US" dirty="0"/>
              <a:t>Checksum already exists above in TCP/UDP &amp; below in Ethernet.</a:t>
            </a:r>
          </a:p>
          <a:p>
            <a:pPr lvl="1"/>
            <a:r>
              <a:rPr lang="en-US" dirty="0"/>
              <a:t>TTL is decremented at each router, so each router must recalculate checksum!</a:t>
            </a:r>
          </a:p>
          <a:p>
            <a:r>
              <a:rPr lang="en-US" dirty="0"/>
              <a:t>Fragmentation support was dropped</a:t>
            </a:r>
          </a:p>
          <a:p>
            <a:pPr lvl="1"/>
            <a:r>
              <a:rPr lang="en-US" dirty="0"/>
              <a:t>Routers should be simple and fast, let endpoints deal w/fragmentation (TCP)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✘</a:t>
            </a:r>
            <a:r>
              <a:rPr lang="en-US" dirty="0"/>
              <a:t>But extra 20 bytes header overhead of IPv6 is a tough pill to swallow.</a:t>
            </a:r>
            <a:br>
              <a:rPr lang="en-US" dirty="0"/>
            </a:br>
            <a:r>
              <a:rPr lang="en-US" dirty="0"/>
              <a:t>    No real incentive to adopt IPv6 if you already have enough addresses.</a:t>
            </a:r>
          </a:p>
        </p:txBody>
      </p:sp>
    </p:spTree>
    <p:extLst>
      <p:ext uri="{BB962C8B-B14F-4D97-AF65-F5344CB8AC3E}">
        <p14:creationId xmlns:p14="http://schemas.microsoft.com/office/powerpoint/2010/main" val="686488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and IPv6 interoperability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Internet is too large, important, and disorganized to force everyone to upgrade simultaneously to IPv6.</a:t>
            </a:r>
          </a:p>
          <a:p>
            <a:r>
              <a:rPr lang="en-US" dirty="0"/>
              <a:t>Current Internet is a mix of IPv4 and IPv6 routers.</a:t>
            </a:r>
          </a:p>
          <a:p>
            <a:r>
              <a:rPr lang="en-US" b="1" i="1" dirty="0">
                <a:solidFill>
                  <a:schemeClr val="accent6"/>
                </a:solidFill>
              </a:rPr>
              <a:t>Tunneling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puts one protocol inside the payload of another: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Either IPv4 inside IPv6 </a:t>
            </a:r>
            <a:r>
              <a:rPr lang="en-US" i="1" dirty="0">
                <a:solidFill>
                  <a:schemeClr val="accent6"/>
                </a:solidFill>
              </a:rPr>
              <a:t>or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IPv6 inside IPv4</a:t>
            </a:r>
          </a:p>
          <a:p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2443651" y="3173496"/>
            <a:ext cx="7056907" cy="2978895"/>
            <a:chOff x="1303337" y="3775935"/>
            <a:chExt cx="7056907" cy="2978895"/>
          </a:xfrm>
        </p:grpSpPr>
        <p:grpSp>
          <p:nvGrpSpPr>
            <p:cNvPr id="4" name="Group 47"/>
            <p:cNvGrpSpPr>
              <a:grpSpLocks/>
            </p:cNvGrpSpPr>
            <p:nvPr/>
          </p:nvGrpSpPr>
          <p:grpSpPr bwMode="auto">
            <a:xfrm>
              <a:off x="2295961" y="5060624"/>
              <a:ext cx="6034682" cy="588076"/>
              <a:chOff x="1163" y="3504"/>
              <a:chExt cx="3058" cy="298"/>
            </a:xfrm>
          </p:grpSpPr>
          <p:sp>
            <p:nvSpPr>
              <p:cNvPr id="5" name="Rectangle 26"/>
              <p:cNvSpPr>
                <a:spLocks noChangeArrowheads="1"/>
              </p:cNvSpPr>
              <p:nvPr/>
            </p:nvSpPr>
            <p:spPr bwMode="auto">
              <a:xfrm>
                <a:off x="1163" y="3505"/>
                <a:ext cx="3058" cy="295"/>
              </a:xfrm>
              <a:prstGeom prst="rect">
                <a:avLst/>
              </a:prstGeom>
              <a:gradFill rotWithShape="1">
                <a:gsLst>
                  <a:gs pos="0">
                    <a:srgbClr val="CC0000">
                      <a:alpha val="40999"/>
                    </a:srgbClr>
                  </a:gs>
                  <a:gs pos="100000">
                    <a:srgbClr val="CC0000">
                      <a:alpha val="37999"/>
                    </a:srgbClr>
                  </a:gs>
                </a:gsLst>
                <a:lin ang="5400000" scaled="1"/>
              </a:gra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6" name="Line 27"/>
              <p:cNvSpPr>
                <a:spLocks noChangeShapeType="1"/>
              </p:cNvSpPr>
              <p:nvPr/>
            </p:nvSpPr>
            <p:spPr bwMode="auto">
              <a:xfrm>
                <a:off x="2022" y="3504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7" name="Line 28"/>
              <p:cNvSpPr>
                <a:spLocks noChangeShapeType="1"/>
              </p:cNvSpPr>
              <p:nvPr/>
            </p:nvSpPr>
            <p:spPr bwMode="auto">
              <a:xfrm>
                <a:off x="1781" y="3507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8" name="Line 29"/>
              <p:cNvSpPr>
                <a:spLocks noChangeShapeType="1"/>
              </p:cNvSpPr>
              <p:nvPr/>
            </p:nvSpPr>
            <p:spPr bwMode="auto">
              <a:xfrm>
                <a:off x="1532" y="3504"/>
                <a:ext cx="0" cy="29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9" name="Line 31"/>
              <p:cNvSpPr>
                <a:spLocks noChangeShapeType="1"/>
              </p:cNvSpPr>
              <p:nvPr/>
            </p:nvSpPr>
            <p:spPr bwMode="auto">
              <a:xfrm>
                <a:off x="1187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0" name="Line 32"/>
              <p:cNvSpPr>
                <a:spLocks noChangeShapeType="1"/>
              </p:cNvSpPr>
              <p:nvPr/>
            </p:nvSpPr>
            <p:spPr bwMode="auto">
              <a:xfrm>
                <a:off x="1187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1" name="Line 33"/>
              <p:cNvSpPr>
                <a:spLocks noChangeShapeType="1"/>
              </p:cNvSpPr>
              <p:nvPr/>
            </p:nvSpPr>
            <p:spPr bwMode="auto">
              <a:xfrm>
                <a:off x="1283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2" name="Line 34"/>
              <p:cNvSpPr>
                <a:spLocks noChangeShapeType="1"/>
              </p:cNvSpPr>
              <p:nvPr/>
            </p:nvSpPr>
            <p:spPr bwMode="auto">
              <a:xfrm>
                <a:off x="1283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3" name="Line 35"/>
              <p:cNvSpPr>
                <a:spLocks noChangeShapeType="1"/>
              </p:cNvSpPr>
              <p:nvPr/>
            </p:nvSpPr>
            <p:spPr bwMode="auto">
              <a:xfrm>
                <a:off x="1379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4" name="Line 36"/>
              <p:cNvSpPr>
                <a:spLocks noChangeShapeType="1"/>
              </p:cNvSpPr>
              <p:nvPr/>
            </p:nvSpPr>
            <p:spPr bwMode="auto">
              <a:xfrm>
                <a:off x="1379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5" name="Line 37"/>
              <p:cNvSpPr>
                <a:spLocks noChangeShapeType="1"/>
              </p:cNvSpPr>
              <p:nvPr/>
            </p:nvSpPr>
            <p:spPr bwMode="auto">
              <a:xfrm>
                <a:off x="1475" y="350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6" name="Line 38"/>
              <p:cNvSpPr>
                <a:spLocks noChangeShapeType="1"/>
              </p:cNvSpPr>
              <p:nvPr/>
            </p:nvSpPr>
            <p:spPr bwMode="auto">
              <a:xfrm>
                <a:off x="1475" y="3742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7" name="Line 39"/>
              <p:cNvSpPr>
                <a:spLocks noChangeShapeType="1"/>
              </p:cNvSpPr>
              <p:nvPr/>
            </p:nvSpPr>
            <p:spPr bwMode="auto">
              <a:xfrm>
                <a:off x="1327" y="3506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8" name="Line 40"/>
              <p:cNvSpPr>
                <a:spLocks noChangeShapeType="1"/>
              </p:cNvSpPr>
              <p:nvPr/>
            </p:nvSpPr>
            <p:spPr bwMode="auto">
              <a:xfrm>
                <a:off x="1327" y="3744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9" name="Line 41"/>
              <p:cNvSpPr>
                <a:spLocks noChangeShapeType="1"/>
              </p:cNvSpPr>
              <p:nvPr/>
            </p:nvSpPr>
            <p:spPr bwMode="auto">
              <a:xfrm>
                <a:off x="1213" y="3508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20" name="Line 42"/>
              <p:cNvSpPr>
                <a:spLocks noChangeShapeType="1"/>
              </p:cNvSpPr>
              <p:nvPr/>
            </p:nvSpPr>
            <p:spPr bwMode="auto">
              <a:xfrm>
                <a:off x="1213" y="3746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</p:grpSp>
        <p:sp>
          <p:nvSpPr>
            <p:cNvPr id="21" name="Text Box 48"/>
            <p:cNvSpPr txBox="1">
              <a:spLocks noChangeArrowheads="1"/>
            </p:cNvSpPr>
            <p:nvPr/>
          </p:nvSpPr>
          <p:spPr bwMode="auto">
            <a:xfrm>
              <a:off x="1668417" y="4064053"/>
              <a:ext cx="2244716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>
                  <a:latin typeface="+mn-lt"/>
                </a:rPr>
                <a:t>IPv4 source, dest addr </a:t>
              </a:r>
            </a:p>
          </p:txBody>
        </p:sp>
        <p:sp>
          <p:nvSpPr>
            <p:cNvPr id="22" name="Text Box 50"/>
            <p:cNvSpPr txBox="1">
              <a:spLocks noChangeArrowheads="1"/>
            </p:cNvSpPr>
            <p:nvPr/>
          </p:nvSpPr>
          <p:spPr bwMode="auto">
            <a:xfrm>
              <a:off x="1303337" y="3775935"/>
              <a:ext cx="1859804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>
                  <a:latin typeface="+mn-lt"/>
                </a:rPr>
                <a:t>IPv4 header fields </a:t>
              </a:r>
            </a:p>
          </p:txBody>
        </p:sp>
        <p:sp>
          <p:nvSpPr>
            <p:cNvPr id="23" name="Line 55"/>
            <p:cNvSpPr>
              <a:spLocks noChangeShapeType="1"/>
            </p:cNvSpPr>
            <p:nvPr/>
          </p:nvSpPr>
          <p:spPr bwMode="auto">
            <a:xfrm>
              <a:off x="3233330" y="4385719"/>
              <a:ext cx="0" cy="917634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4" name="Line 56"/>
            <p:cNvSpPr>
              <a:spLocks noChangeShapeType="1"/>
            </p:cNvSpPr>
            <p:nvPr/>
          </p:nvSpPr>
          <p:spPr bwMode="auto">
            <a:xfrm>
              <a:off x="3239250" y="4379798"/>
              <a:ext cx="473618" cy="917635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5" name="Line 57"/>
            <p:cNvSpPr>
              <a:spLocks noChangeShapeType="1"/>
            </p:cNvSpPr>
            <p:nvPr/>
          </p:nvSpPr>
          <p:spPr bwMode="auto">
            <a:xfrm>
              <a:off x="2493301" y="4077867"/>
              <a:ext cx="19737" cy="813349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4259309" y="6293166"/>
              <a:ext cx="1936107" cy="461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latin typeface="+mn-lt"/>
                </a:rPr>
                <a:t>IPv4 datagram</a:t>
              </a:r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6252644" y="6528002"/>
              <a:ext cx="2107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H="1">
              <a:off x="2288067" y="6528002"/>
              <a:ext cx="19970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29" name="Text Box 64"/>
            <p:cNvSpPr txBox="1">
              <a:spLocks noChangeArrowheads="1"/>
            </p:cNvSpPr>
            <p:nvPr/>
          </p:nvSpPr>
          <p:spPr bwMode="auto">
            <a:xfrm>
              <a:off x="5402666" y="5654620"/>
              <a:ext cx="1644746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000" dirty="0">
                  <a:latin typeface="+mn-lt"/>
                </a:rPr>
                <a:t>IPv6 datagram</a:t>
              </a:r>
              <a:br>
                <a:rPr lang="en-US" altLang="en-US" sz="2000" dirty="0">
                  <a:latin typeface="+mn-lt"/>
                </a:rPr>
              </a:br>
              <a:r>
                <a:rPr lang="en-US" altLang="en-US" sz="2000" dirty="0">
                  <a:latin typeface="+mn-lt"/>
                </a:rPr>
                <a:t>(IPv4 payload)</a:t>
              </a:r>
            </a:p>
          </p:txBody>
        </p:sp>
        <p:sp>
          <p:nvSpPr>
            <p:cNvPr id="30" name="Line 65"/>
            <p:cNvSpPr>
              <a:spLocks noChangeShapeType="1"/>
            </p:cNvSpPr>
            <p:nvPr/>
          </p:nvSpPr>
          <p:spPr bwMode="auto">
            <a:xfrm>
              <a:off x="7168306" y="6027140"/>
              <a:ext cx="1065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31" name="Line 66"/>
            <p:cNvSpPr>
              <a:spLocks noChangeShapeType="1"/>
            </p:cNvSpPr>
            <p:nvPr/>
          </p:nvSpPr>
          <p:spPr bwMode="auto">
            <a:xfrm flipH="1">
              <a:off x="4062161" y="6027140"/>
              <a:ext cx="1150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32" name="Rectangle 69"/>
            <p:cNvSpPr>
              <a:spLocks noChangeArrowheads="1"/>
            </p:cNvSpPr>
            <p:nvPr/>
          </p:nvSpPr>
          <p:spPr bwMode="auto">
            <a:xfrm>
              <a:off x="4022693" y="5104039"/>
              <a:ext cx="4254668" cy="49927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36" name="Group 71"/>
            <p:cNvGrpSpPr>
              <a:grpSpLocks/>
            </p:cNvGrpSpPr>
            <p:nvPr/>
          </p:nvGrpSpPr>
          <p:grpSpPr bwMode="auto">
            <a:xfrm>
              <a:off x="4042427" y="3779882"/>
              <a:ext cx="4229013" cy="1835270"/>
              <a:chOff x="2280" y="1247"/>
              <a:chExt cx="2143" cy="930"/>
            </a:xfrm>
          </p:grpSpPr>
          <p:sp>
            <p:nvSpPr>
              <p:cNvPr id="37" name="Rectangle 5"/>
              <p:cNvSpPr>
                <a:spLocks noChangeArrowheads="1"/>
              </p:cNvSpPr>
              <p:nvPr/>
            </p:nvSpPr>
            <p:spPr bwMode="auto">
              <a:xfrm>
                <a:off x="2280" y="1918"/>
                <a:ext cx="2143" cy="253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38" name="Line 8"/>
              <p:cNvSpPr>
                <a:spLocks noChangeShapeType="1"/>
              </p:cNvSpPr>
              <p:nvPr/>
            </p:nvSpPr>
            <p:spPr bwMode="auto">
              <a:xfrm>
                <a:off x="2333" y="1918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39" name="Line 9"/>
              <p:cNvSpPr>
                <a:spLocks noChangeShapeType="1"/>
              </p:cNvSpPr>
              <p:nvPr/>
            </p:nvSpPr>
            <p:spPr bwMode="auto">
              <a:xfrm>
                <a:off x="2307" y="1917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0" name="Line 10"/>
              <p:cNvSpPr>
                <a:spLocks noChangeShapeType="1"/>
              </p:cNvSpPr>
              <p:nvPr/>
            </p:nvSpPr>
            <p:spPr bwMode="auto">
              <a:xfrm>
                <a:off x="2381" y="1918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1" name="Line 11"/>
              <p:cNvSpPr>
                <a:spLocks noChangeShapeType="1"/>
              </p:cNvSpPr>
              <p:nvPr/>
            </p:nvSpPr>
            <p:spPr bwMode="auto">
              <a:xfrm>
                <a:off x="2407" y="1916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2" name="Line 12"/>
              <p:cNvSpPr>
                <a:spLocks noChangeShapeType="1"/>
              </p:cNvSpPr>
              <p:nvPr/>
            </p:nvSpPr>
            <p:spPr bwMode="auto">
              <a:xfrm>
                <a:off x="2441" y="1916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3" name="Line 13"/>
              <p:cNvSpPr>
                <a:spLocks noChangeShapeType="1"/>
              </p:cNvSpPr>
              <p:nvPr/>
            </p:nvSpPr>
            <p:spPr bwMode="auto">
              <a:xfrm>
                <a:off x="2483" y="1916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4" name="Line 14"/>
              <p:cNvSpPr>
                <a:spLocks noChangeShapeType="1"/>
              </p:cNvSpPr>
              <p:nvPr/>
            </p:nvSpPr>
            <p:spPr bwMode="auto">
              <a:xfrm>
                <a:off x="2679" y="1923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5" name="Line 15"/>
              <p:cNvSpPr>
                <a:spLocks noChangeShapeType="1"/>
              </p:cNvSpPr>
              <p:nvPr/>
            </p:nvSpPr>
            <p:spPr bwMode="auto">
              <a:xfrm>
                <a:off x="2915" y="1923"/>
                <a:ext cx="0" cy="2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46" name="Text Box 16"/>
              <p:cNvSpPr txBox="1">
                <a:spLocks noChangeArrowheads="1"/>
              </p:cNvSpPr>
              <p:nvPr/>
            </p:nvSpPr>
            <p:spPr bwMode="auto">
              <a:xfrm>
                <a:off x="2672" y="1557"/>
                <a:ext cx="979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800">
                    <a:latin typeface="+mn-lt"/>
                  </a:rPr>
                  <a:t>UDP/TCP payload</a:t>
                </a:r>
              </a:p>
            </p:txBody>
          </p:sp>
          <p:sp>
            <p:nvSpPr>
              <p:cNvPr id="47" name="Text Box 17"/>
              <p:cNvSpPr txBox="1">
                <a:spLocks noChangeArrowheads="1"/>
              </p:cNvSpPr>
              <p:nvPr/>
            </p:nvSpPr>
            <p:spPr bwMode="auto">
              <a:xfrm>
                <a:off x="2560" y="1396"/>
                <a:ext cx="1084" cy="1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1800">
                    <a:latin typeface="+mn-lt"/>
                  </a:rPr>
                  <a:t>IPv6 source dest addr</a:t>
                </a:r>
              </a:p>
            </p:txBody>
          </p:sp>
          <p:sp>
            <p:nvSpPr>
              <p:cNvPr id="48" name="Text Box 18"/>
              <p:cNvSpPr txBox="1">
                <a:spLocks noChangeArrowheads="1"/>
              </p:cNvSpPr>
              <p:nvPr/>
            </p:nvSpPr>
            <p:spPr bwMode="auto">
              <a:xfrm>
                <a:off x="2362" y="1247"/>
                <a:ext cx="913" cy="1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1800">
                    <a:latin typeface="+mn-lt"/>
                  </a:rPr>
                  <a:t>IPv6 header fields</a:t>
                </a:r>
              </a:p>
            </p:txBody>
          </p:sp>
          <p:sp>
            <p:nvSpPr>
              <p:cNvPr id="49" name="Line 19"/>
              <p:cNvSpPr>
                <a:spLocks noChangeShapeType="1"/>
              </p:cNvSpPr>
              <p:nvPr/>
            </p:nvSpPr>
            <p:spPr bwMode="auto">
              <a:xfrm>
                <a:off x="2602" y="1543"/>
                <a:ext cx="3" cy="442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50" name="Line 20"/>
              <p:cNvSpPr>
                <a:spLocks noChangeShapeType="1"/>
              </p:cNvSpPr>
              <p:nvPr/>
            </p:nvSpPr>
            <p:spPr bwMode="auto">
              <a:xfrm>
                <a:off x="2594" y="1546"/>
                <a:ext cx="174" cy="44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51" name="Line 58"/>
              <p:cNvSpPr>
                <a:spLocks noChangeShapeType="1"/>
              </p:cNvSpPr>
              <p:nvPr/>
            </p:nvSpPr>
            <p:spPr bwMode="auto">
              <a:xfrm>
                <a:off x="2386" y="1399"/>
                <a:ext cx="4" cy="385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52" name="Line 59"/>
              <p:cNvSpPr>
                <a:spLocks noChangeShapeType="1"/>
              </p:cNvSpPr>
              <p:nvPr/>
            </p:nvSpPr>
            <p:spPr bwMode="auto">
              <a:xfrm>
                <a:off x="3334" y="1720"/>
                <a:ext cx="0" cy="252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</p:grpSp>
        <p:sp>
          <p:nvSpPr>
            <p:cNvPr id="54" name="Left Brace 53"/>
            <p:cNvSpPr/>
            <p:nvPr/>
          </p:nvSpPr>
          <p:spPr>
            <a:xfrm rot="5400000">
              <a:off x="3039782" y="4107315"/>
              <a:ext cx="207516" cy="1695158"/>
            </a:xfrm>
            <a:prstGeom prst="leftBrace">
              <a:avLst>
                <a:gd name="adj1" fmla="val 23244"/>
                <a:gd name="adj2" fmla="val 87191"/>
              </a:avLst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Left Brace 54"/>
            <p:cNvSpPr/>
            <p:nvPr/>
          </p:nvSpPr>
          <p:spPr>
            <a:xfrm rot="5400000">
              <a:off x="4565226" y="4320441"/>
              <a:ext cx="207516" cy="1253114"/>
            </a:xfrm>
            <a:prstGeom prst="leftBrace">
              <a:avLst>
                <a:gd name="adj1" fmla="val 23244"/>
                <a:gd name="adj2" fmla="val 83204"/>
              </a:avLst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61710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9ADDB-FBC6-D845-9ED2-6B91A61D3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Tunneling illustration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16F4141-4D28-CB48-907D-1710D775E59B}"/>
              </a:ext>
            </a:extLst>
          </p:cNvPr>
          <p:cNvSpPr/>
          <p:nvPr/>
        </p:nvSpPr>
        <p:spPr>
          <a:xfrm>
            <a:off x="729205" y="856527"/>
            <a:ext cx="10544537" cy="5625296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IPv4 Internet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7876EC3-E8C7-2845-94FC-47F13F5340E5}"/>
              </a:ext>
            </a:extLst>
          </p:cNvPr>
          <p:cNvSpPr/>
          <p:nvPr/>
        </p:nvSpPr>
        <p:spPr>
          <a:xfrm>
            <a:off x="918258" y="2897790"/>
            <a:ext cx="2268638" cy="172462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IPv6 Subregion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238F32B-DECE-F746-AC08-5D55587F41F6}"/>
              </a:ext>
            </a:extLst>
          </p:cNvPr>
          <p:cNvSpPr/>
          <p:nvPr/>
        </p:nvSpPr>
        <p:spPr>
          <a:xfrm>
            <a:off x="6452885" y="2768017"/>
            <a:ext cx="4068502" cy="3233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IPv6 Subregion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C58D52B-12DF-DA48-80E6-EF1596A4EFA3}"/>
              </a:ext>
            </a:extLst>
          </p:cNvPr>
          <p:cNvSpPr/>
          <p:nvPr/>
        </p:nvSpPr>
        <p:spPr>
          <a:xfrm>
            <a:off x="9215407" y="5516614"/>
            <a:ext cx="2268638" cy="172462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IPv6-only region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7" name="Group 143">
            <a:extLst>
              <a:ext uri="{FF2B5EF4-FFF2-40B4-BE49-F238E27FC236}">
                <a16:creationId xmlns:a16="http://schemas.microsoft.com/office/drawing/2014/main" id="{9D25DC91-09A4-C647-933F-E783E2AAB50C}"/>
              </a:ext>
            </a:extLst>
          </p:cNvPr>
          <p:cNvGrpSpPr>
            <a:grpSpLocks/>
          </p:cNvGrpSpPr>
          <p:nvPr/>
        </p:nvGrpSpPr>
        <p:grpSpPr bwMode="auto">
          <a:xfrm>
            <a:off x="2423800" y="3760104"/>
            <a:ext cx="578832" cy="319140"/>
            <a:chOff x="4396" y="1245"/>
            <a:chExt cx="672" cy="248"/>
          </a:xfrm>
          <a:solidFill>
            <a:schemeClr val="accent1"/>
          </a:solidFill>
        </p:grpSpPr>
        <p:sp>
          <p:nvSpPr>
            <p:cNvPr id="9" name="Oval 407">
              <a:extLst>
                <a:ext uri="{FF2B5EF4-FFF2-40B4-BE49-F238E27FC236}">
                  <a16:creationId xmlns:a16="http://schemas.microsoft.com/office/drawing/2014/main" id="{B3688EC7-CB15-6848-9E76-452F62A14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0" name="Rectangle 410">
              <a:extLst>
                <a:ext uri="{FF2B5EF4-FFF2-40B4-BE49-F238E27FC236}">
                  <a16:creationId xmlns:a16="http://schemas.microsoft.com/office/drawing/2014/main" id="{CFD974AA-9588-DD41-A036-A94CAA267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1" name="Oval 411">
              <a:extLst>
                <a:ext uri="{FF2B5EF4-FFF2-40B4-BE49-F238E27FC236}">
                  <a16:creationId xmlns:a16="http://schemas.microsoft.com/office/drawing/2014/main" id="{A866CE5A-5481-9041-A198-627DF4B92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12" name="Group 147">
              <a:extLst>
                <a:ext uri="{FF2B5EF4-FFF2-40B4-BE49-F238E27FC236}">
                  <a16:creationId xmlns:a16="http://schemas.microsoft.com/office/drawing/2014/main" id="{7449D41A-100A-BD43-ACE7-C6038E3EB4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  <a:grpFill/>
          </p:grpSpPr>
          <p:sp>
            <p:nvSpPr>
              <p:cNvPr id="15" name="Freeform 148">
                <a:extLst>
                  <a:ext uri="{FF2B5EF4-FFF2-40B4-BE49-F238E27FC236}">
                    <a16:creationId xmlns:a16="http://schemas.microsoft.com/office/drawing/2014/main" id="{D7611E6B-D162-BD4D-8054-BABBF81045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p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6" name="Freeform 149">
                <a:extLst>
                  <a:ext uri="{FF2B5EF4-FFF2-40B4-BE49-F238E27FC236}">
                    <a16:creationId xmlns:a16="http://schemas.microsoft.com/office/drawing/2014/main" id="{485104C1-7602-3B47-84D6-75782B3AE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p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3" name="Line 150">
              <a:extLst>
                <a:ext uri="{FF2B5EF4-FFF2-40B4-BE49-F238E27FC236}">
                  <a16:creationId xmlns:a16="http://schemas.microsoft.com/office/drawing/2014/main" id="{1A7C4D34-1075-B642-B6BB-771120D01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4" name="Line 151">
              <a:extLst>
                <a:ext uri="{FF2B5EF4-FFF2-40B4-BE49-F238E27FC236}">
                  <a16:creationId xmlns:a16="http://schemas.microsoft.com/office/drawing/2014/main" id="{80899BE0-55DB-E54C-8429-391570447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17" name="Group 143">
            <a:extLst>
              <a:ext uri="{FF2B5EF4-FFF2-40B4-BE49-F238E27FC236}">
                <a16:creationId xmlns:a16="http://schemas.microsoft.com/office/drawing/2014/main" id="{4DF90790-654C-6C47-AF9E-F50E60937EB5}"/>
              </a:ext>
            </a:extLst>
          </p:cNvPr>
          <p:cNvGrpSpPr>
            <a:grpSpLocks/>
          </p:cNvGrpSpPr>
          <p:nvPr/>
        </p:nvGrpSpPr>
        <p:grpSpPr bwMode="auto">
          <a:xfrm>
            <a:off x="1414676" y="3806338"/>
            <a:ext cx="667861" cy="368226"/>
            <a:chOff x="4396" y="1245"/>
            <a:chExt cx="672" cy="248"/>
          </a:xfrm>
        </p:grpSpPr>
        <p:sp>
          <p:nvSpPr>
            <p:cNvPr id="18" name="Oval 407">
              <a:extLst>
                <a:ext uri="{FF2B5EF4-FFF2-40B4-BE49-F238E27FC236}">
                  <a16:creationId xmlns:a16="http://schemas.microsoft.com/office/drawing/2014/main" id="{AECF5414-FD06-0A43-9D09-3378819A2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9" name="Rectangle 410">
              <a:extLst>
                <a:ext uri="{FF2B5EF4-FFF2-40B4-BE49-F238E27FC236}">
                  <a16:creationId xmlns:a16="http://schemas.microsoft.com/office/drawing/2014/main" id="{3547FE80-5575-1A43-A77A-D6FDB8F89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20" name="Oval 411">
              <a:extLst>
                <a:ext uri="{FF2B5EF4-FFF2-40B4-BE49-F238E27FC236}">
                  <a16:creationId xmlns:a16="http://schemas.microsoft.com/office/drawing/2014/main" id="{ABD9D06A-8ADD-DB4D-BCAF-C8E25B8A1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21" name="Group 147">
              <a:extLst>
                <a:ext uri="{FF2B5EF4-FFF2-40B4-BE49-F238E27FC236}">
                  <a16:creationId xmlns:a16="http://schemas.microsoft.com/office/drawing/2014/main" id="{BE8C02F5-382D-8D45-B48A-2793E9AE8C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4" name="Freeform 148">
                <a:extLst>
                  <a:ext uri="{FF2B5EF4-FFF2-40B4-BE49-F238E27FC236}">
                    <a16:creationId xmlns:a16="http://schemas.microsoft.com/office/drawing/2014/main" id="{D7AE450C-BF01-B148-B4F1-F8626D83D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5" name="Freeform 149">
                <a:extLst>
                  <a:ext uri="{FF2B5EF4-FFF2-40B4-BE49-F238E27FC236}">
                    <a16:creationId xmlns:a16="http://schemas.microsoft.com/office/drawing/2014/main" id="{0592DDE8-7A90-A941-BF28-67E1B775E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22" name="Line 150">
              <a:extLst>
                <a:ext uri="{FF2B5EF4-FFF2-40B4-BE49-F238E27FC236}">
                  <a16:creationId xmlns:a16="http://schemas.microsoft.com/office/drawing/2014/main" id="{3A426EA9-3C4B-D945-8ABE-C459D2CF82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23" name="Line 151">
              <a:extLst>
                <a:ext uri="{FF2B5EF4-FFF2-40B4-BE49-F238E27FC236}">
                  <a16:creationId xmlns:a16="http://schemas.microsoft.com/office/drawing/2014/main" id="{FDCC41AA-B10B-4148-BB6D-32F542F2D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26" name="Group 143">
            <a:extLst>
              <a:ext uri="{FF2B5EF4-FFF2-40B4-BE49-F238E27FC236}">
                <a16:creationId xmlns:a16="http://schemas.microsoft.com/office/drawing/2014/main" id="{CD731DE5-2C86-2A43-8196-12EC9683BF30}"/>
              </a:ext>
            </a:extLst>
          </p:cNvPr>
          <p:cNvGrpSpPr>
            <a:grpSpLocks/>
          </p:cNvGrpSpPr>
          <p:nvPr/>
        </p:nvGrpSpPr>
        <p:grpSpPr bwMode="auto">
          <a:xfrm>
            <a:off x="5106505" y="5295577"/>
            <a:ext cx="667861" cy="368226"/>
            <a:chOff x="4396" y="1245"/>
            <a:chExt cx="672" cy="248"/>
          </a:xfrm>
        </p:grpSpPr>
        <p:sp>
          <p:nvSpPr>
            <p:cNvPr id="27" name="Oval 407">
              <a:extLst>
                <a:ext uri="{FF2B5EF4-FFF2-40B4-BE49-F238E27FC236}">
                  <a16:creationId xmlns:a16="http://schemas.microsoft.com/office/drawing/2014/main" id="{7D868DEA-4E43-5243-B330-3573E5399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28" name="Rectangle 410">
              <a:extLst>
                <a:ext uri="{FF2B5EF4-FFF2-40B4-BE49-F238E27FC236}">
                  <a16:creationId xmlns:a16="http://schemas.microsoft.com/office/drawing/2014/main" id="{B0EBDABD-AD4E-CD4D-A57E-CE4320BD6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29" name="Oval 411">
              <a:extLst>
                <a:ext uri="{FF2B5EF4-FFF2-40B4-BE49-F238E27FC236}">
                  <a16:creationId xmlns:a16="http://schemas.microsoft.com/office/drawing/2014/main" id="{BB29EAFF-A972-0244-9B54-6425411EB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30" name="Group 147">
              <a:extLst>
                <a:ext uri="{FF2B5EF4-FFF2-40B4-BE49-F238E27FC236}">
                  <a16:creationId xmlns:a16="http://schemas.microsoft.com/office/drawing/2014/main" id="{0BC3B06F-0610-6844-A828-D7FA645FAD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33" name="Freeform 148">
                <a:extLst>
                  <a:ext uri="{FF2B5EF4-FFF2-40B4-BE49-F238E27FC236}">
                    <a16:creationId xmlns:a16="http://schemas.microsoft.com/office/drawing/2014/main" id="{7D6607E5-AC0A-2143-ADFF-070827CCF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34" name="Freeform 149">
                <a:extLst>
                  <a:ext uri="{FF2B5EF4-FFF2-40B4-BE49-F238E27FC236}">
                    <a16:creationId xmlns:a16="http://schemas.microsoft.com/office/drawing/2014/main" id="{8861EE82-63D5-2B47-A909-7A2E50702E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31" name="Line 150">
              <a:extLst>
                <a:ext uri="{FF2B5EF4-FFF2-40B4-BE49-F238E27FC236}">
                  <a16:creationId xmlns:a16="http://schemas.microsoft.com/office/drawing/2014/main" id="{5C06A7E2-2EC7-7247-B33A-FC57390A9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32" name="Line 151">
              <a:extLst>
                <a:ext uri="{FF2B5EF4-FFF2-40B4-BE49-F238E27FC236}">
                  <a16:creationId xmlns:a16="http://schemas.microsoft.com/office/drawing/2014/main" id="{6781D80B-838D-6341-AAD5-766A97F10C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35" name="Group 143">
            <a:extLst>
              <a:ext uri="{FF2B5EF4-FFF2-40B4-BE49-F238E27FC236}">
                <a16:creationId xmlns:a16="http://schemas.microsoft.com/office/drawing/2014/main" id="{81341D05-D320-E346-B803-43F7F83D015B}"/>
              </a:ext>
            </a:extLst>
          </p:cNvPr>
          <p:cNvGrpSpPr>
            <a:grpSpLocks/>
          </p:cNvGrpSpPr>
          <p:nvPr/>
        </p:nvGrpSpPr>
        <p:grpSpPr bwMode="auto">
          <a:xfrm>
            <a:off x="4030828" y="2909274"/>
            <a:ext cx="667861" cy="368226"/>
            <a:chOff x="4396" y="1245"/>
            <a:chExt cx="672" cy="248"/>
          </a:xfrm>
        </p:grpSpPr>
        <p:sp>
          <p:nvSpPr>
            <p:cNvPr id="36" name="Oval 407">
              <a:extLst>
                <a:ext uri="{FF2B5EF4-FFF2-40B4-BE49-F238E27FC236}">
                  <a16:creationId xmlns:a16="http://schemas.microsoft.com/office/drawing/2014/main" id="{267C5793-FD09-934A-A091-369D786D2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37" name="Rectangle 410">
              <a:extLst>
                <a:ext uri="{FF2B5EF4-FFF2-40B4-BE49-F238E27FC236}">
                  <a16:creationId xmlns:a16="http://schemas.microsoft.com/office/drawing/2014/main" id="{859127EB-67AC-6F44-83DA-2E89823F0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38" name="Oval 411">
              <a:extLst>
                <a:ext uri="{FF2B5EF4-FFF2-40B4-BE49-F238E27FC236}">
                  <a16:creationId xmlns:a16="http://schemas.microsoft.com/office/drawing/2014/main" id="{C23C53A7-E2EA-B14F-9C37-6714F0B12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39" name="Group 147">
              <a:extLst>
                <a:ext uri="{FF2B5EF4-FFF2-40B4-BE49-F238E27FC236}">
                  <a16:creationId xmlns:a16="http://schemas.microsoft.com/office/drawing/2014/main" id="{79C1C1A4-B610-864B-8A79-2698A625C0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42" name="Freeform 148">
                <a:extLst>
                  <a:ext uri="{FF2B5EF4-FFF2-40B4-BE49-F238E27FC236}">
                    <a16:creationId xmlns:a16="http://schemas.microsoft.com/office/drawing/2014/main" id="{EE60032C-8F79-4347-A5A2-2B074503E7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43" name="Freeform 149">
                <a:extLst>
                  <a:ext uri="{FF2B5EF4-FFF2-40B4-BE49-F238E27FC236}">
                    <a16:creationId xmlns:a16="http://schemas.microsoft.com/office/drawing/2014/main" id="{29DD4FD2-4DC8-0644-8A1E-F7F24FCC71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40" name="Line 150">
              <a:extLst>
                <a:ext uri="{FF2B5EF4-FFF2-40B4-BE49-F238E27FC236}">
                  <a16:creationId xmlns:a16="http://schemas.microsoft.com/office/drawing/2014/main" id="{10AC88D7-869C-0C47-90BA-17E38D613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41" name="Line 151">
              <a:extLst>
                <a:ext uri="{FF2B5EF4-FFF2-40B4-BE49-F238E27FC236}">
                  <a16:creationId xmlns:a16="http://schemas.microsoft.com/office/drawing/2014/main" id="{C88F6B84-280F-474A-908C-B6CC935F1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44" name="Group 143">
            <a:extLst>
              <a:ext uri="{FF2B5EF4-FFF2-40B4-BE49-F238E27FC236}">
                <a16:creationId xmlns:a16="http://schemas.microsoft.com/office/drawing/2014/main" id="{ABF04BA3-FD1E-244F-B65E-C9912767EA8D}"/>
              </a:ext>
            </a:extLst>
          </p:cNvPr>
          <p:cNvGrpSpPr>
            <a:grpSpLocks/>
          </p:cNvGrpSpPr>
          <p:nvPr/>
        </p:nvGrpSpPr>
        <p:grpSpPr bwMode="auto">
          <a:xfrm>
            <a:off x="2998325" y="4931378"/>
            <a:ext cx="667861" cy="368226"/>
            <a:chOff x="4396" y="1245"/>
            <a:chExt cx="672" cy="248"/>
          </a:xfrm>
        </p:grpSpPr>
        <p:sp>
          <p:nvSpPr>
            <p:cNvPr id="45" name="Oval 407">
              <a:extLst>
                <a:ext uri="{FF2B5EF4-FFF2-40B4-BE49-F238E27FC236}">
                  <a16:creationId xmlns:a16="http://schemas.microsoft.com/office/drawing/2014/main" id="{E50E8540-6586-0343-8593-7452FF5E1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46" name="Rectangle 410">
              <a:extLst>
                <a:ext uri="{FF2B5EF4-FFF2-40B4-BE49-F238E27FC236}">
                  <a16:creationId xmlns:a16="http://schemas.microsoft.com/office/drawing/2014/main" id="{D5AB529D-A0D4-3C4B-A7BF-8D6EEFEB3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47" name="Oval 411">
              <a:extLst>
                <a:ext uri="{FF2B5EF4-FFF2-40B4-BE49-F238E27FC236}">
                  <a16:creationId xmlns:a16="http://schemas.microsoft.com/office/drawing/2014/main" id="{BA29D139-B241-834C-89F8-DCCBC640C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48" name="Group 147">
              <a:extLst>
                <a:ext uri="{FF2B5EF4-FFF2-40B4-BE49-F238E27FC236}">
                  <a16:creationId xmlns:a16="http://schemas.microsoft.com/office/drawing/2014/main" id="{516DE671-913E-3E4D-9AC5-7CBE0EE70E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1" name="Freeform 148">
                <a:extLst>
                  <a:ext uri="{FF2B5EF4-FFF2-40B4-BE49-F238E27FC236}">
                    <a16:creationId xmlns:a16="http://schemas.microsoft.com/office/drawing/2014/main" id="{671C23D7-D41A-9B4E-BBFE-586EB7F62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52" name="Freeform 149">
                <a:extLst>
                  <a:ext uri="{FF2B5EF4-FFF2-40B4-BE49-F238E27FC236}">
                    <a16:creationId xmlns:a16="http://schemas.microsoft.com/office/drawing/2014/main" id="{EF52178D-537C-F248-B863-7C70BF89B6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49" name="Line 150">
              <a:extLst>
                <a:ext uri="{FF2B5EF4-FFF2-40B4-BE49-F238E27FC236}">
                  <a16:creationId xmlns:a16="http://schemas.microsoft.com/office/drawing/2014/main" id="{4AB288D8-7CA1-AD44-A296-D4646EFB2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50" name="Line 151">
              <a:extLst>
                <a:ext uri="{FF2B5EF4-FFF2-40B4-BE49-F238E27FC236}">
                  <a16:creationId xmlns:a16="http://schemas.microsoft.com/office/drawing/2014/main" id="{3881A20A-58DF-7749-8FE3-CEABDDCE6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53" name="Group 143">
            <a:extLst>
              <a:ext uri="{FF2B5EF4-FFF2-40B4-BE49-F238E27FC236}">
                <a16:creationId xmlns:a16="http://schemas.microsoft.com/office/drawing/2014/main" id="{76F06981-3ACB-7448-BC4E-4F0F297A19D0}"/>
              </a:ext>
            </a:extLst>
          </p:cNvPr>
          <p:cNvGrpSpPr>
            <a:grpSpLocks/>
          </p:cNvGrpSpPr>
          <p:nvPr/>
        </p:nvGrpSpPr>
        <p:grpSpPr bwMode="auto">
          <a:xfrm>
            <a:off x="5305734" y="4046873"/>
            <a:ext cx="667861" cy="368226"/>
            <a:chOff x="4396" y="1245"/>
            <a:chExt cx="672" cy="248"/>
          </a:xfrm>
        </p:grpSpPr>
        <p:sp>
          <p:nvSpPr>
            <p:cNvPr id="54" name="Oval 407">
              <a:extLst>
                <a:ext uri="{FF2B5EF4-FFF2-40B4-BE49-F238E27FC236}">
                  <a16:creationId xmlns:a16="http://schemas.microsoft.com/office/drawing/2014/main" id="{0770C050-BB2A-624B-B09C-BFBB9B202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55" name="Rectangle 410">
              <a:extLst>
                <a:ext uri="{FF2B5EF4-FFF2-40B4-BE49-F238E27FC236}">
                  <a16:creationId xmlns:a16="http://schemas.microsoft.com/office/drawing/2014/main" id="{593F5EB5-48F7-644C-9C80-91D7C4FF3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56" name="Oval 411">
              <a:extLst>
                <a:ext uri="{FF2B5EF4-FFF2-40B4-BE49-F238E27FC236}">
                  <a16:creationId xmlns:a16="http://schemas.microsoft.com/office/drawing/2014/main" id="{27E1A63C-9DE6-4E40-9446-336E415E4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57" name="Group 147">
              <a:extLst>
                <a:ext uri="{FF2B5EF4-FFF2-40B4-BE49-F238E27FC236}">
                  <a16:creationId xmlns:a16="http://schemas.microsoft.com/office/drawing/2014/main" id="{172FB985-3DF8-1A4E-9A08-0829D3A052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60" name="Freeform 148">
                <a:extLst>
                  <a:ext uri="{FF2B5EF4-FFF2-40B4-BE49-F238E27FC236}">
                    <a16:creationId xmlns:a16="http://schemas.microsoft.com/office/drawing/2014/main" id="{AF425310-61C5-6C4F-96DA-135829216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61" name="Freeform 149">
                <a:extLst>
                  <a:ext uri="{FF2B5EF4-FFF2-40B4-BE49-F238E27FC236}">
                    <a16:creationId xmlns:a16="http://schemas.microsoft.com/office/drawing/2014/main" id="{B404972F-2D5D-704F-AEDF-0544A8A84A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58" name="Line 150">
              <a:extLst>
                <a:ext uri="{FF2B5EF4-FFF2-40B4-BE49-F238E27FC236}">
                  <a16:creationId xmlns:a16="http://schemas.microsoft.com/office/drawing/2014/main" id="{605303E0-8CAC-7143-A7D2-6BE09C4AB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59" name="Line 151">
              <a:extLst>
                <a:ext uri="{FF2B5EF4-FFF2-40B4-BE49-F238E27FC236}">
                  <a16:creationId xmlns:a16="http://schemas.microsoft.com/office/drawing/2014/main" id="{D830B03A-015A-FE47-978F-4B88B53056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62" name="Group 143">
            <a:extLst>
              <a:ext uri="{FF2B5EF4-FFF2-40B4-BE49-F238E27FC236}">
                <a16:creationId xmlns:a16="http://schemas.microsoft.com/office/drawing/2014/main" id="{5F51073C-9BE2-D24D-A402-02FA42051BD6}"/>
              </a:ext>
            </a:extLst>
          </p:cNvPr>
          <p:cNvGrpSpPr>
            <a:grpSpLocks/>
          </p:cNvGrpSpPr>
          <p:nvPr/>
        </p:nvGrpSpPr>
        <p:grpSpPr bwMode="auto">
          <a:xfrm>
            <a:off x="5968626" y="2304584"/>
            <a:ext cx="667861" cy="368226"/>
            <a:chOff x="4396" y="1245"/>
            <a:chExt cx="672" cy="248"/>
          </a:xfrm>
        </p:grpSpPr>
        <p:sp>
          <p:nvSpPr>
            <p:cNvPr id="63" name="Oval 407">
              <a:extLst>
                <a:ext uri="{FF2B5EF4-FFF2-40B4-BE49-F238E27FC236}">
                  <a16:creationId xmlns:a16="http://schemas.microsoft.com/office/drawing/2014/main" id="{E18B3A86-18B4-8D44-95B2-08968AAEE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64" name="Rectangle 410">
              <a:extLst>
                <a:ext uri="{FF2B5EF4-FFF2-40B4-BE49-F238E27FC236}">
                  <a16:creationId xmlns:a16="http://schemas.microsoft.com/office/drawing/2014/main" id="{91F4FDBB-3074-8A48-8CC0-08AE8EFC1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65" name="Oval 411">
              <a:extLst>
                <a:ext uri="{FF2B5EF4-FFF2-40B4-BE49-F238E27FC236}">
                  <a16:creationId xmlns:a16="http://schemas.microsoft.com/office/drawing/2014/main" id="{F7041313-BFFC-994B-B0DB-3346D3367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66" name="Group 147">
              <a:extLst>
                <a:ext uri="{FF2B5EF4-FFF2-40B4-BE49-F238E27FC236}">
                  <a16:creationId xmlns:a16="http://schemas.microsoft.com/office/drawing/2014/main" id="{8C5B5F4F-12D2-324C-BA0D-E91CFCECA7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69" name="Freeform 148">
                <a:extLst>
                  <a:ext uri="{FF2B5EF4-FFF2-40B4-BE49-F238E27FC236}">
                    <a16:creationId xmlns:a16="http://schemas.microsoft.com/office/drawing/2014/main" id="{9D6ED7A9-4C32-694B-AA84-7A3A19227F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70" name="Freeform 149">
                <a:extLst>
                  <a:ext uri="{FF2B5EF4-FFF2-40B4-BE49-F238E27FC236}">
                    <a16:creationId xmlns:a16="http://schemas.microsoft.com/office/drawing/2014/main" id="{4E10B127-F0B3-8544-AC05-95A3A621D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67" name="Line 150">
              <a:extLst>
                <a:ext uri="{FF2B5EF4-FFF2-40B4-BE49-F238E27FC236}">
                  <a16:creationId xmlns:a16="http://schemas.microsoft.com/office/drawing/2014/main" id="{A3954FC4-49DC-8A46-8FAA-9DBB4918F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68" name="Line 151">
              <a:extLst>
                <a:ext uri="{FF2B5EF4-FFF2-40B4-BE49-F238E27FC236}">
                  <a16:creationId xmlns:a16="http://schemas.microsoft.com/office/drawing/2014/main" id="{D089A61D-637F-F64F-86AB-9D53646CB0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71" name="Group 143">
            <a:extLst>
              <a:ext uri="{FF2B5EF4-FFF2-40B4-BE49-F238E27FC236}">
                <a16:creationId xmlns:a16="http://schemas.microsoft.com/office/drawing/2014/main" id="{69F75E7D-F235-6444-94A0-309E0D860DD2}"/>
              </a:ext>
            </a:extLst>
          </p:cNvPr>
          <p:cNvGrpSpPr>
            <a:grpSpLocks/>
          </p:cNvGrpSpPr>
          <p:nvPr/>
        </p:nvGrpSpPr>
        <p:grpSpPr bwMode="auto">
          <a:xfrm>
            <a:off x="7133387" y="3611446"/>
            <a:ext cx="667861" cy="368226"/>
            <a:chOff x="4396" y="1245"/>
            <a:chExt cx="672" cy="248"/>
          </a:xfrm>
        </p:grpSpPr>
        <p:sp>
          <p:nvSpPr>
            <p:cNvPr id="72" name="Oval 407">
              <a:extLst>
                <a:ext uri="{FF2B5EF4-FFF2-40B4-BE49-F238E27FC236}">
                  <a16:creationId xmlns:a16="http://schemas.microsoft.com/office/drawing/2014/main" id="{2006FFCA-F835-1A42-A2BB-F941BCD47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73" name="Rectangle 410">
              <a:extLst>
                <a:ext uri="{FF2B5EF4-FFF2-40B4-BE49-F238E27FC236}">
                  <a16:creationId xmlns:a16="http://schemas.microsoft.com/office/drawing/2014/main" id="{CDF56244-DA85-8043-9BE1-F9DC2234E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74" name="Oval 411">
              <a:extLst>
                <a:ext uri="{FF2B5EF4-FFF2-40B4-BE49-F238E27FC236}">
                  <a16:creationId xmlns:a16="http://schemas.microsoft.com/office/drawing/2014/main" id="{111B1467-C69C-984B-8A5F-6915FF478D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75" name="Group 147">
              <a:extLst>
                <a:ext uri="{FF2B5EF4-FFF2-40B4-BE49-F238E27FC236}">
                  <a16:creationId xmlns:a16="http://schemas.microsoft.com/office/drawing/2014/main" id="{19C80919-8C26-0042-9EF7-DA347E29B2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8" name="Freeform 148">
                <a:extLst>
                  <a:ext uri="{FF2B5EF4-FFF2-40B4-BE49-F238E27FC236}">
                    <a16:creationId xmlns:a16="http://schemas.microsoft.com/office/drawing/2014/main" id="{059FC72A-1BC1-6A4F-9DCA-CEEC653177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79" name="Freeform 149">
                <a:extLst>
                  <a:ext uri="{FF2B5EF4-FFF2-40B4-BE49-F238E27FC236}">
                    <a16:creationId xmlns:a16="http://schemas.microsoft.com/office/drawing/2014/main" id="{F99AE2F3-2F89-054E-8DBD-47561C029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76" name="Line 150">
              <a:extLst>
                <a:ext uri="{FF2B5EF4-FFF2-40B4-BE49-F238E27FC236}">
                  <a16:creationId xmlns:a16="http://schemas.microsoft.com/office/drawing/2014/main" id="{6A62D597-293E-C644-8819-EBF7AD89B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77" name="Line 151">
              <a:extLst>
                <a:ext uri="{FF2B5EF4-FFF2-40B4-BE49-F238E27FC236}">
                  <a16:creationId xmlns:a16="http://schemas.microsoft.com/office/drawing/2014/main" id="{ED6A4783-B3E9-1848-B48F-90F9339F4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80" name="Group 143">
            <a:extLst>
              <a:ext uri="{FF2B5EF4-FFF2-40B4-BE49-F238E27FC236}">
                <a16:creationId xmlns:a16="http://schemas.microsoft.com/office/drawing/2014/main" id="{EEE73F09-4DE6-C540-BD05-32AD88A7389C}"/>
              </a:ext>
            </a:extLst>
          </p:cNvPr>
          <p:cNvGrpSpPr>
            <a:grpSpLocks/>
          </p:cNvGrpSpPr>
          <p:nvPr/>
        </p:nvGrpSpPr>
        <p:grpSpPr bwMode="auto">
          <a:xfrm>
            <a:off x="6786040" y="4521381"/>
            <a:ext cx="667861" cy="368226"/>
            <a:chOff x="4396" y="1245"/>
            <a:chExt cx="672" cy="248"/>
          </a:xfrm>
          <a:solidFill>
            <a:schemeClr val="accent1"/>
          </a:solidFill>
        </p:grpSpPr>
        <p:sp>
          <p:nvSpPr>
            <p:cNvPr id="81" name="Oval 407">
              <a:extLst>
                <a:ext uri="{FF2B5EF4-FFF2-40B4-BE49-F238E27FC236}">
                  <a16:creationId xmlns:a16="http://schemas.microsoft.com/office/drawing/2014/main" id="{2DEB7C67-2F2B-C247-81E6-896CBDBA9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82" name="Rectangle 410">
              <a:extLst>
                <a:ext uri="{FF2B5EF4-FFF2-40B4-BE49-F238E27FC236}">
                  <a16:creationId xmlns:a16="http://schemas.microsoft.com/office/drawing/2014/main" id="{C7F02F91-523E-424A-A5F5-74AF04B55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83" name="Oval 411">
              <a:extLst>
                <a:ext uri="{FF2B5EF4-FFF2-40B4-BE49-F238E27FC236}">
                  <a16:creationId xmlns:a16="http://schemas.microsoft.com/office/drawing/2014/main" id="{13A17447-4312-1848-A60D-73A3C6217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84" name="Group 147">
              <a:extLst>
                <a:ext uri="{FF2B5EF4-FFF2-40B4-BE49-F238E27FC236}">
                  <a16:creationId xmlns:a16="http://schemas.microsoft.com/office/drawing/2014/main" id="{7BFDBB03-FD40-8840-A712-9A2078BE6A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  <a:grpFill/>
          </p:grpSpPr>
          <p:sp>
            <p:nvSpPr>
              <p:cNvPr id="87" name="Freeform 148">
                <a:extLst>
                  <a:ext uri="{FF2B5EF4-FFF2-40B4-BE49-F238E27FC236}">
                    <a16:creationId xmlns:a16="http://schemas.microsoft.com/office/drawing/2014/main" id="{22E77783-5062-974A-B4B0-8FE88C090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p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88" name="Freeform 149">
                <a:extLst>
                  <a:ext uri="{FF2B5EF4-FFF2-40B4-BE49-F238E27FC236}">
                    <a16:creationId xmlns:a16="http://schemas.microsoft.com/office/drawing/2014/main" id="{74580EE5-8EDD-064D-9F5C-14E708988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p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85" name="Line 150">
              <a:extLst>
                <a:ext uri="{FF2B5EF4-FFF2-40B4-BE49-F238E27FC236}">
                  <a16:creationId xmlns:a16="http://schemas.microsoft.com/office/drawing/2014/main" id="{F94159CA-1411-8F4B-BA9C-15CF808148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86" name="Line 151">
              <a:extLst>
                <a:ext uri="{FF2B5EF4-FFF2-40B4-BE49-F238E27FC236}">
                  <a16:creationId xmlns:a16="http://schemas.microsoft.com/office/drawing/2014/main" id="{12BE7EFE-73F7-3F4A-9226-08B0AAB9FD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89" name="Group 143">
            <a:extLst>
              <a:ext uri="{FF2B5EF4-FFF2-40B4-BE49-F238E27FC236}">
                <a16:creationId xmlns:a16="http://schemas.microsoft.com/office/drawing/2014/main" id="{B0EF8220-36D6-9A4E-AB4A-25EAA599D865}"/>
              </a:ext>
            </a:extLst>
          </p:cNvPr>
          <p:cNvGrpSpPr>
            <a:grpSpLocks/>
          </p:cNvGrpSpPr>
          <p:nvPr/>
        </p:nvGrpSpPr>
        <p:grpSpPr bwMode="auto">
          <a:xfrm>
            <a:off x="8912883" y="3806338"/>
            <a:ext cx="667861" cy="368226"/>
            <a:chOff x="4396" y="1245"/>
            <a:chExt cx="672" cy="248"/>
          </a:xfrm>
        </p:grpSpPr>
        <p:sp>
          <p:nvSpPr>
            <p:cNvPr id="90" name="Oval 407">
              <a:extLst>
                <a:ext uri="{FF2B5EF4-FFF2-40B4-BE49-F238E27FC236}">
                  <a16:creationId xmlns:a16="http://schemas.microsoft.com/office/drawing/2014/main" id="{134E1470-51B8-704A-8F6B-E42E773A0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91" name="Rectangle 410">
              <a:extLst>
                <a:ext uri="{FF2B5EF4-FFF2-40B4-BE49-F238E27FC236}">
                  <a16:creationId xmlns:a16="http://schemas.microsoft.com/office/drawing/2014/main" id="{1ABD0BCD-654E-294B-8459-87EE6267E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92" name="Oval 411">
              <a:extLst>
                <a:ext uri="{FF2B5EF4-FFF2-40B4-BE49-F238E27FC236}">
                  <a16:creationId xmlns:a16="http://schemas.microsoft.com/office/drawing/2014/main" id="{33806743-5B81-3C47-9C4B-64E61FE18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93" name="Group 147">
              <a:extLst>
                <a:ext uri="{FF2B5EF4-FFF2-40B4-BE49-F238E27FC236}">
                  <a16:creationId xmlns:a16="http://schemas.microsoft.com/office/drawing/2014/main" id="{8AC1249F-9FCB-5440-8125-A37A34D99F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96" name="Freeform 148">
                <a:extLst>
                  <a:ext uri="{FF2B5EF4-FFF2-40B4-BE49-F238E27FC236}">
                    <a16:creationId xmlns:a16="http://schemas.microsoft.com/office/drawing/2014/main" id="{26D0511E-9183-F244-89EB-8FEC242206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97" name="Freeform 149">
                <a:extLst>
                  <a:ext uri="{FF2B5EF4-FFF2-40B4-BE49-F238E27FC236}">
                    <a16:creationId xmlns:a16="http://schemas.microsoft.com/office/drawing/2014/main" id="{C7E2FF33-AEA2-6E4E-BAEE-08E686EA85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94" name="Line 150">
              <a:extLst>
                <a:ext uri="{FF2B5EF4-FFF2-40B4-BE49-F238E27FC236}">
                  <a16:creationId xmlns:a16="http://schemas.microsoft.com/office/drawing/2014/main" id="{0C6CBA3D-1FA8-2A44-B0D8-A5E6A11AE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95" name="Line 151">
              <a:extLst>
                <a:ext uri="{FF2B5EF4-FFF2-40B4-BE49-F238E27FC236}">
                  <a16:creationId xmlns:a16="http://schemas.microsoft.com/office/drawing/2014/main" id="{26CA91C7-999E-4D41-8A04-1B9D23778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98" name="Group 143">
            <a:extLst>
              <a:ext uri="{FF2B5EF4-FFF2-40B4-BE49-F238E27FC236}">
                <a16:creationId xmlns:a16="http://schemas.microsoft.com/office/drawing/2014/main" id="{A9CB8A35-53E1-F846-8001-B4F4CB113E9C}"/>
              </a:ext>
            </a:extLst>
          </p:cNvPr>
          <p:cNvGrpSpPr>
            <a:grpSpLocks/>
          </p:cNvGrpSpPr>
          <p:nvPr/>
        </p:nvGrpSpPr>
        <p:grpSpPr bwMode="auto">
          <a:xfrm>
            <a:off x="9578500" y="6224371"/>
            <a:ext cx="667861" cy="368226"/>
            <a:chOff x="4396" y="1245"/>
            <a:chExt cx="672" cy="248"/>
          </a:xfrm>
        </p:grpSpPr>
        <p:sp>
          <p:nvSpPr>
            <p:cNvPr id="99" name="Oval 407">
              <a:extLst>
                <a:ext uri="{FF2B5EF4-FFF2-40B4-BE49-F238E27FC236}">
                  <a16:creationId xmlns:a16="http://schemas.microsoft.com/office/drawing/2014/main" id="{10F985DD-D95F-8441-9CD5-8DE09077C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00" name="Rectangle 410">
              <a:extLst>
                <a:ext uri="{FF2B5EF4-FFF2-40B4-BE49-F238E27FC236}">
                  <a16:creationId xmlns:a16="http://schemas.microsoft.com/office/drawing/2014/main" id="{E4A9F5AB-5F0F-F146-BC3A-FA76A0E72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01" name="Oval 411">
              <a:extLst>
                <a:ext uri="{FF2B5EF4-FFF2-40B4-BE49-F238E27FC236}">
                  <a16:creationId xmlns:a16="http://schemas.microsoft.com/office/drawing/2014/main" id="{C09CF959-B640-6B49-81A7-69D69B144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102" name="Group 147">
              <a:extLst>
                <a:ext uri="{FF2B5EF4-FFF2-40B4-BE49-F238E27FC236}">
                  <a16:creationId xmlns:a16="http://schemas.microsoft.com/office/drawing/2014/main" id="{697E3F62-5E68-6C4B-8A69-D5D489697B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5" name="Freeform 148">
                <a:extLst>
                  <a:ext uri="{FF2B5EF4-FFF2-40B4-BE49-F238E27FC236}">
                    <a16:creationId xmlns:a16="http://schemas.microsoft.com/office/drawing/2014/main" id="{18B3F89F-DD06-7147-AA93-CE762C7AE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6" name="Freeform 149">
                <a:extLst>
                  <a:ext uri="{FF2B5EF4-FFF2-40B4-BE49-F238E27FC236}">
                    <a16:creationId xmlns:a16="http://schemas.microsoft.com/office/drawing/2014/main" id="{70DF5B70-4B93-DE41-96F7-7DA2BBBA5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03" name="Line 150">
              <a:extLst>
                <a:ext uri="{FF2B5EF4-FFF2-40B4-BE49-F238E27FC236}">
                  <a16:creationId xmlns:a16="http://schemas.microsoft.com/office/drawing/2014/main" id="{291DA4FA-1C7A-934D-82EE-F71514F86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" name="Line 151">
              <a:extLst>
                <a:ext uri="{FF2B5EF4-FFF2-40B4-BE49-F238E27FC236}">
                  <a16:creationId xmlns:a16="http://schemas.microsoft.com/office/drawing/2014/main" id="{57102BCB-86DF-B241-8043-CBC9C040B3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107" name="Group 143">
            <a:extLst>
              <a:ext uri="{FF2B5EF4-FFF2-40B4-BE49-F238E27FC236}">
                <a16:creationId xmlns:a16="http://schemas.microsoft.com/office/drawing/2014/main" id="{CB85131D-4012-7140-AD12-E35E145C5C15}"/>
              </a:ext>
            </a:extLst>
          </p:cNvPr>
          <p:cNvGrpSpPr>
            <a:grpSpLocks/>
          </p:cNvGrpSpPr>
          <p:nvPr/>
        </p:nvGrpSpPr>
        <p:grpSpPr bwMode="auto">
          <a:xfrm>
            <a:off x="8752875" y="5014577"/>
            <a:ext cx="667861" cy="368226"/>
            <a:chOff x="4396" y="1245"/>
            <a:chExt cx="672" cy="248"/>
          </a:xfrm>
        </p:grpSpPr>
        <p:sp>
          <p:nvSpPr>
            <p:cNvPr id="108" name="Oval 407">
              <a:extLst>
                <a:ext uri="{FF2B5EF4-FFF2-40B4-BE49-F238E27FC236}">
                  <a16:creationId xmlns:a16="http://schemas.microsoft.com/office/drawing/2014/main" id="{EDE993E2-C11A-B14D-98E4-A31FB212B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09" name="Rectangle 410">
              <a:extLst>
                <a:ext uri="{FF2B5EF4-FFF2-40B4-BE49-F238E27FC236}">
                  <a16:creationId xmlns:a16="http://schemas.microsoft.com/office/drawing/2014/main" id="{08E2153D-204D-2F40-8CD9-CFC0349CD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10" name="Oval 411">
              <a:extLst>
                <a:ext uri="{FF2B5EF4-FFF2-40B4-BE49-F238E27FC236}">
                  <a16:creationId xmlns:a16="http://schemas.microsoft.com/office/drawing/2014/main" id="{8B31683F-C36B-B84E-A74C-54C999075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111" name="Group 147">
              <a:extLst>
                <a:ext uri="{FF2B5EF4-FFF2-40B4-BE49-F238E27FC236}">
                  <a16:creationId xmlns:a16="http://schemas.microsoft.com/office/drawing/2014/main" id="{300FE2FA-7D26-EF41-89B4-A3879E3DE4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14" name="Freeform 148">
                <a:extLst>
                  <a:ext uri="{FF2B5EF4-FFF2-40B4-BE49-F238E27FC236}">
                    <a16:creationId xmlns:a16="http://schemas.microsoft.com/office/drawing/2014/main" id="{25E59EC2-3551-9741-844D-17E40B0F8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15" name="Freeform 149">
                <a:extLst>
                  <a:ext uri="{FF2B5EF4-FFF2-40B4-BE49-F238E27FC236}">
                    <a16:creationId xmlns:a16="http://schemas.microsoft.com/office/drawing/2014/main" id="{477E264A-F0E8-8B4F-A905-566127E4B5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12" name="Line 150">
              <a:extLst>
                <a:ext uri="{FF2B5EF4-FFF2-40B4-BE49-F238E27FC236}">
                  <a16:creationId xmlns:a16="http://schemas.microsoft.com/office/drawing/2014/main" id="{13B15372-37C7-6E41-81A5-598B19719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13" name="Line 151">
              <a:extLst>
                <a:ext uri="{FF2B5EF4-FFF2-40B4-BE49-F238E27FC236}">
                  <a16:creationId xmlns:a16="http://schemas.microsoft.com/office/drawing/2014/main" id="{92109C51-0D18-104F-9C6A-7EB2EA806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B7F3508A-03A8-3B41-AD8A-7684D53C1611}"/>
              </a:ext>
            </a:extLst>
          </p:cNvPr>
          <p:cNvCxnSpPr>
            <a:cxnSpLocks/>
          </p:cNvCxnSpPr>
          <p:nvPr/>
        </p:nvCxnSpPr>
        <p:spPr>
          <a:xfrm flipV="1">
            <a:off x="2077568" y="3922252"/>
            <a:ext cx="349677" cy="674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034D9EC0-7BCF-794E-BE7B-489EA6087FD7}"/>
              </a:ext>
            </a:extLst>
          </p:cNvPr>
          <p:cNvCxnSpPr>
            <a:cxnSpLocks/>
          </p:cNvCxnSpPr>
          <p:nvPr/>
        </p:nvCxnSpPr>
        <p:spPr>
          <a:xfrm flipH="1" flipV="1">
            <a:off x="2758075" y="4089538"/>
            <a:ext cx="536270" cy="8246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139F05D-91A1-3D4F-9E47-40677708EB0E}"/>
              </a:ext>
            </a:extLst>
          </p:cNvPr>
          <p:cNvCxnSpPr>
            <a:cxnSpLocks/>
          </p:cNvCxnSpPr>
          <p:nvPr/>
        </p:nvCxnSpPr>
        <p:spPr>
          <a:xfrm flipV="1">
            <a:off x="3667125" y="4251326"/>
            <a:ext cx="1638300" cy="8762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7861089A-C19C-1B40-9115-844DB7B271BA}"/>
              </a:ext>
            </a:extLst>
          </p:cNvPr>
          <p:cNvCxnSpPr>
            <a:cxnSpLocks/>
          </p:cNvCxnSpPr>
          <p:nvPr/>
        </p:nvCxnSpPr>
        <p:spPr>
          <a:xfrm flipV="1">
            <a:off x="5451475" y="4419600"/>
            <a:ext cx="184150" cy="8667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BB6C7FBD-70DF-654A-BC56-7FDDAA81A2E1}"/>
              </a:ext>
            </a:extLst>
          </p:cNvPr>
          <p:cNvCxnSpPr>
            <a:cxnSpLocks/>
          </p:cNvCxnSpPr>
          <p:nvPr/>
        </p:nvCxnSpPr>
        <p:spPr>
          <a:xfrm flipH="1" flipV="1">
            <a:off x="5975350" y="4273550"/>
            <a:ext cx="812800" cy="4413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BC7A35ED-5C55-C04B-A366-2BA84CF2CD4D}"/>
              </a:ext>
            </a:extLst>
          </p:cNvPr>
          <p:cNvCxnSpPr>
            <a:cxnSpLocks/>
            <a:stCxn id="83" idx="0"/>
            <a:endCxn id="72" idx="4"/>
          </p:cNvCxnSpPr>
          <p:nvPr/>
        </p:nvCxnSpPr>
        <p:spPr>
          <a:xfrm flipV="1">
            <a:off x="7117486" y="3979672"/>
            <a:ext cx="349832" cy="54170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BAEC1B5-5973-5E45-98F4-F3B793EFCFF3}"/>
              </a:ext>
            </a:extLst>
          </p:cNvPr>
          <p:cNvCxnSpPr>
            <a:cxnSpLocks/>
            <a:stCxn id="86" idx="0"/>
            <a:endCxn id="112" idx="0"/>
          </p:cNvCxnSpPr>
          <p:nvPr/>
        </p:nvCxnSpPr>
        <p:spPr>
          <a:xfrm>
            <a:off x="7448932" y="4641648"/>
            <a:ext cx="1307918" cy="4872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D5C18D7-8BE1-1D49-9249-3FD8085DB283}"/>
              </a:ext>
            </a:extLst>
          </p:cNvPr>
          <p:cNvCxnSpPr>
            <a:cxnSpLocks/>
            <a:stCxn id="90" idx="4"/>
            <a:endCxn id="110" idx="0"/>
          </p:cNvCxnSpPr>
          <p:nvPr/>
        </p:nvCxnSpPr>
        <p:spPr>
          <a:xfrm flipH="1">
            <a:off x="9084321" y="4174564"/>
            <a:ext cx="162493" cy="8400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8C1BAE21-A6E0-634E-B2E7-6BEB9E2D59D3}"/>
              </a:ext>
            </a:extLst>
          </p:cNvPr>
          <p:cNvCxnSpPr>
            <a:cxnSpLocks/>
            <a:stCxn id="101" idx="0"/>
            <a:endCxn id="108" idx="5"/>
          </p:cNvCxnSpPr>
          <p:nvPr/>
        </p:nvCxnSpPr>
        <p:spPr>
          <a:xfrm flipH="1" flipV="1">
            <a:off x="9320822" y="5352796"/>
            <a:ext cx="589124" cy="871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2DBCC479-33B5-7F40-84CD-C4A28DD59CD9}"/>
              </a:ext>
            </a:extLst>
          </p:cNvPr>
          <p:cNvCxnSpPr>
            <a:cxnSpLocks/>
            <a:stCxn id="56" idx="0"/>
            <a:endCxn id="63" idx="4"/>
          </p:cNvCxnSpPr>
          <p:nvPr/>
        </p:nvCxnSpPr>
        <p:spPr>
          <a:xfrm flipV="1">
            <a:off x="5637180" y="2672810"/>
            <a:ext cx="665377" cy="1374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276264A7-0B77-1A4E-A606-F83DC9A30D21}"/>
              </a:ext>
            </a:extLst>
          </p:cNvPr>
          <p:cNvCxnSpPr>
            <a:cxnSpLocks/>
            <a:stCxn id="36" idx="4"/>
            <a:endCxn id="56" idx="1"/>
          </p:cNvCxnSpPr>
          <p:nvPr/>
        </p:nvCxnSpPr>
        <p:spPr>
          <a:xfrm>
            <a:off x="4364759" y="3277500"/>
            <a:ext cx="1038053" cy="8045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EA95E33-7406-0E43-9D95-ED12489829F7}"/>
              </a:ext>
            </a:extLst>
          </p:cNvPr>
          <p:cNvCxnSpPr>
            <a:cxnSpLocks/>
            <a:stCxn id="38" idx="7"/>
            <a:endCxn id="67" idx="1"/>
          </p:cNvCxnSpPr>
          <p:nvPr/>
        </p:nvCxnSpPr>
        <p:spPr>
          <a:xfrm flipV="1">
            <a:off x="4596642" y="2579268"/>
            <a:ext cx="1375960" cy="3652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DE2F0C-A63D-C24D-AAE1-88BECB174095}"/>
              </a:ext>
            </a:extLst>
          </p:cNvPr>
          <p:cNvSpPr txBox="1"/>
          <p:nvPr/>
        </p:nvSpPr>
        <p:spPr>
          <a:xfrm>
            <a:off x="6476479" y="340922"/>
            <a:ext cx="5426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chemeClr val="accent1"/>
                </a:solidFill>
              </a:rPr>
              <a:t>Green routers</a:t>
            </a:r>
            <a:r>
              <a:rPr lang="en-US" sz="2800" dirty="0"/>
              <a:t> are tunnel endpoints</a:t>
            </a:r>
          </a:p>
        </p:txBody>
      </p:sp>
      <p:sp>
        <p:nvSpPr>
          <p:cNvPr id="3" name="Rectangular Callout 2">
            <a:extLst>
              <a:ext uri="{FF2B5EF4-FFF2-40B4-BE49-F238E27FC236}">
                <a16:creationId xmlns:a16="http://schemas.microsoft.com/office/drawing/2014/main" id="{DCAEFF00-1AFD-BB45-9C0D-E6DF7B63C858}"/>
              </a:ext>
            </a:extLst>
          </p:cNvPr>
          <p:cNvSpPr/>
          <p:nvPr/>
        </p:nvSpPr>
        <p:spPr>
          <a:xfrm>
            <a:off x="9745999" y="2599362"/>
            <a:ext cx="1656942" cy="938636"/>
          </a:xfrm>
          <a:prstGeom prst="wedgeRectCallout">
            <a:avLst>
              <a:gd name="adj1" fmla="val -68054"/>
              <a:gd name="adj2" fmla="val 8385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Has both an IPv4 and IPv6 address</a:t>
            </a:r>
          </a:p>
        </p:txBody>
      </p:sp>
      <p:sp>
        <p:nvSpPr>
          <p:cNvPr id="129" name="Rectangular Callout 128">
            <a:extLst>
              <a:ext uri="{FF2B5EF4-FFF2-40B4-BE49-F238E27FC236}">
                <a16:creationId xmlns:a16="http://schemas.microsoft.com/office/drawing/2014/main" id="{DB1FA8D0-11BF-5140-AA2E-A23EBA001F14}"/>
              </a:ext>
            </a:extLst>
          </p:cNvPr>
          <p:cNvSpPr/>
          <p:nvPr/>
        </p:nvSpPr>
        <p:spPr>
          <a:xfrm>
            <a:off x="2553886" y="1368392"/>
            <a:ext cx="1967857" cy="1106426"/>
          </a:xfrm>
          <a:prstGeom prst="wedgeRectCallout">
            <a:avLst>
              <a:gd name="adj1" fmla="val 37267"/>
              <a:gd name="adj2" fmla="val 8967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Does not have an IPv6 address.  Can send/</a:t>
            </a:r>
            <a:r>
              <a:rPr lang="en-US" dirty="0" err="1"/>
              <a:t>recv</a:t>
            </a:r>
            <a:r>
              <a:rPr lang="en-US" dirty="0"/>
              <a:t> only IPv4 packets</a:t>
            </a:r>
          </a:p>
        </p:txBody>
      </p:sp>
      <p:sp>
        <p:nvSpPr>
          <p:cNvPr id="131" name="Rectangular Callout 130">
            <a:extLst>
              <a:ext uri="{FF2B5EF4-FFF2-40B4-BE49-F238E27FC236}">
                <a16:creationId xmlns:a16="http://schemas.microsoft.com/office/drawing/2014/main" id="{78B7804D-893B-F149-A945-9EAB9FB1C905}"/>
              </a:ext>
            </a:extLst>
          </p:cNvPr>
          <p:cNvSpPr/>
          <p:nvPr/>
        </p:nvSpPr>
        <p:spPr>
          <a:xfrm>
            <a:off x="6350697" y="5823161"/>
            <a:ext cx="2471910" cy="899277"/>
          </a:xfrm>
          <a:prstGeom prst="wedgeRectCallout">
            <a:avLst>
              <a:gd name="adj1" fmla="val 79775"/>
              <a:gd name="adj2" fmla="val 1190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Has no IPv4 address, so cannot communicate with IPv4-only hosts.</a:t>
            </a:r>
          </a:p>
        </p:txBody>
      </p:sp>
      <p:sp>
        <p:nvSpPr>
          <p:cNvPr id="132" name="Rectangular Callout 131">
            <a:extLst>
              <a:ext uri="{FF2B5EF4-FFF2-40B4-BE49-F238E27FC236}">
                <a16:creationId xmlns:a16="http://schemas.microsoft.com/office/drawing/2014/main" id="{9B71E398-4312-7341-BC52-585893DE3246}"/>
              </a:ext>
            </a:extLst>
          </p:cNvPr>
          <p:cNvSpPr/>
          <p:nvPr/>
        </p:nvSpPr>
        <p:spPr>
          <a:xfrm>
            <a:off x="175424" y="4868129"/>
            <a:ext cx="1951302" cy="955032"/>
          </a:xfrm>
          <a:prstGeom prst="wedgeRectCallout">
            <a:avLst>
              <a:gd name="adj1" fmla="val 27083"/>
              <a:gd name="adj2" fmla="val -1254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Tunnel provides access to the entire IPv6 Internet.</a:t>
            </a:r>
          </a:p>
        </p:txBody>
      </p:sp>
    </p:spTree>
    <p:extLst>
      <p:ext uri="{BB962C8B-B14F-4D97-AF65-F5344CB8AC3E}">
        <p14:creationId xmlns:p14="http://schemas.microsoft.com/office/powerpoint/2010/main" val="245682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9" grpId="0" animBg="1"/>
      <p:bldP spid="131" grpId="0" animBg="1"/>
      <p:bldP spid="13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2665003" cy="1511771"/>
          </a:xfrm>
        </p:spPr>
        <p:txBody>
          <a:bodyPr anchor="t"/>
          <a:lstStyle/>
          <a:p>
            <a:r>
              <a:rPr lang="en-US" dirty="0"/>
              <a:t>Tunneling example</a:t>
            </a:r>
          </a:p>
        </p:txBody>
      </p:sp>
      <p:sp>
        <p:nvSpPr>
          <p:cNvPr id="163" name="Content Placeholder 162"/>
          <p:cNvSpPr>
            <a:spLocks noGrp="1"/>
          </p:cNvSpPr>
          <p:nvPr>
            <p:ph idx="1"/>
          </p:nvPr>
        </p:nvSpPr>
        <p:spPr>
          <a:xfrm>
            <a:off x="263471" y="3108959"/>
            <a:ext cx="4774577" cy="3632803"/>
          </a:xfrm>
        </p:spPr>
        <p:txBody>
          <a:bodyPr/>
          <a:lstStyle/>
          <a:p>
            <a:r>
              <a:rPr lang="en-US" dirty="0"/>
              <a:t>Tunneled packet is addressed between routers.</a:t>
            </a:r>
          </a:p>
          <a:p>
            <a:r>
              <a:rPr lang="en-US" dirty="0"/>
              <a:t>Receiving router unpacks the IPv6 packet.</a:t>
            </a:r>
          </a:p>
          <a:p>
            <a:r>
              <a:rPr lang="en-US" dirty="0"/>
              <a:t>Adds overhead:</a:t>
            </a:r>
          </a:p>
          <a:p>
            <a:pPr lvl="1"/>
            <a:r>
              <a:rPr lang="en-US" dirty="0"/>
              <a:t>extra header bits</a:t>
            </a:r>
          </a:p>
          <a:p>
            <a:pPr lvl="1"/>
            <a:r>
              <a:rPr lang="en-US" dirty="0"/>
              <a:t>extra processing </a:t>
            </a:r>
          </a:p>
        </p:txBody>
      </p:sp>
      <p:grpSp>
        <p:nvGrpSpPr>
          <p:cNvPr id="164" name="Group 163"/>
          <p:cNvGrpSpPr/>
          <p:nvPr/>
        </p:nvGrpSpPr>
        <p:grpSpPr>
          <a:xfrm>
            <a:off x="5575865" y="2732304"/>
            <a:ext cx="6010602" cy="4005166"/>
            <a:chOff x="5575865" y="2732304"/>
            <a:chExt cx="6010602" cy="4005166"/>
          </a:xfrm>
        </p:grpSpPr>
        <p:grpSp>
          <p:nvGrpSpPr>
            <p:cNvPr id="4" name="Group 352"/>
            <p:cNvGrpSpPr>
              <a:grpSpLocks/>
            </p:cNvGrpSpPr>
            <p:nvPr/>
          </p:nvGrpSpPr>
          <p:grpSpPr bwMode="auto">
            <a:xfrm>
              <a:off x="5575865" y="2741773"/>
              <a:ext cx="937380" cy="3573405"/>
              <a:chOff x="1621" y="2132"/>
              <a:chExt cx="495" cy="1887"/>
            </a:xfrm>
          </p:grpSpPr>
          <p:grpSp>
            <p:nvGrpSpPr>
              <p:cNvPr id="5" name="Group 212"/>
              <p:cNvGrpSpPr>
                <a:grpSpLocks/>
              </p:cNvGrpSpPr>
              <p:nvPr/>
            </p:nvGrpSpPr>
            <p:grpSpPr bwMode="auto">
              <a:xfrm>
                <a:off x="1625" y="2200"/>
                <a:ext cx="480" cy="951"/>
                <a:chOff x="643" y="2144"/>
                <a:chExt cx="480" cy="951"/>
              </a:xfrm>
            </p:grpSpPr>
            <p:sp>
              <p:nvSpPr>
                <p:cNvPr id="9" name="Rectangle 183"/>
                <p:cNvSpPr>
                  <a:spLocks noChangeArrowheads="1"/>
                </p:cNvSpPr>
                <p:nvPr/>
              </p:nvSpPr>
              <p:spPr bwMode="auto">
                <a:xfrm>
                  <a:off x="652" y="2144"/>
                  <a:ext cx="462" cy="908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" name="Text Box 184"/>
                <p:cNvSpPr txBox="1">
                  <a:spLocks noChangeArrowheads="1"/>
                </p:cNvSpPr>
                <p:nvPr/>
              </p:nvSpPr>
              <p:spPr bwMode="auto">
                <a:xfrm>
                  <a:off x="643" y="2169"/>
                  <a:ext cx="480" cy="9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r>
                    <a:rPr lang="en-US" altLang="en-US" sz="1800"/>
                    <a:t>flow: X</a:t>
                  </a:r>
                </a:p>
                <a:p>
                  <a:r>
                    <a:rPr lang="en-US" altLang="en-US" sz="1800"/>
                    <a:t>src: A</a:t>
                  </a:r>
                </a:p>
                <a:p>
                  <a:r>
                    <a:rPr lang="en-US" altLang="en-US" sz="1800"/>
                    <a:t>dest: F</a:t>
                  </a:r>
                </a:p>
                <a:p>
                  <a:endParaRPr lang="en-US" altLang="en-US" sz="1800"/>
                </a:p>
                <a:p>
                  <a:endParaRPr lang="en-US" altLang="en-US" sz="1800"/>
                </a:p>
                <a:p>
                  <a:r>
                    <a:rPr lang="en-US" altLang="en-US" sz="1800"/>
                    <a:t>data</a:t>
                  </a:r>
                </a:p>
              </p:txBody>
            </p:sp>
          </p:grpSp>
          <p:sp>
            <p:nvSpPr>
              <p:cNvPr id="6" name="Line 194"/>
              <p:cNvSpPr>
                <a:spLocks noChangeShapeType="1"/>
              </p:cNvSpPr>
              <p:nvPr/>
            </p:nvSpPr>
            <p:spPr bwMode="auto">
              <a:xfrm>
                <a:off x="1661" y="2132"/>
                <a:ext cx="43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7" name="Text Box 204"/>
              <p:cNvSpPr txBox="1">
                <a:spLocks noChangeArrowheads="1"/>
              </p:cNvSpPr>
              <p:nvPr/>
            </p:nvSpPr>
            <p:spPr bwMode="auto">
              <a:xfrm>
                <a:off x="1621" y="3690"/>
                <a:ext cx="495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2000" dirty="0">
                    <a:latin typeface="+mn-lt"/>
                  </a:rPr>
                  <a:t>A-to-B: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 dirty="0">
                    <a:latin typeface="+mn-lt"/>
                  </a:rPr>
                  <a:t>IPv6</a:t>
                </a:r>
              </a:p>
            </p:txBody>
          </p:sp>
          <p:sp>
            <p:nvSpPr>
              <p:cNvPr id="8" name="Line 205"/>
              <p:cNvSpPr>
                <a:spLocks noChangeShapeType="1"/>
              </p:cNvSpPr>
              <p:nvPr/>
            </p:nvSpPr>
            <p:spPr bwMode="auto">
              <a:xfrm>
                <a:off x="1856" y="3230"/>
                <a:ext cx="0" cy="49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</p:grpSp>
        <p:grpSp>
          <p:nvGrpSpPr>
            <p:cNvPr id="11" name="Group 353"/>
            <p:cNvGrpSpPr>
              <a:grpSpLocks/>
            </p:cNvGrpSpPr>
            <p:nvPr/>
          </p:nvGrpSpPr>
          <p:grpSpPr bwMode="auto">
            <a:xfrm>
              <a:off x="6719652" y="2732304"/>
              <a:ext cx="1363461" cy="3990017"/>
              <a:chOff x="2225" y="2127"/>
              <a:chExt cx="720" cy="2107"/>
            </a:xfrm>
          </p:grpSpPr>
          <p:grpSp>
            <p:nvGrpSpPr>
              <p:cNvPr id="12" name="Group 216"/>
              <p:cNvGrpSpPr>
                <a:grpSpLocks/>
              </p:cNvGrpSpPr>
              <p:nvPr/>
            </p:nvGrpSpPr>
            <p:grpSpPr bwMode="auto">
              <a:xfrm>
                <a:off x="2225" y="2194"/>
                <a:ext cx="620" cy="1388"/>
                <a:chOff x="441" y="2082"/>
                <a:chExt cx="620" cy="1388"/>
              </a:xfrm>
            </p:grpSpPr>
            <p:sp>
              <p:nvSpPr>
                <p:cNvPr id="16" name="Rectangle 189"/>
                <p:cNvSpPr>
                  <a:spLocks noChangeArrowheads="1"/>
                </p:cNvSpPr>
                <p:nvPr/>
              </p:nvSpPr>
              <p:spPr bwMode="auto">
                <a:xfrm>
                  <a:off x="478" y="2088"/>
                  <a:ext cx="583" cy="1382"/>
                </a:xfrm>
                <a:prstGeom prst="rect">
                  <a:avLst/>
                </a:prstGeom>
                <a:solidFill>
                  <a:srgbClr val="CC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grpSp>
              <p:nvGrpSpPr>
                <p:cNvPr id="17" name="Group 190"/>
                <p:cNvGrpSpPr>
                  <a:grpSpLocks/>
                </p:cNvGrpSpPr>
                <p:nvPr/>
              </p:nvGrpSpPr>
              <p:grpSpPr bwMode="auto">
                <a:xfrm>
                  <a:off x="499" y="2471"/>
                  <a:ext cx="486" cy="944"/>
                  <a:chOff x="4869" y="143"/>
                  <a:chExt cx="486" cy="944"/>
                </a:xfrm>
              </p:grpSpPr>
              <p:sp>
                <p:nvSpPr>
                  <p:cNvPr id="19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4893" y="143"/>
                    <a:ext cx="462" cy="908"/>
                  </a:xfrm>
                  <a:prstGeom prst="rect">
                    <a:avLst/>
                  </a:prstGeom>
                  <a:solidFill>
                    <a:srgbClr val="66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20" name="Text Box 19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9" y="161"/>
                    <a:ext cx="470" cy="92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r>
                      <a:rPr lang="en-US" altLang="en-US" sz="1800" dirty="0"/>
                      <a:t>flow: X</a:t>
                    </a:r>
                  </a:p>
                  <a:p>
                    <a:r>
                      <a:rPr lang="en-US" altLang="en-US" sz="1800" dirty="0" err="1"/>
                      <a:t>src</a:t>
                    </a:r>
                    <a:r>
                      <a:rPr lang="en-US" altLang="en-US" sz="1800" dirty="0"/>
                      <a:t>: A</a:t>
                    </a:r>
                  </a:p>
                  <a:p>
                    <a:r>
                      <a:rPr lang="en-US" altLang="en-US" sz="1800" dirty="0" err="1"/>
                      <a:t>dest</a:t>
                    </a:r>
                    <a:r>
                      <a:rPr lang="en-US" altLang="en-US" sz="1800" dirty="0"/>
                      <a:t>: F</a:t>
                    </a:r>
                  </a:p>
                  <a:p>
                    <a:endParaRPr lang="en-US" altLang="en-US" sz="1800" dirty="0"/>
                  </a:p>
                  <a:p>
                    <a:endParaRPr lang="en-US" altLang="en-US" sz="1800" dirty="0"/>
                  </a:p>
                  <a:p>
                    <a:r>
                      <a:rPr lang="en-US" altLang="en-US" sz="1800" dirty="0"/>
                      <a:t>data</a:t>
                    </a:r>
                  </a:p>
                </p:txBody>
              </p:sp>
            </p:grpSp>
            <p:sp>
              <p:nvSpPr>
                <p:cNvPr id="18" name="Text Box 193"/>
                <p:cNvSpPr txBox="1">
                  <a:spLocks noChangeArrowheads="1"/>
                </p:cNvSpPr>
                <p:nvPr/>
              </p:nvSpPr>
              <p:spPr bwMode="auto">
                <a:xfrm>
                  <a:off x="441" y="2082"/>
                  <a:ext cx="603" cy="4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r>
                    <a:rPr lang="en-US" altLang="en-US">
                      <a:solidFill>
                        <a:schemeClr val="bg1"/>
                      </a:solidFill>
                    </a:rPr>
                    <a:t>src:B</a:t>
                  </a:r>
                </a:p>
                <a:p>
                  <a:r>
                    <a:rPr lang="en-US" altLang="en-US">
                      <a:solidFill>
                        <a:schemeClr val="bg1"/>
                      </a:solidFill>
                    </a:rPr>
                    <a:t>dest: E</a:t>
                  </a:r>
                </a:p>
              </p:txBody>
            </p:sp>
          </p:grpSp>
          <p:sp>
            <p:nvSpPr>
              <p:cNvPr id="13" name="Line 195"/>
              <p:cNvSpPr>
                <a:spLocks noChangeShapeType="1"/>
              </p:cNvSpPr>
              <p:nvPr/>
            </p:nvSpPr>
            <p:spPr bwMode="auto">
              <a:xfrm>
                <a:off x="2345" y="2127"/>
                <a:ext cx="43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4" name="Text Box 208"/>
              <p:cNvSpPr txBox="1">
                <a:spLocks noChangeArrowheads="1"/>
              </p:cNvSpPr>
              <p:nvPr/>
            </p:nvSpPr>
            <p:spPr bwMode="auto">
              <a:xfrm>
                <a:off x="2257" y="3767"/>
                <a:ext cx="688" cy="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B-to-C: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IPv6 inside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IPv4</a:t>
                </a:r>
              </a:p>
            </p:txBody>
          </p:sp>
          <p:sp>
            <p:nvSpPr>
              <p:cNvPr id="15" name="Line 209"/>
              <p:cNvSpPr>
                <a:spLocks noChangeShapeType="1"/>
              </p:cNvSpPr>
              <p:nvPr/>
            </p:nvSpPr>
            <p:spPr bwMode="auto">
              <a:xfrm>
                <a:off x="2588" y="3604"/>
                <a:ext cx="0" cy="1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</p:grpSp>
        <p:grpSp>
          <p:nvGrpSpPr>
            <p:cNvPr id="21" name="Group 355"/>
            <p:cNvGrpSpPr>
              <a:grpSpLocks/>
            </p:cNvGrpSpPr>
            <p:nvPr/>
          </p:nvGrpSpPr>
          <p:grpSpPr bwMode="auto">
            <a:xfrm>
              <a:off x="10556295" y="2736092"/>
              <a:ext cx="1030172" cy="3594235"/>
              <a:chOff x="4251" y="2129"/>
              <a:chExt cx="544" cy="1898"/>
            </a:xfrm>
          </p:grpSpPr>
          <p:sp>
            <p:nvSpPr>
              <p:cNvPr id="22" name="Line 197"/>
              <p:cNvSpPr>
                <a:spLocks noChangeShapeType="1"/>
              </p:cNvSpPr>
              <p:nvPr/>
            </p:nvSpPr>
            <p:spPr bwMode="auto">
              <a:xfrm>
                <a:off x="4292" y="2129"/>
                <a:ext cx="43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23" name="Text Box 206"/>
              <p:cNvSpPr txBox="1">
                <a:spLocks noChangeArrowheads="1"/>
              </p:cNvSpPr>
              <p:nvPr/>
            </p:nvSpPr>
            <p:spPr bwMode="auto">
              <a:xfrm>
                <a:off x="4309" y="3698"/>
                <a:ext cx="486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2000" dirty="0">
                    <a:latin typeface="+mn-lt"/>
                  </a:rPr>
                  <a:t>E-to-F: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 dirty="0">
                    <a:latin typeface="+mn-lt"/>
                  </a:rPr>
                  <a:t>IPv6</a:t>
                </a:r>
              </a:p>
            </p:txBody>
          </p:sp>
          <p:sp>
            <p:nvSpPr>
              <p:cNvPr id="24" name="Line 207"/>
              <p:cNvSpPr>
                <a:spLocks noChangeShapeType="1"/>
              </p:cNvSpPr>
              <p:nvPr/>
            </p:nvSpPr>
            <p:spPr bwMode="auto">
              <a:xfrm>
                <a:off x="4540" y="3238"/>
                <a:ext cx="0" cy="49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grpSp>
            <p:nvGrpSpPr>
              <p:cNvPr id="25" name="Group 213"/>
              <p:cNvGrpSpPr>
                <a:grpSpLocks/>
              </p:cNvGrpSpPr>
              <p:nvPr/>
            </p:nvGrpSpPr>
            <p:grpSpPr bwMode="auto">
              <a:xfrm>
                <a:off x="4251" y="2205"/>
                <a:ext cx="480" cy="951"/>
                <a:chOff x="643" y="2144"/>
                <a:chExt cx="480" cy="951"/>
              </a:xfrm>
            </p:grpSpPr>
            <p:sp>
              <p:nvSpPr>
                <p:cNvPr id="26" name="Rectangle 214"/>
                <p:cNvSpPr>
                  <a:spLocks noChangeArrowheads="1"/>
                </p:cNvSpPr>
                <p:nvPr/>
              </p:nvSpPr>
              <p:spPr bwMode="auto">
                <a:xfrm>
                  <a:off x="652" y="2144"/>
                  <a:ext cx="462" cy="908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" name="Text Box 215"/>
                <p:cNvSpPr txBox="1">
                  <a:spLocks noChangeArrowheads="1"/>
                </p:cNvSpPr>
                <p:nvPr/>
              </p:nvSpPr>
              <p:spPr bwMode="auto">
                <a:xfrm>
                  <a:off x="643" y="2169"/>
                  <a:ext cx="480" cy="9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r>
                    <a:rPr lang="en-US" altLang="en-US" sz="1800"/>
                    <a:t>flow: X</a:t>
                  </a:r>
                </a:p>
                <a:p>
                  <a:r>
                    <a:rPr lang="en-US" altLang="en-US" sz="1800"/>
                    <a:t>src: A</a:t>
                  </a:r>
                </a:p>
                <a:p>
                  <a:r>
                    <a:rPr lang="en-US" altLang="en-US" sz="1800"/>
                    <a:t>dest: F</a:t>
                  </a:r>
                </a:p>
                <a:p>
                  <a:endParaRPr lang="en-US" altLang="en-US" sz="1800"/>
                </a:p>
                <a:p>
                  <a:endParaRPr lang="en-US" altLang="en-US" sz="1800"/>
                </a:p>
                <a:p>
                  <a:r>
                    <a:rPr lang="en-US" altLang="en-US" sz="1800"/>
                    <a:t>data</a:t>
                  </a:r>
                </a:p>
              </p:txBody>
            </p:sp>
          </p:grpSp>
        </p:grpSp>
        <p:grpSp>
          <p:nvGrpSpPr>
            <p:cNvPr id="28" name="Group 354"/>
            <p:cNvGrpSpPr>
              <a:grpSpLocks/>
            </p:cNvGrpSpPr>
            <p:nvPr/>
          </p:nvGrpSpPr>
          <p:grpSpPr bwMode="auto">
            <a:xfrm>
              <a:off x="9173884" y="2734197"/>
              <a:ext cx="1325587" cy="4003273"/>
              <a:chOff x="3521" y="2128"/>
              <a:chExt cx="700" cy="2114"/>
            </a:xfrm>
          </p:grpSpPr>
          <p:sp>
            <p:nvSpPr>
              <p:cNvPr id="29" name="Line 196"/>
              <p:cNvSpPr>
                <a:spLocks noChangeShapeType="1"/>
              </p:cNvSpPr>
              <p:nvPr/>
            </p:nvSpPr>
            <p:spPr bwMode="auto">
              <a:xfrm>
                <a:off x="3627" y="2128"/>
                <a:ext cx="43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30" name="Text Box 210"/>
              <p:cNvSpPr txBox="1">
                <a:spLocks noChangeArrowheads="1"/>
              </p:cNvSpPr>
              <p:nvPr/>
            </p:nvSpPr>
            <p:spPr bwMode="auto">
              <a:xfrm>
                <a:off x="3533" y="3775"/>
                <a:ext cx="688" cy="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B-to-C: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IPv6 inside</a:t>
                </a:r>
              </a:p>
              <a:p>
                <a:pPr algn="ctr">
                  <a:lnSpc>
                    <a:spcPct val="85000"/>
                  </a:lnSpc>
                </a:pPr>
                <a:r>
                  <a:rPr lang="en-US" altLang="en-US" sz="2000">
                    <a:latin typeface="+mn-lt"/>
                  </a:rPr>
                  <a:t>IPv4</a:t>
                </a:r>
              </a:p>
            </p:txBody>
          </p:sp>
          <p:sp>
            <p:nvSpPr>
              <p:cNvPr id="31" name="Line 211"/>
              <p:cNvSpPr>
                <a:spLocks noChangeShapeType="1"/>
              </p:cNvSpPr>
              <p:nvPr/>
            </p:nvSpPr>
            <p:spPr bwMode="auto">
              <a:xfrm>
                <a:off x="3883" y="3640"/>
                <a:ext cx="0" cy="1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grpSp>
            <p:nvGrpSpPr>
              <p:cNvPr id="32" name="Group 217"/>
              <p:cNvGrpSpPr>
                <a:grpSpLocks/>
              </p:cNvGrpSpPr>
              <p:nvPr/>
            </p:nvGrpSpPr>
            <p:grpSpPr bwMode="auto">
              <a:xfrm>
                <a:off x="3521" y="2220"/>
                <a:ext cx="620" cy="1388"/>
                <a:chOff x="441" y="2082"/>
                <a:chExt cx="620" cy="1388"/>
              </a:xfrm>
            </p:grpSpPr>
            <p:sp>
              <p:nvSpPr>
                <p:cNvPr id="33" name="Rectangle 218"/>
                <p:cNvSpPr>
                  <a:spLocks noChangeArrowheads="1"/>
                </p:cNvSpPr>
                <p:nvPr/>
              </p:nvSpPr>
              <p:spPr bwMode="auto">
                <a:xfrm>
                  <a:off x="478" y="2088"/>
                  <a:ext cx="583" cy="1382"/>
                </a:xfrm>
                <a:prstGeom prst="rect">
                  <a:avLst/>
                </a:prstGeom>
                <a:solidFill>
                  <a:srgbClr val="CC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grpSp>
              <p:nvGrpSpPr>
                <p:cNvPr id="34" name="Group 219"/>
                <p:cNvGrpSpPr>
                  <a:grpSpLocks/>
                </p:cNvGrpSpPr>
                <p:nvPr/>
              </p:nvGrpSpPr>
              <p:grpSpPr bwMode="auto">
                <a:xfrm>
                  <a:off x="499" y="2471"/>
                  <a:ext cx="486" cy="944"/>
                  <a:chOff x="4869" y="143"/>
                  <a:chExt cx="486" cy="944"/>
                </a:xfrm>
              </p:grpSpPr>
              <p:sp>
                <p:nvSpPr>
                  <p:cNvPr id="36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4893" y="143"/>
                    <a:ext cx="462" cy="908"/>
                  </a:xfrm>
                  <a:prstGeom prst="rect">
                    <a:avLst/>
                  </a:prstGeom>
                  <a:solidFill>
                    <a:srgbClr val="66CC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37" name="Text Box 2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69" y="161"/>
                    <a:ext cx="470" cy="92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r>
                      <a:rPr lang="en-US" altLang="en-US" sz="1800" dirty="0"/>
                      <a:t>flow: X</a:t>
                    </a:r>
                  </a:p>
                  <a:p>
                    <a:r>
                      <a:rPr lang="en-US" altLang="en-US" sz="1800" dirty="0" err="1"/>
                      <a:t>src</a:t>
                    </a:r>
                    <a:r>
                      <a:rPr lang="en-US" altLang="en-US" sz="1800" dirty="0"/>
                      <a:t>: A</a:t>
                    </a:r>
                  </a:p>
                  <a:p>
                    <a:r>
                      <a:rPr lang="en-US" altLang="en-US" sz="1800" dirty="0" err="1"/>
                      <a:t>dest</a:t>
                    </a:r>
                    <a:r>
                      <a:rPr lang="en-US" altLang="en-US" sz="1800" dirty="0"/>
                      <a:t>: F</a:t>
                    </a:r>
                  </a:p>
                  <a:p>
                    <a:endParaRPr lang="en-US" altLang="en-US" sz="1800" dirty="0"/>
                  </a:p>
                  <a:p>
                    <a:endParaRPr lang="en-US" altLang="en-US" sz="1800" dirty="0"/>
                  </a:p>
                  <a:p>
                    <a:r>
                      <a:rPr lang="en-US" altLang="en-US" sz="1800" dirty="0"/>
                      <a:t>data</a:t>
                    </a:r>
                  </a:p>
                </p:txBody>
              </p:sp>
            </p:grpSp>
            <p:sp>
              <p:nvSpPr>
                <p:cNvPr id="35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441" y="2082"/>
                  <a:ext cx="603" cy="4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r>
                    <a:rPr lang="en-US" altLang="en-US">
                      <a:solidFill>
                        <a:schemeClr val="bg1"/>
                      </a:solidFill>
                    </a:rPr>
                    <a:t>src:B</a:t>
                  </a:r>
                </a:p>
                <a:p>
                  <a:r>
                    <a:rPr lang="en-US" altLang="en-US">
                      <a:solidFill>
                        <a:schemeClr val="bg1"/>
                      </a:solidFill>
                    </a:rPr>
                    <a:t>dest: E</a:t>
                  </a:r>
                </a:p>
              </p:txBody>
            </p:sp>
          </p:grpSp>
        </p:grpSp>
      </p:grpSp>
      <p:sp>
        <p:nvSpPr>
          <p:cNvPr id="38" name="Text Box 224"/>
          <p:cNvSpPr txBox="1">
            <a:spLocks noChangeArrowheads="1"/>
          </p:cNvSpPr>
          <p:nvPr/>
        </p:nvSpPr>
        <p:spPr bwMode="auto">
          <a:xfrm>
            <a:off x="3140970" y="1802498"/>
            <a:ext cx="18203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altLang="en-US" dirty="0">
                <a:latin typeface="+mn-lt"/>
              </a:rPr>
              <a:t>physical view:</a:t>
            </a:r>
          </a:p>
        </p:txBody>
      </p:sp>
      <p:sp>
        <p:nvSpPr>
          <p:cNvPr id="39" name="Line 225"/>
          <p:cNvSpPr>
            <a:spLocks noChangeShapeType="1"/>
          </p:cNvSpPr>
          <p:nvPr/>
        </p:nvSpPr>
        <p:spPr bwMode="auto">
          <a:xfrm flipV="1">
            <a:off x="7153308" y="2126321"/>
            <a:ext cx="277426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400"/>
          </a:p>
        </p:txBody>
      </p:sp>
      <p:grpSp>
        <p:nvGrpSpPr>
          <p:cNvPr id="40" name="Group 228"/>
          <p:cNvGrpSpPr>
            <a:grpSpLocks/>
          </p:cNvGrpSpPr>
          <p:nvPr/>
        </p:nvGrpSpPr>
        <p:grpSpPr bwMode="auto">
          <a:xfrm>
            <a:off x="7552879" y="1929377"/>
            <a:ext cx="827545" cy="403357"/>
            <a:chOff x="4396" y="1245"/>
            <a:chExt cx="672" cy="248"/>
          </a:xfrm>
        </p:grpSpPr>
        <p:sp>
          <p:nvSpPr>
            <p:cNvPr id="4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3200">
                <a:latin typeface="Times New Roman" charset="0"/>
              </a:endParaRPr>
            </a:p>
          </p:txBody>
        </p:sp>
        <p:sp>
          <p:nvSpPr>
            <p:cNvPr id="4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3200">
                <a:latin typeface="Times New Roman" charset="0"/>
              </a:endParaRPr>
            </a:p>
          </p:txBody>
        </p:sp>
        <p:sp>
          <p:nvSpPr>
            <p:cNvPr id="4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3200">
                <a:latin typeface="Times New Roman" charset="0"/>
              </a:endParaRPr>
            </a:p>
          </p:txBody>
        </p:sp>
        <p:grpSp>
          <p:nvGrpSpPr>
            <p:cNvPr id="44" name="Group 23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47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48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/>
              </a:p>
            </p:txBody>
          </p:sp>
        </p:grpSp>
        <p:sp>
          <p:nvSpPr>
            <p:cNvPr id="45" name="Line 23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46" name="Line 23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49" name="Group 237"/>
          <p:cNvGrpSpPr>
            <a:grpSpLocks/>
          </p:cNvGrpSpPr>
          <p:nvPr/>
        </p:nvGrpSpPr>
        <p:grpSpPr bwMode="auto">
          <a:xfrm>
            <a:off x="5087286" y="1520341"/>
            <a:ext cx="2062234" cy="1162730"/>
            <a:chOff x="1363" y="1403"/>
            <a:chExt cx="1089" cy="614"/>
          </a:xfrm>
        </p:grpSpPr>
        <p:sp>
          <p:nvSpPr>
            <p:cNvPr id="50" name="Text Box 238"/>
            <p:cNvSpPr txBox="1">
              <a:spLocks noChangeArrowheads="1"/>
            </p:cNvSpPr>
            <p:nvPr/>
          </p:nvSpPr>
          <p:spPr bwMode="auto">
            <a:xfrm>
              <a:off x="1462" y="1403"/>
              <a:ext cx="20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A</a:t>
              </a:r>
            </a:p>
          </p:txBody>
        </p:sp>
        <p:sp>
          <p:nvSpPr>
            <p:cNvPr id="51" name="Text Box 239"/>
            <p:cNvSpPr txBox="1">
              <a:spLocks noChangeArrowheads="1"/>
            </p:cNvSpPr>
            <p:nvPr/>
          </p:nvSpPr>
          <p:spPr bwMode="auto">
            <a:xfrm>
              <a:off x="2121" y="1406"/>
              <a:ext cx="20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B</a:t>
              </a:r>
            </a:p>
          </p:txBody>
        </p:sp>
        <p:sp>
          <p:nvSpPr>
            <p:cNvPr id="52" name="Line 240"/>
            <p:cNvSpPr>
              <a:spLocks noChangeShapeType="1"/>
            </p:cNvSpPr>
            <p:nvPr/>
          </p:nvSpPr>
          <p:spPr bwMode="auto">
            <a:xfrm flipV="1">
              <a:off x="1803" y="1729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53" name="Text Box 241"/>
            <p:cNvSpPr txBox="1">
              <a:spLocks noChangeArrowheads="1"/>
            </p:cNvSpPr>
            <p:nvPr/>
          </p:nvSpPr>
          <p:spPr bwMode="auto">
            <a:xfrm>
              <a:off x="1386" y="1798"/>
              <a:ext cx="381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IPv6</a:t>
              </a:r>
            </a:p>
          </p:txBody>
        </p:sp>
        <p:sp>
          <p:nvSpPr>
            <p:cNvPr id="54" name="Text Box 242"/>
            <p:cNvSpPr txBox="1">
              <a:spLocks noChangeArrowheads="1"/>
            </p:cNvSpPr>
            <p:nvPr/>
          </p:nvSpPr>
          <p:spPr bwMode="auto">
            <a:xfrm>
              <a:off x="2045" y="1799"/>
              <a:ext cx="381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IPv6</a:t>
              </a:r>
            </a:p>
          </p:txBody>
        </p:sp>
        <p:grpSp>
          <p:nvGrpSpPr>
            <p:cNvPr id="55" name="Group 243"/>
            <p:cNvGrpSpPr>
              <a:grpSpLocks/>
            </p:cNvGrpSpPr>
            <p:nvPr/>
          </p:nvGrpSpPr>
          <p:grpSpPr bwMode="auto">
            <a:xfrm>
              <a:off x="1363" y="1621"/>
              <a:ext cx="437" cy="213"/>
              <a:chOff x="4396" y="1245"/>
              <a:chExt cx="672" cy="248"/>
            </a:xfrm>
          </p:grpSpPr>
          <p:sp>
            <p:nvSpPr>
              <p:cNvPr id="65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66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67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grpSp>
            <p:nvGrpSpPr>
              <p:cNvPr id="68" name="Group 247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71" name="Freeform 2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72" name="Freeform 2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sp>
            <p:nvSpPr>
              <p:cNvPr id="69" name="Line 250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70" name="Line 251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56" name="Group 252"/>
            <p:cNvGrpSpPr>
              <a:grpSpLocks/>
            </p:cNvGrpSpPr>
            <p:nvPr/>
          </p:nvGrpSpPr>
          <p:grpSpPr bwMode="auto">
            <a:xfrm>
              <a:off x="2015" y="1617"/>
              <a:ext cx="437" cy="213"/>
              <a:chOff x="4396" y="1245"/>
              <a:chExt cx="672" cy="248"/>
            </a:xfrm>
          </p:grpSpPr>
          <p:sp>
            <p:nvSpPr>
              <p:cNvPr id="57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58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59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grpSp>
            <p:nvGrpSpPr>
              <p:cNvPr id="60" name="Group 25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63" name="Freeform 2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64" name="Freeform 2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sp>
            <p:nvSpPr>
              <p:cNvPr id="61" name="Line 259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62" name="Line 260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73" name="Group 261"/>
          <p:cNvGrpSpPr>
            <a:grpSpLocks/>
          </p:cNvGrpSpPr>
          <p:nvPr/>
        </p:nvGrpSpPr>
        <p:grpSpPr bwMode="auto">
          <a:xfrm>
            <a:off x="8704246" y="1933164"/>
            <a:ext cx="827545" cy="403357"/>
            <a:chOff x="4396" y="1245"/>
            <a:chExt cx="672" cy="248"/>
          </a:xfrm>
        </p:grpSpPr>
        <p:sp>
          <p:nvSpPr>
            <p:cNvPr id="7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3200">
                <a:latin typeface="Times New Roman" charset="0"/>
              </a:endParaRPr>
            </a:p>
          </p:txBody>
        </p:sp>
        <p:sp>
          <p:nvSpPr>
            <p:cNvPr id="7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3200">
                <a:latin typeface="Times New Roman" charset="0"/>
              </a:endParaRPr>
            </a:p>
          </p:txBody>
        </p:sp>
        <p:sp>
          <p:nvSpPr>
            <p:cNvPr id="7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3200">
                <a:latin typeface="Times New Roman" charset="0"/>
              </a:endParaRPr>
            </a:p>
          </p:txBody>
        </p:sp>
        <p:grpSp>
          <p:nvGrpSpPr>
            <p:cNvPr id="77" name="Group 26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0" name="Freeform 26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81" name="Freeform 26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/>
              </a:p>
            </p:txBody>
          </p:sp>
        </p:grpSp>
        <p:sp>
          <p:nvSpPr>
            <p:cNvPr id="78" name="Line 268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79" name="Line 269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</p:grpSp>
      <p:grpSp>
        <p:nvGrpSpPr>
          <p:cNvPr id="82" name="Group 270"/>
          <p:cNvGrpSpPr>
            <a:grpSpLocks/>
          </p:cNvGrpSpPr>
          <p:nvPr/>
        </p:nvGrpSpPr>
        <p:grpSpPr bwMode="auto">
          <a:xfrm>
            <a:off x="9904849" y="1522231"/>
            <a:ext cx="1990274" cy="1155155"/>
            <a:chOff x="3907" y="1404"/>
            <a:chExt cx="1051" cy="610"/>
          </a:xfrm>
        </p:grpSpPr>
        <p:sp>
          <p:nvSpPr>
            <p:cNvPr id="83" name="Text Box 271"/>
            <p:cNvSpPr txBox="1">
              <a:spLocks noChangeArrowheads="1"/>
            </p:cNvSpPr>
            <p:nvPr/>
          </p:nvSpPr>
          <p:spPr bwMode="auto">
            <a:xfrm>
              <a:off x="4012" y="1404"/>
              <a:ext cx="206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E</a:t>
              </a:r>
            </a:p>
          </p:txBody>
        </p:sp>
        <p:sp>
          <p:nvSpPr>
            <p:cNvPr id="84" name="Line 272"/>
            <p:cNvSpPr>
              <a:spLocks noChangeShapeType="1"/>
            </p:cNvSpPr>
            <p:nvPr/>
          </p:nvSpPr>
          <p:spPr bwMode="auto">
            <a:xfrm flipV="1">
              <a:off x="4352" y="171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400"/>
            </a:p>
          </p:txBody>
        </p:sp>
        <p:sp>
          <p:nvSpPr>
            <p:cNvPr id="85" name="Text Box 273"/>
            <p:cNvSpPr txBox="1">
              <a:spLocks noChangeArrowheads="1"/>
            </p:cNvSpPr>
            <p:nvPr/>
          </p:nvSpPr>
          <p:spPr bwMode="auto">
            <a:xfrm>
              <a:off x="3951" y="1794"/>
              <a:ext cx="381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IPv6</a:t>
              </a:r>
            </a:p>
          </p:txBody>
        </p:sp>
        <p:sp>
          <p:nvSpPr>
            <p:cNvPr id="86" name="Text Box 274"/>
            <p:cNvSpPr txBox="1">
              <a:spLocks noChangeArrowheads="1"/>
            </p:cNvSpPr>
            <p:nvPr/>
          </p:nvSpPr>
          <p:spPr bwMode="auto">
            <a:xfrm>
              <a:off x="4569" y="1796"/>
              <a:ext cx="381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000"/>
                <a:t>IPv6</a:t>
              </a:r>
            </a:p>
          </p:txBody>
        </p:sp>
        <p:grpSp>
          <p:nvGrpSpPr>
            <p:cNvPr id="87" name="Group 275"/>
            <p:cNvGrpSpPr>
              <a:grpSpLocks/>
            </p:cNvGrpSpPr>
            <p:nvPr/>
          </p:nvGrpSpPr>
          <p:grpSpPr bwMode="auto">
            <a:xfrm>
              <a:off x="3907" y="1621"/>
              <a:ext cx="437" cy="213"/>
              <a:chOff x="4396" y="1245"/>
              <a:chExt cx="672" cy="248"/>
            </a:xfrm>
          </p:grpSpPr>
          <p:sp>
            <p:nvSpPr>
              <p:cNvPr id="98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99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100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grpSp>
            <p:nvGrpSpPr>
              <p:cNvPr id="101" name="Group 279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04" name="Freeform 28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105" name="Freeform 28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sp>
            <p:nvSpPr>
              <p:cNvPr id="102" name="Line 282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03" name="Line 283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88" name="Group 284"/>
            <p:cNvGrpSpPr>
              <a:grpSpLocks/>
            </p:cNvGrpSpPr>
            <p:nvPr/>
          </p:nvGrpSpPr>
          <p:grpSpPr bwMode="auto">
            <a:xfrm>
              <a:off x="4521" y="1619"/>
              <a:ext cx="437" cy="213"/>
              <a:chOff x="4396" y="1245"/>
              <a:chExt cx="672" cy="248"/>
            </a:xfrm>
          </p:grpSpPr>
          <p:sp>
            <p:nvSpPr>
              <p:cNvPr id="90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91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3200">
                  <a:latin typeface="Times New Roman" charset="0"/>
                </a:endParaRPr>
              </a:p>
            </p:txBody>
          </p:sp>
          <p:sp>
            <p:nvSpPr>
              <p:cNvPr id="92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3200">
                  <a:latin typeface="Times New Roman" charset="0"/>
                </a:endParaRPr>
              </a:p>
            </p:txBody>
          </p:sp>
          <p:grpSp>
            <p:nvGrpSpPr>
              <p:cNvPr id="93" name="Group 288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96" name="Freeform 28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97" name="Freeform 29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sp>
            <p:nvSpPr>
              <p:cNvPr id="94" name="Line 291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95" name="Line 292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  <p:sp>
          <p:nvSpPr>
            <p:cNvPr id="89" name="Text Box 293"/>
            <p:cNvSpPr txBox="1">
              <a:spLocks noChangeArrowheads="1"/>
            </p:cNvSpPr>
            <p:nvPr/>
          </p:nvSpPr>
          <p:spPr bwMode="auto">
            <a:xfrm>
              <a:off x="4635" y="1408"/>
              <a:ext cx="197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F</a:t>
              </a:r>
            </a:p>
          </p:txBody>
        </p:sp>
      </p:grpSp>
      <p:sp>
        <p:nvSpPr>
          <p:cNvPr id="106" name="Text Box 294"/>
          <p:cNvSpPr txBox="1">
            <a:spLocks noChangeArrowheads="1"/>
          </p:cNvSpPr>
          <p:nvPr/>
        </p:nvSpPr>
        <p:spPr bwMode="auto">
          <a:xfrm>
            <a:off x="7738461" y="1514657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107" name="Text Box 295"/>
          <p:cNvSpPr txBox="1">
            <a:spLocks noChangeArrowheads="1"/>
          </p:cNvSpPr>
          <p:nvPr/>
        </p:nvSpPr>
        <p:spPr bwMode="auto">
          <a:xfrm>
            <a:off x="8903083" y="1518444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/>
              <a:t>D</a:t>
            </a:r>
          </a:p>
        </p:txBody>
      </p:sp>
      <p:grpSp>
        <p:nvGrpSpPr>
          <p:cNvPr id="108" name="Group 296"/>
          <p:cNvGrpSpPr>
            <a:grpSpLocks/>
          </p:cNvGrpSpPr>
          <p:nvPr/>
        </p:nvGrpSpPr>
        <p:grpSpPr bwMode="auto">
          <a:xfrm>
            <a:off x="3263658" y="154983"/>
            <a:ext cx="8639041" cy="1179773"/>
            <a:chOff x="400" y="766"/>
            <a:chExt cx="4562" cy="623"/>
          </a:xfrm>
        </p:grpSpPr>
        <p:sp>
          <p:nvSpPr>
            <p:cNvPr id="109" name="Rectangle 297"/>
            <p:cNvSpPr>
              <a:spLocks noChangeArrowheads="1"/>
            </p:cNvSpPr>
            <p:nvPr/>
          </p:nvSpPr>
          <p:spPr bwMode="auto">
            <a:xfrm>
              <a:off x="2424" y="1085"/>
              <a:ext cx="1515" cy="4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0" name="Text Box 298"/>
            <p:cNvSpPr txBox="1">
              <a:spLocks noChangeArrowheads="1"/>
            </p:cNvSpPr>
            <p:nvPr/>
          </p:nvSpPr>
          <p:spPr bwMode="auto">
            <a:xfrm>
              <a:off x="400" y="979"/>
              <a:ext cx="864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en-US" dirty="0">
                  <a:latin typeface="+mn-lt"/>
                </a:rPr>
                <a:t>logical view:</a:t>
              </a:r>
            </a:p>
          </p:txBody>
        </p:sp>
        <p:sp>
          <p:nvSpPr>
            <p:cNvPr id="111" name="Text Box 299"/>
            <p:cNvSpPr txBox="1">
              <a:spLocks noChangeArrowheads="1"/>
            </p:cNvSpPr>
            <p:nvPr/>
          </p:nvSpPr>
          <p:spPr bwMode="auto">
            <a:xfrm>
              <a:off x="2541" y="766"/>
              <a:ext cx="1367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CC0000"/>
                  </a:solidFill>
                  <a:latin typeface="+mn-lt"/>
                </a:rPr>
                <a:t>IPv4 tunnel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CC0000"/>
                  </a:solidFill>
                  <a:latin typeface="+mn-lt"/>
                </a:rPr>
                <a:t>connecting IPv6 routers</a:t>
              </a:r>
            </a:p>
          </p:txBody>
        </p:sp>
        <p:grpSp>
          <p:nvGrpSpPr>
            <p:cNvPr id="112" name="Group 300"/>
            <p:cNvGrpSpPr>
              <a:grpSpLocks/>
            </p:cNvGrpSpPr>
            <p:nvPr/>
          </p:nvGrpSpPr>
          <p:grpSpPr bwMode="auto">
            <a:xfrm>
              <a:off x="3911" y="779"/>
              <a:ext cx="1051" cy="610"/>
              <a:chOff x="3907" y="1404"/>
              <a:chExt cx="1051" cy="610"/>
            </a:xfrm>
          </p:grpSpPr>
          <p:sp>
            <p:nvSpPr>
              <p:cNvPr id="137" name="Text Box 301"/>
              <p:cNvSpPr txBox="1">
                <a:spLocks noChangeArrowheads="1"/>
              </p:cNvSpPr>
              <p:nvPr/>
            </p:nvSpPr>
            <p:spPr bwMode="auto">
              <a:xfrm>
                <a:off x="4012" y="1404"/>
                <a:ext cx="206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E</a:t>
                </a:r>
              </a:p>
            </p:txBody>
          </p:sp>
          <p:sp>
            <p:nvSpPr>
              <p:cNvPr id="138" name="Line 302"/>
              <p:cNvSpPr>
                <a:spLocks noChangeShapeType="1"/>
              </p:cNvSpPr>
              <p:nvPr/>
            </p:nvSpPr>
            <p:spPr bwMode="auto">
              <a:xfrm flipV="1">
                <a:off x="4352" y="171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39" name="Text Box 303"/>
              <p:cNvSpPr txBox="1">
                <a:spLocks noChangeArrowheads="1"/>
              </p:cNvSpPr>
              <p:nvPr/>
            </p:nvSpPr>
            <p:spPr bwMode="auto">
              <a:xfrm>
                <a:off x="3951" y="1794"/>
                <a:ext cx="381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/>
                  <a:t>IPv6</a:t>
                </a:r>
              </a:p>
            </p:txBody>
          </p:sp>
          <p:sp>
            <p:nvSpPr>
              <p:cNvPr id="140" name="Text Box 304"/>
              <p:cNvSpPr txBox="1">
                <a:spLocks noChangeArrowheads="1"/>
              </p:cNvSpPr>
              <p:nvPr/>
            </p:nvSpPr>
            <p:spPr bwMode="auto">
              <a:xfrm>
                <a:off x="4569" y="1796"/>
                <a:ext cx="381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/>
                  <a:t>IPv6</a:t>
                </a:r>
              </a:p>
            </p:txBody>
          </p:sp>
          <p:grpSp>
            <p:nvGrpSpPr>
              <p:cNvPr id="141" name="Group 305"/>
              <p:cNvGrpSpPr>
                <a:grpSpLocks/>
              </p:cNvGrpSpPr>
              <p:nvPr/>
            </p:nvGrpSpPr>
            <p:grpSpPr bwMode="auto">
              <a:xfrm>
                <a:off x="3907" y="1621"/>
                <a:ext cx="437" cy="213"/>
                <a:chOff x="4396" y="1245"/>
                <a:chExt cx="672" cy="248"/>
              </a:xfrm>
            </p:grpSpPr>
            <p:sp>
              <p:nvSpPr>
                <p:cNvPr id="152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53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/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54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grpSp>
              <p:nvGrpSpPr>
                <p:cNvPr id="155" name="Group 309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58" name="Freeform 31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  <p:sp>
                <p:nvSpPr>
                  <p:cNvPr id="159" name="Freeform 31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56" name="Line 312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157" name="Line 313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grpSp>
            <p:nvGrpSpPr>
              <p:cNvPr id="142" name="Group 314"/>
              <p:cNvGrpSpPr>
                <a:grpSpLocks/>
              </p:cNvGrpSpPr>
              <p:nvPr/>
            </p:nvGrpSpPr>
            <p:grpSpPr bwMode="auto">
              <a:xfrm>
                <a:off x="4521" y="1619"/>
                <a:ext cx="437" cy="213"/>
                <a:chOff x="4396" y="1245"/>
                <a:chExt cx="672" cy="248"/>
              </a:xfrm>
            </p:grpSpPr>
            <p:sp>
              <p:nvSpPr>
                <p:cNvPr id="144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45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/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46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grpSp>
              <p:nvGrpSpPr>
                <p:cNvPr id="147" name="Group 318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50" name="Freeform 319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  <p:sp>
                <p:nvSpPr>
                  <p:cNvPr id="151" name="Freeform 320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48" name="Line 321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149" name="Line 322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sp>
            <p:nvSpPr>
              <p:cNvPr id="143" name="Text Box 323"/>
              <p:cNvSpPr txBox="1">
                <a:spLocks noChangeArrowheads="1"/>
              </p:cNvSpPr>
              <p:nvPr/>
            </p:nvSpPr>
            <p:spPr bwMode="auto">
              <a:xfrm>
                <a:off x="4635" y="1408"/>
                <a:ext cx="197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F</a:t>
                </a:r>
              </a:p>
            </p:txBody>
          </p:sp>
        </p:grpSp>
        <p:grpSp>
          <p:nvGrpSpPr>
            <p:cNvPr id="113" name="Group 324"/>
            <p:cNvGrpSpPr>
              <a:grpSpLocks/>
            </p:cNvGrpSpPr>
            <p:nvPr/>
          </p:nvGrpSpPr>
          <p:grpSpPr bwMode="auto">
            <a:xfrm>
              <a:off x="1361" y="771"/>
              <a:ext cx="1089" cy="614"/>
              <a:chOff x="1363" y="1403"/>
              <a:chExt cx="1089" cy="614"/>
            </a:xfrm>
          </p:grpSpPr>
          <p:sp>
            <p:nvSpPr>
              <p:cNvPr id="114" name="Text Box 325"/>
              <p:cNvSpPr txBox="1">
                <a:spLocks noChangeArrowheads="1"/>
              </p:cNvSpPr>
              <p:nvPr/>
            </p:nvSpPr>
            <p:spPr bwMode="auto">
              <a:xfrm>
                <a:off x="1462" y="1403"/>
                <a:ext cx="206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A</a:t>
                </a:r>
              </a:p>
            </p:txBody>
          </p:sp>
          <p:sp>
            <p:nvSpPr>
              <p:cNvPr id="115" name="Text Box 326"/>
              <p:cNvSpPr txBox="1">
                <a:spLocks noChangeArrowheads="1"/>
              </p:cNvSpPr>
              <p:nvPr/>
            </p:nvSpPr>
            <p:spPr bwMode="auto">
              <a:xfrm>
                <a:off x="2121" y="1406"/>
                <a:ext cx="206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B</a:t>
                </a:r>
              </a:p>
            </p:txBody>
          </p:sp>
          <p:sp>
            <p:nvSpPr>
              <p:cNvPr id="116" name="Line 327"/>
              <p:cNvSpPr>
                <a:spLocks noChangeShapeType="1"/>
              </p:cNvSpPr>
              <p:nvPr/>
            </p:nvSpPr>
            <p:spPr bwMode="auto">
              <a:xfrm flipV="1">
                <a:off x="1803" y="1729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400"/>
              </a:p>
            </p:txBody>
          </p:sp>
          <p:sp>
            <p:nvSpPr>
              <p:cNvPr id="117" name="Text Box 328"/>
              <p:cNvSpPr txBox="1">
                <a:spLocks noChangeArrowheads="1"/>
              </p:cNvSpPr>
              <p:nvPr/>
            </p:nvSpPr>
            <p:spPr bwMode="auto">
              <a:xfrm>
                <a:off x="1386" y="1798"/>
                <a:ext cx="381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/>
                  <a:t>IPv6</a:t>
                </a:r>
              </a:p>
            </p:txBody>
          </p:sp>
          <p:sp>
            <p:nvSpPr>
              <p:cNvPr id="118" name="Text Box 329"/>
              <p:cNvSpPr txBox="1">
                <a:spLocks noChangeArrowheads="1"/>
              </p:cNvSpPr>
              <p:nvPr/>
            </p:nvSpPr>
            <p:spPr bwMode="auto">
              <a:xfrm>
                <a:off x="2045" y="1799"/>
                <a:ext cx="381" cy="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/>
                  <a:t>IPv6</a:t>
                </a:r>
              </a:p>
            </p:txBody>
          </p:sp>
          <p:grpSp>
            <p:nvGrpSpPr>
              <p:cNvPr id="119" name="Group 330"/>
              <p:cNvGrpSpPr>
                <a:grpSpLocks/>
              </p:cNvGrpSpPr>
              <p:nvPr/>
            </p:nvGrpSpPr>
            <p:grpSpPr bwMode="auto">
              <a:xfrm>
                <a:off x="1363" y="1621"/>
                <a:ext cx="437" cy="213"/>
                <a:chOff x="4396" y="1245"/>
                <a:chExt cx="672" cy="248"/>
              </a:xfrm>
            </p:grpSpPr>
            <p:sp>
              <p:nvSpPr>
                <p:cNvPr id="129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30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/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31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grpSp>
              <p:nvGrpSpPr>
                <p:cNvPr id="132" name="Group 334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35" name="Freeform 335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  <p:sp>
                <p:nvSpPr>
                  <p:cNvPr id="136" name="Freeform 336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33" name="Line 337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134" name="Line 338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  <p:grpSp>
            <p:nvGrpSpPr>
              <p:cNvPr id="120" name="Group 339"/>
              <p:cNvGrpSpPr>
                <a:grpSpLocks/>
              </p:cNvGrpSpPr>
              <p:nvPr/>
            </p:nvGrpSpPr>
            <p:grpSpPr bwMode="auto">
              <a:xfrm>
                <a:off x="2015" y="1617"/>
                <a:ext cx="437" cy="213"/>
                <a:chOff x="4396" y="1245"/>
                <a:chExt cx="672" cy="248"/>
              </a:xfrm>
            </p:grpSpPr>
            <p:sp>
              <p:nvSpPr>
                <p:cNvPr id="121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22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/>
                  <a:endParaRPr lang="en-US" altLang="en-US" sz="3200">
                    <a:latin typeface="Times New Roman" charset="0"/>
                  </a:endParaRPr>
                </a:p>
              </p:txBody>
            </p:sp>
            <p:sp>
              <p:nvSpPr>
                <p:cNvPr id="123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endParaRPr lang="en-US" altLang="en-US" sz="3200">
                    <a:latin typeface="Times New Roman" charset="0"/>
                  </a:endParaRPr>
                </a:p>
              </p:txBody>
            </p:sp>
            <p:grpSp>
              <p:nvGrpSpPr>
                <p:cNvPr id="124" name="Group 343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27" name="Freeform 344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  <p:sp>
                <p:nvSpPr>
                  <p:cNvPr id="128" name="Freeform 345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25" name="Line 346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  <p:sp>
              <p:nvSpPr>
                <p:cNvPr id="126" name="Line 347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400"/>
                </a:p>
              </p:txBody>
            </p:sp>
          </p:grpSp>
        </p:grpSp>
      </p:grpSp>
      <p:sp>
        <p:nvSpPr>
          <p:cNvPr id="160" name="Text Box 350"/>
          <p:cNvSpPr txBox="1">
            <a:spLocks noChangeArrowheads="1"/>
          </p:cNvSpPr>
          <p:nvPr/>
        </p:nvSpPr>
        <p:spPr bwMode="auto">
          <a:xfrm>
            <a:off x="7549091" y="2274029"/>
            <a:ext cx="721977" cy="412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CC0000"/>
                </a:solidFill>
              </a:rPr>
              <a:t>IPv4</a:t>
            </a:r>
          </a:p>
        </p:txBody>
      </p:sp>
      <p:sp>
        <p:nvSpPr>
          <p:cNvPr id="161" name="Text Box 351"/>
          <p:cNvSpPr txBox="1">
            <a:spLocks noChangeArrowheads="1"/>
          </p:cNvSpPr>
          <p:nvPr/>
        </p:nvSpPr>
        <p:spPr bwMode="auto">
          <a:xfrm>
            <a:off x="8734545" y="2275922"/>
            <a:ext cx="721977" cy="412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CC0000"/>
                </a:solidFill>
              </a:rPr>
              <a:t>IPv4</a:t>
            </a:r>
          </a:p>
        </p:txBody>
      </p:sp>
    </p:spTree>
    <p:extLst>
      <p:ext uri="{BB962C8B-B14F-4D97-AF65-F5344CB8AC3E}">
        <p14:creationId xmlns:p14="http://schemas.microsoft.com/office/powerpoint/2010/main" val="3306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3D591-0A73-2D41-AA55-4A91C562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IPv6 hosts talk to IPv4 hosts?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2686D-C1C2-B045-8054-8F05ECF43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IPv6 is </a:t>
            </a:r>
            <a:r>
              <a:rPr lang="en-US" b="1" i="1" dirty="0"/>
              <a:t>not</a:t>
            </a:r>
            <a:r>
              <a:rPr lang="en-US" dirty="0"/>
              <a:t> backward compatible with IPv4.</a:t>
            </a:r>
          </a:p>
          <a:p>
            <a:r>
              <a:rPr lang="en-US" dirty="0"/>
              <a:t>The “true IPv6” Internet is physically a bunch of “islands”</a:t>
            </a:r>
          </a:p>
          <a:p>
            <a:r>
              <a:rPr lang="en-US" i="1" dirty="0"/>
              <a:t>Tunneling</a:t>
            </a:r>
            <a:r>
              <a:rPr lang="en-US" dirty="0"/>
              <a:t> joins those islands with IPv4</a:t>
            </a:r>
          </a:p>
          <a:p>
            <a:r>
              <a:rPr lang="en-US" b="1" dirty="0">
                <a:solidFill>
                  <a:schemeClr val="accent6"/>
                </a:solidFill>
              </a:rPr>
              <a:t>Dual stack </a:t>
            </a:r>
            <a:r>
              <a:rPr lang="en-US" dirty="0"/>
              <a:t>hosts are configured for both IPv4 and IPv6.</a:t>
            </a:r>
          </a:p>
          <a:p>
            <a:pPr lvl="1"/>
            <a:r>
              <a:rPr lang="en-US" dirty="0"/>
              <a:t>These hosts have </a:t>
            </a:r>
            <a:r>
              <a:rPr lang="en-US" b="1" dirty="0"/>
              <a:t>two IP addresses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DHCP request gives IPv4 address, and </a:t>
            </a:r>
            <a:r>
              <a:rPr lang="en-US" b="1" dirty="0">
                <a:solidFill>
                  <a:schemeClr val="accent6"/>
                </a:solidFill>
              </a:rPr>
              <a:t>DHCPv6</a:t>
            </a:r>
            <a:r>
              <a:rPr lang="en-US" dirty="0"/>
              <a:t> request gives IPv6 address.</a:t>
            </a:r>
          </a:p>
          <a:p>
            <a:pPr lvl="1"/>
            <a:r>
              <a:rPr lang="en-US" dirty="0"/>
              <a:t>IPv6 access network (ISP) must be a dual-stack network to give customers full access to the Internet.</a:t>
            </a:r>
          </a:p>
          <a:p>
            <a:r>
              <a:rPr lang="en-US" b="1" dirty="0">
                <a:solidFill>
                  <a:schemeClr val="accent6"/>
                </a:solidFill>
              </a:rPr>
              <a:t>DNS AAAA </a:t>
            </a:r>
            <a:r>
              <a:rPr lang="en-US" dirty="0"/>
              <a:t>(quad A) records list IPv6 addresses for hosts.</a:t>
            </a:r>
          </a:p>
          <a:p>
            <a:pPr lvl="1"/>
            <a:r>
              <a:rPr lang="en-US" dirty="0"/>
              <a:t>When connecting to </a:t>
            </a:r>
            <a:r>
              <a:rPr lang="en-US" dirty="0">
                <a:hlinkClick r:id="rId2"/>
              </a:rPr>
              <a:t>www.google.com</a:t>
            </a:r>
            <a:r>
              <a:rPr lang="en-US" dirty="0"/>
              <a:t>, a dual-stack client will make both DNS A and AAAA requests, to find both an IPv4 and IPv6 addresses (if any).</a:t>
            </a:r>
          </a:p>
          <a:p>
            <a:pPr lvl="1"/>
            <a:r>
              <a:rPr lang="en-US" dirty="0"/>
              <a:t>If there is no AAAA record, then fall back to IPv4.</a:t>
            </a:r>
          </a:p>
        </p:txBody>
      </p:sp>
    </p:spTree>
    <p:extLst>
      <p:ext uri="{BB962C8B-B14F-4D97-AF65-F5344CB8AC3E}">
        <p14:creationId xmlns:p14="http://schemas.microsoft.com/office/powerpoint/2010/main" val="2356194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BB56E-D16B-C841-A72E-D2AF97D72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RFC 6555</a:t>
            </a:r>
            <a:r>
              <a:rPr lang="en-US" dirty="0"/>
              <a:t>: Happy Eyeballs Dual Stack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8D6BF-3F7B-624B-9455-B73CCD69B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Tunneling can make IPv6 slower than IPv4, so some clients will simultaneously try both IPv4 and IPv6 and use whichever connection completes the TCP handshake first: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DNS Server                  </a:t>
            </a:r>
            <a:r>
              <a:rPr lang="en-US" sz="2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Client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Server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|                          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1.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&lt;--</a:t>
            </a:r>
            <a:r>
              <a:rPr lang="en-US" sz="2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www.example.com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A?-----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2.    |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&lt;--</a:t>
            </a:r>
            <a:r>
              <a:rPr lang="en-US" sz="26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www.example.com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AAAA?--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3.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---192.0.2.1-------------&gt;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4.    |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---2001:db8::1-----------&gt;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5.    |                          |                       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6.    |                          |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==TCP SYN, IPv6=======&gt;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7.    |                      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--TCP SYN, IPv4-------&gt;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8.    |                          |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&lt;=TCP SYN+ACK, IPv6====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9.    |                      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&lt;-TCP SYN+ACK, IPv4----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10.    |                          |</a:t>
            </a:r>
            <a:r>
              <a:rPr lang="en-US" sz="26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==TCP ACK, IPv6=======&gt;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11.    |                      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--TCP ACK, IPv4-------&gt;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12.    |                          |</a:t>
            </a:r>
            <a:r>
              <a:rPr lang="en-US" sz="2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--TCP RST, IPv4-------&gt;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457200" lvl="1" indent="0">
              <a:buNone/>
            </a:pP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Packet 12 cancels the IPv4 connection because IPv6 </a:t>
            </a:r>
            <a:r>
              <a:rPr lang="en-US" dirty="0" err="1">
                <a:cs typeface="Courier New" panose="02070309020205020404" pitchFamily="49" charset="0"/>
              </a:rPr>
              <a:t>ACK’ed</a:t>
            </a:r>
            <a:r>
              <a:rPr lang="en-US" dirty="0">
                <a:cs typeface="Courier New" panose="02070309020205020404" pitchFamily="49" charset="0"/>
              </a:rPr>
              <a:t> first.</a:t>
            </a:r>
          </a:p>
        </p:txBody>
      </p:sp>
    </p:spTree>
    <p:extLst>
      <p:ext uri="{BB962C8B-B14F-4D97-AF65-F5344CB8AC3E}">
        <p14:creationId xmlns:p14="http://schemas.microsoft.com/office/powerpoint/2010/main" val="712767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1D9D8-723C-C74F-84B4-16FBF0FFA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IPv6/IPv4 interoperability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EA144-331A-8F4A-84FA-400C5D970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IPv6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</a:t>
            </a:r>
            <a:r>
              <a:rPr lang="en-US" b="1" dirty="0">
                <a:solidFill>
                  <a:schemeClr val="accent1"/>
                </a:solidFill>
                <a:sym typeface="Wingdings" pitchFamily="2" charset="2"/>
              </a:rPr>
              <a:t>IPv6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normal operation</a:t>
            </a:r>
          </a:p>
          <a:p>
            <a:r>
              <a:rPr lang="en-US" b="1" dirty="0">
                <a:solidFill>
                  <a:schemeClr val="accent2"/>
                </a:solidFill>
              </a:rPr>
              <a:t>IPv4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</a:t>
            </a:r>
            <a:r>
              <a:rPr lang="en-US" b="1" dirty="0">
                <a:solidFill>
                  <a:schemeClr val="accent2"/>
                </a:solidFill>
                <a:sym typeface="Wingdings" pitchFamily="2" charset="2"/>
              </a:rPr>
              <a:t>IPv4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normal operation</a:t>
            </a:r>
          </a:p>
          <a:p>
            <a:endParaRPr lang="en-US" i="1" dirty="0">
              <a:sym typeface="Wingdings" pitchFamily="2" charset="2"/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IPv6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(through </a:t>
            </a:r>
            <a:r>
              <a:rPr lang="en-US" b="1" dirty="0">
                <a:solidFill>
                  <a:schemeClr val="accent2"/>
                </a:solidFill>
                <a:sym typeface="Wingdings" pitchFamily="2" charset="2"/>
              </a:rPr>
              <a:t>IPv4</a:t>
            </a:r>
            <a:r>
              <a:rPr lang="en-US" b="1" dirty="0">
                <a:sym typeface="Wingdings" pitchFamily="2" charset="2"/>
              </a:rPr>
              <a:t> network) → </a:t>
            </a:r>
            <a:r>
              <a:rPr lang="en-US" b="1" dirty="0">
                <a:solidFill>
                  <a:schemeClr val="accent1"/>
                </a:solidFill>
                <a:sym typeface="Wingdings" pitchFamily="2" charset="2"/>
              </a:rPr>
              <a:t>IPv6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tunneling</a:t>
            </a:r>
          </a:p>
          <a:p>
            <a:r>
              <a:rPr lang="en-US" b="1" dirty="0">
                <a:solidFill>
                  <a:schemeClr val="accent2"/>
                </a:solidFill>
              </a:rPr>
              <a:t>IPv4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(through </a:t>
            </a:r>
            <a:r>
              <a:rPr lang="en-US" b="1" dirty="0">
                <a:solidFill>
                  <a:schemeClr val="accent1"/>
                </a:solidFill>
                <a:sym typeface="Wingdings" pitchFamily="2" charset="2"/>
              </a:rPr>
              <a:t>IPv6</a:t>
            </a:r>
            <a:r>
              <a:rPr lang="en-US" b="1" dirty="0">
                <a:sym typeface="Wingdings" pitchFamily="2" charset="2"/>
              </a:rPr>
              <a:t> network) → </a:t>
            </a:r>
            <a:r>
              <a:rPr lang="en-US" b="1" dirty="0">
                <a:solidFill>
                  <a:schemeClr val="accent2"/>
                </a:solidFill>
                <a:sym typeface="Wingdings" pitchFamily="2" charset="2"/>
              </a:rPr>
              <a:t>IPv4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tunneling</a:t>
            </a:r>
          </a:p>
          <a:p>
            <a:endParaRPr lang="en-US" i="1" dirty="0">
              <a:sym typeface="Wingdings" pitchFamily="2" charset="2"/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IPv4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</a:t>
            </a:r>
            <a:r>
              <a:rPr lang="en-US" b="1" dirty="0">
                <a:solidFill>
                  <a:schemeClr val="accent1"/>
                </a:solidFill>
                <a:sym typeface="Wingdings" pitchFamily="2" charset="2"/>
              </a:rPr>
              <a:t>IPv6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Not directly possible!  Use dual-stack config with IPv6</a:t>
            </a:r>
          </a:p>
          <a:p>
            <a:r>
              <a:rPr lang="en-US" b="1" dirty="0">
                <a:solidFill>
                  <a:schemeClr val="accent1"/>
                </a:solidFill>
              </a:rPr>
              <a:t>IPv6</a:t>
            </a:r>
            <a:r>
              <a:rPr lang="en-US" b="1" dirty="0"/>
              <a:t> </a:t>
            </a:r>
            <a:r>
              <a:rPr lang="en-US" b="1" dirty="0">
                <a:sym typeface="Wingdings" pitchFamily="2" charset="2"/>
              </a:rPr>
              <a:t>→ </a:t>
            </a:r>
            <a:r>
              <a:rPr lang="en-US" b="1" dirty="0">
                <a:solidFill>
                  <a:schemeClr val="accent2"/>
                </a:solidFill>
                <a:sym typeface="Wingdings" pitchFamily="2" charset="2"/>
              </a:rPr>
              <a:t>IPv4</a:t>
            </a:r>
            <a:r>
              <a:rPr lang="en-US" b="1" dirty="0">
                <a:sym typeface="Wingdings" pitchFamily="2" charset="2"/>
              </a:rPr>
              <a:t>:  </a:t>
            </a:r>
            <a:r>
              <a:rPr lang="en-US" i="1" dirty="0">
                <a:sym typeface="Wingdings" pitchFamily="2" charset="2"/>
              </a:rPr>
              <a:t>Not directly possible!  Use dual-stack config with IPv4</a:t>
            </a:r>
          </a:p>
          <a:p>
            <a:endParaRPr lang="en-US" i="1" dirty="0">
              <a:sym typeface="Wingdings" pitchFamily="2" charset="2"/>
            </a:endParaRPr>
          </a:p>
          <a:p>
            <a:r>
              <a:rPr lang="en-US" sz="2200" i="1" dirty="0">
                <a:sym typeface="Wingdings" pitchFamily="2" charset="2"/>
              </a:rPr>
              <a:t>Further reference: </a:t>
            </a:r>
            <a:r>
              <a:rPr lang="en-US" sz="2200" dirty="0">
                <a:hlinkClick r:id="rId2"/>
              </a:rPr>
              <a:t>https://pdfs.semanticscholar.org/34bb/2f946f83b656c6989d42fe043bf5f259b514.pdf</a:t>
            </a:r>
            <a:r>
              <a:rPr lang="en-US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896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69B7B28-C082-2446-8575-EBA04B6EFAF8}"/>
              </a:ext>
            </a:extLst>
          </p:cNvPr>
          <p:cNvSpPr/>
          <p:nvPr/>
        </p:nvSpPr>
        <p:spPr>
          <a:xfrm>
            <a:off x="131735" y="3668751"/>
            <a:ext cx="11902698" cy="1182029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Address Translation (NAT)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IPv4 addresses are in short supply (4 billion).  ISP often will give you just one address, so how to connect multiple devices?</a:t>
            </a:r>
          </a:p>
          <a:p>
            <a:r>
              <a:rPr lang="en-US" b="1" i="1" dirty="0"/>
              <a:t>Key insight</a:t>
            </a:r>
            <a:r>
              <a:rPr lang="en-US" dirty="0"/>
              <a:t>: OS already shares one IP address with multiple independent processes running on one machine, using </a:t>
            </a:r>
            <a:r>
              <a:rPr lang="en-US" i="1" dirty="0">
                <a:solidFill>
                  <a:schemeClr val="accent6"/>
                </a:solidFill>
              </a:rPr>
              <a:t>port numbers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Make the entire local network look like one big host: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Public ports</a:t>
            </a:r>
            <a:r>
              <a:rPr lang="en-US" dirty="0"/>
              <a:t> map to </a:t>
            </a:r>
            <a:r>
              <a:rPr lang="en-US" dirty="0">
                <a:solidFill>
                  <a:schemeClr val="accent6"/>
                </a:solidFill>
              </a:rPr>
              <a:t>⟨</a:t>
            </a:r>
            <a:r>
              <a:rPr lang="en-US" dirty="0" err="1">
                <a:solidFill>
                  <a:schemeClr val="accent6"/>
                </a:solidFill>
              </a:rPr>
              <a:t>local_IP_address</a:t>
            </a:r>
            <a:r>
              <a:rPr lang="en-US" dirty="0">
                <a:solidFill>
                  <a:schemeClr val="accent6"/>
                </a:solidFill>
              </a:rPr>
              <a:t>, port⟩ </a:t>
            </a:r>
            <a:r>
              <a:rPr lang="en-US" dirty="0"/>
              <a:t>pairs on the local network.</a:t>
            </a:r>
          </a:p>
          <a:p>
            <a:pPr marL="0" indent="0">
              <a:buNone/>
            </a:pPr>
            <a:endParaRPr lang="en-US" dirty="0"/>
          </a:p>
          <a:p>
            <a:pPr lvl="5"/>
            <a:r>
              <a:rPr lang="en-US" sz="3200" dirty="0"/>
              <a:t>NAT router must track this mapping and translate IP addresses on packets leaving/entering local network.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EF6974-3E68-304D-A511-AD379C16E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35" y="5018613"/>
            <a:ext cx="2335629" cy="155531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6601968-AAB4-E149-A549-41C24E949FA7}"/>
              </a:ext>
            </a:extLst>
          </p:cNvPr>
          <p:cNvGrpSpPr/>
          <p:nvPr/>
        </p:nvGrpSpPr>
        <p:grpSpPr>
          <a:xfrm>
            <a:off x="10972800" y="1619659"/>
            <a:ext cx="929898" cy="884264"/>
            <a:chOff x="10763181" y="2345404"/>
            <a:chExt cx="1139517" cy="1083596"/>
          </a:xfrm>
        </p:grpSpPr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AFC139B6-F83A-4A4D-8494-A452635CE26B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8" name="Octagon 7">
              <a:extLst>
                <a:ext uri="{FF2B5EF4-FFF2-40B4-BE49-F238E27FC236}">
                  <a16:creationId xmlns:a16="http://schemas.microsoft.com/office/drawing/2014/main" id="{1D1626CB-5B92-9F44-83C8-D9DC20201CD8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C990B-F82C-F044-B0D7-F40D88EFC6B8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586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AB9C2-38B1-4341-ADAC-66F9E9CB2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find an IPv6 tunnel endpoint?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CD607-4198-E841-BF5E-7616B36EA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organizations operating multiple IPv6 islands will set up their own tunnels.</a:t>
            </a:r>
          </a:p>
          <a:p>
            <a:r>
              <a:rPr lang="en-US" dirty="0"/>
              <a:t>Organizations may also “peer” with each other by configuring tunnels.</a:t>
            </a:r>
          </a:p>
          <a:p>
            <a:r>
              <a:rPr lang="en-US" dirty="0"/>
              <a:t>Smaller organization may use a </a:t>
            </a:r>
            <a:r>
              <a:rPr lang="en-US" b="1" dirty="0">
                <a:solidFill>
                  <a:schemeClr val="accent6"/>
                </a:solidFill>
              </a:rPr>
              <a:t>tunnel broker </a:t>
            </a:r>
            <a:r>
              <a:rPr lang="en-US" dirty="0"/>
              <a:t>to access the IPv6 Internet:</a:t>
            </a:r>
          </a:p>
          <a:p>
            <a:pPr lvl="1"/>
            <a:r>
              <a:rPr lang="en-US" dirty="0"/>
              <a:t>Hurricane Electric (a Tier 1 ISP) operates a free tunnel broker service: </a:t>
            </a:r>
            <a:r>
              <a:rPr lang="en-US" dirty="0">
                <a:hlinkClick r:id="rId2"/>
              </a:rPr>
              <a:t>https://tunnelbroker.net/</a:t>
            </a:r>
            <a:endParaRPr lang="en-US" dirty="0"/>
          </a:p>
          <a:p>
            <a:pPr lvl="1"/>
            <a:r>
              <a:rPr lang="en-US" dirty="0"/>
              <a:t>This lets you start using IPv6 at home even if your ISP is not IPv6 enabled!</a:t>
            </a:r>
          </a:p>
          <a:p>
            <a:pPr lvl="1"/>
            <a:r>
              <a:rPr lang="en-US" dirty="0"/>
              <a:t>But if your IPv4 address changes, then the tunnel must be reconfigured.</a:t>
            </a:r>
          </a:p>
        </p:txBody>
      </p:sp>
    </p:spTree>
    <p:extLst>
      <p:ext uri="{BB962C8B-B14F-4D97-AF65-F5344CB8AC3E}">
        <p14:creationId xmlns:p14="http://schemas.microsoft.com/office/powerpoint/2010/main" val="19298106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F2A13-4C2F-6C49-A8D1-22493551B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006B5-97B2-7C4C-A908-597CD4B87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Private networks </a:t>
            </a:r>
            <a:r>
              <a:rPr lang="en-US" dirty="0"/>
              <a:t>are isolated from the </a:t>
            </a:r>
            <a:r>
              <a:rPr lang="en-US" b="1" dirty="0">
                <a:solidFill>
                  <a:schemeClr val="accent6"/>
                </a:solidFill>
              </a:rPr>
              <a:t>public</a:t>
            </a:r>
            <a:r>
              <a:rPr lang="en-US" dirty="0"/>
              <a:t> Internet, but usually connected through a Network Address Translator (</a:t>
            </a:r>
            <a:r>
              <a:rPr lang="en-US" b="1" dirty="0">
                <a:solidFill>
                  <a:schemeClr val="accent6"/>
                </a:solidFill>
              </a:rPr>
              <a:t>NAT</a:t>
            </a:r>
            <a:r>
              <a:rPr lang="en-US" dirty="0"/>
              <a:t>).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Port mapping </a:t>
            </a:r>
            <a:r>
              <a:rPr lang="en-US" dirty="0"/>
              <a:t>makes multiple machines on the private subnet look like multiple sockets (processes) on one big machine.</a:t>
            </a:r>
          </a:p>
          <a:p>
            <a:pPr lvl="1"/>
            <a:r>
              <a:rPr lang="en-US" dirty="0"/>
              <a:t>NAT requires no awareness or cooperation from hosts on either side.</a:t>
            </a:r>
          </a:p>
          <a:p>
            <a:pPr lvl="1"/>
            <a:r>
              <a:rPr lang="en-US" dirty="0"/>
              <a:t>NAT is also one way to implement a load balancer.</a:t>
            </a:r>
          </a:p>
          <a:p>
            <a:pPr lvl="1"/>
            <a:r>
              <a:rPr lang="en-US" dirty="0"/>
              <a:t>Besides NATs, </a:t>
            </a:r>
            <a:r>
              <a:rPr lang="en-US" b="1" dirty="0">
                <a:solidFill>
                  <a:schemeClr val="accent6"/>
                </a:solidFill>
              </a:rPr>
              <a:t>middleboxes</a:t>
            </a:r>
            <a:r>
              <a:rPr lang="en-US" dirty="0"/>
              <a:t> include </a:t>
            </a:r>
            <a:r>
              <a:rPr lang="en-US" i="1" dirty="0"/>
              <a:t>firewalls </a:t>
            </a:r>
            <a:r>
              <a:rPr lang="en-US" dirty="0"/>
              <a:t>and other security appliances.</a:t>
            </a:r>
          </a:p>
          <a:p>
            <a:r>
              <a:rPr lang="en-US" b="1" dirty="0">
                <a:solidFill>
                  <a:schemeClr val="accent6"/>
                </a:solidFill>
              </a:rPr>
              <a:t>IPv6</a:t>
            </a:r>
            <a:r>
              <a:rPr lang="en-US" dirty="0"/>
              <a:t> uses 128-bit addresses for practically unlimited public addresses.</a:t>
            </a:r>
          </a:p>
          <a:p>
            <a:pPr lvl="1"/>
            <a:r>
              <a:rPr lang="en-US" dirty="0"/>
              <a:t>IPv6 adds 20 bytes of header overhead.</a:t>
            </a:r>
          </a:p>
          <a:p>
            <a:pPr lvl="1"/>
            <a:r>
              <a:rPr lang="en-US" dirty="0"/>
              <a:t>Not directly compatible with IPv4.  Adopted by ~30% of end hosts.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Dual-stack</a:t>
            </a:r>
            <a:r>
              <a:rPr lang="en-US" dirty="0"/>
              <a:t> hosts have both IPv4 and IPv6 addresses to reach entire Internet.</a:t>
            </a:r>
          </a:p>
          <a:p>
            <a:pPr lvl="1"/>
            <a:r>
              <a:rPr lang="en-US" dirty="0"/>
              <a:t>Interoperates with IPv4 via </a:t>
            </a:r>
            <a:r>
              <a:rPr lang="en-US" b="1" dirty="0">
                <a:solidFill>
                  <a:schemeClr val="accent6"/>
                </a:solidFill>
              </a:rPr>
              <a:t>tunneling:</a:t>
            </a:r>
            <a:r>
              <a:rPr lang="en-US" b="1" dirty="0"/>
              <a:t> </a:t>
            </a:r>
            <a:r>
              <a:rPr lang="en-US" dirty="0"/>
              <a:t>send</a:t>
            </a:r>
            <a:r>
              <a:rPr lang="en-US" b="1" dirty="0"/>
              <a:t> </a:t>
            </a:r>
            <a:r>
              <a:rPr lang="en-US" dirty="0"/>
              <a:t>IPv6 packet inside IPv4 packet.</a:t>
            </a:r>
          </a:p>
        </p:txBody>
      </p:sp>
    </p:spTree>
    <p:extLst>
      <p:ext uri="{BB962C8B-B14F-4D97-AF65-F5344CB8AC3E}">
        <p14:creationId xmlns:p14="http://schemas.microsoft.com/office/powerpoint/2010/main" val="3291485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585" y="0"/>
            <a:ext cx="6551208" cy="6695252"/>
          </a:xfrm>
        </p:spPr>
      </p:pic>
      <p:sp>
        <p:nvSpPr>
          <p:cNvPr id="7" name="TextBox 6"/>
          <p:cNvSpPr txBox="1"/>
          <p:nvPr/>
        </p:nvSpPr>
        <p:spPr>
          <a:xfrm>
            <a:off x="8616875" y="1976913"/>
            <a:ext cx="2452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Public Internet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16874" y="5042118"/>
            <a:ext cx="32438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Private LAN</a:t>
            </a:r>
          </a:p>
          <a:p>
            <a:r>
              <a:rPr lang="en-US" sz="2400" dirty="0"/>
              <a:t>Looks like one big 35.10.3.7 to outside world</a:t>
            </a:r>
          </a:p>
        </p:txBody>
      </p:sp>
      <p:sp>
        <p:nvSpPr>
          <p:cNvPr id="9" name="Right Brace 8"/>
          <p:cNvSpPr/>
          <p:nvPr/>
        </p:nvSpPr>
        <p:spPr>
          <a:xfrm>
            <a:off x="8003689" y="258184"/>
            <a:ext cx="613186" cy="4152451"/>
          </a:xfrm>
          <a:prstGeom prst="rightBrace">
            <a:avLst>
              <a:gd name="adj1" fmla="val 43421"/>
              <a:gd name="adj2" fmla="val 48446"/>
            </a:avLst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8003689" y="4658061"/>
            <a:ext cx="613186" cy="2037191"/>
          </a:xfrm>
          <a:prstGeom prst="rightBrace">
            <a:avLst>
              <a:gd name="adj1" fmla="val 43421"/>
              <a:gd name="adj2" fmla="val 34785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9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C5CD33A-669E-8D45-BF1C-EB9C7F873FD9}"/>
              </a:ext>
            </a:extLst>
          </p:cNvPr>
          <p:cNvCxnSpPr>
            <a:cxnSpLocks/>
          </p:cNvCxnSpPr>
          <p:nvPr/>
        </p:nvCxnSpPr>
        <p:spPr>
          <a:xfrm>
            <a:off x="6999129" y="4983722"/>
            <a:ext cx="4204601" cy="85541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3DACE93-6947-C44F-9D46-FC00746D4C9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55575"/>
            <a:ext cx="11639550" cy="882650"/>
          </a:xfrm>
        </p:spPr>
        <p:txBody>
          <a:bodyPr/>
          <a:lstStyle/>
          <a:p>
            <a:r>
              <a:rPr lang="en-US" dirty="0"/>
              <a:t>Public/Private address translation: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DECB586-0972-3D4B-BFCB-C16975894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869" y="1632585"/>
            <a:ext cx="1806261" cy="1202806"/>
          </a:xfrm>
          <a:prstGeom prst="rect">
            <a:avLst/>
          </a:prstGeom>
        </p:spPr>
      </p:pic>
      <p:grpSp>
        <p:nvGrpSpPr>
          <p:cNvPr id="15" name="Group 107">
            <a:extLst>
              <a:ext uri="{FF2B5EF4-FFF2-40B4-BE49-F238E27FC236}">
                <a16:creationId xmlns:a16="http://schemas.microsoft.com/office/drawing/2014/main" id="{E7F38F73-79C3-BF49-94E1-7E72AEB468D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1265247" y="887466"/>
            <a:ext cx="1141590" cy="994653"/>
            <a:chOff x="-44" y="1473"/>
            <a:chExt cx="981" cy="1105"/>
          </a:xfrm>
        </p:grpSpPr>
        <p:pic>
          <p:nvPicPr>
            <p:cNvPr id="16" name="Picture 108" descr="desktop_computer_stylized_medium">
              <a:extLst>
                <a:ext uri="{FF2B5EF4-FFF2-40B4-BE49-F238E27FC236}">
                  <a16:creationId xmlns:a16="http://schemas.microsoft.com/office/drawing/2014/main" id="{F3B71CCC-C83F-1744-B0F4-77FE859B1B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109">
              <a:extLst>
                <a:ext uri="{FF2B5EF4-FFF2-40B4-BE49-F238E27FC236}">
                  <a16:creationId xmlns:a16="http://schemas.microsoft.com/office/drawing/2014/main" id="{BFFD70A1-3464-C94B-90D0-536DB0035FE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87ECEF8C-B452-B048-A6BE-375588819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81187"/>
            <a:ext cx="988268" cy="98826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790F53C-DE36-A345-AEDF-986D27F9F1D5}"/>
              </a:ext>
            </a:extLst>
          </p:cNvPr>
          <p:cNvSpPr txBox="1"/>
          <p:nvPr/>
        </p:nvSpPr>
        <p:spPr>
          <a:xfrm>
            <a:off x="5192869" y="1632585"/>
            <a:ext cx="1806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Translate </a:t>
            </a:r>
            <a:r>
              <a:rPr lang="en-US" dirty="0">
                <a:solidFill>
                  <a:schemeClr val="accent2"/>
                </a:solidFill>
              </a:rPr>
              <a:t>private</a:t>
            </a:r>
            <a:r>
              <a:rPr lang="en-US" dirty="0"/>
              <a:t> to </a:t>
            </a:r>
            <a:r>
              <a:rPr lang="en-US" dirty="0">
                <a:solidFill>
                  <a:schemeClr val="accent1"/>
                </a:solidFill>
              </a:rPr>
              <a:t>public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503A1B6-15DA-0840-87DF-1D096EF77D83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6999129" y="1384793"/>
            <a:ext cx="4266118" cy="85872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C93CE5B-0D89-9A48-9557-1346312E45CE}"/>
              </a:ext>
            </a:extLst>
          </p:cNvPr>
          <p:cNvSpPr txBox="1"/>
          <p:nvPr/>
        </p:nvSpPr>
        <p:spPr>
          <a:xfrm>
            <a:off x="7545829" y="1535627"/>
            <a:ext cx="330749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 address is </a:t>
            </a:r>
            <a:r>
              <a:rPr lang="en-US" sz="2000" b="1" dirty="0">
                <a:solidFill>
                  <a:schemeClr val="accent2"/>
                </a:solidFill>
              </a:rPr>
              <a:t>private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Dest</a:t>
            </a:r>
            <a:r>
              <a:rPr lang="en-US" sz="2000" dirty="0"/>
              <a:t>. address is </a:t>
            </a:r>
            <a:r>
              <a:rPr lang="en-US" sz="2000" b="1" dirty="0"/>
              <a:t>public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E88F0D4-739D-1D42-811A-3155C29C6865}"/>
              </a:ext>
            </a:extLst>
          </p:cNvPr>
          <p:cNvCxnSpPr>
            <a:cxnSpLocks/>
          </p:cNvCxnSpPr>
          <p:nvPr/>
        </p:nvCxnSpPr>
        <p:spPr>
          <a:xfrm flipH="1">
            <a:off x="988268" y="2684269"/>
            <a:ext cx="4266118" cy="85872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FDECF63-D3A6-C343-8648-5B174B47C268}"/>
              </a:ext>
            </a:extLst>
          </p:cNvPr>
          <p:cNvSpPr txBox="1"/>
          <p:nvPr/>
        </p:nvSpPr>
        <p:spPr>
          <a:xfrm>
            <a:off x="1338671" y="2628981"/>
            <a:ext cx="330749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 address is </a:t>
            </a:r>
            <a:r>
              <a:rPr lang="en-US" sz="2000" b="1" dirty="0">
                <a:solidFill>
                  <a:schemeClr val="accent1"/>
                </a:solidFill>
              </a:rPr>
              <a:t>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Dest</a:t>
            </a:r>
            <a:r>
              <a:rPr lang="en-US" sz="2000" dirty="0"/>
              <a:t>. address is </a:t>
            </a:r>
            <a:r>
              <a:rPr lang="en-US" sz="2000" b="1" dirty="0"/>
              <a:t>public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F5F5446-B1E1-BE40-90B7-7375D4CF1D43}"/>
              </a:ext>
            </a:extLst>
          </p:cNvPr>
          <p:cNvCxnSpPr>
            <a:cxnSpLocks/>
          </p:cNvCxnSpPr>
          <p:nvPr/>
        </p:nvCxnSpPr>
        <p:spPr>
          <a:xfrm>
            <a:off x="988268" y="3831787"/>
            <a:ext cx="4204601" cy="85541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FB33FB-E1D3-2C41-A37A-B70DB117ECB3}"/>
              </a:ext>
            </a:extLst>
          </p:cNvPr>
          <p:cNvSpPr txBox="1"/>
          <p:nvPr/>
        </p:nvSpPr>
        <p:spPr>
          <a:xfrm>
            <a:off x="1338671" y="3979320"/>
            <a:ext cx="330749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 address is </a:t>
            </a:r>
            <a:r>
              <a:rPr lang="en-US" sz="2000" b="1" dirty="0"/>
              <a:t>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Dest</a:t>
            </a:r>
            <a:r>
              <a:rPr lang="en-US" sz="2000" dirty="0"/>
              <a:t>. address is </a:t>
            </a:r>
            <a:r>
              <a:rPr lang="en-US" sz="2000" b="1" dirty="0">
                <a:solidFill>
                  <a:schemeClr val="accent1"/>
                </a:solidFill>
              </a:rPr>
              <a:t>public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837724-7CDF-A042-A33E-8135C703838D}"/>
              </a:ext>
            </a:extLst>
          </p:cNvPr>
          <p:cNvSpPr txBox="1"/>
          <p:nvPr/>
        </p:nvSpPr>
        <p:spPr>
          <a:xfrm>
            <a:off x="5192869" y="4435069"/>
            <a:ext cx="1806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Translate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public</a:t>
            </a:r>
            <a:r>
              <a:rPr lang="en-US" dirty="0"/>
              <a:t> to </a:t>
            </a:r>
            <a:r>
              <a:rPr lang="en-US" dirty="0">
                <a:solidFill>
                  <a:schemeClr val="accent2"/>
                </a:solidFill>
              </a:rPr>
              <a:t>private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D798CF1-651B-8F4A-A0E5-84590DA1CA19}"/>
              </a:ext>
            </a:extLst>
          </p:cNvPr>
          <p:cNvSpPr txBox="1"/>
          <p:nvPr/>
        </p:nvSpPr>
        <p:spPr>
          <a:xfrm>
            <a:off x="7545828" y="4983722"/>
            <a:ext cx="3307499" cy="70788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 address is </a:t>
            </a:r>
            <a:r>
              <a:rPr lang="en-US" sz="2000" b="1" dirty="0"/>
              <a:t>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Dest</a:t>
            </a:r>
            <a:r>
              <a:rPr lang="en-US" sz="2000" dirty="0"/>
              <a:t>. address is </a:t>
            </a:r>
            <a:r>
              <a:rPr lang="en-US" sz="2000" b="1" dirty="0">
                <a:solidFill>
                  <a:schemeClr val="accent2"/>
                </a:solidFill>
              </a:rPr>
              <a:t>private</a:t>
            </a:r>
          </a:p>
        </p:txBody>
      </p:sp>
    </p:spTree>
    <p:extLst>
      <p:ext uri="{BB962C8B-B14F-4D97-AF65-F5344CB8AC3E}">
        <p14:creationId xmlns:p14="http://schemas.microsoft.com/office/powerpoint/2010/main" val="390536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versus public IP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6"/>
                </a:solidFill>
              </a:rPr>
              <a:t>Public IP addresses </a:t>
            </a:r>
            <a:r>
              <a:rPr lang="en-US" sz="3600" dirty="0"/>
              <a:t>specify locations on the Internet.</a:t>
            </a:r>
          </a:p>
          <a:p>
            <a:pPr lvl="1"/>
            <a:r>
              <a:rPr lang="en-US" sz="3200" dirty="0"/>
              <a:t>Internet is sometime called the </a:t>
            </a:r>
            <a:r>
              <a:rPr lang="en-US" sz="3200" i="1" dirty="0">
                <a:solidFill>
                  <a:schemeClr val="accent6"/>
                </a:solidFill>
              </a:rPr>
              <a:t>wide-area network (WAN)</a:t>
            </a:r>
          </a:p>
          <a:p>
            <a:pPr lvl="1"/>
            <a:r>
              <a:rPr lang="en-US" sz="3200" dirty="0" err="1"/>
              <a:t>Eg</a:t>
            </a:r>
            <a:r>
              <a:rPr lang="en-US" sz="3200" dirty="0"/>
              <a:t>: front-end servers, university campus, home router WAN</a:t>
            </a:r>
          </a:p>
          <a:p>
            <a:pPr lvl="1"/>
            <a:r>
              <a:rPr lang="en-US" sz="3200" dirty="0"/>
              <a:t>Only one machine has the public IP address </a:t>
            </a:r>
            <a:r>
              <a:rPr lang="hr-HR" sz="3200" dirty="0"/>
              <a:t>54.245.121.172</a:t>
            </a:r>
            <a:endParaRPr lang="en-US" sz="3200" dirty="0"/>
          </a:p>
          <a:p>
            <a:r>
              <a:rPr lang="en-US" sz="3600" b="1" dirty="0">
                <a:solidFill>
                  <a:schemeClr val="accent6"/>
                </a:solidFill>
              </a:rPr>
              <a:t>Private IP addresses </a:t>
            </a:r>
            <a:r>
              <a:rPr lang="en-US" sz="3600" dirty="0"/>
              <a:t>are meaningful only on a local network.</a:t>
            </a:r>
          </a:p>
          <a:p>
            <a:pPr lvl="1"/>
            <a:r>
              <a:rPr lang="en-US" sz="3200" dirty="0"/>
              <a:t>Called </a:t>
            </a:r>
            <a:r>
              <a:rPr lang="en-US" sz="3200" i="1" dirty="0">
                <a:solidFill>
                  <a:schemeClr val="accent6"/>
                </a:solidFill>
              </a:rPr>
              <a:t>local-area network (LAN)</a:t>
            </a:r>
          </a:p>
          <a:p>
            <a:pPr lvl="1"/>
            <a:r>
              <a:rPr lang="en-US" sz="3200" dirty="0" err="1"/>
              <a:t>Eg</a:t>
            </a:r>
            <a:r>
              <a:rPr lang="en-US" sz="3200" dirty="0"/>
              <a:t>.: home, office, back-end server</a:t>
            </a:r>
          </a:p>
          <a:p>
            <a:pPr lvl="1"/>
            <a:r>
              <a:rPr lang="en-US" sz="3200" i="1" dirty="0"/>
              <a:t>Usually</a:t>
            </a:r>
            <a:r>
              <a:rPr lang="en-US" sz="3200" dirty="0"/>
              <a:t> behind a NAT, to give hosts access to the Internet.</a:t>
            </a:r>
          </a:p>
          <a:p>
            <a:pPr lvl="1"/>
            <a:r>
              <a:rPr lang="en-US" sz="3200" dirty="0"/>
              <a:t>Always within: 10.0.0.0/8, 172.16.0.0/12, or 192.168.0.0/16</a:t>
            </a:r>
          </a:p>
          <a:p>
            <a:pPr lvl="1"/>
            <a:r>
              <a:rPr lang="en-US" sz="3200" dirty="0" err="1"/>
              <a:t>Eg.</a:t>
            </a:r>
            <a:r>
              <a:rPr lang="en-US" sz="3200" dirty="0"/>
              <a:t>, millions of machines have the </a:t>
            </a:r>
            <a:r>
              <a:rPr lang="en-US" sz="3200" i="1" dirty="0"/>
              <a:t>private</a:t>
            </a:r>
            <a:r>
              <a:rPr lang="en-US" sz="3200" dirty="0"/>
              <a:t> IP address 192.168.0.100</a:t>
            </a:r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263684" y="43937"/>
            <a:ext cx="11639227" cy="883403"/>
          </a:xfrm>
        </p:spPr>
        <p:txBody>
          <a:bodyPr/>
          <a:lstStyle/>
          <a:p>
            <a:r>
              <a:rPr lang="en-US" dirty="0"/>
              <a:t>NAT high-level view</a:t>
            </a:r>
          </a:p>
        </p:txBody>
      </p:sp>
      <p:sp>
        <p:nvSpPr>
          <p:cNvPr id="49" name="Content Placeholder 48"/>
          <p:cNvSpPr>
            <a:spLocks noGrp="1"/>
          </p:cNvSpPr>
          <p:nvPr>
            <p:ph idx="1"/>
          </p:nvPr>
        </p:nvSpPr>
        <p:spPr>
          <a:xfrm>
            <a:off x="263471" y="1146875"/>
            <a:ext cx="3452987" cy="55948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Local 10.0.0.0/24 subnet is not part of the public Internet.</a:t>
            </a:r>
          </a:p>
          <a:p>
            <a:r>
              <a:rPr lang="en-US" i="1" dirty="0"/>
              <a:t>Outgoing</a:t>
            </a:r>
            <a:r>
              <a:rPr lang="en-US" dirty="0"/>
              <a:t> packets can reach destination easily</a:t>
            </a:r>
          </a:p>
          <a:p>
            <a:r>
              <a:rPr lang="en-US" i="1" dirty="0"/>
              <a:t>Incoming</a:t>
            </a:r>
            <a:r>
              <a:rPr lang="en-US" dirty="0"/>
              <a:t> packets must somehow be routed to the correct local machine.  How?</a:t>
            </a:r>
          </a:p>
        </p:txBody>
      </p:sp>
      <p:sp>
        <p:nvSpPr>
          <p:cNvPr id="4" name="Freeform 80"/>
          <p:cNvSpPr>
            <a:spLocks/>
          </p:cNvSpPr>
          <p:nvPr/>
        </p:nvSpPr>
        <p:spPr bwMode="auto">
          <a:xfrm>
            <a:off x="7658098" y="1584941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481752" y="2292966"/>
            <a:ext cx="3849688" cy="1425575"/>
          </a:xfrm>
          <a:custGeom>
            <a:avLst/>
            <a:gdLst>
              <a:gd name="T0" fmla="*/ 2147483647 w 2425"/>
              <a:gd name="T1" fmla="*/ 2147483647 h 898"/>
              <a:gd name="T2" fmla="*/ 2147483647 w 2425"/>
              <a:gd name="T3" fmla="*/ 2147483647 h 898"/>
              <a:gd name="T4" fmla="*/ 2147483647 w 2425"/>
              <a:gd name="T5" fmla="*/ 2147483647 h 898"/>
              <a:gd name="T6" fmla="*/ 2147483647 w 2425"/>
              <a:gd name="T7" fmla="*/ 2147483647 h 898"/>
              <a:gd name="T8" fmla="*/ 2147483647 w 2425"/>
              <a:gd name="T9" fmla="*/ 2147483647 h 898"/>
              <a:gd name="T10" fmla="*/ 2147483647 w 2425"/>
              <a:gd name="T11" fmla="*/ 2147483647 h 898"/>
              <a:gd name="T12" fmla="*/ 2147483647 w 2425"/>
              <a:gd name="T13" fmla="*/ 2147483647 h 898"/>
              <a:gd name="T14" fmla="*/ 2147483647 w 2425"/>
              <a:gd name="T15" fmla="*/ 2147483647 h 8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25"/>
              <a:gd name="T25" fmla="*/ 0 h 898"/>
              <a:gd name="T26" fmla="*/ 2425 w 2425"/>
              <a:gd name="T27" fmla="*/ 898 h 8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25" h="898">
                <a:moveTo>
                  <a:pt x="2056" y="289"/>
                </a:moveTo>
                <a:cubicBezTo>
                  <a:pt x="1826" y="223"/>
                  <a:pt x="1133" y="113"/>
                  <a:pt x="810" y="75"/>
                </a:cubicBezTo>
                <a:cubicBezTo>
                  <a:pt x="487" y="37"/>
                  <a:pt x="230" y="0"/>
                  <a:pt x="115" y="60"/>
                </a:cubicBezTo>
                <a:cubicBezTo>
                  <a:pt x="0" y="120"/>
                  <a:pt x="121" y="301"/>
                  <a:pt x="121" y="433"/>
                </a:cubicBezTo>
                <a:cubicBezTo>
                  <a:pt x="121" y="565"/>
                  <a:pt x="25" y="802"/>
                  <a:pt x="115" y="850"/>
                </a:cubicBezTo>
                <a:cubicBezTo>
                  <a:pt x="205" y="898"/>
                  <a:pt x="316" y="784"/>
                  <a:pt x="662" y="721"/>
                </a:cubicBezTo>
                <a:cubicBezTo>
                  <a:pt x="1008" y="658"/>
                  <a:pt x="1961" y="544"/>
                  <a:pt x="2193" y="472"/>
                </a:cubicBezTo>
                <a:cubicBezTo>
                  <a:pt x="2425" y="400"/>
                  <a:pt x="2292" y="327"/>
                  <a:pt x="2056" y="289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7772398" y="2896216"/>
            <a:ext cx="1214438" cy="11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H="1">
            <a:off x="10515598" y="2947016"/>
            <a:ext cx="3000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10612436" y="2159616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10618786" y="3664566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1237911" y="1889741"/>
            <a:ext cx="883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+mn-lt"/>
              </a:rPr>
              <a:t>10.0.0.1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1364911" y="2658091"/>
            <a:ext cx="883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+mn-lt"/>
              </a:rPr>
              <a:t>10.0.0.2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1315698" y="3464541"/>
            <a:ext cx="883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+mn-lt"/>
              </a:rPr>
              <a:t>10.0.0.3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7856998" y="2380278"/>
            <a:ext cx="883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+mn-lt"/>
              </a:rPr>
              <a:t>10.0.0.4</a:t>
            </a: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7980823" y="2658091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5829298" y="3037503"/>
            <a:ext cx="1210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+mn-lt"/>
              </a:rPr>
              <a:t>138.76.29.7</a:t>
            </a: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7007223" y="2985116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17" name="Line 79"/>
          <p:cNvSpPr>
            <a:spLocks noChangeShapeType="1"/>
          </p:cNvSpPr>
          <p:nvPr/>
        </p:nvSpPr>
        <p:spPr bwMode="auto">
          <a:xfrm>
            <a:off x="4211636" y="2935903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18" name="Text Box 81"/>
          <p:cNvSpPr txBox="1">
            <a:spLocks noChangeArrowheads="1"/>
          </p:cNvSpPr>
          <p:nvPr/>
        </p:nvSpPr>
        <p:spPr bwMode="auto">
          <a:xfrm>
            <a:off x="8250509" y="1388091"/>
            <a:ext cx="22219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000" dirty="0">
                <a:latin typeface="+mn-lt"/>
              </a:rPr>
              <a:t>local network</a:t>
            </a:r>
          </a:p>
          <a:p>
            <a:pPr algn="ctr"/>
            <a:r>
              <a:rPr lang="en-US" altLang="en-US" sz="2000" dirty="0">
                <a:latin typeface="+mn-lt"/>
              </a:rPr>
              <a:t>(e.g., home network)</a:t>
            </a:r>
          </a:p>
          <a:p>
            <a:pPr algn="ctr"/>
            <a:r>
              <a:rPr lang="en-US" altLang="en-US" sz="2000" dirty="0">
                <a:latin typeface="+mn-lt"/>
              </a:rPr>
              <a:t>10.0.0/24</a:t>
            </a:r>
          </a:p>
        </p:txBody>
      </p:sp>
      <p:sp>
        <p:nvSpPr>
          <p:cNvPr id="19" name="Line 82"/>
          <p:cNvSpPr>
            <a:spLocks noChangeShapeType="1"/>
          </p:cNvSpPr>
          <p:nvPr/>
        </p:nvSpPr>
        <p:spPr bwMode="auto">
          <a:xfrm>
            <a:off x="10490198" y="1613516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0" name="Line 83"/>
          <p:cNvSpPr>
            <a:spLocks noChangeShapeType="1"/>
          </p:cNvSpPr>
          <p:nvPr/>
        </p:nvSpPr>
        <p:spPr bwMode="auto">
          <a:xfrm>
            <a:off x="7583640" y="1473816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1" name="Line 84"/>
          <p:cNvSpPr>
            <a:spLocks noChangeShapeType="1"/>
          </p:cNvSpPr>
          <p:nvPr/>
        </p:nvSpPr>
        <p:spPr bwMode="auto">
          <a:xfrm flipH="1" flipV="1">
            <a:off x="7678736" y="1600816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2" name="Line 86"/>
          <p:cNvSpPr>
            <a:spLocks noChangeShapeType="1"/>
          </p:cNvSpPr>
          <p:nvPr/>
        </p:nvSpPr>
        <p:spPr bwMode="auto">
          <a:xfrm>
            <a:off x="6083298" y="1613516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3" name="Line 87"/>
          <p:cNvSpPr>
            <a:spLocks noChangeShapeType="1"/>
          </p:cNvSpPr>
          <p:nvPr/>
        </p:nvSpPr>
        <p:spPr bwMode="auto">
          <a:xfrm flipH="1" flipV="1">
            <a:off x="4271961" y="1600816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5141547" y="1375391"/>
            <a:ext cx="9945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000">
                <a:latin typeface="+mn-lt"/>
              </a:rPr>
              <a:t>rest of</a:t>
            </a:r>
          </a:p>
          <a:p>
            <a:pPr algn="ctr"/>
            <a:r>
              <a:rPr lang="en-US" altLang="en-US" sz="2000">
                <a:latin typeface="+mn-lt"/>
              </a:rPr>
              <a:t>Internet</a:t>
            </a:r>
          </a:p>
        </p:txBody>
      </p:sp>
      <p:sp>
        <p:nvSpPr>
          <p:cNvPr id="25" name="Text Box 90"/>
          <p:cNvSpPr txBox="1">
            <a:spLocks noChangeArrowheads="1"/>
          </p:cNvSpPr>
          <p:nvPr/>
        </p:nvSpPr>
        <p:spPr bwMode="auto">
          <a:xfrm>
            <a:off x="7766048" y="4455141"/>
            <a:ext cx="3852080" cy="1355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dirty="0">
                <a:latin typeface="+mn-lt"/>
              </a:rPr>
              <a:t>datagrams with source or 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+mn-lt"/>
              </a:rPr>
              <a:t>destination in this network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+mn-lt"/>
              </a:rPr>
              <a:t>have a 10.0.0.0/24 address for 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+mn-lt"/>
              </a:rPr>
              <a:t>source, destination (as usual)</a:t>
            </a:r>
          </a:p>
        </p:txBody>
      </p:sp>
      <p:sp>
        <p:nvSpPr>
          <p:cNvPr id="26" name="Text Box 92"/>
          <p:cNvSpPr txBox="1">
            <a:spLocks noChangeArrowheads="1"/>
          </p:cNvSpPr>
          <p:nvPr/>
        </p:nvSpPr>
        <p:spPr bwMode="auto">
          <a:xfrm>
            <a:off x="3775073" y="4459903"/>
            <a:ext cx="3684588" cy="198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en-US" i="1" dirty="0">
                <a:solidFill>
                  <a:srgbClr val="CC0000"/>
                </a:solidFill>
                <a:latin typeface="+mn-lt"/>
              </a:rPr>
              <a:t>all</a:t>
            </a:r>
            <a:r>
              <a:rPr lang="en-US" altLang="en-US" dirty="0">
                <a:solidFill>
                  <a:srgbClr val="CC0000"/>
                </a:solidFill>
                <a:latin typeface="+mn-lt"/>
              </a:rPr>
              <a:t> </a:t>
            </a:r>
            <a:r>
              <a:rPr lang="en-US" altLang="en-US" dirty="0">
                <a:latin typeface="+mn-lt"/>
              </a:rPr>
              <a:t>datagrams </a:t>
            </a:r>
            <a:r>
              <a:rPr lang="en-US" altLang="en-US" i="1" dirty="0">
                <a:solidFill>
                  <a:srgbClr val="CC0000"/>
                </a:solidFill>
                <a:latin typeface="+mn-lt"/>
              </a:rPr>
              <a:t>leaving</a:t>
            </a:r>
            <a:r>
              <a:rPr lang="en-US" altLang="en-US" dirty="0">
                <a:latin typeface="+mn-lt"/>
              </a:rPr>
              <a:t> local</a:t>
            </a:r>
          </a:p>
          <a:p>
            <a:pPr algn="r">
              <a:lnSpc>
                <a:spcPct val="85000"/>
              </a:lnSpc>
            </a:pPr>
            <a:r>
              <a:rPr lang="en-US" altLang="en-US" dirty="0">
                <a:latin typeface="+mn-lt"/>
              </a:rPr>
              <a:t>network have </a:t>
            </a:r>
            <a:r>
              <a:rPr lang="en-US" altLang="en-US" i="1" dirty="0">
                <a:solidFill>
                  <a:srgbClr val="CC0000"/>
                </a:solidFill>
                <a:latin typeface="+mn-lt"/>
              </a:rPr>
              <a:t>same</a:t>
            </a:r>
            <a:r>
              <a:rPr lang="en-US" altLang="en-US" dirty="0">
                <a:latin typeface="+mn-lt"/>
              </a:rPr>
              <a:t> single source NAT IP address: 138.76.29.7, different source port numbers for different local machines</a:t>
            </a:r>
          </a:p>
        </p:txBody>
      </p:sp>
      <p:sp>
        <p:nvSpPr>
          <p:cNvPr id="27" name="Line 96"/>
          <p:cNvSpPr>
            <a:spLocks noChangeShapeType="1"/>
          </p:cNvSpPr>
          <p:nvPr/>
        </p:nvSpPr>
        <p:spPr bwMode="auto">
          <a:xfrm flipV="1">
            <a:off x="8323261" y="3058141"/>
            <a:ext cx="668337" cy="1427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8" name="Line 97"/>
          <p:cNvSpPr>
            <a:spLocks noChangeShapeType="1"/>
          </p:cNvSpPr>
          <p:nvPr/>
        </p:nvSpPr>
        <p:spPr bwMode="auto">
          <a:xfrm flipV="1">
            <a:off x="6211886" y="3021628"/>
            <a:ext cx="668337" cy="14271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grpSp>
        <p:nvGrpSpPr>
          <p:cNvPr id="29" name="Group 98"/>
          <p:cNvGrpSpPr>
            <a:grpSpLocks/>
          </p:cNvGrpSpPr>
          <p:nvPr/>
        </p:nvGrpSpPr>
        <p:grpSpPr bwMode="auto">
          <a:xfrm>
            <a:off x="7138986" y="2772391"/>
            <a:ext cx="900112" cy="347662"/>
            <a:chOff x="4396" y="1245"/>
            <a:chExt cx="672" cy="248"/>
          </a:xfrm>
        </p:grpSpPr>
        <p:sp>
          <p:nvSpPr>
            <p:cNvPr id="3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+mn-lt"/>
              </a:endParaRPr>
            </a:p>
          </p:txBody>
        </p:sp>
        <p:sp>
          <p:nvSpPr>
            <p:cNvPr id="3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+mn-lt"/>
              </a:endParaRPr>
            </a:p>
          </p:txBody>
        </p:sp>
        <p:sp>
          <p:nvSpPr>
            <p:cNvPr id="3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+mn-lt"/>
              </a:endParaRPr>
            </a:p>
          </p:txBody>
        </p:sp>
        <p:grpSp>
          <p:nvGrpSpPr>
            <p:cNvPr id="33" name="Group 10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36" name="Freeform 10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37" name="Freeform 10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34" name="Line 105"/>
            <p:cNvSpPr>
              <a:spLocks noChangeShapeType="1"/>
            </p:cNvSpPr>
            <p:nvPr/>
          </p:nvSpPr>
          <p:spPr bwMode="auto">
            <a:xfrm>
              <a:off x="4400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35" name="Line 10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38" name="Group 107"/>
          <p:cNvGrpSpPr>
            <a:grpSpLocks/>
          </p:cNvGrpSpPr>
          <p:nvPr/>
        </p:nvGrpSpPr>
        <p:grpSpPr bwMode="auto">
          <a:xfrm flipH="1">
            <a:off x="10712448" y="1953241"/>
            <a:ext cx="641350" cy="558800"/>
            <a:chOff x="-44" y="1473"/>
            <a:chExt cx="981" cy="1105"/>
          </a:xfrm>
        </p:grpSpPr>
        <p:pic>
          <p:nvPicPr>
            <p:cNvPr id="39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grpSp>
        <p:nvGrpSpPr>
          <p:cNvPr id="41" name="Group 110"/>
          <p:cNvGrpSpPr>
            <a:grpSpLocks/>
          </p:cNvGrpSpPr>
          <p:nvPr/>
        </p:nvGrpSpPr>
        <p:grpSpPr bwMode="auto">
          <a:xfrm flipH="1">
            <a:off x="10752136" y="2629516"/>
            <a:ext cx="641350" cy="558800"/>
            <a:chOff x="-44" y="1473"/>
            <a:chExt cx="981" cy="1105"/>
          </a:xfrm>
        </p:grpSpPr>
        <p:pic>
          <p:nvPicPr>
            <p:cNvPr id="42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grpSp>
        <p:nvGrpSpPr>
          <p:cNvPr id="44" name="Group 113"/>
          <p:cNvGrpSpPr>
            <a:grpSpLocks/>
          </p:cNvGrpSpPr>
          <p:nvPr/>
        </p:nvGrpSpPr>
        <p:grpSpPr bwMode="auto">
          <a:xfrm flipH="1">
            <a:off x="10760073" y="3383578"/>
            <a:ext cx="641350" cy="558800"/>
            <a:chOff x="-44" y="1473"/>
            <a:chExt cx="981" cy="1105"/>
          </a:xfrm>
        </p:grpSpPr>
        <p:pic>
          <p:nvPicPr>
            <p:cNvPr id="45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326174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dirty="0">
                <a:ea typeface="ＭＳ Ｐゴシック" charset="-128"/>
              </a:rPr>
              <a:t>NAT router takes these actions:</a:t>
            </a:r>
          </a:p>
          <a:p>
            <a:pPr>
              <a:lnSpc>
                <a:spcPct val="80000"/>
              </a:lnSpc>
            </a:pPr>
            <a:r>
              <a:rPr lang="en-US" altLang="en-US" b="1" dirty="0">
                <a:ea typeface="ＭＳ Ｐゴシック" charset="-128"/>
              </a:rPr>
              <a:t>Outgoing datagrams: </a:t>
            </a:r>
            <a:r>
              <a:rPr lang="en-US" altLang="en-US" b="1" i="1" dirty="0">
                <a:solidFill>
                  <a:schemeClr val="accent6"/>
                </a:solidFill>
                <a:ea typeface="ＭＳ Ｐゴシック" charset="-128"/>
              </a:rPr>
              <a:t>replace</a:t>
            </a:r>
            <a:r>
              <a:rPr lang="en-US" altLang="en-US" dirty="0">
                <a:solidFill>
                  <a:schemeClr val="accent6"/>
                </a:solidFill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(source IP address, port #) of every outgoing datagram to (NAT IP address, new port #).</a:t>
            </a:r>
          </a:p>
          <a:p>
            <a:pPr lvl="1">
              <a:lnSpc>
                <a:spcPct val="80000"/>
              </a:lnSpc>
            </a:pPr>
            <a:r>
              <a:rPr lang="en-US" altLang="en-US" sz="3200" dirty="0">
                <a:ea typeface="ＭＳ Ｐゴシック" charset="-128"/>
              </a:rPr>
              <a:t>Remote host will respond using (public NAT IP address, new port #) as destination address.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i="1" dirty="0">
                <a:solidFill>
                  <a:schemeClr val="accent6"/>
                </a:solidFill>
                <a:ea typeface="ＭＳ Ｐゴシック" charset="-128"/>
              </a:rPr>
              <a:t>Remember</a:t>
            </a:r>
            <a:r>
              <a:rPr lang="en-US" altLang="en-US" sz="3200" dirty="0">
                <a:solidFill>
                  <a:schemeClr val="accent6"/>
                </a:solidFill>
                <a:ea typeface="ＭＳ Ｐゴシック" charset="-128"/>
              </a:rPr>
              <a:t> (in NAT translation table) </a:t>
            </a:r>
            <a:r>
              <a:rPr lang="en-US" altLang="en-US" sz="3200" dirty="0">
                <a:ea typeface="ＭＳ Ｐゴシック" charset="-128"/>
              </a:rPr>
              <a:t>every (source IP address, port#) to (NAT IP address, new port #) translation pair.</a:t>
            </a:r>
          </a:p>
          <a:p>
            <a:pPr>
              <a:lnSpc>
                <a:spcPct val="80000"/>
              </a:lnSpc>
            </a:pPr>
            <a:r>
              <a:rPr lang="en-US" altLang="en-US" b="1" dirty="0">
                <a:ea typeface="ＭＳ Ｐゴシック" charset="-128"/>
              </a:rPr>
              <a:t>Incoming datagrams: </a:t>
            </a:r>
            <a:r>
              <a:rPr lang="en-US" altLang="en-US" b="1" i="1" dirty="0">
                <a:solidFill>
                  <a:schemeClr val="accent6"/>
                </a:solidFill>
                <a:ea typeface="ＭＳ Ｐゴシック" charset="-128"/>
              </a:rPr>
              <a:t>replace</a:t>
            </a:r>
            <a:r>
              <a:rPr lang="en-US" altLang="en-US" dirty="0">
                <a:solidFill>
                  <a:schemeClr val="accent6"/>
                </a:solidFill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(NAT IP address, new port #) in </a:t>
            </a:r>
            <a:r>
              <a:rPr lang="en-US" altLang="en-US" dirty="0" err="1">
                <a:ea typeface="ＭＳ Ｐゴシック" charset="-128"/>
              </a:rPr>
              <a:t>dest</a:t>
            </a:r>
            <a:r>
              <a:rPr lang="en-US" altLang="en-US" dirty="0">
                <a:ea typeface="ＭＳ Ｐゴシック" charset="-128"/>
              </a:rPr>
              <a:t> fields of every incoming datagram with corresponding (source IP address, port #) stored in NAT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6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 example</a:t>
            </a:r>
          </a:p>
        </p:txBody>
      </p:sp>
      <p:sp>
        <p:nvSpPr>
          <p:cNvPr id="5" name="Freeform 139"/>
          <p:cNvSpPr>
            <a:spLocks/>
          </p:cNvSpPr>
          <p:nvPr/>
        </p:nvSpPr>
        <p:spPr bwMode="auto">
          <a:xfrm>
            <a:off x="1158206" y="3796789"/>
            <a:ext cx="4649755" cy="154149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6" name="Freeform 29"/>
          <p:cNvSpPr>
            <a:spLocks/>
          </p:cNvSpPr>
          <p:nvPr/>
        </p:nvSpPr>
        <p:spPr bwMode="auto">
          <a:xfrm>
            <a:off x="6035394" y="2968282"/>
            <a:ext cx="4250843" cy="3066743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165356" y="4471870"/>
            <a:ext cx="68771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8" name="Line 34"/>
          <p:cNvSpPr>
            <a:spLocks noChangeShapeType="1"/>
          </p:cNvSpPr>
          <p:nvPr/>
        </p:nvSpPr>
        <p:spPr bwMode="auto">
          <a:xfrm>
            <a:off x="9394553" y="3621702"/>
            <a:ext cx="151622" cy="722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9" name="Line 35"/>
          <p:cNvSpPr>
            <a:spLocks noChangeShapeType="1"/>
          </p:cNvSpPr>
          <p:nvPr/>
        </p:nvSpPr>
        <p:spPr bwMode="auto">
          <a:xfrm flipV="1">
            <a:off x="9401773" y="5332869"/>
            <a:ext cx="19494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10105734" y="3314847"/>
            <a:ext cx="961793" cy="34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/>
              <a:t>10.0.0.1</a:t>
            </a: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10250137" y="4188481"/>
            <a:ext cx="961793" cy="34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/>
              <a:t>10.0.0.2</a:t>
            </a: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10206816" y="5206517"/>
            <a:ext cx="961793" cy="34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/>
              <a:t>10.0.0.3</a:t>
            </a:r>
          </a:p>
        </p:txBody>
      </p:sp>
      <p:grpSp>
        <p:nvGrpSpPr>
          <p:cNvPr id="13" name="Group 88"/>
          <p:cNvGrpSpPr>
            <a:grpSpLocks/>
          </p:cNvGrpSpPr>
          <p:nvPr/>
        </p:nvGrpSpPr>
        <p:grpSpPr bwMode="auto">
          <a:xfrm>
            <a:off x="7356676" y="2892470"/>
            <a:ext cx="2128129" cy="1175073"/>
            <a:chOff x="3550" y="2055"/>
            <a:chExt cx="1179" cy="651"/>
          </a:xfrm>
        </p:grpSpPr>
        <p:grpSp>
          <p:nvGrpSpPr>
            <p:cNvPr id="14" name="Group 50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19" name="Rectangle 40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20" name="Text Box 39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400"/>
                  <a:t>S: 10.0.0.1, 3345</a:t>
                </a:r>
              </a:p>
              <a:p>
                <a:r>
                  <a:rPr lang="en-US" altLang="en-US" sz="1400"/>
                  <a:t>D: 128.119.40.186, 80</a:t>
                </a:r>
              </a:p>
            </p:txBody>
          </p:sp>
          <p:grpSp>
            <p:nvGrpSpPr>
              <p:cNvPr id="21" name="Group 44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26" name="Freeform 4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2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2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</p:grpSp>
          <p:grpSp>
            <p:nvGrpSpPr>
              <p:cNvPr id="22" name="Group 4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23" name="Freeform 4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24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25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</p:grpSp>
        </p:grpSp>
        <p:sp>
          <p:nvSpPr>
            <p:cNvPr id="15" name="Freeform 51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2715 h 264"/>
                <a:gd name="T2" fmla="*/ 6319 w 417"/>
                <a:gd name="T3" fmla="*/ 2715 h 264"/>
                <a:gd name="T4" fmla="*/ 6319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grpSp>
          <p:nvGrpSpPr>
            <p:cNvPr id="16" name="Group 87"/>
            <p:cNvGrpSpPr>
              <a:grpSpLocks/>
            </p:cNvGrpSpPr>
            <p:nvPr/>
          </p:nvGrpSpPr>
          <p:grpSpPr bwMode="auto">
            <a:xfrm>
              <a:off x="4032" y="2416"/>
              <a:ext cx="218" cy="228"/>
              <a:chOff x="5140" y="400"/>
              <a:chExt cx="218" cy="228"/>
            </a:xfrm>
          </p:grpSpPr>
          <p:sp>
            <p:nvSpPr>
              <p:cNvPr id="17" name="Oval 8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18" name="Text Box 52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71" cy="2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6109400" y="3986318"/>
            <a:ext cx="961793" cy="34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/>
              <a:t>10.0.0.4</a:t>
            </a:r>
          </a:p>
        </p:txBody>
      </p:sp>
      <p:sp>
        <p:nvSpPr>
          <p:cNvPr id="30" name="Line 55"/>
          <p:cNvSpPr>
            <a:spLocks noChangeShapeType="1"/>
          </p:cNvSpPr>
          <p:nvPr/>
        </p:nvSpPr>
        <p:spPr bwMode="auto">
          <a:xfrm flipH="1">
            <a:off x="6250192" y="4276927"/>
            <a:ext cx="97472" cy="14620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31" name="Text Box 56"/>
          <p:cNvSpPr txBox="1">
            <a:spLocks noChangeArrowheads="1"/>
          </p:cNvSpPr>
          <p:nvPr/>
        </p:nvSpPr>
        <p:spPr bwMode="auto">
          <a:xfrm>
            <a:off x="4019176" y="4619882"/>
            <a:ext cx="1325191" cy="34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/>
              <a:t>138.76.29.7</a:t>
            </a:r>
          </a:p>
        </p:txBody>
      </p:sp>
      <p:sp>
        <p:nvSpPr>
          <p:cNvPr id="32" name="Line 57"/>
          <p:cNvSpPr>
            <a:spLocks noChangeShapeType="1"/>
          </p:cNvSpPr>
          <p:nvPr/>
        </p:nvSpPr>
        <p:spPr bwMode="auto">
          <a:xfrm flipH="1">
            <a:off x="5409049" y="4547681"/>
            <a:ext cx="97472" cy="14620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grpSp>
        <p:nvGrpSpPr>
          <p:cNvPr id="33" name="Group 59"/>
          <p:cNvGrpSpPr>
            <a:grpSpLocks/>
          </p:cNvGrpSpPr>
          <p:nvPr/>
        </p:nvGrpSpPr>
        <p:grpSpPr bwMode="auto">
          <a:xfrm>
            <a:off x="8309732" y="1430397"/>
            <a:ext cx="2563141" cy="1579400"/>
            <a:chOff x="3944" y="989"/>
            <a:chExt cx="1420" cy="875"/>
          </a:xfrm>
        </p:grpSpPr>
        <p:sp>
          <p:nvSpPr>
            <p:cNvPr id="34" name="Text Box 53"/>
            <p:cNvSpPr txBox="1">
              <a:spLocks noChangeArrowheads="1"/>
            </p:cNvSpPr>
            <p:nvPr/>
          </p:nvSpPr>
          <p:spPr bwMode="auto">
            <a:xfrm>
              <a:off x="4121" y="989"/>
              <a:ext cx="1243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2000" b="1" i="1" dirty="0">
                  <a:solidFill>
                    <a:srgbClr val="CC0000"/>
                  </a:solidFill>
                </a:rPr>
                <a:t>1:</a:t>
              </a:r>
              <a:r>
                <a:rPr lang="en-US" altLang="en-US" sz="2000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dirty="0">
                  <a:solidFill>
                    <a:srgbClr val="000099"/>
                  </a:solidFill>
                </a:rPr>
                <a:t>host 10.0.0.1 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sends datagram to 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128.119.40.186, 80</a:t>
              </a:r>
            </a:p>
          </p:txBody>
        </p:sp>
        <p:sp>
          <p:nvSpPr>
            <p:cNvPr id="35" name="Line 58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sp>
        <p:nvSpPr>
          <p:cNvPr id="36" name="Freeform 67"/>
          <p:cNvSpPr>
            <a:spLocks/>
          </p:cNvSpPr>
          <p:nvPr/>
        </p:nvSpPr>
        <p:spPr bwMode="auto">
          <a:xfrm>
            <a:off x="3620265" y="2632546"/>
            <a:ext cx="4391635" cy="1741852"/>
          </a:xfrm>
          <a:custGeom>
            <a:avLst/>
            <a:gdLst>
              <a:gd name="T0" fmla="*/ 0 w 2433"/>
              <a:gd name="T1" fmla="*/ 2147483647 h 965"/>
              <a:gd name="T2" fmla="*/ 2147483647 w 2433"/>
              <a:gd name="T3" fmla="*/ 2147483647 h 965"/>
              <a:gd name="T4" fmla="*/ 2147483647 w 2433"/>
              <a:gd name="T5" fmla="*/ 2147483647 h 965"/>
              <a:gd name="T6" fmla="*/ 2147483647 w 2433"/>
              <a:gd name="T7" fmla="*/ 2147483647 h 965"/>
              <a:gd name="T8" fmla="*/ 2147483647 w 2433"/>
              <a:gd name="T9" fmla="*/ 2147483647 h 965"/>
              <a:gd name="T10" fmla="*/ 2147483647 w 2433"/>
              <a:gd name="T11" fmla="*/ 2147483647 h 965"/>
              <a:gd name="T12" fmla="*/ 0 w 2433"/>
              <a:gd name="T13" fmla="*/ 2147483647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3"/>
              <a:gd name="T22" fmla="*/ 0 h 965"/>
              <a:gd name="T23" fmla="*/ 2433 w 2433"/>
              <a:gd name="T24" fmla="*/ 965 h 9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 cap="flat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7" name="Rectangle 62"/>
          <p:cNvSpPr>
            <a:spLocks noChangeArrowheads="1"/>
          </p:cNvSpPr>
          <p:nvPr/>
        </p:nvSpPr>
        <p:spPr bwMode="auto">
          <a:xfrm>
            <a:off x="3620265" y="1208378"/>
            <a:ext cx="4303189" cy="153969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 sz="2000"/>
          </a:p>
        </p:txBody>
      </p:sp>
      <p:sp>
        <p:nvSpPr>
          <p:cNvPr id="38" name="Text Box 60"/>
          <p:cNvSpPr txBox="1">
            <a:spLocks noChangeArrowheads="1"/>
          </p:cNvSpPr>
          <p:nvPr/>
        </p:nvSpPr>
        <p:spPr bwMode="auto">
          <a:xfrm>
            <a:off x="3825898" y="1258919"/>
            <a:ext cx="3863043" cy="668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000"/>
              <a:t>NAT translation table</a:t>
            </a:r>
          </a:p>
          <a:p>
            <a:pPr algn="ctr"/>
            <a:r>
              <a:rPr lang="en-US" altLang="en-US" sz="2000"/>
              <a:t>WAN side addr        LAN side addr</a:t>
            </a:r>
          </a:p>
        </p:txBody>
      </p:sp>
      <p:sp>
        <p:nvSpPr>
          <p:cNvPr id="39" name="Line 63"/>
          <p:cNvSpPr>
            <a:spLocks noChangeShapeType="1"/>
          </p:cNvSpPr>
          <p:nvPr/>
        </p:nvSpPr>
        <p:spPr bwMode="auto">
          <a:xfrm flipV="1">
            <a:off x="3620265" y="1632560"/>
            <a:ext cx="4310409" cy="12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40" name="Line 64"/>
          <p:cNvSpPr>
            <a:spLocks noChangeShapeType="1"/>
          </p:cNvSpPr>
          <p:nvPr/>
        </p:nvSpPr>
        <p:spPr bwMode="auto">
          <a:xfrm flipV="1">
            <a:off x="3636510" y="1948440"/>
            <a:ext cx="4263479" cy="126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41" name="Line 65"/>
          <p:cNvSpPr>
            <a:spLocks noChangeShapeType="1"/>
          </p:cNvSpPr>
          <p:nvPr/>
        </p:nvSpPr>
        <p:spPr bwMode="auto">
          <a:xfrm>
            <a:off x="6035394" y="1657831"/>
            <a:ext cx="3610" cy="10866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42" name="Text Box 61"/>
          <p:cNvSpPr txBox="1">
            <a:spLocks noChangeArrowheads="1"/>
          </p:cNvSpPr>
          <p:nvPr/>
        </p:nvSpPr>
        <p:spPr bwMode="auto">
          <a:xfrm>
            <a:off x="3738707" y="1970100"/>
            <a:ext cx="41024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CC0000"/>
                </a:solidFill>
              </a:rPr>
              <a:t>138.76.29.7, </a:t>
            </a:r>
            <a:r>
              <a:rPr lang="en-US" altLang="en-US" sz="2000" b="1" dirty="0">
                <a:solidFill>
                  <a:srgbClr val="CC0000"/>
                </a:solidFill>
              </a:rPr>
              <a:t>5001</a:t>
            </a:r>
            <a:r>
              <a:rPr lang="en-US" altLang="en-US" sz="2000" dirty="0">
                <a:solidFill>
                  <a:srgbClr val="CC0000"/>
                </a:solidFill>
              </a:rPr>
              <a:t>   10.0.0.1, 3345</a:t>
            </a:r>
          </a:p>
          <a:p>
            <a:pPr algn="ctr"/>
            <a:r>
              <a:rPr lang="en-US" altLang="en-US" sz="2000" dirty="0"/>
              <a:t>……                                         ……</a:t>
            </a:r>
          </a:p>
        </p:txBody>
      </p:sp>
      <p:grpSp>
        <p:nvGrpSpPr>
          <p:cNvPr id="43" name="Group 135"/>
          <p:cNvGrpSpPr>
            <a:grpSpLocks/>
          </p:cNvGrpSpPr>
          <p:nvPr/>
        </p:nvGrpSpPr>
        <p:grpSpPr bwMode="auto">
          <a:xfrm>
            <a:off x="6372934" y="3551305"/>
            <a:ext cx="3166021" cy="1826689"/>
            <a:chOff x="3002" y="2417"/>
            <a:chExt cx="1754" cy="1012"/>
          </a:xfrm>
        </p:grpSpPr>
        <p:sp>
          <p:nvSpPr>
            <p:cNvPr id="44" name="Rectangle 91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000"/>
            </a:p>
          </p:txBody>
        </p:sp>
        <p:sp>
          <p:nvSpPr>
            <p:cNvPr id="45" name="Text Box 92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400"/>
                <a:t>S: 128.119.40.186, 80 </a:t>
              </a:r>
            </a:p>
            <a:p>
              <a:r>
                <a:rPr lang="en-US" altLang="en-US" sz="1400"/>
                <a:t>D: 10.0.0.1, 3345</a:t>
              </a:r>
            </a:p>
            <a:p>
              <a:endParaRPr lang="en-US" altLang="en-US" sz="1400"/>
            </a:p>
          </p:txBody>
        </p:sp>
        <p:grpSp>
          <p:nvGrpSpPr>
            <p:cNvPr id="46" name="Group 93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55" name="Freeform 94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56" name="Line 95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57" name="Line 96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</p:grpSp>
        <p:grpSp>
          <p:nvGrpSpPr>
            <p:cNvPr id="47" name="Group 97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52" name="Freeform 9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53" name="Line 9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54" name="Line 10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</p:grpSp>
        <p:sp>
          <p:nvSpPr>
            <p:cNvPr id="48" name="Freeform 101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grpSp>
          <p:nvGrpSpPr>
            <p:cNvPr id="49" name="Group 102"/>
            <p:cNvGrpSpPr>
              <a:grpSpLocks/>
            </p:cNvGrpSpPr>
            <p:nvPr/>
          </p:nvGrpSpPr>
          <p:grpSpPr bwMode="auto">
            <a:xfrm>
              <a:off x="4240" y="3061"/>
              <a:ext cx="218" cy="228"/>
              <a:chOff x="5140" y="400"/>
              <a:chExt cx="218" cy="228"/>
            </a:xfrm>
          </p:grpSpPr>
          <p:sp>
            <p:nvSpPr>
              <p:cNvPr id="50" name="Oval 103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51" name="Text Box 104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71" cy="2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58" name="Group 108"/>
          <p:cNvGrpSpPr>
            <a:grpSpLocks/>
          </p:cNvGrpSpPr>
          <p:nvPr/>
        </p:nvGrpSpPr>
        <p:grpSpPr bwMode="auto">
          <a:xfrm>
            <a:off x="2696091" y="3798595"/>
            <a:ext cx="2839310" cy="644395"/>
            <a:chOff x="1026" y="3559"/>
            <a:chExt cx="1573" cy="357"/>
          </a:xfrm>
        </p:grpSpPr>
        <p:grpSp>
          <p:nvGrpSpPr>
            <p:cNvPr id="59" name="Group 68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64" name="Rectangle 69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65" name="Text Box 70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400"/>
                  <a:t>S: 138.76.29.7, 5001</a:t>
                </a:r>
              </a:p>
              <a:p>
                <a:r>
                  <a:rPr lang="en-US" altLang="en-US" sz="1400"/>
                  <a:t>D: 128.119.40.186, 80</a:t>
                </a:r>
              </a:p>
            </p:txBody>
          </p:sp>
          <p:grpSp>
            <p:nvGrpSpPr>
              <p:cNvPr id="66" name="Group 71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71" name="Freeform 72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72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73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</p:grpSp>
          <p:grpSp>
            <p:nvGrpSpPr>
              <p:cNvPr id="67" name="Group 7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68" name="Freeform 7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69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  <p:sp>
              <p:nvSpPr>
                <p:cNvPr id="70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sz="2000"/>
                </a:p>
              </p:txBody>
            </p:sp>
          </p:grpSp>
        </p:grpSp>
        <p:sp>
          <p:nvSpPr>
            <p:cNvPr id="60" name="Line 79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grpSp>
          <p:nvGrpSpPr>
            <p:cNvPr id="61" name="Group 105"/>
            <p:cNvGrpSpPr>
              <a:grpSpLocks/>
            </p:cNvGrpSpPr>
            <p:nvPr/>
          </p:nvGrpSpPr>
          <p:grpSpPr bwMode="auto">
            <a:xfrm>
              <a:off x="1143" y="3613"/>
              <a:ext cx="218" cy="228"/>
              <a:chOff x="5140" y="400"/>
              <a:chExt cx="218" cy="228"/>
            </a:xfrm>
          </p:grpSpPr>
          <p:sp>
            <p:nvSpPr>
              <p:cNvPr id="62" name="Oval 10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63" name="Text Box 107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71" cy="2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 dirty="0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74" name="Group 112"/>
          <p:cNvGrpSpPr>
            <a:grpSpLocks/>
          </p:cNvGrpSpPr>
          <p:nvPr/>
        </p:nvGrpSpPr>
        <p:grpSpPr bwMode="auto">
          <a:xfrm>
            <a:off x="954237" y="1545919"/>
            <a:ext cx="5860930" cy="2333902"/>
            <a:chOff x="0" y="1306"/>
            <a:chExt cx="3247" cy="1293"/>
          </a:xfrm>
        </p:grpSpPr>
        <p:sp>
          <p:nvSpPr>
            <p:cNvPr id="75" name="Text Box 82"/>
            <p:cNvSpPr txBox="1">
              <a:spLocks noChangeArrowheads="1"/>
            </p:cNvSpPr>
            <p:nvPr/>
          </p:nvSpPr>
          <p:spPr bwMode="auto">
            <a:xfrm>
              <a:off x="0" y="1306"/>
              <a:ext cx="1285" cy="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2000" b="1" i="1" dirty="0">
                  <a:solidFill>
                    <a:srgbClr val="CC0000"/>
                  </a:solidFill>
                </a:rPr>
                <a:t>2b:</a:t>
              </a:r>
              <a:r>
                <a:rPr lang="en-US" altLang="en-US" sz="2000" dirty="0">
                  <a:solidFill>
                    <a:srgbClr val="FF0000"/>
                  </a:solidFill>
                </a:rPr>
                <a:t> </a:t>
              </a:r>
              <a:r>
                <a:rPr lang="en-US" altLang="en-US" sz="2000" dirty="0">
                  <a:solidFill>
                    <a:srgbClr val="000099"/>
                  </a:solidFill>
                </a:rPr>
                <a:t>NAT router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changes datagram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source </a:t>
              </a:r>
              <a:r>
                <a:rPr lang="en-US" altLang="en-US" sz="2000" dirty="0" err="1">
                  <a:solidFill>
                    <a:srgbClr val="000099"/>
                  </a:solidFill>
                </a:rPr>
                <a:t>addr</a:t>
              </a:r>
              <a:r>
                <a:rPr lang="en-US" altLang="en-US" sz="2000" dirty="0">
                  <a:solidFill>
                    <a:srgbClr val="000099"/>
                  </a:solidFill>
                </a:rPr>
                <a:t> from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10.0.0.1, 3345 to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</a:rPr>
                <a:t>138.76.29.7, 5001</a:t>
              </a:r>
            </a:p>
          </p:txBody>
        </p:sp>
        <p:sp>
          <p:nvSpPr>
            <p:cNvPr id="76" name="Line 83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77" name="Line 110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sp>
          <p:nvSpPr>
            <p:cNvPr id="78" name="Line 111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grpSp>
        <p:nvGrpSpPr>
          <p:cNvPr id="79" name="Group 129"/>
          <p:cNvGrpSpPr>
            <a:grpSpLocks/>
          </p:cNvGrpSpPr>
          <p:nvPr/>
        </p:nvGrpSpPr>
        <p:grpSpPr bwMode="auto">
          <a:xfrm>
            <a:off x="2501147" y="4968253"/>
            <a:ext cx="2810430" cy="763527"/>
            <a:chOff x="1163" y="3752"/>
            <a:chExt cx="1557" cy="423"/>
          </a:xfrm>
        </p:grpSpPr>
        <p:sp>
          <p:nvSpPr>
            <p:cNvPr id="80" name="Rectangle 115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000"/>
            </a:p>
          </p:txBody>
        </p:sp>
        <p:sp>
          <p:nvSpPr>
            <p:cNvPr id="81" name="Text Box 116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400"/>
                <a:t>S: 128.119.40.186, 80 </a:t>
              </a:r>
            </a:p>
            <a:p>
              <a:r>
                <a:rPr lang="en-US" altLang="en-US" sz="1400"/>
                <a:t>D: 138.76.29.7, 5001</a:t>
              </a:r>
            </a:p>
            <a:p>
              <a:endParaRPr lang="en-US" altLang="en-US" sz="1400"/>
            </a:p>
          </p:txBody>
        </p:sp>
        <p:grpSp>
          <p:nvGrpSpPr>
            <p:cNvPr id="82" name="Group 117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91" name="Freeform 11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92" name="Line 11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93" name="Line 12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</p:grpSp>
        <p:grpSp>
          <p:nvGrpSpPr>
            <p:cNvPr id="83" name="Group 121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88" name="Freeform 122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89" name="Line 123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  <p:sp>
            <p:nvSpPr>
              <p:cNvPr id="90" name="Line 124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sz="2000"/>
              </a:p>
            </p:txBody>
          </p:sp>
        </p:grpSp>
        <p:sp>
          <p:nvSpPr>
            <p:cNvPr id="84" name="Line 125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  <p:grpSp>
          <p:nvGrpSpPr>
            <p:cNvPr id="85" name="Group 126"/>
            <p:cNvGrpSpPr>
              <a:grpSpLocks/>
            </p:cNvGrpSpPr>
            <p:nvPr/>
          </p:nvGrpSpPr>
          <p:grpSpPr bwMode="auto">
            <a:xfrm>
              <a:off x="2409" y="3815"/>
              <a:ext cx="218" cy="228"/>
              <a:chOff x="5140" y="400"/>
              <a:chExt cx="218" cy="228"/>
            </a:xfrm>
          </p:grpSpPr>
          <p:sp>
            <p:nvSpPr>
              <p:cNvPr id="86" name="Oval 127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sz="2000"/>
              </a:p>
            </p:txBody>
          </p:sp>
          <p:sp>
            <p:nvSpPr>
              <p:cNvPr id="87" name="Text Box 128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71" cy="2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2000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sp>
        <p:nvSpPr>
          <p:cNvPr id="94" name="Text Box 131"/>
          <p:cNvSpPr txBox="1">
            <a:spLocks noChangeArrowheads="1"/>
          </p:cNvSpPr>
          <p:nvPr/>
        </p:nvSpPr>
        <p:spPr bwMode="auto">
          <a:xfrm>
            <a:off x="2452411" y="5524202"/>
            <a:ext cx="2191290" cy="82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 b="1" i="1">
                <a:solidFill>
                  <a:srgbClr val="CC0000"/>
                </a:solidFill>
              </a:rPr>
              <a:t>3: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  <a:r>
              <a:rPr lang="en-US" altLang="en-US" sz="2000">
                <a:solidFill>
                  <a:srgbClr val="000099"/>
                </a:solidFill>
              </a:rPr>
              <a:t>reply arrives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99"/>
                </a:solidFill>
              </a:rPr>
              <a:t> dest. address: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99"/>
                </a:solidFill>
              </a:rPr>
              <a:t> 138.76.29.7, 5001</a:t>
            </a:r>
          </a:p>
        </p:txBody>
      </p:sp>
      <p:sp>
        <p:nvSpPr>
          <p:cNvPr id="95" name="Text Box 136"/>
          <p:cNvSpPr txBox="1">
            <a:spLocks noChangeArrowheads="1"/>
          </p:cNvSpPr>
          <p:nvPr/>
        </p:nvSpPr>
        <p:spPr bwMode="auto">
          <a:xfrm>
            <a:off x="6345859" y="5336479"/>
            <a:ext cx="4071876" cy="1366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 b="1" i="1" dirty="0">
                <a:solidFill>
                  <a:srgbClr val="CC0000"/>
                </a:solidFill>
              </a:rPr>
              <a:t>4: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dirty="0">
                <a:solidFill>
                  <a:srgbClr val="000099"/>
                </a:solidFill>
              </a:rPr>
              <a:t>NAT router</a:t>
            </a:r>
          </a:p>
          <a:p>
            <a:pPr>
              <a:lnSpc>
                <a:spcPct val="85000"/>
              </a:lnSpc>
            </a:pPr>
            <a:r>
              <a:rPr lang="en-US" altLang="en-US" sz="2000" dirty="0">
                <a:solidFill>
                  <a:srgbClr val="000099"/>
                </a:solidFill>
              </a:rPr>
              <a:t>changes datagram</a:t>
            </a:r>
          </a:p>
          <a:p>
            <a:pPr>
              <a:lnSpc>
                <a:spcPct val="85000"/>
              </a:lnSpc>
            </a:pPr>
            <a:r>
              <a:rPr lang="en-US" altLang="en-US" sz="2000" dirty="0" err="1">
                <a:solidFill>
                  <a:srgbClr val="000099"/>
                </a:solidFill>
              </a:rPr>
              <a:t>dest</a:t>
            </a:r>
            <a:r>
              <a:rPr lang="en-US" altLang="en-US" sz="2000" dirty="0">
                <a:solidFill>
                  <a:srgbClr val="000099"/>
                </a:solidFill>
              </a:rPr>
              <a:t> </a:t>
            </a:r>
            <a:r>
              <a:rPr lang="en-US" altLang="en-US" sz="2000" dirty="0" err="1">
                <a:solidFill>
                  <a:srgbClr val="000099"/>
                </a:solidFill>
              </a:rPr>
              <a:t>addr</a:t>
            </a:r>
            <a:r>
              <a:rPr lang="en-US" altLang="en-US" sz="2000" dirty="0">
                <a:solidFill>
                  <a:srgbClr val="000099"/>
                </a:solidFill>
              </a:rPr>
              <a:t> from</a:t>
            </a:r>
          </a:p>
          <a:p>
            <a:pPr>
              <a:lnSpc>
                <a:spcPct val="85000"/>
              </a:lnSpc>
            </a:pPr>
            <a:r>
              <a:rPr lang="en-US" altLang="en-US" sz="2000" dirty="0">
                <a:solidFill>
                  <a:srgbClr val="000099"/>
                </a:solidFill>
              </a:rPr>
              <a:t>138.76.29.7, 5001 to 10.0.0.1, 3345 </a:t>
            </a:r>
          </a:p>
          <a:p>
            <a:endParaRPr lang="en-US" altLang="en-US" sz="2000" dirty="0">
              <a:solidFill>
                <a:srgbClr val="000099"/>
              </a:solidFill>
            </a:endParaRPr>
          </a:p>
        </p:txBody>
      </p:sp>
      <p:sp>
        <p:nvSpPr>
          <p:cNvPr id="96" name="Line 138"/>
          <p:cNvSpPr>
            <a:spLocks noChangeShapeType="1"/>
          </p:cNvSpPr>
          <p:nvPr/>
        </p:nvSpPr>
        <p:spPr bwMode="auto">
          <a:xfrm>
            <a:off x="2116676" y="4504361"/>
            <a:ext cx="3440385" cy="722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grpSp>
        <p:nvGrpSpPr>
          <p:cNvPr id="97" name="Group 143"/>
          <p:cNvGrpSpPr>
            <a:grpSpLocks/>
          </p:cNvGrpSpPr>
          <p:nvPr/>
        </p:nvGrpSpPr>
        <p:grpSpPr bwMode="auto">
          <a:xfrm>
            <a:off x="5542621" y="4302197"/>
            <a:ext cx="667861" cy="368226"/>
            <a:chOff x="4396" y="1245"/>
            <a:chExt cx="672" cy="248"/>
          </a:xfrm>
        </p:grpSpPr>
        <p:sp>
          <p:nvSpPr>
            <p:cNvPr id="9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9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2800">
                <a:latin typeface="Times New Roman" charset="0"/>
              </a:endParaRPr>
            </a:p>
          </p:txBody>
        </p:sp>
        <p:sp>
          <p:nvSpPr>
            <p:cNvPr id="10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en-US" altLang="en-US" sz="2800">
                <a:latin typeface="Times New Roman" charset="0"/>
              </a:endParaRPr>
            </a:p>
          </p:txBody>
        </p:sp>
        <p:grpSp>
          <p:nvGrpSpPr>
            <p:cNvPr id="101" name="Group 14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4" name="Freeform 14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5" name="Freeform 14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02" name="Line 150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3" name="Line 15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106" name="Group 156"/>
          <p:cNvGrpSpPr>
            <a:grpSpLocks/>
          </p:cNvGrpSpPr>
          <p:nvPr/>
        </p:nvGrpSpPr>
        <p:grpSpPr bwMode="auto">
          <a:xfrm flipH="1">
            <a:off x="9515490" y="3410513"/>
            <a:ext cx="729232" cy="635370"/>
            <a:chOff x="-44" y="1473"/>
            <a:chExt cx="981" cy="1105"/>
          </a:xfrm>
        </p:grpSpPr>
        <p:pic>
          <p:nvPicPr>
            <p:cNvPr id="107" name="Picture 15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" name="Freeform 15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grpSp>
        <p:nvGrpSpPr>
          <p:cNvPr id="109" name="Group 159"/>
          <p:cNvGrpSpPr>
            <a:grpSpLocks/>
          </p:cNvGrpSpPr>
          <p:nvPr/>
        </p:nvGrpSpPr>
        <p:grpSpPr bwMode="auto">
          <a:xfrm flipH="1">
            <a:off x="9528125" y="4255267"/>
            <a:ext cx="729232" cy="635370"/>
            <a:chOff x="-44" y="1473"/>
            <a:chExt cx="981" cy="1105"/>
          </a:xfrm>
        </p:grpSpPr>
        <p:pic>
          <p:nvPicPr>
            <p:cNvPr id="110" name="Picture 16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" name="Freeform 16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grpSp>
        <p:nvGrpSpPr>
          <p:cNvPr id="112" name="Group 162"/>
          <p:cNvGrpSpPr>
            <a:grpSpLocks/>
          </p:cNvGrpSpPr>
          <p:nvPr/>
        </p:nvGrpSpPr>
        <p:grpSpPr bwMode="auto">
          <a:xfrm flipH="1">
            <a:off x="9537151" y="5112656"/>
            <a:ext cx="729232" cy="635370"/>
            <a:chOff x="-44" y="1473"/>
            <a:chExt cx="981" cy="1105"/>
          </a:xfrm>
        </p:grpSpPr>
        <p:pic>
          <p:nvPicPr>
            <p:cNvPr id="113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sz="2000"/>
            </a:p>
          </p:txBody>
        </p:sp>
      </p:grpSp>
      <p:sp>
        <p:nvSpPr>
          <p:cNvPr id="115" name="Line 32"/>
          <p:cNvSpPr>
            <a:spLocks noChangeShapeType="1"/>
          </p:cNvSpPr>
          <p:nvPr/>
        </p:nvSpPr>
        <p:spPr bwMode="auto">
          <a:xfrm>
            <a:off x="9353038" y="4464650"/>
            <a:ext cx="24909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23BCA2-40DC-6A44-B9A0-822C12E22DD4}"/>
              </a:ext>
            </a:extLst>
          </p:cNvPr>
          <p:cNvSpPr txBox="1"/>
          <p:nvPr/>
        </p:nvSpPr>
        <p:spPr>
          <a:xfrm>
            <a:off x="4030991" y="457183"/>
            <a:ext cx="7993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2a: </a:t>
            </a:r>
            <a:r>
              <a:rPr lang="en-US" dirty="0">
                <a:solidFill>
                  <a:srgbClr val="0100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 router randomly chooses the unused public port 5001 for the connection, and stores the translation.</a:t>
            </a:r>
          </a:p>
        </p:txBody>
      </p:sp>
    </p:spTree>
    <p:extLst>
      <p:ext uri="{BB962C8B-B14F-4D97-AF65-F5344CB8AC3E}">
        <p14:creationId xmlns:p14="http://schemas.microsoft.com/office/powerpoint/2010/main" val="213163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94" grpId="0"/>
      <p:bldP spid="95" grpId="0"/>
      <p:bldP spid="2" grpId="0"/>
    </p:bldLst>
  </p:timing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6574</TotalTime>
  <Words>3018</Words>
  <Application>Microsoft Macintosh PowerPoint</Application>
  <PresentationFormat>Widescreen</PresentationFormat>
  <Paragraphs>485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Garamond</vt:lpstr>
      <vt:lpstr>Times New Roman</vt:lpstr>
      <vt:lpstr>Wingdings</vt:lpstr>
      <vt:lpstr>Theme1</vt:lpstr>
      <vt:lpstr>CS-340 Introduction to Computer Networking  Lecture 9: NAT and IPv6</vt:lpstr>
      <vt:lpstr>Last Lecture: IPv4 Addressing</vt:lpstr>
      <vt:lpstr>Network Address Translation (NAT)</vt:lpstr>
      <vt:lpstr>PowerPoint Presentation</vt:lpstr>
      <vt:lpstr>Public/Private address translation:</vt:lpstr>
      <vt:lpstr>Private versus public IP addresses</vt:lpstr>
      <vt:lpstr>NAT high-level view</vt:lpstr>
      <vt:lpstr>NAT implementation</vt:lpstr>
      <vt:lpstr>NAT example</vt:lpstr>
      <vt:lpstr>NAT difficulties</vt:lpstr>
      <vt:lpstr>Peer-to-peer communication behind a NAT</vt:lpstr>
      <vt:lpstr>Peer-to-peer NAT solution:</vt:lpstr>
      <vt:lpstr>Other benefits to NAT (besides sharing scarce addresses)</vt:lpstr>
      <vt:lpstr>NAT Load Balancer (for scaling and fault tolerance)</vt:lpstr>
      <vt:lpstr>Multiple kinds of load balancers</vt:lpstr>
      <vt:lpstr>Middleboxes</vt:lpstr>
      <vt:lpstr>Intermission </vt:lpstr>
      <vt:lpstr>IPv6</vt:lpstr>
      <vt:lpstr>Adoption of IPv6: https://www.google.com/intl/en/ipv6/statistics.html</vt:lpstr>
      <vt:lpstr>IPv6 address notation rules</vt:lpstr>
      <vt:lpstr>IPv4 datagram</vt:lpstr>
      <vt:lpstr>IPv6 datagram format</vt:lpstr>
      <vt:lpstr>Other improvements in IPv6</vt:lpstr>
      <vt:lpstr>IPv4 and IPv6 interoperability</vt:lpstr>
      <vt:lpstr>Tunneling illustration</vt:lpstr>
      <vt:lpstr>Tunneling example</vt:lpstr>
      <vt:lpstr>How do IPv6 hosts talk to IPv4 hosts?</vt:lpstr>
      <vt:lpstr>RFC 6555: Happy Eyeballs Dual Stack</vt:lpstr>
      <vt:lpstr>IPv6/IPv4 interoperability summary</vt:lpstr>
      <vt:lpstr>How to find an IPv6 tunnel endpoint?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242</cp:revision>
  <cp:lastPrinted>2020-02-04T18:23:39Z</cp:lastPrinted>
  <dcterms:created xsi:type="dcterms:W3CDTF">2017-09-19T21:33:23Z</dcterms:created>
  <dcterms:modified xsi:type="dcterms:W3CDTF">2020-10-09T23:16:24Z</dcterms:modified>
</cp:coreProperties>
</file>