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9" r:id="rId3"/>
    <p:sldId id="395" r:id="rId4"/>
    <p:sldId id="391" r:id="rId5"/>
    <p:sldId id="392" r:id="rId6"/>
    <p:sldId id="393" r:id="rId7"/>
    <p:sldId id="394" r:id="rId8"/>
    <p:sldId id="266" r:id="rId9"/>
    <p:sldId id="269" r:id="rId10"/>
    <p:sldId id="270" r:id="rId11"/>
    <p:sldId id="268" r:id="rId12"/>
    <p:sldId id="267" r:id="rId13"/>
    <p:sldId id="273" r:id="rId14"/>
    <p:sldId id="375" r:id="rId15"/>
    <p:sldId id="376" r:id="rId16"/>
    <p:sldId id="318" r:id="rId17"/>
    <p:sldId id="377" r:id="rId18"/>
    <p:sldId id="398" r:id="rId19"/>
    <p:sldId id="378" r:id="rId20"/>
    <p:sldId id="379" r:id="rId21"/>
    <p:sldId id="272" r:id="rId22"/>
    <p:sldId id="274" r:id="rId23"/>
    <p:sldId id="259" r:id="rId24"/>
    <p:sldId id="290" r:id="rId25"/>
    <p:sldId id="323" r:id="rId26"/>
    <p:sldId id="400" r:id="rId27"/>
    <p:sldId id="383" r:id="rId28"/>
    <p:sldId id="380" r:id="rId29"/>
    <p:sldId id="384" r:id="rId30"/>
    <p:sldId id="381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99"/>
            <p14:sldId id="395"/>
            <p14:sldId id="391"/>
            <p14:sldId id="392"/>
            <p14:sldId id="393"/>
            <p14:sldId id="394"/>
            <p14:sldId id="266"/>
            <p14:sldId id="269"/>
            <p14:sldId id="270"/>
            <p14:sldId id="268"/>
            <p14:sldId id="267"/>
            <p14:sldId id="273"/>
            <p14:sldId id="375"/>
            <p14:sldId id="376"/>
            <p14:sldId id="318"/>
            <p14:sldId id="377"/>
            <p14:sldId id="398"/>
            <p14:sldId id="378"/>
            <p14:sldId id="379"/>
            <p14:sldId id="272"/>
            <p14:sldId id="274"/>
            <p14:sldId id="259"/>
            <p14:sldId id="290"/>
            <p14:sldId id="323"/>
            <p14:sldId id="400"/>
            <p14:sldId id="383"/>
            <p14:sldId id="380"/>
            <p14:sldId id="384"/>
            <p14:sldId id="38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100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2"/>
    <p:restoredTop sz="85986"/>
  </p:normalViewPr>
  <p:slideViewPr>
    <p:cSldViewPr snapToGrid="0" snapToObjects="1">
      <p:cViewPr varScale="1">
        <p:scale>
          <a:sx n="108" d="100"/>
          <a:sy n="108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of route advertisements is being previewed here.  We’ll talk more about route ads in Chapter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Carrier sensing is probably causing the short delays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the application exchanges a few messages to set up the transfer.  Speed seems to be limited by 100mbit/sec ethernet connection at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Skipped slow start!  Maybe the TCP congestion control implementation is doing something different because the destination is on the same subnet?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to do some kind of preview of MAC addresses, otherwise the concept of subnets does not make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19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80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12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605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43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613CD-EFDC-DB4C-8A06-F0886A85FCF2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3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pnic.net/2017/05/09/bbr-new-kid-tcp-bloc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8: IPv4 Addressing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190" y="6086395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Many diagrams &amp; slides </a:t>
            </a:r>
            <a:r>
              <a:rPr lang="en-US" i="1" dirty="0"/>
              <a:t>are adapted from those by J.F Kurose and K.W. 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190" y="6086395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Many diagrams &amp; slides are adapted from those by J.F Kurose and K.W. Ross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(IP) delivers packets (datagrams)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6" y="1834273"/>
            <a:ext cx="5185114" cy="37166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6249" y="1084882"/>
            <a:ext cx="6276449" cy="5625884"/>
          </a:xfrm>
        </p:spPr>
        <p:txBody>
          <a:bodyPr anchor="ctr"/>
          <a:lstStyle/>
          <a:p>
            <a:r>
              <a:rPr lang="en-US" dirty="0"/>
              <a:t>Each datagram has receiver and sender </a:t>
            </a:r>
            <a:r>
              <a:rPr lang="en-US" b="1" i="1" dirty="0">
                <a:solidFill>
                  <a:schemeClr val="accent6"/>
                </a:solidFill>
              </a:rPr>
              <a:t>IP addresses</a:t>
            </a:r>
            <a:r>
              <a:rPr lang="en-US" dirty="0"/>
              <a:t>.</a:t>
            </a:r>
          </a:p>
          <a:p>
            <a:r>
              <a:rPr lang="en-US" dirty="0"/>
              <a:t>Maximum Transmission Unit (MTU) limits datagram size.</a:t>
            </a:r>
          </a:p>
          <a:p>
            <a:r>
              <a:rPr lang="en-US" i="1" dirty="0">
                <a:solidFill>
                  <a:schemeClr val="accent6"/>
                </a:solidFill>
              </a:rPr>
              <a:t>Best effort delivery </a:t>
            </a:r>
            <a:r>
              <a:rPr lang="en-US" dirty="0"/>
              <a:t>(may drop packets)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But how do packets reach their intended destination?</a:t>
            </a:r>
          </a:p>
        </p:txBody>
      </p:sp>
    </p:spTree>
    <p:extLst>
      <p:ext uri="{BB962C8B-B14F-4D97-AF65-F5344CB8AC3E}">
        <p14:creationId xmlns:p14="http://schemas.microsoft.com/office/powerpoint/2010/main" val="95194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</a:t>
            </a:r>
          </a:p>
        </p:txBody>
      </p:sp>
      <p:sp>
        <p:nvSpPr>
          <p:cNvPr id="507" name="Text Placeholder 506"/>
          <p:cNvSpPr>
            <a:spLocks noGrp="1"/>
          </p:cNvSpPr>
          <p:nvPr>
            <p:ph idx="1"/>
          </p:nvPr>
        </p:nvSpPr>
        <p:spPr>
          <a:xfrm>
            <a:off x="263471" y="1146875"/>
            <a:ext cx="6215875" cy="559488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Routing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the process of guiding packets to their destination.</a:t>
            </a:r>
          </a:p>
          <a:p>
            <a:pPr lvl="1"/>
            <a:r>
              <a:rPr lang="en-US" dirty="0"/>
              <a:t>Done by </a:t>
            </a:r>
            <a:r>
              <a:rPr lang="en-US" b="1" i="1" dirty="0">
                <a:solidFill>
                  <a:schemeClr val="accent6"/>
                </a:solidFill>
              </a:rPr>
              <a:t>routers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in the network core.</a:t>
            </a:r>
          </a:p>
          <a:p>
            <a:r>
              <a:rPr lang="en-US" dirty="0"/>
              <a:t>Operates in two parts:</a:t>
            </a:r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Control plane </a:t>
            </a:r>
            <a:r>
              <a:rPr lang="en-US" dirty="0"/>
              <a:t>monitors traffic over the long-term and coordinates with other routers to </a:t>
            </a:r>
            <a:r>
              <a:rPr lang="en-US" b="1" dirty="0"/>
              <a:t>decide</a:t>
            </a:r>
            <a:r>
              <a:rPr lang="en-US" dirty="0"/>
              <a:t> forwarding rules.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(Chapter 5)</a:t>
            </a:r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Data plane </a:t>
            </a:r>
            <a:r>
              <a:rPr lang="en-US" b="1" dirty="0"/>
              <a:t>implements</a:t>
            </a:r>
            <a:r>
              <a:rPr lang="en-US" dirty="0"/>
              <a:t> the forwarding rules for each arriving packet.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(Chapter 4)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13777" y="219531"/>
            <a:ext cx="4950291" cy="6293308"/>
            <a:chOff x="5202238" y="1590675"/>
            <a:chExt cx="3540125" cy="4500563"/>
          </a:xfrm>
        </p:grpSpPr>
        <p:sp>
          <p:nvSpPr>
            <p:cNvPr id="6" name="Freeform 637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38"/>
            <p:cNvGrpSpPr>
              <a:grpSpLocks/>
            </p:cNvGrpSpPr>
            <p:nvPr/>
          </p:nvGrpSpPr>
          <p:grpSpPr bwMode="auto">
            <a:xfrm>
              <a:off x="5370513" y="3048000"/>
              <a:ext cx="1458912" cy="933450"/>
              <a:chOff x="2889" y="1631"/>
              <a:chExt cx="980" cy="743"/>
            </a:xfrm>
          </p:grpSpPr>
          <p:sp>
            <p:nvSpPr>
              <p:cNvPr id="505" name="Rectangle 63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506" name="AutoShape 64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8" name="Freeform 641"/>
            <p:cNvSpPr>
              <a:spLocks/>
            </p:cNvSpPr>
            <p:nvPr/>
          </p:nvSpPr>
          <p:spPr bwMode="auto">
            <a:xfrm>
              <a:off x="5364163" y="4425950"/>
              <a:ext cx="3225800" cy="1665288"/>
            </a:xfrm>
            <a:custGeom>
              <a:avLst/>
              <a:gdLst>
                <a:gd name="T0" fmla="*/ 2147483646 w 2032"/>
                <a:gd name="T1" fmla="*/ 2147483646 h 1049"/>
                <a:gd name="T2" fmla="*/ 2147483646 w 2032"/>
                <a:gd name="T3" fmla="*/ 2147483646 h 1049"/>
                <a:gd name="T4" fmla="*/ 2147483646 w 2032"/>
                <a:gd name="T5" fmla="*/ 2147483646 h 1049"/>
                <a:gd name="T6" fmla="*/ 2147483646 w 2032"/>
                <a:gd name="T7" fmla="*/ 2147483646 h 1049"/>
                <a:gd name="T8" fmla="*/ 2147483646 w 2032"/>
                <a:gd name="T9" fmla="*/ 2147483646 h 1049"/>
                <a:gd name="T10" fmla="*/ 2147483646 w 2032"/>
                <a:gd name="T11" fmla="*/ 2147483646 h 1049"/>
                <a:gd name="T12" fmla="*/ 2147483646 w 2032"/>
                <a:gd name="T13" fmla="*/ 2147483646 h 1049"/>
                <a:gd name="T14" fmla="*/ 2147483646 w 2032"/>
                <a:gd name="T15" fmla="*/ 2147483646 h 1049"/>
                <a:gd name="T16" fmla="*/ 2147483646 w 2032"/>
                <a:gd name="T17" fmla="*/ 2147483646 h 1049"/>
                <a:gd name="T18" fmla="*/ 2147483646 w 2032"/>
                <a:gd name="T19" fmla="*/ 2147483646 h 1049"/>
                <a:gd name="T20" fmla="*/ 2147483646 w 2032"/>
                <a:gd name="T21" fmla="*/ 2147483646 h 1049"/>
                <a:gd name="T22" fmla="*/ 2147483646 w 2032"/>
                <a:gd name="T23" fmla="*/ 2147483646 h 1049"/>
                <a:gd name="T24" fmla="*/ 2147483646 w 2032"/>
                <a:gd name="T25" fmla="*/ 2147483646 h 1049"/>
                <a:gd name="T26" fmla="*/ 2147483646 w 2032"/>
                <a:gd name="T27" fmla="*/ 2147483646 h 1049"/>
                <a:gd name="T28" fmla="*/ 2147483646 w 2032"/>
                <a:gd name="T29" fmla="*/ 2147483646 h 1049"/>
                <a:gd name="T30" fmla="*/ 2147483646 w 2032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42"/>
            <p:cNvSpPr>
              <a:spLocks noChangeShapeType="1"/>
            </p:cNvSpPr>
            <p:nvPr/>
          </p:nvSpPr>
          <p:spPr bwMode="auto">
            <a:xfrm rot="162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43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44"/>
            <p:cNvSpPr>
              <a:spLocks noChangeShapeType="1"/>
            </p:cNvSpPr>
            <p:nvPr/>
          </p:nvSpPr>
          <p:spPr bwMode="auto">
            <a:xfrm rot="16200000">
              <a:off x="8177213" y="5119688"/>
              <a:ext cx="0" cy="114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46"/>
            <p:cNvSpPr>
              <a:spLocks noChangeShapeType="1"/>
            </p:cNvSpPr>
            <p:nvPr/>
          </p:nvSpPr>
          <p:spPr bwMode="auto">
            <a:xfrm>
              <a:off x="6100763" y="4776788"/>
              <a:ext cx="212725" cy="984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47"/>
            <p:cNvSpPr>
              <a:spLocks noChangeShapeType="1"/>
            </p:cNvSpPr>
            <p:nvPr/>
          </p:nvSpPr>
          <p:spPr bwMode="auto">
            <a:xfrm flipV="1">
              <a:off x="5842000" y="5040313"/>
              <a:ext cx="390525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50"/>
            <p:cNvSpPr>
              <a:spLocks noChangeShapeType="1"/>
            </p:cNvSpPr>
            <p:nvPr/>
          </p:nvSpPr>
          <p:spPr bwMode="auto">
            <a:xfrm flipH="1">
              <a:off x="6267450" y="5087938"/>
              <a:ext cx="103188" cy="1841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51"/>
            <p:cNvSpPr>
              <a:spLocks noChangeShapeType="1"/>
            </p:cNvSpPr>
            <p:nvPr/>
          </p:nvSpPr>
          <p:spPr bwMode="auto">
            <a:xfrm flipH="1" flipV="1">
              <a:off x="6548438" y="5100638"/>
              <a:ext cx="114300" cy="1730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52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54"/>
            <p:cNvSpPr>
              <a:spLocks noChangeShapeType="1"/>
            </p:cNvSpPr>
            <p:nvPr/>
          </p:nvSpPr>
          <p:spPr bwMode="auto">
            <a:xfrm>
              <a:off x="6046788" y="3582988"/>
              <a:ext cx="234950" cy="74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55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656"/>
            <p:cNvGrpSpPr>
              <a:grpSpLocks/>
            </p:cNvGrpSpPr>
            <p:nvPr/>
          </p:nvGrpSpPr>
          <p:grpSpPr bwMode="auto">
            <a:xfrm>
              <a:off x="5611813" y="3503613"/>
              <a:ext cx="506412" cy="352425"/>
              <a:chOff x="2967" y="478"/>
              <a:chExt cx="788" cy="625"/>
            </a:xfrm>
          </p:grpSpPr>
          <p:pic>
            <p:nvPicPr>
              <p:cNvPr id="503" name="Picture 65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4" name="Picture 658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Freeform 659"/>
            <p:cNvSpPr>
              <a:spLocks/>
            </p:cNvSpPr>
            <p:nvPr/>
          </p:nvSpPr>
          <p:spPr bwMode="auto">
            <a:xfrm>
              <a:off x="7015163" y="3530600"/>
              <a:ext cx="1314450" cy="674688"/>
            </a:xfrm>
            <a:custGeom>
              <a:avLst/>
              <a:gdLst>
                <a:gd name="T0" fmla="*/ 2147483646 w 828"/>
                <a:gd name="T1" fmla="*/ 2147483646 h 425"/>
                <a:gd name="T2" fmla="*/ 2147483646 w 828"/>
                <a:gd name="T3" fmla="*/ 2147483646 h 425"/>
                <a:gd name="T4" fmla="*/ 2147483646 w 828"/>
                <a:gd name="T5" fmla="*/ 2147483646 h 425"/>
                <a:gd name="T6" fmla="*/ 2147483646 w 828"/>
                <a:gd name="T7" fmla="*/ 2147483646 h 425"/>
                <a:gd name="T8" fmla="*/ 2147483646 w 828"/>
                <a:gd name="T9" fmla="*/ 2147483646 h 425"/>
                <a:gd name="T10" fmla="*/ 2147483646 w 828"/>
                <a:gd name="T11" fmla="*/ 2147483646 h 425"/>
                <a:gd name="T12" fmla="*/ 2147483646 w 828"/>
                <a:gd name="T13" fmla="*/ 2147483646 h 425"/>
                <a:gd name="T14" fmla="*/ 2147483646 w 828"/>
                <a:gd name="T15" fmla="*/ 2147483646 h 425"/>
                <a:gd name="T16" fmla="*/ 2147483646 w 828"/>
                <a:gd name="T17" fmla="*/ 2147483646 h 425"/>
                <a:gd name="T18" fmla="*/ 2147483646 w 828"/>
                <a:gd name="T19" fmla="*/ 2147483646 h 425"/>
                <a:gd name="T20" fmla="*/ 2147483646 w 828"/>
                <a:gd name="T21" fmla="*/ 2147483646 h 425"/>
                <a:gd name="T22" fmla="*/ 2147483646 w 828"/>
                <a:gd name="T23" fmla="*/ 2147483646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60"/>
            <p:cNvSpPr>
              <a:spLocks/>
            </p:cNvSpPr>
            <p:nvPr/>
          </p:nvSpPr>
          <p:spPr bwMode="auto">
            <a:xfrm>
              <a:off x="7011988" y="2005013"/>
              <a:ext cx="1730375" cy="1125537"/>
            </a:xfrm>
            <a:custGeom>
              <a:avLst/>
              <a:gdLst>
                <a:gd name="T0" fmla="*/ 2147483646 w 765"/>
                <a:gd name="T1" fmla="*/ 2147483646 h 459"/>
                <a:gd name="T2" fmla="*/ 2147483646 w 765"/>
                <a:gd name="T3" fmla="*/ 2147483646 h 459"/>
                <a:gd name="T4" fmla="*/ 2147483646 w 765"/>
                <a:gd name="T5" fmla="*/ 2147483646 h 459"/>
                <a:gd name="T6" fmla="*/ 2147483646 w 765"/>
                <a:gd name="T7" fmla="*/ 2147483646 h 459"/>
                <a:gd name="T8" fmla="*/ 2147483646 w 765"/>
                <a:gd name="T9" fmla="*/ 2147483646 h 459"/>
                <a:gd name="T10" fmla="*/ 2147483646 w 765"/>
                <a:gd name="T11" fmla="*/ 2147483646 h 459"/>
                <a:gd name="T12" fmla="*/ 2147483646 w 765"/>
                <a:gd name="T13" fmla="*/ 2147483646 h 459"/>
                <a:gd name="T14" fmla="*/ 2147483646 w 765"/>
                <a:gd name="T15" fmla="*/ 2147483646 h 459"/>
                <a:gd name="T16" fmla="*/ 2147483646 w 765"/>
                <a:gd name="T17" fmla="*/ 2147483646 h 459"/>
                <a:gd name="T18" fmla="*/ 2147483646 w 765"/>
                <a:gd name="T19" fmla="*/ 2147483646 h 459"/>
                <a:gd name="T20" fmla="*/ 2147483646 w 765"/>
                <a:gd name="T21" fmla="*/ 2147483646 h 459"/>
                <a:gd name="T22" fmla="*/ 2147483646 w 765"/>
                <a:gd name="T23" fmla="*/ 2147483646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6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6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6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6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6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6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6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6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70"/>
            <p:cNvSpPr>
              <a:spLocks noChangeShapeType="1"/>
            </p:cNvSpPr>
            <p:nvPr/>
          </p:nvSpPr>
          <p:spPr bwMode="auto">
            <a:xfrm flipV="1">
              <a:off x="7580313" y="2562225"/>
              <a:ext cx="263525" cy="2889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7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7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74"/>
            <p:cNvSpPr>
              <a:spLocks noChangeShapeType="1"/>
            </p:cNvSpPr>
            <p:nvPr/>
          </p:nvSpPr>
          <p:spPr bwMode="auto">
            <a:xfrm flipH="1">
              <a:off x="7299325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7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7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678"/>
            <p:cNvGrpSpPr>
              <a:grpSpLocks/>
            </p:cNvGrpSpPr>
            <p:nvPr/>
          </p:nvGrpSpPr>
          <p:grpSpPr bwMode="auto">
            <a:xfrm>
              <a:off x="6053138" y="1846263"/>
              <a:ext cx="468312" cy="620712"/>
              <a:chOff x="1653" y="3023"/>
              <a:chExt cx="622" cy="911"/>
            </a:xfrm>
          </p:grpSpPr>
          <p:sp>
            <p:nvSpPr>
              <p:cNvPr id="486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7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8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9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0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1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2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3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4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5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6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7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8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9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0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1" name="Oval 69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pic>
            <p:nvPicPr>
              <p:cNvPr id="502" name="Picture 695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Group 696"/>
            <p:cNvGrpSpPr>
              <a:grpSpLocks/>
            </p:cNvGrpSpPr>
            <p:nvPr/>
          </p:nvGrpSpPr>
          <p:grpSpPr bwMode="auto">
            <a:xfrm>
              <a:off x="6289675" y="2406650"/>
              <a:ext cx="454025" cy="254000"/>
              <a:chOff x="3843" y="1516"/>
              <a:chExt cx="286" cy="160"/>
            </a:xfrm>
          </p:grpSpPr>
          <p:sp>
            <p:nvSpPr>
              <p:cNvPr id="477" name="Line 69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79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80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81" name="Group 70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84" name="Freeform 70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70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" name="Line 70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70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706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4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72" name="Group 71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75" name="Freeform 71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71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3" name="Line 71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71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715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46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6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6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64" name="Group 71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67" name="Freeform 72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72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5" name="Line 72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72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724"/>
            <p:cNvGrpSpPr>
              <a:grpSpLocks/>
            </p:cNvGrpSpPr>
            <p:nvPr/>
          </p:nvGrpSpPr>
          <p:grpSpPr bwMode="auto">
            <a:xfrm>
              <a:off x="7762875" y="2759075"/>
              <a:ext cx="390525" cy="174625"/>
              <a:chOff x="4334" y="1470"/>
              <a:chExt cx="246" cy="107"/>
            </a:xfrm>
          </p:grpSpPr>
          <p:sp>
            <p:nvSpPr>
              <p:cNvPr id="45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5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5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56" name="Group 72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9" name="Freeform 72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73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7" name="Line 73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73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733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44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8" name="Group 73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" name="Freeform 7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7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9" name="Line 74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74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742"/>
            <p:cNvGrpSpPr>
              <a:grpSpLocks/>
            </p:cNvGrpSpPr>
            <p:nvPr/>
          </p:nvGrpSpPr>
          <p:grpSpPr bwMode="auto">
            <a:xfrm>
              <a:off x="7737475" y="3644900"/>
              <a:ext cx="492125" cy="206375"/>
              <a:chOff x="4334" y="1470"/>
              <a:chExt cx="246" cy="107"/>
            </a:xfrm>
          </p:grpSpPr>
          <p:sp>
            <p:nvSpPr>
              <p:cNvPr id="43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0" name="Group 74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" name="Freeform 7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7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" name="Line 74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75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Line 751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752"/>
            <p:cNvGrpSpPr>
              <a:grpSpLocks/>
            </p:cNvGrpSpPr>
            <p:nvPr/>
          </p:nvGrpSpPr>
          <p:grpSpPr bwMode="auto">
            <a:xfrm>
              <a:off x="7086600" y="3632200"/>
              <a:ext cx="492125" cy="206375"/>
              <a:chOff x="4334" y="1470"/>
              <a:chExt cx="246" cy="107"/>
            </a:xfrm>
          </p:grpSpPr>
          <p:sp>
            <p:nvSpPr>
              <p:cNvPr id="42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32" name="Group 7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35" name="Freeform 7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7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" name="Line 7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7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76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42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2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2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24" name="Group 7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27" name="Freeform 7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7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" name="Line 7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7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77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41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14" name="Rectangle 413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15" name="Oval 414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16" name="Group 7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19" name="Freeform 7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7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" name="Line 7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7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77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40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8" name="Group 7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11" name="Freeform 7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7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" name="Line 7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7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78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9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39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39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0" name="Group 7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" name="Freeform 7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7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1" name="Line 7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7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797"/>
            <p:cNvGrpSpPr>
              <a:grpSpLocks/>
            </p:cNvGrpSpPr>
            <p:nvPr/>
          </p:nvGrpSpPr>
          <p:grpSpPr bwMode="auto">
            <a:xfrm>
              <a:off x="7161213" y="5005388"/>
              <a:ext cx="446087" cy="422275"/>
              <a:chOff x="5072" y="3611"/>
              <a:chExt cx="459" cy="380"/>
            </a:xfrm>
          </p:grpSpPr>
          <p:grpSp>
            <p:nvGrpSpPr>
              <p:cNvPr id="383" name="Group 79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85" name="Freeform 79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80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80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80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80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80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80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80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80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80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80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81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84" name="Picture 81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812"/>
            <p:cNvGrpSpPr>
              <a:grpSpLocks/>
            </p:cNvGrpSpPr>
            <p:nvPr/>
          </p:nvGrpSpPr>
          <p:grpSpPr bwMode="auto">
            <a:xfrm>
              <a:off x="5638800" y="3509963"/>
              <a:ext cx="398463" cy="358775"/>
              <a:chOff x="5072" y="3611"/>
              <a:chExt cx="459" cy="380"/>
            </a:xfrm>
          </p:grpSpPr>
          <p:grpSp>
            <p:nvGrpSpPr>
              <p:cNvPr id="369" name="Group 81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71" name="Freeform 81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81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81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81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81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81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82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82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Freeform 82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82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82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82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70" name="Picture 82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Line 827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828"/>
            <p:cNvGrpSpPr>
              <a:grpSpLocks/>
            </p:cNvGrpSpPr>
            <p:nvPr/>
          </p:nvGrpSpPr>
          <p:grpSpPr bwMode="auto">
            <a:xfrm>
              <a:off x="5254625" y="2038350"/>
              <a:ext cx="504825" cy="401638"/>
              <a:chOff x="2896" y="396"/>
              <a:chExt cx="1848" cy="1887"/>
            </a:xfrm>
          </p:grpSpPr>
          <p:pic>
            <p:nvPicPr>
              <p:cNvPr id="346" name="Picture 829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7" name="Freeform 830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" name="Picture 831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" name="Freeform 832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8" name="Picture 851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852"/>
            <p:cNvGrpSpPr>
              <a:grpSpLocks/>
            </p:cNvGrpSpPr>
            <p:nvPr/>
          </p:nvGrpSpPr>
          <p:grpSpPr bwMode="auto">
            <a:xfrm>
              <a:off x="5537200" y="3054350"/>
              <a:ext cx="504825" cy="401638"/>
              <a:chOff x="2896" y="396"/>
              <a:chExt cx="1848" cy="1887"/>
            </a:xfrm>
          </p:grpSpPr>
          <p:pic>
            <p:nvPicPr>
              <p:cNvPr id="323" name="Picture 853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" name="Freeform 854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5" name="Picture 855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6" name="Freeform 856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57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58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59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60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61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62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63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64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65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66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67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68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69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70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71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72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73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74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5" name="Picture 875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Group 876"/>
            <p:cNvGrpSpPr>
              <a:grpSpLocks/>
            </p:cNvGrpSpPr>
            <p:nvPr/>
          </p:nvGrpSpPr>
          <p:grpSpPr bwMode="auto">
            <a:xfrm>
              <a:off x="6959600" y="5495925"/>
              <a:ext cx="504825" cy="401638"/>
              <a:chOff x="2896" y="396"/>
              <a:chExt cx="1848" cy="1887"/>
            </a:xfrm>
          </p:grpSpPr>
          <p:pic>
            <p:nvPicPr>
              <p:cNvPr id="300" name="Picture 877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" name="Freeform 878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2" name="Picture 879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3" name="Freeform 880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881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882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883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884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885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886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887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888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889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890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891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892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893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894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895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896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897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898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2" name="Picture 899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900"/>
            <p:cNvGrpSpPr>
              <a:grpSpLocks/>
            </p:cNvGrpSpPr>
            <p:nvPr/>
          </p:nvGrpSpPr>
          <p:grpSpPr bwMode="auto">
            <a:xfrm>
              <a:off x="7378700" y="5524500"/>
              <a:ext cx="504825" cy="401638"/>
              <a:chOff x="2896" y="396"/>
              <a:chExt cx="1848" cy="1887"/>
            </a:xfrm>
          </p:grpSpPr>
          <p:pic>
            <p:nvPicPr>
              <p:cNvPr id="277" name="Picture 901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" name="Freeform 902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9" name="Picture 903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" name="Freeform 904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905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906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07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08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09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10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11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12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13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14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15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16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17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918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19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20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21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922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9" name="Picture 923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924"/>
            <p:cNvGrpSpPr>
              <a:grpSpLocks/>
            </p:cNvGrpSpPr>
            <p:nvPr/>
          </p:nvGrpSpPr>
          <p:grpSpPr bwMode="auto">
            <a:xfrm>
              <a:off x="5349875" y="1590675"/>
              <a:ext cx="617538" cy="387350"/>
              <a:chOff x="2920" y="972"/>
              <a:chExt cx="389" cy="244"/>
            </a:xfrm>
          </p:grpSpPr>
          <p:grpSp>
            <p:nvGrpSpPr>
              <p:cNvPr id="265" name="Group 925"/>
              <p:cNvGrpSpPr>
                <a:grpSpLocks/>
              </p:cNvGrpSpPr>
              <p:nvPr/>
            </p:nvGrpSpPr>
            <p:grpSpPr bwMode="auto">
              <a:xfrm>
                <a:off x="3085" y="1027"/>
                <a:ext cx="102" cy="189"/>
                <a:chOff x="3436" y="1504"/>
                <a:chExt cx="393" cy="942"/>
              </a:xfrm>
            </p:grpSpPr>
            <p:pic>
              <p:nvPicPr>
                <p:cNvPr id="267" name="Picture 926" descr="iphone_stylized_small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" y="1504"/>
                  <a:ext cx="393" cy="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8" name="Freeform 927"/>
                <p:cNvSpPr>
                  <a:spLocks/>
                </p:cNvSpPr>
                <p:nvPr/>
              </p:nvSpPr>
              <p:spPr bwMode="auto">
                <a:xfrm>
                  <a:off x="3484" y="1523"/>
                  <a:ext cx="339" cy="906"/>
                </a:xfrm>
                <a:custGeom>
                  <a:avLst/>
                  <a:gdLst>
                    <a:gd name="T0" fmla="*/ 6 w 339"/>
                    <a:gd name="T1" fmla="*/ 31 h 906"/>
                    <a:gd name="T2" fmla="*/ 38 w 339"/>
                    <a:gd name="T3" fmla="*/ 0 h 906"/>
                    <a:gd name="T4" fmla="*/ 323 w 339"/>
                    <a:gd name="T5" fmla="*/ 45 h 906"/>
                    <a:gd name="T6" fmla="*/ 338 w 339"/>
                    <a:gd name="T7" fmla="*/ 85 h 906"/>
                    <a:gd name="T8" fmla="*/ 339 w 339"/>
                    <a:gd name="T9" fmla="*/ 813 h 906"/>
                    <a:gd name="T10" fmla="*/ 312 w 339"/>
                    <a:gd name="T11" fmla="*/ 865 h 906"/>
                    <a:gd name="T12" fmla="*/ 29 w 339"/>
                    <a:gd name="T13" fmla="*/ 906 h 906"/>
                    <a:gd name="T14" fmla="*/ 0 w 339"/>
                    <a:gd name="T15" fmla="*/ 876 h 906"/>
                    <a:gd name="T16" fmla="*/ 6 w 339"/>
                    <a:gd name="T17" fmla="*/ 31 h 9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9"/>
                    <a:gd name="T28" fmla="*/ 0 h 906"/>
                    <a:gd name="T29" fmla="*/ 339 w 339"/>
                    <a:gd name="T30" fmla="*/ 906 h 9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9" h="906">
                      <a:moveTo>
                        <a:pt x="6" y="31"/>
                      </a:moveTo>
                      <a:lnTo>
                        <a:pt x="38" y="0"/>
                      </a:lnTo>
                      <a:lnTo>
                        <a:pt x="323" y="45"/>
                      </a:lnTo>
                      <a:lnTo>
                        <a:pt x="338" y="85"/>
                      </a:lnTo>
                      <a:lnTo>
                        <a:pt x="339" y="813"/>
                      </a:lnTo>
                      <a:lnTo>
                        <a:pt x="312" y="865"/>
                      </a:lnTo>
                      <a:lnTo>
                        <a:pt x="29" y="906"/>
                      </a:lnTo>
                      <a:lnTo>
                        <a:pt x="0" y="876"/>
                      </a:lnTo>
                      <a:lnTo>
                        <a:pt x="6" y="3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>
                        <a:alpha val="82001"/>
                      </a:srgbClr>
                    </a:gs>
                    <a:gs pos="100000">
                      <a:srgbClr val="666666">
                        <a:alpha val="82001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9" name="Group 928"/>
                <p:cNvGrpSpPr>
                  <a:grpSpLocks/>
                </p:cNvGrpSpPr>
                <p:nvPr/>
              </p:nvGrpSpPr>
              <p:grpSpPr bwMode="auto">
                <a:xfrm>
                  <a:off x="3511" y="1689"/>
                  <a:ext cx="289" cy="576"/>
                  <a:chOff x="3511" y="1689"/>
                  <a:chExt cx="289" cy="576"/>
                </a:xfrm>
              </p:grpSpPr>
              <p:sp>
                <p:nvSpPr>
                  <p:cNvPr id="270" name="Freeform 929"/>
                  <p:cNvSpPr>
                    <a:spLocks/>
                  </p:cNvSpPr>
                  <p:nvPr/>
                </p:nvSpPr>
                <p:spPr bwMode="auto">
                  <a:xfrm>
                    <a:off x="3519" y="2175"/>
                    <a:ext cx="66" cy="90"/>
                  </a:xfrm>
                  <a:custGeom>
                    <a:avLst/>
                    <a:gdLst>
                      <a:gd name="T0" fmla="*/ 0 w 66"/>
                      <a:gd name="T1" fmla="*/ 5 h 90"/>
                      <a:gd name="T2" fmla="*/ 66 w 66"/>
                      <a:gd name="T3" fmla="*/ 0 h 90"/>
                      <a:gd name="T4" fmla="*/ 65 w 66"/>
                      <a:gd name="T5" fmla="*/ 80 h 90"/>
                      <a:gd name="T6" fmla="*/ 2 w 66"/>
                      <a:gd name="T7" fmla="*/ 90 h 90"/>
                      <a:gd name="T8" fmla="*/ 0 w 66"/>
                      <a:gd name="T9" fmla="*/ 5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90"/>
                      <a:gd name="T17" fmla="*/ 66 w 66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90">
                        <a:moveTo>
                          <a:pt x="0" y="5"/>
                        </a:moveTo>
                        <a:lnTo>
                          <a:pt x="66" y="0"/>
                        </a:lnTo>
                        <a:lnTo>
                          <a:pt x="65" y="80"/>
                        </a:lnTo>
                        <a:lnTo>
                          <a:pt x="2" y="9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930"/>
                  <p:cNvSpPr>
                    <a:spLocks/>
                  </p:cNvSpPr>
                  <p:nvPr/>
                </p:nvSpPr>
                <p:spPr bwMode="auto">
                  <a:xfrm>
                    <a:off x="3593" y="2166"/>
                    <a:ext cx="69" cy="89"/>
                  </a:xfrm>
                  <a:custGeom>
                    <a:avLst/>
                    <a:gdLst>
                      <a:gd name="T0" fmla="*/ 3 w 69"/>
                      <a:gd name="T1" fmla="*/ 8 h 89"/>
                      <a:gd name="T2" fmla="*/ 66 w 69"/>
                      <a:gd name="T3" fmla="*/ 0 h 89"/>
                      <a:gd name="T4" fmla="*/ 69 w 69"/>
                      <a:gd name="T5" fmla="*/ 80 h 89"/>
                      <a:gd name="T6" fmla="*/ 0 w 69"/>
                      <a:gd name="T7" fmla="*/ 89 h 89"/>
                      <a:gd name="T8" fmla="*/ 3 w 69"/>
                      <a:gd name="T9" fmla="*/ 8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89"/>
                      <a:gd name="T17" fmla="*/ 69 w 69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89">
                        <a:moveTo>
                          <a:pt x="3" y="8"/>
                        </a:moveTo>
                        <a:lnTo>
                          <a:pt x="66" y="0"/>
                        </a:lnTo>
                        <a:lnTo>
                          <a:pt x="69" y="80"/>
                        </a:lnTo>
                        <a:lnTo>
                          <a:pt x="0" y="89"/>
                        </a:lnTo>
                        <a:lnTo>
                          <a:pt x="3" y="8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931"/>
                  <p:cNvSpPr>
                    <a:spLocks/>
                  </p:cNvSpPr>
                  <p:nvPr/>
                </p:nvSpPr>
                <p:spPr bwMode="auto">
                  <a:xfrm>
                    <a:off x="3665" y="2162"/>
                    <a:ext cx="62" cy="82"/>
                  </a:xfrm>
                  <a:custGeom>
                    <a:avLst/>
                    <a:gdLst>
                      <a:gd name="T0" fmla="*/ 0 w 62"/>
                      <a:gd name="T1" fmla="*/ 6 h 82"/>
                      <a:gd name="T2" fmla="*/ 61 w 62"/>
                      <a:gd name="T3" fmla="*/ 0 h 82"/>
                      <a:gd name="T4" fmla="*/ 62 w 62"/>
                      <a:gd name="T5" fmla="*/ 75 h 82"/>
                      <a:gd name="T6" fmla="*/ 3 w 62"/>
                      <a:gd name="T7" fmla="*/ 82 h 82"/>
                      <a:gd name="T8" fmla="*/ 0 w 62"/>
                      <a:gd name="T9" fmla="*/ 6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82"/>
                      <a:gd name="T17" fmla="*/ 62 w 62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82">
                        <a:moveTo>
                          <a:pt x="0" y="6"/>
                        </a:moveTo>
                        <a:lnTo>
                          <a:pt x="61" y="0"/>
                        </a:lnTo>
                        <a:lnTo>
                          <a:pt x="62" y="75"/>
                        </a:lnTo>
                        <a:lnTo>
                          <a:pt x="3" y="8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932"/>
                  <p:cNvSpPr>
                    <a:spLocks/>
                  </p:cNvSpPr>
                  <p:nvPr/>
                </p:nvSpPr>
                <p:spPr bwMode="auto">
                  <a:xfrm>
                    <a:off x="3734" y="2154"/>
                    <a:ext cx="66" cy="84"/>
                  </a:xfrm>
                  <a:custGeom>
                    <a:avLst/>
                    <a:gdLst>
                      <a:gd name="T0" fmla="*/ 1 w 66"/>
                      <a:gd name="T1" fmla="*/ 6 h 84"/>
                      <a:gd name="T2" fmla="*/ 66 w 66"/>
                      <a:gd name="T3" fmla="*/ 0 h 84"/>
                      <a:gd name="T4" fmla="*/ 63 w 66"/>
                      <a:gd name="T5" fmla="*/ 77 h 84"/>
                      <a:gd name="T6" fmla="*/ 0 w 66"/>
                      <a:gd name="T7" fmla="*/ 84 h 84"/>
                      <a:gd name="T8" fmla="*/ 1 w 66"/>
                      <a:gd name="T9" fmla="*/ 6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84"/>
                      <a:gd name="T17" fmla="*/ 66 w 66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84">
                        <a:moveTo>
                          <a:pt x="1" y="6"/>
                        </a:moveTo>
                        <a:lnTo>
                          <a:pt x="66" y="0"/>
                        </a:lnTo>
                        <a:lnTo>
                          <a:pt x="63" y="77"/>
                        </a:lnTo>
                        <a:lnTo>
                          <a:pt x="0" y="84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933"/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1688"/>
                    <a:ext cx="54" cy="4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275" name="Rectangle 934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1738"/>
                    <a:ext cx="92" cy="5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276" name="Freeform 935"/>
                  <p:cNvSpPr>
                    <a:spLocks/>
                  </p:cNvSpPr>
                  <p:nvPr/>
                </p:nvSpPr>
                <p:spPr bwMode="auto">
                  <a:xfrm>
                    <a:off x="3515" y="1794"/>
                    <a:ext cx="261" cy="204"/>
                  </a:xfrm>
                  <a:custGeom>
                    <a:avLst/>
                    <a:gdLst>
                      <a:gd name="T0" fmla="*/ 0 w 261"/>
                      <a:gd name="T1" fmla="*/ 0 h 204"/>
                      <a:gd name="T2" fmla="*/ 0 w 261"/>
                      <a:gd name="T3" fmla="*/ 204 h 204"/>
                      <a:gd name="T4" fmla="*/ 259 w 261"/>
                      <a:gd name="T5" fmla="*/ 201 h 204"/>
                      <a:gd name="T6" fmla="*/ 261 w 261"/>
                      <a:gd name="T7" fmla="*/ 12 h 204"/>
                      <a:gd name="T8" fmla="*/ 0 w 261"/>
                      <a:gd name="T9" fmla="*/ 0 h 2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04"/>
                      <a:gd name="T17" fmla="*/ 261 w 261"/>
                      <a:gd name="T18" fmla="*/ 204 h 2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04">
                        <a:moveTo>
                          <a:pt x="0" y="0"/>
                        </a:moveTo>
                        <a:lnTo>
                          <a:pt x="0" y="204"/>
                        </a:lnTo>
                        <a:lnTo>
                          <a:pt x="259" y="201"/>
                        </a:lnTo>
                        <a:lnTo>
                          <a:pt x="261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" name="Picture 936" descr="grayed_radiatio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72"/>
                <a:ext cx="38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" name="Picture 937" descr="car_gray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838" y="1670050"/>
              <a:ext cx="75406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938"/>
            <p:cNvGrpSpPr>
              <a:grpSpLocks/>
            </p:cNvGrpSpPr>
            <p:nvPr/>
          </p:nvGrpSpPr>
          <p:grpSpPr bwMode="auto">
            <a:xfrm>
              <a:off x="5662613" y="4538663"/>
              <a:ext cx="463550" cy="398462"/>
              <a:chOff x="3987" y="-51"/>
              <a:chExt cx="1252" cy="983"/>
            </a:xfrm>
          </p:grpSpPr>
          <p:pic>
            <p:nvPicPr>
              <p:cNvPr id="263" name="Picture 93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Freeform 940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941"/>
            <p:cNvGrpSpPr>
              <a:grpSpLocks/>
            </p:cNvGrpSpPr>
            <p:nvPr/>
          </p:nvGrpSpPr>
          <p:grpSpPr bwMode="auto">
            <a:xfrm>
              <a:off x="5500688" y="4938713"/>
              <a:ext cx="463550" cy="398462"/>
              <a:chOff x="3987" y="-51"/>
              <a:chExt cx="1252" cy="983"/>
            </a:xfrm>
          </p:grpSpPr>
          <p:pic>
            <p:nvPicPr>
              <p:cNvPr id="261" name="Picture 94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Freeform 943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944"/>
            <p:cNvGrpSpPr>
              <a:grpSpLocks/>
            </p:cNvGrpSpPr>
            <p:nvPr/>
          </p:nvGrpSpPr>
          <p:grpSpPr bwMode="auto">
            <a:xfrm>
              <a:off x="5957888" y="5186363"/>
              <a:ext cx="463550" cy="398462"/>
              <a:chOff x="3987" y="-51"/>
              <a:chExt cx="1252" cy="983"/>
            </a:xfrm>
          </p:grpSpPr>
          <p:pic>
            <p:nvPicPr>
              <p:cNvPr id="259" name="Picture 94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Freeform 946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947"/>
            <p:cNvGrpSpPr>
              <a:grpSpLocks/>
            </p:cNvGrpSpPr>
            <p:nvPr/>
          </p:nvGrpSpPr>
          <p:grpSpPr bwMode="auto">
            <a:xfrm>
              <a:off x="6396038" y="5224463"/>
              <a:ext cx="463550" cy="398462"/>
              <a:chOff x="3987" y="-51"/>
              <a:chExt cx="1252" cy="983"/>
            </a:xfrm>
          </p:grpSpPr>
          <p:pic>
            <p:nvPicPr>
              <p:cNvPr id="257" name="Picture 94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8" name="Freeform 949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950"/>
            <p:cNvGrpSpPr>
              <a:grpSpLocks/>
            </p:cNvGrpSpPr>
            <p:nvPr/>
          </p:nvGrpSpPr>
          <p:grpSpPr bwMode="auto">
            <a:xfrm>
              <a:off x="8186738" y="5014913"/>
              <a:ext cx="249237" cy="555625"/>
              <a:chOff x="1115" y="2770"/>
              <a:chExt cx="589" cy="1034"/>
            </a:xfrm>
          </p:grpSpPr>
          <p:sp>
            <p:nvSpPr>
              <p:cNvPr id="225" name="Freeform 951"/>
              <p:cNvSpPr>
                <a:spLocks/>
              </p:cNvSpPr>
              <p:nvPr/>
            </p:nvSpPr>
            <p:spPr bwMode="auto">
              <a:xfrm>
                <a:off x="1581" y="2772"/>
                <a:ext cx="117" cy="986"/>
              </a:xfrm>
              <a:custGeom>
                <a:avLst/>
                <a:gdLst>
                  <a:gd name="T0" fmla="*/ 0 w 354"/>
                  <a:gd name="T1" fmla="*/ 0 h 2742"/>
                  <a:gd name="T2" fmla="*/ 0 w 354"/>
                  <a:gd name="T3" fmla="*/ 0 h 2742"/>
                  <a:gd name="T4" fmla="*/ 0 w 354"/>
                  <a:gd name="T5" fmla="*/ 0 h 2742"/>
                  <a:gd name="T6" fmla="*/ 0 w 354"/>
                  <a:gd name="T7" fmla="*/ 0 h 2742"/>
                  <a:gd name="T8" fmla="*/ 0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952"/>
              <p:cNvSpPr>
                <a:spLocks noChangeArrowheads="1"/>
              </p:cNvSpPr>
              <p:nvPr/>
            </p:nvSpPr>
            <p:spPr bwMode="auto">
              <a:xfrm>
                <a:off x="1141" y="2770"/>
                <a:ext cx="435" cy="9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27" name="Freeform 953"/>
              <p:cNvSpPr>
                <a:spLocks/>
              </p:cNvSpPr>
              <p:nvPr/>
            </p:nvSpPr>
            <p:spPr bwMode="auto">
              <a:xfrm>
                <a:off x="1603" y="2831"/>
                <a:ext cx="70" cy="913"/>
              </a:xfrm>
              <a:custGeom>
                <a:avLst/>
                <a:gdLst>
                  <a:gd name="T0" fmla="*/ 0 w 211"/>
                  <a:gd name="T1" fmla="*/ 0 h 2537"/>
                  <a:gd name="T2" fmla="*/ 0 w 211"/>
                  <a:gd name="T3" fmla="*/ 0 h 2537"/>
                  <a:gd name="T4" fmla="*/ 0 w 211"/>
                  <a:gd name="T5" fmla="*/ 0 h 2537"/>
                  <a:gd name="T6" fmla="*/ 0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954"/>
              <p:cNvSpPr>
                <a:spLocks/>
              </p:cNvSpPr>
              <p:nvPr/>
            </p:nvSpPr>
            <p:spPr bwMode="auto">
              <a:xfrm>
                <a:off x="1588" y="3293"/>
                <a:ext cx="109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955"/>
              <p:cNvSpPr>
                <a:spLocks noChangeArrowheads="1"/>
              </p:cNvSpPr>
              <p:nvPr/>
            </p:nvSpPr>
            <p:spPr bwMode="auto">
              <a:xfrm>
                <a:off x="1145" y="2885"/>
                <a:ext cx="248" cy="1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30" name="Group 956"/>
              <p:cNvGrpSpPr>
                <a:grpSpLocks/>
              </p:cNvGrpSpPr>
              <p:nvPr/>
            </p:nvGrpSpPr>
            <p:grpSpPr bwMode="auto">
              <a:xfrm>
                <a:off x="1367" y="2873"/>
                <a:ext cx="240" cy="63"/>
                <a:chOff x="614" y="2568"/>
                <a:chExt cx="725" cy="139"/>
              </a:xfrm>
            </p:grpSpPr>
            <p:sp>
              <p:nvSpPr>
                <p:cNvPr id="25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3" y="2582"/>
                  <a:ext cx="691" cy="1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1" name="Rectangle 959"/>
              <p:cNvSpPr>
                <a:spLocks noChangeArrowheads="1"/>
              </p:cNvSpPr>
              <p:nvPr/>
            </p:nvSpPr>
            <p:spPr bwMode="auto">
              <a:xfrm>
                <a:off x="1149" y="3024"/>
                <a:ext cx="248" cy="2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32" name="Group 960"/>
              <p:cNvGrpSpPr>
                <a:grpSpLocks/>
              </p:cNvGrpSpPr>
              <p:nvPr/>
            </p:nvGrpSpPr>
            <p:grpSpPr bwMode="auto">
              <a:xfrm>
                <a:off x="1366" y="3014"/>
                <a:ext cx="240" cy="58"/>
                <a:chOff x="614" y="2568"/>
                <a:chExt cx="725" cy="139"/>
              </a:xfrm>
            </p:grpSpPr>
            <p:sp>
              <p:nvSpPr>
                <p:cNvPr id="25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71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6" y="2585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3" name="Rectangle 963"/>
              <p:cNvSpPr>
                <a:spLocks noChangeArrowheads="1"/>
              </p:cNvSpPr>
              <p:nvPr/>
            </p:nvSpPr>
            <p:spPr bwMode="auto">
              <a:xfrm>
                <a:off x="1149" y="3172"/>
                <a:ext cx="244" cy="2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34" name="Rectangle 964"/>
              <p:cNvSpPr>
                <a:spLocks noChangeArrowheads="1"/>
              </p:cNvSpPr>
              <p:nvPr/>
            </p:nvSpPr>
            <p:spPr bwMode="auto">
              <a:xfrm>
                <a:off x="1153" y="3299"/>
                <a:ext cx="244" cy="2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35" name="Group 965"/>
              <p:cNvGrpSpPr>
                <a:grpSpLocks/>
              </p:cNvGrpSpPr>
              <p:nvPr/>
            </p:nvGrpSpPr>
            <p:grpSpPr bwMode="auto">
              <a:xfrm>
                <a:off x="1361" y="3287"/>
                <a:ext cx="240" cy="65"/>
                <a:chOff x="614" y="2568"/>
                <a:chExt cx="725" cy="139"/>
              </a:xfrm>
            </p:grpSpPr>
            <p:sp>
              <p:nvSpPr>
                <p:cNvPr id="25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7"/>
                  <a:ext cx="691" cy="1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6" name="Freeform 968"/>
              <p:cNvSpPr>
                <a:spLocks/>
              </p:cNvSpPr>
              <p:nvPr/>
            </p:nvSpPr>
            <p:spPr bwMode="auto">
              <a:xfrm>
                <a:off x="1590" y="3169"/>
                <a:ext cx="108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7" name="Group 969"/>
              <p:cNvGrpSpPr>
                <a:grpSpLocks/>
              </p:cNvGrpSpPr>
              <p:nvPr/>
            </p:nvGrpSpPr>
            <p:grpSpPr bwMode="auto">
              <a:xfrm>
                <a:off x="1363" y="3158"/>
                <a:ext cx="240" cy="60"/>
                <a:chOff x="614" y="2568"/>
                <a:chExt cx="725" cy="139"/>
              </a:xfrm>
            </p:grpSpPr>
            <p:sp>
              <p:nvSpPr>
                <p:cNvPr id="24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5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4" y="2579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8" name="Rectangle 972"/>
              <p:cNvSpPr>
                <a:spLocks noChangeArrowheads="1"/>
              </p:cNvSpPr>
              <p:nvPr/>
            </p:nvSpPr>
            <p:spPr bwMode="auto">
              <a:xfrm>
                <a:off x="1573" y="2770"/>
                <a:ext cx="30" cy="9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39" name="Freeform 973"/>
              <p:cNvSpPr>
                <a:spLocks/>
              </p:cNvSpPr>
              <p:nvPr/>
            </p:nvSpPr>
            <p:spPr bwMode="auto">
              <a:xfrm>
                <a:off x="1599" y="3019"/>
                <a:ext cx="98" cy="92"/>
              </a:xfrm>
              <a:custGeom>
                <a:avLst/>
                <a:gdLst>
                  <a:gd name="T0" fmla="*/ 0 w 296"/>
                  <a:gd name="T1" fmla="*/ 0 h 256"/>
                  <a:gd name="T2" fmla="*/ 0 w 296"/>
                  <a:gd name="T3" fmla="*/ 0 h 256"/>
                  <a:gd name="T4" fmla="*/ 0 w 296"/>
                  <a:gd name="T5" fmla="*/ 0 h 256"/>
                  <a:gd name="T6" fmla="*/ 0 w 296"/>
                  <a:gd name="T7" fmla="*/ 0 h 256"/>
                  <a:gd name="T8" fmla="*/ 0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974"/>
              <p:cNvSpPr>
                <a:spLocks/>
              </p:cNvSpPr>
              <p:nvPr/>
            </p:nvSpPr>
            <p:spPr bwMode="auto">
              <a:xfrm>
                <a:off x="1601" y="2878"/>
                <a:ext cx="101" cy="104"/>
              </a:xfrm>
              <a:custGeom>
                <a:avLst/>
                <a:gdLst>
                  <a:gd name="T0" fmla="*/ 0 w 304"/>
                  <a:gd name="T1" fmla="*/ 0 h 288"/>
                  <a:gd name="T2" fmla="*/ 0 w 304"/>
                  <a:gd name="T3" fmla="*/ 0 h 288"/>
                  <a:gd name="T4" fmla="*/ 0 w 304"/>
                  <a:gd name="T5" fmla="*/ 0 h 288"/>
                  <a:gd name="T6" fmla="*/ 0 w 304"/>
                  <a:gd name="T7" fmla="*/ 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Oval 975"/>
              <p:cNvSpPr>
                <a:spLocks noChangeArrowheads="1"/>
              </p:cNvSpPr>
              <p:nvPr/>
            </p:nvSpPr>
            <p:spPr bwMode="auto">
              <a:xfrm>
                <a:off x="1685" y="3712"/>
                <a:ext cx="19" cy="4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2" name="Freeform 976"/>
              <p:cNvSpPr>
                <a:spLocks/>
              </p:cNvSpPr>
              <p:nvPr/>
            </p:nvSpPr>
            <p:spPr bwMode="auto">
              <a:xfrm>
                <a:off x="1595" y="3713"/>
                <a:ext cx="102" cy="86"/>
              </a:xfrm>
              <a:custGeom>
                <a:avLst/>
                <a:gdLst>
                  <a:gd name="T0" fmla="*/ 0 w 306"/>
                  <a:gd name="T1" fmla="*/ 0 h 240"/>
                  <a:gd name="T2" fmla="*/ 0 w 306"/>
                  <a:gd name="T3" fmla="*/ 0 h 240"/>
                  <a:gd name="T4" fmla="*/ 0 w 306"/>
                  <a:gd name="T5" fmla="*/ 0 h 240"/>
                  <a:gd name="T6" fmla="*/ 0 w 306"/>
                  <a:gd name="T7" fmla="*/ 0 h 240"/>
                  <a:gd name="T8" fmla="*/ 0 w 30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AutoShape 977"/>
              <p:cNvSpPr>
                <a:spLocks noChangeArrowheads="1"/>
              </p:cNvSpPr>
              <p:nvPr/>
            </p:nvSpPr>
            <p:spPr bwMode="auto">
              <a:xfrm>
                <a:off x="1115" y="3742"/>
                <a:ext cx="495" cy="6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4" name="AutoShape 978"/>
              <p:cNvSpPr>
                <a:spLocks noChangeArrowheads="1"/>
              </p:cNvSpPr>
              <p:nvPr/>
            </p:nvSpPr>
            <p:spPr bwMode="auto">
              <a:xfrm>
                <a:off x="1141" y="3754"/>
                <a:ext cx="443" cy="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5" name="Oval 979"/>
              <p:cNvSpPr>
                <a:spLocks noChangeArrowheads="1"/>
              </p:cNvSpPr>
              <p:nvPr/>
            </p:nvSpPr>
            <p:spPr bwMode="auto">
              <a:xfrm>
                <a:off x="1183" y="3612"/>
                <a:ext cx="68" cy="6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6" name="Oval 980"/>
              <p:cNvSpPr>
                <a:spLocks noChangeArrowheads="1"/>
              </p:cNvSpPr>
              <p:nvPr/>
            </p:nvSpPr>
            <p:spPr bwMode="auto">
              <a:xfrm>
                <a:off x="1258" y="3615"/>
                <a:ext cx="68" cy="59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47" name="Oval 981"/>
              <p:cNvSpPr>
                <a:spLocks noChangeArrowheads="1"/>
              </p:cNvSpPr>
              <p:nvPr/>
            </p:nvSpPr>
            <p:spPr bwMode="auto">
              <a:xfrm>
                <a:off x="1333" y="3612"/>
                <a:ext cx="64" cy="6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8" name="Rectangle 982"/>
              <p:cNvSpPr>
                <a:spLocks noChangeArrowheads="1"/>
              </p:cNvSpPr>
              <p:nvPr/>
            </p:nvSpPr>
            <p:spPr bwMode="auto">
              <a:xfrm>
                <a:off x="1498" y="3376"/>
                <a:ext cx="34" cy="32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66" name="Group 983"/>
            <p:cNvGrpSpPr>
              <a:grpSpLocks/>
            </p:cNvGrpSpPr>
            <p:nvPr/>
          </p:nvGrpSpPr>
          <p:grpSpPr bwMode="auto">
            <a:xfrm>
              <a:off x="7900988" y="5224463"/>
              <a:ext cx="230187" cy="498475"/>
              <a:chOff x="1115" y="2770"/>
              <a:chExt cx="589" cy="1034"/>
            </a:xfrm>
          </p:grpSpPr>
          <p:sp>
            <p:nvSpPr>
              <p:cNvPr id="193" name="Freeform 984"/>
              <p:cNvSpPr>
                <a:spLocks/>
              </p:cNvSpPr>
              <p:nvPr/>
            </p:nvSpPr>
            <p:spPr bwMode="auto">
              <a:xfrm>
                <a:off x="1581" y="2772"/>
                <a:ext cx="117" cy="986"/>
              </a:xfrm>
              <a:custGeom>
                <a:avLst/>
                <a:gdLst>
                  <a:gd name="T0" fmla="*/ 0 w 354"/>
                  <a:gd name="T1" fmla="*/ 0 h 2742"/>
                  <a:gd name="T2" fmla="*/ 0 w 354"/>
                  <a:gd name="T3" fmla="*/ 0 h 2742"/>
                  <a:gd name="T4" fmla="*/ 0 w 354"/>
                  <a:gd name="T5" fmla="*/ 0 h 2742"/>
                  <a:gd name="T6" fmla="*/ 0 w 354"/>
                  <a:gd name="T7" fmla="*/ 0 h 2742"/>
                  <a:gd name="T8" fmla="*/ 0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985"/>
              <p:cNvSpPr>
                <a:spLocks noChangeArrowheads="1"/>
              </p:cNvSpPr>
              <p:nvPr/>
            </p:nvSpPr>
            <p:spPr bwMode="auto">
              <a:xfrm>
                <a:off x="1143" y="2770"/>
                <a:ext cx="431" cy="985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95" name="Freeform 986"/>
              <p:cNvSpPr>
                <a:spLocks/>
              </p:cNvSpPr>
              <p:nvPr/>
            </p:nvSpPr>
            <p:spPr bwMode="auto">
              <a:xfrm>
                <a:off x="1603" y="2831"/>
                <a:ext cx="70" cy="913"/>
              </a:xfrm>
              <a:custGeom>
                <a:avLst/>
                <a:gdLst>
                  <a:gd name="T0" fmla="*/ 0 w 211"/>
                  <a:gd name="T1" fmla="*/ 0 h 2537"/>
                  <a:gd name="T2" fmla="*/ 0 w 211"/>
                  <a:gd name="T3" fmla="*/ 0 h 2537"/>
                  <a:gd name="T4" fmla="*/ 0 w 211"/>
                  <a:gd name="T5" fmla="*/ 0 h 2537"/>
                  <a:gd name="T6" fmla="*/ 0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987"/>
              <p:cNvSpPr>
                <a:spLocks/>
              </p:cNvSpPr>
              <p:nvPr/>
            </p:nvSpPr>
            <p:spPr bwMode="auto">
              <a:xfrm>
                <a:off x="1588" y="3293"/>
                <a:ext cx="109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Rectangle 988"/>
              <p:cNvSpPr>
                <a:spLocks noChangeArrowheads="1"/>
              </p:cNvSpPr>
              <p:nvPr/>
            </p:nvSpPr>
            <p:spPr bwMode="auto">
              <a:xfrm>
                <a:off x="1143" y="2885"/>
                <a:ext cx="248" cy="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98" name="Group 989"/>
              <p:cNvGrpSpPr>
                <a:grpSpLocks/>
              </p:cNvGrpSpPr>
              <p:nvPr/>
            </p:nvGrpSpPr>
            <p:grpSpPr bwMode="auto">
              <a:xfrm>
                <a:off x="1367" y="2873"/>
                <a:ext cx="240" cy="63"/>
                <a:chOff x="614" y="2568"/>
                <a:chExt cx="725" cy="139"/>
              </a:xfrm>
            </p:grpSpPr>
            <p:sp>
              <p:nvSpPr>
                <p:cNvPr id="223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24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99" name="Rectangle 992"/>
              <p:cNvSpPr>
                <a:spLocks noChangeArrowheads="1"/>
              </p:cNvSpPr>
              <p:nvPr/>
            </p:nvSpPr>
            <p:spPr bwMode="auto">
              <a:xfrm>
                <a:off x="1152" y="3024"/>
                <a:ext cx="244" cy="2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00" name="Group 993"/>
              <p:cNvGrpSpPr>
                <a:grpSpLocks/>
              </p:cNvGrpSpPr>
              <p:nvPr/>
            </p:nvGrpSpPr>
            <p:grpSpPr bwMode="auto">
              <a:xfrm>
                <a:off x="1366" y="3014"/>
                <a:ext cx="240" cy="58"/>
                <a:chOff x="614" y="2568"/>
                <a:chExt cx="725" cy="139"/>
              </a:xfrm>
            </p:grpSpPr>
            <p:sp>
              <p:nvSpPr>
                <p:cNvPr id="221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22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699" cy="1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01" name="Rectangle 996"/>
              <p:cNvSpPr>
                <a:spLocks noChangeArrowheads="1"/>
              </p:cNvSpPr>
              <p:nvPr/>
            </p:nvSpPr>
            <p:spPr bwMode="auto">
              <a:xfrm>
                <a:off x="1147" y="3172"/>
                <a:ext cx="244" cy="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02" name="Rectangle 997"/>
              <p:cNvSpPr>
                <a:spLocks noChangeArrowheads="1"/>
              </p:cNvSpPr>
              <p:nvPr/>
            </p:nvSpPr>
            <p:spPr bwMode="auto">
              <a:xfrm>
                <a:off x="1152" y="3300"/>
                <a:ext cx="248" cy="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03" name="Group 998"/>
              <p:cNvGrpSpPr>
                <a:grpSpLocks/>
              </p:cNvGrpSpPr>
              <p:nvPr/>
            </p:nvGrpSpPr>
            <p:grpSpPr bwMode="auto">
              <a:xfrm>
                <a:off x="1361" y="3287"/>
                <a:ext cx="240" cy="65"/>
                <a:chOff x="614" y="2568"/>
                <a:chExt cx="725" cy="139"/>
              </a:xfrm>
            </p:grpSpPr>
            <p:sp>
              <p:nvSpPr>
                <p:cNvPr id="219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20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2" y="2582"/>
                  <a:ext cx="699" cy="1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04" name="Freeform 1001"/>
              <p:cNvSpPr>
                <a:spLocks/>
              </p:cNvSpPr>
              <p:nvPr/>
            </p:nvSpPr>
            <p:spPr bwMode="auto">
              <a:xfrm>
                <a:off x="1590" y="3169"/>
                <a:ext cx="108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" name="Group 1002"/>
              <p:cNvGrpSpPr>
                <a:grpSpLocks/>
              </p:cNvGrpSpPr>
              <p:nvPr/>
            </p:nvGrpSpPr>
            <p:grpSpPr bwMode="auto">
              <a:xfrm>
                <a:off x="1363" y="3158"/>
                <a:ext cx="240" cy="60"/>
                <a:chOff x="614" y="2568"/>
                <a:chExt cx="725" cy="139"/>
              </a:xfrm>
            </p:grpSpPr>
            <p:sp>
              <p:nvSpPr>
                <p:cNvPr id="217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18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6" y="2585"/>
                  <a:ext cx="699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06" name="Rectangle 1005"/>
              <p:cNvSpPr>
                <a:spLocks noChangeArrowheads="1"/>
              </p:cNvSpPr>
              <p:nvPr/>
            </p:nvSpPr>
            <p:spPr bwMode="auto">
              <a:xfrm>
                <a:off x="1574" y="2770"/>
                <a:ext cx="28" cy="9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07" name="Freeform 1006"/>
              <p:cNvSpPr>
                <a:spLocks/>
              </p:cNvSpPr>
              <p:nvPr/>
            </p:nvSpPr>
            <p:spPr bwMode="auto">
              <a:xfrm>
                <a:off x="1599" y="3019"/>
                <a:ext cx="98" cy="92"/>
              </a:xfrm>
              <a:custGeom>
                <a:avLst/>
                <a:gdLst>
                  <a:gd name="T0" fmla="*/ 0 w 296"/>
                  <a:gd name="T1" fmla="*/ 0 h 256"/>
                  <a:gd name="T2" fmla="*/ 0 w 296"/>
                  <a:gd name="T3" fmla="*/ 0 h 256"/>
                  <a:gd name="T4" fmla="*/ 0 w 296"/>
                  <a:gd name="T5" fmla="*/ 0 h 256"/>
                  <a:gd name="T6" fmla="*/ 0 w 296"/>
                  <a:gd name="T7" fmla="*/ 0 h 256"/>
                  <a:gd name="T8" fmla="*/ 0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07"/>
              <p:cNvSpPr>
                <a:spLocks/>
              </p:cNvSpPr>
              <p:nvPr/>
            </p:nvSpPr>
            <p:spPr bwMode="auto">
              <a:xfrm>
                <a:off x="1601" y="2878"/>
                <a:ext cx="101" cy="104"/>
              </a:xfrm>
              <a:custGeom>
                <a:avLst/>
                <a:gdLst>
                  <a:gd name="T0" fmla="*/ 0 w 304"/>
                  <a:gd name="T1" fmla="*/ 0 h 288"/>
                  <a:gd name="T2" fmla="*/ 0 w 304"/>
                  <a:gd name="T3" fmla="*/ 0 h 288"/>
                  <a:gd name="T4" fmla="*/ 0 w 304"/>
                  <a:gd name="T5" fmla="*/ 0 h 288"/>
                  <a:gd name="T6" fmla="*/ 0 w 304"/>
                  <a:gd name="T7" fmla="*/ 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Oval 1008"/>
              <p:cNvSpPr>
                <a:spLocks noChangeArrowheads="1"/>
              </p:cNvSpPr>
              <p:nvPr/>
            </p:nvSpPr>
            <p:spPr bwMode="auto">
              <a:xfrm>
                <a:off x="1684" y="3712"/>
                <a:ext cx="20" cy="4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0" name="Freeform 1009"/>
              <p:cNvSpPr>
                <a:spLocks/>
              </p:cNvSpPr>
              <p:nvPr/>
            </p:nvSpPr>
            <p:spPr bwMode="auto">
              <a:xfrm>
                <a:off x="1595" y="3713"/>
                <a:ext cx="102" cy="86"/>
              </a:xfrm>
              <a:custGeom>
                <a:avLst/>
                <a:gdLst>
                  <a:gd name="T0" fmla="*/ 0 w 306"/>
                  <a:gd name="T1" fmla="*/ 0 h 240"/>
                  <a:gd name="T2" fmla="*/ 0 w 306"/>
                  <a:gd name="T3" fmla="*/ 0 h 240"/>
                  <a:gd name="T4" fmla="*/ 0 w 306"/>
                  <a:gd name="T5" fmla="*/ 0 h 240"/>
                  <a:gd name="T6" fmla="*/ 0 w 306"/>
                  <a:gd name="T7" fmla="*/ 0 h 240"/>
                  <a:gd name="T8" fmla="*/ 0 w 30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AutoShape 1010"/>
              <p:cNvSpPr>
                <a:spLocks noChangeArrowheads="1"/>
              </p:cNvSpPr>
              <p:nvPr/>
            </p:nvSpPr>
            <p:spPr bwMode="auto">
              <a:xfrm>
                <a:off x="1115" y="3741"/>
                <a:ext cx="496" cy="6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2" name="AutoShape 1011"/>
              <p:cNvSpPr>
                <a:spLocks noChangeArrowheads="1"/>
              </p:cNvSpPr>
              <p:nvPr/>
            </p:nvSpPr>
            <p:spPr bwMode="auto">
              <a:xfrm>
                <a:off x="1143" y="3755"/>
                <a:ext cx="443" cy="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3" name="Oval 1012"/>
              <p:cNvSpPr>
                <a:spLocks noChangeArrowheads="1"/>
              </p:cNvSpPr>
              <p:nvPr/>
            </p:nvSpPr>
            <p:spPr bwMode="auto">
              <a:xfrm>
                <a:off x="1184" y="3613"/>
                <a:ext cx="65" cy="6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4" name="Oval 1013"/>
              <p:cNvSpPr>
                <a:spLocks noChangeArrowheads="1"/>
              </p:cNvSpPr>
              <p:nvPr/>
            </p:nvSpPr>
            <p:spPr bwMode="auto">
              <a:xfrm>
                <a:off x="1257" y="3613"/>
                <a:ext cx="65" cy="6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15" name="Oval 1014"/>
              <p:cNvSpPr>
                <a:spLocks noChangeArrowheads="1"/>
              </p:cNvSpPr>
              <p:nvPr/>
            </p:nvSpPr>
            <p:spPr bwMode="auto">
              <a:xfrm>
                <a:off x="1330" y="3613"/>
                <a:ext cx="65" cy="59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6" name="Rectangle 1015"/>
              <p:cNvSpPr>
                <a:spLocks noChangeArrowheads="1"/>
              </p:cNvSpPr>
              <p:nvPr/>
            </p:nvSpPr>
            <p:spPr bwMode="auto">
              <a:xfrm>
                <a:off x="1497" y="3376"/>
                <a:ext cx="32" cy="32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67" name="Group 1016"/>
            <p:cNvGrpSpPr>
              <a:grpSpLocks/>
            </p:cNvGrpSpPr>
            <p:nvPr/>
          </p:nvGrpSpPr>
          <p:grpSpPr bwMode="auto">
            <a:xfrm>
              <a:off x="7389813" y="3911600"/>
              <a:ext cx="506412" cy="209550"/>
              <a:chOff x="4655" y="2464"/>
              <a:chExt cx="319" cy="132"/>
            </a:xfrm>
          </p:grpSpPr>
          <p:grpSp>
            <p:nvGrpSpPr>
              <p:cNvPr id="176" name="Group 1017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8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8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8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88" name="Group 102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91" name="Freeform 102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02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" name="Line 102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02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8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9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80" name="Group 1029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83" name="Freeform 10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0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" name="Line 1032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033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034"/>
            <p:cNvGrpSpPr>
              <a:grpSpLocks/>
            </p:cNvGrpSpPr>
            <p:nvPr/>
          </p:nvGrpSpPr>
          <p:grpSpPr bwMode="auto">
            <a:xfrm>
              <a:off x="7081838" y="3629025"/>
              <a:ext cx="506412" cy="209550"/>
              <a:chOff x="4655" y="2464"/>
              <a:chExt cx="319" cy="132"/>
            </a:xfrm>
          </p:grpSpPr>
          <p:grpSp>
            <p:nvGrpSpPr>
              <p:cNvPr id="159" name="Group 1035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68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70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71" name="Group 103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74" name="Freeform 10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0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" name="Line 104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04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61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62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63" name="Group 1047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66" name="Freeform 10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0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" name="Line 1050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051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052"/>
            <p:cNvGrpSpPr>
              <a:grpSpLocks/>
            </p:cNvGrpSpPr>
            <p:nvPr/>
          </p:nvGrpSpPr>
          <p:grpSpPr bwMode="auto">
            <a:xfrm>
              <a:off x="7732713" y="3641725"/>
              <a:ext cx="506412" cy="209550"/>
              <a:chOff x="4655" y="2464"/>
              <a:chExt cx="319" cy="132"/>
            </a:xfrm>
          </p:grpSpPr>
          <p:grpSp>
            <p:nvGrpSpPr>
              <p:cNvPr id="142" name="Group 1053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51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5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53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54" name="Group 105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57" name="Freeform 105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05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" name="Line 106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6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44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45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46" name="Group 1065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49" name="Freeform 10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0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" name="Line 1068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069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070"/>
            <p:cNvGrpSpPr>
              <a:grpSpLocks/>
            </p:cNvGrpSpPr>
            <p:nvPr/>
          </p:nvGrpSpPr>
          <p:grpSpPr bwMode="auto">
            <a:xfrm>
              <a:off x="7202488" y="2486025"/>
              <a:ext cx="392112" cy="180975"/>
              <a:chOff x="4655" y="2464"/>
              <a:chExt cx="319" cy="132"/>
            </a:xfrm>
          </p:grpSpPr>
          <p:grpSp>
            <p:nvGrpSpPr>
              <p:cNvPr id="125" name="Group 1071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34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36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37" name="Group 1075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40" name="Freeform 107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07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Line 1078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079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7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8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9" name="Group 1083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32" name="Freeform 10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0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Line 1086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087"/>
              <p:cNvSpPr>
                <a:spLocks noChangeShapeType="1"/>
              </p:cNvSpPr>
              <p:nvPr/>
            </p:nvSpPr>
            <p:spPr bwMode="auto">
              <a:xfrm>
                <a:off x="4971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1088"/>
            <p:cNvGrpSpPr>
              <a:grpSpLocks/>
            </p:cNvGrpSpPr>
            <p:nvPr/>
          </p:nvGrpSpPr>
          <p:grpSpPr bwMode="auto">
            <a:xfrm>
              <a:off x="7205663" y="2752725"/>
              <a:ext cx="407987" cy="180975"/>
              <a:chOff x="4655" y="2464"/>
              <a:chExt cx="319" cy="132"/>
            </a:xfrm>
          </p:grpSpPr>
          <p:grpSp>
            <p:nvGrpSpPr>
              <p:cNvPr id="108" name="Group 1089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17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1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19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20" name="Group 1093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23" name="Freeform 109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09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" name="Line 1096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097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10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11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12" name="Group 1101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15" name="Freeform 110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10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" name="Line 1104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105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1106"/>
            <p:cNvGrpSpPr>
              <a:grpSpLocks/>
            </p:cNvGrpSpPr>
            <p:nvPr/>
          </p:nvGrpSpPr>
          <p:grpSpPr bwMode="auto">
            <a:xfrm>
              <a:off x="7758113" y="2749550"/>
              <a:ext cx="407987" cy="180975"/>
              <a:chOff x="4655" y="2464"/>
              <a:chExt cx="319" cy="132"/>
            </a:xfrm>
          </p:grpSpPr>
          <p:grpSp>
            <p:nvGrpSpPr>
              <p:cNvPr id="91" name="Group 1107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00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02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03" name="Group 111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06" name="Freeform 111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11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Line 111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11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3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4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95" name="Group 1119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98" name="Freeform 112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2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Line 1122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123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1124"/>
            <p:cNvGrpSpPr>
              <a:grpSpLocks/>
            </p:cNvGrpSpPr>
            <p:nvPr/>
          </p:nvGrpSpPr>
          <p:grpSpPr bwMode="auto">
            <a:xfrm>
              <a:off x="7688263" y="2390775"/>
              <a:ext cx="392112" cy="180975"/>
              <a:chOff x="4655" y="2464"/>
              <a:chExt cx="319" cy="132"/>
            </a:xfrm>
          </p:grpSpPr>
          <p:grpSp>
            <p:nvGrpSpPr>
              <p:cNvPr id="74" name="Group 1125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83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8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85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86" name="Group 112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89" name="Freeform 113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13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Line 113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13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76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77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78" name="Group 1137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81" name="Freeform 1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Line 1140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41"/>
              <p:cNvSpPr>
                <a:spLocks noChangeShapeType="1"/>
              </p:cNvSpPr>
              <p:nvPr/>
            </p:nvSpPr>
            <p:spPr bwMode="auto">
              <a:xfrm>
                <a:off x="4971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E74C91-BB8D-9141-BDB9-7AC5EE56EC74}"/>
              </a:ext>
            </a:extLst>
          </p:cNvPr>
          <p:cNvGrpSpPr/>
          <p:nvPr/>
        </p:nvGrpSpPr>
        <p:grpSpPr>
          <a:xfrm>
            <a:off x="3495435" y="2111018"/>
            <a:ext cx="950251" cy="483765"/>
            <a:chOff x="6255780" y="1970680"/>
            <a:chExt cx="950251" cy="483765"/>
          </a:xfrm>
        </p:grpSpPr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46EE3160-4515-8240-8838-FA54CB723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022" y="2185253"/>
              <a:ext cx="941767" cy="26919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C267929E-C493-3E45-B9F6-4CEE477D7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022" y="2154043"/>
              <a:ext cx="946009" cy="167757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endParaRPr lang="en-US" altLang="en-US" sz="2800">
                <a:latin typeface="+mn-lt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CE82805F-4C40-FF45-93A9-55F4E9595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780" y="1970680"/>
              <a:ext cx="943181" cy="31600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11" name="Line 189">
              <a:extLst>
                <a:ext uri="{FF2B5EF4-FFF2-40B4-BE49-F238E27FC236}">
                  <a16:creationId xmlns:a16="http://schemas.microsoft.com/office/drawing/2014/main" id="{C36A1648-545B-8948-89BA-06B9F5638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8961" y="2128684"/>
              <a:ext cx="0" cy="2087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512" name="Line 188">
              <a:extLst>
                <a:ext uri="{FF2B5EF4-FFF2-40B4-BE49-F238E27FC236}">
                  <a16:creationId xmlns:a16="http://schemas.microsoft.com/office/drawing/2014/main" id="{302CDCD7-42F7-874C-9BBE-D1DDDB59D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0022" y="2118931"/>
              <a:ext cx="0" cy="212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500BDC98-C5FD-EF41-B609-C2088E0C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341" y="2052608"/>
              <a:ext cx="484951" cy="14630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02948741-4D1B-D24F-9B52-0D645BD2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65" y="2052608"/>
              <a:ext cx="533102" cy="14630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3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Forwarding</a:t>
            </a:r>
          </a:p>
        </p:txBody>
      </p:sp>
      <p:sp>
        <p:nvSpPr>
          <p:cNvPr id="135" name="Content Placeholder 134"/>
          <p:cNvSpPr>
            <a:spLocks noGrp="1"/>
          </p:cNvSpPr>
          <p:nvPr>
            <p:ph idx="1"/>
          </p:nvPr>
        </p:nvSpPr>
        <p:spPr>
          <a:xfrm>
            <a:off x="263471" y="4819749"/>
            <a:ext cx="11639227" cy="1922014"/>
          </a:xfrm>
        </p:spPr>
        <p:txBody>
          <a:bodyPr>
            <a:normAutofit/>
          </a:bodyPr>
          <a:lstStyle/>
          <a:p>
            <a:r>
              <a:rPr lang="en-US" dirty="0"/>
              <a:t>Each router in network core is ignorant of end-to-end behavior.</a:t>
            </a:r>
          </a:p>
          <a:p>
            <a:pPr lvl="1"/>
            <a:r>
              <a:rPr lang="en-US" dirty="0"/>
              <a:t>Does not establish connections or reserve capacity (unlike circuit-switching)</a:t>
            </a:r>
          </a:p>
          <a:p>
            <a:r>
              <a:rPr lang="en-US" dirty="0"/>
              <a:t>Just forwards packets in its neighborhood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i="1" dirty="0"/>
              <a:t>an elegant design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-139846" y="1097274"/>
            <a:ext cx="12245401" cy="3483662"/>
            <a:chOff x="1398495" y="2637731"/>
            <a:chExt cx="8872537" cy="2524126"/>
          </a:xfrm>
        </p:grpSpPr>
        <p:grpSp>
          <p:nvGrpSpPr>
            <p:cNvPr id="5" name="Group 458"/>
            <p:cNvGrpSpPr>
              <a:grpSpLocks/>
            </p:cNvGrpSpPr>
            <p:nvPr/>
          </p:nvGrpSpPr>
          <p:grpSpPr bwMode="auto">
            <a:xfrm>
              <a:off x="8264432" y="2745681"/>
              <a:ext cx="2006600" cy="2416176"/>
              <a:chOff x="4325" y="2353"/>
              <a:chExt cx="1264" cy="1522"/>
            </a:xfrm>
          </p:grpSpPr>
          <p:sp>
            <p:nvSpPr>
              <p:cNvPr id="6" name="Freeform 459"/>
              <p:cNvSpPr>
                <a:spLocks/>
              </p:cNvSpPr>
              <p:nvPr/>
            </p:nvSpPr>
            <p:spPr bwMode="auto">
              <a:xfrm>
                <a:off x="4536" y="2358"/>
                <a:ext cx="990" cy="1124"/>
              </a:xfrm>
              <a:custGeom>
                <a:avLst/>
                <a:gdLst>
                  <a:gd name="T0" fmla="*/ 0 w 990"/>
                  <a:gd name="T1" fmla="*/ 1089 h 1124"/>
                  <a:gd name="T2" fmla="*/ 161 w 990"/>
                  <a:gd name="T3" fmla="*/ 0 h 1124"/>
                  <a:gd name="T4" fmla="*/ 210 w 990"/>
                  <a:gd name="T5" fmla="*/ 899 h 1124"/>
                  <a:gd name="T6" fmla="*/ 962 w 990"/>
                  <a:gd name="T7" fmla="*/ 906 h 1124"/>
                  <a:gd name="T8" fmla="*/ 990 w 990"/>
                  <a:gd name="T9" fmla="*/ 990 h 1124"/>
                  <a:gd name="T10" fmla="*/ 210 w 990"/>
                  <a:gd name="T11" fmla="*/ 1124 h 1124"/>
                  <a:gd name="T12" fmla="*/ 0 w 990"/>
                  <a:gd name="T13" fmla="*/ 1089 h 1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0"/>
                  <a:gd name="T22" fmla="*/ 0 h 1124"/>
                  <a:gd name="T23" fmla="*/ 990 w 990"/>
                  <a:gd name="T24" fmla="*/ 1124 h 1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0" h="1124">
                    <a:moveTo>
                      <a:pt x="0" y="1089"/>
                    </a:moveTo>
                    <a:lnTo>
                      <a:pt x="161" y="0"/>
                    </a:lnTo>
                    <a:lnTo>
                      <a:pt x="210" y="899"/>
                    </a:lnTo>
                    <a:lnTo>
                      <a:pt x="962" y="906"/>
                    </a:lnTo>
                    <a:lnTo>
                      <a:pt x="990" y="990"/>
                    </a:lnTo>
                    <a:lnTo>
                      <a:pt x="210" y="112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grpSp>
            <p:nvGrpSpPr>
              <p:cNvPr id="7" name="Group 460"/>
              <p:cNvGrpSpPr>
                <a:grpSpLocks/>
              </p:cNvGrpSpPr>
              <p:nvPr/>
            </p:nvGrpSpPr>
            <p:grpSpPr bwMode="auto">
              <a:xfrm>
                <a:off x="4325" y="3402"/>
                <a:ext cx="454" cy="473"/>
                <a:chOff x="-44" y="1473"/>
                <a:chExt cx="981" cy="1105"/>
              </a:xfrm>
            </p:grpSpPr>
            <p:pic>
              <p:nvPicPr>
                <p:cNvPr id="16" name="Picture 46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Freeform 46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  <p:sp>
            <p:nvSpPr>
              <p:cNvPr id="8" name="Rectangle 463"/>
              <p:cNvSpPr>
                <a:spLocks noChangeArrowheads="1"/>
              </p:cNvSpPr>
              <p:nvPr/>
            </p:nvSpPr>
            <p:spPr bwMode="auto">
              <a:xfrm>
                <a:off x="4719" y="2353"/>
                <a:ext cx="820" cy="94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Rectangle 464"/>
              <p:cNvSpPr>
                <a:spLocks noChangeArrowheads="1"/>
              </p:cNvSpPr>
              <p:nvPr/>
            </p:nvSpPr>
            <p:spPr bwMode="auto">
              <a:xfrm>
                <a:off x="4679" y="2382"/>
                <a:ext cx="837" cy="9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Rectangle 465"/>
              <p:cNvSpPr>
                <a:spLocks noChangeArrowheads="1"/>
              </p:cNvSpPr>
              <p:nvPr/>
            </p:nvSpPr>
            <p:spPr bwMode="auto">
              <a:xfrm>
                <a:off x="4683" y="2784"/>
                <a:ext cx="831" cy="19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Text Box 466"/>
              <p:cNvSpPr txBox="1">
                <a:spLocks noChangeArrowheads="1"/>
              </p:cNvSpPr>
              <p:nvPr/>
            </p:nvSpPr>
            <p:spPr bwMode="auto">
              <a:xfrm>
                <a:off x="4602" y="2360"/>
                <a:ext cx="987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2800" dirty="0">
                    <a:latin typeface="+mn-lt"/>
                  </a:rPr>
                  <a:t>application</a:t>
                </a:r>
              </a:p>
              <a:p>
                <a:pPr algn="ctr"/>
                <a:r>
                  <a:rPr lang="en-US" altLang="en-US" sz="2800" dirty="0">
                    <a:latin typeface="+mn-lt"/>
                  </a:rPr>
                  <a:t>transport</a:t>
                </a:r>
              </a:p>
              <a:p>
                <a:pPr algn="ctr"/>
                <a:r>
                  <a:rPr lang="en-US" altLang="en-US" sz="2800" dirty="0">
                    <a:solidFill>
                      <a:schemeClr val="bg1"/>
                    </a:solidFill>
                    <a:latin typeface="+mn-lt"/>
                  </a:rPr>
                  <a:t>network</a:t>
                </a:r>
                <a:endParaRPr lang="en-US" altLang="en-US" sz="2800" dirty="0">
                  <a:latin typeface="+mn-lt"/>
                </a:endParaRPr>
              </a:p>
              <a:p>
                <a:pPr algn="ctr"/>
                <a:r>
                  <a:rPr lang="en-US" altLang="en-US" sz="2800" dirty="0">
                    <a:latin typeface="+mn-lt"/>
                  </a:rPr>
                  <a:t>data link</a:t>
                </a:r>
              </a:p>
              <a:p>
                <a:pPr algn="ctr"/>
                <a:r>
                  <a:rPr lang="en-US" altLang="en-US" sz="2800" dirty="0">
                    <a:latin typeface="+mn-lt"/>
                  </a:rPr>
                  <a:t>physical</a:t>
                </a:r>
              </a:p>
            </p:txBody>
          </p:sp>
          <p:sp>
            <p:nvSpPr>
              <p:cNvPr id="12" name="Line 467"/>
              <p:cNvSpPr>
                <a:spLocks noChangeShapeType="1"/>
              </p:cNvSpPr>
              <p:nvPr/>
            </p:nvSpPr>
            <p:spPr bwMode="auto">
              <a:xfrm>
                <a:off x="4678" y="2782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13" name="Line 468"/>
              <p:cNvSpPr>
                <a:spLocks noChangeShapeType="1"/>
              </p:cNvSpPr>
              <p:nvPr/>
            </p:nvSpPr>
            <p:spPr bwMode="auto">
              <a:xfrm>
                <a:off x="4678" y="2976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14" name="Line 469"/>
              <p:cNvSpPr>
                <a:spLocks noChangeShapeType="1"/>
              </p:cNvSpPr>
              <p:nvPr/>
            </p:nvSpPr>
            <p:spPr bwMode="auto">
              <a:xfrm>
                <a:off x="4676" y="3160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15" name="Line 470"/>
              <p:cNvSpPr>
                <a:spLocks noChangeShapeType="1"/>
              </p:cNvSpPr>
              <p:nvPr/>
            </p:nvSpPr>
            <p:spPr bwMode="auto">
              <a:xfrm>
                <a:off x="4678" y="2588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</p:grpSp>
        <p:grpSp>
          <p:nvGrpSpPr>
            <p:cNvPr id="18" name="Group 471"/>
            <p:cNvGrpSpPr>
              <a:grpSpLocks/>
            </p:cNvGrpSpPr>
            <p:nvPr/>
          </p:nvGrpSpPr>
          <p:grpSpPr bwMode="auto">
            <a:xfrm>
              <a:off x="1398495" y="2637731"/>
              <a:ext cx="2039938" cy="2427288"/>
              <a:chOff x="0" y="2285"/>
              <a:chExt cx="1285" cy="1529"/>
            </a:xfrm>
          </p:grpSpPr>
          <p:sp>
            <p:nvSpPr>
              <p:cNvPr id="19" name="Freeform 472"/>
              <p:cNvSpPr>
                <a:spLocks/>
              </p:cNvSpPr>
              <p:nvPr/>
            </p:nvSpPr>
            <p:spPr bwMode="auto">
              <a:xfrm>
                <a:off x="211" y="2297"/>
                <a:ext cx="990" cy="1124"/>
              </a:xfrm>
              <a:custGeom>
                <a:avLst/>
                <a:gdLst>
                  <a:gd name="T0" fmla="*/ 0 w 990"/>
                  <a:gd name="T1" fmla="*/ 1089 h 1124"/>
                  <a:gd name="T2" fmla="*/ 161 w 990"/>
                  <a:gd name="T3" fmla="*/ 0 h 1124"/>
                  <a:gd name="T4" fmla="*/ 210 w 990"/>
                  <a:gd name="T5" fmla="*/ 899 h 1124"/>
                  <a:gd name="T6" fmla="*/ 962 w 990"/>
                  <a:gd name="T7" fmla="*/ 906 h 1124"/>
                  <a:gd name="T8" fmla="*/ 990 w 990"/>
                  <a:gd name="T9" fmla="*/ 990 h 1124"/>
                  <a:gd name="T10" fmla="*/ 210 w 990"/>
                  <a:gd name="T11" fmla="*/ 1124 h 1124"/>
                  <a:gd name="T12" fmla="*/ 0 w 990"/>
                  <a:gd name="T13" fmla="*/ 1089 h 1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0"/>
                  <a:gd name="T22" fmla="*/ 0 h 1124"/>
                  <a:gd name="T23" fmla="*/ 990 w 990"/>
                  <a:gd name="T24" fmla="*/ 1124 h 1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0" h="1124">
                    <a:moveTo>
                      <a:pt x="0" y="1089"/>
                    </a:moveTo>
                    <a:lnTo>
                      <a:pt x="161" y="0"/>
                    </a:lnTo>
                    <a:lnTo>
                      <a:pt x="210" y="899"/>
                    </a:lnTo>
                    <a:lnTo>
                      <a:pt x="962" y="906"/>
                    </a:lnTo>
                    <a:lnTo>
                      <a:pt x="990" y="990"/>
                    </a:lnTo>
                    <a:lnTo>
                      <a:pt x="210" y="112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20" name="Rectangle 473"/>
              <p:cNvSpPr>
                <a:spLocks noChangeArrowheads="1"/>
              </p:cNvSpPr>
              <p:nvPr/>
            </p:nvSpPr>
            <p:spPr bwMode="auto">
              <a:xfrm>
                <a:off x="415" y="2285"/>
                <a:ext cx="820" cy="94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Rectangle 474"/>
              <p:cNvSpPr>
                <a:spLocks noChangeArrowheads="1"/>
              </p:cNvSpPr>
              <p:nvPr/>
            </p:nvSpPr>
            <p:spPr bwMode="auto">
              <a:xfrm>
                <a:off x="375" y="2314"/>
                <a:ext cx="837" cy="97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Rectangle 475"/>
              <p:cNvSpPr>
                <a:spLocks noChangeArrowheads="1"/>
              </p:cNvSpPr>
              <p:nvPr/>
            </p:nvSpPr>
            <p:spPr bwMode="auto">
              <a:xfrm>
                <a:off x="379" y="2716"/>
                <a:ext cx="831" cy="19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Text Box 476"/>
              <p:cNvSpPr txBox="1">
                <a:spLocks noChangeArrowheads="1"/>
              </p:cNvSpPr>
              <p:nvPr/>
            </p:nvSpPr>
            <p:spPr bwMode="auto">
              <a:xfrm>
                <a:off x="298" y="2292"/>
                <a:ext cx="987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2800" dirty="0">
                    <a:latin typeface="+mn-lt"/>
                  </a:rPr>
                  <a:t>application</a:t>
                </a:r>
              </a:p>
              <a:p>
                <a:pPr algn="ctr"/>
                <a:r>
                  <a:rPr lang="en-US" altLang="en-US" sz="2800" dirty="0">
                    <a:latin typeface="+mn-lt"/>
                  </a:rPr>
                  <a:t>transport</a:t>
                </a:r>
              </a:p>
              <a:p>
                <a:pPr algn="ctr"/>
                <a:r>
                  <a:rPr lang="en-US" altLang="en-US" sz="2800" dirty="0">
                    <a:solidFill>
                      <a:schemeClr val="bg1"/>
                    </a:solidFill>
                    <a:latin typeface="+mn-lt"/>
                  </a:rPr>
                  <a:t>network</a:t>
                </a:r>
                <a:endParaRPr lang="en-US" altLang="en-US" sz="2800" dirty="0">
                  <a:latin typeface="+mn-lt"/>
                </a:endParaRPr>
              </a:p>
              <a:p>
                <a:pPr algn="ctr"/>
                <a:r>
                  <a:rPr lang="en-US" altLang="en-US" sz="2800" dirty="0">
                    <a:latin typeface="+mn-lt"/>
                  </a:rPr>
                  <a:t>data link</a:t>
                </a:r>
              </a:p>
              <a:p>
                <a:pPr algn="ctr"/>
                <a:r>
                  <a:rPr lang="en-US" altLang="en-US" sz="2800" dirty="0">
                    <a:latin typeface="+mn-lt"/>
                  </a:rPr>
                  <a:t>physical</a:t>
                </a:r>
              </a:p>
            </p:txBody>
          </p:sp>
          <p:sp>
            <p:nvSpPr>
              <p:cNvPr id="24" name="Line 477"/>
              <p:cNvSpPr>
                <a:spLocks noChangeShapeType="1"/>
              </p:cNvSpPr>
              <p:nvPr/>
            </p:nvSpPr>
            <p:spPr bwMode="auto">
              <a:xfrm>
                <a:off x="374" y="2714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25" name="Line 478"/>
              <p:cNvSpPr>
                <a:spLocks noChangeShapeType="1"/>
              </p:cNvSpPr>
              <p:nvPr/>
            </p:nvSpPr>
            <p:spPr bwMode="auto">
              <a:xfrm>
                <a:off x="374" y="2908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26" name="Line 479"/>
              <p:cNvSpPr>
                <a:spLocks noChangeShapeType="1"/>
              </p:cNvSpPr>
              <p:nvPr/>
            </p:nvSpPr>
            <p:spPr bwMode="auto">
              <a:xfrm>
                <a:off x="372" y="3092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sp>
            <p:nvSpPr>
              <p:cNvPr id="27" name="Line 480"/>
              <p:cNvSpPr>
                <a:spLocks noChangeShapeType="1"/>
              </p:cNvSpPr>
              <p:nvPr/>
            </p:nvSpPr>
            <p:spPr bwMode="auto">
              <a:xfrm>
                <a:off x="374" y="2520"/>
                <a:ext cx="8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  <p:grpSp>
            <p:nvGrpSpPr>
              <p:cNvPr id="28" name="Group 481"/>
              <p:cNvGrpSpPr>
                <a:grpSpLocks/>
              </p:cNvGrpSpPr>
              <p:nvPr/>
            </p:nvGrpSpPr>
            <p:grpSpPr bwMode="auto">
              <a:xfrm>
                <a:off x="0" y="3341"/>
                <a:ext cx="454" cy="473"/>
                <a:chOff x="-44" y="1473"/>
                <a:chExt cx="981" cy="1105"/>
              </a:xfrm>
            </p:grpSpPr>
            <p:pic>
              <p:nvPicPr>
                <p:cNvPr id="29" name="Picture 48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Freeform 48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31" name="Freeform 484"/>
            <p:cNvSpPr>
              <a:spLocks/>
            </p:cNvSpPr>
            <p:nvPr/>
          </p:nvSpPr>
          <p:spPr bwMode="auto">
            <a:xfrm>
              <a:off x="4770344" y="3618807"/>
              <a:ext cx="2847974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2" name="Group 485"/>
            <p:cNvGrpSpPr>
              <a:grpSpLocks/>
            </p:cNvGrpSpPr>
            <p:nvPr/>
          </p:nvGrpSpPr>
          <p:grpSpPr bwMode="auto">
            <a:xfrm>
              <a:off x="4884644" y="4026795"/>
              <a:ext cx="2606675" cy="658813"/>
              <a:chOff x="959" y="3814"/>
              <a:chExt cx="1642" cy="415"/>
            </a:xfrm>
          </p:grpSpPr>
          <p:grpSp>
            <p:nvGrpSpPr>
              <p:cNvPr id="33" name="Group 486"/>
              <p:cNvGrpSpPr>
                <a:grpSpLocks/>
              </p:cNvGrpSpPr>
              <p:nvPr/>
            </p:nvGrpSpPr>
            <p:grpSpPr bwMode="auto">
              <a:xfrm>
                <a:off x="2223" y="3814"/>
                <a:ext cx="378" cy="181"/>
                <a:chOff x="4396" y="1245"/>
                <a:chExt cx="672" cy="248"/>
              </a:xfrm>
            </p:grpSpPr>
            <p:sp>
              <p:nvSpPr>
                <p:cNvPr id="5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5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5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55" name="Group 490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58" name="Freeform 49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59" name="Freeform 49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56" name="Line 493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7" name="Line 494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34" name="Group 495"/>
              <p:cNvGrpSpPr>
                <a:grpSpLocks/>
              </p:cNvGrpSpPr>
              <p:nvPr/>
            </p:nvGrpSpPr>
            <p:grpSpPr bwMode="auto">
              <a:xfrm>
                <a:off x="1559" y="4048"/>
                <a:ext cx="378" cy="181"/>
                <a:chOff x="4396" y="1245"/>
                <a:chExt cx="672" cy="248"/>
              </a:xfrm>
            </p:grpSpPr>
            <p:sp>
              <p:nvSpPr>
                <p:cNvPr id="4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4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4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47" name="Group 49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50" name="Freeform 50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51" name="Freeform 50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48" name="Line 50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9" name="Line 50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35" name="Group 504"/>
              <p:cNvGrpSpPr>
                <a:grpSpLocks/>
              </p:cNvGrpSpPr>
              <p:nvPr/>
            </p:nvGrpSpPr>
            <p:grpSpPr bwMode="auto">
              <a:xfrm>
                <a:off x="959" y="3816"/>
                <a:ext cx="378" cy="181"/>
                <a:chOff x="4396" y="1245"/>
                <a:chExt cx="672" cy="248"/>
              </a:xfrm>
            </p:grpSpPr>
            <p:sp>
              <p:nvSpPr>
                <p:cNvPr id="3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9" name="Group 50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42" name="Freeform 50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43" name="Freeform 51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40" name="Line 51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1" name="Line 51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60" name="Line 541"/>
            <p:cNvSpPr>
              <a:spLocks noChangeShapeType="1"/>
            </p:cNvSpPr>
            <p:nvPr/>
          </p:nvSpPr>
          <p:spPr bwMode="auto">
            <a:xfrm rot="5400000" flipV="1">
              <a:off x="4124232" y="3358457"/>
              <a:ext cx="6350" cy="1577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" name="Freeform 542"/>
            <p:cNvSpPr>
              <a:spLocks/>
            </p:cNvSpPr>
            <p:nvPr/>
          </p:nvSpPr>
          <p:spPr bwMode="auto">
            <a:xfrm>
              <a:off x="5484719" y="3909319"/>
              <a:ext cx="466725" cy="263525"/>
            </a:xfrm>
            <a:custGeom>
              <a:avLst/>
              <a:gdLst>
                <a:gd name="T0" fmla="*/ 0 w 294"/>
                <a:gd name="T1" fmla="*/ 2147483647 h 166"/>
                <a:gd name="T2" fmla="*/ 2147483647 w 294"/>
                <a:gd name="T3" fmla="*/ 0 h 166"/>
                <a:gd name="T4" fmla="*/ 0 60000 65536"/>
                <a:gd name="T5" fmla="*/ 0 60000 65536"/>
                <a:gd name="T6" fmla="*/ 0 w 294"/>
                <a:gd name="T7" fmla="*/ 0 h 166"/>
                <a:gd name="T8" fmla="*/ 294 w 294"/>
                <a:gd name="T9" fmla="*/ 166 h 1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66">
                  <a:moveTo>
                    <a:pt x="0" y="166"/>
                  </a:moveTo>
                  <a:lnTo>
                    <a:pt x="29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2" name="Freeform 543"/>
            <p:cNvSpPr>
              <a:spLocks/>
            </p:cNvSpPr>
            <p:nvPr/>
          </p:nvSpPr>
          <p:spPr bwMode="auto">
            <a:xfrm>
              <a:off x="6449919" y="3902969"/>
              <a:ext cx="431800" cy="276225"/>
            </a:xfrm>
            <a:custGeom>
              <a:avLst/>
              <a:gdLst>
                <a:gd name="T0" fmla="*/ 0 w 272"/>
                <a:gd name="T1" fmla="*/ 0 h 174"/>
                <a:gd name="T2" fmla="*/ 2147483647 w 272"/>
                <a:gd name="T3" fmla="*/ 2147483647 h 174"/>
                <a:gd name="T4" fmla="*/ 0 60000 65536"/>
                <a:gd name="T5" fmla="*/ 0 60000 65536"/>
                <a:gd name="T6" fmla="*/ 0 w 272"/>
                <a:gd name="T7" fmla="*/ 0 h 174"/>
                <a:gd name="T8" fmla="*/ 272 w 272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2" h="174">
                  <a:moveTo>
                    <a:pt x="0" y="0"/>
                  </a:moveTo>
                  <a:lnTo>
                    <a:pt x="272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3" name="Freeform 544"/>
            <p:cNvSpPr>
              <a:spLocks/>
            </p:cNvSpPr>
            <p:nvPr/>
          </p:nvSpPr>
          <p:spPr bwMode="auto">
            <a:xfrm>
              <a:off x="5384707" y="4295083"/>
              <a:ext cx="481012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4" name="Freeform 545"/>
            <p:cNvSpPr>
              <a:spLocks/>
            </p:cNvSpPr>
            <p:nvPr/>
          </p:nvSpPr>
          <p:spPr bwMode="auto">
            <a:xfrm>
              <a:off x="6427694" y="4283970"/>
              <a:ext cx="558800" cy="234950"/>
            </a:xfrm>
            <a:custGeom>
              <a:avLst/>
              <a:gdLst>
                <a:gd name="T0" fmla="*/ 0 w 352"/>
                <a:gd name="T1" fmla="*/ 2147483647 h 148"/>
                <a:gd name="T2" fmla="*/ 2147483647 w 352"/>
                <a:gd name="T3" fmla="*/ 0 h 148"/>
                <a:gd name="T4" fmla="*/ 0 60000 65536"/>
                <a:gd name="T5" fmla="*/ 0 60000 65536"/>
                <a:gd name="T6" fmla="*/ 0 w 352"/>
                <a:gd name="T7" fmla="*/ 0 h 148"/>
                <a:gd name="T8" fmla="*/ 352 w 352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2" h="148">
                  <a:moveTo>
                    <a:pt x="0" y="148"/>
                  </a:moveTo>
                  <a:lnTo>
                    <a:pt x="35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5" name="Freeform 546"/>
            <p:cNvSpPr>
              <a:spLocks/>
            </p:cNvSpPr>
            <p:nvPr/>
          </p:nvSpPr>
          <p:spPr bwMode="auto">
            <a:xfrm>
              <a:off x="6999194" y="4325245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6" name="Freeform 547"/>
            <p:cNvSpPr>
              <a:spLocks/>
            </p:cNvSpPr>
            <p:nvPr/>
          </p:nvSpPr>
          <p:spPr bwMode="auto">
            <a:xfrm>
              <a:off x="5764119" y="4858645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7" name="Freeform 548"/>
            <p:cNvSpPr>
              <a:spLocks/>
            </p:cNvSpPr>
            <p:nvPr/>
          </p:nvSpPr>
          <p:spPr bwMode="auto">
            <a:xfrm>
              <a:off x="5227544" y="4318895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8" name="Line 549"/>
            <p:cNvSpPr>
              <a:spLocks noChangeShapeType="1"/>
            </p:cNvSpPr>
            <p:nvPr/>
          </p:nvSpPr>
          <p:spPr bwMode="auto">
            <a:xfrm rot="16200000" flipH="1" flipV="1">
              <a:off x="8143782" y="3558481"/>
              <a:ext cx="0" cy="1362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69" name="Group 553"/>
            <p:cNvGrpSpPr>
              <a:grpSpLocks/>
            </p:cNvGrpSpPr>
            <p:nvPr/>
          </p:nvGrpSpPr>
          <p:grpSpPr bwMode="auto">
            <a:xfrm>
              <a:off x="5878419" y="3731519"/>
              <a:ext cx="600075" cy="287339"/>
              <a:chOff x="4396" y="1245"/>
              <a:chExt cx="672" cy="248"/>
            </a:xfrm>
          </p:grpSpPr>
          <p:sp>
            <p:nvSpPr>
              <p:cNvPr id="7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7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7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grpSp>
            <p:nvGrpSpPr>
              <p:cNvPr id="73" name="Group 55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6" name="Freeform 5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7" name="Freeform 5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74" name="Line 560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5" name="Line 56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78" name="Group 562"/>
            <p:cNvGrpSpPr>
              <a:grpSpLocks/>
            </p:cNvGrpSpPr>
            <p:nvPr/>
          </p:nvGrpSpPr>
          <p:grpSpPr bwMode="auto">
            <a:xfrm>
              <a:off x="6432457" y="4731646"/>
              <a:ext cx="600075" cy="287339"/>
              <a:chOff x="4396" y="1245"/>
              <a:chExt cx="672" cy="248"/>
            </a:xfrm>
          </p:grpSpPr>
          <p:sp>
            <p:nvSpPr>
              <p:cNvPr id="7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8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8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grpSp>
            <p:nvGrpSpPr>
              <p:cNvPr id="82" name="Group 56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5" name="Freeform 5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6" name="Freeform 5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83" name="Line 569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4" name="Line 57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87" name="Group 571"/>
            <p:cNvGrpSpPr>
              <a:grpSpLocks/>
            </p:cNvGrpSpPr>
            <p:nvPr/>
          </p:nvGrpSpPr>
          <p:grpSpPr bwMode="auto">
            <a:xfrm>
              <a:off x="5213257" y="4684021"/>
              <a:ext cx="600075" cy="287339"/>
              <a:chOff x="4396" y="1245"/>
              <a:chExt cx="672" cy="248"/>
            </a:xfrm>
          </p:grpSpPr>
          <p:sp>
            <p:nvSpPr>
              <p:cNvPr id="8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8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9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grpSp>
            <p:nvGrpSpPr>
              <p:cNvPr id="91" name="Group 57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4" name="Freeform 5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5" name="Freeform 5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" name="Line 578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3" name="Line 579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96" name="Group 342"/>
            <p:cNvGrpSpPr>
              <a:grpSpLocks/>
            </p:cNvGrpSpPr>
            <p:nvPr/>
          </p:nvGrpSpPr>
          <p:grpSpPr bwMode="auto">
            <a:xfrm>
              <a:off x="3784507" y="3780734"/>
              <a:ext cx="4433887" cy="1200151"/>
              <a:chOff x="1489" y="3201"/>
              <a:chExt cx="2793" cy="756"/>
            </a:xfrm>
          </p:grpSpPr>
          <p:grpSp>
            <p:nvGrpSpPr>
              <p:cNvPr id="97" name="Group 177"/>
              <p:cNvGrpSpPr>
                <a:grpSpLocks/>
              </p:cNvGrpSpPr>
              <p:nvPr/>
            </p:nvGrpSpPr>
            <p:grpSpPr bwMode="auto">
              <a:xfrm>
                <a:off x="1489" y="3267"/>
                <a:ext cx="228" cy="165"/>
                <a:chOff x="1548" y="3723"/>
                <a:chExt cx="228" cy="165"/>
              </a:xfrm>
            </p:grpSpPr>
            <p:sp>
              <p:nvSpPr>
                <p:cNvPr id="118" name="Rectangle 175"/>
                <p:cNvSpPr>
                  <a:spLocks noChangeArrowheads="1"/>
                </p:cNvSpPr>
                <p:nvPr/>
              </p:nvSpPr>
              <p:spPr bwMode="auto">
                <a:xfrm>
                  <a:off x="1563" y="3723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9" name="Rectangle 174"/>
                <p:cNvSpPr>
                  <a:spLocks noChangeArrowheads="1"/>
                </p:cNvSpPr>
                <p:nvPr/>
              </p:nvSpPr>
              <p:spPr bwMode="auto">
                <a:xfrm>
                  <a:off x="1548" y="3738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0" name="Line 176"/>
                <p:cNvSpPr>
                  <a:spLocks noChangeShapeType="1"/>
                </p:cNvSpPr>
                <p:nvPr/>
              </p:nvSpPr>
              <p:spPr bwMode="auto">
                <a:xfrm>
                  <a:off x="1650" y="3816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98" name="Group 178"/>
              <p:cNvGrpSpPr>
                <a:grpSpLocks/>
              </p:cNvGrpSpPr>
              <p:nvPr/>
            </p:nvGrpSpPr>
            <p:grpSpPr bwMode="auto">
              <a:xfrm>
                <a:off x="1987" y="3270"/>
                <a:ext cx="228" cy="165"/>
                <a:chOff x="1548" y="3723"/>
                <a:chExt cx="228" cy="165"/>
              </a:xfrm>
            </p:grpSpPr>
            <p:sp>
              <p:nvSpPr>
                <p:cNvPr id="115" name="Rectangle 179"/>
                <p:cNvSpPr>
                  <a:spLocks noChangeArrowheads="1"/>
                </p:cNvSpPr>
                <p:nvPr/>
              </p:nvSpPr>
              <p:spPr bwMode="auto">
                <a:xfrm>
                  <a:off x="1563" y="3723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48" y="3738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7" name="Line 181"/>
                <p:cNvSpPr>
                  <a:spLocks noChangeShapeType="1"/>
                </p:cNvSpPr>
                <p:nvPr/>
              </p:nvSpPr>
              <p:spPr bwMode="auto">
                <a:xfrm>
                  <a:off x="1650" y="3816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99" name="Group 182"/>
              <p:cNvGrpSpPr>
                <a:grpSpLocks/>
              </p:cNvGrpSpPr>
              <p:nvPr/>
            </p:nvGrpSpPr>
            <p:grpSpPr bwMode="auto">
              <a:xfrm>
                <a:off x="3166" y="3201"/>
                <a:ext cx="228" cy="165"/>
                <a:chOff x="1548" y="3723"/>
                <a:chExt cx="228" cy="165"/>
              </a:xfrm>
            </p:grpSpPr>
            <p:sp>
              <p:nvSpPr>
                <p:cNvPr id="112" name="Rectangle 183"/>
                <p:cNvSpPr>
                  <a:spLocks noChangeArrowheads="1"/>
                </p:cNvSpPr>
                <p:nvPr/>
              </p:nvSpPr>
              <p:spPr bwMode="auto">
                <a:xfrm>
                  <a:off x="1563" y="3723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3" name="Rectangle 184"/>
                <p:cNvSpPr>
                  <a:spLocks noChangeArrowheads="1"/>
                </p:cNvSpPr>
                <p:nvPr/>
              </p:nvSpPr>
              <p:spPr bwMode="auto">
                <a:xfrm>
                  <a:off x="1548" y="3738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" name="Line 185"/>
                <p:cNvSpPr>
                  <a:spLocks noChangeShapeType="1"/>
                </p:cNvSpPr>
                <p:nvPr/>
              </p:nvSpPr>
              <p:spPr bwMode="auto">
                <a:xfrm>
                  <a:off x="1650" y="3816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100" name="Group 186"/>
              <p:cNvGrpSpPr>
                <a:grpSpLocks/>
              </p:cNvGrpSpPr>
              <p:nvPr/>
            </p:nvGrpSpPr>
            <p:grpSpPr bwMode="auto">
              <a:xfrm>
                <a:off x="2836" y="3792"/>
                <a:ext cx="228" cy="165"/>
                <a:chOff x="1548" y="3723"/>
                <a:chExt cx="228" cy="165"/>
              </a:xfrm>
            </p:grpSpPr>
            <p:sp>
              <p:nvSpPr>
                <p:cNvPr id="109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63" y="3723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1548" y="3738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1" name="Line 189"/>
                <p:cNvSpPr>
                  <a:spLocks noChangeShapeType="1"/>
                </p:cNvSpPr>
                <p:nvPr/>
              </p:nvSpPr>
              <p:spPr bwMode="auto">
                <a:xfrm>
                  <a:off x="1650" y="3816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101" name="Group 190"/>
              <p:cNvGrpSpPr>
                <a:grpSpLocks/>
              </p:cNvGrpSpPr>
              <p:nvPr/>
            </p:nvGrpSpPr>
            <p:grpSpPr bwMode="auto">
              <a:xfrm>
                <a:off x="2572" y="3492"/>
                <a:ext cx="228" cy="165"/>
                <a:chOff x="1548" y="3723"/>
                <a:chExt cx="228" cy="165"/>
              </a:xfrm>
            </p:grpSpPr>
            <p:sp>
              <p:nvSpPr>
                <p:cNvPr id="106" name="Rectangle 191"/>
                <p:cNvSpPr>
                  <a:spLocks noChangeArrowheads="1"/>
                </p:cNvSpPr>
                <p:nvPr/>
              </p:nvSpPr>
              <p:spPr bwMode="auto">
                <a:xfrm>
                  <a:off x="1563" y="3723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7" name="Rectangle 192"/>
                <p:cNvSpPr>
                  <a:spLocks noChangeArrowheads="1"/>
                </p:cNvSpPr>
                <p:nvPr/>
              </p:nvSpPr>
              <p:spPr bwMode="auto">
                <a:xfrm>
                  <a:off x="1548" y="3738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193"/>
                <p:cNvSpPr>
                  <a:spLocks noChangeShapeType="1"/>
                </p:cNvSpPr>
                <p:nvPr/>
              </p:nvSpPr>
              <p:spPr bwMode="auto">
                <a:xfrm>
                  <a:off x="1650" y="3816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  <p:grpSp>
            <p:nvGrpSpPr>
              <p:cNvPr id="102" name="Group 194"/>
              <p:cNvGrpSpPr>
                <a:grpSpLocks/>
              </p:cNvGrpSpPr>
              <p:nvPr/>
            </p:nvGrpSpPr>
            <p:grpSpPr bwMode="auto">
              <a:xfrm>
                <a:off x="4054" y="3318"/>
                <a:ext cx="228" cy="165"/>
                <a:chOff x="1548" y="3723"/>
                <a:chExt cx="228" cy="165"/>
              </a:xfrm>
            </p:grpSpPr>
            <p:sp>
              <p:nvSpPr>
                <p:cNvPr id="103" name="Rectangle 195"/>
                <p:cNvSpPr>
                  <a:spLocks noChangeArrowheads="1"/>
                </p:cNvSpPr>
                <p:nvPr/>
              </p:nvSpPr>
              <p:spPr bwMode="auto">
                <a:xfrm>
                  <a:off x="1563" y="3723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Rectangle 196"/>
                <p:cNvSpPr>
                  <a:spLocks noChangeArrowheads="1"/>
                </p:cNvSpPr>
                <p:nvPr/>
              </p:nvSpPr>
              <p:spPr bwMode="auto">
                <a:xfrm>
                  <a:off x="1548" y="3738"/>
                  <a:ext cx="102" cy="15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5" name="Line 197"/>
                <p:cNvSpPr>
                  <a:spLocks noChangeShapeType="1"/>
                </p:cNvSpPr>
                <p:nvPr/>
              </p:nvSpPr>
              <p:spPr bwMode="auto">
                <a:xfrm>
                  <a:off x="1650" y="3816"/>
                  <a:ext cx="126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400"/>
                </a:p>
              </p:txBody>
            </p:sp>
          </p:grp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20319A9-7B8C-8243-B12A-050E5BFC8DAB}"/>
              </a:ext>
            </a:extLst>
          </p:cNvPr>
          <p:cNvGrpSpPr/>
          <p:nvPr/>
        </p:nvGrpSpPr>
        <p:grpSpPr>
          <a:xfrm>
            <a:off x="6997002" y="321120"/>
            <a:ext cx="2416931" cy="3386947"/>
            <a:chOff x="6997002" y="321120"/>
            <a:chExt cx="2416931" cy="338694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D7AA579-2CD5-5E40-9D6F-5F6BD16E1EED}"/>
                </a:ext>
              </a:extLst>
            </p:cNvPr>
            <p:cNvSpPr/>
            <p:nvPr/>
          </p:nvSpPr>
          <p:spPr>
            <a:xfrm>
              <a:off x="6997002" y="2789216"/>
              <a:ext cx="1639678" cy="918851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BFC582-F59E-4649-9ECA-87B348BE20B8}"/>
                </a:ext>
              </a:extLst>
            </p:cNvPr>
            <p:cNvSpPr txBox="1"/>
            <p:nvPr/>
          </p:nvSpPr>
          <p:spPr>
            <a:xfrm>
              <a:off x="7297445" y="321120"/>
              <a:ext cx="21164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/>
                  </a:solidFill>
                </a:rPr>
                <a:t>This router only controls its own behavior.  It sees packet arrive and forwards them on one of its 4 links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E746E96-3EA4-EB40-AECE-34B10C95D747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 flipH="1">
              <a:off x="7816841" y="2260112"/>
              <a:ext cx="209075" cy="529104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21" y="944"/>
            <a:ext cx="5554379" cy="6944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router?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4"/>
            <a:ext cx="9687353" cy="1562857"/>
          </a:xfrm>
        </p:spPr>
        <p:txBody>
          <a:bodyPr/>
          <a:lstStyle/>
          <a:p>
            <a:r>
              <a:rPr lang="en-US" dirty="0"/>
              <a:t>A device with multiple network connections that is dedicated to forwarding packets</a:t>
            </a:r>
            <a:br>
              <a:rPr lang="en-US" dirty="0"/>
            </a:br>
            <a:r>
              <a:rPr lang="en-US" dirty="0"/>
              <a:t>(and deciding forwarding rules).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087"/>
            <a:ext cx="3539702" cy="235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723" y="2979185"/>
            <a:ext cx="234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</a:t>
            </a:r>
            <a:r>
              <a:rPr lang="en-US" sz="2000" i="1" dirty="0"/>
              <a:t>edge</a:t>
            </a:r>
            <a:r>
              <a:rPr lang="en-US" sz="2000" dirty="0"/>
              <a:t> router has just one connection to the Internet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25619" y="4049196"/>
            <a:ext cx="258183" cy="15401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60" y="3912087"/>
            <a:ext cx="4264365" cy="3411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7456" y="3093709"/>
            <a:ext cx="3815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Routers usually are expandable to connect different types of physical media/cables (cat5, fiber, etc.)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58062" y="4223145"/>
            <a:ext cx="290457" cy="14632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7009" y="4223145"/>
            <a:ext cx="0" cy="14632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73542" y="4223145"/>
            <a:ext cx="242414" cy="14632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53143" y="2711840"/>
            <a:ext cx="163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Core routers can handle up to 160 </a:t>
            </a:r>
            <a:r>
              <a:rPr lang="en-US" sz="2000" dirty="0" err="1"/>
              <a:t>TBps</a:t>
            </a:r>
            <a:endParaRPr lang="en-US" sz="2000" dirty="0"/>
          </a:p>
        </p:txBody>
      </p:sp>
      <p:grpSp>
        <p:nvGrpSpPr>
          <p:cNvPr id="20" name="Group 571"/>
          <p:cNvGrpSpPr>
            <a:grpSpLocks/>
          </p:cNvGrpSpPr>
          <p:nvPr/>
        </p:nvGrpSpPr>
        <p:grpSpPr bwMode="auto">
          <a:xfrm>
            <a:off x="4348817" y="357195"/>
            <a:ext cx="1105310" cy="529264"/>
            <a:chOff x="4396" y="1245"/>
            <a:chExt cx="672" cy="248"/>
          </a:xfrm>
        </p:grpSpPr>
        <p:sp>
          <p:nvSpPr>
            <p:cNvPr id="2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2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2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grpSp>
          <p:nvGrpSpPr>
            <p:cNvPr id="24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7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8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5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997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5680530" cy="5594888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Interface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a connection between host/router and a link.</a:t>
            </a:r>
          </a:p>
          <a:p>
            <a:r>
              <a:rPr lang="en-US" dirty="0"/>
              <a:t>Every interface has an </a:t>
            </a:r>
            <a:r>
              <a:rPr lang="en-US" i="1" dirty="0">
                <a:solidFill>
                  <a:schemeClr val="accent6"/>
                </a:solidFill>
              </a:rPr>
              <a:t>IP address </a:t>
            </a:r>
            <a:r>
              <a:rPr lang="en-US" dirty="0"/>
              <a:t>(32 bits long in IP version 4)</a:t>
            </a:r>
          </a:p>
          <a:p>
            <a:r>
              <a:rPr lang="en-US" dirty="0"/>
              <a:t>Routers usually have multiple interfaces (for multiple links)</a:t>
            </a:r>
          </a:p>
          <a:p>
            <a:r>
              <a:rPr lang="en-US" dirty="0"/>
              <a:t>Hosts usually have one or </a:t>
            </a:r>
            <a:r>
              <a:rPr lang="en-US" dirty="0">
                <a:solidFill>
                  <a:schemeClr val="accent2"/>
                </a:solidFill>
              </a:rPr>
              <a:t>two</a:t>
            </a:r>
            <a:r>
              <a:rPr lang="en-US" dirty="0"/>
              <a:t> interfaces (</a:t>
            </a:r>
            <a:r>
              <a:rPr lang="en-US" dirty="0" err="1"/>
              <a:t>WiFi</a:t>
            </a:r>
            <a:r>
              <a:rPr lang="en-US" dirty="0"/>
              <a:t> + wired).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Dotted quad decimal </a:t>
            </a:r>
            <a:r>
              <a:rPr lang="en-US" dirty="0"/>
              <a:t>notation</a:t>
            </a:r>
            <a:br>
              <a:rPr lang="en-US" dirty="0"/>
            </a:br>
            <a:r>
              <a:rPr lang="en-US" dirty="0"/>
              <a:t>is used for IPv4 </a:t>
            </a:r>
            <a:r>
              <a:rPr lang="en-US" dirty="0" err="1"/>
              <a:t>addresss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740011" y="297863"/>
            <a:ext cx="6509793" cy="6297341"/>
            <a:chOff x="3705329" y="1282700"/>
            <a:chExt cx="5070039" cy="4904573"/>
          </a:xfrm>
        </p:grpSpPr>
        <p:sp>
          <p:nvSpPr>
            <p:cNvPr id="4" name="Freeform 140"/>
            <p:cNvSpPr>
              <a:spLocks/>
            </p:cNvSpPr>
            <p:nvPr/>
          </p:nvSpPr>
          <p:spPr bwMode="auto">
            <a:xfrm rot="16200000">
              <a:off x="6203156" y="3196432"/>
              <a:ext cx="846137" cy="159385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" name="Freeform 140"/>
            <p:cNvSpPr>
              <a:spLocks/>
            </p:cNvSpPr>
            <p:nvPr/>
          </p:nvSpPr>
          <p:spPr bwMode="auto">
            <a:xfrm rot="10800000">
              <a:off x="7200900" y="1870075"/>
              <a:ext cx="846138" cy="159385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Freeform 140"/>
            <p:cNvSpPr>
              <a:spLocks/>
            </p:cNvSpPr>
            <p:nvPr/>
          </p:nvSpPr>
          <p:spPr bwMode="auto">
            <a:xfrm>
              <a:off x="5165725" y="1452563"/>
              <a:ext cx="1038225" cy="1927225"/>
            </a:xfrm>
            <a:custGeom>
              <a:avLst/>
              <a:gdLst>
                <a:gd name="T0" fmla="*/ 2147483647 w 1223"/>
                <a:gd name="T1" fmla="*/ 2147483647 h 1291"/>
                <a:gd name="T2" fmla="*/ 2147483647 w 1223"/>
                <a:gd name="T3" fmla="*/ 2147483647 h 1291"/>
                <a:gd name="T4" fmla="*/ 2147483647 w 1223"/>
                <a:gd name="T5" fmla="*/ 2147483647 h 1291"/>
                <a:gd name="T6" fmla="*/ 2147483647 w 1223"/>
                <a:gd name="T7" fmla="*/ 2147483647 h 1291"/>
                <a:gd name="T8" fmla="*/ 2147483647 w 1223"/>
                <a:gd name="T9" fmla="*/ 2147483647 h 1291"/>
                <a:gd name="T10" fmla="*/ 2147483647 w 1223"/>
                <a:gd name="T11" fmla="*/ 2147483647 h 1291"/>
                <a:gd name="T12" fmla="*/ 2147483647 w 1223"/>
                <a:gd name="T13" fmla="*/ 2147483647 h 1291"/>
                <a:gd name="T14" fmla="*/ 2147483647 w 1223"/>
                <a:gd name="T15" fmla="*/ 2147483647 h 1291"/>
                <a:gd name="T16" fmla="*/ 2147483647 w 1223"/>
                <a:gd name="T17" fmla="*/ 2147483647 h 1291"/>
                <a:gd name="T18" fmla="*/ 2147483647 w 1223"/>
                <a:gd name="T19" fmla="*/ 2147483647 h 1291"/>
                <a:gd name="T20" fmla="*/ 2147483647 w 1223"/>
                <a:gd name="T21" fmla="*/ 2147483647 h 1291"/>
                <a:gd name="T22" fmla="*/ 2147483647 w 1223"/>
                <a:gd name="T23" fmla="*/ 2147483647 h 1291"/>
                <a:gd name="T24" fmla="*/ 2147483647 w 1223"/>
                <a:gd name="T25" fmla="*/ 2147483647 h 1291"/>
                <a:gd name="T26" fmla="*/ 2147483647 w 1223"/>
                <a:gd name="T27" fmla="*/ 2147483647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548188" y="128270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223.1.1.1</a:t>
              </a:r>
              <a:endParaRPr lang="en-US" altLang="en-US" sz="1800">
                <a:latin typeface="Comic Sans MS" charset="0"/>
              </a:endParaRPr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902077" y="2012955"/>
              <a:ext cx="1471613" cy="488953"/>
              <a:chOff x="3306" y="463"/>
              <a:chExt cx="927" cy="308"/>
            </a:xfrm>
          </p:grpSpPr>
          <p:sp>
            <p:nvSpPr>
              <p:cNvPr id="9" name="Rectangle 28"/>
              <p:cNvSpPr>
                <a:spLocks noChangeArrowheads="1"/>
              </p:cNvSpPr>
              <p:nvPr/>
            </p:nvSpPr>
            <p:spPr bwMode="auto">
              <a:xfrm>
                <a:off x="3306" y="657"/>
                <a:ext cx="525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3671" y="463"/>
                <a:ext cx="56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223.1.1.2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486382" y="272637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223.1.1.3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753100" y="236855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223.1.1.4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>
              <a:off x="6854825" y="2668588"/>
              <a:ext cx="581025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6729413" y="237807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223.1.2.9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7878763" y="1978025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7878763" y="3249613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7458075" y="334962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7250113" y="174307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616700" y="3006725"/>
              <a:ext cx="0" cy="757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H="1" flipV="1">
              <a:off x="6092948" y="42799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H="1" flipV="1">
              <a:off x="7180263" y="42846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7212013" y="4344988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4723471" y="4348556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223.1.3.3</a:t>
              </a:r>
              <a:endParaRPr lang="en-US" altLang="en-US" sz="1800" dirty="0">
                <a:latin typeface="Comic Sans MS" charset="0"/>
              </a:endParaRPr>
            </a:p>
          </p:txBody>
        </p:sp>
        <p:grpSp>
          <p:nvGrpSpPr>
            <p:cNvPr id="24" name="Group 57"/>
            <p:cNvGrpSpPr>
              <a:grpSpLocks/>
            </p:cNvGrpSpPr>
            <p:nvPr/>
          </p:nvGrpSpPr>
          <p:grpSpPr bwMode="auto">
            <a:xfrm>
              <a:off x="6113463" y="3101979"/>
              <a:ext cx="992187" cy="287338"/>
              <a:chOff x="4532" y="1229"/>
              <a:chExt cx="625" cy="181"/>
            </a:xfrm>
          </p:grpSpPr>
          <p:sp>
            <p:nvSpPr>
              <p:cNvPr id="25" name="Rectangle 58"/>
              <p:cNvSpPr>
                <a:spLocks noChangeArrowheads="1"/>
              </p:cNvSpPr>
              <p:nvPr/>
            </p:nvSpPr>
            <p:spPr bwMode="auto">
              <a:xfrm>
                <a:off x="4587" y="1284"/>
                <a:ext cx="534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6" name="Text Box 59"/>
              <p:cNvSpPr txBox="1">
                <a:spLocks noChangeArrowheads="1"/>
              </p:cNvSpPr>
              <p:nvPr/>
            </p:nvSpPr>
            <p:spPr bwMode="auto">
              <a:xfrm>
                <a:off x="4532" y="1229"/>
                <a:ext cx="62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223.1.3.27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sp>
          <p:nvSpPr>
            <p:cNvPr id="27" name="Text Box 60"/>
            <p:cNvSpPr txBox="1">
              <a:spLocks noChangeArrowheads="1"/>
            </p:cNvSpPr>
            <p:nvPr/>
          </p:nvSpPr>
          <p:spPr bwMode="auto">
            <a:xfrm>
              <a:off x="3705329" y="5287775"/>
              <a:ext cx="5070039" cy="32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100" dirty="0"/>
                <a:t>223.1.1.1 = 11011111 00000001 00000001 00000001</a:t>
              </a:r>
              <a:endParaRPr lang="en-US" altLang="en-US" sz="2100" dirty="0">
                <a:latin typeface="Comic Sans MS" charset="0"/>
              </a:endParaRPr>
            </a:p>
          </p:txBody>
        </p:sp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4835340" y="5597525"/>
              <a:ext cx="892175" cy="92075"/>
            </a:xfrm>
            <a:custGeom>
              <a:avLst/>
              <a:gdLst>
                <a:gd name="T0" fmla="*/ 0 w 562"/>
                <a:gd name="T1" fmla="*/ 0 h 58"/>
                <a:gd name="T2" fmla="*/ 0 w 562"/>
                <a:gd name="T3" fmla="*/ 2147483647 h 58"/>
                <a:gd name="T4" fmla="*/ 2147483647 w 562"/>
                <a:gd name="T5" fmla="*/ 2147483647 h 58"/>
                <a:gd name="T6" fmla="*/ 2147483647 w 56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8"/>
                <a:gd name="T14" fmla="*/ 562 w 56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8">
                  <a:moveTo>
                    <a:pt x="0" y="0"/>
                  </a:moveTo>
                  <a:lnTo>
                    <a:pt x="0" y="58"/>
                  </a:lnTo>
                  <a:lnTo>
                    <a:pt x="562" y="58"/>
                  </a:lnTo>
                  <a:lnTo>
                    <a:pt x="562" y="1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5797363" y="5616575"/>
              <a:ext cx="892175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6762563" y="5619750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7727764" y="5622925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2" name="Text Box 65"/>
            <p:cNvSpPr txBox="1">
              <a:spLocks noChangeArrowheads="1"/>
            </p:cNvSpPr>
            <p:nvPr/>
          </p:nvSpPr>
          <p:spPr bwMode="auto">
            <a:xfrm>
              <a:off x="5062647" y="5818188"/>
              <a:ext cx="544583" cy="35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223</a:t>
              </a:r>
              <a:endParaRPr lang="en-US" altLang="en-US" sz="2800" dirty="0">
                <a:latin typeface="Comic Sans MS" charset="0"/>
              </a:endParaRPr>
            </a:p>
          </p:txBody>
        </p:sp>
        <p:sp>
          <p:nvSpPr>
            <p:cNvPr id="33" name="Text Box 66"/>
            <p:cNvSpPr txBox="1">
              <a:spLocks noChangeArrowheads="1"/>
            </p:cNvSpPr>
            <p:nvPr/>
          </p:nvSpPr>
          <p:spPr bwMode="auto">
            <a:xfrm>
              <a:off x="6105633" y="5827713"/>
              <a:ext cx="277411" cy="35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1</a:t>
              </a:r>
              <a:endParaRPr lang="en-US" altLang="en-US" sz="2800">
                <a:latin typeface="Comic Sans MS" charset="0"/>
              </a:endParaRPr>
            </a:p>
          </p:txBody>
        </p:sp>
        <p:sp>
          <p:nvSpPr>
            <p:cNvPr id="34" name="Text Box 67"/>
            <p:cNvSpPr txBox="1">
              <a:spLocks noChangeArrowheads="1"/>
            </p:cNvSpPr>
            <p:nvPr/>
          </p:nvSpPr>
          <p:spPr bwMode="auto">
            <a:xfrm>
              <a:off x="8063022" y="5827713"/>
              <a:ext cx="277411" cy="35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1</a:t>
              </a:r>
              <a:endParaRPr lang="en-US" altLang="en-US" sz="2800" dirty="0">
                <a:latin typeface="Comic Sans MS" charset="0"/>
              </a:endParaRPr>
            </a:p>
          </p:txBody>
        </p:sp>
        <p:sp>
          <p:nvSpPr>
            <p:cNvPr id="35" name="Text Box 68"/>
            <p:cNvSpPr txBox="1">
              <a:spLocks noChangeArrowheads="1"/>
            </p:cNvSpPr>
            <p:nvPr/>
          </p:nvSpPr>
          <p:spPr bwMode="auto">
            <a:xfrm>
              <a:off x="7043848" y="5827713"/>
              <a:ext cx="277411" cy="35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1</a:t>
              </a:r>
              <a:endParaRPr lang="en-US" altLang="en-US" sz="2800">
                <a:latin typeface="Comic Sans MS" charset="0"/>
              </a:endParaRPr>
            </a:p>
          </p:txBody>
        </p:sp>
        <p:grpSp>
          <p:nvGrpSpPr>
            <p:cNvPr id="36" name="Group 73"/>
            <p:cNvGrpSpPr>
              <a:grpSpLocks/>
            </p:cNvGrpSpPr>
            <p:nvPr/>
          </p:nvGrpSpPr>
          <p:grpSpPr bwMode="auto">
            <a:xfrm>
              <a:off x="4373563" y="1528763"/>
              <a:ext cx="641350" cy="558800"/>
              <a:chOff x="-44" y="1473"/>
              <a:chExt cx="981" cy="1105"/>
            </a:xfrm>
          </p:grpSpPr>
          <p:pic>
            <p:nvPicPr>
              <p:cNvPr id="37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9" name="Group 80"/>
            <p:cNvGrpSpPr>
              <a:grpSpLocks/>
            </p:cNvGrpSpPr>
            <p:nvPr/>
          </p:nvGrpSpPr>
          <p:grpSpPr bwMode="auto">
            <a:xfrm>
              <a:off x="4402796" y="2219793"/>
              <a:ext cx="641350" cy="558800"/>
              <a:chOff x="8" y="1656"/>
              <a:chExt cx="981" cy="1105"/>
            </a:xfrm>
          </p:grpSpPr>
          <p:pic>
            <p:nvPicPr>
              <p:cNvPr id="40" name="Picture 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" y="1656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Freeform 82"/>
              <p:cNvSpPr>
                <a:spLocks/>
              </p:cNvSpPr>
              <p:nvPr/>
            </p:nvSpPr>
            <p:spPr bwMode="auto">
              <a:xfrm flipH="1">
                <a:off x="421" y="1766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4397375" y="2736850"/>
              <a:ext cx="641350" cy="558800"/>
              <a:chOff x="-44" y="1473"/>
              <a:chExt cx="981" cy="1105"/>
            </a:xfrm>
          </p:grpSpPr>
          <p:pic>
            <p:nvPicPr>
              <p:cNvPr id="43" name="Picture 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Freeform 8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5" name="Group 87"/>
            <p:cNvGrpSpPr>
              <a:grpSpLocks/>
            </p:cNvGrpSpPr>
            <p:nvPr/>
          </p:nvGrpSpPr>
          <p:grpSpPr bwMode="auto">
            <a:xfrm flipH="1">
              <a:off x="8056563" y="1685925"/>
              <a:ext cx="641350" cy="558800"/>
              <a:chOff x="-44" y="1473"/>
              <a:chExt cx="981" cy="1105"/>
            </a:xfrm>
          </p:grpSpPr>
          <p:pic>
            <p:nvPicPr>
              <p:cNvPr id="46" name="Picture 8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8" name="Group 90"/>
            <p:cNvGrpSpPr>
              <a:grpSpLocks/>
            </p:cNvGrpSpPr>
            <p:nvPr/>
          </p:nvGrpSpPr>
          <p:grpSpPr bwMode="auto">
            <a:xfrm flipH="1">
              <a:off x="8070850" y="2965450"/>
              <a:ext cx="641350" cy="558800"/>
              <a:chOff x="-44" y="1473"/>
              <a:chExt cx="981" cy="1105"/>
            </a:xfrm>
          </p:grpSpPr>
          <p:pic>
            <p:nvPicPr>
              <p:cNvPr id="49" name="Picture 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1" name="Group 93"/>
            <p:cNvGrpSpPr>
              <a:grpSpLocks/>
            </p:cNvGrpSpPr>
            <p:nvPr/>
          </p:nvGrpSpPr>
          <p:grpSpPr bwMode="auto">
            <a:xfrm flipH="1">
              <a:off x="6972300" y="4489450"/>
              <a:ext cx="641350" cy="558800"/>
              <a:chOff x="-44" y="1473"/>
              <a:chExt cx="981" cy="1105"/>
            </a:xfrm>
          </p:grpSpPr>
          <p:pic>
            <p:nvPicPr>
              <p:cNvPr id="52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4" name="Group 96"/>
            <p:cNvGrpSpPr>
              <a:grpSpLocks/>
            </p:cNvGrpSpPr>
            <p:nvPr/>
          </p:nvGrpSpPr>
          <p:grpSpPr bwMode="auto">
            <a:xfrm flipH="1">
              <a:off x="4826699" y="3833869"/>
              <a:ext cx="1623314" cy="1255656"/>
              <a:chOff x="-44" y="95"/>
              <a:chExt cx="2483" cy="2483"/>
            </a:xfrm>
          </p:grpSpPr>
          <p:pic>
            <p:nvPicPr>
              <p:cNvPr id="55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  <p:pic>
            <p:nvPicPr>
              <p:cNvPr id="71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58" y="95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98"/>
              <p:cNvSpPr>
                <a:spLocks/>
              </p:cNvSpPr>
              <p:nvPr/>
            </p:nvSpPr>
            <p:spPr bwMode="auto">
              <a:xfrm flipH="1">
                <a:off x="1867" y="200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7" name="Group 99"/>
            <p:cNvGrpSpPr>
              <a:grpSpLocks/>
            </p:cNvGrpSpPr>
            <p:nvPr/>
          </p:nvGrpSpPr>
          <p:grpSpPr bwMode="auto">
            <a:xfrm>
              <a:off x="6237288" y="2624138"/>
              <a:ext cx="698500" cy="355600"/>
              <a:chOff x="4396" y="1245"/>
              <a:chExt cx="672" cy="248"/>
            </a:xfrm>
          </p:grpSpPr>
          <p:sp>
            <p:nvSpPr>
              <p:cNvPr id="5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5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6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grpSp>
            <p:nvGrpSpPr>
              <p:cNvPr id="61" name="Group 10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4" name="Freeform 10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65" name="Freeform 10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66" name="Line 5"/>
            <p:cNvSpPr>
              <a:spLocks noChangeShapeType="1"/>
            </p:cNvSpPr>
            <p:nvPr/>
          </p:nvSpPr>
          <p:spPr bwMode="auto">
            <a:xfrm>
              <a:off x="4979988" y="1816100"/>
              <a:ext cx="3905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 flipV="1">
              <a:off x="5014913" y="2555875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>
              <a:off x="5026025" y="3087688"/>
              <a:ext cx="422275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5780088" y="2663825"/>
              <a:ext cx="5619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4482077" y="354653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223.1.1.4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74" name="Text Box 56"/>
            <p:cNvSpPr txBox="1">
              <a:spLocks noChangeArrowheads="1"/>
            </p:cNvSpPr>
            <p:nvPr/>
          </p:nvSpPr>
          <p:spPr bwMode="auto">
            <a:xfrm>
              <a:off x="6087694" y="4468444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V="1">
              <a:off x="5322873" y="3269061"/>
              <a:ext cx="152703" cy="605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5441094" y="4240557"/>
              <a:ext cx="471229" cy="458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flipV="1">
            <a:off x="5440373" y="3915480"/>
            <a:ext cx="1622368" cy="4549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03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5780426" cy="883403"/>
          </a:xfrm>
        </p:spPr>
        <p:txBody>
          <a:bodyPr/>
          <a:lstStyle/>
          <a:p>
            <a:r>
              <a:rPr lang="en-US" dirty="0"/>
              <a:t>Interface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5518351" cy="5594888"/>
          </a:xfrm>
        </p:spPr>
        <p:txBody>
          <a:bodyPr>
            <a:normAutofit/>
          </a:bodyPr>
          <a:lstStyle/>
          <a:p>
            <a:r>
              <a:rPr lang="en-US" dirty="0"/>
              <a:t>We’ll cover this later when discussing Link and Physical layers.</a:t>
            </a:r>
          </a:p>
          <a:p>
            <a:r>
              <a:rPr lang="en-US" dirty="0"/>
              <a:t>For now, assume that multiple interfaces can somehow be connected.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6"/>
                </a:solidFill>
              </a:rPr>
              <a:t>cables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connect two interfaces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6"/>
                </a:solidFill>
              </a:rPr>
              <a:t>switches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connect multiple</a:t>
            </a:r>
            <a:br>
              <a:rPr lang="en-US" dirty="0"/>
            </a:br>
            <a:r>
              <a:rPr lang="en-US" dirty="0"/>
              <a:t>	wired ethernet interfaces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6"/>
                </a:solidFill>
              </a:rPr>
              <a:t>base stations </a:t>
            </a:r>
            <a:r>
              <a:rPr lang="en-US" dirty="0"/>
              <a:t>connect multiple</a:t>
            </a:r>
            <a:br>
              <a:rPr lang="en-US" dirty="0"/>
            </a:br>
            <a:r>
              <a:rPr lang="en-US" dirty="0"/>
              <a:t>	wireless interfaces.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992627" y="297863"/>
            <a:ext cx="6176069" cy="4887862"/>
            <a:chOff x="3902077" y="1282700"/>
            <a:chExt cx="4810123" cy="3806825"/>
          </a:xfrm>
        </p:grpSpPr>
        <p:sp>
          <p:nvSpPr>
            <p:cNvPr id="4" name="Freeform 140"/>
            <p:cNvSpPr>
              <a:spLocks/>
            </p:cNvSpPr>
            <p:nvPr/>
          </p:nvSpPr>
          <p:spPr bwMode="auto">
            <a:xfrm rot="16200000">
              <a:off x="6203156" y="3196432"/>
              <a:ext cx="846137" cy="159385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" name="Freeform 140"/>
            <p:cNvSpPr>
              <a:spLocks/>
            </p:cNvSpPr>
            <p:nvPr/>
          </p:nvSpPr>
          <p:spPr bwMode="auto">
            <a:xfrm rot="10800000">
              <a:off x="7200900" y="1870075"/>
              <a:ext cx="846138" cy="159385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Freeform 140"/>
            <p:cNvSpPr>
              <a:spLocks/>
            </p:cNvSpPr>
            <p:nvPr/>
          </p:nvSpPr>
          <p:spPr bwMode="auto">
            <a:xfrm>
              <a:off x="5165725" y="1452563"/>
              <a:ext cx="1038225" cy="1927225"/>
            </a:xfrm>
            <a:custGeom>
              <a:avLst/>
              <a:gdLst>
                <a:gd name="T0" fmla="*/ 2147483647 w 1223"/>
                <a:gd name="T1" fmla="*/ 2147483647 h 1291"/>
                <a:gd name="T2" fmla="*/ 2147483647 w 1223"/>
                <a:gd name="T3" fmla="*/ 2147483647 h 1291"/>
                <a:gd name="T4" fmla="*/ 2147483647 w 1223"/>
                <a:gd name="T5" fmla="*/ 2147483647 h 1291"/>
                <a:gd name="T6" fmla="*/ 2147483647 w 1223"/>
                <a:gd name="T7" fmla="*/ 2147483647 h 1291"/>
                <a:gd name="T8" fmla="*/ 2147483647 w 1223"/>
                <a:gd name="T9" fmla="*/ 2147483647 h 1291"/>
                <a:gd name="T10" fmla="*/ 2147483647 w 1223"/>
                <a:gd name="T11" fmla="*/ 2147483647 h 1291"/>
                <a:gd name="T12" fmla="*/ 2147483647 w 1223"/>
                <a:gd name="T13" fmla="*/ 2147483647 h 1291"/>
                <a:gd name="T14" fmla="*/ 2147483647 w 1223"/>
                <a:gd name="T15" fmla="*/ 2147483647 h 1291"/>
                <a:gd name="T16" fmla="*/ 2147483647 w 1223"/>
                <a:gd name="T17" fmla="*/ 2147483647 h 1291"/>
                <a:gd name="T18" fmla="*/ 2147483647 w 1223"/>
                <a:gd name="T19" fmla="*/ 2147483647 h 1291"/>
                <a:gd name="T20" fmla="*/ 2147483647 w 1223"/>
                <a:gd name="T21" fmla="*/ 2147483647 h 1291"/>
                <a:gd name="T22" fmla="*/ 2147483647 w 1223"/>
                <a:gd name="T23" fmla="*/ 2147483647 h 1291"/>
                <a:gd name="T24" fmla="*/ 2147483647 w 1223"/>
                <a:gd name="T25" fmla="*/ 2147483647 h 1291"/>
                <a:gd name="T26" fmla="*/ 2147483647 w 1223"/>
                <a:gd name="T27" fmla="*/ 2147483647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548188" y="128270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223.1.1.1</a:t>
              </a:r>
              <a:endParaRPr lang="en-US" altLang="en-US" sz="1800">
                <a:latin typeface="Comic Sans MS" charset="0"/>
              </a:endParaRPr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902077" y="2012955"/>
              <a:ext cx="1471613" cy="488953"/>
              <a:chOff x="3306" y="463"/>
              <a:chExt cx="927" cy="308"/>
            </a:xfrm>
          </p:grpSpPr>
          <p:sp>
            <p:nvSpPr>
              <p:cNvPr id="9" name="Rectangle 28"/>
              <p:cNvSpPr>
                <a:spLocks noChangeArrowheads="1"/>
              </p:cNvSpPr>
              <p:nvPr/>
            </p:nvSpPr>
            <p:spPr bwMode="auto">
              <a:xfrm>
                <a:off x="3306" y="657"/>
                <a:ext cx="525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3671" y="463"/>
                <a:ext cx="56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223.1.1.2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486382" y="272637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223.1.1.3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753100" y="236855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223.1.1.4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 flipV="1">
              <a:off x="6854825" y="2652559"/>
              <a:ext cx="753629" cy="160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6729413" y="237807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223.1.2.9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7878763" y="1978025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7878763" y="3249613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7458075" y="334962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7250113" y="174307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616700" y="3006725"/>
              <a:ext cx="0" cy="757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H="1" flipV="1">
              <a:off x="6092948" y="42799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H="1" flipV="1">
              <a:off x="7180263" y="42846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7212013" y="4344988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4723471" y="4348556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223.1.3.3</a:t>
              </a:r>
              <a:endParaRPr lang="en-US" altLang="en-US" sz="1800" dirty="0">
                <a:latin typeface="Comic Sans MS" charset="0"/>
              </a:endParaRPr>
            </a:p>
          </p:txBody>
        </p:sp>
        <p:grpSp>
          <p:nvGrpSpPr>
            <p:cNvPr id="24" name="Group 57"/>
            <p:cNvGrpSpPr>
              <a:grpSpLocks/>
            </p:cNvGrpSpPr>
            <p:nvPr/>
          </p:nvGrpSpPr>
          <p:grpSpPr bwMode="auto">
            <a:xfrm>
              <a:off x="6113463" y="3101979"/>
              <a:ext cx="992187" cy="287338"/>
              <a:chOff x="4532" y="1229"/>
              <a:chExt cx="625" cy="181"/>
            </a:xfrm>
          </p:grpSpPr>
          <p:sp>
            <p:nvSpPr>
              <p:cNvPr id="25" name="Rectangle 58"/>
              <p:cNvSpPr>
                <a:spLocks noChangeArrowheads="1"/>
              </p:cNvSpPr>
              <p:nvPr/>
            </p:nvSpPr>
            <p:spPr bwMode="auto">
              <a:xfrm>
                <a:off x="4587" y="1284"/>
                <a:ext cx="534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6" name="Text Box 59"/>
              <p:cNvSpPr txBox="1">
                <a:spLocks noChangeArrowheads="1"/>
              </p:cNvSpPr>
              <p:nvPr/>
            </p:nvSpPr>
            <p:spPr bwMode="auto">
              <a:xfrm>
                <a:off x="4532" y="1229"/>
                <a:ext cx="62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223.1.3.27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grpSp>
          <p:nvGrpSpPr>
            <p:cNvPr id="36" name="Group 73"/>
            <p:cNvGrpSpPr>
              <a:grpSpLocks/>
            </p:cNvGrpSpPr>
            <p:nvPr/>
          </p:nvGrpSpPr>
          <p:grpSpPr bwMode="auto">
            <a:xfrm>
              <a:off x="4373563" y="1528763"/>
              <a:ext cx="641350" cy="558800"/>
              <a:chOff x="-44" y="1473"/>
              <a:chExt cx="981" cy="1105"/>
            </a:xfrm>
          </p:grpSpPr>
          <p:pic>
            <p:nvPicPr>
              <p:cNvPr id="37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9" name="Group 80"/>
            <p:cNvGrpSpPr>
              <a:grpSpLocks/>
            </p:cNvGrpSpPr>
            <p:nvPr/>
          </p:nvGrpSpPr>
          <p:grpSpPr bwMode="auto">
            <a:xfrm>
              <a:off x="4402796" y="2219793"/>
              <a:ext cx="641350" cy="558800"/>
              <a:chOff x="8" y="1656"/>
              <a:chExt cx="981" cy="1105"/>
            </a:xfrm>
          </p:grpSpPr>
          <p:pic>
            <p:nvPicPr>
              <p:cNvPr id="40" name="Picture 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" y="1656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Freeform 82"/>
              <p:cNvSpPr>
                <a:spLocks/>
              </p:cNvSpPr>
              <p:nvPr/>
            </p:nvSpPr>
            <p:spPr bwMode="auto">
              <a:xfrm flipH="1">
                <a:off x="421" y="1766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4397375" y="2736850"/>
              <a:ext cx="641350" cy="558800"/>
              <a:chOff x="-44" y="1473"/>
              <a:chExt cx="981" cy="1105"/>
            </a:xfrm>
          </p:grpSpPr>
          <p:pic>
            <p:nvPicPr>
              <p:cNvPr id="43" name="Picture 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Freeform 8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5" name="Group 87"/>
            <p:cNvGrpSpPr>
              <a:grpSpLocks/>
            </p:cNvGrpSpPr>
            <p:nvPr/>
          </p:nvGrpSpPr>
          <p:grpSpPr bwMode="auto">
            <a:xfrm flipH="1">
              <a:off x="8056563" y="1685925"/>
              <a:ext cx="641350" cy="558800"/>
              <a:chOff x="-44" y="1473"/>
              <a:chExt cx="981" cy="1105"/>
            </a:xfrm>
          </p:grpSpPr>
          <p:pic>
            <p:nvPicPr>
              <p:cNvPr id="46" name="Picture 8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8" name="Group 90"/>
            <p:cNvGrpSpPr>
              <a:grpSpLocks/>
            </p:cNvGrpSpPr>
            <p:nvPr/>
          </p:nvGrpSpPr>
          <p:grpSpPr bwMode="auto">
            <a:xfrm flipH="1">
              <a:off x="8070850" y="2965450"/>
              <a:ext cx="641350" cy="558800"/>
              <a:chOff x="-44" y="1473"/>
              <a:chExt cx="981" cy="1105"/>
            </a:xfrm>
          </p:grpSpPr>
          <p:pic>
            <p:nvPicPr>
              <p:cNvPr id="49" name="Picture 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1" name="Group 93"/>
            <p:cNvGrpSpPr>
              <a:grpSpLocks/>
            </p:cNvGrpSpPr>
            <p:nvPr/>
          </p:nvGrpSpPr>
          <p:grpSpPr bwMode="auto">
            <a:xfrm flipH="1">
              <a:off x="6972300" y="4489450"/>
              <a:ext cx="641350" cy="558800"/>
              <a:chOff x="-44" y="1473"/>
              <a:chExt cx="981" cy="1105"/>
            </a:xfrm>
          </p:grpSpPr>
          <p:pic>
            <p:nvPicPr>
              <p:cNvPr id="52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4" name="Group 96"/>
            <p:cNvGrpSpPr>
              <a:grpSpLocks/>
            </p:cNvGrpSpPr>
            <p:nvPr/>
          </p:nvGrpSpPr>
          <p:grpSpPr bwMode="auto">
            <a:xfrm flipH="1">
              <a:off x="4826699" y="3833869"/>
              <a:ext cx="1623314" cy="1255656"/>
              <a:chOff x="-44" y="95"/>
              <a:chExt cx="2483" cy="2483"/>
            </a:xfrm>
          </p:grpSpPr>
          <p:pic>
            <p:nvPicPr>
              <p:cNvPr id="55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  <p:pic>
            <p:nvPicPr>
              <p:cNvPr id="71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58" y="95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98"/>
              <p:cNvSpPr>
                <a:spLocks/>
              </p:cNvSpPr>
              <p:nvPr/>
            </p:nvSpPr>
            <p:spPr bwMode="auto">
              <a:xfrm flipH="1">
                <a:off x="1867" y="200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7" name="Group 99"/>
            <p:cNvGrpSpPr>
              <a:grpSpLocks/>
            </p:cNvGrpSpPr>
            <p:nvPr/>
          </p:nvGrpSpPr>
          <p:grpSpPr bwMode="auto">
            <a:xfrm>
              <a:off x="6237288" y="2624138"/>
              <a:ext cx="698500" cy="355600"/>
              <a:chOff x="4396" y="1245"/>
              <a:chExt cx="672" cy="248"/>
            </a:xfrm>
          </p:grpSpPr>
          <p:sp>
            <p:nvSpPr>
              <p:cNvPr id="5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5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6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grpSp>
            <p:nvGrpSpPr>
              <p:cNvPr id="61" name="Group 10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4" name="Freeform 10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65" name="Freeform 10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66" name="Line 5"/>
            <p:cNvSpPr>
              <a:spLocks noChangeShapeType="1"/>
            </p:cNvSpPr>
            <p:nvPr/>
          </p:nvSpPr>
          <p:spPr bwMode="auto">
            <a:xfrm>
              <a:off x="4979988" y="1816100"/>
              <a:ext cx="3905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 flipV="1">
              <a:off x="5014913" y="2555875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>
              <a:off x="5026025" y="3087688"/>
              <a:ext cx="422275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5780088" y="2663825"/>
              <a:ext cx="5619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4482077" y="354653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223.1.1.4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74" name="Text Box 56"/>
            <p:cNvSpPr txBox="1">
              <a:spLocks noChangeArrowheads="1"/>
            </p:cNvSpPr>
            <p:nvPr/>
          </p:nvSpPr>
          <p:spPr bwMode="auto">
            <a:xfrm>
              <a:off x="6087694" y="4468444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V="1">
              <a:off x="5322873" y="3081345"/>
              <a:ext cx="316440" cy="782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5441095" y="4240558"/>
              <a:ext cx="461542" cy="10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5639313" y="2773506"/>
              <a:ext cx="891" cy="3218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92" name="Line 32"/>
            <p:cNvSpPr>
              <a:spLocks noChangeShapeType="1"/>
            </p:cNvSpPr>
            <p:nvPr/>
          </p:nvSpPr>
          <p:spPr bwMode="auto">
            <a:xfrm flipV="1">
              <a:off x="7878763" y="1978025"/>
              <a:ext cx="0" cy="127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9" name="Group 9"/>
          <p:cNvGrpSpPr>
            <a:grpSpLocks/>
          </p:cNvGrpSpPr>
          <p:nvPr/>
        </p:nvGrpSpPr>
        <p:grpSpPr bwMode="auto">
          <a:xfrm>
            <a:off x="7757058" y="980694"/>
            <a:ext cx="3573924" cy="1651105"/>
            <a:chOff x="5278322" y="1814365"/>
            <a:chExt cx="2775492" cy="1282462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flipH="1">
              <a:off x="5369756" y="1814365"/>
              <a:ext cx="13345" cy="684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435" y="2515330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Oval 85"/>
          <p:cNvSpPr/>
          <p:nvPr/>
        </p:nvSpPr>
        <p:spPr>
          <a:xfrm>
            <a:off x="9199497" y="3725030"/>
            <a:ext cx="469075" cy="43277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118193" y="3650298"/>
            <a:ext cx="638062" cy="58868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032256" y="3573497"/>
            <a:ext cx="809706" cy="747048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950296" y="3498404"/>
            <a:ext cx="971852" cy="89664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777" descr="access_point_stylized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45" y="3617896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Oval 89"/>
          <p:cNvSpPr/>
          <p:nvPr/>
        </p:nvSpPr>
        <p:spPr>
          <a:xfrm>
            <a:off x="8869378" y="3431010"/>
            <a:ext cx="1134822" cy="10470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ine 8"/>
          <p:cNvSpPr>
            <a:spLocks noChangeShapeType="1"/>
          </p:cNvSpPr>
          <p:nvPr/>
        </p:nvSpPr>
        <p:spPr bwMode="auto">
          <a:xfrm flipV="1">
            <a:off x="396834" y="4759532"/>
            <a:ext cx="736051" cy="132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4" y="5050094"/>
            <a:ext cx="792913" cy="4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77" descr="access_point_stylized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4" y="5774455"/>
            <a:ext cx="792913" cy="6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ight Brace 95"/>
          <p:cNvSpPr/>
          <p:nvPr/>
        </p:nvSpPr>
        <p:spPr>
          <a:xfrm>
            <a:off x="5359078" y="4665806"/>
            <a:ext cx="243069" cy="2057799"/>
          </a:xfrm>
          <a:prstGeom prst="rightBrace">
            <a:avLst>
              <a:gd name="adj1" fmla="val 43927"/>
              <a:gd name="adj2" fmla="val 73597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5701118" y="5991664"/>
            <a:ext cx="2446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Operate </a:t>
            </a:r>
            <a:r>
              <a:rPr lang="en-US" sz="2000" i="1" dirty="0"/>
              <a:t>below</a:t>
            </a:r>
            <a:r>
              <a:rPr lang="en-US" sz="2000" dirty="0"/>
              <a:t> IP layer</a:t>
            </a:r>
          </a:p>
        </p:txBody>
      </p:sp>
    </p:spTree>
    <p:extLst>
      <p:ext uri="{BB962C8B-B14F-4D97-AF65-F5344CB8AC3E}">
        <p14:creationId xmlns:p14="http://schemas.microsoft.com/office/powerpoint/2010/main" val="347764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87" y="20052"/>
            <a:ext cx="6435954" cy="883403"/>
          </a:xfrm>
        </p:spPr>
        <p:txBody>
          <a:bodyPr/>
          <a:lstStyle/>
          <a:p>
            <a:r>
              <a:rPr lang="en-US" dirty="0"/>
              <a:t>Preview of MAC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903455"/>
            <a:ext cx="5522666" cy="5838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Previously, we assumed that links were </a:t>
            </a:r>
            <a:r>
              <a:rPr lang="en-US" i="1" dirty="0"/>
              <a:t>point-to-point, </a:t>
            </a:r>
            <a:r>
              <a:rPr lang="en-US" dirty="0"/>
              <a:t>but…</a:t>
            </a:r>
          </a:p>
          <a:p>
            <a:r>
              <a:rPr lang="en-US" dirty="0"/>
              <a:t>Links are often shared channels.</a:t>
            </a:r>
          </a:p>
          <a:p>
            <a:pPr lvl="1"/>
            <a:r>
              <a:rPr lang="en-US" dirty="0"/>
              <a:t>Radio is an obvious example:</a:t>
            </a:r>
            <a:br>
              <a:rPr lang="en-US" dirty="0"/>
            </a:br>
            <a:r>
              <a:rPr lang="en-US" dirty="0"/>
              <a:t>When you broadcast, anyone nearby can hear.</a:t>
            </a:r>
          </a:p>
          <a:p>
            <a:pPr lvl="1"/>
            <a:r>
              <a:rPr lang="en-US" dirty="0"/>
              <a:t>Ethernet also uses shared channels called "subnets":</a:t>
            </a:r>
          </a:p>
          <a:p>
            <a:r>
              <a:rPr lang="en-US" dirty="0"/>
              <a:t>MAC addresses are factory-coded addresses that identify the different interfaces on a shared communication channel.</a:t>
            </a:r>
          </a:p>
          <a:p>
            <a:r>
              <a:rPr lang="en-US" dirty="0"/>
              <a:t>More details are coming later in Chapter 6 on the Link Layer.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86193" y="10826818"/>
            <a:ext cx="14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192.168.0.12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54FDB3-F3D6-8441-9E01-EFC768056476}"/>
              </a:ext>
            </a:extLst>
          </p:cNvPr>
          <p:cNvGrpSpPr/>
          <p:nvPr/>
        </p:nvGrpSpPr>
        <p:grpSpPr>
          <a:xfrm>
            <a:off x="5924013" y="1493601"/>
            <a:ext cx="6749308" cy="5393493"/>
            <a:chOff x="5924013" y="1083296"/>
            <a:chExt cx="6749308" cy="5393493"/>
          </a:xfrm>
        </p:grpSpPr>
        <p:grpSp>
          <p:nvGrpSpPr>
            <p:cNvPr id="38" name="Group 37"/>
            <p:cNvGrpSpPr/>
            <p:nvPr/>
          </p:nvGrpSpPr>
          <p:grpSpPr>
            <a:xfrm>
              <a:off x="5924013" y="1424667"/>
              <a:ext cx="6342681" cy="4524720"/>
              <a:chOff x="6001961" y="1146875"/>
              <a:chExt cx="6207493" cy="4367213"/>
            </a:xfrm>
          </p:grpSpPr>
          <p:sp>
            <p:nvSpPr>
              <p:cNvPr id="4" name="Freeform 8"/>
              <p:cNvSpPr>
                <a:spLocks/>
              </p:cNvSpPr>
              <p:nvPr/>
            </p:nvSpPr>
            <p:spPr bwMode="auto">
              <a:xfrm>
                <a:off x="7835523" y="2383538"/>
                <a:ext cx="2046288" cy="2049462"/>
              </a:xfrm>
              <a:custGeom>
                <a:avLst/>
                <a:gdLst>
                  <a:gd name="T0" fmla="*/ 2147483647 w 1292"/>
                  <a:gd name="T1" fmla="*/ 2147483647 h 1255"/>
                  <a:gd name="T2" fmla="*/ 2147483647 w 1292"/>
                  <a:gd name="T3" fmla="*/ 2147483647 h 1255"/>
                  <a:gd name="T4" fmla="*/ 2147483647 w 1292"/>
                  <a:gd name="T5" fmla="*/ 2147483647 h 1255"/>
                  <a:gd name="T6" fmla="*/ 2147483647 w 1292"/>
                  <a:gd name="T7" fmla="*/ 2147483647 h 1255"/>
                  <a:gd name="T8" fmla="*/ 2147483647 w 1292"/>
                  <a:gd name="T9" fmla="*/ 2147483647 h 1255"/>
                  <a:gd name="T10" fmla="*/ 2147483647 w 1292"/>
                  <a:gd name="T11" fmla="*/ 2147483647 h 1255"/>
                  <a:gd name="T12" fmla="*/ 2147483647 w 1292"/>
                  <a:gd name="T13" fmla="*/ 2147483647 h 1255"/>
                  <a:gd name="T14" fmla="*/ 2147483647 w 1292"/>
                  <a:gd name="T15" fmla="*/ 2147483647 h 1255"/>
                  <a:gd name="T16" fmla="*/ 2147483647 w 1292"/>
                  <a:gd name="T17" fmla="*/ 2147483647 h 1255"/>
                  <a:gd name="T18" fmla="*/ 2147483647 w 1292"/>
                  <a:gd name="T19" fmla="*/ 2147483647 h 1255"/>
                  <a:gd name="T20" fmla="*/ 2147483647 w 1292"/>
                  <a:gd name="T21" fmla="*/ 2147483647 h 1255"/>
                  <a:gd name="T22" fmla="*/ 2147483647 w 1292"/>
                  <a:gd name="T23" fmla="*/ 214748364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" name="Line 19"/>
              <p:cNvSpPr>
                <a:spLocks noChangeShapeType="1"/>
              </p:cNvSpPr>
              <p:nvPr/>
            </p:nvSpPr>
            <p:spPr bwMode="auto">
              <a:xfrm>
                <a:off x="6983036" y="3061400"/>
                <a:ext cx="901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6" name="Line 20"/>
              <p:cNvSpPr>
                <a:spLocks noChangeShapeType="1"/>
              </p:cNvSpPr>
              <p:nvPr/>
            </p:nvSpPr>
            <p:spPr bwMode="auto">
              <a:xfrm>
                <a:off x="8992811" y="1929513"/>
                <a:ext cx="0" cy="6556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" name="Line 21"/>
              <p:cNvSpPr>
                <a:spLocks noChangeShapeType="1"/>
              </p:cNvSpPr>
              <p:nvPr/>
            </p:nvSpPr>
            <p:spPr bwMode="auto">
              <a:xfrm flipH="1">
                <a:off x="9856411" y="3229675"/>
                <a:ext cx="796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" name="Line 22"/>
              <p:cNvSpPr>
                <a:spLocks noChangeShapeType="1"/>
              </p:cNvSpPr>
              <p:nvPr/>
            </p:nvSpPr>
            <p:spPr bwMode="auto">
              <a:xfrm flipV="1">
                <a:off x="8954711" y="4234563"/>
                <a:ext cx="0" cy="438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9" name="Text Box 24"/>
              <p:cNvSpPr txBox="1">
                <a:spLocks noChangeArrowheads="1"/>
              </p:cNvSpPr>
              <p:nvPr/>
            </p:nvSpPr>
            <p:spPr bwMode="auto">
              <a:xfrm>
                <a:off x="9313486" y="1634238"/>
                <a:ext cx="202972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i="0" dirty="0">
                    <a:solidFill>
                      <a:schemeClr val="accent6"/>
                    </a:solidFill>
                    <a:latin typeface="Arial" charset="0"/>
                  </a:rPr>
                  <a:t>1A-2F-BB-76-09-AD</a:t>
                </a:r>
              </a:p>
            </p:txBody>
          </p:sp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 flipH="1" flipV="1">
                <a:off x="9132511" y="1773938"/>
                <a:ext cx="257175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 flipV="1">
                <a:off x="10681911" y="3410650"/>
                <a:ext cx="0" cy="3730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10162798" y="3783713"/>
                <a:ext cx="197355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i="0" dirty="0">
                    <a:solidFill>
                      <a:schemeClr val="accent6"/>
                    </a:solidFill>
                    <a:latin typeface="Arial" charset="0"/>
                  </a:rPr>
                  <a:t>58-23-D7-FA-20-B0</a:t>
                </a:r>
              </a:p>
            </p:txBody>
          </p:sp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 flipH="1">
                <a:off x="9057898" y="4788600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9480173" y="4672713"/>
                <a:ext cx="19808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i="0" dirty="0">
                    <a:solidFill>
                      <a:schemeClr val="accent6"/>
                    </a:solidFill>
                    <a:latin typeface="Arial" charset="0"/>
                  </a:rPr>
                  <a:t>0C-C4-11-6F-E3-98</a:t>
                </a:r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V="1">
                <a:off x="6919536" y="3216975"/>
                <a:ext cx="0" cy="3730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6001961" y="3591625"/>
                <a:ext cx="192873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i="0" dirty="0">
                    <a:solidFill>
                      <a:schemeClr val="accent6"/>
                    </a:solidFill>
                    <a:latin typeface="Arial" charset="0"/>
                  </a:rPr>
                  <a:t>71-65-F7-2B-08-53</a:t>
                </a:r>
              </a:p>
            </p:txBody>
          </p: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6106736" y="2683575"/>
                <a:ext cx="922337" cy="658813"/>
                <a:chOff x="267" y="2244"/>
                <a:chExt cx="581" cy="415"/>
              </a:xfrm>
            </p:grpSpPr>
            <p:sp>
              <p:nvSpPr>
                <p:cNvPr id="19" name="Rectangle 36"/>
                <p:cNvSpPr>
                  <a:spLocks noChangeArrowheads="1"/>
                </p:cNvSpPr>
                <p:nvPr/>
              </p:nvSpPr>
              <p:spPr bwMode="auto">
                <a:xfrm rot="-5400000">
                  <a:off x="717" y="2400"/>
                  <a:ext cx="101" cy="1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Comic Sans MS" pitchFamily="66" charset="0"/>
                    <a:ea typeface="+mn-ea"/>
                  </a:endParaRPr>
                </a:p>
              </p:txBody>
            </p:sp>
            <p:grpSp>
              <p:nvGrpSpPr>
                <p:cNvPr id="20" name="Group 38"/>
                <p:cNvGrpSpPr>
                  <a:grpSpLocks/>
                </p:cNvGrpSpPr>
                <p:nvPr/>
              </p:nvGrpSpPr>
              <p:grpSpPr bwMode="auto">
                <a:xfrm>
                  <a:off x="267" y="2244"/>
                  <a:ext cx="512" cy="415"/>
                  <a:chOff x="-44" y="1473"/>
                  <a:chExt cx="981" cy="1105"/>
                </a:xfrm>
              </p:grpSpPr>
              <p:pic>
                <p:nvPicPr>
                  <p:cNvPr id="21" name="Picture 3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" name="Freeform 4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sz="2000"/>
                  </a:p>
                </p:txBody>
              </p:sp>
            </p:grpSp>
          </p:grpSp>
          <p:grpSp>
            <p:nvGrpSpPr>
              <p:cNvPr id="23" name="Group 50"/>
              <p:cNvGrpSpPr>
                <a:grpSpLocks/>
              </p:cNvGrpSpPr>
              <p:nvPr/>
            </p:nvGrpSpPr>
            <p:grpSpPr bwMode="auto">
              <a:xfrm>
                <a:off x="8427661" y="4680650"/>
                <a:ext cx="812800" cy="833438"/>
                <a:chOff x="1729" y="3502"/>
                <a:chExt cx="512" cy="525"/>
              </a:xfrm>
            </p:grpSpPr>
            <p:sp>
              <p:nvSpPr>
                <p:cNvPr id="24" name="Rectangle 34"/>
                <p:cNvSpPr>
                  <a:spLocks noChangeArrowheads="1"/>
                </p:cNvSpPr>
                <p:nvPr/>
              </p:nvSpPr>
              <p:spPr bwMode="auto">
                <a:xfrm>
                  <a:off x="2021" y="3502"/>
                  <a:ext cx="101" cy="1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Comic Sans MS" pitchFamily="66" charset="0"/>
                    <a:ea typeface="+mn-ea"/>
                  </a:endParaRPr>
                </a:p>
              </p:txBody>
            </p:sp>
            <p:grpSp>
              <p:nvGrpSpPr>
                <p:cNvPr id="25" name="Group 41"/>
                <p:cNvGrpSpPr>
                  <a:grpSpLocks/>
                </p:cNvGrpSpPr>
                <p:nvPr/>
              </p:nvGrpSpPr>
              <p:grpSpPr bwMode="auto">
                <a:xfrm>
                  <a:off x="1729" y="3612"/>
                  <a:ext cx="512" cy="415"/>
                  <a:chOff x="-44" y="1473"/>
                  <a:chExt cx="981" cy="1105"/>
                </a:xfrm>
              </p:grpSpPr>
              <p:pic>
                <p:nvPicPr>
                  <p:cNvPr id="26" name="Picture 4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Freeform 4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sz="2000"/>
                  </a:p>
                </p:txBody>
              </p:sp>
            </p:grpSp>
          </p:grpSp>
          <p:grpSp>
            <p:nvGrpSpPr>
              <p:cNvPr id="28" name="Group 52"/>
              <p:cNvGrpSpPr>
                <a:grpSpLocks/>
              </p:cNvGrpSpPr>
              <p:nvPr/>
            </p:nvGrpSpPr>
            <p:grpSpPr bwMode="auto">
              <a:xfrm>
                <a:off x="8453061" y="1146875"/>
                <a:ext cx="812800" cy="776288"/>
                <a:chOff x="1745" y="1276"/>
                <a:chExt cx="512" cy="489"/>
              </a:xfrm>
            </p:grpSpPr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2039" y="1604"/>
                  <a:ext cx="101" cy="1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Comic Sans MS" pitchFamily="66" charset="0"/>
                    <a:ea typeface="+mn-ea"/>
                  </a:endParaRPr>
                </a:p>
              </p:txBody>
            </p:sp>
            <p:grpSp>
              <p:nvGrpSpPr>
                <p:cNvPr id="30" name="Group 44"/>
                <p:cNvGrpSpPr>
                  <a:grpSpLocks/>
                </p:cNvGrpSpPr>
                <p:nvPr/>
              </p:nvGrpSpPr>
              <p:grpSpPr bwMode="auto">
                <a:xfrm>
                  <a:off x="1745" y="1276"/>
                  <a:ext cx="512" cy="415"/>
                  <a:chOff x="-44" y="1473"/>
                  <a:chExt cx="981" cy="1105"/>
                </a:xfrm>
              </p:grpSpPr>
              <p:pic>
                <p:nvPicPr>
                  <p:cNvPr id="3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 rot="16200000">
                <a:off x="10702558" y="3112190"/>
                <a:ext cx="160337" cy="25558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 rot="16200000">
                <a:off x="11621639" y="3091562"/>
                <a:ext cx="160337" cy="25558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10277964" y="2478816"/>
                <a:ext cx="1931490" cy="32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i="0" dirty="0">
                    <a:solidFill>
                      <a:schemeClr val="accent1"/>
                    </a:solidFill>
                    <a:latin typeface="Arial" charset="0"/>
                  </a:rPr>
                  <a:t>58-23-D7-FA-20-B1</a:t>
                </a:r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 flipH="1">
                <a:off x="11724677" y="2772068"/>
                <a:ext cx="15028" cy="338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39" name="Group 571"/>
            <p:cNvGrpSpPr>
              <a:grpSpLocks/>
            </p:cNvGrpSpPr>
            <p:nvPr/>
          </p:nvGrpSpPr>
          <p:grpSpPr bwMode="auto">
            <a:xfrm>
              <a:off x="10939472" y="3405773"/>
              <a:ext cx="729295" cy="349214"/>
              <a:chOff x="4396" y="1245"/>
              <a:chExt cx="672" cy="248"/>
            </a:xfrm>
          </p:grpSpPr>
          <p:sp>
            <p:nvSpPr>
              <p:cNvPr id="4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4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>
                  <a:latin typeface="Times New Roman" charset="0"/>
                </a:endParaRPr>
              </a:p>
            </p:txBody>
          </p:sp>
          <p:sp>
            <p:nvSpPr>
              <p:cNvPr id="4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3200">
                  <a:latin typeface="Times New Roman" charset="0"/>
                </a:endParaRPr>
              </a:p>
            </p:txBody>
          </p:sp>
          <p:grpSp>
            <p:nvGrpSpPr>
              <p:cNvPr id="43" name="Group 57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6" name="Freeform 5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7" name="Freeform 5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44" name="Line 578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579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>
              <a:off x="11859040" y="3557028"/>
              <a:ext cx="814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64051" y="1083296"/>
              <a:ext cx="14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192.168.0.11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42009" y="2719004"/>
              <a:ext cx="14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192.168.0.10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712372" y="3723403"/>
              <a:ext cx="14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192.168.0.1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77522" y="6107457"/>
              <a:ext cx="1431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192.168.0.12</a:t>
              </a:r>
            </a:p>
          </p:txBody>
        </p:sp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F62272FA-C9E7-2D4D-97EF-DD5C97EE0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618" y="3276884"/>
              <a:ext cx="792913" cy="44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CFE9A8-1F29-D14B-9101-0A6DCD7BC210}"/>
                </a:ext>
              </a:extLst>
            </p:cNvPr>
            <p:cNvSpPr txBox="1"/>
            <p:nvPr/>
          </p:nvSpPr>
          <p:spPr>
            <a:xfrm>
              <a:off x="8459789" y="3678367"/>
              <a:ext cx="832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switch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C4AAC4F-CF20-3F44-87AB-FFE6943730D2}"/>
              </a:ext>
            </a:extLst>
          </p:cNvPr>
          <p:cNvSpPr txBox="1"/>
          <p:nvPr/>
        </p:nvSpPr>
        <p:spPr>
          <a:xfrm>
            <a:off x="6219245" y="962830"/>
            <a:ext cx="519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 ethernet subnet with four interconnected hosts/interfaces:</a:t>
            </a:r>
          </a:p>
        </p:txBody>
      </p:sp>
    </p:spTree>
    <p:extLst>
      <p:ext uri="{BB962C8B-B14F-4D97-AF65-F5344CB8AC3E}">
        <p14:creationId xmlns:p14="http://schemas.microsoft.com/office/powerpoint/2010/main" val="124859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6326375" cy="5594888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Subnets are chunks of IP addresses in that can communicate </a:t>
            </a:r>
            <a:r>
              <a:rPr lang="en-US" i="1" dirty="0">
                <a:solidFill>
                  <a:schemeClr val="accent6"/>
                </a:solidFill>
              </a:rPr>
              <a:t>directly, </a:t>
            </a:r>
            <a:r>
              <a:rPr lang="en-US" dirty="0"/>
              <a:t>without traveling through a router.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Three subnets are shown →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Routers send packets between subnets.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Subnet mask </a:t>
            </a:r>
            <a:r>
              <a:rPr lang="en-US" dirty="0"/>
              <a:t>indicates bit position where subnet is split:</a:t>
            </a:r>
          </a:p>
          <a:p>
            <a:pPr marL="457200" lvl="1" indent="0" algn="ctr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223.1.1.3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/24</a:t>
            </a:r>
          </a:p>
          <a:p>
            <a:pPr marL="457200" lvl="1" indent="0">
              <a:buNone/>
            </a:pPr>
            <a:r>
              <a:rPr lang="en-US" dirty="0"/>
              <a:t>/24 means that the high 24 bits identify the subnet, and remaining 8 low bits identify the host.</a:t>
            </a:r>
          </a:p>
          <a:p>
            <a:pPr lvl="1"/>
            <a:r>
              <a:rPr lang="en-US" dirty="0"/>
              <a:t>Subnet can also be expressed as a bitmask:</a:t>
            </a:r>
            <a:br>
              <a:rPr lang="en-US" dirty="0"/>
            </a:br>
            <a:r>
              <a:rPr lang="en-US" dirty="0"/>
              <a:t>255.255.255.0 (equivalent to /24)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5780426" cy="883403"/>
          </a:xfrm>
        </p:spPr>
        <p:txBody>
          <a:bodyPr/>
          <a:lstStyle/>
          <a:p>
            <a:r>
              <a:rPr lang="en-US" dirty="0"/>
              <a:t>IP subnets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598003" y="297863"/>
            <a:ext cx="5570694" cy="4887862"/>
            <a:chOff x="4373563" y="1282700"/>
            <a:chExt cx="4338637" cy="3806825"/>
          </a:xfrm>
        </p:grpSpPr>
        <p:sp>
          <p:nvSpPr>
            <p:cNvPr id="4" name="Freeform 140"/>
            <p:cNvSpPr>
              <a:spLocks/>
            </p:cNvSpPr>
            <p:nvPr/>
          </p:nvSpPr>
          <p:spPr bwMode="auto">
            <a:xfrm rot="16200000">
              <a:off x="6203156" y="3196432"/>
              <a:ext cx="846137" cy="159385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" name="Freeform 140"/>
            <p:cNvSpPr>
              <a:spLocks/>
            </p:cNvSpPr>
            <p:nvPr/>
          </p:nvSpPr>
          <p:spPr bwMode="auto">
            <a:xfrm rot="10800000">
              <a:off x="7200900" y="1870075"/>
              <a:ext cx="846138" cy="159385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Freeform 140"/>
            <p:cNvSpPr>
              <a:spLocks/>
            </p:cNvSpPr>
            <p:nvPr/>
          </p:nvSpPr>
          <p:spPr bwMode="auto">
            <a:xfrm>
              <a:off x="5165725" y="1452563"/>
              <a:ext cx="1038225" cy="1927225"/>
            </a:xfrm>
            <a:custGeom>
              <a:avLst/>
              <a:gdLst>
                <a:gd name="T0" fmla="*/ 2147483647 w 1223"/>
                <a:gd name="T1" fmla="*/ 2147483647 h 1291"/>
                <a:gd name="T2" fmla="*/ 2147483647 w 1223"/>
                <a:gd name="T3" fmla="*/ 2147483647 h 1291"/>
                <a:gd name="T4" fmla="*/ 2147483647 w 1223"/>
                <a:gd name="T5" fmla="*/ 2147483647 h 1291"/>
                <a:gd name="T6" fmla="*/ 2147483647 w 1223"/>
                <a:gd name="T7" fmla="*/ 2147483647 h 1291"/>
                <a:gd name="T8" fmla="*/ 2147483647 w 1223"/>
                <a:gd name="T9" fmla="*/ 2147483647 h 1291"/>
                <a:gd name="T10" fmla="*/ 2147483647 w 1223"/>
                <a:gd name="T11" fmla="*/ 2147483647 h 1291"/>
                <a:gd name="T12" fmla="*/ 2147483647 w 1223"/>
                <a:gd name="T13" fmla="*/ 2147483647 h 1291"/>
                <a:gd name="T14" fmla="*/ 2147483647 w 1223"/>
                <a:gd name="T15" fmla="*/ 2147483647 h 1291"/>
                <a:gd name="T16" fmla="*/ 2147483647 w 1223"/>
                <a:gd name="T17" fmla="*/ 2147483647 h 1291"/>
                <a:gd name="T18" fmla="*/ 2147483647 w 1223"/>
                <a:gd name="T19" fmla="*/ 2147483647 h 1291"/>
                <a:gd name="T20" fmla="*/ 2147483647 w 1223"/>
                <a:gd name="T21" fmla="*/ 2147483647 h 1291"/>
                <a:gd name="T22" fmla="*/ 2147483647 w 1223"/>
                <a:gd name="T23" fmla="*/ 2147483647 h 1291"/>
                <a:gd name="T24" fmla="*/ 2147483647 w 1223"/>
                <a:gd name="T25" fmla="*/ 2147483647 h 1291"/>
                <a:gd name="T26" fmla="*/ 2147483647 w 1223"/>
                <a:gd name="T27" fmla="*/ 2147483647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548188" y="128270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4481513" y="2012954"/>
              <a:ext cx="892175" cy="28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486382" y="272637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223.1.1.3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5753100" y="236855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223.1.1.4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 flipV="1">
              <a:off x="6854825" y="2652559"/>
              <a:ext cx="753629" cy="160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6729413" y="237807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223.1.2.9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7878763" y="1978025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7878763" y="3249613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7458075" y="334962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7250113" y="1743075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>
              <a:off x="6616700" y="3006725"/>
              <a:ext cx="0" cy="757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H="1" flipV="1">
              <a:off x="6092948" y="42799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H="1" flipV="1">
              <a:off x="7180263" y="42846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7212013" y="4344988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4723471" y="4348556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223.1.3.3</a:t>
              </a:r>
              <a:endParaRPr lang="en-US" altLang="en-US" sz="1800" dirty="0">
                <a:latin typeface="Comic Sans MS" charset="0"/>
              </a:endParaRPr>
            </a:p>
          </p:txBody>
        </p:sp>
        <p:grpSp>
          <p:nvGrpSpPr>
            <p:cNvPr id="24" name="Group 57"/>
            <p:cNvGrpSpPr>
              <a:grpSpLocks/>
            </p:cNvGrpSpPr>
            <p:nvPr/>
          </p:nvGrpSpPr>
          <p:grpSpPr bwMode="auto">
            <a:xfrm>
              <a:off x="6113463" y="3101979"/>
              <a:ext cx="992187" cy="287338"/>
              <a:chOff x="4532" y="1229"/>
              <a:chExt cx="625" cy="181"/>
            </a:xfrm>
          </p:grpSpPr>
          <p:sp>
            <p:nvSpPr>
              <p:cNvPr id="25" name="Rectangle 58"/>
              <p:cNvSpPr>
                <a:spLocks noChangeArrowheads="1"/>
              </p:cNvSpPr>
              <p:nvPr/>
            </p:nvSpPr>
            <p:spPr bwMode="auto">
              <a:xfrm>
                <a:off x="4587" y="1284"/>
                <a:ext cx="534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6" name="Text Box 59"/>
              <p:cNvSpPr txBox="1">
                <a:spLocks noChangeArrowheads="1"/>
              </p:cNvSpPr>
              <p:nvPr/>
            </p:nvSpPr>
            <p:spPr bwMode="auto">
              <a:xfrm>
                <a:off x="4532" y="1229"/>
                <a:ext cx="62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223.1.3.27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grpSp>
          <p:nvGrpSpPr>
            <p:cNvPr id="36" name="Group 73"/>
            <p:cNvGrpSpPr>
              <a:grpSpLocks/>
            </p:cNvGrpSpPr>
            <p:nvPr/>
          </p:nvGrpSpPr>
          <p:grpSpPr bwMode="auto">
            <a:xfrm>
              <a:off x="4373563" y="1528763"/>
              <a:ext cx="641350" cy="558800"/>
              <a:chOff x="-44" y="1473"/>
              <a:chExt cx="981" cy="1105"/>
            </a:xfrm>
          </p:grpSpPr>
          <p:pic>
            <p:nvPicPr>
              <p:cNvPr id="37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9" name="Group 80"/>
            <p:cNvGrpSpPr>
              <a:grpSpLocks/>
            </p:cNvGrpSpPr>
            <p:nvPr/>
          </p:nvGrpSpPr>
          <p:grpSpPr bwMode="auto">
            <a:xfrm>
              <a:off x="4402796" y="2219793"/>
              <a:ext cx="641350" cy="558800"/>
              <a:chOff x="8" y="1656"/>
              <a:chExt cx="981" cy="1105"/>
            </a:xfrm>
          </p:grpSpPr>
          <p:pic>
            <p:nvPicPr>
              <p:cNvPr id="40" name="Picture 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" y="1656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Freeform 82"/>
              <p:cNvSpPr>
                <a:spLocks/>
              </p:cNvSpPr>
              <p:nvPr/>
            </p:nvSpPr>
            <p:spPr bwMode="auto">
              <a:xfrm flipH="1">
                <a:off x="421" y="1766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2" name="Group 83"/>
            <p:cNvGrpSpPr>
              <a:grpSpLocks/>
            </p:cNvGrpSpPr>
            <p:nvPr/>
          </p:nvGrpSpPr>
          <p:grpSpPr bwMode="auto">
            <a:xfrm>
              <a:off x="4397375" y="2736850"/>
              <a:ext cx="641350" cy="558800"/>
              <a:chOff x="-44" y="1473"/>
              <a:chExt cx="981" cy="1105"/>
            </a:xfrm>
          </p:grpSpPr>
          <p:pic>
            <p:nvPicPr>
              <p:cNvPr id="43" name="Picture 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Freeform 8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5" name="Group 87"/>
            <p:cNvGrpSpPr>
              <a:grpSpLocks/>
            </p:cNvGrpSpPr>
            <p:nvPr/>
          </p:nvGrpSpPr>
          <p:grpSpPr bwMode="auto">
            <a:xfrm flipH="1">
              <a:off x="8056563" y="1685925"/>
              <a:ext cx="641350" cy="558800"/>
              <a:chOff x="-44" y="1473"/>
              <a:chExt cx="981" cy="1105"/>
            </a:xfrm>
          </p:grpSpPr>
          <p:pic>
            <p:nvPicPr>
              <p:cNvPr id="46" name="Picture 8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8" name="Group 90"/>
            <p:cNvGrpSpPr>
              <a:grpSpLocks/>
            </p:cNvGrpSpPr>
            <p:nvPr/>
          </p:nvGrpSpPr>
          <p:grpSpPr bwMode="auto">
            <a:xfrm flipH="1">
              <a:off x="8070850" y="2965450"/>
              <a:ext cx="641350" cy="558800"/>
              <a:chOff x="-44" y="1473"/>
              <a:chExt cx="981" cy="1105"/>
            </a:xfrm>
          </p:grpSpPr>
          <p:pic>
            <p:nvPicPr>
              <p:cNvPr id="49" name="Picture 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1" name="Group 93"/>
            <p:cNvGrpSpPr>
              <a:grpSpLocks/>
            </p:cNvGrpSpPr>
            <p:nvPr/>
          </p:nvGrpSpPr>
          <p:grpSpPr bwMode="auto">
            <a:xfrm flipH="1">
              <a:off x="6972300" y="4489450"/>
              <a:ext cx="641350" cy="558800"/>
              <a:chOff x="-44" y="1473"/>
              <a:chExt cx="981" cy="1105"/>
            </a:xfrm>
          </p:grpSpPr>
          <p:pic>
            <p:nvPicPr>
              <p:cNvPr id="52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4" name="Group 96"/>
            <p:cNvGrpSpPr>
              <a:grpSpLocks/>
            </p:cNvGrpSpPr>
            <p:nvPr/>
          </p:nvGrpSpPr>
          <p:grpSpPr bwMode="auto">
            <a:xfrm flipH="1">
              <a:off x="4826699" y="3833869"/>
              <a:ext cx="1623314" cy="1255656"/>
              <a:chOff x="-44" y="95"/>
              <a:chExt cx="2483" cy="2483"/>
            </a:xfrm>
          </p:grpSpPr>
          <p:pic>
            <p:nvPicPr>
              <p:cNvPr id="55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  <p:pic>
            <p:nvPicPr>
              <p:cNvPr id="71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58" y="95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98"/>
              <p:cNvSpPr>
                <a:spLocks/>
              </p:cNvSpPr>
              <p:nvPr/>
            </p:nvSpPr>
            <p:spPr bwMode="auto">
              <a:xfrm flipH="1">
                <a:off x="1867" y="200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57" name="Group 99"/>
            <p:cNvGrpSpPr>
              <a:grpSpLocks/>
            </p:cNvGrpSpPr>
            <p:nvPr/>
          </p:nvGrpSpPr>
          <p:grpSpPr bwMode="auto">
            <a:xfrm>
              <a:off x="6237288" y="2624138"/>
              <a:ext cx="698500" cy="355600"/>
              <a:chOff x="4396" y="1245"/>
              <a:chExt cx="672" cy="248"/>
            </a:xfrm>
          </p:grpSpPr>
          <p:sp>
            <p:nvSpPr>
              <p:cNvPr id="5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5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6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grpSp>
            <p:nvGrpSpPr>
              <p:cNvPr id="61" name="Group 10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64" name="Freeform 10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65" name="Freeform 10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66" name="Line 5"/>
            <p:cNvSpPr>
              <a:spLocks noChangeShapeType="1"/>
            </p:cNvSpPr>
            <p:nvPr/>
          </p:nvSpPr>
          <p:spPr bwMode="auto">
            <a:xfrm>
              <a:off x="4979988" y="1816100"/>
              <a:ext cx="390525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 flipV="1">
              <a:off x="5014913" y="2555875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>
              <a:off x="5026025" y="3087688"/>
              <a:ext cx="422275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5780088" y="2663825"/>
              <a:ext cx="5619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4482077" y="3546530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223.1.1.4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74" name="Text Box 56"/>
            <p:cNvSpPr txBox="1">
              <a:spLocks noChangeArrowheads="1"/>
            </p:cNvSpPr>
            <p:nvPr/>
          </p:nvSpPr>
          <p:spPr bwMode="auto">
            <a:xfrm>
              <a:off x="6087694" y="4468444"/>
              <a:ext cx="892906" cy="2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V="1">
              <a:off x="5322873" y="3081345"/>
              <a:ext cx="316440" cy="782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5441095" y="4240558"/>
              <a:ext cx="461542" cy="10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5639313" y="2773506"/>
              <a:ext cx="891" cy="3218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92" name="Line 32"/>
            <p:cNvSpPr>
              <a:spLocks noChangeShapeType="1"/>
            </p:cNvSpPr>
            <p:nvPr/>
          </p:nvSpPr>
          <p:spPr bwMode="auto">
            <a:xfrm flipV="1">
              <a:off x="7878763" y="1978025"/>
              <a:ext cx="0" cy="127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79" name="Group 9"/>
          <p:cNvGrpSpPr>
            <a:grpSpLocks/>
          </p:cNvGrpSpPr>
          <p:nvPr/>
        </p:nvGrpSpPr>
        <p:grpSpPr bwMode="auto">
          <a:xfrm>
            <a:off x="7757058" y="980694"/>
            <a:ext cx="3573924" cy="1651105"/>
            <a:chOff x="5278322" y="1814365"/>
            <a:chExt cx="2775492" cy="1282462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flipH="1">
              <a:off x="5369756" y="1814365"/>
              <a:ext cx="13345" cy="684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435" y="2515330"/>
              <a:ext cx="509379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Oval 85"/>
          <p:cNvSpPr/>
          <p:nvPr/>
        </p:nvSpPr>
        <p:spPr>
          <a:xfrm>
            <a:off x="9199497" y="3725030"/>
            <a:ext cx="469075" cy="43277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118193" y="3650298"/>
            <a:ext cx="638062" cy="58868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032256" y="3573497"/>
            <a:ext cx="809706" cy="747048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950296" y="3498404"/>
            <a:ext cx="971852" cy="89664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777" descr="access_point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45" y="3617896"/>
            <a:ext cx="587412" cy="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Oval 89"/>
          <p:cNvSpPr/>
          <p:nvPr/>
        </p:nvSpPr>
        <p:spPr>
          <a:xfrm>
            <a:off x="8869378" y="3431010"/>
            <a:ext cx="1134822" cy="10470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79457" y="5730352"/>
            <a:ext cx="403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One machine </a:t>
            </a:r>
            <a:r>
              <a:rPr lang="en-US" sz="2000">
                <a:solidFill>
                  <a:schemeClr val="accent2"/>
                </a:solidFill>
              </a:rPr>
              <a:t>on two different </a:t>
            </a:r>
            <a:r>
              <a:rPr lang="en-US" sz="2000" dirty="0">
                <a:solidFill>
                  <a:schemeClr val="accent2"/>
                </a:solidFill>
              </a:rPr>
              <a:t>subnets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7435747" y="4579581"/>
            <a:ext cx="0" cy="11507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9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C2B997B4-D6B8-A84A-A4A2-1FD1CFEE7B64}"/>
              </a:ext>
            </a:extLst>
          </p:cNvPr>
          <p:cNvGrpSpPr/>
          <p:nvPr/>
        </p:nvGrpSpPr>
        <p:grpSpPr>
          <a:xfrm>
            <a:off x="6015932" y="1146875"/>
            <a:ext cx="6176068" cy="4887862"/>
            <a:chOff x="5992630" y="297863"/>
            <a:chExt cx="6176068" cy="4887862"/>
          </a:xfrm>
        </p:grpSpPr>
        <p:sp>
          <p:nvSpPr>
            <p:cNvPr id="5" name="Freeform 140">
              <a:extLst>
                <a:ext uri="{FF2B5EF4-FFF2-40B4-BE49-F238E27FC236}">
                  <a16:creationId xmlns:a16="http://schemas.microsoft.com/office/drawing/2014/main" id="{34DDDC9D-A175-CB45-A577-2FA5DF3E70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947153" y="2755044"/>
              <a:ext cx="1086417" cy="2046460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" name="Freeform 140">
              <a:extLst>
                <a:ext uri="{FF2B5EF4-FFF2-40B4-BE49-F238E27FC236}">
                  <a16:creationId xmlns:a16="http://schemas.microsoft.com/office/drawing/2014/main" id="{3270D5BD-4026-0247-ADE1-ECEBFF5154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228230" y="1052037"/>
              <a:ext cx="1086418" cy="2046461"/>
            </a:xfrm>
            <a:custGeom>
              <a:avLst/>
              <a:gdLst>
                <a:gd name="T0" fmla="*/ 2147483647 w 10315"/>
                <a:gd name="T1" fmla="*/ 2147483647 h 10000"/>
                <a:gd name="T2" fmla="*/ 2147483647 w 10315"/>
                <a:gd name="T3" fmla="*/ 2147483647 h 10000"/>
                <a:gd name="T4" fmla="*/ 2147483647 w 10315"/>
                <a:gd name="T5" fmla="*/ 2147483647 h 10000"/>
                <a:gd name="T6" fmla="*/ 2147483647 w 10315"/>
                <a:gd name="T7" fmla="*/ 2147483647 h 10000"/>
                <a:gd name="T8" fmla="*/ 2147483647 w 10315"/>
                <a:gd name="T9" fmla="*/ 2147483647 h 10000"/>
                <a:gd name="T10" fmla="*/ 2147483647 w 10315"/>
                <a:gd name="T11" fmla="*/ 2147483647 h 10000"/>
                <a:gd name="T12" fmla="*/ 2147483647 w 10315"/>
                <a:gd name="T13" fmla="*/ 2147483647 h 10000"/>
                <a:gd name="T14" fmla="*/ 2147483647 w 10315"/>
                <a:gd name="T15" fmla="*/ 2147483647 h 10000"/>
                <a:gd name="T16" fmla="*/ 2147483647 w 10315"/>
                <a:gd name="T17" fmla="*/ 2147483647 h 10000"/>
                <a:gd name="T18" fmla="*/ 2147483647 w 10315"/>
                <a:gd name="T19" fmla="*/ 2147483647 h 10000"/>
                <a:gd name="T20" fmla="*/ 2147483647 w 10315"/>
                <a:gd name="T21" fmla="*/ 2147483647 h 10000"/>
                <a:gd name="T22" fmla="*/ 2147483647 w 10315"/>
                <a:gd name="T23" fmla="*/ 2147483647 h 10000"/>
                <a:gd name="T24" fmla="*/ 2147483647 w 10315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15"/>
                <a:gd name="T40" fmla="*/ 0 h 10000"/>
                <a:gd name="T41" fmla="*/ 10315 w 10315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15" h="10000">
                  <a:moveTo>
                    <a:pt x="9674" y="4488"/>
                  </a:moveTo>
                  <a:cubicBezTo>
                    <a:pt x="8651" y="4175"/>
                    <a:pt x="4901" y="4405"/>
                    <a:pt x="3754" y="3833"/>
                  </a:cubicBezTo>
                  <a:cubicBezTo>
                    <a:pt x="2607" y="3261"/>
                    <a:pt x="4015" y="1645"/>
                    <a:pt x="3411" y="1026"/>
                  </a:cubicBezTo>
                  <a:cubicBezTo>
                    <a:pt x="2808" y="408"/>
                    <a:pt x="591" y="-284"/>
                    <a:pt x="130" y="122"/>
                  </a:cubicBezTo>
                  <a:cubicBezTo>
                    <a:pt x="-330" y="529"/>
                    <a:pt x="566" y="2588"/>
                    <a:pt x="648" y="3468"/>
                  </a:cubicBezTo>
                  <a:cubicBezTo>
                    <a:pt x="730" y="4349"/>
                    <a:pt x="648" y="4790"/>
                    <a:pt x="622" y="5408"/>
                  </a:cubicBezTo>
                  <a:cubicBezTo>
                    <a:pt x="595" y="6026"/>
                    <a:pt x="516" y="6617"/>
                    <a:pt x="489" y="7180"/>
                  </a:cubicBezTo>
                  <a:cubicBezTo>
                    <a:pt x="463" y="7741"/>
                    <a:pt x="286" y="8378"/>
                    <a:pt x="436" y="8809"/>
                  </a:cubicBezTo>
                  <a:cubicBezTo>
                    <a:pt x="587" y="9239"/>
                    <a:pt x="892" y="9655"/>
                    <a:pt x="1416" y="9793"/>
                  </a:cubicBezTo>
                  <a:cubicBezTo>
                    <a:pt x="1940" y="9932"/>
                    <a:pt x="3153" y="10248"/>
                    <a:pt x="3581" y="9642"/>
                  </a:cubicBezTo>
                  <a:cubicBezTo>
                    <a:pt x="4008" y="9037"/>
                    <a:pt x="3138" y="6667"/>
                    <a:pt x="3986" y="6162"/>
                  </a:cubicBezTo>
                  <a:cubicBezTo>
                    <a:pt x="4832" y="5655"/>
                    <a:pt x="9131" y="5984"/>
                    <a:pt x="9890" y="5711"/>
                  </a:cubicBezTo>
                  <a:cubicBezTo>
                    <a:pt x="10388" y="5225"/>
                    <a:pt x="10598" y="5393"/>
                    <a:pt x="9674" y="448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FF9AA798-7208-9D41-84A3-D2A0E0AD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120" y="515963"/>
              <a:ext cx="1333053" cy="2474506"/>
            </a:xfrm>
            <a:custGeom>
              <a:avLst/>
              <a:gdLst>
                <a:gd name="T0" fmla="*/ 2147483647 w 1223"/>
                <a:gd name="T1" fmla="*/ 2147483647 h 1291"/>
                <a:gd name="T2" fmla="*/ 2147483647 w 1223"/>
                <a:gd name="T3" fmla="*/ 2147483647 h 1291"/>
                <a:gd name="T4" fmla="*/ 2147483647 w 1223"/>
                <a:gd name="T5" fmla="*/ 2147483647 h 1291"/>
                <a:gd name="T6" fmla="*/ 2147483647 w 1223"/>
                <a:gd name="T7" fmla="*/ 2147483647 h 1291"/>
                <a:gd name="T8" fmla="*/ 2147483647 w 1223"/>
                <a:gd name="T9" fmla="*/ 2147483647 h 1291"/>
                <a:gd name="T10" fmla="*/ 2147483647 w 1223"/>
                <a:gd name="T11" fmla="*/ 2147483647 h 1291"/>
                <a:gd name="T12" fmla="*/ 2147483647 w 1223"/>
                <a:gd name="T13" fmla="*/ 2147483647 h 1291"/>
                <a:gd name="T14" fmla="*/ 2147483647 w 1223"/>
                <a:gd name="T15" fmla="*/ 2147483647 h 1291"/>
                <a:gd name="T16" fmla="*/ 2147483647 w 1223"/>
                <a:gd name="T17" fmla="*/ 2147483647 h 1291"/>
                <a:gd name="T18" fmla="*/ 2147483647 w 1223"/>
                <a:gd name="T19" fmla="*/ 2147483647 h 1291"/>
                <a:gd name="T20" fmla="*/ 2147483647 w 1223"/>
                <a:gd name="T21" fmla="*/ 2147483647 h 1291"/>
                <a:gd name="T22" fmla="*/ 2147483647 w 1223"/>
                <a:gd name="T23" fmla="*/ 2147483647 h 1291"/>
                <a:gd name="T24" fmla="*/ 2147483647 w 1223"/>
                <a:gd name="T25" fmla="*/ 2147483647 h 1291"/>
                <a:gd name="T26" fmla="*/ 2147483647 w 1223"/>
                <a:gd name="T27" fmla="*/ 2147483647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57044C82-2A9A-E24C-98C4-8C9C12C1E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219" y="297863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223.1.1.1</a:t>
              </a:r>
              <a:endParaRPr lang="en-US" altLang="en-US" sz="1800">
                <a:latin typeface="Comic Sans MS" charset="0"/>
              </a:endParaRPr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F7503FC8-1F11-4A4D-ABE7-3E393E353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2630" y="1235491"/>
              <a:ext cx="1889511" cy="627803"/>
              <a:chOff x="3306" y="463"/>
              <a:chExt cx="927" cy="308"/>
            </a:xfrm>
          </p:grpSpPr>
          <p:sp>
            <p:nvSpPr>
              <p:cNvPr id="75" name="Rectangle 28">
                <a:extLst>
                  <a:ext uri="{FF2B5EF4-FFF2-40B4-BE49-F238E27FC236}">
                    <a16:creationId xmlns:a16="http://schemas.microsoft.com/office/drawing/2014/main" id="{BE6E4CC7-168C-2647-AA93-15CE70548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657"/>
                <a:ext cx="525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6" name="Text Box 29">
                <a:extLst>
                  <a:ext uri="{FF2B5EF4-FFF2-40B4-BE49-F238E27FC236}">
                    <a16:creationId xmlns:a16="http://schemas.microsoft.com/office/drawing/2014/main" id="{89F19AFB-EE8F-1249-923C-C0E4B46EF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1" y="463"/>
                <a:ext cx="56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223.1.1.2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74409DE9-613D-0042-9636-E7C64C8F9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862" y="2151497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223.1.1.3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11" name="Text Box 31">
              <a:extLst>
                <a:ext uri="{FF2B5EF4-FFF2-40B4-BE49-F238E27FC236}">
                  <a16:creationId xmlns:a16="http://schemas.microsoft.com/office/drawing/2014/main" id="{7826337C-56BA-574D-B4FE-C13A735EE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9294" y="1692065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223.1.1.4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3D088E04-3AD8-994D-8132-C320471BF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3879" y="2077306"/>
              <a:ext cx="746020" cy="6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id="{7DB8B7D7-6608-374B-A58C-B4BCFE6ED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2853" y="1704295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223.1.2.9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4F88DB55-859C-214B-B7C1-D51B82A61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8587" y="1190642"/>
              <a:ext cx="301669" cy="8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5" name="Line 38">
              <a:extLst>
                <a:ext uri="{FF2B5EF4-FFF2-40B4-BE49-F238E27FC236}">
                  <a16:creationId xmlns:a16="http://schemas.microsoft.com/office/drawing/2014/main" id="{C29452AE-0A31-594E-ABAE-0B83A9258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8587" y="2823327"/>
              <a:ext cx="301669" cy="8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6" name="Text Box 41">
              <a:extLst>
                <a:ext uri="{FF2B5EF4-FFF2-40B4-BE49-F238E27FC236}">
                  <a16:creationId xmlns:a16="http://schemas.microsoft.com/office/drawing/2014/main" id="{24D54AA3-C849-B447-8A61-B0A8DE86E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8435" y="2951740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7" name="Text Box 44">
              <a:extLst>
                <a:ext uri="{FF2B5EF4-FFF2-40B4-BE49-F238E27FC236}">
                  <a16:creationId xmlns:a16="http://schemas.microsoft.com/office/drawing/2014/main" id="{8B403271-E5DE-3D4A-842B-30C3D2EAA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1418" y="888972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223.1.2.1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18" name="Line 45">
              <a:extLst>
                <a:ext uri="{FF2B5EF4-FFF2-40B4-BE49-F238E27FC236}">
                  <a16:creationId xmlns:a16="http://schemas.microsoft.com/office/drawing/2014/main" id="{D350FF5C-C8D5-FA4B-9ED2-35F996C28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8133" y="2511465"/>
              <a:ext cx="0" cy="972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9" name="Line 47">
              <a:extLst>
                <a:ext uri="{FF2B5EF4-FFF2-40B4-BE49-F238E27FC236}">
                  <a16:creationId xmlns:a16="http://schemas.microsoft.com/office/drawing/2014/main" id="{6533EF03-0B05-6641-82CD-ADB462311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805649" y="4146188"/>
              <a:ext cx="4077" cy="3098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0" name="Line 48">
              <a:extLst>
                <a:ext uri="{FF2B5EF4-FFF2-40B4-BE49-F238E27FC236}">
                  <a16:creationId xmlns:a16="http://schemas.microsoft.com/office/drawing/2014/main" id="{15BF5EC6-D09C-DC49-BD60-72C402912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201732" y="4152303"/>
              <a:ext cx="4077" cy="3098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1" name="Text Box 53">
              <a:extLst>
                <a:ext uri="{FF2B5EF4-FFF2-40B4-BE49-F238E27FC236}">
                  <a16:creationId xmlns:a16="http://schemas.microsoft.com/office/drawing/2014/main" id="{373119AB-47E9-1449-AF3A-E0433C335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2498" y="4229759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223.1.3.2</a:t>
              </a:r>
              <a:endParaRPr lang="en-US" altLang="en-US" sz="1800">
                <a:latin typeface="Comic Sans MS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FD5DD958-AF2A-B646-BEA5-9D7B0053C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7278" y="4234340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223.1.3.3</a:t>
              </a:r>
              <a:endParaRPr lang="en-US" altLang="en-US" sz="1800" dirty="0">
                <a:latin typeface="Comic Sans MS" charset="0"/>
              </a:endParaRPr>
            </a:p>
          </p:txBody>
        </p:sp>
        <p:grpSp>
          <p:nvGrpSpPr>
            <p:cNvPr id="23" name="Group 57">
              <a:extLst>
                <a:ext uri="{FF2B5EF4-FFF2-40B4-BE49-F238E27FC236}">
                  <a16:creationId xmlns:a16="http://schemas.microsoft.com/office/drawing/2014/main" id="{98B98A34-4488-134A-913D-E67E96440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1990" y="2633769"/>
              <a:ext cx="1273941" cy="368934"/>
              <a:chOff x="4532" y="1229"/>
              <a:chExt cx="625" cy="181"/>
            </a:xfrm>
          </p:grpSpPr>
          <p:sp>
            <p:nvSpPr>
              <p:cNvPr id="73" name="Rectangle 58">
                <a:extLst>
                  <a:ext uri="{FF2B5EF4-FFF2-40B4-BE49-F238E27FC236}">
                    <a16:creationId xmlns:a16="http://schemas.microsoft.com/office/drawing/2014/main" id="{10C7728B-2FC6-5342-8CFA-5692B4687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" y="1284"/>
                <a:ext cx="534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74" name="Text Box 59">
                <a:extLst>
                  <a:ext uri="{FF2B5EF4-FFF2-40B4-BE49-F238E27FC236}">
                    <a16:creationId xmlns:a16="http://schemas.microsoft.com/office/drawing/2014/main" id="{2F199B43-298D-444C-860B-D5E83F789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2" y="1229"/>
                <a:ext cx="62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/>
                  <a:t>223.1.3.27</a:t>
                </a:r>
                <a:endParaRPr lang="en-US" altLang="en-US" sz="1800">
                  <a:latin typeface="Comic Sans MS" charset="0"/>
                </a:endParaRPr>
              </a:p>
            </p:txBody>
          </p:sp>
        </p:grpSp>
        <p:grpSp>
          <p:nvGrpSpPr>
            <p:cNvPr id="33" name="Group 73">
              <a:extLst>
                <a:ext uri="{FF2B5EF4-FFF2-40B4-BE49-F238E27FC236}">
                  <a16:creationId xmlns:a16="http://schemas.microsoft.com/office/drawing/2014/main" id="{CF05325C-7A06-3B47-9467-E281920896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8005" y="613801"/>
              <a:ext cx="823476" cy="717484"/>
              <a:chOff x="-44" y="1473"/>
              <a:chExt cx="981" cy="1105"/>
            </a:xfrm>
          </p:grpSpPr>
          <p:pic>
            <p:nvPicPr>
              <p:cNvPr id="71" name="Picture 74" descr="desktop_computer_stylized_medium">
                <a:extLst>
                  <a:ext uri="{FF2B5EF4-FFF2-40B4-BE49-F238E27FC236}">
                    <a16:creationId xmlns:a16="http://schemas.microsoft.com/office/drawing/2014/main" id="{C368FED0-6189-9A4F-809B-BD553F6ED5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22A2D3F1-D7D8-FA42-B3E8-9EB8F5B4E7A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4" name="Group 80">
              <a:extLst>
                <a:ext uri="{FF2B5EF4-FFF2-40B4-BE49-F238E27FC236}">
                  <a16:creationId xmlns:a16="http://schemas.microsoft.com/office/drawing/2014/main" id="{99BF16C1-C711-D64D-B032-99B0E575C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5540" y="1501065"/>
              <a:ext cx="823476" cy="717484"/>
              <a:chOff x="8" y="1656"/>
              <a:chExt cx="981" cy="1105"/>
            </a:xfrm>
          </p:grpSpPr>
          <p:pic>
            <p:nvPicPr>
              <p:cNvPr id="69" name="Picture 81" descr="desktop_computer_stylized_medium">
                <a:extLst>
                  <a:ext uri="{FF2B5EF4-FFF2-40B4-BE49-F238E27FC236}">
                    <a16:creationId xmlns:a16="http://schemas.microsoft.com/office/drawing/2014/main" id="{AF600BAF-9590-D945-924D-94DB49183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" y="1656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Freeform 82">
                <a:extLst>
                  <a:ext uri="{FF2B5EF4-FFF2-40B4-BE49-F238E27FC236}">
                    <a16:creationId xmlns:a16="http://schemas.microsoft.com/office/drawing/2014/main" id="{21F38E00-5D7C-FB4E-9A7C-77013EA0BB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1" y="1766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5" name="Group 83">
              <a:extLst>
                <a:ext uri="{FF2B5EF4-FFF2-40B4-BE49-F238E27FC236}">
                  <a16:creationId xmlns:a16="http://schemas.microsoft.com/office/drawing/2014/main" id="{CA965349-BE68-7345-80BE-A3444FF07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8579" y="2164953"/>
              <a:ext cx="823476" cy="717484"/>
              <a:chOff x="-44" y="1473"/>
              <a:chExt cx="981" cy="1105"/>
            </a:xfrm>
          </p:grpSpPr>
          <p:pic>
            <p:nvPicPr>
              <p:cNvPr id="67" name="Picture 84" descr="desktop_computer_stylized_medium">
                <a:extLst>
                  <a:ext uri="{FF2B5EF4-FFF2-40B4-BE49-F238E27FC236}">
                    <a16:creationId xmlns:a16="http://schemas.microsoft.com/office/drawing/2014/main" id="{D1DD00FA-667A-0F4B-92BD-C9DB30B28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id="{D68BA4F7-4360-4049-9D25-536C561E7F2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6" name="Group 87">
              <a:extLst>
                <a:ext uri="{FF2B5EF4-FFF2-40B4-BE49-F238E27FC236}">
                  <a16:creationId xmlns:a16="http://schemas.microsoft.com/office/drawing/2014/main" id="{0391B809-F24F-A940-8A4A-0926E50A0DA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1326878" y="815593"/>
              <a:ext cx="823476" cy="717484"/>
              <a:chOff x="-44" y="1473"/>
              <a:chExt cx="981" cy="1105"/>
            </a:xfrm>
          </p:grpSpPr>
          <p:pic>
            <p:nvPicPr>
              <p:cNvPr id="65" name="Picture 88" descr="desktop_computer_stylized_medium">
                <a:extLst>
                  <a:ext uri="{FF2B5EF4-FFF2-40B4-BE49-F238E27FC236}">
                    <a16:creationId xmlns:a16="http://schemas.microsoft.com/office/drawing/2014/main" id="{BA62C2E9-9F58-984C-BF7B-4F8C5BB62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Freeform 89">
                <a:extLst>
                  <a:ext uri="{FF2B5EF4-FFF2-40B4-BE49-F238E27FC236}">
                    <a16:creationId xmlns:a16="http://schemas.microsoft.com/office/drawing/2014/main" id="{5F32682B-2EC0-0144-B6F9-6884D90B91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7" name="Group 90">
              <a:extLst>
                <a:ext uri="{FF2B5EF4-FFF2-40B4-BE49-F238E27FC236}">
                  <a16:creationId xmlns:a16="http://schemas.microsoft.com/office/drawing/2014/main" id="{7EB269CC-9507-F04D-999F-3A4C76FDD09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1345222" y="2458469"/>
              <a:ext cx="823476" cy="717484"/>
              <a:chOff x="-44" y="1473"/>
              <a:chExt cx="981" cy="1105"/>
            </a:xfrm>
          </p:grpSpPr>
          <p:pic>
            <p:nvPicPr>
              <p:cNvPr id="63" name="Picture 91" descr="desktop_computer_stylized_medium">
                <a:extLst>
                  <a:ext uri="{FF2B5EF4-FFF2-40B4-BE49-F238E27FC236}">
                    <a16:creationId xmlns:a16="http://schemas.microsoft.com/office/drawing/2014/main" id="{F5BD1A76-B290-CE43-B430-0E99CD46F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Freeform 92">
                <a:extLst>
                  <a:ext uri="{FF2B5EF4-FFF2-40B4-BE49-F238E27FC236}">
                    <a16:creationId xmlns:a16="http://schemas.microsoft.com/office/drawing/2014/main" id="{BEE127E6-F86C-0442-BF14-5725A38B2C3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8" name="Group 93">
              <a:extLst>
                <a:ext uri="{FF2B5EF4-FFF2-40B4-BE49-F238E27FC236}">
                  <a16:creationId xmlns:a16="http://schemas.microsoft.com/office/drawing/2014/main" id="{1D324032-0C61-634E-9F1A-36688B4178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34713" y="4415245"/>
              <a:ext cx="823476" cy="717484"/>
              <a:chOff x="-44" y="1473"/>
              <a:chExt cx="981" cy="1105"/>
            </a:xfrm>
          </p:grpSpPr>
          <p:pic>
            <p:nvPicPr>
              <p:cNvPr id="61" name="Picture 94" descr="desktop_computer_stylized_medium">
                <a:extLst>
                  <a:ext uri="{FF2B5EF4-FFF2-40B4-BE49-F238E27FC236}">
                    <a16:creationId xmlns:a16="http://schemas.microsoft.com/office/drawing/2014/main" id="{CF46CEF6-B262-2C45-9544-7D11E1D157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Freeform 95">
                <a:extLst>
                  <a:ext uri="{FF2B5EF4-FFF2-40B4-BE49-F238E27FC236}">
                    <a16:creationId xmlns:a16="http://schemas.microsoft.com/office/drawing/2014/main" id="{B90DE5FB-725A-1644-BCC9-05E32D600F8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39" name="Group 96">
              <a:extLst>
                <a:ext uri="{FF2B5EF4-FFF2-40B4-BE49-F238E27FC236}">
                  <a16:creationId xmlns:a16="http://schemas.microsoft.com/office/drawing/2014/main" id="{965952C1-01FA-B447-AD95-B53E61A8E09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179820" y="3573496"/>
              <a:ext cx="2084291" cy="1612229"/>
              <a:chOff x="-44" y="95"/>
              <a:chExt cx="2483" cy="2483"/>
            </a:xfrm>
          </p:grpSpPr>
          <p:pic>
            <p:nvPicPr>
              <p:cNvPr id="57" name="Picture 97" descr="desktop_computer_stylized_medium">
                <a:extLst>
                  <a:ext uri="{FF2B5EF4-FFF2-40B4-BE49-F238E27FC236}">
                    <a16:creationId xmlns:a16="http://schemas.microsoft.com/office/drawing/2014/main" id="{FD988F03-5430-9249-85FF-B1649F9AB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Freeform 98">
                <a:extLst>
                  <a:ext uri="{FF2B5EF4-FFF2-40B4-BE49-F238E27FC236}">
                    <a16:creationId xmlns:a16="http://schemas.microsoft.com/office/drawing/2014/main" id="{E6764FC9-C936-C94B-89B0-B8956F28FA4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  <p:pic>
            <p:nvPicPr>
              <p:cNvPr id="59" name="Picture 97" descr="desktop_computer_stylized_medium">
                <a:extLst>
                  <a:ext uri="{FF2B5EF4-FFF2-40B4-BE49-F238E27FC236}">
                    <a16:creationId xmlns:a16="http://schemas.microsoft.com/office/drawing/2014/main" id="{DAA49DEC-2D2F-A542-A183-D286000FC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58" y="95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Freeform 98">
                <a:extLst>
                  <a:ext uri="{FF2B5EF4-FFF2-40B4-BE49-F238E27FC236}">
                    <a16:creationId xmlns:a16="http://schemas.microsoft.com/office/drawing/2014/main" id="{86C6FA4C-C39E-3041-A71F-487BE9E453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67" y="200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800"/>
              </a:p>
            </p:txBody>
          </p:sp>
        </p:grpSp>
        <p:grpSp>
          <p:nvGrpSpPr>
            <p:cNvPr id="40" name="Group 99">
              <a:extLst>
                <a:ext uri="{FF2B5EF4-FFF2-40B4-BE49-F238E27FC236}">
                  <a16:creationId xmlns:a16="http://schemas.microsoft.com/office/drawing/2014/main" id="{ADA014EB-887C-8341-9DDF-FA55697DD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0978" y="2020234"/>
              <a:ext cx="896855" cy="456581"/>
              <a:chOff x="4396" y="1245"/>
              <a:chExt cx="672" cy="248"/>
            </a:xfrm>
          </p:grpSpPr>
          <p:sp>
            <p:nvSpPr>
              <p:cNvPr id="49" name="Oval 407">
                <a:extLst>
                  <a:ext uri="{FF2B5EF4-FFF2-40B4-BE49-F238E27FC236}">
                    <a16:creationId xmlns:a16="http://schemas.microsoft.com/office/drawing/2014/main" id="{CDBE7D01-E24E-734E-8A4D-6D6286465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50" name="Rectangle 410">
                <a:extLst>
                  <a:ext uri="{FF2B5EF4-FFF2-40B4-BE49-F238E27FC236}">
                    <a16:creationId xmlns:a16="http://schemas.microsoft.com/office/drawing/2014/main" id="{24C294A3-ACB5-B245-BFD8-7790BBD1B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800">
                  <a:latin typeface="Times New Roman" charset="0"/>
                </a:endParaRPr>
              </a:p>
            </p:txBody>
          </p:sp>
          <p:sp>
            <p:nvSpPr>
              <p:cNvPr id="51" name="Oval 411">
                <a:extLst>
                  <a:ext uri="{FF2B5EF4-FFF2-40B4-BE49-F238E27FC236}">
                    <a16:creationId xmlns:a16="http://schemas.microsoft.com/office/drawing/2014/main" id="{0B0A39A5-6CB3-0642-87C4-95BA29734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latin typeface="Times New Roman" charset="0"/>
                </a:endParaRPr>
              </a:p>
            </p:txBody>
          </p:sp>
          <p:grpSp>
            <p:nvGrpSpPr>
              <p:cNvPr id="52" name="Group 103">
                <a:extLst>
                  <a:ext uri="{FF2B5EF4-FFF2-40B4-BE49-F238E27FC236}">
                    <a16:creationId xmlns:a16="http://schemas.microsoft.com/office/drawing/2014/main" id="{814A6277-45A9-BE42-A5D0-0D0A8AA8D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5" name="Freeform 104">
                  <a:extLst>
                    <a:ext uri="{FF2B5EF4-FFF2-40B4-BE49-F238E27FC236}">
                      <a16:creationId xmlns:a16="http://schemas.microsoft.com/office/drawing/2014/main" id="{951AB2A9-3A75-FE48-B5D9-348853DCD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56" name="Freeform 105">
                  <a:extLst>
                    <a:ext uri="{FF2B5EF4-FFF2-40B4-BE49-F238E27FC236}">
                      <a16:creationId xmlns:a16="http://schemas.microsoft.com/office/drawing/2014/main" id="{3C88F007-BBBE-D84B-8527-8FE06DEF8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53" name="Line 106">
                <a:extLst>
                  <a:ext uri="{FF2B5EF4-FFF2-40B4-BE49-F238E27FC236}">
                    <a16:creationId xmlns:a16="http://schemas.microsoft.com/office/drawing/2014/main" id="{5E5732B2-E853-894C-9F45-78B658F9E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4" name="Line 107">
                <a:extLst>
                  <a:ext uri="{FF2B5EF4-FFF2-40B4-BE49-F238E27FC236}">
                    <a16:creationId xmlns:a16="http://schemas.microsoft.com/office/drawing/2014/main" id="{F3514282-616B-1843-9026-E494E2124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1" name="Line 5">
              <a:extLst>
                <a:ext uri="{FF2B5EF4-FFF2-40B4-BE49-F238E27FC236}">
                  <a16:creationId xmlns:a16="http://schemas.microsoft.com/office/drawing/2014/main" id="{A84B6F8E-2362-2848-8FC1-227331643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6639" y="982734"/>
              <a:ext cx="501424" cy="81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FE602C7F-7CCB-2E47-8052-683CB6A0A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1481" y="1932586"/>
              <a:ext cx="356703" cy="40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5FB22DAF-679C-7545-9D83-ED67A736E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5749" y="2615419"/>
              <a:ext cx="542190" cy="6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240AE6B5-BE13-A44F-A7B3-B084DC1D5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3945" y="2071191"/>
              <a:ext cx="721561" cy="20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5" name="Text Box 30">
              <a:extLst>
                <a:ext uri="{FF2B5EF4-FFF2-40B4-BE49-F238E27FC236}">
                  <a16:creationId xmlns:a16="http://schemas.microsoft.com/office/drawing/2014/main" id="{77078D08-5694-2B42-93EA-E36EFC785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7334" y="3204560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223.1.1.4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46" name="Text Box 56">
              <a:extLst>
                <a:ext uri="{FF2B5EF4-FFF2-40B4-BE49-F238E27FC236}">
                  <a16:creationId xmlns:a16="http://schemas.microsoft.com/office/drawing/2014/main" id="{64ECAEA2-BAA8-AF45-9441-A7873066B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8903" y="4388273"/>
              <a:ext cx="1146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223.1.3.1</a:t>
              </a:r>
              <a:endParaRPr lang="en-US" altLang="en-US" sz="1800" dirty="0">
                <a:latin typeface="Comic Sans MS" charset="0"/>
              </a:endParaRPr>
            </a:p>
          </p:txBody>
        </p:sp>
        <p:sp>
          <p:nvSpPr>
            <p:cNvPr id="47" name="Line 8">
              <a:extLst>
                <a:ext uri="{FF2B5EF4-FFF2-40B4-BE49-F238E27FC236}">
                  <a16:creationId xmlns:a16="http://schemas.microsoft.com/office/drawing/2014/main" id="{EE54653D-5FEE-874A-A9B9-BD501A2C73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6894" y="2848298"/>
              <a:ext cx="196067" cy="7777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5162FB5E-6822-F342-93F3-37DFCCC55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686" y="4095673"/>
              <a:ext cx="605045" cy="58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774FD2-A6B2-4249-9FA1-6D063B8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subnets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0C11-4777-C948-AFEB-EC86DAAD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6315129" cy="5594888"/>
          </a:xfrm>
        </p:spPr>
        <p:txBody>
          <a:bodyPr>
            <a:normAutofit/>
          </a:bodyPr>
          <a:lstStyle/>
          <a:p>
            <a:r>
              <a:rPr lang="en-US" dirty="0"/>
              <a:t>Informally, host must decide where to “send” the packet: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destination IP is in the same subnet, packet can be sent directly to the receiver.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Otherwise, must give the packet to the the gateway router for relay.</a:t>
            </a:r>
          </a:p>
          <a:p>
            <a:r>
              <a:rPr lang="en-US" dirty="0"/>
              <a:t>A solid answer requires knowledge of Link Layer, Chapter 6.</a:t>
            </a:r>
          </a:p>
          <a:p>
            <a:pPr lvl="1"/>
            <a:r>
              <a:rPr lang="en-US" dirty="0"/>
              <a:t>Specifically, we are choosing to address the packet with either the MAC address of the gateway or the final destination.</a:t>
            </a:r>
          </a:p>
        </p:txBody>
      </p:sp>
    </p:spTree>
    <p:extLst>
      <p:ext uri="{BB962C8B-B14F-4D97-AF65-F5344CB8AC3E}">
        <p14:creationId xmlns:p14="http://schemas.microsoft.com/office/powerpoint/2010/main" val="328897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subnets?</a:t>
            </a:r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263472" y="1146875"/>
            <a:ext cx="3816034" cy="5594888"/>
          </a:xfrm>
        </p:spPr>
        <p:txBody>
          <a:bodyPr/>
          <a:lstStyle/>
          <a:p>
            <a:r>
              <a:rPr lang="en-US" dirty="0"/>
              <a:t>Count the groups of interfaces that can communicate without passing through a router.</a:t>
            </a:r>
          </a:p>
          <a:p>
            <a:r>
              <a:rPr lang="en-US" dirty="0">
                <a:solidFill>
                  <a:srgbClr val="00B0F0"/>
                </a:solidFill>
              </a:rPr>
              <a:t>There are six subnets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7986579" y="2759048"/>
            <a:ext cx="1526218" cy="1761167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6427889" y="4577519"/>
            <a:ext cx="2716247" cy="393493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6118443" y="2667360"/>
            <a:ext cx="1394416" cy="1862406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5265760">
            <a:off x="6962732" y="-106770"/>
            <a:ext cx="1940722" cy="2601637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8723901" y="1053276"/>
            <a:ext cx="3820" cy="1986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6918801" y="988330"/>
            <a:ext cx="3820" cy="2712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668696" y="1274555"/>
            <a:ext cx="6528" cy="95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726861" y="98642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223.1.1.1</a:t>
            </a:r>
            <a:endParaRPr lang="en-US" altLang="en-US">
              <a:latin typeface="Comic Sans MS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672327" y="992151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223.1.1.4</a:t>
            </a:r>
            <a:endParaRPr lang="en-US" altLang="en-US">
              <a:latin typeface="Comic Sans MS" charset="0"/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4987629" y="4705501"/>
            <a:ext cx="1852855" cy="1996116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>
            <a:off x="5865503" y="4982472"/>
            <a:ext cx="31362" cy="8008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V="1">
            <a:off x="5289434" y="5783355"/>
            <a:ext cx="3820" cy="270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 flipH="1" flipV="1">
            <a:off x="6483284" y="5783355"/>
            <a:ext cx="3820" cy="3394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6460763" y="5733442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223.1.2.2</a:t>
            </a:r>
            <a:endParaRPr lang="en-US" altLang="en-US" dirty="0">
              <a:latin typeface="Comic Sans MS" charset="0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4121907" y="5670206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223.1.2.1</a:t>
            </a:r>
            <a:endParaRPr lang="en-US" altLang="en-US" dirty="0">
              <a:latin typeface="Comic Sans MS" charset="0"/>
            </a:endParaRPr>
          </a:p>
        </p:txBody>
      </p:sp>
      <p:sp>
        <p:nvSpPr>
          <p:cNvPr id="23" name="Freeform 45"/>
          <p:cNvSpPr>
            <a:spLocks/>
          </p:cNvSpPr>
          <p:nvPr/>
        </p:nvSpPr>
        <p:spPr bwMode="auto">
          <a:xfrm>
            <a:off x="8618842" y="4680668"/>
            <a:ext cx="1852855" cy="2009488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>
            <a:off x="9541450" y="5005395"/>
            <a:ext cx="0" cy="7349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 flipH="1" flipV="1">
            <a:off x="8998963" y="5731166"/>
            <a:ext cx="5998" cy="3506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 flipH="1" flipV="1">
            <a:off x="10127870" y="5740353"/>
            <a:ext cx="3817" cy="4054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10133711" y="5694766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223.1.3.2</a:t>
            </a:r>
            <a:endParaRPr lang="en-US" altLang="en-US" dirty="0">
              <a:latin typeface="Comic Sans MS" charset="0"/>
            </a:endParaRP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7775610" y="5681159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223.1.3.1</a:t>
            </a:r>
            <a:endParaRPr lang="en-US" altLang="en-US" dirty="0">
              <a:latin typeface="Comic Sans MS" charset="0"/>
            </a:endParaRPr>
          </a:p>
        </p:txBody>
      </p:sp>
      <p:sp>
        <p:nvSpPr>
          <p:cNvPr id="31" name="Line 84"/>
          <p:cNvSpPr>
            <a:spLocks noChangeShapeType="1"/>
          </p:cNvSpPr>
          <p:nvPr/>
        </p:nvSpPr>
        <p:spPr bwMode="auto">
          <a:xfrm flipH="1" flipV="1">
            <a:off x="7978938" y="938666"/>
            <a:ext cx="3820" cy="3189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7388700" y="37071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223.1.1.2</a:t>
            </a:r>
            <a:endParaRPr lang="en-US" altLang="en-US" sz="2000">
              <a:latin typeface="Comic Sans MS" charset="0"/>
            </a:endParaRPr>
          </a:p>
        </p:txBody>
      </p:sp>
      <p:sp>
        <p:nvSpPr>
          <p:cNvPr id="33" name="Line 87"/>
          <p:cNvSpPr>
            <a:spLocks noChangeShapeType="1"/>
          </p:cNvSpPr>
          <p:nvPr/>
        </p:nvSpPr>
        <p:spPr bwMode="auto">
          <a:xfrm flipV="1">
            <a:off x="6152826" y="2690282"/>
            <a:ext cx="1340932" cy="185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" name="Line 88"/>
          <p:cNvSpPr>
            <a:spLocks noChangeShapeType="1"/>
          </p:cNvSpPr>
          <p:nvPr/>
        </p:nvSpPr>
        <p:spPr bwMode="auto">
          <a:xfrm flipH="1" flipV="1">
            <a:off x="7975118" y="2667360"/>
            <a:ext cx="1535768" cy="185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" name="Line 89"/>
          <p:cNvSpPr>
            <a:spLocks noChangeShapeType="1"/>
          </p:cNvSpPr>
          <p:nvPr/>
        </p:nvSpPr>
        <p:spPr bwMode="auto">
          <a:xfrm flipH="1" flipV="1">
            <a:off x="6382045" y="4787637"/>
            <a:ext cx="2773551" cy="114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" name="Text Box 90"/>
          <p:cNvSpPr txBox="1">
            <a:spLocks noChangeArrowheads="1"/>
          </p:cNvSpPr>
          <p:nvPr/>
        </p:nvSpPr>
        <p:spPr bwMode="auto">
          <a:xfrm>
            <a:off x="8070626" y="2562302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223.1.7.0</a:t>
            </a:r>
            <a:endParaRPr lang="en-US" altLang="en-US">
              <a:latin typeface="Comic Sans MS" charset="0"/>
            </a:endParaRPr>
          </a:p>
        </p:txBody>
      </p:sp>
      <p:sp>
        <p:nvSpPr>
          <p:cNvPr id="37" name="Text Box 91"/>
          <p:cNvSpPr txBox="1">
            <a:spLocks noChangeArrowheads="1"/>
          </p:cNvSpPr>
          <p:nvPr/>
        </p:nvSpPr>
        <p:spPr bwMode="auto">
          <a:xfrm>
            <a:off x="9365714" y="4109531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223.1.7.1</a:t>
            </a:r>
            <a:endParaRPr lang="en-US" altLang="en-US">
              <a:latin typeface="Comic Sans MS" charset="0"/>
            </a:endParaRPr>
          </a:p>
        </p:txBody>
      </p:sp>
      <p:sp>
        <p:nvSpPr>
          <p:cNvPr id="38" name="Text Box 92"/>
          <p:cNvSpPr txBox="1">
            <a:spLocks noChangeArrowheads="1"/>
          </p:cNvSpPr>
          <p:nvPr/>
        </p:nvSpPr>
        <p:spPr bwMode="auto">
          <a:xfrm>
            <a:off x="7875790" y="441897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223.1.8.0</a:t>
            </a:r>
            <a:endParaRPr lang="en-US" altLang="en-US">
              <a:latin typeface="Comic Sans MS" charset="0"/>
            </a:endParaRPr>
          </a:p>
        </p:txBody>
      </p:sp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6374404" y="441897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223.1.8.1</a:t>
            </a:r>
            <a:endParaRPr lang="en-US" altLang="en-US">
              <a:latin typeface="Comic Sans MS" charset="0"/>
            </a:endParaRPr>
          </a:p>
        </p:txBody>
      </p:sp>
      <p:sp>
        <p:nvSpPr>
          <p:cNvPr id="40" name="Text Box 94"/>
          <p:cNvSpPr txBox="1">
            <a:spLocks noChangeArrowheads="1"/>
          </p:cNvSpPr>
          <p:nvPr/>
        </p:nvSpPr>
        <p:spPr bwMode="auto">
          <a:xfrm>
            <a:off x="5079316" y="4063687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223.1.9.1</a:t>
            </a:r>
            <a:endParaRPr lang="en-US" altLang="en-US">
              <a:latin typeface="Comic Sans MS" charset="0"/>
            </a:endParaRPr>
          </a:p>
        </p:txBody>
      </p:sp>
      <p:sp>
        <p:nvSpPr>
          <p:cNvPr id="41" name="Text Box 95"/>
          <p:cNvSpPr txBox="1">
            <a:spLocks noChangeArrowheads="1"/>
          </p:cNvSpPr>
          <p:nvPr/>
        </p:nvSpPr>
        <p:spPr bwMode="auto">
          <a:xfrm>
            <a:off x="6122263" y="2573763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223.1.9.2</a:t>
            </a:r>
            <a:endParaRPr lang="en-US" altLang="en-US">
              <a:latin typeface="Comic Sans MS" charset="0"/>
            </a:endParaRPr>
          </a:p>
        </p:txBody>
      </p:sp>
      <p:grpSp>
        <p:nvGrpSpPr>
          <p:cNvPr id="42" name="Group 100"/>
          <p:cNvGrpSpPr>
            <a:grpSpLocks/>
          </p:cNvGrpSpPr>
          <p:nvPr/>
        </p:nvGrpSpPr>
        <p:grpSpPr bwMode="auto">
          <a:xfrm>
            <a:off x="7300832" y="2229934"/>
            <a:ext cx="893955" cy="467988"/>
            <a:chOff x="4396" y="1245"/>
            <a:chExt cx="672" cy="248"/>
          </a:xfrm>
        </p:grpSpPr>
        <p:sp>
          <p:nvSpPr>
            <p:cNvPr id="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grpSp>
          <p:nvGrpSpPr>
            <p:cNvPr id="46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9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0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47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1" name="Group 109"/>
          <p:cNvGrpSpPr>
            <a:grpSpLocks/>
          </p:cNvGrpSpPr>
          <p:nvPr/>
        </p:nvGrpSpPr>
        <p:grpSpPr bwMode="auto">
          <a:xfrm>
            <a:off x="9147956" y="4506844"/>
            <a:ext cx="893955" cy="467988"/>
            <a:chOff x="4396" y="1245"/>
            <a:chExt cx="672" cy="248"/>
          </a:xfrm>
        </p:grpSpPr>
        <p:sp>
          <p:nvSpPr>
            <p:cNvPr id="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grpSp>
          <p:nvGrpSpPr>
            <p:cNvPr id="55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9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56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0" name="Group 118"/>
          <p:cNvGrpSpPr>
            <a:grpSpLocks/>
          </p:cNvGrpSpPr>
          <p:nvPr/>
        </p:nvGrpSpPr>
        <p:grpSpPr bwMode="auto">
          <a:xfrm>
            <a:off x="5547306" y="4516394"/>
            <a:ext cx="893955" cy="467990"/>
            <a:chOff x="4396" y="1245"/>
            <a:chExt cx="672" cy="248"/>
          </a:xfrm>
        </p:grpSpPr>
        <p:sp>
          <p:nvSpPr>
            <p:cNvPr id="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grpSp>
          <p:nvGrpSpPr>
            <p:cNvPr id="64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7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8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65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9" name="Group 127"/>
          <p:cNvGrpSpPr>
            <a:grpSpLocks/>
          </p:cNvGrpSpPr>
          <p:nvPr/>
        </p:nvGrpSpPr>
        <p:grpSpPr bwMode="auto">
          <a:xfrm>
            <a:off x="8227259" y="426744"/>
            <a:ext cx="771704" cy="672376"/>
            <a:chOff x="-44" y="1473"/>
            <a:chExt cx="981" cy="1105"/>
          </a:xfrm>
        </p:grpSpPr>
        <p:pic>
          <p:nvPicPr>
            <p:cNvPr id="70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72" name="Group 130"/>
          <p:cNvGrpSpPr>
            <a:grpSpLocks/>
          </p:cNvGrpSpPr>
          <p:nvPr/>
        </p:nvGrpSpPr>
        <p:grpSpPr bwMode="auto">
          <a:xfrm>
            <a:off x="6546319" y="447755"/>
            <a:ext cx="771704" cy="672376"/>
            <a:chOff x="-44" y="1473"/>
            <a:chExt cx="981" cy="1105"/>
          </a:xfrm>
        </p:grpSpPr>
        <p:pic>
          <p:nvPicPr>
            <p:cNvPr id="73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75" name="Group 133"/>
          <p:cNvGrpSpPr>
            <a:grpSpLocks/>
          </p:cNvGrpSpPr>
          <p:nvPr/>
        </p:nvGrpSpPr>
        <p:grpSpPr bwMode="auto">
          <a:xfrm>
            <a:off x="7547242" y="388540"/>
            <a:ext cx="771704" cy="672376"/>
            <a:chOff x="-44" y="1473"/>
            <a:chExt cx="981" cy="1105"/>
          </a:xfrm>
        </p:grpSpPr>
        <p:pic>
          <p:nvPicPr>
            <p:cNvPr id="76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78" name="Group 136"/>
          <p:cNvGrpSpPr>
            <a:grpSpLocks/>
          </p:cNvGrpSpPr>
          <p:nvPr/>
        </p:nvGrpSpPr>
        <p:grpSpPr bwMode="auto">
          <a:xfrm>
            <a:off x="9621675" y="6046433"/>
            <a:ext cx="771704" cy="672376"/>
            <a:chOff x="-44" y="1473"/>
            <a:chExt cx="981" cy="1105"/>
          </a:xfrm>
        </p:grpSpPr>
        <p:pic>
          <p:nvPicPr>
            <p:cNvPr id="79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81" name="Group 139"/>
          <p:cNvGrpSpPr>
            <a:grpSpLocks/>
          </p:cNvGrpSpPr>
          <p:nvPr/>
        </p:nvGrpSpPr>
        <p:grpSpPr bwMode="auto">
          <a:xfrm>
            <a:off x="8477491" y="6002498"/>
            <a:ext cx="771704" cy="672376"/>
            <a:chOff x="-44" y="1473"/>
            <a:chExt cx="981" cy="1105"/>
          </a:xfrm>
        </p:grpSpPr>
        <p:pic>
          <p:nvPicPr>
            <p:cNvPr id="82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84" name="Group 142"/>
          <p:cNvGrpSpPr>
            <a:grpSpLocks/>
          </p:cNvGrpSpPr>
          <p:nvPr/>
        </p:nvGrpSpPr>
        <p:grpSpPr bwMode="auto">
          <a:xfrm>
            <a:off x="4836727" y="6012050"/>
            <a:ext cx="771704" cy="672376"/>
            <a:chOff x="-44" y="1473"/>
            <a:chExt cx="981" cy="1105"/>
          </a:xfrm>
        </p:grpSpPr>
        <p:pic>
          <p:nvPicPr>
            <p:cNvPr id="85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87" name="Group 145"/>
          <p:cNvGrpSpPr>
            <a:grpSpLocks/>
          </p:cNvGrpSpPr>
          <p:nvPr/>
        </p:nvGrpSpPr>
        <p:grpSpPr bwMode="auto">
          <a:xfrm>
            <a:off x="5946529" y="6061714"/>
            <a:ext cx="771704" cy="672376"/>
            <a:chOff x="-44" y="1473"/>
            <a:chExt cx="981" cy="1105"/>
          </a:xfrm>
        </p:grpSpPr>
        <p:pic>
          <p:nvPicPr>
            <p:cNvPr id="88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94" name="Text Box 43"/>
          <p:cNvSpPr txBox="1">
            <a:spLocks noChangeArrowheads="1"/>
          </p:cNvSpPr>
          <p:nvPr/>
        </p:nvSpPr>
        <p:spPr bwMode="auto">
          <a:xfrm>
            <a:off x="5293254" y="5030228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223.1.2.6</a:t>
            </a:r>
            <a:endParaRPr lang="en-US" altLang="en-US" dirty="0">
              <a:latin typeface="Comic Sans MS" charset="0"/>
            </a:endParaRPr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8930198" y="5083712"/>
            <a:ext cx="1394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223.1.3.27</a:t>
            </a:r>
            <a:endParaRPr lang="en-US" altLang="en-US">
              <a:latin typeface="Comic Sans MS" charset="0"/>
            </a:endParaRPr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>
            <a:off x="7092624" y="1718011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223.1.1.3</a:t>
            </a:r>
            <a:endParaRPr lang="en-US" altLang="en-US" dirty="0">
              <a:latin typeface="Comic Sans MS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47EE92-FCE8-BB41-AD0C-3F3768CF3A68}"/>
              </a:ext>
            </a:extLst>
          </p:cNvPr>
          <p:cNvGrpSpPr/>
          <p:nvPr/>
        </p:nvGrpSpPr>
        <p:grpSpPr>
          <a:xfrm>
            <a:off x="3575887" y="2544736"/>
            <a:ext cx="929898" cy="884264"/>
            <a:chOff x="10763181" y="2345404"/>
            <a:chExt cx="1139517" cy="1083596"/>
          </a:xfrm>
        </p:grpSpPr>
        <p:sp>
          <p:nvSpPr>
            <p:cNvPr id="91" name="Octagon 90">
              <a:extLst>
                <a:ext uri="{FF2B5EF4-FFF2-40B4-BE49-F238E27FC236}">
                  <a16:creationId xmlns:a16="http://schemas.microsoft.com/office/drawing/2014/main" id="{3058ED01-F47E-0641-ABD5-A4DB6BDDAD3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2" name="Octagon 91">
              <a:extLst>
                <a:ext uri="{FF2B5EF4-FFF2-40B4-BE49-F238E27FC236}">
                  <a16:creationId xmlns:a16="http://schemas.microsoft.com/office/drawing/2014/main" id="{98569D84-0F7C-1D44-8367-7D042687F8BC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68B7B5C-E875-B949-861C-A76B3CB1B0F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98" name="Line 14">
            <a:extLst>
              <a:ext uri="{FF2B5EF4-FFF2-40B4-BE49-F238E27FC236}">
                <a16:creationId xmlns:a16="http://schemas.microsoft.com/office/drawing/2014/main" id="{AEA32061-4DA0-C148-A1B4-1E3C03FEA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8800" y="1238299"/>
            <a:ext cx="1808919" cy="117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9" name="Line 14">
            <a:extLst>
              <a:ext uri="{FF2B5EF4-FFF2-40B4-BE49-F238E27FC236}">
                <a16:creationId xmlns:a16="http://schemas.microsoft.com/office/drawing/2014/main" id="{CCECDFD2-2031-244F-A987-4378BBEAFE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3254" y="5783359"/>
            <a:ext cx="1180480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0" name="Line 14">
            <a:extLst>
              <a:ext uri="{FF2B5EF4-FFF2-40B4-BE49-F238E27FC236}">
                <a16:creationId xmlns:a16="http://schemas.microsoft.com/office/drawing/2014/main" id="{F5CE0570-C09D-C447-865A-9CD9F1F432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01962" y="5730207"/>
            <a:ext cx="1125908" cy="101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18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TCP Congestion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Congestion control </a:t>
            </a:r>
            <a:r>
              <a:rPr lang="en-US" dirty="0"/>
              <a:t>is implemented with a dynamic </a:t>
            </a:r>
            <a:r>
              <a:rPr lang="en-US" i="1" dirty="0"/>
              <a:t>congestion window</a:t>
            </a:r>
            <a:r>
              <a:rPr lang="en-US" dirty="0"/>
              <a:t>, controlled by </a:t>
            </a:r>
            <a:r>
              <a:rPr lang="en-US" i="1" dirty="0"/>
              <a:t>heuristics. </a:t>
            </a:r>
            <a:r>
              <a:rPr lang="en-US" b="1" dirty="0">
                <a:solidFill>
                  <a:schemeClr val="accent6"/>
                </a:solidFill>
              </a:rPr>
              <a:t>Reno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congestion control operate in phases: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Slow start – </a:t>
            </a:r>
            <a:r>
              <a:rPr lang="en-US" dirty="0"/>
              <a:t>exponential growth to find approximate network capacity.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Congestion avoidance – </a:t>
            </a:r>
            <a:r>
              <a:rPr lang="en-US" dirty="0"/>
              <a:t>linear growth, slowly trying to increase throughput.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Fast recovery – </a:t>
            </a:r>
            <a:r>
              <a:rPr lang="en-US" dirty="0"/>
              <a:t>If one packet is lost, then cut window in half.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Additive Increase, Multiplicative Decrease </a:t>
            </a:r>
            <a:r>
              <a:rPr lang="en-US" dirty="0"/>
              <a:t>ensures fair sharing.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CUBIC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BBR</a:t>
            </a:r>
            <a:r>
              <a:rPr lang="en-US" dirty="0"/>
              <a:t> are newer alternatives that work better in fast networks, particularly long fat pipes.  (Read </a:t>
            </a:r>
            <a:r>
              <a:rPr lang="en-US" dirty="0">
                <a:hlinkClick r:id="rId3"/>
              </a:rPr>
              <a:t>this</a:t>
            </a:r>
            <a:r>
              <a:rPr lang="en-US" dirty="0"/>
              <a:t> for more info.)</a:t>
            </a:r>
          </a:p>
          <a:p>
            <a:r>
              <a:rPr lang="en-US" dirty="0"/>
              <a:t>TCP behavior can be controlled with </a:t>
            </a:r>
            <a:r>
              <a:rPr lang="en-US" i="1" dirty="0">
                <a:solidFill>
                  <a:schemeClr val="accent6"/>
                </a:solidFill>
              </a:rPr>
              <a:t>socket options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Nagle’s algorithm merges small packets to reduce </a:t>
            </a:r>
            <a:r>
              <a:rPr lang="en-US" i="1" dirty="0">
                <a:solidFill>
                  <a:schemeClr val="accent6"/>
                </a:solidFill>
              </a:rPr>
              <a:t>header overhead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TCP </a:t>
            </a:r>
            <a:r>
              <a:rPr lang="en-US" i="1" dirty="0" err="1">
                <a:solidFill>
                  <a:schemeClr val="accent6"/>
                </a:solidFill>
              </a:rPr>
              <a:t>keepalive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message can be periodically 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1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017352"/>
          </a:xfrm>
        </p:spPr>
        <p:txBody>
          <a:bodyPr/>
          <a:lstStyle/>
          <a:p>
            <a:r>
              <a:rPr lang="en-US" dirty="0"/>
              <a:t>ICANN distributes chunks of IP addresses</a:t>
            </a:r>
          </a:p>
          <a:p>
            <a:r>
              <a:rPr lang="en-US" i="1" dirty="0"/>
              <a:t>Early scheme: </a:t>
            </a:r>
            <a:r>
              <a:rPr lang="en-US" dirty="0"/>
              <a:t>class A, B, C subnets (/8, /16, /24-bit subnets)</a:t>
            </a:r>
          </a:p>
          <a:p>
            <a:pPr lvl="1"/>
            <a:r>
              <a:rPr lang="en-US" dirty="0"/>
              <a:t>However, this only allowed block of 256, 65.5k, 17M addresses. </a:t>
            </a:r>
            <a:r>
              <a:rPr lang="en-US" i="1" dirty="0"/>
              <a:t>Very wasteful!</a:t>
            </a:r>
          </a:p>
          <a:p>
            <a:r>
              <a:rPr lang="en-US" i="1" dirty="0"/>
              <a:t>Nowadays:</a:t>
            </a:r>
            <a:r>
              <a:rPr lang="en-US" dirty="0"/>
              <a:t> Classless </a:t>
            </a:r>
            <a:r>
              <a:rPr lang="en-US" dirty="0" err="1"/>
              <a:t>InterDomain</a:t>
            </a:r>
            <a:r>
              <a:rPr lang="en-US" dirty="0"/>
              <a:t> Routing (</a:t>
            </a:r>
            <a:r>
              <a:rPr lang="en-US" b="1" dirty="0">
                <a:solidFill>
                  <a:schemeClr val="accent6"/>
                </a:solidFill>
              </a:rPr>
              <a:t>CIDR</a:t>
            </a:r>
            <a:r>
              <a:rPr lang="en-US" dirty="0"/>
              <a:t>) allows blocks to be distributed with any power of 2 subnet size (2</a:t>
            </a:r>
            <a:r>
              <a:rPr lang="en-US" sz="4000" baseline="30000" dirty="0"/>
              <a:t>x</a:t>
            </a:r>
            <a:r>
              <a:rPr lang="en-US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81179" y="3956323"/>
            <a:ext cx="8347157" cy="1832840"/>
            <a:chOff x="1323975" y="3950050"/>
            <a:chExt cx="7300245" cy="1685505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323975" y="4459288"/>
              <a:ext cx="7300245" cy="48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800" dirty="0">
                  <a:solidFill>
                    <a:schemeClr val="accent1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11001000  00010111  0001000</a:t>
              </a:r>
              <a:r>
                <a:rPr lang="en-US" altLang="en-US" sz="2800" dirty="0">
                  <a:solidFill>
                    <a:schemeClr val="accent4">
                      <a:lumMod val="75000"/>
                    </a:schemeClr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0</a:t>
              </a:r>
              <a:r>
                <a:rPr lang="en-US" altLang="en-US" sz="2800" dirty="0">
                  <a:solidFill>
                    <a:schemeClr val="accent1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  </a:t>
              </a:r>
              <a:r>
                <a:rPr lang="en-US" altLang="en-US" sz="2800" dirty="0">
                  <a:solidFill>
                    <a:schemeClr val="accent4">
                      <a:lumMod val="75000"/>
                    </a:schemeClr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00000000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992626" y="3950050"/>
              <a:ext cx="1647508" cy="42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accent1"/>
                  </a:solidFill>
                  <a:latin typeface="+mn-lt"/>
                </a:rPr>
                <a:t>subnet part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6909078" y="3974754"/>
              <a:ext cx="1264414" cy="424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host part</a:t>
              </a:r>
              <a:endParaRPr lang="en-US" altLang="en-US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640134" y="4225924"/>
              <a:ext cx="1761534" cy="1508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059983" y="4237541"/>
              <a:ext cx="436758" cy="11110"/>
            </a:xfrm>
            <a:prstGeom prst="line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673569" y="5097788"/>
              <a:ext cx="2258825" cy="53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3200">
                  <a:latin typeface="+mn-lt"/>
                </a:rPr>
                <a:t>200.23.16.0/23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1393825" y="4214813"/>
              <a:ext cx="143827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6466509" y="4248650"/>
              <a:ext cx="540349" cy="2"/>
            </a:xfrm>
            <a:prstGeom prst="line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31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4771108" cy="983949"/>
          </a:xfrm>
        </p:spPr>
        <p:txBody>
          <a:bodyPr>
            <a:normAutofit/>
          </a:bodyPr>
          <a:lstStyle/>
          <a:p>
            <a:r>
              <a:rPr lang="en-US" dirty="0"/>
              <a:t>Forwarding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38932"/>
            <a:ext cx="5457774" cy="5521109"/>
          </a:xfrm>
        </p:spPr>
        <p:txBody>
          <a:bodyPr/>
          <a:lstStyle/>
          <a:p>
            <a:r>
              <a:rPr lang="en-US" dirty="0"/>
              <a:t>Stored in each router in its local </a:t>
            </a:r>
            <a:r>
              <a:rPr lang="en-US" b="1" dirty="0">
                <a:solidFill>
                  <a:schemeClr val="accent6"/>
                </a:solidFill>
              </a:rPr>
              <a:t>forwarding table</a:t>
            </a:r>
          </a:p>
          <a:p>
            <a:r>
              <a:rPr lang="en-US" dirty="0"/>
              <a:t>Rules decide which link a packet should be sent out on, depending on the packet's destination IP address.</a:t>
            </a:r>
          </a:p>
          <a:p>
            <a:r>
              <a:rPr lang="en-US" dirty="0"/>
              <a:t>Billions of IP addresses are possible, so rules apply to </a:t>
            </a:r>
            <a:r>
              <a:rPr lang="en-US" b="1" i="1" dirty="0">
                <a:solidFill>
                  <a:schemeClr val="accent6"/>
                </a:solidFill>
              </a:rPr>
              <a:t>ranges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of addresses.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6013353" y="900513"/>
            <a:ext cx="5931532" cy="5626696"/>
            <a:chOff x="4722435" y="1410541"/>
            <a:chExt cx="5529263" cy="5245100"/>
          </a:xfrm>
        </p:grpSpPr>
        <p:grpSp>
          <p:nvGrpSpPr>
            <p:cNvPr id="4" name="Group 243"/>
            <p:cNvGrpSpPr>
              <a:grpSpLocks/>
            </p:cNvGrpSpPr>
            <p:nvPr/>
          </p:nvGrpSpPr>
          <p:grpSpPr bwMode="auto">
            <a:xfrm>
              <a:off x="7275135" y="4490291"/>
              <a:ext cx="2847975" cy="1481137"/>
              <a:chOff x="291" y="3093"/>
              <a:chExt cx="1794" cy="933"/>
            </a:xfrm>
          </p:grpSpPr>
          <p:grpSp>
            <p:nvGrpSpPr>
              <p:cNvPr id="5" name="Group 242"/>
              <p:cNvGrpSpPr>
                <a:grpSpLocks/>
              </p:cNvGrpSpPr>
              <p:nvPr/>
            </p:nvGrpSpPr>
            <p:grpSpPr bwMode="auto">
              <a:xfrm>
                <a:off x="291" y="3093"/>
                <a:ext cx="1794" cy="933"/>
                <a:chOff x="2124" y="2903"/>
                <a:chExt cx="1794" cy="933"/>
              </a:xfrm>
            </p:grpSpPr>
            <p:sp>
              <p:nvSpPr>
                <p:cNvPr id="9" name="Freeform 179"/>
                <p:cNvSpPr>
                  <a:spLocks/>
                </p:cNvSpPr>
                <p:nvPr/>
              </p:nvSpPr>
              <p:spPr bwMode="auto">
                <a:xfrm>
                  <a:off x="2124" y="2903"/>
                  <a:ext cx="1794" cy="933"/>
                </a:xfrm>
                <a:custGeom>
                  <a:avLst/>
                  <a:gdLst>
                    <a:gd name="T0" fmla="*/ 6 w 1794"/>
                    <a:gd name="T1" fmla="*/ 483 h 933"/>
                    <a:gd name="T2" fmla="*/ 108 w 1794"/>
                    <a:gd name="T3" fmla="*/ 125 h 933"/>
                    <a:gd name="T4" fmla="*/ 559 w 1794"/>
                    <a:gd name="T5" fmla="*/ 100 h 933"/>
                    <a:gd name="T6" fmla="*/ 1128 w 1794"/>
                    <a:gd name="T7" fmla="*/ 29 h 933"/>
                    <a:gd name="T8" fmla="*/ 1716 w 1794"/>
                    <a:gd name="T9" fmla="*/ 275 h 933"/>
                    <a:gd name="T10" fmla="*/ 1596 w 1794"/>
                    <a:gd name="T11" fmla="*/ 827 h 933"/>
                    <a:gd name="T12" fmla="*/ 1380 w 1794"/>
                    <a:gd name="T13" fmla="*/ 911 h 933"/>
                    <a:gd name="T14" fmla="*/ 840 w 1794"/>
                    <a:gd name="T15" fmla="*/ 929 h 933"/>
                    <a:gd name="T16" fmla="*/ 414 w 1794"/>
                    <a:gd name="T17" fmla="*/ 911 h 933"/>
                    <a:gd name="T18" fmla="*/ 143 w 1794"/>
                    <a:gd name="T19" fmla="*/ 832 h 933"/>
                    <a:gd name="T20" fmla="*/ 6 w 1794"/>
                    <a:gd name="T21" fmla="*/ 483 h 9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94"/>
                    <a:gd name="T34" fmla="*/ 0 h 933"/>
                    <a:gd name="T35" fmla="*/ 1794 w 1794"/>
                    <a:gd name="T36" fmla="*/ 933 h 9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94" h="933">
                      <a:moveTo>
                        <a:pt x="6" y="483"/>
                      </a:moveTo>
                      <a:cubicBezTo>
                        <a:pt x="0" y="365"/>
                        <a:pt x="16" y="189"/>
                        <a:pt x="108" y="125"/>
                      </a:cubicBezTo>
                      <a:cubicBezTo>
                        <a:pt x="200" y="61"/>
                        <a:pt x="389" y="116"/>
                        <a:pt x="559" y="100"/>
                      </a:cubicBezTo>
                      <a:cubicBezTo>
                        <a:pt x="729" y="84"/>
                        <a:pt x="935" y="0"/>
                        <a:pt x="1128" y="29"/>
                      </a:cubicBezTo>
                      <a:cubicBezTo>
                        <a:pt x="1321" y="58"/>
                        <a:pt x="1638" y="142"/>
                        <a:pt x="1716" y="275"/>
                      </a:cubicBezTo>
                      <a:cubicBezTo>
                        <a:pt x="1794" y="408"/>
                        <a:pt x="1652" y="721"/>
                        <a:pt x="1596" y="827"/>
                      </a:cubicBezTo>
                      <a:cubicBezTo>
                        <a:pt x="1540" y="933"/>
                        <a:pt x="1506" y="894"/>
                        <a:pt x="1380" y="911"/>
                      </a:cubicBezTo>
                      <a:cubicBezTo>
                        <a:pt x="1254" y="928"/>
                        <a:pt x="1001" y="929"/>
                        <a:pt x="840" y="929"/>
                      </a:cubicBezTo>
                      <a:cubicBezTo>
                        <a:pt x="679" y="929"/>
                        <a:pt x="530" y="927"/>
                        <a:pt x="414" y="911"/>
                      </a:cubicBezTo>
                      <a:cubicBezTo>
                        <a:pt x="298" y="895"/>
                        <a:pt x="211" y="903"/>
                        <a:pt x="143" y="832"/>
                      </a:cubicBezTo>
                      <a:cubicBezTo>
                        <a:pt x="75" y="761"/>
                        <a:pt x="4" y="624"/>
                        <a:pt x="6" y="483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10" name="Group 180"/>
                <p:cNvGrpSpPr>
                  <a:grpSpLocks/>
                </p:cNvGrpSpPr>
                <p:nvPr/>
              </p:nvGrpSpPr>
              <p:grpSpPr bwMode="auto">
                <a:xfrm>
                  <a:off x="2196" y="3160"/>
                  <a:ext cx="1642" cy="415"/>
                  <a:chOff x="959" y="3814"/>
                  <a:chExt cx="1642" cy="415"/>
                </a:xfrm>
              </p:grpSpPr>
              <p:grpSp>
                <p:nvGrpSpPr>
                  <p:cNvPr id="45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2223" y="3814"/>
                    <a:ext cx="378" cy="181"/>
                    <a:chOff x="4396" y="1245"/>
                    <a:chExt cx="672" cy="248"/>
                  </a:xfrm>
                </p:grpSpPr>
                <p:sp>
                  <p:nvSpPr>
                    <p:cNvPr id="64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1355"/>
                      <a:ext cx="666" cy="1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5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1339"/>
                      <a:ext cx="669" cy="8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algn="ctr"/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" name="Oval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6" y="1245"/>
                      <a:ext cx="667" cy="1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grpSp>
                  <p:nvGrpSpPr>
                    <p:cNvPr id="67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" y="1287"/>
                      <a:ext cx="377" cy="75"/>
                      <a:chOff x="2468" y="1332"/>
                      <a:chExt cx="310" cy="60"/>
                    </a:xfrm>
                  </p:grpSpPr>
                  <p:sp>
                    <p:nvSpPr>
                      <p:cNvPr id="70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1332"/>
                        <a:ext cx="310" cy="60"/>
                      </a:xfrm>
                      <a:custGeom>
                        <a:avLst/>
                        <a:gdLst>
                          <a:gd name="T0" fmla="*/ 0 w 310"/>
                          <a:gd name="T1" fmla="*/ 60 h 60"/>
                          <a:gd name="T2" fmla="*/ 96 w 310"/>
                          <a:gd name="T3" fmla="*/ 60 h 60"/>
                          <a:gd name="T4" fmla="*/ 192 w 310"/>
                          <a:gd name="T5" fmla="*/ 0 h 60"/>
                          <a:gd name="T6" fmla="*/ 310 w 310"/>
                          <a:gd name="T7" fmla="*/ 0 h 6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10"/>
                          <a:gd name="T13" fmla="*/ 0 h 60"/>
                          <a:gd name="T14" fmla="*/ 310 w 310"/>
                          <a:gd name="T15" fmla="*/ 60 h 6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10" h="6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000"/>
                      </a:p>
                    </p:txBody>
                  </p:sp>
                  <p:sp>
                    <p:nvSpPr>
                      <p:cNvPr id="71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2" y="1332"/>
                        <a:ext cx="282" cy="60"/>
                      </a:xfrm>
                      <a:custGeom>
                        <a:avLst/>
                        <a:gdLst>
                          <a:gd name="T0" fmla="*/ 0 w 282"/>
                          <a:gd name="T1" fmla="*/ 0 h 60"/>
                          <a:gd name="T2" fmla="*/ 96 w 282"/>
                          <a:gd name="T3" fmla="*/ 0 h 60"/>
                          <a:gd name="T4" fmla="*/ 192 w 282"/>
                          <a:gd name="T5" fmla="*/ 60 h 60"/>
                          <a:gd name="T6" fmla="*/ 282 w 282"/>
                          <a:gd name="T7" fmla="*/ 60 h 6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82"/>
                          <a:gd name="T13" fmla="*/ 0 h 60"/>
                          <a:gd name="T14" fmla="*/ 282 w 282"/>
                          <a:gd name="T15" fmla="*/ 60 h 6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82" h="6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000"/>
                      </a:p>
                    </p:txBody>
                  </p:sp>
                </p:grpSp>
                <p:sp>
                  <p:nvSpPr>
                    <p:cNvPr id="68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00" y="1320"/>
                      <a:ext cx="0" cy="1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69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3" y="1326"/>
                      <a:ext cx="0" cy="1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</p:grpSp>
              <p:grpSp>
                <p:nvGrpSpPr>
                  <p:cNvPr id="4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1559" y="4048"/>
                    <a:ext cx="378" cy="181"/>
                    <a:chOff x="4396" y="1245"/>
                    <a:chExt cx="672" cy="248"/>
                  </a:xfrm>
                </p:grpSpPr>
                <p:sp>
                  <p:nvSpPr>
                    <p:cNvPr id="56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1355"/>
                      <a:ext cx="666" cy="1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57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1339"/>
                      <a:ext cx="669" cy="8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algn="ctr"/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58" name="Oval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6" y="1245"/>
                      <a:ext cx="667" cy="1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grpSp>
                  <p:nvGrpSpPr>
                    <p:cNvPr id="59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" y="1287"/>
                      <a:ext cx="377" cy="75"/>
                      <a:chOff x="2468" y="1332"/>
                      <a:chExt cx="310" cy="60"/>
                    </a:xfrm>
                  </p:grpSpPr>
                  <p:sp>
                    <p:nvSpPr>
                      <p:cNvPr id="62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1332"/>
                        <a:ext cx="310" cy="60"/>
                      </a:xfrm>
                      <a:custGeom>
                        <a:avLst/>
                        <a:gdLst>
                          <a:gd name="T0" fmla="*/ 0 w 310"/>
                          <a:gd name="T1" fmla="*/ 60 h 60"/>
                          <a:gd name="T2" fmla="*/ 96 w 310"/>
                          <a:gd name="T3" fmla="*/ 60 h 60"/>
                          <a:gd name="T4" fmla="*/ 192 w 310"/>
                          <a:gd name="T5" fmla="*/ 0 h 60"/>
                          <a:gd name="T6" fmla="*/ 310 w 310"/>
                          <a:gd name="T7" fmla="*/ 0 h 6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10"/>
                          <a:gd name="T13" fmla="*/ 0 h 60"/>
                          <a:gd name="T14" fmla="*/ 310 w 310"/>
                          <a:gd name="T15" fmla="*/ 60 h 6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10" h="6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000"/>
                      </a:p>
                    </p:txBody>
                  </p:sp>
                  <p:sp>
                    <p:nvSpPr>
                      <p:cNvPr id="63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2" y="1332"/>
                        <a:ext cx="282" cy="60"/>
                      </a:xfrm>
                      <a:custGeom>
                        <a:avLst/>
                        <a:gdLst>
                          <a:gd name="T0" fmla="*/ 0 w 282"/>
                          <a:gd name="T1" fmla="*/ 0 h 60"/>
                          <a:gd name="T2" fmla="*/ 96 w 282"/>
                          <a:gd name="T3" fmla="*/ 0 h 60"/>
                          <a:gd name="T4" fmla="*/ 192 w 282"/>
                          <a:gd name="T5" fmla="*/ 60 h 60"/>
                          <a:gd name="T6" fmla="*/ 282 w 282"/>
                          <a:gd name="T7" fmla="*/ 60 h 6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82"/>
                          <a:gd name="T13" fmla="*/ 0 h 60"/>
                          <a:gd name="T14" fmla="*/ 282 w 282"/>
                          <a:gd name="T15" fmla="*/ 60 h 6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82" h="6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000"/>
                      </a:p>
                    </p:txBody>
                  </p:sp>
                </p:grpSp>
                <p:sp>
                  <p:nvSpPr>
                    <p:cNvPr id="60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00" y="1320"/>
                      <a:ext cx="0" cy="1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61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3" y="1326"/>
                      <a:ext cx="0" cy="1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</p:grpSp>
              <p:grpSp>
                <p:nvGrpSpPr>
                  <p:cNvPr id="47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959" y="3816"/>
                    <a:ext cx="378" cy="181"/>
                    <a:chOff x="4396" y="1245"/>
                    <a:chExt cx="672" cy="248"/>
                  </a:xfrm>
                </p:grpSpPr>
                <p:sp>
                  <p:nvSpPr>
                    <p:cNvPr id="48" name="Oval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1355"/>
                      <a:ext cx="666" cy="13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49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1339"/>
                      <a:ext cx="669" cy="8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algn="ctr"/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50" name="Oval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6" y="1245"/>
                      <a:ext cx="667" cy="1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endParaRPr lang="en-US" altLang="en-US" sz="2800">
                        <a:latin typeface="Times New Roman" charset="0"/>
                      </a:endParaRPr>
                    </a:p>
                  </p:txBody>
                </p:sp>
                <p:grpSp>
                  <p:nvGrpSpPr>
                    <p:cNvPr id="51" name="Group 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0" y="1287"/>
                      <a:ext cx="377" cy="75"/>
                      <a:chOff x="2468" y="1332"/>
                      <a:chExt cx="310" cy="60"/>
                    </a:xfrm>
                  </p:grpSpPr>
                  <p:sp>
                    <p:nvSpPr>
                      <p:cNvPr id="54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1332"/>
                        <a:ext cx="310" cy="60"/>
                      </a:xfrm>
                      <a:custGeom>
                        <a:avLst/>
                        <a:gdLst>
                          <a:gd name="T0" fmla="*/ 0 w 310"/>
                          <a:gd name="T1" fmla="*/ 60 h 60"/>
                          <a:gd name="T2" fmla="*/ 96 w 310"/>
                          <a:gd name="T3" fmla="*/ 60 h 60"/>
                          <a:gd name="T4" fmla="*/ 192 w 310"/>
                          <a:gd name="T5" fmla="*/ 0 h 60"/>
                          <a:gd name="T6" fmla="*/ 310 w 310"/>
                          <a:gd name="T7" fmla="*/ 0 h 6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10"/>
                          <a:gd name="T13" fmla="*/ 0 h 60"/>
                          <a:gd name="T14" fmla="*/ 310 w 310"/>
                          <a:gd name="T15" fmla="*/ 60 h 6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10" h="60">
                            <a:moveTo>
                              <a:pt x="0" y="60"/>
                            </a:moveTo>
                            <a:lnTo>
                              <a:pt x="96" y="60"/>
                            </a:lnTo>
                            <a:lnTo>
                              <a:pt x="192" y="0"/>
                            </a:lnTo>
                            <a:lnTo>
                              <a:pt x="310" y="0"/>
                            </a:lnTo>
                          </a:path>
                        </a:pathLst>
                      </a:custGeom>
                      <a:noFill/>
                      <a:ln w="190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000"/>
                      </a:p>
                    </p:txBody>
                  </p:sp>
                  <p:sp>
                    <p:nvSpPr>
                      <p:cNvPr id="55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2" y="1332"/>
                        <a:ext cx="282" cy="60"/>
                      </a:xfrm>
                      <a:custGeom>
                        <a:avLst/>
                        <a:gdLst>
                          <a:gd name="T0" fmla="*/ 0 w 282"/>
                          <a:gd name="T1" fmla="*/ 0 h 60"/>
                          <a:gd name="T2" fmla="*/ 96 w 282"/>
                          <a:gd name="T3" fmla="*/ 0 h 60"/>
                          <a:gd name="T4" fmla="*/ 192 w 282"/>
                          <a:gd name="T5" fmla="*/ 60 h 60"/>
                          <a:gd name="T6" fmla="*/ 282 w 282"/>
                          <a:gd name="T7" fmla="*/ 60 h 6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82"/>
                          <a:gd name="T13" fmla="*/ 0 h 60"/>
                          <a:gd name="T14" fmla="*/ 282 w 282"/>
                          <a:gd name="T15" fmla="*/ 60 h 6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82" h="60">
                            <a:moveTo>
                              <a:pt x="0" y="0"/>
                            </a:moveTo>
                            <a:lnTo>
                              <a:pt x="96" y="0"/>
                            </a:lnTo>
                            <a:lnTo>
                              <a:pt x="192" y="60"/>
                            </a:lnTo>
                            <a:lnTo>
                              <a:pt x="282" y="60"/>
                            </a:lnTo>
                          </a:path>
                        </a:pathLst>
                      </a:custGeom>
                      <a:noFill/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2000"/>
                      </a:p>
                    </p:txBody>
                  </p:sp>
                </p:grpSp>
                <p:sp>
                  <p:nvSpPr>
                    <p:cNvPr id="52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00" y="1320"/>
                      <a:ext cx="0" cy="11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53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63" y="1326"/>
                      <a:ext cx="0" cy="1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</p:grpSp>
            </p:grpSp>
            <p:sp>
              <p:nvSpPr>
                <p:cNvPr id="11" name="Freeform 208"/>
                <p:cNvSpPr>
                  <a:spLocks/>
                </p:cNvSpPr>
                <p:nvPr/>
              </p:nvSpPr>
              <p:spPr bwMode="auto">
                <a:xfrm>
                  <a:off x="2574" y="3086"/>
                  <a:ext cx="294" cy="166"/>
                </a:xfrm>
                <a:custGeom>
                  <a:avLst/>
                  <a:gdLst>
                    <a:gd name="T0" fmla="*/ 0 w 294"/>
                    <a:gd name="T1" fmla="*/ 166 h 166"/>
                    <a:gd name="T2" fmla="*/ 294 w 294"/>
                    <a:gd name="T3" fmla="*/ 0 h 166"/>
                    <a:gd name="T4" fmla="*/ 0 60000 65536"/>
                    <a:gd name="T5" fmla="*/ 0 60000 65536"/>
                    <a:gd name="T6" fmla="*/ 0 w 294"/>
                    <a:gd name="T7" fmla="*/ 0 h 166"/>
                    <a:gd name="T8" fmla="*/ 294 w 294"/>
                    <a:gd name="T9" fmla="*/ 166 h 1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94" h="166">
                      <a:moveTo>
                        <a:pt x="0" y="166"/>
                      </a:moveTo>
                      <a:lnTo>
                        <a:pt x="294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2" name="Freeform 209"/>
                <p:cNvSpPr>
                  <a:spLocks/>
                </p:cNvSpPr>
                <p:nvPr/>
              </p:nvSpPr>
              <p:spPr bwMode="auto">
                <a:xfrm>
                  <a:off x="3182" y="3082"/>
                  <a:ext cx="272" cy="174"/>
                </a:xfrm>
                <a:custGeom>
                  <a:avLst/>
                  <a:gdLst>
                    <a:gd name="T0" fmla="*/ 0 w 272"/>
                    <a:gd name="T1" fmla="*/ 0 h 174"/>
                    <a:gd name="T2" fmla="*/ 272 w 272"/>
                    <a:gd name="T3" fmla="*/ 174 h 174"/>
                    <a:gd name="T4" fmla="*/ 0 60000 65536"/>
                    <a:gd name="T5" fmla="*/ 0 60000 65536"/>
                    <a:gd name="T6" fmla="*/ 0 w 272"/>
                    <a:gd name="T7" fmla="*/ 0 h 174"/>
                    <a:gd name="T8" fmla="*/ 272 w 272"/>
                    <a:gd name="T9" fmla="*/ 174 h 17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72" h="174">
                      <a:moveTo>
                        <a:pt x="0" y="0"/>
                      </a:moveTo>
                      <a:lnTo>
                        <a:pt x="272" y="17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3" name="Freeform 210"/>
                <p:cNvSpPr>
                  <a:spLocks/>
                </p:cNvSpPr>
                <p:nvPr/>
              </p:nvSpPr>
              <p:spPr bwMode="auto">
                <a:xfrm>
                  <a:off x="2511" y="3329"/>
                  <a:ext cx="303" cy="150"/>
                </a:xfrm>
                <a:custGeom>
                  <a:avLst/>
                  <a:gdLst>
                    <a:gd name="T0" fmla="*/ 0 w 294"/>
                    <a:gd name="T1" fmla="*/ 0 h 174"/>
                    <a:gd name="T2" fmla="*/ 385 w 294"/>
                    <a:gd name="T3" fmla="*/ 46 h 174"/>
                    <a:gd name="T4" fmla="*/ 0 60000 65536"/>
                    <a:gd name="T5" fmla="*/ 0 60000 65536"/>
                    <a:gd name="T6" fmla="*/ 0 w 294"/>
                    <a:gd name="T7" fmla="*/ 0 h 174"/>
                    <a:gd name="T8" fmla="*/ 294 w 294"/>
                    <a:gd name="T9" fmla="*/ 174 h 17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94" h="174">
                      <a:moveTo>
                        <a:pt x="0" y="0"/>
                      </a:moveTo>
                      <a:lnTo>
                        <a:pt x="294" y="174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4" name="Freeform 211"/>
                <p:cNvSpPr>
                  <a:spLocks/>
                </p:cNvSpPr>
                <p:nvPr/>
              </p:nvSpPr>
              <p:spPr bwMode="auto">
                <a:xfrm>
                  <a:off x="3168" y="3322"/>
                  <a:ext cx="352" cy="148"/>
                </a:xfrm>
                <a:custGeom>
                  <a:avLst/>
                  <a:gdLst>
                    <a:gd name="T0" fmla="*/ 0 w 352"/>
                    <a:gd name="T1" fmla="*/ 148 h 148"/>
                    <a:gd name="T2" fmla="*/ 352 w 352"/>
                    <a:gd name="T3" fmla="*/ 0 h 148"/>
                    <a:gd name="T4" fmla="*/ 0 60000 65536"/>
                    <a:gd name="T5" fmla="*/ 0 60000 65536"/>
                    <a:gd name="T6" fmla="*/ 0 w 352"/>
                    <a:gd name="T7" fmla="*/ 0 h 148"/>
                    <a:gd name="T8" fmla="*/ 352 w 352"/>
                    <a:gd name="T9" fmla="*/ 148 h 1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52" h="148">
                      <a:moveTo>
                        <a:pt x="0" y="148"/>
                      </a:moveTo>
                      <a:lnTo>
                        <a:pt x="352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5" name="Freeform 212"/>
                <p:cNvSpPr>
                  <a:spLocks/>
                </p:cNvSpPr>
                <p:nvPr/>
              </p:nvSpPr>
              <p:spPr bwMode="auto">
                <a:xfrm>
                  <a:off x="3528" y="3348"/>
                  <a:ext cx="130" cy="320"/>
                </a:xfrm>
                <a:custGeom>
                  <a:avLst/>
                  <a:gdLst>
                    <a:gd name="T0" fmla="*/ 0 w 118"/>
                    <a:gd name="T1" fmla="*/ 9 h 500"/>
                    <a:gd name="T2" fmla="*/ 284 w 118"/>
                    <a:gd name="T3" fmla="*/ 0 h 500"/>
                    <a:gd name="T4" fmla="*/ 0 60000 65536"/>
                    <a:gd name="T5" fmla="*/ 0 60000 65536"/>
                    <a:gd name="T6" fmla="*/ 0 w 118"/>
                    <a:gd name="T7" fmla="*/ 0 h 500"/>
                    <a:gd name="T8" fmla="*/ 118 w 118"/>
                    <a:gd name="T9" fmla="*/ 500 h 5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8" h="500">
                      <a:moveTo>
                        <a:pt x="0" y="500"/>
                      </a:moveTo>
                      <a:lnTo>
                        <a:pt x="118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6" name="Freeform 213"/>
                <p:cNvSpPr>
                  <a:spLocks/>
                </p:cNvSpPr>
                <p:nvPr/>
              </p:nvSpPr>
              <p:spPr bwMode="auto">
                <a:xfrm>
                  <a:off x="2750" y="3684"/>
                  <a:ext cx="464" cy="47"/>
                </a:xfrm>
                <a:custGeom>
                  <a:avLst/>
                  <a:gdLst>
                    <a:gd name="T0" fmla="*/ 2835 w 370"/>
                    <a:gd name="T1" fmla="*/ 1012 h 32"/>
                    <a:gd name="T2" fmla="*/ 0 w 370"/>
                    <a:gd name="T3" fmla="*/ 0 h 32"/>
                    <a:gd name="T4" fmla="*/ 0 60000 65536"/>
                    <a:gd name="T5" fmla="*/ 0 60000 65536"/>
                    <a:gd name="T6" fmla="*/ 0 w 370"/>
                    <a:gd name="T7" fmla="*/ 0 h 32"/>
                    <a:gd name="T8" fmla="*/ 370 w 370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70" h="32">
                      <a:moveTo>
                        <a:pt x="370" y="3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17" name="Freeform 214"/>
                <p:cNvSpPr>
                  <a:spLocks/>
                </p:cNvSpPr>
                <p:nvPr/>
              </p:nvSpPr>
              <p:spPr bwMode="auto">
                <a:xfrm>
                  <a:off x="2412" y="3344"/>
                  <a:ext cx="122" cy="268"/>
                </a:xfrm>
                <a:custGeom>
                  <a:avLst/>
                  <a:gdLst>
                    <a:gd name="T0" fmla="*/ 6 w 176"/>
                    <a:gd name="T1" fmla="*/ 8 h 412"/>
                    <a:gd name="T2" fmla="*/ 6 w 176"/>
                    <a:gd name="T3" fmla="*/ 8 h 412"/>
                    <a:gd name="T4" fmla="*/ 0 w 176"/>
                    <a:gd name="T5" fmla="*/ 0 h 412"/>
                    <a:gd name="T6" fmla="*/ 0 60000 65536"/>
                    <a:gd name="T7" fmla="*/ 0 60000 65536"/>
                    <a:gd name="T8" fmla="*/ 0 60000 65536"/>
                    <a:gd name="T9" fmla="*/ 0 w 176"/>
                    <a:gd name="T10" fmla="*/ 0 h 412"/>
                    <a:gd name="T11" fmla="*/ 176 w 176"/>
                    <a:gd name="T12" fmla="*/ 412 h 4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6" h="412">
                      <a:moveTo>
                        <a:pt x="162" y="408"/>
                      </a:moveTo>
                      <a:lnTo>
                        <a:pt x="176" y="4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18" name="Group 215"/>
                <p:cNvGrpSpPr>
                  <a:grpSpLocks/>
                </p:cNvGrpSpPr>
                <p:nvPr/>
              </p:nvGrpSpPr>
              <p:grpSpPr bwMode="auto">
                <a:xfrm>
                  <a:off x="2822" y="2974"/>
                  <a:ext cx="378" cy="181"/>
                  <a:chOff x="4396" y="1245"/>
                  <a:chExt cx="672" cy="248"/>
                </a:xfrm>
              </p:grpSpPr>
              <p:sp>
                <p:nvSpPr>
                  <p:cNvPr id="3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>
                      <a:latin typeface="Times New Roman" charset="0"/>
                    </a:endParaRPr>
                  </a:p>
                </p:txBody>
              </p:sp>
              <p:sp>
                <p:nvSpPr>
                  <p:cNvPr id="3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/>
                    <a:endParaRPr lang="en-US" altLang="en-US" sz="2800">
                      <a:latin typeface="Times New Roman" charset="0"/>
                    </a:endParaRPr>
                  </a:p>
                </p:txBody>
              </p:sp>
              <p:sp>
                <p:nvSpPr>
                  <p:cNvPr id="3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>
                      <a:latin typeface="Times New Roman" charset="0"/>
                    </a:endParaRPr>
                  </a:p>
                </p:txBody>
              </p:sp>
              <p:grpSp>
                <p:nvGrpSpPr>
                  <p:cNvPr id="40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43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44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</p:grpSp>
              <p:sp>
                <p:nvSpPr>
                  <p:cNvPr id="41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42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19" name="Group 224"/>
                <p:cNvGrpSpPr>
                  <a:grpSpLocks/>
                </p:cNvGrpSpPr>
                <p:nvPr/>
              </p:nvGrpSpPr>
              <p:grpSpPr bwMode="auto">
                <a:xfrm>
                  <a:off x="3171" y="3604"/>
                  <a:ext cx="378" cy="181"/>
                  <a:chOff x="4396" y="1245"/>
                  <a:chExt cx="672" cy="248"/>
                </a:xfrm>
              </p:grpSpPr>
              <p:sp>
                <p:nvSpPr>
                  <p:cNvPr id="2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>
                      <a:latin typeface="Times New Roman" charset="0"/>
                    </a:endParaRPr>
                  </a:p>
                </p:txBody>
              </p:sp>
              <p:sp>
                <p:nvSpPr>
                  <p:cNvPr id="3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/>
                    <a:endParaRPr lang="en-US" altLang="en-US" sz="2800">
                      <a:latin typeface="Times New Roman" charset="0"/>
                    </a:endParaRPr>
                  </a:p>
                </p:txBody>
              </p:sp>
              <p:sp>
                <p:nvSpPr>
                  <p:cNvPr id="3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>
                      <a:latin typeface="Times New Roman" charset="0"/>
                    </a:endParaRPr>
                  </a:p>
                </p:txBody>
              </p:sp>
              <p:grpSp>
                <p:nvGrpSpPr>
                  <p:cNvPr id="32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36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</p:grpSp>
              <p:sp>
                <p:nvSpPr>
                  <p:cNvPr id="33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34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20" name="Group 233"/>
                <p:cNvGrpSpPr>
                  <a:grpSpLocks/>
                </p:cNvGrpSpPr>
                <p:nvPr/>
              </p:nvGrpSpPr>
              <p:grpSpPr bwMode="auto">
                <a:xfrm>
                  <a:off x="2403" y="3574"/>
                  <a:ext cx="378" cy="181"/>
                  <a:chOff x="4396" y="1245"/>
                  <a:chExt cx="672" cy="248"/>
                </a:xfrm>
              </p:grpSpPr>
              <p:sp>
                <p:nvSpPr>
                  <p:cNvPr id="2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>
                      <a:latin typeface="Times New Roman" charset="0"/>
                    </a:endParaRPr>
                  </a:p>
                </p:txBody>
              </p:sp>
              <p:sp>
                <p:nvSpPr>
                  <p:cNvPr id="2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algn="ctr"/>
                    <a:endParaRPr lang="en-US" altLang="en-US" sz="2800">
                      <a:latin typeface="Times New Roman" charset="0"/>
                    </a:endParaRPr>
                  </a:p>
                </p:txBody>
              </p:sp>
              <p:sp>
                <p:nvSpPr>
                  <p:cNvPr id="2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endParaRPr lang="en-US" altLang="en-US" sz="2800">
                      <a:latin typeface="Times New Roman" charset="0"/>
                    </a:endParaRPr>
                  </a:p>
                </p:txBody>
              </p:sp>
              <p:grpSp>
                <p:nvGrpSpPr>
                  <p:cNvPr id="24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27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  <p:sp>
                  <p:nvSpPr>
                    <p:cNvPr id="28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000"/>
                    </a:p>
                  </p:txBody>
                </p:sp>
              </p:grpSp>
              <p:sp>
                <p:nvSpPr>
                  <p:cNvPr id="25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26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6" name="Text Box 108"/>
              <p:cNvSpPr txBox="1">
                <a:spLocks noChangeArrowheads="1"/>
              </p:cNvSpPr>
              <p:nvPr/>
            </p:nvSpPr>
            <p:spPr bwMode="auto">
              <a:xfrm>
                <a:off x="667" y="3221"/>
                <a:ext cx="19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000"/>
                  <a:t>1</a:t>
                </a:r>
              </a:p>
            </p:txBody>
          </p:sp>
          <p:sp>
            <p:nvSpPr>
              <p:cNvPr id="7" name="Text Box 109"/>
              <p:cNvSpPr txBox="1">
                <a:spLocks noChangeArrowheads="1"/>
              </p:cNvSpPr>
              <p:nvPr/>
            </p:nvSpPr>
            <p:spPr bwMode="auto">
              <a:xfrm>
                <a:off x="620" y="3504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2</a:t>
                </a:r>
              </a:p>
            </p:txBody>
          </p:sp>
          <p:sp>
            <p:nvSpPr>
              <p:cNvPr id="8" name="Text Box 110"/>
              <p:cNvSpPr txBox="1">
                <a:spLocks noChangeArrowheads="1"/>
              </p:cNvSpPr>
              <p:nvPr/>
            </p:nvSpPr>
            <p:spPr bwMode="auto">
              <a:xfrm>
                <a:off x="448" y="3501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</p:grp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5820985" y="3736228"/>
              <a:ext cx="2290763" cy="1295400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5600323" y="1410541"/>
              <a:ext cx="2528887" cy="2333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5936873" y="1462928"/>
              <a:ext cx="2095500" cy="6048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5" name="Rectangle 105"/>
            <p:cNvSpPr>
              <a:spLocks noChangeArrowheads="1"/>
            </p:cNvSpPr>
            <p:nvPr/>
          </p:nvSpPr>
          <p:spPr bwMode="auto">
            <a:xfrm>
              <a:off x="5881310" y="4799853"/>
              <a:ext cx="1155700" cy="238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6" name="Rectangle 106"/>
            <p:cNvSpPr>
              <a:spLocks noChangeArrowheads="1"/>
            </p:cNvSpPr>
            <p:nvPr/>
          </p:nvSpPr>
          <p:spPr bwMode="auto">
            <a:xfrm>
              <a:off x="5857498" y="4823666"/>
              <a:ext cx="1147762" cy="2381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7" name="Line 107"/>
            <p:cNvSpPr>
              <a:spLocks noChangeShapeType="1"/>
            </p:cNvSpPr>
            <p:nvPr/>
          </p:nvSpPr>
          <p:spPr bwMode="auto">
            <a:xfrm>
              <a:off x="6883023" y="4955428"/>
              <a:ext cx="42227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78" name="Rectangle 111"/>
            <p:cNvSpPr>
              <a:spLocks noChangeArrowheads="1"/>
            </p:cNvSpPr>
            <p:nvPr/>
          </p:nvSpPr>
          <p:spPr bwMode="auto">
            <a:xfrm>
              <a:off x="6486148" y="4826841"/>
              <a:ext cx="427037" cy="2397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79" name="Text Box 112"/>
            <p:cNvSpPr txBox="1">
              <a:spLocks noChangeArrowheads="1"/>
            </p:cNvSpPr>
            <p:nvPr/>
          </p:nvSpPr>
          <p:spPr bwMode="auto">
            <a:xfrm>
              <a:off x="6438523" y="4799853"/>
              <a:ext cx="172203" cy="28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sp>
          <p:nvSpPr>
            <p:cNvPr id="80" name="Text Box 113"/>
            <p:cNvSpPr txBox="1">
              <a:spLocks noChangeArrowheads="1"/>
            </p:cNvSpPr>
            <p:nvPr/>
          </p:nvSpPr>
          <p:spPr bwMode="auto">
            <a:xfrm>
              <a:off x="4722435" y="4128341"/>
              <a:ext cx="2583029" cy="60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IP destination address in </a:t>
              </a:r>
            </a:p>
            <a:p>
              <a:pPr eaLnBrk="1" hangingPunct="1"/>
              <a:r>
                <a:rPr lang="en-US" altLang="en-US" sz="1800"/>
                <a:t>arriving packet</a:t>
              </a:r>
              <a:r>
                <a:rPr lang="ja-JP" altLang="en-US" sz="1800"/>
                <a:t>’</a:t>
              </a:r>
              <a:r>
                <a:rPr lang="en-US" altLang="ja-JP" sz="1800"/>
                <a:t>s header</a:t>
              </a:r>
              <a:endParaRPr lang="en-US" altLang="en-US" sz="1800"/>
            </a:p>
          </p:txBody>
        </p:sp>
        <p:sp>
          <p:nvSpPr>
            <p:cNvPr id="81" name="Line 114"/>
            <p:cNvSpPr>
              <a:spLocks noChangeShapeType="1"/>
            </p:cNvSpPr>
            <p:nvPr/>
          </p:nvSpPr>
          <p:spPr bwMode="auto">
            <a:xfrm flipH="1">
              <a:off x="6105148" y="5085603"/>
              <a:ext cx="1349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2" name="Text Box 115"/>
            <p:cNvSpPr txBox="1">
              <a:spLocks noChangeArrowheads="1"/>
            </p:cNvSpPr>
            <p:nvPr/>
          </p:nvSpPr>
          <p:spPr bwMode="auto">
            <a:xfrm>
              <a:off x="6065460" y="1620091"/>
              <a:ext cx="1863725" cy="31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600"/>
                <a:t>routing algorithm</a:t>
              </a:r>
            </a:p>
          </p:txBody>
        </p:sp>
        <p:sp>
          <p:nvSpPr>
            <p:cNvPr id="83" name="Rectangle 116"/>
            <p:cNvSpPr>
              <a:spLocks noChangeArrowheads="1"/>
            </p:cNvSpPr>
            <p:nvPr/>
          </p:nvSpPr>
          <p:spPr bwMode="auto">
            <a:xfrm>
              <a:off x="5811460" y="2356691"/>
              <a:ext cx="2184400" cy="12985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84" name="Text Box 117"/>
            <p:cNvSpPr txBox="1">
              <a:spLocks noChangeArrowheads="1"/>
            </p:cNvSpPr>
            <p:nvPr/>
          </p:nvSpPr>
          <p:spPr bwMode="auto">
            <a:xfrm>
              <a:off x="6071810" y="2320178"/>
              <a:ext cx="1977243" cy="31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600"/>
                <a:t>local forwarding table</a:t>
              </a:r>
            </a:p>
          </p:txBody>
        </p:sp>
        <p:sp>
          <p:nvSpPr>
            <p:cNvPr id="85" name="Text Box 118"/>
            <p:cNvSpPr txBox="1">
              <a:spLocks noChangeArrowheads="1"/>
            </p:cNvSpPr>
            <p:nvPr/>
          </p:nvSpPr>
          <p:spPr bwMode="auto">
            <a:xfrm>
              <a:off x="5854323" y="2567828"/>
              <a:ext cx="1312862" cy="31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600" dirty="0" err="1"/>
                <a:t>dest</a:t>
              </a:r>
              <a:r>
                <a:rPr lang="en-US" altLang="en-US" sz="1600" dirty="0"/>
                <a:t>. address</a:t>
              </a:r>
            </a:p>
          </p:txBody>
        </p:sp>
        <p:sp>
          <p:nvSpPr>
            <p:cNvPr id="86" name="Text Box 119"/>
            <p:cNvSpPr txBox="1">
              <a:spLocks noChangeArrowheads="1"/>
            </p:cNvSpPr>
            <p:nvPr/>
          </p:nvSpPr>
          <p:spPr bwMode="auto">
            <a:xfrm>
              <a:off x="6972122" y="2579149"/>
              <a:ext cx="1171575" cy="31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600"/>
                <a:t>output link</a:t>
              </a:r>
            </a:p>
          </p:txBody>
        </p:sp>
        <p:sp>
          <p:nvSpPr>
            <p:cNvPr id="87" name="Line 120"/>
            <p:cNvSpPr>
              <a:spLocks noChangeShapeType="1"/>
            </p:cNvSpPr>
            <p:nvPr/>
          </p:nvSpPr>
          <p:spPr bwMode="auto">
            <a:xfrm>
              <a:off x="7119560" y="258052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8" name="Text Box 121"/>
            <p:cNvSpPr txBox="1">
              <a:spLocks noChangeArrowheads="1"/>
            </p:cNvSpPr>
            <p:nvPr/>
          </p:nvSpPr>
          <p:spPr bwMode="auto">
            <a:xfrm>
              <a:off x="5781679" y="2802378"/>
              <a:ext cx="1385506" cy="88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1400"/>
                <a:t>address-range 1</a:t>
              </a:r>
            </a:p>
            <a:p>
              <a:pPr algn="r" eaLnBrk="1" hangingPunct="1"/>
              <a:r>
                <a:rPr lang="en-US" altLang="en-US" sz="1400" dirty="0"/>
                <a:t>address-range 2</a:t>
              </a:r>
            </a:p>
            <a:p>
              <a:pPr algn="r" eaLnBrk="1" hangingPunct="1"/>
              <a:r>
                <a:rPr lang="en-US" altLang="en-US" sz="1400" dirty="0"/>
                <a:t>address-range 3</a:t>
              </a:r>
            </a:p>
            <a:p>
              <a:pPr algn="r" eaLnBrk="1" hangingPunct="1"/>
              <a:r>
                <a:rPr lang="en-US" altLang="en-US" sz="1400" dirty="0"/>
                <a:t>address-range 4</a:t>
              </a:r>
            </a:p>
          </p:txBody>
        </p:sp>
        <p:sp>
          <p:nvSpPr>
            <p:cNvPr id="89" name="Text Box 122"/>
            <p:cNvSpPr txBox="1">
              <a:spLocks noChangeArrowheads="1"/>
            </p:cNvSpPr>
            <p:nvPr/>
          </p:nvSpPr>
          <p:spPr bwMode="auto">
            <a:xfrm>
              <a:off x="7420176" y="2822496"/>
              <a:ext cx="264788" cy="88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400" dirty="0"/>
                <a:t>3</a:t>
              </a:r>
            </a:p>
            <a:p>
              <a:pPr algn="ctr" eaLnBrk="1" hangingPunct="1"/>
              <a:r>
                <a:rPr lang="en-US" altLang="en-US" sz="1400" dirty="0"/>
                <a:t>2</a:t>
              </a:r>
            </a:p>
            <a:p>
              <a:pPr algn="ctr" eaLnBrk="1" hangingPunct="1"/>
              <a:r>
                <a:rPr lang="en-US" altLang="en-US" sz="1400" dirty="0"/>
                <a:t>2</a:t>
              </a:r>
            </a:p>
            <a:p>
              <a:pPr algn="ctr" eaLnBrk="1" hangingPunct="1"/>
              <a:r>
                <a:rPr lang="en-US" altLang="en-US" sz="1400" dirty="0"/>
                <a:t>1</a:t>
              </a:r>
            </a:p>
          </p:txBody>
        </p:sp>
        <p:sp>
          <p:nvSpPr>
            <p:cNvPr id="90" name="Line 123"/>
            <p:cNvSpPr>
              <a:spLocks noChangeShapeType="1"/>
            </p:cNvSpPr>
            <p:nvPr/>
          </p:nvSpPr>
          <p:spPr bwMode="auto">
            <a:xfrm>
              <a:off x="5833685" y="2832941"/>
              <a:ext cx="2163763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1" name="Line 124"/>
            <p:cNvSpPr>
              <a:spLocks noChangeShapeType="1"/>
            </p:cNvSpPr>
            <p:nvPr/>
          </p:nvSpPr>
          <p:spPr bwMode="auto">
            <a:xfrm>
              <a:off x="5816223" y="2585291"/>
              <a:ext cx="2173287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2" name="AutoShape 125"/>
            <p:cNvSpPr>
              <a:spLocks noChangeArrowheads="1"/>
            </p:cNvSpPr>
            <p:nvPr/>
          </p:nvSpPr>
          <p:spPr bwMode="auto">
            <a:xfrm rot="5400000">
              <a:off x="6890166" y="2074910"/>
              <a:ext cx="239713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93" name="Line 126"/>
            <p:cNvSpPr>
              <a:spLocks noChangeShapeType="1"/>
            </p:cNvSpPr>
            <p:nvPr/>
          </p:nvSpPr>
          <p:spPr bwMode="auto">
            <a:xfrm>
              <a:off x="6267073" y="4517278"/>
              <a:ext cx="363537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4" name="Freeform 127"/>
            <p:cNvSpPr>
              <a:spLocks/>
            </p:cNvSpPr>
            <p:nvPr/>
          </p:nvSpPr>
          <p:spPr bwMode="auto">
            <a:xfrm>
              <a:off x="7340223" y="5007816"/>
              <a:ext cx="879475" cy="26511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5" name="Freeform 128"/>
            <p:cNvSpPr>
              <a:spLocks/>
            </p:cNvSpPr>
            <p:nvPr/>
          </p:nvSpPr>
          <p:spPr bwMode="auto">
            <a:xfrm flipH="1">
              <a:off x="9673848" y="4571253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6" name="Freeform 129"/>
            <p:cNvSpPr>
              <a:spLocks/>
            </p:cNvSpPr>
            <p:nvPr/>
          </p:nvSpPr>
          <p:spPr bwMode="auto">
            <a:xfrm flipH="1">
              <a:off x="8664198" y="4298203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7" name="Freeform 130"/>
            <p:cNvSpPr>
              <a:spLocks/>
            </p:cNvSpPr>
            <p:nvPr/>
          </p:nvSpPr>
          <p:spPr bwMode="auto">
            <a:xfrm flipH="1" flipV="1">
              <a:off x="9332535" y="5844428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8" name="Freeform 131"/>
            <p:cNvSpPr>
              <a:spLocks/>
            </p:cNvSpPr>
            <p:nvPr/>
          </p:nvSpPr>
          <p:spPr bwMode="auto">
            <a:xfrm flipH="1" flipV="1">
              <a:off x="7983160" y="5828553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9" name="Freeform 132"/>
            <p:cNvSpPr>
              <a:spLocks/>
            </p:cNvSpPr>
            <p:nvPr/>
          </p:nvSpPr>
          <p:spPr bwMode="auto">
            <a:xfrm flipH="1" flipV="1">
              <a:off x="8622923" y="5536453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100" name="Group 133"/>
            <p:cNvGrpSpPr>
              <a:grpSpLocks/>
            </p:cNvGrpSpPr>
            <p:nvPr/>
          </p:nvGrpSpPr>
          <p:grpSpPr bwMode="auto">
            <a:xfrm>
              <a:off x="8672135" y="3853703"/>
              <a:ext cx="550863" cy="452438"/>
              <a:chOff x="2886" y="1668"/>
              <a:chExt cx="347" cy="285"/>
            </a:xfrm>
          </p:grpSpPr>
          <p:sp>
            <p:nvSpPr>
              <p:cNvPr id="101" name="Rectangle 134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02" name="Oval 135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03" name="Rectangle 136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04" name="Line 137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5" name="Line 138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6" name="Line 139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7" name="AutoShape 140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08" name="Group 141"/>
            <p:cNvGrpSpPr>
              <a:grpSpLocks/>
            </p:cNvGrpSpPr>
            <p:nvPr/>
          </p:nvGrpSpPr>
          <p:grpSpPr bwMode="auto">
            <a:xfrm>
              <a:off x="9684960" y="4126753"/>
              <a:ext cx="550863" cy="452438"/>
              <a:chOff x="2886" y="1668"/>
              <a:chExt cx="347" cy="285"/>
            </a:xfrm>
          </p:grpSpPr>
          <p:sp>
            <p:nvSpPr>
              <p:cNvPr id="109" name="Rectangle 142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10" name="Oval 143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11" name="Rectangle 144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12" name="Line 145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3" name="Line 146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4" name="Line 147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5" name="AutoShape 148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16" name="Group 149"/>
            <p:cNvGrpSpPr>
              <a:grpSpLocks/>
            </p:cNvGrpSpPr>
            <p:nvPr/>
          </p:nvGrpSpPr>
          <p:grpSpPr bwMode="auto">
            <a:xfrm>
              <a:off x="9315073" y="6203203"/>
              <a:ext cx="550862" cy="452438"/>
              <a:chOff x="2886" y="1668"/>
              <a:chExt cx="347" cy="285"/>
            </a:xfrm>
          </p:grpSpPr>
          <p:sp>
            <p:nvSpPr>
              <p:cNvPr id="117" name="Rectangle 150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18" name="Oval 151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19" name="Rectangle 152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20" name="Line 153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Line 154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2" name="Line 155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3" name="AutoShape 156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24" name="Group 157"/>
            <p:cNvGrpSpPr>
              <a:grpSpLocks/>
            </p:cNvGrpSpPr>
            <p:nvPr/>
          </p:nvGrpSpPr>
          <p:grpSpPr bwMode="auto">
            <a:xfrm>
              <a:off x="8619748" y="5984128"/>
              <a:ext cx="550862" cy="452438"/>
              <a:chOff x="2886" y="1668"/>
              <a:chExt cx="347" cy="285"/>
            </a:xfrm>
          </p:grpSpPr>
          <p:sp>
            <p:nvSpPr>
              <p:cNvPr id="125" name="Rectangle 158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26" name="Oval 159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27" name="Rectangle 160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28" name="Line 161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9" name="Line 162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0" name="Line 163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1" name="AutoShape 164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</p:grpSp>
        <p:grpSp>
          <p:nvGrpSpPr>
            <p:cNvPr id="132" name="Group 165"/>
            <p:cNvGrpSpPr>
              <a:grpSpLocks/>
            </p:cNvGrpSpPr>
            <p:nvPr/>
          </p:nvGrpSpPr>
          <p:grpSpPr bwMode="auto">
            <a:xfrm>
              <a:off x="7964110" y="6176216"/>
              <a:ext cx="550863" cy="452437"/>
              <a:chOff x="2886" y="1668"/>
              <a:chExt cx="347" cy="285"/>
            </a:xfrm>
          </p:grpSpPr>
          <p:sp>
            <p:nvSpPr>
              <p:cNvPr id="133" name="Rectangle 166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34" name="Oval 167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35" name="Rectangle 168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  <p:sp>
            <p:nvSpPr>
              <p:cNvPr id="136" name="Line 169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7" name="Line 170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8" name="Line 171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9" name="AutoShape 172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000"/>
              </a:p>
            </p:txBody>
          </p:sp>
        </p:grpSp>
      </p:grpSp>
      <p:cxnSp>
        <p:nvCxnSpPr>
          <p:cNvPr id="145" name="Straight Arrow Connector 144"/>
          <p:cNvCxnSpPr>
            <a:endCxn id="88" idx="1"/>
          </p:cNvCxnSpPr>
          <p:nvPr/>
        </p:nvCxnSpPr>
        <p:spPr>
          <a:xfrm flipV="1">
            <a:off x="5166430" y="2870664"/>
            <a:ext cx="1983230" cy="117841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0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05629"/>
          </a:xfrm>
        </p:spPr>
        <p:txBody>
          <a:bodyPr>
            <a:normAutofit fontScale="90000"/>
          </a:bodyPr>
          <a:lstStyle/>
          <a:p>
            <a:r>
              <a:rPr lang="en-US" dirty="0"/>
              <a:t>Forwarding tables in IP use </a:t>
            </a:r>
            <a:r>
              <a:rPr lang="en-US" b="1" dirty="0"/>
              <a:t>longest prefix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307103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IP address ranges </a:t>
            </a:r>
            <a:r>
              <a:rPr lang="en-US" dirty="0"/>
              <a:t>are expressed in an unusual way </a:t>
            </a:r>
            <a:r>
              <a:rPr lang="mr-IN" dirty="0"/>
              <a:t>–</a:t>
            </a:r>
            <a:r>
              <a:rPr lang="en-US" dirty="0"/>
              <a:t> by prefix.</a:t>
            </a:r>
          </a:p>
          <a:p>
            <a:pPr lvl="1"/>
            <a:r>
              <a:rPr lang="en-US" dirty="0"/>
              <a:t>This can only express ranges of size 2</a:t>
            </a:r>
            <a:r>
              <a:rPr lang="en-US" sz="3600" i="1" baseline="30000" dirty="0"/>
              <a:t>n</a:t>
            </a:r>
            <a:r>
              <a:rPr lang="en-US" dirty="0"/>
              <a:t> and whose starting address is a multiple of 2</a:t>
            </a:r>
            <a:r>
              <a:rPr lang="en-US" sz="3200" i="1" baseline="30000" dirty="0"/>
              <a:t>n</a:t>
            </a:r>
            <a:r>
              <a:rPr lang="en-US" dirty="0"/>
              <a:t> (it must have </a:t>
            </a:r>
            <a:r>
              <a:rPr lang="en-US" i="1" dirty="0"/>
              <a:t>n</a:t>
            </a:r>
            <a:r>
              <a:rPr lang="en-US" dirty="0"/>
              <a:t> zeros in the least-significant bits).</a:t>
            </a:r>
          </a:p>
          <a:p>
            <a:r>
              <a:rPr lang="en-US" dirty="0"/>
              <a:t>Router looks for a rule that matches the high bits of the address.</a:t>
            </a:r>
          </a:p>
          <a:p>
            <a:pPr lvl="1"/>
            <a:r>
              <a:rPr lang="en-US" dirty="0"/>
              <a:t>IPv4 addresses are 32 bits (up to 4 billion possible addresses)</a:t>
            </a:r>
          </a:p>
          <a:p>
            <a:r>
              <a:rPr lang="en-US" dirty="0"/>
              <a:t>If more than one rule matches, choose the most specific one.</a:t>
            </a:r>
            <a:br>
              <a:rPr lang="en-US" dirty="0"/>
            </a:br>
            <a:r>
              <a:rPr lang="en-US" dirty="0"/>
              <a:t>In other words, choose the rule with </a:t>
            </a:r>
            <a:r>
              <a:rPr lang="en-US" i="1" dirty="0">
                <a:solidFill>
                  <a:schemeClr val="accent6"/>
                </a:solidFill>
              </a:rPr>
              <a:t>longest prefix</a:t>
            </a:r>
            <a:r>
              <a:rPr lang="en-US" dirty="0"/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AF4133-0414-DB44-A704-2EEADBFA9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30066"/>
              </p:ext>
            </p:extLst>
          </p:nvPr>
        </p:nvGraphicFramePr>
        <p:xfrm>
          <a:off x="274509" y="4468153"/>
          <a:ext cx="6304734" cy="208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21">
                <a:tc>
                  <a:txBody>
                    <a:bodyPr/>
                    <a:lstStyle/>
                    <a:p>
                      <a:r>
                        <a:rPr lang="en-US" dirty="0"/>
                        <a:t>Destination Address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11001000 00010111 00010*** ********</a:t>
                      </a:r>
                      <a:endParaRPr lang="en-US" altLang="en-US" sz="2000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11001000 00010111 00011000 ********</a:t>
                      </a:r>
                      <a:endParaRPr lang="en-US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11001000 00010111 00011*** ********</a:t>
                      </a:r>
                      <a:endParaRPr lang="en-US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ourier New" panose="02070309020205020404" pitchFamily="49" charset="0"/>
                          <a:ea typeface="Andale Mono" charset="0"/>
                          <a:cs typeface="Courier New" panose="02070309020205020404" pitchFamily="49" charset="0"/>
                        </a:rPr>
                        <a:t>******** ******** ******** ********</a:t>
                      </a:r>
                      <a:endParaRPr lang="en-US" dirty="0">
                        <a:latin typeface="Courier New" panose="02070309020205020404" pitchFamily="49" charset="0"/>
                        <a:ea typeface="Andale Mon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A28252-51FD-664C-AA0C-6E2AC7ACD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16059"/>
              </p:ext>
            </p:extLst>
          </p:nvPr>
        </p:nvGraphicFramePr>
        <p:xfrm>
          <a:off x="6691773" y="4468153"/>
          <a:ext cx="3366390" cy="20862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21">
                <a:tc>
                  <a:txBody>
                    <a:bodyPr/>
                    <a:lstStyle/>
                    <a:p>
                      <a:r>
                        <a:rPr lang="en-US" dirty="0"/>
                        <a:t>First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dirty="0"/>
                        <a:t>200.23.16.0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200.23.23.255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dirty="0"/>
                        <a:t>200.23.24.0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200.23.24.255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dirty="0"/>
                        <a:t>200.23.24.0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200.23.31.255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255.255.255.255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5D5A2F-12CB-BE41-8C27-35C8E396BD67}"/>
              </a:ext>
            </a:extLst>
          </p:cNvPr>
          <p:cNvSpPr txBox="1"/>
          <p:nvPr/>
        </p:nvSpPr>
        <p:spPr>
          <a:xfrm>
            <a:off x="2125189" y="4003913"/>
            <a:ext cx="229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Forwarding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E3377-10AA-FC42-8323-3311DE35DD12}"/>
              </a:ext>
            </a:extLst>
          </p:cNvPr>
          <p:cNvSpPr txBox="1"/>
          <p:nvPr/>
        </p:nvSpPr>
        <p:spPr>
          <a:xfrm>
            <a:off x="7150804" y="4003912"/>
            <a:ext cx="22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Range Meaning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D1A45C-28FD-0841-B4FB-34535775F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23049"/>
              </p:ext>
            </p:extLst>
          </p:nvPr>
        </p:nvGraphicFramePr>
        <p:xfrm>
          <a:off x="10170693" y="4468153"/>
          <a:ext cx="1751675" cy="2086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321">
                <a:tc>
                  <a:txBody>
                    <a:bodyPr/>
                    <a:lstStyle/>
                    <a:p>
                      <a:r>
                        <a:rPr lang="en-US" dirty="0"/>
                        <a:t>CIDR notation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b="0" dirty="0"/>
                        <a:t>200.23.16.0</a:t>
                      </a:r>
                      <a:r>
                        <a:rPr lang="en-US" b="1" dirty="0"/>
                        <a:t>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b="0" dirty="0"/>
                        <a:t>200.23.24.0</a:t>
                      </a:r>
                      <a:r>
                        <a:rPr lang="en-US" b="1" dirty="0"/>
                        <a:t>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b="0" dirty="0"/>
                        <a:t>200.23.24.0</a:t>
                      </a:r>
                      <a:r>
                        <a:rPr lang="en-US" b="1" dirty="0"/>
                        <a:t>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23">
                <a:tc>
                  <a:txBody>
                    <a:bodyPr/>
                    <a:lstStyle/>
                    <a:p>
                      <a:r>
                        <a:rPr lang="en-US" b="0" dirty="0"/>
                        <a:t>0.0.0.0</a:t>
                      </a:r>
                      <a:r>
                        <a:rPr lang="en-US" b="1" dirty="0"/>
                        <a:t>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14A27D5E-F6D4-A44A-880A-8400E06A923B}"/>
              </a:ext>
            </a:extLst>
          </p:cNvPr>
          <p:cNvSpPr/>
          <p:nvPr/>
        </p:nvSpPr>
        <p:spPr>
          <a:xfrm>
            <a:off x="9909604" y="2788225"/>
            <a:ext cx="2273851" cy="1215687"/>
          </a:xfrm>
          <a:prstGeom prst="wedgeRectCallout">
            <a:avLst>
              <a:gd name="adj1" fmla="val -60252"/>
              <a:gd name="adj2" fmla="val 9938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is the last address in the range computed?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6D320F-C68B-3342-9427-06ADCA906950}"/>
              </a:ext>
            </a:extLst>
          </p:cNvPr>
          <p:cNvGrpSpPr/>
          <p:nvPr/>
        </p:nvGrpSpPr>
        <p:grpSpPr>
          <a:xfrm>
            <a:off x="11262102" y="1987361"/>
            <a:ext cx="929898" cy="884264"/>
            <a:chOff x="10763181" y="2345404"/>
            <a:chExt cx="1139517" cy="1083596"/>
          </a:xfrm>
        </p:grpSpPr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E20E4272-9A2F-D149-9841-9552554B471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Octagon 16">
              <a:extLst>
                <a:ext uri="{FF2B5EF4-FFF2-40B4-BE49-F238E27FC236}">
                  <a16:creationId xmlns:a16="http://schemas.microsoft.com/office/drawing/2014/main" id="{CD7B2028-38ED-E048-8FE1-8E7D9B7FE975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F51363-60A5-FC4B-AFB0-5233D1C9A5D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3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2425165" cy="1941331"/>
          </a:xfrm>
        </p:spPr>
        <p:txBody>
          <a:bodyPr>
            <a:normAutofit fontScale="90000"/>
          </a:bodyPr>
          <a:lstStyle/>
          <a:p>
            <a:r>
              <a:rPr lang="en-US" dirty="0"/>
              <a:t>IPv4 packet (datagram)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130045" y="-20603"/>
            <a:ext cx="5192439" cy="6700243"/>
            <a:chOff x="1929" y="607"/>
            <a:chExt cx="2600" cy="335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64" y="973"/>
              <a:ext cx="29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ver</a:t>
              </a:r>
              <a:endParaRPr lang="en-US" altLang="en-US" sz="3200">
                <a:latin typeface="+mn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34" y="977"/>
              <a:ext cx="5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length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930" y="607"/>
              <a:ext cx="52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32 bits</a:t>
              </a:r>
              <a:endParaRPr lang="en-US" altLang="en-US" sz="3200">
                <a:latin typeface="+mn-lt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607" y="2871"/>
              <a:ext cx="1332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3200" b="1" dirty="0">
                  <a:latin typeface="+mn-lt"/>
                </a:rPr>
                <a:t>data </a:t>
              </a:r>
              <a:endParaRPr lang="en-US" altLang="en-US" sz="2800" b="1" dirty="0">
                <a:latin typeface="+mn-lt"/>
              </a:endParaRPr>
            </a:p>
            <a:p>
              <a:pPr algn="ctr"/>
              <a:r>
                <a:rPr lang="en-US" altLang="en-US" sz="2800" dirty="0">
                  <a:latin typeface="+mn-lt"/>
                </a:rPr>
                <a:t>(variable length,</a:t>
              </a:r>
            </a:p>
            <a:p>
              <a:pPr algn="ctr"/>
              <a:r>
                <a:rPr lang="en-US" altLang="en-US" sz="2800" dirty="0">
                  <a:latin typeface="+mn-lt"/>
                </a:rPr>
                <a:t>typically a TCP </a:t>
              </a:r>
            </a:p>
            <a:p>
              <a:pPr algn="ctr"/>
              <a:r>
                <a:rPr lang="en-US" altLang="en-US" sz="2800" dirty="0">
                  <a:latin typeface="+mn-lt"/>
                </a:rPr>
                <a:t>or UDP segment)</a:t>
              </a:r>
              <a:endParaRPr lang="en-US" altLang="en-US" sz="3200" dirty="0">
                <a:latin typeface="+mn-lt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16-bit identifier</a:t>
              </a:r>
              <a:endParaRPr lang="en-US" altLang="en-US" sz="2800">
                <a:latin typeface="+mn-lt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480" y="1542"/>
              <a:ext cx="772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header</a:t>
              </a:r>
            </a:p>
            <a:p>
              <a:pPr algn="ctr"/>
              <a:r>
                <a:rPr lang="en-US" altLang="en-US" dirty="0">
                  <a:latin typeface="+mn-lt"/>
                </a:rPr>
                <a:t> checksum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05" y="1531"/>
              <a:ext cx="554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time to</a:t>
              </a:r>
            </a:p>
            <a:p>
              <a:pPr algn="ctr"/>
              <a:r>
                <a:rPr lang="en-US" altLang="en-US">
                  <a:latin typeface="+mn-lt"/>
                </a:rPr>
                <a:t>live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420" y="1959"/>
              <a:ext cx="15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32 bit </a:t>
              </a:r>
              <a:r>
                <a:rPr lang="en-US" altLang="en-US" b="1" dirty="0">
                  <a:latin typeface="+mn-lt"/>
                </a:rPr>
                <a:t>source</a:t>
              </a:r>
              <a:r>
                <a:rPr lang="en-US" altLang="en-US" dirty="0">
                  <a:latin typeface="+mn-lt"/>
                </a:rPr>
                <a:t> IP address</a:t>
              </a:r>
              <a:endParaRPr lang="en-US" altLang="en-US" sz="3200" dirty="0">
                <a:latin typeface="+mn-lt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2241" y="886"/>
              <a:ext cx="43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head.</a:t>
              </a:r>
            </a:p>
            <a:p>
              <a:pPr algn="ctr"/>
              <a:r>
                <a:rPr lang="en-US" altLang="en-US" dirty="0" err="1">
                  <a:latin typeface="+mn-lt"/>
                </a:rPr>
                <a:t>len</a:t>
              </a:r>
              <a:r>
                <a:rPr lang="en-US" altLang="en-US" dirty="0">
                  <a:latin typeface="+mn-lt"/>
                </a:rPr>
                <a:t>.</a:t>
              </a:r>
              <a:endParaRPr lang="en-US" altLang="en-US" sz="3200" dirty="0">
                <a:latin typeface="+mn-lt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2676" y="880"/>
              <a:ext cx="51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type of</a:t>
              </a:r>
            </a:p>
            <a:p>
              <a:pPr algn="ctr"/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service</a:t>
              </a:r>
              <a:endParaRPr lang="en-US" altLang="en-US" sz="32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flags</a:t>
              </a:r>
              <a:endParaRPr lang="en-US" altLang="en-US" sz="2800" dirty="0">
                <a:latin typeface="+mn-lt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3531" y="1222"/>
              <a:ext cx="90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fragment</a:t>
              </a:r>
            </a:p>
            <a:p>
              <a:pPr algn="ctr"/>
              <a:r>
                <a:rPr lang="en-US" altLang="en-US" dirty="0">
                  <a:latin typeface="+mn-lt"/>
                </a:rPr>
                <a:t> offset</a:t>
              </a:r>
              <a:endParaRPr lang="en-US" altLang="en-US" sz="2800" dirty="0">
                <a:latin typeface="+mn-lt"/>
              </a:endParaRPr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2674" y="1525"/>
              <a:ext cx="472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upper</a:t>
              </a:r>
            </a:p>
            <a:p>
              <a:pPr algn="ctr"/>
              <a:r>
                <a:rPr lang="en-US" altLang="en-US" dirty="0">
                  <a:latin typeface="+mn-lt"/>
                </a:rPr>
                <a:t> layer</a:t>
              </a:r>
            </a:p>
          </p:txBody>
        </p:sp>
        <p:sp>
          <p:nvSpPr>
            <p:cNvPr id="33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auto">
            <a:xfrm>
              <a:off x="2296" y="2235"/>
              <a:ext cx="18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latin typeface="+mn-lt"/>
                </a:rPr>
                <a:t>32 bit </a:t>
              </a:r>
              <a:r>
                <a:rPr lang="en-US" altLang="en-US" b="1" dirty="0">
                  <a:latin typeface="+mn-lt"/>
                </a:rPr>
                <a:t>destination</a:t>
              </a:r>
              <a:r>
                <a:rPr lang="en-US" altLang="en-US" dirty="0">
                  <a:latin typeface="+mn-lt"/>
                </a:rPr>
                <a:t> IP address</a:t>
              </a:r>
              <a:endParaRPr lang="en-US" altLang="en-US" sz="3200" dirty="0">
                <a:latin typeface="+mn-lt"/>
              </a:endParaRPr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2693" y="2529"/>
              <a:ext cx="10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options (if any)</a:t>
              </a:r>
              <a:endParaRPr lang="en-US" altLang="en-US" sz="32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7" name="Group 56"/>
          <p:cNvGrpSpPr>
            <a:grpSpLocks/>
          </p:cNvGrpSpPr>
          <p:nvPr/>
        </p:nvGrpSpPr>
        <p:grpSpPr bwMode="auto">
          <a:xfrm>
            <a:off x="1127049" y="284190"/>
            <a:ext cx="4147593" cy="690088"/>
            <a:chOff x="-213" y="541"/>
            <a:chExt cx="2151" cy="699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-213" y="541"/>
              <a:ext cx="200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dirty="0">
                  <a:latin typeface="+mn-lt"/>
                </a:rPr>
                <a:t>IP protocol version</a:t>
              </a:r>
              <a:endParaRPr lang="en-US" altLang="en-US" sz="1100" dirty="0">
                <a:latin typeface="+mn-lt"/>
              </a:endParaRPr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1653" y="930"/>
              <a:ext cx="285" cy="3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2460062" y="3645618"/>
            <a:ext cx="2412487" cy="4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+mn-lt"/>
              </a:rPr>
              <a:t>TCP/UDP/ICMP</a:t>
            </a:r>
            <a:endParaRPr lang="en-US" altLang="en-US" dirty="0">
              <a:latin typeface="+mn-lt"/>
            </a:endParaRPr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V="1">
            <a:off x="4872549" y="2417407"/>
            <a:ext cx="1845313" cy="14139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V="1">
            <a:off x="10180690" y="1431721"/>
            <a:ext cx="423386" cy="13501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49" name="Group 58"/>
          <p:cNvGrpSpPr>
            <a:grpSpLocks/>
          </p:cNvGrpSpPr>
          <p:nvPr/>
        </p:nvGrpSpPr>
        <p:grpSpPr bwMode="auto">
          <a:xfrm>
            <a:off x="3537587" y="1280744"/>
            <a:ext cx="3321165" cy="473310"/>
            <a:chOff x="1060" y="1109"/>
            <a:chExt cx="1663" cy="237"/>
          </a:xfrm>
        </p:grpSpPr>
        <p:sp>
          <p:nvSpPr>
            <p:cNvPr id="50" name="Text Box 35"/>
            <p:cNvSpPr txBox="1">
              <a:spLocks noChangeArrowheads="1"/>
            </p:cNvSpPr>
            <p:nvPr/>
          </p:nvSpPr>
          <p:spPr bwMode="auto">
            <a:xfrm>
              <a:off x="1060" y="1115"/>
              <a:ext cx="7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dirty="0" err="1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QoS</a:t>
              </a:r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/ECN</a:t>
              </a:r>
              <a:endParaRPr lang="en-US" altLang="en-US" sz="11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 flipV="1">
              <a:off x="1824" y="1109"/>
              <a:ext cx="899" cy="127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57" name="Group 59"/>
          <p:cNvGrpSpPr>
            <a:grpSpLocks/>
          </p:cNvGrpSpPr>
          <p:nvPr/>
        </p:nvGrpSpPr>
        <p:grpSpPr bwMode="auto">
          <a:xfrm>
            <a:off x="2697742" y="2005054"/>
            <a:ext cx="2819896" cy="1569715"/>
            <a:chOff x="629" y="1516"/>
            <a:chExt cx="1412" cy="786"/>
          </a:xfrm>
        </p:grpSpPr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629" y="1516"/>
              <a:ext cx="1217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r>
                <a:rPr lang="en-US" altLang="en-US" dirty="0">
                  <a:latin typeface="+mn-lt"/>
                </a:rPr>
                <a:t>max number</a:t>
              </a:r>
            </a:p>
            <a:p>
              <a:pPr algn="r"/>
              <a:r>
                <a:rPr lang="en-US" altLang="en-US" dirty="0">
                  <a:latin typeface="+mn-lt"/>
                </a:rPr>
                <a:t>remaining hops</a:t>
              </a:r>
            </a:p>
            <a:p>
              <a:pPr algn="r"/>
              <a:r>
                <a:rPr lang="en-US" altLang="en-US" i="1" dirty="0">
                  <a:latin typeface="+mn-lt"/>
                </a:rPr>
                <a:t>(decremented at </a:t>
              </a:r>
            </a:p>
            <a:p>
              <a:pPr algn="r"/>
              <a:r>
                <a:rPr lang="en-US" altLang="en-US" i="1" dirty="0">
                  <a:latin typeface="+mn-lt"/>
                </a:rPr>
                <a:t>each router)</a:t>
              </a:r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236" cy="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60" name="Group 63"/>
          <p:cNvGrpSpPr>
            <a:grpSpLocks/>
          </p:cNvGrpSpPr>
          <p:nvPr/>
        </p:nvGrpSpPr>
        <p:grpSpPr bwMode="auto">
          <a:xfrm>
            <a:off x="9409815" y="3850114"/>
            <a:ext cx="2901775" cy="1939177"/>
            <a:chOff x="4115" y="2512"/>
            <a:chExt cx="1453" cy="971"/>
          </a:xfrm>
        </p:grpSpPr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973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e.g. timestamp,</a:t>
              </a:r>
            </a:p>
            <a:p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record route</a:t>
              </a:r>
            </a:p>
            <a:p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taken, specify</a:t>
              </a:r>
            </a:p>
            <a:p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list of routers </a:t>
              </a:r>
            </a:p>
            <a:p>
              <a:r>
                <a:rPr lang="en-US" altLang="en-US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to visit.</a:t>
              </a:r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268598" y="4555950"/>
            <a:ext cx="3440925" cy="212369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how much overhead?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en-US" sz="2800" dirty="0">
                <a:latin typeface="+mn-lt"/>
              </a:rPr>
              <a:t>20 bytes of TCP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en-US" sz="2800" dirty="0">
                <a:latin typeface="+mn-lt"/>
              </a:rPr>
              <a:t>20 bytes of IP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en-US" sz="2800" dirty="0">
                <a:latin typeface="+mn-lt"/>
              </a:rPr>
              <a:t>= 40 bytes + app layer overhead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47873" y="1292727"/>
            <a:ext cx="4962774" cy="625846"/>
          </a:xfrm>
          <a:prstGeom prst="rect">
            <a:avLst/>
          </a:prstGeom>
          <a:solidFill>
            <a:srgbClr val="FFC000">
              <a:alpha val="3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52"/>
          <p:cNvSpPr txBox="1">
            <a:spLocks noChangeArrowheads="1"/>
          </p:cNvSpPr>
          <p:nvPr/>
        </p:nvSpPr>
        <p:spPr bwMode="auto">
          <a:xfrm>
            <a:off x="10552148" y="1005462"/>
            <a:ext cx="16398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3 fields for fragment-</a:t>
            </a:r>
            <a:r>
              <a:rPr lang="en-US" altLang="en-US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ation</a:t>
            </a:r>
            <a:endParaRPr lang="en-US" altLang="en-US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86" y="154465"/>
            <a:ext cx="11639227" cy="883403"/>
          </a:xfrm>
        </p:spPr>
        <p:txBody>
          <a:bodyPr/>
          <a:lstStyle/>
          <a:p>
            <a:r>
              <a:rPr lang="en-US" dirty="0"/>
              <a:t>IPv4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5005342" cy="5594888"/>
          </a:xfrm>
        </p:spPr>
        <p:txBody>
          <a:bodyPr>
            <a:normAutofit/>
          </a:bodyPr>
          <a:lstStyle/>
          <a:p>
            <a:r>
              <a:rPr lang="en-US" dirty="0"/>
              <a:t>Links in network may have different maximum transmission unit (MTU)</a:t>
            </a:r>
          </a:p>
          <a:p>
            <a:pPr lvl="1"/>
            <a:r>
              <a:rPr lang="en-US" dirty="0"/>
              <a:t>Usually MTU=1500 bytes</a:t>
            </a:r>
          </a:p>
          <a:p>
            <a:r>
              <a:rPr lang="en-US" dirty="0"/>
              <a:t>Large IP datagrams may be fragmented anywhere, and </a:t>
            </a:r>
            <a:r>
              <a:rPr lang="en-US" i="1" dirty="0">
                <a:solidFill>
                  <a:schemeClr val="accent6"/>
                </a:solidFill>
              </a:rPr>
              <a:t>reassembled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at final destination.</a:t>
            </a:r>
          </a:p>
          <a:p>
            <a:r>
              <a:rPr lang="en-US" dirty="0"/>
              <a:t>Much simpler than TCP stream reassembly:</a:t>
            </a:r>
          </a:p>
          <a:p>
            <a:pPr lvl="1"/>
            <a:r>
              <a:rPr lang="en-US" dirty="0"/>
              <a:t>No ACKs or retransmissions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5011822" y="886529"/>
            <a:ext cx="6890876" cy="5971471"/>
            <a:chOff x="5484806" y="1596291"/>
            <a:chExt cx="5065264" cy="4389438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232518" y="1596291"/>
              <a:ext cx="2436813" cy="2255838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6232518" y="3998179"/>
              <a:ext cx="1976438" cy="1987550"/>
            </a:xfrm>
            <a:custGeom>
              <a:avLst/>
              <a:gdLst>
                <a:gd name="T0" fmla="*/ 2147483647 w 873"/>
                <a:gd name="T1" fmla="*/ 2147483647 h 940"/>
                <a:gd name="T2" fmla="*/ 2147483647 w 873"/>
                <a:gd name="T3" fmla="*/ 2147483647 h 940"/>
                <a:gd name="T4" fmla="*/ 2147483647 w 873"/>
                <a:gd name="T5" fmla="*/ 2147483647 h 940"/>
                <a:gd name="T6" fmla="*/ 2147483647 w 873"/>
                <a:gd name="T7" fmla="*/ 2147483647 h 940"/>
                <a:gd name="T8" fmla="*/ 2147483647 w 873"/>
                <a:gd name="T9" fmla="*/ 2147483647 h 940"/>
                <a:gd name="T10" fmla="*/ 2147483647 w 873"/>
                <a:gd name="T11" fmla="*/ 2147483647 h 940"/>
                <a:gd name="T12" fmla="*/ 2147483647 w 873"/>
                <a:gd name="T13" fmla="*/ 2147483647 h 940"/>
                <a:gd name="T14" fmla="*/ 2147483647 w 873"/>
                <a:gd name="T15" fmla="*/ 2147483647 h 940"/>
                <a:gd name="T16" fmla="*/ 2147483647 w 873"/>
                <a:gd name="T17" fmla="*/ 2147483647 h 940"/>
                <a:gd name="T18" fmla="*/ 2147483647 w 873"/>
                <a:gd name="T19" fmla="*/ 2147483647 h 940"/>
                <a:gd name="T20" fmla="*/ 2147483647 w 873"/>
                <a:gd name="T21" fmla="*/ 2147483647 h 9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3"/>
                <a:gd name="T34" fmla="*/ 0 h 940"/>
                <a:gd name="T35" fmla="*/ 873 w 873"/>
                <a:gd name="T36" fmla="*/ 940 h 9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3" h="940">
                  <a:moveTo>
                    <a:pt x="2" y="405"/>
                  </a:moveTo>
                  <a:cubicBezTo>
                    <a:pt x="17" y="290"/>
                    <a:pt x="138" y="129"/>
                    <a:pt x="230" y="65"/>
                  </a:cubicBezTo>
                  <a:cubicBezTo>
                    <a:pt x="322" y="1"/>
                    <a:pt x="460" y="0"/>
                    <a:pt x="555" y="22"/>
                  </a:cubicBezTo>
                  <a:cubicBezTo>
                    <a:pt x="650" y="44"/>
                    <a:pt x="748" y="143"/>
                    <a:pt x="800" y="197"/>
                  </a:cubicBezTo>
                  <a:cubicBezTo>
                    <a:pt x="852" y="251"/>
                    <a:pt x="859" y="292"/>
                    <a:pt x="866" y="347"/>
                  </a:cubicBezTo>
                  <a:cubicBezTo>
                    <a:pt x="873" y="402"/>
                    <a:pt x="855" y="457"/>
                    <a:pt x="842" y="527"/>
                  </a:cubicBezTo>
                  <a:cubicBezTo>
                    <a:pt x="829" y="597"/>
                    <a:pt x="827" y="714"/>
                    <a:pt x="788" y="767"/>
                  </a:cubicBezTo>
                  <a:cubicBezTo>
                    <a:pt x="749" y="820"/>
                    <a:pt x="670" y="819"/>
                    <a:pt x="608" y="845"/>
                  </a:cubicBezTo>
                  <a:cubicBezTo>
                    <a:pt x="546" y="871"/>
                    <a:pt x="496" y="940"/>
                    <a:pt x="418" y="925"/>
                  </a:cubicBezTo>
                  <a:cubicBezTo>
                    <a:pt x="340" y="910"/>
                    <a:pt x="208" y="840"/>
                    <a:pt x="139" y="754"/>
                  </a:cubicBezTo>
                  <a:cubicBezTo>
                    <a:pt x="69" y="667"/>
                    <a:pt x="0" y="546"/>
                    <a:pt x="2" y="40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 flipV="1">
              <a:off x="6305543" y="2551966"/>
              <a:ext cx="12700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6881806" y="1877279"/>
              <a:ext cx="658812" cy="279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7727943" y="2213829"/>
              <a:ext cx="196850" cy="669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6630981" y="1989991"/>
              <a:ext cx="1587" cy="582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6865931" y="2644041"/>
              <a:ext cx="971550" cy="401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8139106" y="3174266"/>
              <a:ext cx="476250" cy="687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6889743" y="2182079"/>
              <a:ext cx="758825" cy="517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6899268" y="1621691"/>
              <a:ext cx="47625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7616818" y="1797904"/>
              <a:ext cx="273050" cy="236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sp>
          <p:nvSpPr>
            <p:cNvPr id="15" name="Line 119"/>
            <p:cNvSpPr>
              <a:spLocks noChangeShapeType="1"/>
            </p:cNvSpPr>
            <p:nvPr/>
          </p:nvSpPr>
          <p:spPr bwMode="auto">
            <a:xfrm flipH="1">
              <a:off x="8096243" y="4174391"/>
              <a:ext cx="636588" cy="877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6635743" y="2923441"/>
              <a:ext cx="1225550" cy="403225"/>
              <a:chOff x="3150" y="1862"/>
              <a:chExt cx="772" cy="254"/>
            </a:xfrm>
          </p:grpSpPr>
          <p:grpSp>
            <p:nvGrpSpPr>
              <p:cNvPr id="128" name="Group 127"/>
              <p:cNvGrpSpPr>
                <a:grpSpLocks/>
              </p:cNvGrpSpPr>
              <p:nvPr/>
            </p:nvGrpSpPr>
            <p:grpSpPr bwMode="auto">
              <a:xfrm rot="1433392">
                <a:off x="3150" y="1862"/>
                <a:ext cx="650" cy="108"/>
                <a:chOff x="4710" y="1742"/>
                <a:chExt cx="650" cy="108"/>
              </a:xfrm>
            </p:grpSpPr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710" y="1742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sp>
            <p:nvSpPr>
              <p:cNvPr id="129" name="Line 132"/>
              <p:cNvSpPr>
                <a:spLocks noChangeShapeType="1"/>
              </p:cNvSpPr>
              <p:nvPr/>
            </p:nvSpPr>
            <p:spPr bwMode="auto">
              <a:xfrm>
                <a:off x="3784" y="2060"/>
                <a:ext cx="138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sp>
          <p:nvSpPr>
            <p:cNvPr id="17" name="Text Box 136"/>
            <p:cNvSpPr txBox="1">
              <a:spLocks noChangeArrowheads="1"/>
            </p:cNvSpPr>
            <p:nvPr/>
          </p:nvSpPr>
          <p:spPr bwMode="auto">
            <a:xfrm>
              <a:off x="8250231" y="2209066"/>
              <a:ext cx="2299839" cy="88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US" altLang="en-US" sz="2400" i="1" dirty="0">
                  <a:solidFill>
                    <a:srgbClr val="CC0000"/>
                  </a:solidFill>
                  <a:latin typeface="+mn-lt"/>
                </a:rPr>
                <a:t>fragmentation:</a:t>
              </a:r>
              <a:r>
                <a:rPr lang="en-US" altLang="en-US" sz="2400" dirty="0">
                  <a:latin typeface="+mn-lt"/>
                </a:rPr>
                <a:t> </a:t>
              </a:r>
            </a:p>
            <a:p>
              <a:r>
                <a:rPr lang="en-US" altLang="en-US" sz="2400" b="1" i="1" dirty="0">
                  <a:solidFill>
                    <a:srgbClr val="000099"/>
                  </a:solidFill>
                  <a:latin typeface="+mn-lt"/>
                </a:rPr>
                <a:t>in:</a:t>
              </a:r>
              <a:r>
                <a:rPr lang="en-US" altLang="en-US" sz="2400" dirty="0">
                  <a:latin typeface="+mn-lt"/>
                </a:rPr>
                <a:t> one large datagram</a:t>
              </a:r>
            </a:p>
            <a:p>
              <a:r>
                <a:rPr lang="en-US" altLang="en-US" sz="2400" b="1" i="1" dirty="0">
                  <a:solidFill>
                    <a:srgbClr val="000099"/>
                  </a:solidFill>
                  <a:latin typeface="+mn-lt"/>
                </a:rPr>
                <a:t>out:</a:t>
              </a:r>
              <a:r>
                <a:rPr lang="en-US" altLang="en-US" sz="2400" dirty="0">
                  <a:latin typeface="+mn-lt"/>
                </a:rPr>
                <a:t> 3 smaller datagrams</a:t>
              </a:r>
              <a:endParaRPr lang="en-US" altLang="en-US" sz="2800" dirty="0">
                <a:latin typeface="+mn-lt"/>
              </a:endParaRPr>
            </a:p>
          </p:txBody>
        </p:sp>
        <p:sp>
          <p:nvSpPr>
            <p:cNvPr id="18" name="Line 118"/>
            <p:cNvSpPr>
              <a:spLocks noChangeShapeType="1"/>
            </p:cNvSpPr>
            <p:nvPr/>
          </p:nvSpPr>
          <p:spPr bwMode="auto">
            <a:xfrm>
              <a:off x="7119931" y="5145941"/>
              <a:ext cx="287337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endParaRPr lang="en-US" sz="2800">
                <a:latin typeface="+mn-lt"/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7042143" y="4320449"/>
              <a:ext cx="704850" cy="558801"/>
              <a:chOff x="3406" y="2742"/>
              <a:chExt cx="444" cy="352"/>
            </a:xfrm>
          </p:grpSpPr>
          <p:grpSp>
            <p:nvGrpSpPr>
              <p:cNvPr id="116" name="Group 115"/>
              <p:cNvGrpSpPr>
                <a:grpSpLocks/>
              </p:cNvGrpSpPr>
              <p:nvPr/>
            </p:nvGrpSpPr>
            <p:grpSpPr bwMode="auto">
              <a:xfrm rot="-10773343">
                <a:off x="3566" y="2742"/>
                <a:ext cx="280" cy="108"/>
                <a:chOff x="5080" y="1860"/>
                <a:chExt cx="280" cy="108"/>
              </a:xfrm>
            </p:grpSpPr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5216" y="1860"/>
                  <a:ext cx="144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5080" y="1860"/>
                  <a:ext cx="166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 rot="-10773343">
                <a:off x="3568" y="2864"/>
                <a:ext cx="280" cy="108"/>
                <a:chOff x="5080" y="1860"/>
                <a:chExt cx="280" cy="108"/>
              </a:xfrm>
            </p:grpSpPr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5216" y="1860"/>
                  <a:ext cx="144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5080" y="1860"/>
                  <a:ext cx="166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grpSp>
            <p:nvGrpSpPr>
              <p:cNvPr id="118" name="Group 117"/>
              <p:cNvGrpSpPr>
                <a:grpSpLocks/>
              </p:cNvGrpSpPr>
              <p:nvPr/>
            </p:nvGrpSpPr>
            <p:grpSpPr bwMode="auto">
              <a:xfrm rot="-10773343">
                <a:off x="3570" y="2986"/>
                <a:ext cx="280" cy="108"/>
                <a:chOff x="5080" y="1860"/>
                <a:chExt cx="280" cy="108"/>
              </a:xfrm>
            </p:grpSpPr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5216" y="1860"/>
                  <a:ext cx="144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5080" y="1860"/>
                  <a:ext cx="166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sp>
            <p:nvSpPr>
              <p:cNvPr id="119" name="Line 146"/>
              <p:cNvSpPr>
                <a:spLocks noChangeShapeType="1"/>
              </p:cNvSpPr>
              <p:nvPr/>
            </p:nvSpPr>
            <p:spPr bwMode="auto">
              <a:xfrm rot="9691848">
                <a:off x="3412" y="2778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" name="Line 147"/>
              <p:cNvSpPr>
                <a:spLocks noChangeShapeType="1"/>
              </p:cNvSpPr>
              <p:nvPr/>
            </p:nvSpPr>
            <p:spPr bwMode="auto">
              <a:xfrm rot="9691848">
                <a:off x="3406" y="2888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" name="Line 148"/>
              <p:cNvSpPr>
                <a:spLocks noChangeShapeType="1"/>
              </p:cNvSpPr>
              <p:nvPr/>
            </p:nvSpPr>
            <p:spPr bwMode="auto">
              <a:xfrm rot="9691848">
                <a:off x="3408" y="3018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922958" y="3839421"/>
              <a:ext cx="1279525" cy="490536"/>
              <a:chOff x="2701" y="2439"/>
              <a:chExt cx="806" cy="309"/>
            </a:xfrm>
          </p:grpSpPr>
          <p:grpSp>
            <p:nvGrpSpPr>
              <p:cNvPr id="110" name="Group 109"/>
              <p:cNvGrpSpPr>
                <a:grpSpLocks/>
              </p:cNvGrpSpPr>
              <p:nvPr/>
            </p:nvGrpSpPr>
            <p:grpSpPr bwMode="auto">
              <a:xfrm>
                <a:off x="2701" y="2637"/>
                <a:ext cx="806" cy="111"/>
                <a:chOff x="2540" y="2637"/>
                <a:chExt cx="806" cy="111"/>
              </a:xfrm>
            </p:grpSpPr>
            <p:grpSp>
              <p:nvGrpSpPr>
                <p:cNvPr id="112" name="Group 111"/>
                <p:cNvGrpSpPr>
                  <a:grpSpLocks/>
                </p:cNvGrpSpPr>
                <p:nvPr/>
              </p:nvGrpSpPr>
              <p:grpSpPr bwMode="auto">
                <a:xfrm rot="10793026">
                  <a:off x="2697" y="2637"/>
                  <a:ext cx="649" cy="111"/>
                  <a:chOff x="4712" y="1742"/>
                  <a:chExt cx="648" cy="110"/>
                </a:xfrm>
              </p:grpSpPr>
              <p:sp>
                <p:nvSpPr>
                  <p:cNvPr id="11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712" y="1742"/>
                    <a:ext cx="648" cy="10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 sz="2800">
                      <a:latin typeface="+mn-lt"/>
                    </a:endParaRPr>
                  </a:p>
                </p:txBody>
              </p:sp>
              <p:sp>
                <p:nvSpPr>
                  <p:cNvPr id="115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1744"/>
                    <a:ext cx="534" cy="10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endParaRPr lang="en-US" altLang="en-US" sz="2800">
                      <a:latin typeface="+mn-lt"/>
                    </a:endParaRPr>
                  </a:p>
                </p:txBody>
              </p:sp>
            </p:grpSp>
            <p:sp>
              <p:nvSpPr>
                <p:cNvPr id="113" name="Line 152"/>
                <p:cNvSpPr>
                  <a:spLocks noChangeShapeType="1"/>
                </p:cNvSpPr>
                <p:nvPr/>
              </p:nvSpPr>
              <p:spPr bwMode="auto">
                <a:xfrm rot="9691848">
                  <a:off x="2540" y="2666"/>
                  <a:ext cx="138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111" name="Text Box 153"/>
              <p:cNvSpPr txBox="1">
                <a:spLocks noChangeArrowheads="1"/>
              </p:cNvSpPr>
              <p:nvPr/>
            </p:nvSpPr>
            <p:spPr bwMode="auto">
              <a:xfrm>
                <a:off x="2810" y="2439"/>
                <a:ext cx="580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2400" i="1">
                    <a:solidFill>
                      <a:srgbClr val="CC0000"/>
                    </a:solidFill>
                    <a:latin typeface="+mn-lt"/>
                  </a:rPr>
                  <a:t>reassembly</a:t>
                </a:r>
                <a:endParaRPr lang="en-US" altLang="en-US" sz="2800" i="1">
                  <a:solidFill>
                    <a:srgbClr val="CC0000"/>
                  </a:solidFill>
                  <a:latin typeface="+mn-lt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5484806" y="1675781"/>
              <a:ext cx="838200" cy="1720959"/>
              <a:chOff x="2345" y="1140"/>
              <a:chExt cx="528" cy="1084"/>
            </a:xfrm>
          </p:grpSpPr>
          <p:sp>
            <p:nvSpPr>
              <p:cNvPr id="100" name="Line 8"/>
              <p:cNvSpPr>
                <a:spLocks noChangeShapeType="1"/>
              </p:cNvSpPr>
              <p:nvPr/>
            </p:nvSpPr>
            <p:spPr bwMode="auto">
              <a:xfrm flipV="1">
                <a:off x="2811" y="1459"/>
                <a:ext cx="6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 flipV="1">
                <a:off x="2811" y="1967"/>
                <a:ext cx="6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" name="Line 15"/>
              <p:cNvSpPr>
                <a:spLocks noChangeShapeType="1"/>
              </p:cNvSpPr>
              <p:nvPr/>
            </p:nvSpPr>
            <p:spPr bwMode="auto">
              <a:xfrm>
                <a:off x="2868" y="1456"/>
                <a:ext cx="0" cy="5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grpSp>
            <p:nvGrpSpPr>
              <p:cNvPr id="103" name="Group 102"/>
              <p:cNvGrpSpPr>
                <a:grpSpLocks/>
              </p:cNvGrpSpPr>
              <p:nvPr/>
            </p:nvGrpSpPr>
            <p:grpSpPr bwMode="auto">
              <a:xfrm>
                <a:off x="2345" y="1140"/>
                <a:ext cx="503" cy="444"/>
                <a:chOff x="-44" y="1473"/>
                <a:chExt cx="981" cy="1105"/>
              </a:xfrm>
            </p:grpSpPr>
            <p:pic>
              <p:nvPicPr>
                <p:cNvPr id="108" name="Picture 10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104" name="Text Box 158"/>
              <p:cNvSpPr txBox="1">
                <a:spLocks noChangeArrowheads="1"/>
              </p:cNvSpPr>
              <p:nvPr/>
            </p:nvSpPr>
            <p:spPr bwMode="auto">
              <a:xfrm rot="5400000">
                <a:off x="2534" y="1509"/>
                <a:ext cx="323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4000">
                    <a:latin typeface="+mn-lt"/>
                  </a:rPr>
                  <a:t>…</a:t>
                </a:r>
              </a:p>
            </p:txBody>
          </p:sp>
          <p:grpSp>
            <p:nvGrpSpPr>
              <p:cNvPr id="105" name="Group 104"/>
              <p:cNvGrpSpPr>
                <a:grpSpLocks/>
              </p:cNvGrpSpPr>
              <p:nvPr/>
            </p:nvGrpSpPr>
            <p:grpSpPr bwMode="auto">
              <a:xfrm>
                <a:off x="2357" y="1780"/>
                <a:ext cx="503" cy="444"/>
                <a:chOff x="-44" y="1473"/>
                <a:chExt cx="981" cy="1105"/>
              </a:xfrm>
            </p:grpSpPr>
            <p:pic>
              <p:nvPicPr>
                <p:cNvPr id="106" name="Picture 1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7605700" y="2863116"/>
              <a:ext cx="698499" cy="355600"/>
              <a:chOff x="4396" y="1245"/>
              <a:chExt cx="672" cy="248"/>
            </a:xfrm>
          </p:grpSpPr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grpSp>
            <p:nvGrpSpPr>
              <p:cNvPr id="95" name="Group 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96" name="Line 1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" name="Line 17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392850" y="1758216"/>
              <a:ext cx="698499" cy="355600"/>
              <a:chOff x="4396" y="1245"/>
              <a:chExt cx="672" cy="248"/>
            </a:xfrm>
          </p:grpSpPr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grpSp>
            <p:nvGrpSpPr>
              <p:cNvPr id="87" name="Group 8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88" name="Line 17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" name="Line 18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6399200" y="2393216"/>
              <a:ext cx="698499" cy="355600"/>
              <a:chOff x="4396" y="1245"/>
              <a:chExt cx="672" cy="248"/>
            </a:xfrm>
          </p:grpSpPr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grpSp>
            <p:nvGrpSpPr>
              <p:cNvPr id="79" name="Group 7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80" name="Line 1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" name="Line 189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7231050" y="1967766"/>
              <a:ext cx="698499" cy="355600"/>
              <a:chOff x="4396" y="1245"/>
              <a:chExt cx="672" cy="248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grpSp>
            <p:nvGrpSpPr>
              <p:cNvPr id="71" name="Group 7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72" name="Line 1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" name="Line 19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8053387" y="3072672"/>
              <a:ext cx="1036638" cy="800101"/>
              <a:chOff x="4043" y="1956"/>
              <a:chExt cx="653" cy="504"/>
            </a:xfrm>
          </p:grpSpPr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 rot="3346875">
                <a:off x="3957" y="2042"/>
                <a:ext cx="281" cy="109"/>
                <a:chOff x="5078" y="1860"/>
                <a:chExt cx="281" cy="109"/>
              </a:xfrm>
            </p:grpSpPr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5215" y="1861"/>
                  <a:ext cx="144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5078" y="1860"/>
                  <a:ext cx="166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 rot="3215306">
                <a:off x="4157" y="2106"/>
                <a:ext cx="282" cy="108"/>
                <a:chOff x="5076" y="1860"/>
                <a:chExt cx="282" cy="108"/>
              </a:xfrm>
            </p:grpSpPr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5214" y="1860"/>
                  <a:ext cx="144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5076" y="1860"/>
                  <a:ext cx="166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 rot="3051000">
                <a:off x="4380" y="2183"/>
                <a:ext cx="280" cy="108"/>
                <a:chOff x="5078" y="1860"/>
                <a:chExt cx="280" cy="108"/>
              </a:xfrm>
            </p:grpSpPr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5214" y="1860"/>
                  <a:ext cx="144" cy="10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5078" y="1860"/>
                  <a:ext cx="166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altLang="en-US" sz="2800">
                    <a:latin typeface="+mn-lt"/>
                  </a:endParaRPr>
                </a:p>
              </p:txBody>
            </p:sp>
          </p:grpSp>
          <p:sp>
            <p:nvSpPr>
              <p:cNvPr id="59" name="Line 133"/>
              <p:cNvSpPr>
                <a:spLocks noChangeShapeType="1"/>
              </p:cNvSpPr>
              <p:nvPr/>
            </p:nvSpPr>
            <p:spPr bwMode="auto">
              <a:xfrm>
                <a:off x="4184" y="2216"/>
                <a:ext cx="84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" name="Line 134"/>
              <p:cNvSpPr>
                <a:spLocks noChangeShapeType="1"/>
              </p:cNvSpPr>
              <p:nvPr/>
            </p:nvSpPr>
            <p:spPr bwMode="auto">
              <a:xfrm>
                <a:off x="4388" y="2278"/>
                <a:ext cx="82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" name="Line 135"/>
              <p:cNvSpPr>
                <a:spLocks noChangeShapeType="1"/>
              </p:cNvSpPr>
              <p:nvPr/>
            </p:nvSpPr>
            <p:spPr bwMode="auto">
              <a:xfrm>
                <a:off x="4620" y="2350"/>
                <a:ext cx="76" cy="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8329600" y="3853716"/>
              <a:ext cx="698499" cy="355600"/>
              <a:chOff x="4396" y="1245"/>
              <a:chExt cx="672" cy="248"/>
            </a:xfrm>
          </p:grpSpPr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52" name="Line 20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" name="Line 209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7426312" y="4922104"/>
              <a:ext cx="698499" cy="355600"/>
              <a:chOff x="4396" y="1245"/>
              <a:chExt cx="672" cy="248"/>
            </a:xfrm>
          </p:grpSpPr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algn="ctr"/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44" name="Line 21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5" name="Line 21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6388088" y="4367959"/>
              <a:ext cx="738187" cy="1385786"/>
              <a:chOff x="2345" y="1140"/>
              <a:chExt cx="528" cy="1084"/>
            </a:xfrm>
          </p:grpSpPr>
          <p:sp>
            <p:nvSpPr>
              <p:cNvPr id="30" name="Line 222"/>
              <p:cNvSpPr>
                <a:spLocks noChangeShapeType="1"/>
              </p:cNvSpPr>
              <p:nvPr/>
            </p:nvSpPr>
            <p:spPr bwMode="auto">
              <a:xfrm flipV="1">
                <a:off x="2811" y="1459"/>
                <a:ext cx="6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1" name="Line 223"/>
              <p:cNvSpPr>
                <a:spLocks noChangeShapeType="1"/>
              </p:cNvSpPr>
              <p:nvPr/>
            </p:nvSpPr>
            <p:spPr bwMode="auto">
              <a:xfrm flipV="1">
                <a:off x="2811" y="1967"/>
                <a:ext cx="6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2" name="Line 224"/>
              <p:cNvSpPr>
                <a:spLocks noChangeShapeType="1"/>
              </p:cNvSpPr>
              <p:nvPr/>
            </p:nvSpPr>
            <p:spPr bwMode="auto">
              <a:xfrm>
                <a:off x="2868" y="1455"/>
                <a:ext cx="0" cy="5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 sz="2800">
                  <a:latin typeface="+mn-lt"/>
                </a:endParaRPr>
              </a:p>
            </p:txBody>
          </p: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2345" y="1140"/>
                <a:ext cx="503" cy="444"/>
                <a:chOff x="-44" y="1473"/>
                <a:chExt cx="981" cy="1105"/>
              </a:xfrm>
            </p:grpSpPr>
            <p:pic>
              <p:nvPicPr>
                <p:cNvPr id="38" name="Picture 3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  <p:sp>
            <p:nvSpPr>
              <p:cNvPr id="34" name="Text Box 228"/>
              <p:cNvSpPr txBox="1">
                <a:spLocks noChangeArrowheads="1"/>
              </p:cNvSpPr>
              <p:nvPr/>
            </p:nvSpPr>
            <p:spPr bwMode="auto">
              <a:xfrm rot="5400000">
                <a:off x="2473" y="1529"/>
                <a:ext cx="40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r>
                  <a:rPr lang="en-US" altLang="en-US" sz="4000">
                    <a:latin typeface="+mn-lt"/>
                  </a:rPr>
                  <a:t>…</a:t>
                </a:r>
              </a:p>
            </p:txBody>
          </p:sp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2357" y="1780"/>
                <a:ext cx="503" cy="444"/>
                <a:chOff x="-44" y="1473"/>
                <a:chExt cx="981" cy="1105"/>
              </a:xfrm>
            </p:grpSpPr>
            <p:pic>
              <p:nvPicPr>
                <p:cNvPr id="36" name="Picture 3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176 w 356"/>
                    <a:gd name="T3" fmla="*/ 248 h 368"/>
                    <a:gd name="T4" fmla="*/ 4954 w 356"/>
                    <a:gd name="T5" fmla="*/ 5173 h 368"/>
                    <a:gd name="T6" fmla="*/ 1092 w 356"/>
                    <a:gd name="T7" fmla="*/ 646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 sz="2800">
                    <a:latin typeface="+mn-lt"/>
                  </a:endParaRPr>
                </a:p>
              </p:txBody>
            </p:sp>
          </p:grpSp>
        </p:grpSp>
      </p:grpSp>
      <p:sp>
        <p:nvSpPr>
          <p:cNvPr id="133" name="Rectangular Callout 132">
            <a:extLst>
              <a:ext uri="{FF2B5EF4-FFF2-40B4-BE49-F238E27FC236}">
                <a16:creationId xmlns:a16="http://schemas.microsoft.com/office/drawing/2014/main" id="{2E4A60A4-EF53-F14F-AF33-F85A4B776895}"/>
              </a:ext>
            </a:extLst>
          </p:cNvPr>
          <p:cNvSpPr/>
          <p:nvPr/>
        </p:nvSpPr>
        <p:spPr>
          <a:xfrm>
            <a:off x="7858728" y="-4236"/>
            <a:ext cx="2655496" cy="1250990"/>
          </a:xfrm>
          <a:prstGeom prst="wedgeRectCallout">
            <a:avLst>
              <a:gd name="adj1" fmla="val -28394"/>
              <a:gd name="adj2" fmla="val 16189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did this router decide to fragment the packet?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1012B7D-8459-BB4A-8C37-DC28CF282FE9}"/>
              </a:ext>
            </a:extLst>
          </p:cNvPr>
          <p:cNvGrpSpPr/>
          <p:nvPr/>
        </p:nvGrpSpPr>
        <p:grpSpPr>
          <a:xfrm>
            <a:off x="10182056" y="787621"/>
            <a:ext cx="929898" cy="884264"/>
            <a:chOff x="10763181" y="2345404"/>
            <a:chExt cx="1139517" cy="1083596"/>
          </a:xfrm>
        </p:grpSpPr>
        <p:sp>
          <p:nvSpPr>
            <p:cNvPr id="135" name="Octagon 134">
              <a:extLst>
                <a:ext uri="{FF2B5EF4-FFF2-40B4-BE49-F238E27FC236}">
                  <a16:creationId xmlns:a16="http://schemas.microsoft.com/office/drawing/2014/main" id="{1E62C13E-6D6E-0B4D-A828-EEBCA2A8847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6" name="Octagon 135">
              <a:extLst>
                <a:ext uri="{FF2B5EF4-FFF2-40B4-BE49-F238E27FC236}">
                  <a16:creationId xmlns:a16="http://schemas.microsoft.com/office/drawing/2014/main" id="{FA36B25E-FFE1-2841-83FA-F0F9639EEFAB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CA40362-BC66-0E4D-BD88-C3CF9F0E3B2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3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fragmentation &amp; reassembly example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256863" y="1513107"/>
            <a:ext cx="5696004" cy="855678"/>
            <a:chOff x="3006" y="1205"/>
            <a:chExt cx="2676" cy="40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31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ID</a:t>
              </a:r>
            </a:p>
            <a:p>
              <a:r>
                <a:rPr lang="en-US" altLang="en-US" dirty="0">
                  <a:latin typeface="+mn-lt"/>
                </a:rPr>
                <a:t>=13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76" y="1217"/>
              <a:ext cx="40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offset</a:t>
              </a:r>
            </a:p>
            <a:p>
              <a:pPr algn="ctr"/>
              <a:r>
                <a:rPr lang="en-US" altLang="en-US">
                  <a:latin typeface="+mn-lt"/>
                </a:rPr>
                <a:t>=0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059" y="1217"/>
              <a:ext cx="511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latin typeface="+mn-lt"/>
                </a:rPr>
                <a:t>fragflag</a:t>
              </a:r>
            </a:p>
            <a:p>
              <a:pPr algn="ctr"/>
              <a:r>
                <a:rPr lang="en-US" altLang="en-US">
                  <a:latin typeface="+mn-lt"/>
                </a:rPr>
                <a:t>=0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454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length</a:t>
              </a:r>
            </a:p>
            <a:p>
              <a:r>
                <a:rPr lang="en-US" altLang="en-US">
                  <a:latin typeface="+mn-lt"/>
                </a:rPr>
                <a:t>=4000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4345762" y="2276695"/>
            <a:ext cx="6317541" cy="4365657"/>
            <a:chOff x="2321" y="1443"/>
            <a:chExt cx="2968" cy="2051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02"/>
              <a:chOff x="3006" y="1205"/>
              <a:chExt cx="2676" cy="402"/>
            </a:xfrm>
          </p:grpSpPr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+mn-lt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1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31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ID</a:t>
                </a:r>
              </a:p>
              <a:p>
                <a:r>
                  <a:rPr lang="en-US" altLang="en-US" dirty="0">
                    <a:latin typeface="+mn-lt"/>
                  </a:rPr>
                  <a:t>=13</a:t>
                </a:r>
              </a:p>
            </p:txBody>
          </p:sp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4676" y="1217"/>
                <a:ext cx="40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n-lt"/>
                  </a:rPr>
                  <a:t>offset</a:t>
                </a:r>
              </a:p>
              <a:p>
                <a:pPr algn="ctr"/>
                <a:r>
                  <a:rPr lang="en-US" altLang="en-US">
                    <a:latin typeface="+mn-lt"/>
                  </a:rPr>
                  <a:t>=0</a:t>
                </a:r>
              </a:p>
            </p:txBody>
          </p:sp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4059" y="1217"/>
                <a:ext cx="511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n-lt"/>
                  </a:rPr>
                  <a:t>fragflag</a:t>
                </a:r>
              </a:p>
              <a:p>
                <a:pPr algn="ctr"/>
                <a:r>
                  <a:rPr lang="en-US" altLang="en-US">
                    <a:latin typeface="+mn-lt"/>
                  </a:rPr>
                  <a:t>=1</a:t>
                </a:r>
              </a:p>
            </p:txBody>
          </p:sp>
          <p:sp>
            <p:nvSpPr>
              <p:cNvPr id="54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454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length</a:t>
                </a:r>
              </a:p>
              <a:p>
                <a:r>
                  <a:rPr lang="en-US" altLang="en-US">
                    <a:latin typeface="+mn-lt"/>
                  </a:rPr>
                  <a:t>=1500</a:t>
                </a:r>
              </a:p>
            </p:txBody>
          </p:sp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7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19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02"/>
              <a:chOff x="3006" y="1205"/>
              <a:chExt cx="2676" cy="402"/>
            </a:xfrm>
          </p:grpSpPr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+mn-lt"/>
                </a:endParaRPr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31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ID</a:t>
                </a:r>
              </a:p>
              <a:p>
                <a:r>
                  <a:rPr lang="en-US" altLang="en-US" dirty="0">
                    <a:latin typeface="+mn-lt"/>
                  </a:rPr>
                  <a:t>=13</a:t>
                </a:r>
              </a:p>
            </p:txBody>
          </p:sp>
          <p:sp>
            <p:nvSpPr>
              <p:cNvPr id="40" name="Text Box 34"/>
              <p:cNvSpPr txBox="1">
                <a:spLocks noChangeArrowheads="1"/>
              </p:cNvSpPr>
              <p:nvPr/>
            </p:nvSpPr>
            <p:spPr bwMode="auto">
              <a:xfrm>
                <a:off x="4676" y="1217"/>
                <a:ext cx="40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n-lt"/>
                  </a:rPr>
                  <a:t>offset</a:t>
                </a:r>
              </a:p>
              <a:p>
                <a:pPr algn="ctr"/>
                <a:r>
                  <a:rPr lang="en-US" altLang="en-US">
                    <a:latin typeface="+mn-lt"/>
                  </a:rPr>
                  <a:t>=185</a:t>
                </a:r>
              </a:p>
            </p:txBody>
          </p:sp>
          <p:sp>
            <p:nvSpPr>
              <p:cNvPr id="41" name="Text Box 35"/>
              <p:cNvSpPr txBox="1">
                <a:spLocks noChangeArrowheads="1"/>
              </p:cNvSpPr>
              <p:nvPr/>
            </p:nvSpPr>
            <p:spPr bwMode="auto">
              <a:xfrm>
                <a:off x="4059" y="1217"/>
                <a:ext cx="511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n-lt"/>
                  </a:rPr>
                  <a:t>fragflag</a:t>
                </a:r>
              </a:p>
              <a:p>
                <a:pPr algn="ctr"/>
                <a:r>
                  <a:rPr lang="en-US" altLang="en-US">
                    <a:latin typeface="+mn-lt"/>
                  </a:rPr>
                  <a:t>=1</a:t>
                </a:r>
              </a:p>
            </p:txBody>
          </p:sp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454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length</a:t>
                </a:r>
              </a:p>
              <a:p>
                <a:r>
                  <a:rPr lang="en-US" altLang="en-US">
                    <a:latin typeface="+mn-lt"/>
                  </a:rPr>
                  <a:t>=1500</a:t>
                </a:r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5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6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7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02"/>
              <a:chOff x="3006" y="1205"/>
              <a:chExt cx="2676" cy="402"/>
            </a:xfrm>
          </p:grpSpPr>
          <p:sp>
            <p:nvSpPr>
              <p:cNvPr id="25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+mn-lt"/>
                </a:endParaRPr>
              </a:p>
            </p:txBody>
          </p:sp>
          <p:sp>
            <p:nvSpPr>
              <p:cNvPr id="26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31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ID</a:t>
                </a:r>
              </a:p>
              <a:p>
                <a:r>
                  <a:rPr lang="en-US" altLang="en-US" dirty="0">
                    <a:latin typeface="+mn-lt"/>
                  </a:rPr>
                  <a:t>=13</a:t>
                </a:r>
              </a:p>
            </p:txBody>
          </p:sp>
          <p:sp>
            <p:nvSpPr>
              <p:cNvPr id="28" name="Text Box 47"/>
              <p:cNvSpPr txBox="1">
                <a:spLocks noChangeArrowheads="1"/>
              </p:cNvSpPr>
              <p:nvPr/>
            </p:nvSpPr>
            <p:spPr bwMode="auto">
              <a:xfrm>
                <a:off x="4676" y="1217"/>
                <a:ext cx="40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n-lt"/>
                  </a:rPr>
                  <a:t>offset</a:t>
                </a:r>
              </a:p>
              <a:p>
                <a:pPr algn="ctr"/>
                <a:r>
                  <a:rPr lang="en-US" altLang="en-US">
                    <a:latin typeface="+mn-lt"/>
                  </a:rPr>
                  <a:t>=370</a:t>
                </a:r>
              </a:p>
            </p:txBody>
          </p:sp>
          <p:sp>
            <p:nvSpPr>
              <p:cNvPr id="29" name="Text Box 48"/>
              <p:cNvSpPr txBox="1">
                <a:spLocks noChangeArrowheads="1"/>
              </p:cNvSpPr>
              <p:nvPr/>
            </p:nvSpPr>
            <p:spPr bwMode="auto">
              <a:xfrm>
                <a:off x="4059" y="1217"/>
                <a:ext cx="511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n-lt"/>
                  </a:rPr>
                  <a:t>fragflag</a:t>
                </a:r>
              </a:p>
              <a:p>
                <a:pPr algn="ctr"/>
                <a:r>
                  <a:rPr lang="en-US" altLang="en-US">
                    <a:latin typeface="+mn-lt"/>
                  </a:rPr>
                  <a:t>=0</a:t>
                </a:r>
              </a:p>
            </p:txBody>
          </p:sp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454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latin typeface="+mn-lt"/>
                  </a:rPr>
                  <a:t>length</a:t>
                </a:r>
              </a:p>
              <a:p>
                <a:r>
                  <a:rPr lang="en-US" altLang="en-US">
                    <a:latin typeface="+mn-lt"/>
                  </a:rPr>
                  <a:t>=1040</a:t>
                </a:r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2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3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6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2337" y="2801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2343" y="2807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61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800" i="1" dirty="0">
                  <a:solidFill>
                    <a:srgbClr val="CC0000"/>
                  </a:solidFill>
                  <a:latin typeface="+mn-lt"/>
                </a:rPr>
                <a:t>one large datagram becomes</a:t>
              </a:r>
            </a:p>
            <a:p>
              <a:r>
                <a:rPr lang="en-US" altLang="en-US" sz="2800" i="1" dirty="0">
                  <a:solidFill>
                    <a:srgbClr val="CC0000"/>
                  </a:solidFill>
                  <a:latin typeface="+mn-lt"/>
                </a:rPr>
                <a:t>several smaller datagrams</a:t>
              </a:r>
            </a:p>
          </p:txBody>
        </p:sp>
      </p:grp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16890" y="1465016"/>
            <a:ext cx="3795207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en-US" sz="2800" dirty="0">
                <a:latin typeface="+mn-lt"/>
              </a:rPr>
              <a:t>4000 byte datagram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r>
              <a:rPr lang="en-US" altLang="en-US" sz="2800" dirty="0">
                <a:latin typeface="+mn-lt"/>
              </a:rPr>
              <a:t>MTU = 1500 bytes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endParaRPr lang="en-US" altLang="en-US" sz="2800" dirty="0">
              <a:latin typeface="+mn-lt"/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704163" y="3224432"/>
            <a:ext cx="1907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+mn-lt"/>
              </a:rPr>
              <a:t>1480 bytes in </a:t>
            </a:r>
            <a:br>
              <a:rPr lang="en-US" altLang="en-US">
                <a:latin typeface="+mn-lt"/>
              </a:rPr>
            </a:br>
            <a:r>
              <a:rPr lang="en-US" altLang="en-US">
                <a:latin typeface="+mn-lt"/>
              </a:rPr>
              <a:t>data field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10954915" y="4690471"/>
            <a:ext cx="12191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latin typeface="+mn-lt"/>
              </a:rPr>
              <a:t>offset =</a:t>
            </a:r>
          </a:p>
          <a:p>
            <a:r>
              <a:rPr lang="en-US" altLang="en-US" dirty="0">
                <a:latin typeface="+mn-lt"/>
              </a:rPr>
              <a:t>1480/8 </a:t>
            </a:r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2980511" y="3871397"/>
            <a:ext cx="2440169" cy="22151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 flipH="1">
            <a:off x="9332958" y="5008098"/>
            <a:ext cx="1538942" cy="159169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0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2B20-C39E-204B-BB03-37E0B91F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2B9A6-0AE2-064F-B3AF-F094C56BF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6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network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host to operate on the Internet it must know:</a:t>
            </a:r>
          </a:p>
          <a:p>
            <a:pPr lvl="1"/>
            <a:r>
              <a:rPr lang="en-US" dirty="0"/>
              <a:t>Its </a:t>
            </a:r>
            <a:r>
              <a:rPr lang="en-US" b="1" dirty="0">
                <a:solidFill>
                  <a:schemeClr val="accent6"/>
                </a:solidFill>
              </a:rPr>
              <a:t>own IP address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chemeClr val="accent6"/>
                </a:solidFill>
              </a:rPr>
              <a:t>subnet mask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chemeClr val="accent6"/>
                </a:solidFill>
              </a:rPr>
              <a:t>gateway IP address </a:t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chemeClr val="accent6"/>
                </a:solidFill>
              </a:rPr>
              <a:t>DNS server IP address</a:t>
            </a:r>
          </a:p>
          <a:p>
            <a:r>
              <a:rPr lang="en-US" dirty="0"/>
              <a:t>In total, four 32-bit numbers are needed.</a:t>
            </a:r>
          </a:p>
          <a:p>
            <a:pPr lvl="1"/>
            <a:r>
              <a:rPr lang="en-US" dirty="0"/>
              <a:t>Can be statically (manually) configured.</a:t>
            </a:r>
          </a:p>
          <a:p>
            <a:pPr lvl="1"/>
            <a:r>
              <a:rPr lang="en-US" dirty="0"/>
              <a:t>Or, use </a:t>
            </a:r>
            <a:r>
              <a:rPr lang="en-US" i="1" dirty="0">
                <a:solidFill>
                  <a:schemeClr val="accent6"/>
                </a:solidFill>
              </a:rPr>
              <a:t>dynamic host configuration protocol </a:t>
            </a:r>
            <a:r>
              <a:rPr lang="en-US" b="1" dirty="0">
                <a:solidFill>
                  <a:schemeClr val="accent6"/>
                </a:solidFill>
              </a:rPr>
              <a:t>(DHCP)</a:t>
            </a:r>
            <a:r>
              <a:rPr lang="en-US" b="1" dirty="0"/>
              <a:t> </a:t>
            </a:r>
            <a:r>
              <a:rPr lang="en-US" dirty="0"/>
              <a:t>to request these parameters.</a:t>
            </a:r>
          </a:p>
          <a:p>
            <a:r>
              <a:rPr lang="en-US" dirty="0"/>
              <a:t>DHCP allows machines to be </a:t>
            </a:r>
            <a:r>
              <a:rPr lang="en-US" i="1" dirty="0"/>
              <a:t>mobile</a:t>
            </a:r>
            <a:r>
              <a:rPr lang="en-US" dirty="0"/>
              <a:t>: connect to new network and get new network configuration automatically.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20AA4-F79E-984C-85DC-124429FFF1D3}"/>
              </a:ext>
            </a:extLst>
          </p:cNvPr>
          <p:cNvSpPr txBox="1"/>
          <p:nvPr/>
        </p:nvSpPr>
        <p:spPr>
          <a:xfrm>
            <a:off x="3862548" y="1606345"/>
            <a:ext cx="709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– to set the source address in outbound messages.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D7C825-FA1C-874A-8ED8-5C562C0470B9}"/>
              </a:ext>
            </a:extLst>
          </p:cNvPr>
          <p:cNvSpPr/>
          <p:nvPr/>
        </p:nvSpPr>
        <p:spPr>
          <a:xfrm>
            <a:off x="3205655" y="2036627"/>
            <a:ext cx="8854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mr-IN" sz="2800" dirty="0"/>
              <a:t>–</a:t>
            </a:r>
            <a:r>
              <a:rPr lang="en-US" sz="2800" dirty="0"/>
              <a:t> to identify which IP address can be reached locally,</a:t>
            </a:r>
            <a:br>
              <a:rPr lang="en-US" sz="2800" dirty="0"/>
            </a:br>
            <a:r>
              <a:rPr lang="en-US" sz="2800" dirty="0"/>
              <a:t>using link-layer MAC address.  (Who are my neighbors?)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2DE8B-3DA7-2040-98EC-C1A8EB529763}"/>
              </a:ext>
            </a:extLst>
          </p:cNvPr>
          <p:cNvSpPr/>
          <p:nvPr/>
        </p:nvSpPr>
        <p:spPr>
          <a:xfrm>
            <a:off x="2843046" y="2865862"/>
            <a:ext cx="8113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	</a:t>
            </a:r>
            <a:r>
              <a:rPr lang="mr-IN" sz="2800" dirty="0"/>
              <a:t>–</a:t>
            </a:r>
            <a:r>
              <a:rPr lang="en-US" sz="2800" dirty="0"/>
              <a:t> the router to which it will send messages destined for IP addresses outside of the subnet.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057D6E-F3E3-1D47-89E1-7CD57C553086}"/>
              </a:ext>
            </a:extLst>
          </p:cNvPr>
          <p:cNvSpPr/>
          <p:nvPr/>
        </p:nvSpPr>
        <p:spPr>
          <a:xfrm>
            <a:off x="5191376" y="3698475"/>
            <a:ext cx="5225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800" dirty="0"/>
              <a:t>–</a:t>
            </a:r>
            <a:r>
              <a:rPr lang="en-US" sz="2800" dirty="0"/>
              <a:t> to get IP addresses for hostnames.</a:t>
            </a:r>
          </a:p>
        </p:txBody>
      </p:sp>
    </p:spTree>
    <p:extLst>
      <p:ext uri="{BB962C8B-B14F-4D97-AF65-F5344CB8AC3E}">
        <p14:creationId xmlns:p14="http://schemas.microsoft.com/office/powerpoint/2010/main" val="30261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  <a:r>
              <a:rPr lang="en-US"/>
              <a:t>, greatly simplified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5311336" cy="5594888"/>
          </a:xfrm>
        </p:spPr>
        <p:txBody>
          <a:bodyPr/>
          <a:lstStyle/>
          <a:p>
            <a:r>
              <a:rPr lang="en-US" dirty="0"/>
              <a:t>DHCP server usually runs on a nearby router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the</a:t>
            </a:r>
            <a:r>
              <a:rPr lang="en-US" dirty="0"/>
              <a:t> router in home networks):</a:t>
            </a:r>
          </a:p>
          <a:p>
            <a:r>
              <a:rPr lang="en-US" dirty="0"/>
              <a:t>But how do we communicate at all if we don’t have an IP address?</a:t>
            </a:r>
          </a:p>
          <a:p>
            <a:pPr lvl="1"/>
            <a:r>
              <a:rPr lang="en-US" dirty="0"/>
              <a:t>Send </a:t>
            </a:r>
            <a:r>
              <a:rPr lang="en-US" b="1" dirty="0"/>
              <a:t>local broadcasts </a:t>
            </a:r>
            <a:r>
              <a:rPr lang="en-US" dirty="0"/>
              <a:t>– messages that are received by everyone in the subnet.</a:t>
            </a:r>
          </a:p>
          <a:p>
            <a:pPr lvl="1"/>
            <a:r>
              <a:rPr lang="en-US" dirty="0"/>
              <a:t>We’ll come back to DHCP when we discuss the Ethernet layer.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804755" y="1293446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960955" y="1334721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6739792" y="2187209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11265755" y="2263409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4242" y="1366471"/>
            <a:ext cx="4395788" cy="1401763"/>
            <a:chOff x="1860550" y="1343025"/>
            <a:chExt cx="4395788" cy="1401763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rgbClr val="000000"/>
                    </a:solidFill>
                  </a:rPr>
                  <a:t>DHCP discover</a:t>
                </a:r>
                <a:endParaRPr lang="en-US" altLang="en-US" sz="1200" b="1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</p:grpSp>
      </p:grpSp>
      <p:sp>
        <p:nvSpPr>
          <p:cNvPr id="13" name="Line 26"/>
          <p:cNvSpPr>
            <a:spLocks noChangeShapeType="1"/>
          </p:cNvSpPr>
          <p:nvPr/>
        </p:nvSpPr>
        <p:spPr bwMode="auto">
          <a:xfrm>
            <a:off x="6827105" y="3217496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486042" y="2603134"/>
            <a:ext cx="2520950" cy="1217612"/>
            <a:chOff x="3562350" y="2579688"/>
            <a:chExt cx="2520950" cy="1217612"/>
          </a:xfrm>
        </p:grpSpPr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17" name="Line 29"/>
          <p:cNvSpPr>
            <a:spLocks noChangeShapeType="1"/>
          </p:cNvSpPr>
          <p:nvPr/>
        </p:nvSpPr>
        <p:spPr bwMode="auto">
          <a:xfrm flipH="1">
            <a:off x="6719155" y="4446221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890605" y="3788996"/>
            <a:ext cx="2887662" cy="1260475"/>
            <a:chOff x="1966913" y="3765550"/>
            <a:chExt cx="2887662" cy="1260475"/>
          </a:xfrm>
        </p:grpSpPr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6804880" y="5476509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443180" y="5192346"/>
            <a:ext cx="2509837" cy="1271588"/>
            <a:chOff x="3519488" y="5168900"/>
            <a:chExt cx="2509837" cy="1271588"/>
          </a:xfrm>
        </p:grpSpPr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11218130" y="1804621"/>
            <a:ext cx="784225" cy="549275"/>
            <a:chOff x="4420" y="878"/>
            <a:chExt cx="614" cy="458"/>
          </a:xfrm>
        </p:grpSpPr>
        <p:pic>
          <p:nvPicPr>
            <p:cNvPr id="26" name="Picture 37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" name="Picture 39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2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6641367" y="1614121"/>
            <a:ext cx="334963" cy="536575"/>
            <a:chOff x="4140" y="429"/>
            <a:chExt cx="1425" cy="2396"/>
          </a:xfrm>
        </p:grpSpPr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54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80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56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8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57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8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59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6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60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4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62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8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9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70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Tahoma" charset="0"/>
              </a:endParaRPr>
            </a:p>
          </p:txBody>
        </p:sp>
        <p:sp>
          <p:nvSpPr>
            <p:cNvPr id="71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72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8428892" y="1687146"/>
            <a:ext cx="2540000" cy="733425"/>
            <a:chOff x="7333085" y="2736938"/>
            <a:chExt cx="2539755" cy="733428"/>
          </a:xfrm>
        </p:grpSpPr>
        <p:sp>
          <p:nvSpPr>
            <p:cNvPr id="82" name="Rectangle 2"/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83" name="TextBox 1"/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FF0000"/>
                  </a:solidFill>
                  <a:latin typeface="Tahoma" charset="0"/>
                </a:rPr>
                <a:t>Broadcast: is there a DHCP server out there?</a:t>
              </a:r>
            </a:p>
          </p:txBody>
        </p:sp>
      </p:grp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497154" y="2895234"/>
            <a:ext cx="2625726" cy="884237"/>
            <a:chOff x="9047199" y="3229217"/>
            <a:chExt cx="2624724" cy="885135"/>
          </a:xfrm>
        </p:grpSpPr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86" name="TextBox 88"/>
            <p:cNvSpPr txBox="1">
              <a:spLocks noChangeArrowheads="1"/>
            </p:cNvSpPr>
            <p:nvPr/>
          </p:nvSpPr>
          <p:spPr bwMode="auto">
            <a:xfrm>
              <a:off x="9047199" y="3271782"/>
              <a:ext cx="2624724" cy="83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FF0000"/>
                  </a:solidFill>
                  <a:latin typeface="Tahoma" charset="0"/>
                </a:rPr>
                <a:t>Broadcast: I’m a DHCP server! Here’s an IP address (etc.) you can use </a:t>
              </a: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7209692" y="4120784"/>
            <a:ext cx="2527300" cy="884237"/>
            <a:chOff x="8956574" y="4615923"/>
            <a:chExt cx="2527923" cy="885135"/>
          </a:xfrm>
        </p:grpSpPr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89" name="TextBox 90"/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charset="0"/>
                </a:rPr>
                <a:t>Broadcast: OK.  I’ll take that IP address!</a:t>
              </a: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8576530" y="5489209"/>
            <a:ext cx="2528887" cy="885825"/>
            <a:chOff x="9144000" y="5555417"/>
            <a:chExt cx="2527923" cy="885135"/>
          </a:xfrm>
        </p:grpSpPr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2" name="TextBox 92"/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FF0000"/>
                  </a:solidFill>
                  <a:latin typeface="Tahoma" charset="0"/>
                </a:rPr>
                <a:t>Broadcast: OK.  You’ve got that IP address!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0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tables are much simplified (due to </a:t>
            </a:r>
            <a:r>
              <a:rPr lang="en-US" i="1" dirty="0">
                <a:solidFill>
                  <a:schemeClr val="accent6"/>
                </a:solidFill>
              </a:rPr>
              <a:t>route aggregation</a:t>
            </a:r>
            <a:r>
              <a:rPr lang="en-US" dirty="0"/>
              <a:t>) if addresses are distributed </a:t>
            </a:r>
            <a:r>
              <a:rPr lang="en-US" i="1" dirty="0"/>
              <a:t>hierarchically, </a:t>
            </a:r>
            <a:r>
              <a:rPr lang="en-US" dirty="0"/>
              <a:t>corresponding to physical connections: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275617" y="2157046"/>
            <a:ext cx="9867547" cy="4501662"/>
            <a:chOff x="701675" y="2503488"/>
            <a:chExt cx="8034778" cy="3665537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175250" y="4121150"/>
              <a:ext cx="2019300" cy="295275"/>
            </a:xfrm>
            <a:custGeom>
              <a:avLst/>
              <a:gdLst>
                <a:gd name="T0" fmla="*/ 0 w 1272"/>
                <a:gd name="T1" fmla="*/ 0 h 186"/>
                <a:gd name="T2" fmla="*/ 2147483647 w 1272"/>
                <a:gd name="T3" fmla="*/ 2147483647 h 186"/>
                <a:gd name="T4" fmla="*/ 0 60000 65536"/>
                <a:gd name="T5" fmla="*/ 0 60000 65536"/>
                <a:gd name="T6" fmla="*/ 0 w 1272"/>
                <a:gd name="T7" fmla="*/ 0 h 186"/>
                <a:gd name="T8" fmla="*/ 1272 w 127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2" h="186">
                  <a:moveTo>
                    <a:pt x="0" y="0"/>
                  </a:moveTo>
                  <a:lnTo>
                    <a:pt x="1272" y="18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2832100" y="4397375"/>
              <a:ext cx="89535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860675" y="3768725"/>
              <a:ext cx="752475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927350" y="2987675"/>
              <a:ext cx="847725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73463" y="3567113"/>
              <a:ext cx="1773237" cy="979487"/>
            </a:xfrm>
            <a:custGeom>
              <a:avLst/>
              <a:gdLst>
                <a:gd name="T0" fmla="*/ 2147483647 w 1117"/>
                <a:gd name="T1" fmla="*/ 2147483647 h 617"/>
                <a:gd name="T2" fmla="*/ 2147483647 w 1117"/>
                <a:gd name="T3" fmla="*/ 2147483647 h 617"/>
                <a:gd name="T4" fmla="*/ 2147483647 w 1117"/>
                <a:gd name="T5" fmla="*/ 2147483647 h 617"/>
                <a:gd name="T6" fmla="*/ 2147483647 w 1117"/>
                <a:gd name="T7" fmla="*/ 2147483647 h 617"/>
                <a:gd name="T8" fmla="*/ 2147483647 w 1117"/>
                <a:gd name="T9" fmla="*/ 2147483647 h 617"/>
                <a:gd name="T10" fmla="*/ 2147483647 w 1117"/>
                <a:gd name="T11" fmla="*/ 2147483647 h 617"/>
                <a:gd name="T12" fmla="*/ 2147483647 w 1117"/>
                <a:gd name="T13" fmla="*/ 2147483647 h 617"/>
                <a:gd name="T14" fmla="*/ 2147483647 w 1117"/>
                <a:gd name="T15" fmla="*/ 2147483647 h 617"/>
                <a:gd name="T16" fmla="*/ 2147483647 w 1117"/>
                <a:gd name="T17" fmla="*/ 2147483647 h 617"/>
                <a:gd name="T18" fmla="*/ 2147483647 w 1117"/>
                <a:gd name="T19" fmla="*/ 2147483647 h 617"/>
                <a:gd name="T20" fmla="*/ 2147483647 w 1117"/>
                <a:gd name="T21" fmla="*/ 2147483647 h 617"/>
                <a:gd name="T22" fmla="*/ 2147483647 w 1117"/>
                <a:gd name="T23" fmla="*/ 2147483647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7"/>
                <a:gd name="T37" fmla="*/ 0 h 617"/>
                <a:gd name="T38" fmla="*/ 1117 w 1117"/>
                <a:gd name="T39" fmla="*/ 617 h 6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7" h="617">
                  <a:moveTo>
                    <a:pt x="439" y="97"/>
                  </a:moveTo>
                  <a:cubicBezTo>
                    <a:pt x="358" y="85"/>
                    <a:pt x="269" y="23"/>
                    <a:pt x="205" y="19"/>
                  </a:cubicBezTo>
                  <a:cubicBezTo>
                    <a:pt x="141" y="15"/>
                    <a:pt x="89" y="0"/>
                    <a:pt x="55" y="73"/>
                  </a:cubicBezTo>
                  <a:cubicBezTo>
                    <a:pt x="21" y="146"/>
                    <a:pt x="0" y="371"/>
                    <a:pt x="4" y="456"/>
                  </a:cubicBezTo>
                  <a:cubicBezTo>
                    <a:pt x="8" y="541"/>
                    <a:pt x="3" y="560"/>
                    <a:pt x="77" y="582"/>
                  </a:cubicBezTo>
                  <a:cubicBezTo>
                    <a:pt x="152" y="604"/>
                    <a:pt x="350" y="582"/>
                    <a:pt x="451" y="587"/>
                  </a:cubicBezTo>
                  <a:cubicBezTo>
                    <a:pt x="552" y="592"/>
                    <a:pt x="606" y="617"/>
                    <a:pt x="685" y="613"/>
                  </a:cubicBezTo>
                  <a:cubicBezTo>
                    <a:pt x="764" y="609"/>
                    <a:pt x="856" y="612"/>
                    <a:pt x="925" y="565"/>
                  </a:cubicBezTo>
                  <a:cubicBezTo>
                    <a:pt x="994" y="518"/>
                    <a:pt x="1081" y="401"/>
                    <a:pt x="1099" y="330"/>
                  </a:cubicBezTo>
                  <a:cubicBezTo>
                    <a:pt x="1117" y="259"/>
                    <a:pt x="1104" y="178"/>
                    <a:pt x="1036" y="138"/>
                  </a:cubicBezTo>
                  <a:cubicBezTo>
                    <a:pt x="968" y="98"/>
                    <a:pt x="790" y="98"/>
                    <a:pt x="691" y="91"/>
                  </a:cubicBezTo>
                  <a:cubicBezTo>
                    <a:pt x="592" y="84"/>
                    <a:pt x="520" y="109"/>
                    <a:pt x="439" y="9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90924" y="3227645"/>
              <a:ext cx="1541780" cy="97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800" dirty="0">
                  <a:latin typeface="+mn-lt"/>
                </a:rPr>
                <a:t>“</a:t>
              </a:r>
              <a:r>
                <a:rPr lang="en-US" altLang="ja-JP" sz="1800" dirty="0">
                  <a:latin typeface="+mn-lt"/>
                </a:rPr>
                <a:t>Send me anything</a:t>
              </a:r>
            </a:p>
            <a:p>
              <a:r>
                <a:rPr lang="en-US" altLang="en-US" sz="1800" dirty="0">
                  <a:latin typeface="+mn-lt"/>
                </a:rPr>
                <a:t>with addresses </a:t>
              </a:r>
            </a:p>
            <a:p>
              <a:r>
                <a:rPr lang="en-US" altLang="en-US" sz="1800" dirty="0">
                  <a:latin typeface="+mn-lt"/>
                </a:rPr>
                <a:t>beginning </a:t>
              </a:r>
            </a:p>
            <a:p>
              <a:r>
                <a:rPr lang="en-US" altLang="en-US" sz="1800" b="1" dirty="0">
                  <a:latin typeface="+mn-lt"/>
                </a:rPr>
                <a:t>200.23.16.0/20</a:t>
              </a:r>
              <a:r>
                <a:rPr lang="ja-JP" altLang="en-US" sz="1800" b="1" dirty="0">
                  <a:latin typeface="+mn-lt"/>
                </a:rPr>
                <a:t>”</a:t>
              </a:r>
              <a:endParaRPr lang="en-US" altLang="en-US" sz="1800" b="1" dirty="0">
                <a:latin typeface="+mn-lt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758825" y="2760663"/>
              <a:ext cx="2338388" cy="404812"/>
              <a:chOff x="1004" y="1639"/>
              <a:chExt cx="1473" cy="255"/>
            </a:xfrm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863" cy="205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200.23.16.0/23</a:t>
                </a:r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787400" y="3351213"/>
              <a:ext cx="2338388" cy="404812"/>
              <a:chOff x="1004" y="1639"/>
              <a:chExt cx="1473" cy="255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863" cy="205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200.23.18.0/23</a:t>
                </a:r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01675" y="4770438"/>
              <a:ext cx="2338388" cy="404812"/>
              <a:chOff x="1004" y="1639"/>
              <a:chExt cx="1473" cy="255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863" cy="205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200.23.30.0/23</a:t>
                </a:r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606800" y="3998913"/>
              <a:ext cx="1432138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Fly-By-Night-ISP</a:t>
              </a:r>
              <a:endParaRPr lang="en-US" altLang="en-US">
                <a:latin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169150" y="3095625"/>
              <a:ext cx="1444625" cy="2714625"/>
            </a:xfrm>
            <a:custGeom>
              <a:avLst/>
              <a:gdLst>
                <a:gd name="T0" fmla="*/ 2147483647 w 910"/>
                <a:gd name="T1" fmla="*/ 2147483647 h 1710"/>
                <a:gd name="T2" fmla="*/ 2147483647 w 910"/>
                <a:gd name="T3" fmla="*/ 2147483647 h 1710"/>
                <a:gd name="T4" fmla="*/ 2147483647 w 910"/>
                <a:gd name="T5" fmla="*/ 2147483647 h 1710"/>
                <a:gd name="T6" fmla="*/ 2147483647 w 910"/>
                <a:gd name="T7" fmla="*/ 2147483647 h 1710"/>
                <a:gd name="T8" fmla="*/ 2147483647 w 910"/>
                <a:gd name="T9" fmla="*/ 2147483647 h 1710"/>
                <a:gd name="T10" fmla="*/ 2147483647 w 910"/>
                <a:gd name="T11" fmla="*/ 2147483647 h 1710"/>
                <a:gd name="T12" fmla="*/ 2147483647 w 910"/>
                <a:gd name="T13" fmla="*/ 2147483647 h 1710"/>
                <a:gd name="T14" fmla="*/ 2147483647 w 910"/>
                <a:gd name="T15" fmla="*/ 2147483647 h 1710"/>
                <a:gd name="T16" fmla="*/ 2147483647 w 910"/>
                <a:gd name="T17" fmla="*/ 2147483647 h 1710"/>
                <a:gd name="T18" fmla="*/ 2147483647 w 910"/>
                <a:gd name="T19" fmla="*/ 2147483647 h 1710"/>
                <a:gd name="T20" fmla="*/ 2147483647 w 910"/>
                <a:gd name="T21" fmla="*/ 2147483647 h 1710"/>
                <a:gd name="T22" fmla="*/ 2147483647 w 910"/>
                <a:gd name="T23" fmla="*/ 2147483647 h 17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0"/>
                <a:gd name="T37" fmla="*/ 0 h 1710"/>
                <a:gd name="T38" fmla="*/ 910 w 910"/>
                <a:gd name="T39" fmla="*/ 1710 h 17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0" h="1710">
                  <a:moveTo>
                    <a:pt x="766" y="38"/>
                  </a:moveTo>
                  <a:cubicBezTo>
                    <a:pt x="714" y="0"/>
                    <a:pt x="520" y="186"/>
                    <a:pt x="411" y="282"/>
                  </a:cubicBezTo>
                  <a:cubicBezTo>
                    <a:pt x="302" y="378"/>
                    <a:pt x="180" y="490"/>
                    <a:pt x="115" y="611"/>
                  </a:cubicBezTo>
                  <a:cubicBezTo>
                    <a:pt x="49" y="732"/>
                    <a:pt x="0" y="907"/>
                    <a:pt x="14" y="1008"/>
                  </a:cubicBezTo>
                  <a:cubicBezTo>
                    <a:pt x="28" y="1108"/>
                    <a:pt x="127" y="1139"/>
                    <a:pt x="198" y="1214"/>
                  </a:cubicBezTo>
                  <a:cubicBezTo>
                    <a:pt x="269" y="1288"/>
                    <a:pt x="328" y="1380"/>
                    <a:pt x="435" y="1456"/>
                  </a:cubicBezTo>
                  <a:cubicBezTo>
                    <a:pt x="542" y="1533"/>
                    <a:pt x="768" y="1710"/>
                    <a:pt x="839" y="1674"/>
                  </a:cubicBezTo>
                  <a:cubicBezTo>
                    <a:pt x="910" y="1638"/>
                    <a:pt x="863" y="1328"/>
                    <a:pt x="863" y="1239"/>
                  </a:cubicBezTo>
                  <a:cubicBezTo>
                    <a:pt x="863" y="1150"/>
                    <a:pt x="868" y="1189"/>
                    <a:pt x="839" y="1139"/>
                  </a:cubicBezTo>
                  <a:cubicBezTo>
                    <a:pt x="809" y="1090"/>
                    <a:pt x="703" y="1045"/>
                    <a:pt x="684" y="940"/>
                  </a:cubicBezTo>
                  <a:cubicBezTo>
                    <a:pt x="665" y="835"/>
                    <a:pt x="710" y="659"/>
                    <a:pt x="724" y="509"/>
                  </a:cubicBezTo>
                  <a:cubicBezTo>
                    <a:pt x="738" y="359"/>
                    <a:pt x="818" y="76"/>
                    <a:pt x="766" y="38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758825" y="2503488"/>
              <a:ext cx="1245328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0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787400" y="4513263"/>
              <a:ext cx="1245328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7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7407275" y="4322763"/>
              <a:ext cx="1329178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latin typeface="+mn-lt"/>
                </a:rPr>
                <a:t>Rest of Internet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68350" y="3151188"/>
              <a:ext cx="1245328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1</a:t>
              </a: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516313" y="4881563"/>
              <a:ext cx="1773237" cy="979487"/>
            </a:xfrm>
            <a:custGeom>
              <a:avLst/>
              <a:gdLst>
                <a:gd name="T0" fmla="*/ 2147483647 w 1117"/>
                <a:gd name="T1" fmla="*/ 2147483647 h 617"/>
                <a:gd name="T2" fmla="*/ 2147483647 w 1117"/>
                <a:gd name="T3" fmla="*/ 2147483647 h 617"/>
                <a:gd name="T4" fmla="*/ 2147483647 w 1117"/>
                <a:gd name="T5" fmla="*/ 2147483647 h 617"/>
                <a:gd name="T6" fmla="*/ 2147483647 w 1117"/>
                <a:gd name="T7" fmla="*/ 2147483647 h 617"/>
                <a:gd name="T8" fmla="*/ 2147483647 w 1117"/>
                <a:gd name="T9" fmla="*/ 2147483647 h 617"/>
                <a:gd name="T10" fmla="*/ 2147483647 w 1117"/>
                <a:gd name="T11" fmla="*/ 2147483647 h 617"/>
                <a:gd name="T12" fmla="*/ 2147483647 w 1117"/>
                <a:gd name="T13" fmla="*/ 2147483647 h 617"/>
                <a:gd name="T14" fmla="*/ 2147483647 w 1117"/>
                <a:gd name="T15" fmla="*/ 2147483647 h 617"/>
                <a:gd name="T16" fmla="*/ 2147483647 w 1117"/>
                <a:gd name="T17" fmla="*/ 2147483647 h 617"/>
                <a:gd name="T18" fmla="*/ 2147483647 w 1117"/>
                <a:gd name="T19" fmla="*/ 2147483647 h 617"/>
                <a:gd name="T20" fmla="*/ 2147483647 w 1117"/>
                <a:gd name="T21" fmla="*/ 2147483647 h 617"/>
                <a:gd name="T22" fmla="*/ 2147483647 w 1117"/>
                <a:gd name="T23" fmla="*/ 2147483647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7"/>
                <a:gd name="T37" fmla="*/ 0 h 617"/>
                <a:gd name="T38" fmla="*/ 1117 w 1117"/>
                <a:gd name="T39" fmla="*/ 617 h 6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7" h="617">
                  <a:moveTo>
                    <a:pt x="439" y="97"/>
                  </a:moveTo>
                  <a:cubicBezTo>
                    <a:pt x="358" y="85"/>
                    <a:pt x="269" y="23"/>
                    <a:pt x="205" y="19"/>
                  </a:cubicBezTo>
                  <a:cubicBezTo>
                    <a:pt x="141" y="15"/>
                    <a:pt x="89" y="0"/>
                    <a:pt x="55" y="73"/>
                  </a:cubicBezTo>
                  <a:cubicBezTo>
                    <a:pt x="21" y="146"/>
                    <a:pt x="0" y="371"/>
                    <a:pt x="4" y="456"/>
                  </a:cubicBezTo>
                  <a:cubicBezTo>
                    <a:pt x="8" y="541"/>
                    <a:pt x="3" y="560"/>
                    <a:pt x="77" y="582"/>
                  </a:cubicBezTo>
                  <a:cubicBezTo>
                    <a:pt x="152" y="604"/>
                    <a:pt x="350" y="582"/>
                    <a:pt x="451" y="587"/>
                  </a:cubicBezTo>
                  <a:cubicBezTo>
                    <a:pt x="552" y="592"/>
                    <a:pt x="606" y="617"/>
                    <a:pt x="685" y="613"/>
                  </a:cubicBezTo>
                  <a:cubicBezTo>
                    <a:pt x="764" y="609"/>
                    <a:pt x="856" y="612"/>
                    <a:pt x="925" y="565"/>
                  </a:cubicBezTo>
                  <a:cubicBezTo>
                    <a:pt x="994" y="518"/>
                    <a:pt x="1081" y="401"/>
                    <a:pt x="1099" y="330"/>
                  </a:cubicBezTo>
                  <a:cubicBezTo>
                    <a:pt x="1117" y="259"/>
                    <a:pt x="1104" y="178"/>
                    <a:pt x="1036" y="138"/>
                  </a:cubicBezTo>
                  <a:cubicBezTo>
                    <a:pt x="968" y="98"/>
                    <a:pt x="790" y="98"/>
                    <a:pt x="691" y="91"/>
                  </a:cubicBezTo>
                  <a:cubicBezTo>
                    <a:pt x="592" y="84"/>
                    <a:pt x="520" y="109"/>
                    <a:pt x="439" y="9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816350" y="5256213"/>
              <a:ext cx="919169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ISPs-R-Us</a:t>
              </a:r>
              <a:endParaRPr lang="en-US" altLang="en-US">
                <a:latin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5241925" y="4902200"/>
              <a:ext cx="2019300" cy="295275"/>
            </a:xfrm>
            <a:custGeom>
              <a:avLst/>
              <a:gdLst>
                <a:gd name="T0" fmla="*/ 0 w 1272"/>
                <a:gd name="T1" fmla="*/ 0 h 186"/>
                <a:gd name="T2" fmla="*/ 2147483647 w 1272"/>
                <a:gd name="T3" fmla="*/ 2147483647 h 186"/>
                <a:gd name="T4" fmla="*/ 0 60000 65536"/>
                <a:gd name="T5" fmla="*/ 0 60000 65536"/>
                <a:gd name="T6" fmla="*/ 0 w 1272"/>
                <a:gd name="T7" fmla="*/ 0 h 186"/>
                <a:gd name="T8" fmla="*/ 1272 w 127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2" h="186">
                  <a:moveTo>
                    <a:pt x="0" y="0"/>
                  </a:moveTo>
                  <a:lnTo>
                    <a:pt x="1272" y="18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032125" y="5445125"/>
              <a:ext cx="485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879725" y="5511800"/>
              <a:ext cx="638175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3317875" y="5759450"/>
              <a:ext cx="247650" cy="409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5530850" y="5151438"/>
              <a:ext cx="1541780" cy="97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800" dirty="0">
                  <a:latin typeface="+mn-lt"/>
                </a:rPr>
                <a:t>“</a:t>
              </a:r>
              <a:r>
                <a:rPr lang="en-US" altLang="ja-JP" sz="1800" dirty="0">
                  <a:latin typeface="+mn-lt"/>
                </a:rPr>
                <a:t>Send me anything</a:t>
              </a:r>
            </a:p>
            <a:p>
              <a:r>
                <a:rPr lang="en-US" altLang="en-US" sz="1800" dirty="0">
                  <a:latin typeface="+mn-lt"/>
                </a:rPr>
                <a:t>with addresses </a:t>
              </a:r>
            </a:p>
            <a:p>
              <a:r>
                <a:rPr lang="en-US" altLang="en-US" sz="1800" dirty="0">
                  <a:latin typeface="+mn-lt"/>
                </a:rPr>
                <a:t>beginning </a:t>
              </a:r>
            </a:p>
            <a:p>
              <a:r>
                <a:rPr lang="en-US" altLang="en-US" sz="1800" dirty="0">
                  <a:latin typeface="+mn-lt"/>
                </a:rPr>
                <a:t>199.31.0.0/16</a:t>
              </a:r>
              <a:r>
                <a:rPr lang="ja-JP" altLang="en-US" sz="1800" dirty="0">
                  <a:latin typeface="+mn-lt"/>
                </a:rPr>
                <a:t>”</a:t>
              </a:r>
              <a:endParaRPr lang="en-US" altLang="en-US" sz="1800" dirty="0">
                <a:latin typeface="+mn-lt"/>
              </a:endParaRPr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806450" y="3941763"/>
              <a:ext cx="2338388" cy="404812"/>
              <a:chOff x="1004" y="1639"/>
              <a:chExt cx="1473" cy="255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863" cy="205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200.23.20.0/23</a:t>
                </a:r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787400" y="3741738"/>
              <a:ext cx="1245328" cy="30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latin typeface="+mn-lt"/>
                </a:rPr>
                <a:t>Organization 2</a:t>
              </a: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2155825" y="4198945"/>
              <a:ext cx="228600" cy="692151"/>
              <a:chOff x="870" y="2941"/>
              <a:chExt cx="144" cy="436"/>
            </a:xfrm>
          </p:grpSpPr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872" y="2941"/>
                <a:ext cx="1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38" name="Text Box 37"/>
              <p:cNvSpPr txBox="1">
                <a:spLocks noChangeArrowheads="1"/>
              </p:cNvSpPr>
              <p:nvPr/>
            </p:nvSpPr>
            <p:spPr bwMode="auto">
              <a:xfrm>
                <a:off x="870" y="3026"/>
                <a:ext cx="1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39" name="Text Box 38"/>
              <p:cNvSpPr txBox="1">
                <a:spLocks noChangeArrowheads="1"/>
              </p:cNvSpPr>
              <p:nvPr/>
            </p:nvSpPr>
            <p:spPr bwMode="auto">
              <a:xfrm>
                <a:off x="871" y="3109"/>
                <a:ext cx="1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</p:grp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3184525" y="3903670"/>
              <a:ext cx="228600" cy="692151"/>
              <a:chOff x="870" y="2941"/>
              <a:chExt cx="144" cy="436"/>
            </a:xfrm>
          </p:grpSpPr>
          <p:sp>
            <p:nvSpPr>
              <p:cNvPr id="41" name="Text Box 40"/>
              <p:cNvSpPr txBox="1">
                <a:spLocks noChangeArrowheads="1"/>
              </p:cNvSpPr>
              <p:nvPr/>
            </p:nvSpPr>
            <p:spPr bwMode="auto">
              <a:xfrm>
                <a:off x="872" y="2941"/>
                <a:ext cx="1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42" name="Text Box 41"/>
              <p:cNvSpPr txBox="1">
                <a:spLocks noChangeArrowheads="1"/>
              </p:cNvSpPr>
              <p:nvPr/>
            </p:nvSpPr>
            <p:spPr bwMode="auto">
              <a:xfrm>
                <a:off x="870" y="3026"/>
                <a:ext cx="1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43" name="Text Box 42"/>
              <p:cNvSpPr txBox="1">
                <a:spLocks noChangeArrowheads="1"/>
              </p:cNvSpPr>
              <p:nvPr/>
            </p:nvSpPr>
            <p:spPr bwMode="auto">
              <a:xfrm>
                <a:off x="871" y="3109"/>
                <a:ext cx="142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</p:grpSp>
      </p:grpSp>
      <p:sp>
        <p:nvSpPr>
          <p:cNvPr id="45" name="Left Brace 44">
            <a:extLst>
              <a:ext uri="{FF2B5EF4-FFF2-40B4-BE49-F238E27FC236}">
                <a16:creationId xmlns:a16="http://schemas.microsoft.com/office/drawing/2014/main" id="{80BEE722-04D7-CB46-908E-9AC5F441DD3D}"/>
              </a:ext>
            </a:extLst>
          </p:cNvPr>
          <p:cNvSpPr/>
          <p:nvPr/>
        </p:nvSpPr>
        <p:spPr>
          <a:xfrm>
            <a:off x="1009403" y="2157046"/>
            <a:ext cx="336400" cy="3308498"/>
          </a:xfrm>
          <a:prstGeom prst="leftBrace">
            <a:avLst>
              <a:gd name="adj1" fmla="val 50694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EB69AD-230B-AF40-AE04-92B9DB962637}"/>
              </a:ext>
            </a:extLst>
          </p:cNvPr>
          <p:cNvSpPr txBox="1"/>
          <p:nvPr/>
        </p:nvSpPr>
        <p:spPr>
          <a:xfrm rot="5400000">
            <a:off x="-967592" y="3677746"/>
            <a:ext cx="345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IP address ranges are adjacent</a:t>
            </a:r>
          </a:p>
        </p:txBody>
      </p:sp>
    </p:spTree>
    <p:extLst>
      <p:ext uri="{BB962C8B-B14F-4D97-AF65-F5344CB8AC3E}">
        <p14:creationId xmlns:p14="http://schemas.microsoft.com/office/powerpoint/2010/main" val="141989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4237495" cy="1351088"/>
          </a:xfrm>
        </p:spPr>
        <p:txBody>
          <a:bodyPr>
            <a:normAutofit/>
          </a:bodyPr>
          <a:lstStyle/>
          <a:p>
            <a:r>
              <a:rPr lang="en-US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506071"/>
            <a:ext cx="4018073" cy="51529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covered </a:t>
            </a:r>
            <a:r>
              <a:rPr lang="en-US" i="1" dirty="0">
                <a:solidFill>
                  <a:schemeClr val="accent6"/>
                </a:solidFill>
              </a:rPr>
              <a:t>TCP Reno </a:t>
            </a:r>
            <a:r>
              <a:rPr lang="en-US" dirty="0"/>
              <a:t>congestion control in detail.</a:t>
            </a:r>
          </a:p>
          <a:p>
            <a:r>
              <a:rPr lang="en-US" dirty="0"/>
              <a:t>Many alternative algorithms have been proposed and implemented.</a:t>
            </a:r>
          </a:p>
          <a:p>
            <a:r>
              <a:rPr lang="en-US" dirty="0"/>
              <a:t>Most real TCP implementations are similar to Reno, but not identical.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66" y="0"/>
            <a:ext cx="7691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4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10379"/>
            <a:ext cx="11639227" cy="712977"/>
          </a:xfrm>
        </p:spPr>
        <p:txBody>
          <a:bodyPr/>
          <a:lstStyle/>
          <a:p>
            <a:r>
              <a:rPr lang="en-US" dirty="0"/>
              <a:t>Longest-prefix matching,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5370735"/>
            <a:ext cx="11639227" cy="13297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200.23.16.0/20 and 200.23.18.0/23 IP ranges overlap!</a:t>
            </a:r>
          </a:p>
          <a:p>
            <a:r>
              <a:rPr lang="en-US" dirty="0"/>
              <a:t>But IPSs-R-Us is advertising a more specific route (longer prefix), so it will receive the traffic for 200.23.18.0/23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35090" y="993320"/>
            <a:ext cx="8454960" cy="4025989"/>
            <a:chOff x="701675" y="2497138"/>
            <a:chExt cx="7923213" cy="3772788"/>
          </a:xfrm>
        </p:grpSpPr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180263" y="3084513"/>
              <a:ext cx="1444625" cy="2714625"/>
            </a:xfrm>
            <a:custGeom>
              <a:avLst/>
              <a:gdLst>
                <a:gd name="T0" fmla="*/ 2147483647 w 910"/>
                <a:gd name="T1" fmla="*/ 2147483647 h 1710"/>
                <a:gd name="T2" fmla="*/ 2147483647 w 910"/>
                <a:gd name="T3" fmla="*/ 2147483647 h 1710"/>
                <a:gd name="T4" fmla="*/ 2147483647 w 910"/>
                <a:gd name="T5" fmla="*/ 2147483647 h 1710"/>
                <a:gd name="T6" fmla="*/ 2147483647 w 910"/>
                <a:gd name="T7" fmla="*/ 2147483647 h 1710"/>
                <a:gd name="T8" fmla="*/ 2147483647 w 910"/>
                <a:gd name="T9" fmla="*/ 2147483647 h 1710"/>
                <a:gd name="T10" fmla="*/ 2147483647 w 910"/>
                <a:gd name="T11" fmla="*/ 2147483647 h 1710"/>
                <a:gd name="T12" fmla="*/ 2147483647 w 910"/>
                <a:gd name="T13" fmla="*/ 2147483647 h 1710"/>
                <a:gd name="T14" fmla="*/ 2147483647 w 910"/>
                <a:gd name="T15" fmla="*/ 2147483647 h 1710"/>
                <a:gd name="T16" fmla="*/ 2147483647 w 910"/>
                <a:gd name="T17" fmla="*/ 2147483647 h 1710"/>
                <a:gd name="T18" fmla="*/ 2147483647 w 910"/>
                <a:gd name="T19" fmla="*/ 2147483647 h 1710"/>
                <a:gd name="T20" fmla="*/ 2147483647 w 910"/>
                <a:gd name="T21" fmla="*/ 2147483647 h 1710"/>
                <a:gd name="T22" fmla="*/ 2147483647 w 910"/>
                <a:gd name="T23" fmla="*/ 2147483647 h 17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0"/>
                <a:gd name="T37" fmla="*/ 0 h 1710"/>
                <a:gd name="T38" fmla="*/ 910 w 910"/>
                <a:gd name="T39" fmla="*/ 1710 h 17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0" h="1710">
                  <a:moveTo>
                    <a:pt x="766" y="38"/>
                  </a:moveTo>
                  <a:cubicBezTo>
                    <a:pt x="714" y="0"/>
                    <a:pt x="520" y="186"/>
                    <a:pt x="411" y="282"/>
                  </a:cubicBezTo>
                  <a:cubicBezTo>
                    <a:pt x="302" y="378"/>
                    <a:pt x="180" y="490"/>
                    <a:pt x="115" y="611"/>
                  </a:cubicBezTo>
                  <a:cubicBezTo>
                    <a:pt x="49" y="732"/>
                    <a:pt x="0" y="907"/>
                    <a:pt x="14" y="1008"/>
                  </a:cubicBezTo>
                  <a:cubicBezTo>
                    <a:pt x="28" y="1108"/>
                    <a:pt x="127" y="1139"/>
                    <a:pt x="198" y="1214"/>
                  </a:cubicBezTo>
                  <a:cubicBezTo>
                    <a:pt x="269" y="1288"/>
                    <a:pt x="328" y="1380"/>
                    <a:pt x="435" y="1456"/>
                  </a:cubicBezTo>
                  <a:cubicBezTo>
                    <a:pt x="542" y="1533"/>
                    <a:pt x="768" y="1710"/>
                    <a:pt x="839" y="1674"/>
                  </a:cubicBezTo>
                  <a:cubicBezTo>
                    <a:pt x="910" y="1638"/>
                    <a:pt x="863" y="1328"/>
                    <a:pt x="863" y="1239"/>
                  </a:cubicBezTo>
                  <a:cubicBezTo>
                    <a:pt x="863" y="1150"/>
                    <a:pt x="868" y="1189"/>
                    <a:pt x="839" y="1139"/>
                  </a:cubicBezTo>
                  <a:cubicBezTo>
                    <a:pt x="809" y="1090"/>
                    <a:pt x="703" y="1045"/>
                    <a:pt x="684" y="940"/>
                  </a:cubicBezTo>
                  <a:cubicBezTo>
                    <a:pt x="665" y="835"/>
                    <a:pt x="710" y="659"/>
                    <a:pt x="724" y="509"/>
                  </a:cubicBezTo>
                  <a:cubicBezTo>
                    <a:pt x="738" y="359"/>
                    <a:pt x="818" y="76"/>
                    <a:pt x="766" y="38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175250" y="4114800"/>
              <a:ext cx="2019300" cy="295275"/>
            </a:xfrm>
            <a:custGeom>
              <a:avLst/>
              <a:gdLst>
                <a:gd name="T0" fmla="*/ 0 w 1272"/>
                <a:gd name="T1" fmla="*/ 0 h 186"/>
                <a:gd name="T2" fmla="*/ 2147483647 w 1272"/>
                <a:gd name="T3" fmla="*/ 2147483647 h 186"/>
                <a:gd name="T4" fmla="*/ 0 60000 65536"/>
                <a:gd name="T5" fmla="*/ 0 60000 65536"/>
                <a:gd name="T6" fmla="*/ 0 w 1272"/>
                <a:gd name="T7" fmla="*/ 0 h 186"/>
                <a:gd name="T8" fmla="*/ 1272 w 127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2" h="186">
                  <a:moveTo>
                    <a:pt x="0" y="0"/>
                  </a:moveTo>
                  <a:lnTo>
                    <a:pt x="1272" y="18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V="1">
              <a:off x="2832100" y="4391025"/>
              <a:ext cx="89535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flipV="1">
              <a:off x="3194050" y="5667375"/>
              <a:ext cx="333375" cy="247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2927350" y="2981325"/>
              <a:ext cx="847725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573463" y="3560763"/>
              <a:ext cx="1773237" cy="979487"/>
            </a:xfrm>
            <a:custGeom>
              <a:avLst/>
              <a:gdLst>
                <a:gd name="T0" fmla="*/ 2147483647 w 1117"/>
                <a:gd name="T1" fmla="*/ 2147483647 h 617"/>
                <a:gd name="T2" fmla="*/ 2147483647 w 1117"/>
                <a:gd name="T3" fmla="*/ 2147483647 h 617"/>
                <a:gd name="T4" fmla="*/ 2147483647 w 1117"/>
                <a:gd name="T5" fmla="*/ 2147483647 h 617"/>
                <a:gd name="T6" fmla="*/ 2147483647 w 1117"/>
                <a:gd name="T7" fmla="*/ 2147483647 h 617"/>
                <a:gd name="T8" fmla="*/ 2147483647 w 1117"/>
                <a:gd name="T9" fmla="*/ 2147483647 h 617"/>
                <a:gd name="T10" fmla="*/ 2147483647 w 1117"/>
                <a:gd name="T11" fmla="*/ 2147483647 h 617"/>
                <a:gd name="T12" fmla="*/ 2147483647 w 1117"/>
                <a:gd name="T13" fmla="*/ 2147483647 h 617"/>
                <a:gd name="T14" fmla="*/ 2147483647 w 1117"/>
                <a:gd name="T15" fmla="*/ 2147483647 h 617"/>
                <a:gd name="T16" fmla="*/ 2147483647 w 1117"/>
                <a:gd name="T17" fmla="*/ 2147483647 h 617"/>
                <a:gd name="T18" fmla="*/ 2147483647 w 1117"/>
                <a:gd name="T19" fmla="*/ 2147483647 h 617"/>
                <a:gd name="T20" fmla="*/ 2147483647 w 1117"/>
                <a:gd name="T21" fmla="*/ 2147483647 h 617"/>
                <a:gd name="T22" fmla="*/ 2147483647 w 1117"/>
                <a:gd name="T23" fmla="*/ 2147483647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7"/>
                <a:gd name="T37" fmla="*/ 0 h 617"/>
                <a:gd name="T38" fmla="*/ 1117 w 1117"/>
                <a:gd name="T39" fmla="*/ 617 h 6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7" h="617">
                  <a:moveTo>
                    <a:pt x="439" y="97"/>
                  </a:moveTo>
                  <a:cubicBezTo>
                    <a:pt x="358" y="85"/>
                    <a:pt x="269" y="23"/>
                    <a:pt x="205" y="19"/>
                  </a:cubicBezTo>
                  <a:cubicBezTo>
                    <a:pt x="141" y="15"/>
                    <a:pt x="89" y="0"/>
                    <a:pt x="55" y="73"/>
                  </a:cubicBezTo>
                  <a:cubicBezTo>
                    <a:pt x="21" y="146"/>
                    <a:pt x="0" y="371"/>
                    <a:pt x="4" y="456"/>
                  </a:cubicBezTo>
                  <a:cubicBezTo>
                    <a:pt x="8" y="541"/>
                    <a:pt x="3" y="560"/>
                    <a:pt x="77" y="582"/>
                  </a:cubicBezTo>
                  <a:cubicBezTo>
                    <a:pt x="152" y="604"/>
                    <a:pt x="350" y="582"/>
                    <a:pt x="451" y="587"/>
                  </a:cubicBezTo>
                  <a:cubicBezTo>
                    <a:pt x="552" y="592"/>
                    <a:pt x="606" y="617"/>
                    <a:pt x="685" y="613"/>
                  </a:cubicBezTo>
                  <a:cubicBezTo>
                    <a:pt x="764" y="609"/>
                    <a:pt x="856" y="612"/>
                    <a:pt x="925" y="565"/>
                  </a:cubicBezTo>
                  <a:cubicBezTo>
                    <a:pt x="994" y="518"/>
                    <a:pt x="1081" y="401"/>
                    <a:pt x="1099" y="330"/>
                  </a:cubicBezTo>
                  <a:cubicBezTo>
                    <a:pt x="1117" y="259"/>
                    <a:pt x="1104" y="178"/>
                    <a:pt x="1036" y="138"/>
                  </a:cubicBezTo>
                  <a:cubicBezTo>
                    <a:pt x="968" y="98"/>
                    <a:pt x="790" y="98"/>
                    <a:pt x="691" y="91"/>
                  </a:cubicBezTo>
                  <a:cubicBezTo>
                    <a:pt x="592" y="84"/>
                    <a:pt x="520" y="109"/>
                    <a:pt x="439" y="9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5468365" y="3037586"/>
              <a:ext cx="1774384" cy="112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800">
                  <a:latin typeface="+mn-lt"/>
                </a:rPr>
                <a:t>“</a:t>
              </a:r>
              <a:r>
                <a:rPr lang="en-US" altLang="ja-JP" sz="1800" dirty="0">
                  <a:latin typeface="+mn-lt"/>
                </a:rPr>
                <a:t>Send me anything</a:t>
              </a:r>
            </a:p>
            <a:p>
              <a:r>
                <a:rPr lang="en-US" altLang="en-US" sz="1800" dirty="0">
                  <a:latin typeface="+mn-lt"/>
                </a:rPr>
                <a:t>with address </a:t>
              </a:r>
            </a:p>
            <a:p>
              <a:r>
                <a:rPr lang="en-US" altLang="en-US" sz="1800" dirty="0">
                  <a:latin typeface="+mn-lt"/>
                </a:rPr>
                <a:t>beginning </a:t>
              </a:r>
            </a:p>
            <a:p>
              <a:r>
                <a:rPr lang="en-US" altLang="en-US" sz="1800" dirty="0">
                  <a:solidFill>
                    <a:schemeClr val="accent6"/>
                  </a:solidFill>
                  <a:highlight>
                    <a:srgbClr val="FFFF00"/>
                  </a:highlight>
                  <a:latin typeface="+mn-lt"/>
                </a:rPr>
                <a:t>200.23.16.0/20</a:t>
              </a:r>
              <a:r>
                <a:rPr lang="ja-JP" altLang="en-US" sz="1800">
                  <a:latin typeface="+mn-lt"/>
                </a:rPr>
                <a:t>”</a:t>
              </a:r>
              <a:endParaRPr lang="en-US" altLang="en-US" sz="1800" dirty="0">
                <a:latin typeface="+mn-lt"/>
              </a:endParaRPr>
            </a:p>
          </p:txBody>
        </p: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758825" y="2754313"/>
              <a:ext cx="2338388" cy="414337"/>
              <a:chOff x="1004" y="1639"/>
              <a:chExt cx="1473" cy="261"/>
            </a:xfrm>
          </p:grpSpPr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85" name="Text Box 12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94" cy="2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200.23.16.0/23</a:t>
                </a:r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968375" y="5830888"/>
              <a:ext cx="2338388" cy="414337"/>
              <a:chOff x="1004" y="1639"/>
              <a:chExt cx="1473" cy="261"/>
            </a:xfrm>
          </p:grpSpPr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83" name="Text Box 15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94" cy="2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200.23.18.0/23</a:t>
                </a:r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701675" y="4764088"/>
              <a:ext cx="2338388" cy="414337"/>
              <a:chOff x="1004" y="1639"/>
              <a:chExt cx="1473" cy="261"/>
            </a:xfrm>
          </p:grpSpPr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81" name="Text Box 18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94" cy="2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200.23.30.0/23</a:t>
                </a:r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3606800" y="3992563"/>
              <a:ext cx="1648200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Fly-By-Night-ISP</a:t>
              </a:r>
              <a:endParaRPr lang="en-US" altLang="en-US">
                <a:latin typeface="+mn-lt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758825" y="2497138"/>
              <a:ext cx="1433207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0</a:t>
              </a:r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787400" y="4506913"/>
              <a:ext cx="1433207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7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7407275" y="4316413"/>
              <a:ext cx="851860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Internet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949325" y="5630863"/>
              <a:ext cx="1433207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1</a:t>
              </a: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3516313" y="4875213"/>
              <a:ext cx="1773237" cy="979487"/>
            </a:xfrm>
            <a:custGeom>
              <a:avLst/>
              <a:gdLst>
                <a:gd name="T0" fmla="*/ 2147483647 w 1117"/>
                <a:gd name="T1" fmla="*/ 2147483647 h 617"/>
                <a:gd name="T2" fmla="*/ 2147483647 w 1117"/>
                <a:gd name="T3" fmla="*/ 2147483647 h 617"/>
                <a:gd name="T4" fmla="*/ 2147483647 w 1117"/>
                <a:gd name="T5" fmla="*/ 2147483647 h 617"/>
                <a:gd name="T6" fmla="*/ 2147483647 w 1117"/>
                <a:gd name="T7" fmla="*/ 2147483647 h 617"/>
                <a:gd name="T8" fmla="*/ 2147483647 w 1117"/>
                <a:gd name="T9" fmla="*/ 2147483647 h 617"/>
                <a:gd name="T10" fmla="*/ 2147483647 w 1117"/>
                <a:gd name="T11" fmla="*/ 2147483647 h 617"/>
                <a:gd name="T12" fmla="*/ 2147483647 w 1117"/>
                <a:gd name="T13" fmla="*/ 2147483647 h 617"/>
                <a:gd name="T14" fmla="*/ 2147483647 w 1117"/>
                <a:gd name="T15" fmla="*/ 2147483647 h 617"/>
                <a:gd name="T16" fmla="*/ 2147483647 w 1117"/>
                <a:gd name="T17" fmla="*/ 2147483647 h 617"/>
                <a:gd name="T18" fmla="*/ 2147483647 w 1117"/>
                <a:gd name="T19" fmla="*/ 2147483647 h 617"/>
                <a:gd name="T20" fmla="*/ 2147483647 w 1117"/>
                <a:gd name="T21" fmla="*/ 2147483647 h 617"/>
                <a:gd name="T22" fmla="*/ 2147483647 w 1117"/>
                <a:gd name="T23" fmla="*/ 2147483647 h 6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7"/>
                <a:gd name="T37" fmla="*/ 0 h 617"/>
                <a:gd name="T38" fmla="*/ 1117 w 1117"/>
                <a:gd name="T39" fmla="*/ 617 h 6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7" h="617">
                  <a:moveTo>
                    <a:pt x="439" y="97"/>
                  </a:moveTo>
                  <a:cubicBezTo>
                    <a:pt x="358" y="85"/>
                    <a:pt x="269" y="23"/>
                    <a:pt x="205" y="19"/>
                  </a:cubicBezTo>
                  <a:cubicBezTo>
                    <a:pt x="141" y="15"/>
                    <a:pt x="89" y="0"/>
                    <a:pt x="55" y="73"/>
                  </a:cubicBezTo>
                  <a:cubicBezTo>
                    <a:pt x="21" y="146"/>
                    <a:pt x="0" y="371"/>
                    <a:pt x="4" y="456"/>
                  </a:cubicBezTo>
                  <a:cubicBezTo>
                    <a:pt x="8" y="541"/>
                    <a:pt x="3" y="560"/>
                    <a:pt x="77" y="582"/>
                  </a:cubicBezTo>
                  <a:cubicBezTo>
                    <a:pt x="152" y="604"/>
                    <a:pt x="350" y="582"/>
                    <a:pt x="451" y="587"/>
                  </a:cubicBezTo>
                  <a:cubicBezTo>
                    <a:pt x="552" y="592"/>
                    <a:pt x="606" y="617"/>
                    <a:pt x="685" y="613"/>
                  </a:cubicBezTo>
                  <a:cubicBezTo>
                    <a:pt x="764" y="609"/>
                    <a:pt x="856" y="612"/>
                    <a:pt x="925" y="565"/>
                  </a:cubicBezTo>
                  <a:cubicBezTo>
                    <a:pt x="994" y="518"/>
                    <a:pt x="1081" y="401"/>
                    <a:pt x="1099" y="330"/>
                  </a:cubicBezTo>
                  <a:cubicBezTo>
                    <a:pt x="1117" y="259"/>
                    <a:pt x="1104" y="178"/>
                    <a:pt x="1036" y="138"/>
                  </a:cubicBezTo>
                  <a:cubicBezTo>
                    <a:pt x="968" y="98"/>
                    <a:pt x="790" y="98"/>
                    <a:pt x="691" y="91"/>
                  </a:cubicBezTo>
                  <a:cubicBezTo>
                    <a:pt x="592" y="84"/>
                    <a:pt x="520" y="109"/>
                    <a:pt x="439" y="9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3816350" y="5249863"/>
              <a:ext cx="1057841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ISPs-R-Us</a:t>
              </a:r>
              <a:endParaRPr lang="en-US" altLang="en-US">
                <a:latin typeface="+mn-lt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 flipV="1">
              <a:off x="5241925" y="4895850"/>
              <a:ext cx="2019300" cy="295275"/>
            </a:xfrm>
            <a:custGeom>
              <a:avLst/>
              <a:gdLst>
                <a:gd name="T0" fmla="*/ 0 w 1272"/>
                <a:gd name="T1" fmla="*/ 0 h 186"/>
                <a:gd name="T2" fmla="*/ 2147483647 w 1272"/>
                <a:gd name="T3" fmla="*/ 2147483647 h 186"/>
                <a:gd name="T4" fmla="*/ 0 60000 65536"/>
                <a:gd name="T5" fmla="*/ 0 60000 65536"/>
                <a:gd name="T6" fmla="*/ 0 w 1272"/>
                <a:gd name="T7" fmla="*/ 0 h 186"/>
                <a:gd name="T8" fmla="*/ 1272 w 127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2" h="186">
                  <a:moveTo>
                    <a:pt x="0" y="0"/>
                  </a:moveTo>
                  <a:lnTo>
                    <a:pt x="1272" y="18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>
              <a:off x="3032125" y="5438775"/>
              <a:ext cx="4857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 flipV="1">
              <a:off x="2879725" y="5505450"/>
              <a:ext cx="638175" cy="171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 flipV="1">
              <a:off x="3317875" y="5753100"/>
              <a:ext cx="247650" cy="4095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7" name="Text Box 31"/>
            <p:cNvSpPr txBox="1">
              <a:spLocks noChangeArrowheads="1"/>
            </p:cNvSpPr>
            <p:nvPr/>
          </p:nvSpPr>
          <p:spPr bwMode="auto">
            <a:xfrm>
              <a:off x="5530850" y="5145088"/>
              <a:ext cx="2219031" cy="112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ja-JP" altLang="en-US" sz="1800">
                  <a:latin typeface="+mn-lt"/>
                </a:rPr>
                <a:t>“</a:t>
              </a:r>
              <a:r>
                <a:rPr lang="en-US" altLang="ja-JP" sz="1800" dirty="0">
                  <a:latin typeface="+mn-lt"/>
                </a:rPr>
                <a:t>Send me anything</a:t>
              </a:r>
            </a:p>
            <a:p>
              <a:r>
                <a:rPr lang="en-US" altLang="en-US" sz="1800" dirty="0">
                  <a:latin typeface="+mn-lt"/>
                </a:rPr>
                <a:t>with addresses </a:t>
              </a:r>
            </a:p>
            <a:p>
              <a:r>
                <a:rPr lang="en-US" altLang="en-US" sz="1800" dirty="0">
                  <a:latin typeface="+mn-lt"/>
                </a:rPr>
                <a:t>beginning 199.31.0.0/16</a:t>
              </a:r>
            </a:p>
            <a:p>
              <a:r>
                <a:rPr lang="en-US" altLang="en-US" sz="1800" dirty="0">
                  <a:latin typeface="+mn-lt"/>
                </a:rPr>
                <a:t>or </a:t>
              </a:r>
              <a:r>
                <a:rPr lang="en-US" altLang="en-US" sz="1800" dirty="0">
                  <a:solidFill>
                    <a:schemeClr val="accent6"/>
                  </a:solidFill>
                  <a:highlight>
                    <a:srgbClr val="FFFF00"/>
                  </a:highlight>
                  <a:latin typeface="+mn-lt"/>
                </a:rPr>
                <a:t>200.23.18.0/23</a:t>
              </a:r>
              <a:r>
                <a:rPr lang="ja-JP" altLang="en-US" sz="1800">
                  <a:latin typeface="+mn-lt"/>
                </a:rPr>
                <a:t>”</a:t>
              </a:r>
              <a:endParaRPr lang="en-US" altLang="en-US" sz="1800" dirty="0">
                <a:latin typeface="+mn-lt"/>
              </a:endParaRPr>
            </a:p>
          </p:txBody>
        </p:sp>
        <p:grpSp>
          <p:nvGrpSpPr>
            <p:cNvPr id="68" name="Group 32"/>
            <p:cNvGrpSpPr>
              <a:grpSpLocks/>
            </p:cNvGrpSpPr>
            <p:nvPr/>
          </p:nvGrpSpPr>
          <p:grpSpPr bwMode="auto">
            <a:xfrm>
              <a:off x="806450" y="3935413"/>
              <a:ext cx="2338388" cy="414337"/>
              <a:chOff x="1004" y="1639"/>
              <a:chExt cx="1473" cy="261"/>
            </a:xfrm>
          </p:grpSpPr>
          <p:sp>
            <p:nvSpPr>
              <p:cNvPr id="78" name="Freeform 33"/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79" name="Text Box 34"/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94" cy="23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latin typeface="+mn-lt"/>
                  </a:rPr>
                  <a:t>200.23.20.0/23</a:t>
                </a:r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9" name="Text Box 35"/>
            <p:cNvSpPr txBox="1">
              <a:spLocks noChangeArrowheads="1"/>
            </p:cNvSpPr>
            <p:nvPr/>
          </p:nvSpPr>
          <p:spPr bwMode="auto">
            <a:xfrm>
              <a:off x="787400" y="3735388"/>
              <a:ext cx="1433207" cy="3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latin typeface="+mn-lt"/>
                </a:rPr>
                <a:t>Organization 2</a:t>
              </a:r>
            </a:p>
          </p:txBody>
        </p:sp>
        <p:grpSp>
          <p:nvGrpSpPr>
            <p:cNvPr id="70" name="Group 36"/>
            <p:cNvGrpSpPr>
              <a:grpSpLocks/>
            </p:cNvGrpSpPr>
            <p:nvPr/>
          </p:nvGrpSpPr>
          <p:grpSpPr bwMode="auto">
            <a:xfrm>
              <a:off x="2155830" y="4192597"/>
              <a:ext cx="263526" cy="757239"/>
              <a:chOff x="870" y="2941"/>
              <a:chExt cx="166" cy="477"/>
            </a:xfrm>
          </p:grpSpPr>
          <p:sp>
            <p:nvSpPr>
              <p:cNvPr id="75" name="Text Box 37"/>
              <p:cNvSpPr txBox="1">
                <a:spLocks noChangeArrowheads="1"/>
              </p:cNvSpPr>
              <p:nvPr/>
            </p:nvSpPr>
            <p:spPr bwMode="auto">
              <a:xfrm>
                <a:off x="872" y="2941"/>
                <a:ext cx="16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6" name="Text Box 38"/>
              <p:cNvSpPr txBox="1">
                <a:spLocks noChangeArrowheads="1"/>
              </p:cNvSpPr>
              <p:nvPr/>
            </p:nvSpPr>
            <p:spPr bwMode="auto">
              <a:xfrm>
                <a:off x="870" y="3026"/>
                <a:ext cx="16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7" name="Text Box 39"/>
              <p:cNvSpPr txBox="1">
                <a:spLocks noChangeArrowheads="1"/>
              </p:cNvSpPr>
              <p:nvPr/>
            </p:nvSpPr>
            <p:spPr bwMode="auto">
              <a:xfrm>
                <a:off x="871" y="3109"/>
                <a:ext cx="16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</p:grpSp>
        <p:grpSp>
          <p:nvGrpSpPr>
            <p:cNvPr id="71" name="Group 40"/>
            <p:cNvGrpSpPr>
              <a:grpSpLocks/>
            </p:cNvGrpSpPr>
            <p:nvPr/>
          </p:nvGrpSpPr>
          <p:grpSpPr bwMode="auto">
            <a:xfrm>
              <a:off x="3184530" y="3897322"/>
              <a:ext cx="263526" cy="757239"/>
              <a:chOff x="870" y="2941"/>
              <a:chExt cx="166" cy="477"/>
            </a:xfrm>
          </p:grpSpPr>
          <p:sp>
            <p:nvSpPr>
              <p:cNvPr id="72" name="Text Box 41"/>
              <p:cNvSpPr txBox="1">
                <a:spLocks noChangeArrowheads="1"/>
              </p:cNvSpPr>
              <p:nvPr/>
            </p:nvSpPr>
            <p:spPr bwMode="auto">
              <a:xfrm>
                <a:off x="872" y="2941"/>
                <a:ext cx="16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3" name="Text Box 42"/>
              <p:cNvSpPr txBox="1">
                <a:spLocks noChangeArrowheads="1"/>
              </p:cNvSpPr>
              <p:nvPr/>
            </p:nvSpPr>
            <p:spPr bwMode="auto">
              <a:xfrm>
                <a:off x="870" y="3026"/>
                <a:ext cx="16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74" name="Text Box 43"/>
              <p:cNvSpPr txBox="1">
                <a:spLocks noChangeArrowheads="1"/>
              </p:cNvSpPr>
              <p:nvPr/>
            </p:nvSpPr>
            <p:spPr bwMode="auto">
              <a:xfrm>
                <a:off x="871" y="3109"/>
                <a:ext cx="164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800" b="1">
                    <a:latin typeface="+mn-lt"/>
                  </a:rPr>
                  <a:t>.</a:t>
                </a:r>
                <a:endParaRPr lang="en-US" altLang="en-US" sz="2800">
                  <a:latin typeface="+mn-lt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B53E91-2CA6-2347-9525-CD08245899CC}"/>
              </a:ext>
            </a:extLst>
          </p:cNvPr>
          <p:cNvSpPr/>
          <p:nvPr/>
        </p:nvSpPr>
        <p:spPr>
          <a:xfrm>
            <a:off x="5958439" y="869490"/>
            <a:ext cx="6125519" cy="5847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200.23.16.0/20 = 11001000 00010111 0001**** ****</a:t>
            </a:r>
          </a:p>
          <a:p>
            <a:pPr algn="ctr"/>
            <a:r>
              <a:rPr lang="en-US" alt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200.23.18.0/23 = 11001000 00010111 0001001* ****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023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IP routing </a:t>
            </a:r>
            <a:r>
              <a:rPr lang="en-US" dirty="0"/>
              <a:t>gets packets to their destination on the net.</a:t>
            </a:r>
          </a:p>
          <a:p>
            <a:r>
              <a:rPr lang="en-US" dirty="0"/>
              <a:t>Each router has a </a:t>
            </a:r>
            <a:r>
              <a:rPr lang="en-US" b="1" dirty="0">
                <a:solidFill>
                  <a:schemeClr val="accent6"/>
                </a:solidFill>
              </a:rPr>
              <a:t>forwarding table </a:t>
            </a:r>
            <a:r>
              <a:rPr lang="en-US" dirty="0"/>
              <a:t>mapping addresses → outbound links.</a:t>
            </a:r>
          </a:p>
          <a:p>
            <a:pPr lvl="1"/>
            <a:r>
              <a:rPr lang="en-US" dirty="0"/>
              <a:t>The forwarding action of routers is called the </a:t>
            </a:r>
            <a:r>
              <a:rPr lang="en-US" i="1" dirty="0"/>
              <a:t>data plane </a:t>
            </a:r>
            <a:r>
              <a:rPr lang="en-US" dirty="0"/>
              <a:t>in IP networking.</a:t>
            </a:r>
          </a:p>
          <a:p>
            <a:pPr lvl="1"/>
            <a:r>
              <a:rPr lang="en-US" dirty="0"/>
              <a:t>Later we will learn how forwarding tables are determined (the </a:t>
            </a:r>
            <a:r>
              <a:rPr lang="en-US" i="1" dirty="0"/>
              <a:t>control plane</a:t>
            </a:r>
            <a:r>
              <a:rPr lang="en-US" dirty="0"/>
              <a:t>).</a:t>
            </a:r>
          </a:p>
          <a:p>
            <a:r>
              <a:rPr lang="en-US" dirty="0"/>
              <a:t>IPv4 </a:t>
            </a:r>
            <a:r>
              <a:rPr lang="en-US" i="1" dirty="0">
                <a:solidFill>
                  <a:schemeClr val="accent6"/>
                </a:solidFill>
              </a:rPr>
              <a:t>fragments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packets larger than </a:t>
            </a:r>
            <a:r>
              <a:rPr lang="en-US" i="1" dirty="0">
                <a:solidFill>
                  <a:schemeClr val="accent6"/>
                </a:solidFill>
              </a:rPr>
              <a:t>MTU</a:t>
            </a:r>
            <a:r>
              <a:rPr lang="en-US" dirty="0"/>
              <a:t>.  Are reassembled at the destination.</a:t>
            </a:r>
          </a:p>
          <a:p>
            <a:r>
              <a:rPr lang="en-US" dirty="0"/>
              <a:t>IP </a:t>
            </a:r>
            <a:r>
              <a:rPr lang="en-US" b="1" dirty="0">
                <a:solidFill>
                  <a:schemeClr val="accent6"/>
                </a:solidFill>
              </a:rPr>
              <a:t>subnets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define ranges of address that can communicate directly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CIDR notation </a:t>
            </a:r>
            <a:r>
              <a:rPr lang="en-US" dirty="0"/>
              <a:t>(123.100.16.0/28) specifies a range of addresses</a:t>
            </a:r>
          </a:p>
          <a:p>
            <a:pPr lvl="2"/>
            <a:r>
              <a:rPr lang="en-US" dirty="0"/>
              <a:t>Used both for specifying subnets and for routing rules.</a:t>
            </a:r>
          </a:p>
          <a:p>
            <a:pPr lvl="2"/>
            <a:r>
              <a:rPr lang="en-US" dirty="0"/>
              <a:t>/28 or 255.255.255.240 is called a </a:t>
            </a:r>
            <a:r>
              <a:rPr lang="en-US" b="1" dirty="0">
                <a:solidFill>
                  <a:schemeClr val="accent6"/>
                </a:solidFill>
              </a:rPr>
              <a:t>subnet mask</a:t>
            </a:r>
            <a:r>
              <a:rPr lang="en-US" dirty="0"/>
              <a:t>.</a:t>
            </a:r>
          </a:p>
          <a:p>
            <a:r>
              <a:rPr lang="en-US" dirty="0"/>
              <a:t>Host’s IP configuration is: </a:t>
            </a:r>
            <a:r>
              <a:rPr lang="en-US" i="1" dirty="0"/>
              <a:t>address</a:t>
            </a:r>
            <a:r>
              <a:rPr lang="en-US" dirty="0"/>
              <a:t>, </a:t>
            </a:r>
            <a:r>
              <a:rPr lang="en-US" i="1" dirty="0"/>
              <a:t>subnet mask</a:t>
            </a:r>
            <a:r>
              <a:rPr lang="en-US" dirty="0"/>
              <a:t>, </a:t>
            </a:r>
            <a:r>
              <a:rPr lang="en-US" i="1" dirty="0"/>
              <a:t>gateway</a:t>
            </a:r>
            <a:r>
              <a:rPr lang="en-US" dirty="0"/>
              <a:t>, and </a:t>
            </a:r>
            <a:r>
              <a:rPr lang="en-US" i="1" dirty="0"/>
              <a:t>DNS server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Gateway</a:t>
            </a:r>
            <a:r>
              <a:rPr lang="en-US" i="1" dirty="0"/>
              <a:t> </a:t>
            </a:r>
            <a:r>
              <a:rPr lang="en-US" dirty="0"/>
              <a:t>is IP address of the router who will route packets outside the subnet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DHCP</a:t>
            </a:r>
            <a:r>
              <a:rPr lang="en-US" i="1" dirty="0"/>
              <a:t> </a:t>
            </a:r>
            <a:r>
              <a:rPr lang="en-US" dirty="0"/>
              <a:t>allows newly-arriving machines to request an IP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7193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in practice: HTTP POST a small file on Ethernet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6" y="1038386"/>
            <a:ext cx="10611262" cy="5819614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88D19D-2B8E-2444-B84E-67B33A4EE707}"/>
              </a:ext>
            </a:extLst>
          </p:cNvPr>
          <p:cNvGrpSpPr/>
          <p:nvPr/>
        </p:nvGrpSpPr>
        <p:grpSpPr>
          <a:xfrm>
            <a:off x="10972800" y="5818752"/>
            <a:ext cx="929898" cy="884264"/>
            <a:chOff x="10763181" y="2345404"/>
            <a:chExt cx="1139517" cy="1083596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8808B5AC-89DF-F54D-8BA7-DB8FCF401AB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C63359B7-62FB-D64C-A256-3ACEF9187A29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0DCC95-C386-5644-A0EA-805E7B64C7C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439377A-7B07-0040-B100-5A7C7995BBDA}"/>
              </a:ext>
            </a:extLst>
          </p:cNvPr>
          <p:cNvSpPr/>
          <p:nvPr/>
        </p:nvSpPr>
        <p:spPr>
          <a:xfrm>
            <a:off x="5017477" y="1465386"/>
            <a:ext cx="1758461" cy="32824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in practice: HTTP POST a small file on </a:t>
            </a:r>
            <a:r>
              <a:rPr lang="en-US" dirty="0" err="1"/>
              <a:t>WiFi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3" y="1038386"/>
            <a:ext cx="10566107" cy="5819614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954803-2C45-A94A-B5F3-D2CBFB103AC5}"/>
              </a:ext>
            </a:extLst>
          </p:cNvPr>
          <p:cNvGrpSpPr/>
          <p:nvPr/>
        </p:nvGrpSpPr>
        <p:grpSpPr>
          <a:xfrm>
            <a:off x="10972800" y="5818752"/>
            <a:ext cx="929898" cy="884264"/>
            <a:chOff x="10763181" y="2345404"/>
            <a:chExt cx="1139517" cy="1083596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EBECE24D-5BAA-384E-9E65-E877ABB6CDF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ACE53F3E-E81E-6344-ABCA-F5B205DFAA07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B0B40C-17FF-AD45-9D10-902C46E2070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627A60-9511-0F4E-BF88-E4FDC31487F3}"/>
              </a:ext>
            </a:extLst>
          </p:cNvPr>
          <p:cNvSpPr/>
          <p:nvPr/>
        </p:nvSpPr>
        <p:spPr>
          <a:xfrm>
            <a:off x="5603631" y="1465386"/>
            <a:ext cx="492369" cy="32824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in practice: </a:t>
            </a:r>
            <a:r>
              <a:rPr lang="en-US" b="1" dirty="0"/>
              <a:t>SCP</a:t>
            </a:r>
            <a:r>
              <a:rPr lang="en-US" dirty="0"/>
              <a:t> a large file to Seattle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3" y="1042514"/>
            <a:ext cx="10566107" cy="5811358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778403-96DC-E142-8487-9E64E97DA515}"/>
              </a:ext>
            </a:extLst>
          </p:cNvPr>
          <p:cNvGrpSpPr/>
          <p:nvPr/>
        </p:nvGrpSpPr>
        <p:grpSpPr>
          <a:xfrm>
            <a:off x="10972800" y="5818752"/>
            <a:ext cx="929898" cy="884264"/>
            <a:chOff x="10763181" y="2345404"/>
            <a:chExt cx="1139517" cy="1083596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67D7589D-DBE0-8A44-AE7A-0226E473315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A154089D-81C0-174C-8800-FAAFA44B1F40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33F41C-CBB1-CE48-8DDE-1D5C3A3BC46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1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in practice: SCP a large file </a:t>
            </a:r>
            <a:r>
              <a:rPr lang="en-US" b="1" dirty="0"/>
              <a:t>on campus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3" y="1087915"/>
            <a:ext cx="10566107" cy="5720556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FD7343-9E1B-6342-A884-7B4066AE1494}"/>
              </a:ext>
            </a:extLst>
          </p:cNvPr>
          <p:cNvGrpSpPr/>
          <p:nvPr/>
        </p:nvGrpSpPr>
        <p:grpSpPr>
          <a:xfrm>
            <a:off x="10972800" y="5818752"/>
            <a:ext cx="929898" cy="884264"/>
            <a:chOff x="10763181" y="2345404"/>
            <a:chExt cx="1139517" cy="1083596"/>
          </a:xfrm>
        </p:grpSpPr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D839D046-FC13-B94F-A727-1BE1899FF0E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992CB3DF-58EC-EE43-929E-A76DBCCAD79C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4F0138-4ED3-F34F-8C7D-0ED784A5FCD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14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5740959" cy="2852737"/>
          </a:xfrm>
        </p:spPr>
        <p:txBody>
          <a:bodyPr/>
          <a:lstStyle/>
          <a:p>
            <a:r>
              <a:rPr lang="en-US" dirty="0"/>
              <a:t>Next topic:</a:t>
            </a:r>
            <a:br>
              <a:rPr lang="en-US" dirty="0"/>
            </a:br>
            <a:r>
              <a:rPr lang="en-US" dirty="0"/>
              <a:t>IP/Forwarding</a:t>
            </a:r>
          </a:p>
        </p:txBody>
      </p:sp>
      <p:sp>
        <p:nvSpPr>
          <p:cNvPr id="507" name="Text Placeholder 5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a.k.a</a:t>
            </a:r>
            <a:r>
              <a:rPr lang="en-US" dirty="0"/>
              <a:t> “The Data Plane” of the Network Layer.</a:t>
            </a:r>
            <a:br>
              <a:rPr lang="en-US" dirty="0"/>
            </a:br>
            <a:r>
              <a:rPr lang="en-US" dirty="0"/>
              <a:t>Covered in Chapter 4 of Kurose &amp; Ross.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52407" y="154983"/>
            <a:ext cx="4950291" cy="6293308"/>
            <a:chOff x="5202238" y="1590675"/>
            <a:chExt cx="3540125" cy="4500563"/>
          </a:xfrm>
        </p:grpSpPr>
        <p:sp>
          <p:nvSpPr>
            <p:cNvPr id="6" name="Freeform 637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38"/>
            <p:cNvGrpSpPr>
              <a:grpSpLocks/>
            </p:cNvGrpSpPr>
            <p:nvPr/>
          </p:nvGrpSpPr>
          <p:grpSpPr bwMode="auto">
            <a:xfrm>
              <a:off x="5370513" y="3048000"/>
              <a:ext cx="1458912" cy="933450"/>
              <a:chOff x="2889" y="1631"/>
              <a:chExt cx="980" cy="743"/>
            </a:xfrm>
          </p:grpSpPr>
          <p:sp>
            <p:nvSpPr>
              <p:cNvPr id="505" name="Rectangle 63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506" name="AutoShape 64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8" name="Freeform 641"/>
            <p:cNvSpPr>
              <a:spLocks/>
            </p:cNvSpPr>
            <p:nvPr/>
          </p:nvSpPr>
          <p:spPr bwMode="auto">
            <a:xfrm>
              <a:off x="5364163" y="4425950"/>
              <a:ext cx="3225800" cy="1665288"/>
            </a:xfrm>
            <a:custGeom>
              <a:avLst/>
              <a:gdLst>
                <a:gd name="T0" fmla="*/ 2147483646 w 2032"/>
                <a:gd name="T1" fmla="*/ 2147483646 h 1049"/>
                <a:gd name="T2" fmla="*/ 2147483646 w 2032"/>
                <a:gd name="T3" fmla="*/ 2147483646 h 1049"/>
                <a:gd name="T4" fmla="*/ 2147483646 w 2032"/>
                <a:gd name="T5" fmla="*/ 2147483646 h 1049"/>
                <a:gd name="T6" fmla="*/ 2147483646 w 2032"/>
                <a:gd name="T7" fmla="*/ 2147483646 h 1049"/>
                <a:gd name="T8" fmla="*/ 2147483646 w 2032"/>
                <a:gd name="T9" fmla="*/ 2147483646 h 1049"/>
                <a:gd name="T10" fmla="*/ 2147483646 w 2032"/>
                <a:gd name="T11" fmla="*/ 2147483646 h 1049"/>
                <a:gd name="T12" fmla="*/ 2147483646 w 2032"/>
                <a:gd name="T13" fmla="*/ 2147483646 h 1049"/>
                <a:gd name="T14" fmla="*/ 2147483646 w 2032"/>
                <a:gd name="T15" fmla="*/ 2147483646 h 1049"/>
                <a:gd name="T16" fmla="*/ 2147483646 w 2032"/>
                <a:gd name="T17" fmla="*/ 2147483646 h 1049"/>
                <a:gd name="T18" fmla="*/ 2147483646 w 2032"/>
                <a:gd name="T19" fmla="*/ 2147483646 h 1049"/>
                <a:gd name="T20" fmla="*/ 2147483646 w 2032"/>
                <a:gd name="T21" fmla="*/ 2147483646 h 1049"/>
                <a:gd name="T22" fmla="*/ 2147483646 w 2032"/>
                <a:gd name="T23" fmla="*/ 2147483646 h 1049"/>
                <a:gd name="T24" fmla="*/ 2147483646 w 2032"/>
                <a:gd name="T25" fmla="*/ 2147483646 h 1049"/>
                <a:gd name="T26" fmla="*/ 2147483646 w 2032"/>
                <a:gd name="T27" fmla="*/ 2147483646 h 1049"/>
                <a:gd name="T28" fmla="*/ 2147483646 w 2032"/>
                <a:gd name="T29" fmla="*/ 2147483646 h 1049"/>
                <a:gd name="T30" fmla="*/ 2147483646 w 2032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42"/>
            <p:cNvSpPr>
              <a:spLocks noChangeShapeType="1"/>
            </p:cNvSpPr>
            <p:nvPr/>
          </p:nvSpPr>
          <p:spPr bwMode="auto">
            <a:xfrm rot="162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43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44"/>
            <p:cNvSpPr>
              <a:spLocks noChangeShapeType="1"/>
            </p:cNvSpPr>
            <p:nvPr/>
          </p:nvSpPr>
          <p:spPr bwMode="auto">
            <a:xfrm rot="16200000">
              <a:off x="8177213" y="5119688"/>
              <a:ext cx="0" cy="114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46"/>
            <p:cNvSpPr>
              <a:spLocks noChangeShapeType="1"/>
            </p:cNvSpPr>
            <p:nvPr/>
          </p:nvSpPr>
          <p:spPr bwMode="auto">
            <a:xfrm>
              <a:off x="6100763" y="4776788"/>
              <a:ext cx="212725" cy="984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47"/>
            <p:cNvSpPr>
              <a:spLocks noChangeShapeType="1"/>
            </p:cNvSpPr>
            <p:nvPr/>
          </p:nvSpPr>
          <p:spPr bwMode="auto">
            <a:xfrm flipV="1">
              <a:off x="5842000" y="5040313"/>
              <a:ext cx="390525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50"/>
            <p:cNvSpPr>
              <a:spLocks noChangeShapeType="1"/>
            </p:cNvSpPr>
            <p:nvPr/>
          </p:nvSpPr>
          <p:spPr bwMode="auto">
            <a:xfrm flipH="1">
              <a:off x="6267450" y="5087938"/>
              <a:ext cx="103188" cy="1841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51"/>
            <p:cNvSpPr>
              <a:spLocks noChangeShapeType="1"/>
            </p:cNvSpPr>
            <p:nvPr/>
          </p:nvSpPr>
          <p:spPr bwMode="auto">
            <a:xfrm flipH="1" flipV="1">
              <a:off x="6548438" y="5100638"/>
              <a:ext cx="114300" cy="1730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52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54"/>
            <p:cNvSpPr>
              <a:spLocks noChangeShapeType="1"/>
            </p:cNvSpPr>
            <p:nvPr/>
          </p:nvSpPr>
          <p:spPr bwMode="auto">
            <a:xfrm>
              <a:off x="6046788" y="3582988"/>
              <a:ext cx="234950" cy="74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55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656"/>
            <p:cNvGrpSpPr>
              <a:grpSpLocks/>
            </p:cNvGrpSpPr>
            <p:nvPr/>
          </p:nvGrpSpPr>
          <p:grpSpPr bwMode="auto">
            <a:xfrm>
              <a:off x="5611813" y="3503613"/>
              <a:ext cx="506412" cy="352425"/>
              <a:chOff x="2967" y="478"/>
              <a:chExt cx="788" cy="625"/>
            </a:xfrm>
          </p:grpSpPr>
          <p:pic>
            <p:nvPicPr>
              <p:cNvPr id="503" name="Picture 65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4" name="Picture 658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Freeform 659"/>
            <p:cNvSpPr>
              <a:spLocks/>
            </p:cNvSpPr>
            <p:nvPr/>
          </p:nvSpPr>
          <p:spPr bwMode="auto">
            <a:xfrm>
              <a:off x="7015163" y="3530600"/>
              <a:ext cx="1314450" cy="674688"/>
            </a:xfrm>
            <a:custGeom>
              <a:avLst/>
              <a:gdLst>
                <a:gd name="T0" fmla="*/ 2147483646 w 828"/>
                <a:gd name="T1" fmla="*/ 2147483646 h 425"/>
                <a:gd name="T2" fmla="*/ 2147483646 w 828"/>
                <a:gd name="T3" fmla="*/ 2147483646 h 425"/>
                <a:gd name="T4" fmla="*/ 2147483646 w 828"/>
                <a:gd name="T5" fmla="*/ 2147483646 h 425"/>
                <a:gd name="T6" fmla="*/ 2147483646 w 828"/>
                <a:gd name="T7" fmla="*/ 2147483646 h 425"/>
                <a:gd name="T8" fmla="*/ 2147483646 w 828"/>
                <a:gd name="T9" fmla="*/ 2147483646 h 425"/>
                <a:gd name="T10" fmla="*/ 2147483646 w 828"/>
                <a:gd name="T11" fmla="*/ 2147483646 h 425"/>
                <a:gd name="T12" fmla="*/ 2147483646 w 828"/>
                <a:gd name="T13" fmla="*/ 2147483646 h 425"/>
                <a:gd name="T14" fmla="*/ 2147483646 w 828"/>
                <a:gd name="T15" fmla="*/ 2147483646 h 425"/>
                <a:gd name="T16" fmla="*/ 2147483646 w 828"/>
                <a:gd name="T17" fmla="*/ 2147483646 h 425"/>
                <a:gd name="T18" fmla="*/ 2147483646 w 828"/>
                <a:gd name="T19" fmla="*/ 2147483646 h 425"/>
                <a:gd name="T20" fmla="*/ 2147483646 w 828"/>
                <a:gd name="T21" fmla="*/ 2147483646 h 425"/>
                <a:gd name="T22" fmla="*/ 2147483646 w 828"/>
                <a:gd name="T23" fmla="*/ 2147483646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60"/>
            <p:cNvSpPr>
              <a:spLocks/>
            </p:cNvSpPr>
            <p:nvPr/>
          </p:nvSpPr>
          <p:spPr bwMode="auto">
            <a:xfrm>
              <a:off x="7011988" y="2005013"/>
              <a:ext cx="1730375" cy="1125537"/>
            </a:xfrm>
            <a:custGeom>
              <a:avLst/>
              <a:gdLst>
                <a:gd name="T0" fmla="*/ 2147483646 w 765"/>
                <a:gd name="T1" fmla="*/ 2147483646 h 459"/>
                <a:gd name="T2" fmla="*/ 2147483646 w 765"/>
                <a:gd name="T3" fmla="*/ 2147483646 h 459"/>
                <a:gd name="T4" fmla="*/ 2147483646 w 765"/>
                <a:gd name="T5" fmla="*/ 2147483646 h 459"/>
                <a:gd name="T6" fmla="*/ 2147483646 w 765"/>
                <a:gd name="T7" fmla="*/ 2147483646 h 459"/>
                <a:gd name="T8" fmla="*/ 2147483646 w 765"/>
                <a:gd name="T9" fmla="*/ 2147483646 h 459"/>
                <a:gd name="T10" fmla="*/ 2147483646 w 765"/>
                <a:gd name="T11" fmla="*/ 2147483646 h 459"/>
                <a:gd name="T12" fmla="*/ 2147483646 w 765"/>
                <a:gd name="T13" fmla="*/ 2147483646 h 459"/>
                <a:gd name="T14" fmla="*/ 2147483646 w 765"/>
                <a:gd name="T15" fmla="*/ 2147483646 h 459"/>
                <a:gd name="T16" fmla="*/ 2147483646 w 765"/>
                <a:gd name="T17" fmla="*/ 2147483646 h 459"/>
                <a:gd name="T18" fmla="*/ 2147483646 w 765"/>
                <a:gd name="T19" fmla="*/ 2147483646 h 459"/>
                <a:gd name="T20" fmla="*/ 2147483646 w 765"/>
                <a:gd name="T21" fmla="*/ 2147483646 h 459"/>
                <a:gd name="T22" fmla="*/ 2147483646 w 765"/>
                <a:gd name="T23" fmla="*/ 2147483646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6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6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6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6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6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6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6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6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70"/>
            <p:cNvSpPr>
              <a:spLocks noChangeShapeType="1"/>
            </p:cNvSpPr>
            <p:nvPr/>
          </p:nvSpPr>
          <p:spPr bwMode="auto">
            <a:xfrm flipV="1">
              <a:off x="7580313" y="2562225"/>
              <a:ext cx="263525" cy="2889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7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7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74"/>
            <p:cNvSpPr>
              <a:spLocks noChangeShapeType="1"/>
            </p:cNvSpPr>
            <p:nvPr/>
          </p:nvSpPr>
          <p:spPr bwMode="auto">
            <a:xfrm flipH="1">
              <a:off x="7299325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7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7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678"/>
            <p:cNvGrpSpPr>
              <a:grpSpLocks/>
            </p:cNvGrpSpPr>
            <p:nvPr/>
          </p:nvGrpSpPr>
          <p:grpSpPr bwMode="auto">
            <a:xfrm>
              <a:off x="6053138" y="1846263"/>
              <a:ext cx="468312" cy="620712"/>
              <a:chOff x="1653" y="3023"/>
              <a:chExt cx="622" cy="911"/>
            </a:xfrm>
          </p:grpSpPr>
          <p:sp>
            <p:nvSpPr>
              <p:cNvPr id="486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7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8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9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0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1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2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3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4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5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6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7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8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9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0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1" name="Oval 69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pic>
            <p:nvPicPr>
              <p:cNvPr id="502" name="Picture 695" descr="cell_tower_radiation_gra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" name="Group 696"/>
            <p:cNvGrpSpPr>
              <a:grpSpLocks/>
            </p:cNvGrpSpPr>
            <p:nvPr/>
          </p:nvGrpSpPr>
          <p:grpSpPr bwMode="auto">
            <a:xfrm>
              <a:off x="6289675" y="2406650"/>
              <a:ext cx="454025" cy="254000"/>
              <a:chOff x="3843" y="1516"/>
              <a:chExt cx="286" cy="160"/>
            </a:xfrm>
          </p:grpSpPr>
          <p:sp>
            <p:nvSpPr>
              <p:cNvPr id="477" name="Line 69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79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80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81" name="Group 70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84" name="Freeform 70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70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" name="Line 70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70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706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4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72" name="Group 71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75" name="Freeform 71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71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3" name="Line 71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71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715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46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6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6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64" name="Group 71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67" name="Freeform 72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72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5" name="Line 72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72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724"/>
            <p:cNvGrpSpPr>
              <a:grpSpLocks/>
            </p:cNvGrpSpPr>
            <p:nvPr/>
          </p:nvGrpSpPr>
          <p:grpSpPr bwMode="auto">
            <a:xfrm>
              <a:off x="7762875" y="2759075"/>
              <a:ext cx="390525" cy="174625"/>
              <a:chOff x="4334" y="1470"/>
              <a:chExt cx="246" cy="107"/>
            </a:xfrm>
          </p:grpSpPr>
          <p:sp>
            <p:nvSpPr>
              <p:cNvPr id="45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5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5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56" name="Group 72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9" name="Freeform 72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73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7" name="Line 73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73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733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44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4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8" name="Group 73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" name="Freeform 7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7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9" name="Line 74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74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742"/>
            <p:cNvGrpSpPr>
              <a:grpSpLocks/>
            </p:cNvGrpSpPr>
            <p:nvPr/>
          </p:nvGrpSpPr>
          <p:grpSpPr bwMode="auto">
            <a:xfrm>
              <a:off x="7737475" y="3644900"/>
              <a:ext cx="492125" cy="206375"/>
              <a:chOff x="4334" y="1470"/>
              <a:chExt cx="246" cy="107"/>
            </a:xfrm>
          </p:grpSpPr>
          <p:sp>
            <p:nvSpPr>
              <p:cNvPr id="43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40" name="Group 74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3" name="Freeform 7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7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" name="Line 74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75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Line 751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752"/>
            <p:cNvGrpSpPr>
              <a:grpSpLocks/>
            </p:cNvGrpSpPr>
            <p:nvPr/>
          </p:nvGrpSpPr>
          <p:grpSpPr bwMode="auto">
            <a:xfrm>
              <a:off x="7086600" y="3632200"/>
              <a:ext cx="492125" cy="206375"/>
              <a:chOff x="4334" y="1470"/>
              <a:chExt cx="246" cy="107"/>
            </a:xfrm>
          </p:grpSpPr>
          <p:sp>
            <p:nvSpPr>
              <p:cNvPr id="42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3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32" name="Group 7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35" name="Freeform 7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7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" name="Line 7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7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76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42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2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2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24" name="Group 7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27" name="Freeform 7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7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" name="Line 7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7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77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41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14" name="Rectangle 413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15" name="Oval 414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16" name="Group 7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19" name="Freeform 7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7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" name="Line 7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7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77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40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40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8" name="Group 7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11" name="Freeform 7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7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" name="Line 7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7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78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9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39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39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400" name="Group 7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" name="Freeform 7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7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1" name="Line 7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7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797"/>
            <p:cNvGrpSpPr>
              <a:grpSpLocks/>
            </p:cNvGrpSpPr>
            <p:nvPr/>
          </p:nvGrpSpPr>
          <p:grpSpPr bwMode="auto">
            <a:xfrm>
              <a:off x="7161213" y="5005388"/>
              <a:ext cx="446087" cy="422275"/>
              <a:chOff x="5072" y="3611"/>
              <a:chExt cx="459" cy="380"/>
            </a:xfrm>
          </p:grpSpPr>
          <p:grpSp>
            <p:nvGrpSpPr>
              <p:cNvPr id="383" name="Group 79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85" name="Freeform 79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80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80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80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80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80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80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80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80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80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80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81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84" name="Picture 81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812"/>
            <p:cNvGrpSpPr>
              <a:grpSpLocks/>
            </p:cNvGrpSpPr>
            <p:nvPr/>
          </p:nvGrpSpPr>
          <p:grpSpPr bwMode="auto">
            <a:xfrm>
              <a:off x="5638800" y="3509963"/>
              <a:ext cx="398463" cy="358775"/>
              <a:chOff x="5072" y="3611"/>
              <a:chExt cx="459" cy="380"/>
            </a:xfrm>
          </p:grpSpPr>
          <p:grpSp>
            <p:nvGrpSpPr>
              <p:cNvPr id="369" name="Group 81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71" name="Freeform 81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81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81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81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81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81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82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82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Freeform 82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82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82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82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70" name="Picture 82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Line 827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828"/>
            <p:cNvGrpSpPr>
              <a:grpSpLocks/>
            </p:cNvGrpSpPr>
            <p:nvPr/>
          </p:nvGrpSpPr>
          <p:grpSpPr bwMode="auto">
            <a:xfrm>
              <a:off x="5254625" y="2038350"/>
              <a:ext cx="504825" cy="401638"/>
              <a:chOff x="2896" y="396"/>
              <a:chExt cx="1848" cy="1887"/>
            </a:xfrm>
          </p:grpSpPr>
          <p:pic>
            <p:nvPicPr>
              <p:cNvPr id="346" name="Picture 829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7" name="Freeform 830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" name="Picture 831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" name="Freeform 832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33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34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5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36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37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38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39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40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41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842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843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844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845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846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847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848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849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850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8" name="Picture 851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852"/>
            <p:cNvGrpSpPr>
              <a:grpSpLocks/>
            </p:cNvGrpSpPr>
            <p:nvPr/>
          </p:nvGrpSpPr>
          <p:grpSpPr bwMode="auto">
            <a:xfrm>
              <a:off x="5537200" y="3054350"/>
              <a:ext cx="504825" cy="401638"/>
              <a:chOff x="2896" y="396"/>
              <a:chExt cx="1848" cy="1887"/>
            </a:xfrm>
          </p:grpSpPr>
          <p:pic>
            <p:nvPicPr>
              <p:cNvPr id="323" name="Picture 853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" name="Freeform 854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5" name="Picture 855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6" name="Freeform 856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857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858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859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860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861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862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863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864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865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866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867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868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869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870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871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872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873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874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5" name="Picture 875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" name="Group 876"/>
            <p:cNvGrpSpPr>
              <a:grpSpLocks/>
            </p:cNvGrpSpPr>
            <p:nvPr/>
          </p:nvGrpSpPr>
          <p:grpSpPr bwMode="auto">
            <a:xfrm>
              <a:off x="6959600" y="5495925"/>
              <a:ext cx="504825" cy="401638"/>
              <a:chOff x="2896" y="396"/>
              <a:chExt cx="1848" cy="1887"/>
            </a:xfrm>
          </p:grpSpPr>
          <p:pic>
            <p:nvPicPr>
              <p:cNvPr id="300" name="Picture 877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" name="Freeform 878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2" name="Picture 879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3" name="Freeform 880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881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882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883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884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885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886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887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888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889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890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891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892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893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894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895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896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897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898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2" name="Picture 899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900"/>
            <p:cNvGrpSpPr>
              <a:grpSpLocks/>
            </p:cNvGrpSpPr>
            <p:nvPr/>
          </p:nvGrpSpPr>
          <p:grpSpPr bwMode="auto">
            <a:xfrm>
              <a:off x="7378700" y="5524500"/>
              <a:ext cx="504825" cy="401638"/>
              <a:chOff x="2896" y="396"/>
              <a:chExt cx="1848" cy="1887"/>
            </a:xfrm>
          </p:grpSpPr>
          <p:pic>
            <p:nvPicPr>
              <p:cNvPr id="277" name="Picture 901" descr="laptop_keyboar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2966" y="1553"/>
                <a:ext cx="1526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" name="Freeform 902"/>
              <p:cNvSpPr>
                <a:spLocks/>
              </p:cNvSpPr>
              <p:nvPr/>
            </p:nvSpPr>
            <p:spPr bwMode="auto">
              <a:xfrm>
                <a:off x="3472" y="844"/>
                <a:ext cx="1228" cy="953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79" name="Picture 903" descr="scre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868"/>
                <a:ext cx="1117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" name="Freeform 904"/>
              <p:cNvSpPr>
                <a:spLocks/>
              </p:cNvSpPr>
              <p:nvPr/>
            </p:nvSpPr>
            <p:spPr bwMode="auto">
              <a:xfrm>
                <a:off x="3695" y="816"/>
                <a:ext cx="1042" cy="177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905"/>
              <p:cNvSpPr>
                <a:spLocks/>
              </p:cNvSpPr>
              <p:nvPr/>
            </p:nvSpPr>
            <p:spPr bwMode="auto">
              <a:xfrm>
                <a:off x="3461" y="814"/>
                <a:ext cx="289" cy="739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906"/>
              <p:cNvSpPr>
                <a:spLocks/>
              </p:cNvSpPr>
              <p:nvPr/>
            </p:nvSpPr>
            <p:spPr bwMode="auto">
              <a:xfrm>
                <a:off x="4418" y="946"/>
                <a:ext cx="311" cy="853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07"/>
              <p:cNvSpPr>
                <a:spLocks/>
              </p:cNvSpPr>
              <p:nvPr/>
            </p:nvSpPr>
            <p:spPr bwMode="auto">
              <a:xfrm>
                <a:off x="3457" y="1515"/>
                <a:ext cx="1143" cy="288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08"/>
              <p:cNvSpPr>
                <a:spLocks/>
              </p:cNvSpPr>
              <p:nvPr/>
            </p:nvSpPr>
            <p:spPr bwMode="auto">
              <a:xfrm>
                <a:off x="4452" y="954"/>
                <a:ext cx="292" cy="855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1 h 1659"/>
                  <a:gd name="T6" fmla="*/ 0 w 637"/>
                  <a:gd name="T7" fmla="*/ 1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09"/>
              <p:cNvSpPr>
                <a:spLocks/>
              </p:cNvSpPr>
              <p:nvPr/>
            </p:nvSpPr>
            <p:spPr bwMode="auto">
              <a:xfrm>
                <a:off x="3459" y="1553"/>
                <a:ext cx="1016" cy="284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1 h 550"/>
                  <a:gd name="T4" fmla="*/ 0 w 2216"/>
                  <a:gd name="T5" fmla="*/ 1 h 550"/>
                  <a:gd name="T6" fmla="*/ 0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10"/>
              <p:cNvSpPr>
                <a:spLocks/>
              </p:cNvSpPr>
              <p:nvPr/>
            </p:nvSpPr>
            <p:spPr bwMode="auto">
              <a:xfrm>
                <a:off x="3442" y="1857"/>
                <a:ext cx="345" cy="169"/>
              </a:xfrm>
              <a:custGeom>
                <a:avLst/>
                <a:gdLst>
                  <a:gd name="T0" fmla="*/ 0 w 752"/>
                  <a:gd name="T1" fmla="*/ 0 h 327"/>
                  <a:gd name="T2" fmla="*/ 0 w 752"/>
                  <a:gd name="T3" fmla="*/ 1 h 327"/>
                  <a:gd name="T4" fmla="*/ 0 w 752"/>
                  <a:gd name="T5" fmla="*/ 1 h 327"/>
                  <a:gd name="T6" fmla="*/ 0 w 752"/>
                  <a:gd name="T7" fmla="*/ 1 h 327"/>
                  <a:gd name="T8" fmla="*/ 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11"/>
              <p:cNvSpPr>
                <a:spLocks/>
              </p:cNvSpPr>
              <p:nvPr/>
            </p:nvSpPr>
            <p:spPr bwMode="auto">
              <a:xfrm>
                <a:off x="3449" y="1860"/>
                <a:ext cx="333" cy="160"/>
              </a:xfrm>
              <a:custGeom>
                <a:avLst/>
                <a:gdLst>
                  <a:gd name="T0" fmla="*/ 0 w 726"/>
                  <a:gd name="T1" fmla="*/ 0 h 311"/>
                  <a:gd name="T2" fmla="*/ 0 w 726"/>
                  <a:gd name="T3" fmla="*/ 1 h 311"/>
                  <a:gd name="T4" fmla="*/ 0 w 726"/>
                  <a:gd name="T5" fmla="*/ 1 h 311"/>
                  <a:gd name="T6" fmla="*/ 0 w 726"/>
                  <a:gd name="T7" fmla="*/ 1 h 311"/>
                  <a:gd name="T8" fmla="*/ 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12"/>
              <p:cNvSpPr>
                <a:spLocks/>
              </p:cNvSpPr>
              <p:nvPr/>
            </p:nvSpPr>
            <p:spPr bwMode="auto">
              <a:xfrm>
                <a:off x="3473" y="1923"/>
                <a:ext cx="119" cy="52"/>
              </a:xfrm>
              <a:custGeom>
                <a:avLst/>
                <a:gdLst>
                  <a:gd name="T0" fmla="*/ 0 w 258"/>
                  <a:gd name="T1" fmla="*/ 1 h 100"/>
                  <a:gd name="T2" fmla="*/ 0 w 258"/>
                  <a:gd name="T3" fmla="*/ 0 h 100"/>
                  <a:gd name="T4" fmla="*/ 0 w 258"/>
                  <a:gd name="T5" fmla="*/ 1 h 100"/>
                  <a:gd name="T6" fmla="*/ 0 w 258"/>
                  <a:gd name="T7" fmla="*/ 1 h 100"/>
                  <a:gd name="T8" fmla="*/ 0 w 258"/>
                  <a:gd name="T9" fmla="*/ 1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13"/>
              <p:cNvSpPr>
                <a:spLocks/>
              </p:cNvSpPr>
              <p:nvPr/>
            </p:nvSpPr>
            <p:spPr bwMode="auto">
              <a:xfrm>
                <a:off x="3469" y="1947"/>
                <a:ext cx="89" cy="32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14"/>
              <p:cNvSpPr>
                <a:spLocks/>
              </p:cNvSpPr>
              <p:nvPr/>
            </p:nvSpPr>
            <p:spPr bwMode="auto">
              <a:xfrm>
                <a:off x="3570" y="1956"/>
                <a:ext cx="119" cy="53"/>
              </a:xfrm>
              <a:custGeom>
                <a:avLst/>
                <a:gdLst>
                  <a:gd name="T0" fmla="*/ 0 w 258"/>
                  <a:gd name="T1" fmla="*/ 1 h 102"/>
                  <a:gd name="T2" fmla="*/ 0 w 258"/>
                  <a:gd name="T3" fmla="*/ 0 h 102"/>
                  <a:gd name="T4" fmla="*/ 0 w 258"/>
                  <a:gd name="T5" fmla="*/ 1 h 102"/>
                  <a:gd name="T6" fmla="*/ 0 w 258"/>
                  <a:gd name="T7" fmla="*/ 1 h 102"/>
                  <a:gd name="T8" fmla="*/ 0 w 258"/>
                  <a:gd name="T9" fmla="*/ 1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15"/>
              <p:cNvSpPr>
                <a:spLocks/>
              </p:cNvSpPr>
              <p:nvPr/>
            </p:nvSpPr>
            <p:spPr bwMode="auto">
              <a:xfrm>
                <a:off x="3566" y="1981"/>
                <a:ext cx="89" cy="33"/>
              </a:xfrm>
              <a:custGeom>
                <a:avLst/>
                <a:gdLst>
                  <a:gd name="T0" fmla="*/ 0 w 194"/>
                  <a:gd name="T1" fmla="*/ 0 h 63"/>
                  <a:gd name="T2" fmla="*/ 0 w 194"/>
                  <a:gd name="T3" fmla="*/ 1 h 63"/>
                  <a:gd name="T4" fmla="*/ 0 w 194"/>
                  <a:gd name="T5" fmla="*/ 1 h 63"/>
                  <a:gd name="T6" fmla="*/ 0 w 194"/>
                  <a:gd name="T7" fmla="*/ 1 h 63"/>
                  <a:gd name="T8" fmla="*/ 0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16"/>
              <p:cNvSpPr>
                <a:spLocks/>
              </p:cNvSpPr>
              <p:nvPr/>
            </p:nvSpPr>
            <p:spPr bwMode="auto">
              <a:xfrm>
                <a:off x="4032" y="1882"/>
                <a:ext cx="418" cy="371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17"/>
              <p:cNvSpPr>
                <a:spLocks/>
              </p:cNvSpPr>
              <p:nvPr/>
            </p:nvSpPr>
            <p:spPr bwMode="auto">
              <a:xfrm>
                <a:off x="2966" y="1912"/>
                <a:ext cx="1069" cy="338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918"/>
              <p:cNvSpPr>
                <a:spLocks/>
              </p:cNvSpPr>
              <p:nvPr/>
            </p:nvSpPr>
            <p:spPr bwMode="auto">
              <a:xfrm>
                <a:off x="2967" y="1850"/>
                <a:ext cx="12" cy="68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19"/>
              <p:cNvSpPr>
                <a:spLocks/>
              </p:cNvSpPr>
              <p:nvPr/>
            </p:nvSpPr>
            <p:spPr bwMode="auto">
              <a:xfrm>
                <a:off x="2968" y="1571"/>
                <a:ext cx="496" cy="283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20"/>
              <p:cNvSpPr>
                <a:spLocks/>
              </p:cNvSpPr>
              <p:nvPr/>
            </p:nvSpPr>
            <p:spPr bwMode="auto">
              <a:xfrm>
                <a:off x="3001" y="1864"/>
                <a:ext cx="1013" cy="32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21"/>
              <p:cNvSpPr>
                <a:spLocks/>
              </p:cNvSpPr>
              <p:nvPr/>
            </p:nvSpPr>
            <p:spPr bwMode="auto">
              <a:xfrm flipV="1">
                <a:off x="4013" y="1841"/>
                <a:ext cx="413" cy="33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922"/>
              <p:cNvSpPr>
                <a:spLocks/>
              </p:cNvSpPr>
              <p:nvPr/>
            </p:nvSpPr>
            <p:spPr bwMode="auto">
              <a:xfrm>
                <a:off x="3530" y="862"/>
                <a:ext cx="1124" cy="872"/>
              </a:xfrm>
              <a:custGeom>
                <a:avLst/>
                <a:gdLst>
                  <a:gd name="T0" fmla="*/ 214 w 1124"/>
                  <a:gd name="T1" fmla="*/ 0 h 872"/>
                  <a:gd name="T2" fmla="*/ 1124 w 1124"/>
                  <a:gd name="T3" fmla="*/ 128 h 872"/>
                  <a:gd name="T4" fmla="*/ 884 w 1124"/>
                  <a:gd name="T5" fmla="*/ 872 h 872"/>
                  <a:gd name="T6" fmla="*/ 0 w 1124"/>
                  <a:gd name="T7" fmla="*/ 656 h 872"/>
                  <a:gd name="T8" fmla="*/ 214 w 1124"/>
                  <a:gd name="T9" fmla="*/ 0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4"/>
                  <a:gd name="T16" fmla="*/ 0 h 872"/>
                  <a:gd name="T17" fmla="*/ 1124 w 1124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4" h="872">
                    <a:moveTo>
                      <a:pt x="214" y="0"/>
                    </a:moveTo>
                    <a:lnTo>
                      <a:pt x="1124" y="128"/>
                    </a:lnTo>
                    <a:lnTo>
                      <a:pt x="884" y="872"/>
                    </a:lnTo>
                    <a:lnTo>
                      <a:pt x="0" y="656"/>
                    </a:lnTo>
                    <a:lnTo>
                      <a:pt x="2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1000"/>
                    </a:srgbClr>
                  </a:gs>
                  <a:gs pos="100000">
                    <a:srgbClr val="666666">
                      <a:alpha val="79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9" name="Picture 923" descr="grayed_radi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6" y="396"/>
                <a:ext cx="180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924"/>
            <p:cNvGrpSpPr>
              <a:grpSpLocks/>
            </p:cNvGrpSpPr>
            <p:nvPr/>
          </p:nvGrpSpPr>
          <p:grpSpPr bwMode="auto">
            <a:xfrm>
              <a:off x="5349875" y="1590675"/>
              <a:ext cx="617538" cy="387350"/>
              <a:chOff x="2920" y="972"/>
              <a:chExt cx="389" cy="244"/>
            </a:xfrm>
          </p:grpSpPr>
          <p:grpSp>
            <p:nvGrpSpPr>
              <p:cNvPr id="265" name="Group 925"/>
              <p:cNvGrpSpPr>
                <a:grpSpLocks/>
              </p:cNvGrpSpPr>
              <p:nvPr/>
            </p:nvGrpSpPr>
            <p:grpSpPr bwMode="auto">
              <a:xfrm>
                <a:off x="3085" y="1027"/>
                <a:ext cx="102" cy="189"/>
                <a:chOff x="3436" y="1504"/>
                <a:chExt cx="393" cy="942"/>
              </a:xfrm>
            </p:grpSpPr>
            <p:pic>
              <p:nvPicPr>
                <p:cNvPr id="267" name="Picture 926" descr="iphone_stylized_small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" y="1504"/>
                  <a:ext cx="393" cy="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8" name="Freeform 927"/>
                <p:cNvSpPr>
                  <a:spLocks/>
                </p:cNvSpPr>
                <p:nvPr/>
              </p:nvSpPr>
              <p:spPr bwMode="auto">
                <a:xfrm>
                  <a:off x="3484" y="1523"/>
                  <a:ext cx="339" cy="906"/>
                </a:xfrm>
                <a:custGeom>
                  <a:avLst/>
                  <a:gdLst>
                    <a:gd name="T0" fmla="*/ 6 w 339"/>
                    <a:gd name="T1" fmla="*/ 31 h 906"/>
                    <a:gd name="T2" fmla="*/ 38 w 339"/>
                    <a:gd name="T3" fmla="*/ 0 h 906"/>
                    <a:gd name="T4" fmla="*/ 323 w 339"/>
                    <a:gd name="T5" fmla="*/ 45 h 906"/>
                    <a:gd name="T6" fmla="*/ 338 w 339"/>
                    <a:gd name="T7" fmla="*/ 85 h 906"/>
                    <a:gd name="T8" fmla="*/ 339 w 339"/>
                    <a:gd name="T9" fmla="*/ 813 h 906"/>
                    <a:gd name="T10" fmla="*/ 312 w 339"/>
                    <a:gd name="T11" fmla="*/ 865 h 906"/>
                    <a:gd name="T12" fmla="*/ 29 w 339"/>
                    <a:gd name="T13" fmla="*/ 906 h 906"/>
                    <a:gd name="T14" fmla="*/ 0 w 339"/>
                    <a:gd name="T15" fmla="*/ 876 h 906"/>
                    <a:gd name="T16" fmla="*/ 6 w 339"/>
                    <a:gd name="T17" fmla="*/ 31 h 9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9"/>
                    <a:gd name="T28" fmla="*/ 0 h 906"/>
                    <a:gd name="T29" fmla="*/ 339 w 339"/>
                    <a:gd name="T30" fmla="*/ 906 h 9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9" h="906">
                      <a:moveTo>
                        <a:pt x="6" y="31"/>
                      </a:moveTo>
                      <a:lnTo>
                        <a:pt x="38" y="0"/>
                      </a:lnTo>
                      <a:lnTo>
                        <a:pt x="323" y="45"/>
                      </a:lnTo>
                      <a:lnTo>
                        <a:pt x="338" y="85"/>
                      </a:lnTo>
                      <a:lnTo>
                        <a:pt x="339" y="813"/>
                      </a:lnTo>
                      <a:lnTo>
                        <a:pt x="312" y="865"/>
                      </a:lnTo>
                      <a:lnTo>
                        <a:pt x="29" y="906"/>
                      </a:lnTo>
                      <a:lnTo>
                        <a:pt x="0" y="876"/>
                      </a:lnTo>
                      <a:lnTo>
                        <a:pt x="6" y="3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>
                        <a:alpha val="82001"/>
                      </a:srgbClr>
                    </a:gs>
                    <a:gs pos="100000">
                      <a:srgbClr val="666666">
                        <a:alpha val="82001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9" name="Group 928"/>
                <p:cNvGrpSpPr>
                  <a:grpSpLocks/>
                </p:cNvGrpSpPr>
                <p:nvPr/>
              </p:nvGrpSpPr>
              <p:grpSpPr bwMode="auto">
                <a:xfrm>
                  <a:off x="3511" y="1689"/>
                  <a:ext cx="289" cy="576"/>
                  <a:chOff x="3511" y="1689"/>
                  <a:chExt cx="289" cy="576"/>
                </a:xfrm>
              </p:grpSpPr>
              <p:sp>
                <p:nvSpPr>
                  <p:cNvPr id="270" name="Freeform 929"/>
                  <p:cNvSpPr>
                    <a:spLocks/>
                  </p:cNvSpPr>
                  <p:nvPr/>
                </p:nvSpPr>
                <p:spPr bwMode="auto">
                  <a:xfrm>
                    <a:off x="3519" y="2175"/>
                    <a:ext cx="66" cy="90"/>
                  </a:xfrm>
                  <a:custGeom>
                    <a:avLst/>
                    <a:gdLst>
                      <a:gd name="T0" fmla="*/ 0 w 66"/>
                      <a:gd name="T1" fmla="*/ 5 h 90"/>
                      <a:gd name="T2" fmla="*/ 66 w 66"/>
                      <a:gd name="T3" fmla="*/ 0 h 90"/>
                      <a:gd name="T4" fmla="*/ 65 w 66"/>
                      <a:gd name="T5" fmla="*/ 80 h 90"/>
                      <a:gd name="T6" fmla="*/ 2 w 66"/>
                      <a:gd name="T7" fmla="*/ 90 h 90"/>
                      <a:gd name="T8" fmla="*/ 0 w 66"/>
                      <a:gd name="T9" fmla="*/ 5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90"/>
                      <a:gd name="T17" fmla="*/ 66 w 66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90">
                        <a:moveTo>
                          <a:pt x="0" y="5"/>
                        </a:moveTo>
                        <a:lnTo>
                          <a:pt x="66" y="0"/>
                        </a:lnTo>
                        <a:lnTo>
                          <a:pt x="65" y="80"/>
                        </a:lnTo>
                        <a:lnTo>
                          <a:pt x="2" y="9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930"/>
                  <p:cNvSpPr>
                    <a:spLocks/>
                  </p:cNvSpPr>
                  <p:nvPr/>
                </p:nvSpPr>
                <p:spPr bwMode="auto">
                  <a:xfrm>
                    <a:off x="3593" y="2166"/>
                    <a:ext cx="69" cy="89"/>
                  </a:xfrm>
                  <a:custGeom>
                    <a:avLst/>
                    <a:gdLst>
                      <a:gd name="T0" fmla="*/ 3 w 69"/>
                      <a:gd name="T1" fmla="*/ 8 h 89"/>
                      <a:gd name="T2" fmla="*/ 66 w 69"/>
                      <a:gd name="T3" fmla="*/ 0 h 89"/>
                      <a:gd name="T4" fmla="*/ 69 w 69"/>
                      <a:gd name="T5" fmla="*/ 80 h 89"/>
                      <a:gd name="T6" fmla="*/ 0 w 69"/>
                      <a:gd name="T7" fmla="*/ 89 h 89"/>
                      <a:gd name="T8" fmla="*/ 3 w 69"/>
                      <a:gd name="T9" fmla="*/ 8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89"/>
                      <a:gd name="T17" fmla="*/ 69 w 69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89">
                        <a:moveTo>
                          <a:pt x="3" y="8"/>
                        </a:moveTo>
                        <a:lnTo>
                          <a:pt x="66" y="0"/>
                        </a:lnTo>
                        <a:lnTo>
                          <a:pt x="69" y="80"/>
                        </a:lnTo>
                        <a:lnTo>
                          <a:pt x="0" y="89"/>
                        </a:lnTo>
                        <a:lnTo>
                          <a:pt x="3" y="8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931"/>
                  <p:cNvSpPr>
                    <a:spLocks/>
                  </p:cNvSpPr>
                  <p:nvPr/>
                </p:nvSpPr>
                <p:spPr bwMode="auto">
                  <a:xfrm>
                    <a:off x="3665" y="2162"/>
                    <a:ext cx="62" cy="82"/>
                  </a:xfrm>
                  <a:custGeom>
                    <a:avLst/>
                    <a:gdLst>
                      <a:gd name="T0" fmla="*/ 0 w 62"/>
                      <a:gd name="T1" fmla="*/ 6 h 82"/>
                      <a:gd name="T2" fmla="*/ 61 w 62"/>
                      <a:gd name="T3" fmla="*/ 0 h 82"/>
                      <a:gd name="T4" fmla="*/ 62 w 62"/>
                      <a:gd name="T5" fmla="*/ 75 h 82"/>
                      <a:gd name="T6" fmla="*/ 3 w 62"/>
                      <a:gd name="T7" fmla="*/ 82 h 82"/>
                      <a:gd name="T8" fmla="*/ 0 w 62"/>
                      <a:gd name="T9" fmla="*/ 6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82"/>
                      <a:gd name="T17" fmla="*/ 62 w 62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82">
                        <a:moveTo>
                          <a:pt x="0" y="6"/>
                        </a:moveTo>
                        <a:lnTo>
                          <a:pt x="61" y="0"/>
                        </a:lnTo>
                        <a:lnTo>
                          <a:pt x="62" y="75"/>
                        </a:lnTo>
                        <a:lnTo>
                          <a:pt x="3" y="8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932"/>
                  <p:cNvSpPr>
                    <a:spLocks/>
                  </p:cNvSpPr>
                  <p:nvPr/>
                </p:nvSpPr>
                <p:spPr bwMode="auto">
                  <a:xfrm>
                    <a:off x="3734" y="2154"/>
                    <a:ext cx="66" cy="84"/>
                  </a:xfrm>
                  <a:custGeom>
                    <a:avLst/>
                    <a:gdLst>
                      <a:gd name="T0" fmla="*/ 1 w 66"/>
                      <a:gd name="T1" fmla="*/ 6 h 84"/>
                      <a:gd name="T2" fmla="*/ 66 w 66"/>
                      <a:gd name="T3" fmla="*/ 0 h 84"/>
                      <a:gd name="T4" fmla="*/ 63 w 66"/>
                      <a:gd name="T5" fmla="*/ 77 h 84"/>
                      <a:gd name="T6" fmla="*/ 0 w 66"/>
                      <a:gd name="T7" fmla="*/ 84 h 84"/>
                      <a:gd name="T8" fmla="*/ 1 w 66"/>
                      <a:gd name="T9" fmla="*/ 6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84"/>
                      <a:gd name="T17" fmla="*/ 66 w 66"/>
                      <a:gd name="T18" fmla="*/ 84 h 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84">
                        <a:moveTo>
                          <a:pt x="1" y="6"/>
                        </a:moveTo>
                        <a:lnTo>
                          <a:pt x="66" y="0"/>
                        </a:lnTo>
                        <a:lnTo>
                          <a:pt x="63" y="77"/>
                        </a:lnTo>
                        <a:lnTo>
                          <a:pt x="0" y="84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933"/>
                  <p:cNvSpPr>
                    <a:spLocks noChangeArrowheads="1"/>
                  </p:cNvSpPr>
                  <p:nvPr/>
                </p:nvSpPr>
                <p:spPr bwMode="auto">
                  <a:xfrm>
                    <a:off x="3513" y="1688"/>
                    <a:ext cx="54" cy="4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275" name="Rectangle 934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1738"/>
                    <a:ext cx="92" cy="5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276" name="Freeform 935"/>
                  <p:cNvSpPr>
                    <a:spLocks/>
                  </p:cNvSpPr>
                  <p:nvPr/>
                </p:nvSpPr>
                <p:spPr bwMode="auto">
                  <a:xfrm>
                    <a:off x="3515" y="1794"/>
                    <a:ext cx="261" cy="204"/>
                  </a:xfrm>
                  <a:custGeom>
                    <a:avLst/>
                    <a:gdLst>
                      <a:gd name="T0" fmla="*/ 0 w 261"/>
                      <a:gd name="T1" fmla="*/ 0 h 204"/>
                      <a:gd name="T2" fmla="*/ 0 w 261"/>
                      <a:gd name="T3" fmla="*/ 204 h 204"/>
                      <a:gd name="T4" fmla="*/ 259 w 261"/>
                      <a:gd name="T5" fmla="*/ 201 h 204"/>
                      <a:gd name="T6" fmla="*/ 261 w 261"/>
                      <a:gd name="T7" fmla="*/ 12 h 204"/>
                      <a:gd name="T8" fmla="*/ 0 w 261"/>
                      <a:gd name="T9" fmla="*/ 0 h 2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04"/>
                      <a:gd name="T17" fmla="*/ 261 w 261"/>
                      <a:gd name="T18" fmla="*/ 204 h 2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04">
                        <a:moveTo>
                          <a:pt x="0" y="0"/>
                        </a:moveTo>
                        <a:lnTo>
                          <a:pt x="0" y="204"/>
                        </a:lnTo>
                        <a:lnTo>
                          <a:pt x="259" y="201"/>
                        </a:lnTo>
                        <a:lnTo>
                          <a:pt x="261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" name="Picture 936" descr="grayed_radiatio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72"/>
                <a:ext cx="38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" name="Picture 937" descr="car_gray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838" y="1670050"/>
              <a:ext cx="75406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938"/>
            <p:cNvGrpSpPr>
              <a:grpSpLocks/>
            </p:cNvGrpSpPr>
            <p:nvPr/>
          </p:nvGrpSpPr>
          <p:grpSpPr bwMode="auto">
            <a:xfrm>
              <a:off x="5662613" y="4538663"/>
              <a:ext cx="463550" cy="398462"/>
              <a:chOff x="3987" y="-51"/>
              <a:chExt cx="1252" cy="983"/>
            </a:xfrm>
          </p:grpSpPr>
          <p:pic>
            <p:nvPicPr>
              <p:cNvPr id="263" name="Picture 93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Freeform 940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941"/>
            <p:cNvGrpSpPr>
              <a:grpSpLocks/>
            </p:cNvGrpSpPr>
            <p:nvPr/>
          </p:nvGrpSpPr>
          <p:grpSpPr bwMode="auto">
            <a:xfrm>
              <a:off x="5500688" y="4938713"/>
              <a:ext cx="463550" cy="398462"/>
              <a:chOff x="3987" y="-51"/>
              <a:chExt cx="1252" cy="983"/>
            </a:xfrm>
          </p:grpSpPr>
          <p:pic>
            <p:nvPicPr>
              <p:cNvPr id="261" name="Picture 94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Freeform 943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944"/>
            <p:cNvGrpSpPr>
              <a:grpSpLocks/>
            </p:cNvGrpSpPr>
            <p:nvPr/>
          </p:nvGrpSpPr>
          <p:grpSpPr bwMode="auto">
            <a:xfrm>
              <a:off x="5957888" y="5186363"/>
              <a:ext cx="463550" cy="398462"/>
              <a:chOff x="3987" y="-51"/>
              <a:chExt cx="1252" cy="983"/>
            </a:xfrm>
          </p:grpSpPr>
          <p:pic>
            <p:nvPicPr>
              <p:cNvPr id="259" name="Picture 94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Freeform 946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947"/>
            <p:cNvGrpSpPr>
              <a:grpSpLocks/>
            </p:cNvGrpSpPr>
            <p:nvPr/>
          </p:nvGrpSpPr>
          <p:grpSpPr bwMode="auto">
            <a:xfrm>
              <a:off x="6396038" y="5224463"/>
              <a:ext cx="463550" cy="398462"/>
              <a:chOff x="3987" y="-51"/>
              <a:chExt cx="1252" cy="983"/>
            </a:xfrm>
          </p:grpSpPr>
          <p:pic>
            <p:nvPicPr>
              <p:cNvPr id="257" name="Picture 94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87" y="-51"/>
                <a:ext cx="1252" cy="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8" name="Freeform 949"/>
              <p:cNvSpPr>
                <a:spLocks/>
              </p:cNvSpPr>
              <p:nvPr/>
            </p:nvSpPr>
            <p:spPr bwMode="auto">
              <a:xfrm>
                <a:off x="4507" y="37"/>
                <a:ext cx="640" cy="459"/>
              </a:xfrm>
              <a:custGeom>
                <a:avLst/>
                <a:gdLst>
                  <a:gd name="T0" fmla="*/ 39 w 714"/>
                  <a:gd name="T1" fmla="*/ 1 h 714"/>
                  <a:gd name="T2" fmla="*/ 214 w 714"/>
                  <a:gd name="T3" fmla="*/ 0 h 714"/>
                  <a:gd name="T4" fmla="*/ 170 w 714"/>
                  <a:gd name="T5" fmla="*/ 6 h 714"/>
                  <a:gd name="T6" fmla="*/ 0 w 714"/>
                  <a:gd name="T7" fmla="*/ 5 h 714"/>
                  <a:gd name="T8" fmla="*/ 39 w 714"/>
                  <a:gd name="T9" fmla="*/ 1 h 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714"/>
                  <a:gd name="T17" fmla="*/ 714 w 714"/>
                  <a:gd name="T18" fmla="*/ 714 h 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714">
                    <a:moveTo>
                      <a:pt x="126" y="36"/>
                    </a:moveTo>
                    <a:lnTo>
                      <a:pt x="714" y="0"/>
                    </a:lnTo>
                    <a:lnTo>
                      <a:pt x="564" y="714"/>
                    </a:lnTo>
                    <a:lnTo>
                      <a:pt x="0" y="570"/>
                    </a:lnTo>
                    <a:lnTo>
                      <a:pt x="126" y="36"/>
                    </a:lnTo>
                    <a:close/>
                  </a:path>
                </a:pathLst>
              </a:custGeom>
              <a:solidFill>
                <a:srgbClr val="EAEAEA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950"/>
            <p:cNvGrpSpPr>
              <a:grpSpLocks/>
            </p:cNvGrpSpPr>
            <p:nvPr/>
          </p:nvGrpSpPr>
          <p:grpSpPr bwMode="auto">
            <a:xfrm>
              <a:off x="8186738" y="5014913"/>
              <a:ext cx="249237" cy="555625"/>
              <a:chOff x="1115" y="2770"/>
              <a:chExt cx="589" cy="1034"/>
            </a:xfrm>
          </p:grpSpPr>
          <p:sp>
            <p:nvSpPr>
              <p:cNvPr id="225" name="Freeform 951"/>
              <p:cNvSpPr>
                <a:spLocks/>
              </p:cNvSpPr>
              <p:nvPr/>
            </p:nvSpPr>
            <p:spPr bwMode="auto">
              <a:xfrm>
                <a:off x="1581" y="2772"/>
                <a:ext cx="117" cy="986"/>
              </a:xfrm>
              <a:custGeom>
                <a:avLst/>
                <a:gdLst>
                  <a:gd name="T0" fmla="*/ 0 w 354"/>
                  <a:gd name="T1" fmla="*/ 0 h 2742"/>
                  <a:gd name="T2" fmla="*/ 0 w 354"/>
                  <a:gd name="T3" fmla="*/ 0 h 2742"/>
                  <a:gd name="T4" fmla="*/ 0 w 354"/>
                  <a:gd name="T5" fmla="*/ 0 h 2742"/>
                  <a:gd name="T6" fmla="*/ 0 w 354"/>
                  <a:gd name="T7" fmla="*/ 0 h 2742"/>
                  <a:gd name="T8" fmla="*/ 0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952"/>
              <p:cNvSpPr>
                <a:spLocks noChangeArrowheads="1"/>
              </p:cNvSpPr>
              <p:nvPr/>
            </p:nvSpPr>
            <p:spPr bwMode="auto">
              <a:xfrm>
                <a:off x="1141" y="2770"/>
                <a:ext cx="435" cy="98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27" name="Freeform 953"/>
              <p:cNvSpPr>
                <a:spLocks/>
              </p:cNvSpPr>
              <p:nvPr/>
            </p:nvSpPr>
            <p:spPr bwMode="auto">
              <a:xfrm>
                <a:off x="1603" y="2831"/>
                <a:ext cx="70" cy="913"/>
              </a:xfrm>
              <a:custGeom>
                <a:avLst/>
                <a:gdLst>
                  <a:gd name="T0" fmla="*/ 0 w 211"/>
                  <a:gd name="T1" fmla="*/ 0 h 2537"/>
                  <a:gd name="T2" fmla="*/ 0 w 211"/>
                  <a:gd name="T3" fmla="*/ 0 h 2537"/>
                  <a:gd name="T4" fmla="*/ 0 w 211"/>
                  <a:gd name="T5" fmla="*/ 0 h 2537"/>
                  <a:gd name="T6" fmla="*/ 0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954"/>
              <p:cNvSpPr>
                <a:spLocks/>
              </p:cNvSpPr>
              <p:nvPr/>
            </p:nvSpPr>
            <p:spPr bwMode="auto">
              <a:xfrm>
                <a:off x="1588" y="3293"/>
                <a:ext cx="109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955"/>
              <p:cNvSpPr>
                <a:spLocks noChangeArrowheads="1"/>
              </p:cNvSpPr>
              <p:nvPr/>
            </p:nvSpPr>
            <p:spPr bwMode="auto">
              <a:xfrm>
                <a:off x="1145" y="2885"/>
                <a:ext cx="248" cy="1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30" name="Group 956"/>
              <p:cNvGrpSpPr>
                <a:grpSpLocks/>
              </p:cNvGrpSpPr>
              <p:nvPr/>
            </p:nvGrpSpPr>
            <p:grpSpPr bwMode="auto">
              <a:xfrm>
                <a:off x="1367" y="2873"/>
                <a:ext cx="240" cy="63"/>
                <a:chOff x="614" y="2568"/>
                <a:chExt cx="725" cy="139"/>
              </a:xfrm>
            </p:grpSpPr>
            <p:sp>
              <p:nvSpPr>
                <p:cNvPr id="255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6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3" y="2582"/>
                  <a:ext cx="691" cy="1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1" name="Rectangle 959"/>
              <p:cNvSpPr>
                <a:spLocks noChangeArrowheads="1"/>
              </p:cNvSpPr>
              <p:nvPr/>
            </p:nvSpPr>
            <p:spPr bwMode="auto">
              <a:xfrm>
                <a:off x="1149" y="3024"/>
                <a:ext cx="248" cy="2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32" name="Group 960"/>
              <p:cNvGrpSpPr>
                <a:grpSpLocks/>
              </p:cNvGrpSpPr>
              <p:nvPr/>
            </p:nvGrpSpPr>
            <p:grpSpPr bwMode="auto">
              <a:xfrm>
                <a:off x="1366" y="3014"/>
                <a:ext cx="240" cy="58"/>
                <a:chOff x="614" y="2568"/>
                <a:chExt cx="725" cy="139"/>
              </a:xfrm>
            </p:grpSpPr>
            <p:sp>
              <p:nvSpPr>
                <p:cNvPr id="253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71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4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6" y="2585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3" name="Rectangle 963"/>
              <p:cNvSpPr>
                <a:spLocks noChangeArrowheads="1"/>
              </p:cNvSpPr>
              <p:nvPr/>
            </p:nvSpPr>
            <p:spPr bwMode="auto">
              <a:xfrm>
                <a:off x="1149" y="3172"/>
                <a:ext cx="244" cy="2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34" name="Rectangle 964"/>
              <p:cNvSpPr>
                <a:spLocks noChangeArrowheads="1"/>
              </p:cNvSpPr>
              <p:nvPr/>
            </p:nvSpPr>
            <p:spPr bwMode="auto">
              <a:xfrm>
                <a:off x="1153" y="3299"/>
                <a:ext cx="244" cy="21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35" name="Group 965"/>
              <p:cNvGrpSpPr>
                <a:grpSpLocks/>
              </p:cNvGrpSpPr>
              <p:nvPr/>
            </p:nvGrpSpPr>
            <p:grpSpPr bwMode="auto">
              <a:xfrm>
                <a:off x="1361" y="3287"/>
                <a:ext cx="240" cy="65"/>
                <a:chOff x="614" y="2568"/>
                <a:chExt cx="725" cy="139"/>
              </a:xfrm>
            </p:grpSpPr>
            <p:sp>
              <p:nvSpPr>
                <p:cNvPr id="251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2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7"/>
                  <a:ext cx="691" cy="1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6" name="Freeform 968"/>
              <p:cNvSpPr>
                <a:spLocks/>
              </p:cNvSpPr>
              <p:nvPr/>
            </p:nvSpPr>
            <p:spPr bwMode="auto">
              <a:xfrm>
                <a:off x="1590" y="3169"/>
                <a:ext cx="108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7" name="Group 969"/>
              <p:cNvGrpSpPr>
                <a:grpSpLocks/>
              </p:cNvGrpSpPr>
              <p:nvPr/>
            </p:nvGrpSpPr>
            <p:grpSpPr bwMode="auto">
              <a:xfrm>
                <a:off x="1363" y="3158"/>
                <a:ext cx="240" cy="60"/>
                <a:chOff x="614" y="2568"/>
                <a:chExt cx="725" cy="139"/>
              </a:xfrm>
            </p:grpSpPr>
            <p:sp>
              <p:nvSpPr>
                <p:cNvPr id="249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5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50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4" y="2579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38" name="Rectangle 972"/>
              <p:cNvSpPr>
                <a:spLocks noChangeArrowheads="1"/>
              </p:cNvSpPr>
              <p:nvPr/>
            </p:nvSpPr>
            <p:spPr bwMode="auto">
              <a:xfrm>
                <a:off x="1573" y="2770"/>
                <a:ext cx="30" cy="9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39" name="Freeform 973"/>
              <p:cNvSpPr>
                <a:spLocks/>
              </p:cNvSpPr>
              <p:nvPr/>
            </p:nvSpPr>
            <p:spPr bwMode="auto">
              <a:xfrm>
                <a:off x="1599" y="3019"/>
                <a:ext cx="98" cy="92"/>
              </a:xfrm>
              <a:custGeom>
                <a:avLst/>
                <a:gdLst>
                  <a:gd name="T0" fmla="*/ 0 w 296"/>
                  <a:gd name="T1" fmla="*/ 0 h 256"/>
                  <a:gd name="T2" fmla="*/ 0 w 296"/>
                  <a:gd name="T3" fmla="*/ 0 h 256"/>
                  <a:gd name="T4" fmla="*/ 0 w 296"/>
                  <a:gd name="T5" fmla="*/ 0 h 256"/>
                  <a:gd name="T6" fmla="*/ 0 w 296"/>
                  <a:gd name="T7" fmla="*/ 0 h 256"/>
                  <a:gd name="T8" fmla="*/ 0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974"/>
              <p:cNvSpPr>
                <a:spLocks/>
              </p:cNvSpPr>
              <p:nvPr/>
            </p:nvSpPr>
            <p:spPr bwMode="auto">
              <a:xfrm>
                <a:off x="1601" y="2878"/>
                <a:ext cx="101" cy="104"/>
              </a:xfrm>
              <a:custGeom>
                <a:avLst/>
                <a:gdLst>
                  <a:gd name="T0" fmla="*/ 0 w 304"/>
                  <a:gd name="T1" fmla="*/ 0 h 288"/>
                  <a:gd name="T2" fmla="*/ 0 w 304"/>
                  <a:gd name="T3" fmla="*/ 0 h 288"/>
                  <a:gd name="T4" fmla="*/ 0 w 304"/>
                  <a:gd name="T5" fmla="*/ 0 h 288"/>
                  <a:gd name="T6" fmla="*/ 0 w 304"/>
                  <a:gd name="T7" fmla="*/ 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Oval 975"/>
              <p:cNvSpPr>
                <a:spLocks noChangeArrowheads="1"/>
              </p:cNvSpPr>
              <p:nvPr/>
            </p:nvSpPr>
            <p:spPr bwMode="auto">
              <a:xfrm>
                <a:off x="1685" y="3712"/>
                <a:ext cx="19" cy="4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2" name="Freeform 976"/>
              <p:cNvSpPr>
                <a:spLocks/>
              </p:cNvSpPr>
              <p:nvPr/>
            </p:nvSpPr>
            <p:spPr bwMode="auto">
              <a:xfrm>
                <a:off x="1595" y="3713"/>
                <a:ext cx="102" cy="86"/>
              </a:xfrm>
              <a:custGeom>
                <a:avLst/>
                <a:gdLst>
                  <a:gd name="T0" fmla="*/ 0 w 306"/>
                  <a:gd name="T1" fmla="*/ 0 h 240"/>
                  <a:gd name="T2" fmla="*/ 0 w 306"/>
                  <a:gd name="T3" fmla="*/ 0 h 240"/>
                  <a:gd name="T4" fmla="*/ 0 w 306"/>
                  <a:gd name="T5" fmla="*/ 0 h 240"/>
                  <a:gd name="T6" fmla="*/ 0 w 306"/>
                  <a:gd name="T7" fmla="*/ 0 h 240"/>
                  <a:gd name="T8" fmla="*/ 0 w 30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AutoShape 977"/>
              <p:cNvSpPr>
                <a:spLocks noChangeArrowheads="1"/>
              </p:cNvSpPr>
              <p:nvPr/>
            </p:nvSpPr>
            <p:spPr bwMode="auto">
              <a:xfrm>
                <a:off x="1115" y="3742"/>
                <a:ext cx="495" cy="6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4" name="AutoShape 978"/>
              <p:cNvSpPr>
                <a:spLocks noChangeArrowheads="1"/>
              </p:cNvSpPr>
              <p:nvPr/>
            </p:nvSpPr>
            <p:spPr bwMode="auto">
              <a:xfrm>
                <a:off x="1141" y="3754"/>
                <a:ext cx="443" cy="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5" name="Oval 979"/>
              <p:cNvSpPr>
                <a:spLocks noChangeArrowheads="1"/>
              </p:cNvSpPr>
              <p:nvPr/>
            </p:nvSpPr>
            <p:spPr bwMode="auto">
              <a:xfrm>
                <a:off x="1183" y="3612"/>
                <a:ext cx="68" cy="6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6" name="Oval 980"/>
              <p:cNvSpPr>
                <a:spLocks noChangeArrowheads="1"/>
              </p:cNvSpPr>
              <p:nvPr/>
            </p:nvSpPr>
            <p:spPr bwMode="auto">
              <a:xfrm>
                <a:off x="1258" y="3615"/>
                <a:ext cx="68" cy="59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47" name="Oval 981"/>
              <p:cNvSpPr>
                <a:spLocks noChangeArrowheads="1"/>
              </p:cNvSpPr>
              <p:nvPr/>
            </p:nvSpPr>
            <p:spPr bwMode="auto">
              <a:xfrm>
                <a:off x="1333" y="3612"/>
                <a:ext cx="64" cy="6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48" name="Rectangle 982"/>
              <p:cNvSpPr>
                <a:spLocks noChangeArrowheads="1"/>
              </p:cNvSpPr>
              <p:nvPr/>
            </p:nvSpPr>
            <p:spPr bwMode="auto">
              <a:xfrm>
                <a:off x="1498" y="3376"/>
                <a:ext cx="34" cy="32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66" name="Group 983"/>
            <p:cNvGrpSpPr>
              <a:grpSpLocks/>
            </p:cNvGrpSpPr>
            <p:nvPr/>
          </p:nvGrpSpPr>
          <p:grpSpPr bwMode="auto">
            <a:xfrm>
              <a:off x="7900988" y="5224463"/>
              <a:ext cx="230187" cy="498475"/>
              <a:chOff x="1115" y="2770"/>
              <a:chExt cx="589" cy="1034"/>
            </a:xfrm>
          </p:grpSpPr>
          <p:sp>
            <p:nvSpPr>
              <p:cNvPr id="193" name="Freeform 984"/>
              <p:cNvSpPr>
                <a:spLocks/>
              </p:cNvSpPr>
              <p:nvPr/>
            </p:nvSpPr>
            <p:spPr bwMode="auto">
              <a:xfrm>
                <a:off x="1581" y="2772"/>
                <a:ext cx="117" cy="986"/>
              </a:xfrm>
              <a:custGeom>
                <a:avLst/>
                <a:gdLst>
                  <a:gd name="T0" fmla="*/ 0 w 354"/>
                  <a:gd name="T1" fmla="*/ 0 h 2742"/>
                  <a:gd name="T2" fmla="*/ 0 w 354"/>
                  <a:gd name="T3" fmla="*/ 0 h 2742"/>
                  <a:gd name="T4" fmla="*/ 0 w 354"/>
                  <a:gd name="T5" fmla="*/ 0 h 2742"/>
                  <a:gd name="T6" fmla="*/ 0 w 354"/>
                  <a:gd name="T7" fmla="*/ 0 h 2742"/>
                  <a:gd name="T8" fmla="*/ 0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985"/>
              <p:cNvSpPr>
                <a:spLocks noChangeArrowheads="1"/>
              </p:cNvSpPr>
              <p:nvPr/>
            </p:nvSpPr>
            <p:spPr bwMode="auto">
              <a:xfrm>
                <a:off x="1143" y="2770"/>
                <a:ext cx="431" cy="985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95" name="Freeform 986"/>
              <p:cNvSpPr>
                <a:spLocks/>
              </p:cNvSpPr>
              <p:nvPr/>
            </p:nvSpPr>
            <p:spPr bwMode="auto">
              <a:xfrm>
                <a:off x="1603" y="2831"/>
                <a:ext cx="70" cy="913"/>
              </a:xfrm>
              <a:custGeom>
                <a:avLst/>
                <a:gdLst>
                  <a:gd name="T0" fmla="*/ 0 w 211"/>
                  <a:gd name="T1" fmla="*/ 0 h 2537"/>
                  <a:gd name="T2" fmla="*/ 0 w 211"/>
                  <a:gd name="T3" fmla="*/ 0 h 2537"/>
                  <a:gd name="T4" fmla="*/ 0 w 211"/>
                  <a:gd name="T5" fmla="*/ 0 h 2537"/>
                  <a:gd name="T6" fmla="*/ 0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987"/>
              <p:cNvSpPr>
                <a:spLocks/>
              </p:cNvSpPr>
              <p:nvPr/>
            </p:nvSpPr>
            <p:spPr bwMode="auto">
              <a:xfrm>
                <a:off x="1588" y="3293"/>
                <a:ext cx="109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Rectangle 988"/>
              <p:cNvSpPr>
                <a:spLocks noChangeArrowheads="1"/>
              </p:cNvSpPr>
              <p:nvPr/>
            </p:nvSpPr>
            <p:spPr bwMode="auto">
              <a:xfrm>
                <a:off x="1143" y="2885"/>
                <a:ext cx="248" cy="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98" name="Group 989"/>
              <p:cNvGrpSpPr>
                <a:grpSpLocks/>
              </p:cNvGrpSpPr>
              <p:nvPr/>
            </p:nvGrpSpPr>
            <p:grpSpPr bwMode="auto">
              <a:xfrm>
                <a:off x="1367" y="2873"/>
                <a:ext cx="240" cy="63"/>
                <a:chOff x="614" y="2568"/>
                <a:chExt cx="725" cy="139"/>
              </a:xfrm>
            </p:grpSpPr>
            <p:sp>
              <p:nvSpPr>
                <p:cNvPr id="223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24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99" name="Rectangle 992"/>
              <p:cNvSpPr>
                <a:spLocks noChangeArrowheads="1"/>
              </p:cNvSpPr>
              <p:nvPr/>
            </p:nvSpPr>
            <p:spPr bwMode="auto">
              <a:xfrm>
                <a:off x="1152" y="3024"/>
                <a:ext cx="244" cy="23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00" name="Group 993"/>
              <p:cNvGrpSpPr>
                <a:grpSpLocks/>
              </p:cNvGrpSpPr>
              <p:nvPr/>
            </p:nvGrpSpPr>
            <p:grpSpPr bwMode="auto">
              <a:xfrm>
                <a:off x="1366" y="3014"/>
                <a:ext cx="240" cy="58"/>
                <a:chOff x="614" y="2568"/>
                <a:chExt cx="725" cy="139"/>
              </a:xfrm>
            </p:grpSpPr>
            <p:sp>
              <p:nvSpPr>
                <p:cNvPr id="221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22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699" cy="1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01" name="Rectangle 996"/>
              <p:cNvSpPr>
                <a:spLocks noChangeArrowheads="1"/>
              </p:cNvSpPr>
              <p:nvPr/>
            </p:nvSpPr>
            <p:spPr bwMode="auto">
              <a:xfrm>
                <a:off x="1147" y="3172"/>
                <a:ext cx="244" cy="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02" name="Rectangle 997"/>
              <p:cNvSpPr>
                <a:spLocks noChangeArrowheads="1"/>
              </p:cNvSpPr>
              <p:nvPr/>
            </p:nvSpPr>
            <p:spPr bwMode="auto">
              <a:xfrm>
                <a:off x="1152" y="3300"/>
                <a:ext cx="248" cy="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203" name="Group 998"/>
              <p:cNvGrpSpPr>
                <a:grpSpLocks/>
              </p:cNvGrpSpPr>
              <p:nvPr/>
            </p:nvGrpSpPr>
            <p:grpSpPr bwMode="auto">
              <a:xfrm>
                <a:off x="1361" y="3287"/>
                <a:ext cx="240" cy="65"/>
                <a:chOff x="614" y="2568"/>
                <a:chExt cx="725" cy="139"/>
              </a:xfrm>
            </p:grpSpPr>
            <p:sp>
              <p:nvSpPr>
                <p:cNvPr id="219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20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2" y="2582"/>
                  <a:ext cx="699" cy="1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04" name="Freeform 1001"/>
              <p:cNvSpPr>
                <a:spLocks/>
              </p:cNvSpPr>
              <p:nvPr/>
            </p:nvSpPr>
            <p:spPr bwMode="auto">
              <a:xfrm>
                <a:off x="1590" y="3169"/>
                <a:ext cx="108" cy="81"/>
              </a:xfrm>
              <a:custGeom>
                <a:avLst/>
                <a:gdLst>
                  <a:gd name="T0" fmla="*/ 0 w 328"/>
                  <a:gd name="T1" fmla="*/ 0 h 226"/>
                  <a:gd name="T2" fmla="*/ 0 w 328"/>
                  <a:gd name="T3" fmla="*/ 0 h 226"/>
                  <a:gd name="T4" fmla="*/ 0 w 328"/>
                  <a:gd name="T5" fmla="*/ 0 h 226"/>
                  <a:gd name="T6" fmla="*/ 0 w 328"/>
                  <a:gd name="T7" fmla="*/ 0 h 226"/>
                  <a:gd name="T8" fmla="*/ 0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" name="Group 1002"/>
              <p:cNvGrpSpPr>
                <a:grpSpLocks/>
              </p:cNvGrpSpPr>
              <p:nvPr/>
            </p:nvGrpSpPr>
            <p:grpSpPr bwMode="auto">
              <a:xfrm>
                <a:off x="1363" y="3158"/>
                <a:ext cx="240" cy="60"/>
                <a:chOff x="614" y="2568"/>
                <a:chExt cx="725" cy="139"/>
              </a:xfrm>
            </p:grpSpPr>
            <p:sp>
              <p:nvSpPr>
                <p:cNvPr id="217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218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6" y="2585"/>
                  <a:ext cx="699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206" name="Rectangle 1005"/>
              <p:cNvSpPr>
                <a:spLocks noChangeArrowheads="1"/>
              </p:cNvSpPr>
              <p:nvPr/>
            </p:nvSpPr>
            <p:spPr bwMode="auto">
              <a:xfrm>
                <a:off x="1574" y="2770"/>
                <a:ext cx="28" cy="9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07" name="Freeform 1006"/>
              <p:cNvSpPr>
                <a:spLocks/>
              </p:cNvSpPr>
              <p:nvPr/>
            </p:nvSpPr>
            <p:spPr bwMode="auto">
              <a:xfrm>
                <a:off x="1599" y="3019"/>
                <a:ext cx="98" cy="92"/>
              </a:xfrm>
              <a:custGeom>
                <a:avLst/>
                <a:gdLst>
                  <a:gd name="T0" fmla="*/ 0 w 296"/>
                  <a:gd name="T1" fmla="*/ 0 h 256"/>
                  <a:gd name="T2" fmla="*/ 0 w 296"/>
                  <a:gd name="T3" fmla="*/ 0 h 256"/>
                  <a:gd name="T4" fmla="*/ 0 w 296"/>
                  <a:gd name="T5" fmla="*/ 0 h 256"/>
                  <a:gd name="T6" fmla="*/ 0 w 296"/>
                  <a:gd name="T7" fmla="*/ 0 h 256"/>
                  <a:gd name="T8" fmla="*/ 0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07"/>
              <p:cNvSpPr>
                <a:spLocks/>
              </p:cNvSpPr>
              <p:nvPr/>
            </p:nvSpPr>
            <p:spPr bwMode="auto">
              <a:xfrm>
                <a:off x="1601" y="2878"/>
                <a:ext cx="101" cy="104"/>
              </a:xfrm>
              <a:custGeom>
                <a:avLst/>
                <a:gdLst>
                  <a:gd name="T0" fmla="*/ 0 w 304"/>
                  <a:gd name="T1" fmla="*/ 0 h 288"/>
                  <a:gd name="T2" fmla="*/ 0 w 304"/>
                  <a:gd name="T3" fmla="*/ 0 h 288"/>
                  <a:gd name="T4" fmla="*/ 0 w 304"/>
                  <a:gd name="T5" fmla="*/ 0 h 288"/>
                  <a:gd name="T6" fmla="*/ 0 w 304"/>
                  <a:gd name="T7" fmla="*/ 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Oval 1008"/>
              <p:cNvSpPr>
                <a:spLocks noChangeArrowheads="1"/>
              </p:cNvSpPr>
              <p:nvPr/>
            </p:nvSpPr>
            <p:spPr bwMode="auto">
              <a:xfrm>
                <a:off x="1684" y="3712"/>
                <a:ext cx="20" cy="4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0" name="Freeform 1009"/>
              <p:cNvSpPr>
                <a:spLocks/>
              </p:cNvSpPr>
              <p:nvPr/>
            </p:nvSpPr>
            <p:spPr bwMode="auto">
              <a:xfrm>
                <a:off x="1595" y="3713"/>
                <a:ext cx="102" cy="86"/>
              </a:xfrm>
              <a:custGeom>
                <a:avLst/>
                <a:gdLst>
                  <a:gd name="T0" fmla="*/ 0 w 306"/>
                  <a:gd name="T1" fmla="*/ 0 h 240"/>
                  <a:gd name="T2" fmla="*/ 0 w 306"/>
                  <a:gd name="T3" fmla="*/ 0 h 240"/>
                  <a:gd name="T4" fmla="*/ 0 w 306"/>
                  <a:gd name="T5" fmla="*/ 0 h 240"/>
                  <a:gd name="T6" fmla="*/ 0 w 306"/>
                  <a:gd name="T7" fmla="*/ 0 h 240"/>
                  <a:gd name="T8" fmla="*/ 0 w 30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AutoShape 1010"/>
              <p:cNvSpPr>
                <a:spLocks noChangeArrowheads="1"/>
              </p:cNvSpPr>
              <p:nvPr/>
            </p:nvSpPr>
            <p:spPr bwMode="auto">
              <a:xfrm>
                <a:off x="1115" y="3741"/>
                <a:ext cx="496" cy="6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2" name="AutoShape 1011"/>
              <p:cNvSpPr>
                <a:spLocks noChangeArrowheads="1"/>
              </p:cNvSpPr>
              <p:nvPr/>
            </p:nvSpPr>
            <p:spPr bwMode="auto">
              <a:xfrm>
                <a:off x="1143" y="3755"/>
                <a:ext cx="443" cy="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3" name="Oval 1012"/>
              <p:cNvSpPr>
                <a:spLocks noChangeArrowheads="1"/>
              </p:cNvSpPr>
              <p:nvPr/>
            </p:nvSpPr>
            <p:spPr bwMode="auto">
              <a:xfrm>
                <a:off x="1184" y="3613"/>
                <a:ext cx="65" cy="6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4" name="Oval 1013"/>
              <p:cNvSpPr>
                <a:spLocks noChangeArrowheads="1"/>
              </p:cNvSpPr>
              <p:nvPr/>
            </p:nvSpPr>
            <p:spPr bwMode="auto">
              <a:xfrm>
                <a:off x="1257" y="3613"/>
                <a:ext cx="65" cy="6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15" name="Oval 1014"/>
              <p:cNvSpPr>
                <a:spLocks noChangeArrowheads="1"/>
              </p:cNvSpPr>
              <p:nvPr/>
            </p:nvSpPr>
            <p:spPr bwMode="auto">
              <a:xfrm>
                <a:off x="1330" y="3613"/>
                <a:ext cx="65" cy="59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216" name="Rectangle 1015"/>
              <p:cNvSpPr>
                <a:spLocks noChangeArrowheads="1"/>
              </p:cNvSpPr>
              <p:nvPr/>
            </p:nvSpPr>
            <p:spPr bwMode="auto">
              <a:xfrm>
                <a:off x="1497" y="3376"/>
                <a:ext cx="32" cy="32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67" name="Group 1016"/>
            <p:cNvGrpSpPr>
              <a:grpSpLocks/>
            </p:cNvGrpSpPr>
            <p:nvPr/>
          </p:nvGrpSpPr>
          <p:grpSpPr bwMode="auto">
            <a:xfrm>
              <a:off x="7389813" y="3911600"/>
              <a:ext cx="506412" cy="209550"/>
              <a:chOff x="4655" y="2464"/>
              <a:chExt cx="319" cy="132"/>
            </a:xfrm>
          </p:grpSpPr>
          <p:grpSp>
            <p:nvGrpSpPr>
              <p:cNvPr id="176" name="Group 1017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85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8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87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88" name="Group 102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91" name="Freeform 102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02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" name="Line 102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02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8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79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80" name="Group 1029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83" name="Freeform 10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0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1" name="Line 1032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033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034"/>
            <p:cNvGrpSpPr>
              <a:grpSpLocks/>
            </p:cNvGrpSpPr>
            <p:nvPr/>
          </p:nvGrpSpPr>
          <p:grpSpPr bwMode="auto">
            <a:xfrm>
              <a:off x="7081838" y="3629025"/>
              <a:ext cx="506412" cy="209550"/>
              <a:chOff x="4655" y="2464"/>
              <a:chExt cx="319" cy="132"/>
            </a:xfrm>
          </p:grpSpPr>
          <p:grpSp>
            <p:nvGrpSpPr>
              <p:cNvPr id="159" name="Group 1035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68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70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71" name="Group 103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74" name="Freeform 10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10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" name="Line 104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04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61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62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63" name="Group 1047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66" name="Freeform 10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0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" name="Line 1050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051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052"/>
            <p:cNvGrpSpPr>
              <a:grpSpLocks/>
            </p:cNvGrpSpPr>
            <p:nvPr/>
          </p:nvGrpSpPr>
          <p:grpSpPr bwMode="auto">
            <a:xfrm>
              <a:off x="7732713" y="3641725"/>
              <a:ext cx="506412" cy="209550"/>
              <a:chOff x="4655" y="2464"/>
              <a:chExt cx="319" cy="132"/>
            </a:xfrm>
          </p:grpSpPr>
          <p:grpSp>
            <p:nvGrpSpPr>
              <p:cNvPr id="142" name="Group 1053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51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5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53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54" name="Group 1057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57" name="Freeform 105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05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" name="Line 1060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61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44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45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46" name="Group 1065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49" name="Freeform 10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0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" name="Line 1068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069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070"/>
            <p:cNvGrpSpPr>
              <a:grpSpLocks/>
            </p:cNvGrpSpPr>
            <p:nvPr/>
          </p:nvGrpSpPr>
          <p:grpSpPr bwMode="auto">
            <a:xfrm>
              <a:off x="7202488" y="2486025"/>
              <a:ext cx="392112" cy="180975"/>
              <a:chOff x="4655" y="2464"/>
              <a:chExt cx="319" cy="132"/>
            </a:xfrm>
          </p:grpSpPr>
          <p:grpSp>
            <p:nvGrpSpPr>
              <p:cNvPr id="125" name="Group 1071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34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36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37" name="Group 1075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40" name="Freeform 107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07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Line 1078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079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7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8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9" name="Group 1083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32" name="Freeform 10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0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Line 1086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087"/>
              <p:cNvSpPr>
                <a:spLocks noChangeShapeType="1"/>
              </p:cNvSpPr>
              <p:nvPr/>
            </p:nvSpPr>
            <p:spPr bwMode="auto">
              <a:xfrm>
                <a:off x="4971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1088"/>
            <p:cNvGrpSpPr>
              <a:grpSpLocks/>
            </p:cNvGrpSpPr>
            <p:nvPr/>
          </p:nvGrpSpPr>
          <p:grpSpPr bwMode="auto">
            <a:xfrm>
              <a:off x="7205663" y="2752725"/>
              <a:ext cx="407987" cy="180975"/>
              <a:chOff x="4655" y="2464"/>
              <a:chExt cx="319" cy="132"/>
            </a:xfrm>
          </p:grpSpPr>
          <p:grpSp>
            <p:nvGrpSpPr>
              <p:cNvPr id="108" name="Group 1089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17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1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19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20" name="Group 1093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23" name="Freeform 109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09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" name="Line 1096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097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10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11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12" name="Group 1101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115" name="Freeform 110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10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" name="Line 1104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105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1106"/>
            <p:cNvGrpSpPr>
              <a:grpSpLocks/>
            </p:cNvGrpSpPr>
            <p:nvPr/>
          </p:nvGrpSpPr>
          <p:grpSpPr bwMode="auto">
            <a:xfrm>
              <a:off x="7758113" y="2749550"/>
              <a:ext cx="407987" cy="180975"/>
              <a:chOff x="4655" y="2464"/>
              <a:chExt cx="319" cy="132"/>
            </a:xfrm>
          </p:grpSpPr>
          <p:grpSp>
            <p:nvGrpSpPr>
              <p:cNvPr id="91" name="Group 1107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100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102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103" name="Group 1111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106" name="Freeform 111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11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Line 1114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115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3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94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95" name="Group 1119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98" name="Freeform 112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2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" name="Line 1122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123"/>
              <p:cNvSpPr>
                <a:spLocks noChangeShapeType="1"/>
              </p:cNvSpPr>
              <p:nvPr/>
            </p:nvSpPr>
            <p:spPr bwMode="auto">
              <a:xfrm>
                <a:off x="4972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1124"/>
            <p:cNvGrpSpPr>
              <a:grpSpLocks/>
            </p:cNvGrpSpPr>
            <p:nvPr/>
          </p:nvGrpSpPr>
          <p:grpSpPr bwMode="auto">
            <a:xfrm>
              <a:off x="7688263" y="2390775"/>
              <a:ext cx="392112" cy="180975"/>
              <a:chOff x="4655" y="2464"/>
              <a:chExt cx="319" cy="132"/>
            </a:xfrm>
          </p:grpSpPr>
          <p:grpSp>
            <p:nvGrpSpPr>
              <p:cNvPr id="74" name="Group 1125"/>
              <p:cNvGrpSpPr>
                <a:grpSpLocks/>
              </p:cNvGrpSpPr>
              <p:nvPr/>
            </p:nvGrpSpPr>
            <p:grpSpPr bwMode="auto">
              <a:xfrm>
                <a:off x="4660" y="2464"/>
                <a:ext cx="310" cy="130"/>
                <a:chOff x="4334" y="1470"/>
                <a:chExt cx="246" cy="107"/>
              </a:xfrm>
            </p:grpSpPr>
            <p:sp>
              <p:nvSpPr>
                <p:cNvPr id="83" name="Oval 407"/>
                <p:cNvSpPr>
                  <a:spLocks noChangeArrowheads="1"/>
                </p:cNvSpPr>
                <p:nvPr/>
              </p:nvSpPr>
              <p:spPr bwMode="auto">
                <a:xfrm>
                  <a:off x="4335" y="1517"/>
                  <a:ext cx="244" cy="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8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35" y="1511"/>
                  <a:ext cx="245" cy="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85" name="Oval 411"/>
                <p:cNvSpPr>
                  <a:spLocks noChangeArrowheads="1"/>
                </p:cNvSpPr>
                <p:nvPr/>
              </p:nvSpPr>
              <p:spPr bwMode="auto">
                <a:xfrm>
                  <a:off x="4334" y="1470"/>
                  <a:ext cx="244" cy="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grpSp>
              <p:nvGrpSpPr>
                <p:cNvPr id="86" name="Group 1129"/>
                <p:cNvGrpSpPr>
                  <a:grpSpLocks/>
                </p:cNvGrpSpPr>
                <p:nvPr/>
              </p:nvGrpSpPr>
              <p:grpSpPr bwMode="auto">
                <a:xfrm>
                  <a:off x="4383" y="1488"/>
                  <a:ext cx="138" cy="33"/>
                  <a:chOff x="2468" y="1332"/>
                  <a:chExt cx="310" cy="60"/>
                </a:xfrm>
              </p:grpSpPr>
              <p:sp>
                <p:nvSpPr>
                  <p:cNvPr id="89" name="Freeform 113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13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folHlink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 w="12700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Line 1132"/>
                <p:cNvSpPr>
                  <a:spLocks noChangeShapeType="1"/>
                </p:cNvSpPr>
                <p:nvPr/>
              </p:nvSpPr>
              <p:spPr bwMode="auto">
                <a:xfrm>
                  <a:off x="4335" y="1503"/>
                  <a:ext cx="0" cy="47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133"/>
                <p:cNvSpPr>
                  <a:spLocks noChangeShapeType="1"/>
                </p:cNvSpPr>
                <p:nvPr/>
              </p:nvSpPr>
              <p:spPr bwMode="auto">
                <a:xfrm>
                  <a:off x="4578" y="1505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Oval 407"/>
              <p:cNvSpPr>
                <a:spLocks noChangeArrowheads="1"/>
              </p:cNvSpPr>
              <p:nvPr/>
            </p:nvSpPr>
            <p:spPr bwMode="auto">
              <a:xfrm>
                <a:off x="4656" y="2522"/>
                <a:ext cx="316" cy="7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76" name="Rectangle 4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318" cy="45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77" name="Oval 411"/>
              <p:cNvSpPr>
                <a:spLocks noChangeArrowheads="1"/>
              </p:cNvSpPr>
              <p:nvPr/>
            </p:nvSpPr>
            <p:spPr bwMode="auto">
              <a:xfrm>
                <a:off x="4655" y="2464"/>
                <a:ext cx="317" cy="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78" name="Group 1137"/>
              <p:cNvGrpSpPr>
                <a:grpSpLocks/>
              </p:cNvGrpSpPr>
              <p:nvPr/>
            </p:nvGrpSpPr>
            <p:grpSpPr bwMode="auto">
              <a:xfrm>
                <a:off x="4719" y="2486"/>
                <a:ext cx="179" cy="41"/>
                <a:chOff x="2468" y="1332"/>
                <a:chExt cx="310" cy="60"/>
              </a:xfrm>
            </p:grpSpPr>
            <p:sp>
              <p:nvSpPr>
                <p:cNvPr id="81" name="Freeform 1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Line 1140"/>
              <p:cNvSpPr>
                <a:spLocks noChangeShapeType="1"/>
              </p:cNvSpPr>
              <p:nvPr/>
            </p:nvSpPr>
            <p:spPr bwMode="auto">
              <a:xfrm>
                <a:off x="4656" y="2506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41"/>
              <p:cNvSpPr>
                <a:spLocks noChangeShapeType="1"/>
              </p:cNvSpPr>
              <p:nvPr/>
            </p:nvSpPr>
            <p:spPr bwMode="auto">
              <a:xfrm>
                <a:off x="4971" y="250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86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377" y="2150530"/>
            <a:ext cx="6537321" cy="999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layer solves a particular set of problems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65377" y="1146875"/>
            <a:ext cx="6537322" cy="5594888"/>
          </a:xfrm>
        </p:spPr>
        <p:txBody>
          <a:bodyPr>
            <a:normAutofit/>
          </a:bodyPr>
          <a:lstStyle/>
          <a:p>
            <a:r>
              <a:rPr lang="en-US" dirty="0"/>
              <a:t>Link layer: shares a physical channel among several transmitters/receivers</a:t>
            </a:r>
          </a:p>
          <a:p>
            <a:r>
              <a:rPr lang="en-US" b="1" dirty="0">
                <a:solidFill>
                  <a:schemeClr val="accent1"/>
                </a:solidFill>
              </a:rPr>
              <a:t>Network layer</a:t>
            </a:r>
            <a:r>
              <a:rPr lang="en-US" dirty="0"/>
              <a:t>: routes from source to destination, along many hops.</a:t>
            </a:r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Multiplexing (&gt;1 connection / machine)</a:t>
            </a:r>
          </a:p>
          <a:p>
            <a:pPr lvl="1"/>
            <a:r>
              <a:rPr lang="en-US" dirty="0"/>
              <a:t>Ordering, • Acknowledgement, • Pacing</a:t>
            </a:r>
          </a:p>
          <a:p>
            <a:r>
              <a:rPr lang="en-US" dirty="0"/>
              <a:t>HTTP layer:</a:t>
            </a:r>
          </a:p>
          <a:p>
            <a:pPr lvl="1"/>
            <a:r>
              <a:rPr lang="en-US" dirty="0"/>
              <a:t>Resource </a:t>
            </a:r>
            <a:r>
              <a:rPr lang="en-US" dirty="0" err="1"/>
              <a:t>urls</a:t>
            </a:r>
            <a:r>
              <a:rPr lang="en-US" dirty="0"/>
              <a:t>, • Response codes,</a:t>
            </a:r>
          </a:p>
          <a:p>
            <a:pPr lvl="1"/>
            <a:r>
              <a:rPr lang="en-US" dirty="0"/>
              <a:t>Caching, • Content-types, • Compression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71" y="1190783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Ethernet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MAC addresses, CRC, etc.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Ethernet payload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004" y="2150530"/>
            <a:ext cx="4436534" cy="4453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IP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IP addresses, TTL,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404" y="3149599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TCP Packet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Port #, sequence #, </a:t>
            </a:r>
            <a:r>
              <a:rPr lang="en-US" sz="2800" i="1" dirty="0" err="1">
                <a:solidFill>
                  <a:schemeClr val="tx1"/>
                </a:solidFill>
              </a:rPr>
              <a:t>ack</a:t>
            </a:r>
            <a:r>
              <a:rPr lang="en-US" sz="2800" i="1" dirty="0">
                <a:solidFill>
                  <a:schemeClr val="tx1"/>
                </a:solidFill>
              </a:rPr>
              <a:t> #,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TCP payload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805" y="4114801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 Response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status code, content-type, etc.</a:t>
            </a:r>
          </a:p>
          <a:p>
            <a:pPr algn="ctr"/>
            <a:endParaRPr lang="en-US" sz="2800" i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&lt;html&gt;&lt;body&gt;&lt;h1&gt;My great page&lt;/h1&gt;&lt;p&gt;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3971</TotalTime>
  <Words>2503</Words>
  <Application>Microsoft Macintosh PowerPoint</Application>
  <PresentationFormat>Widescreen</PresentationFormat>
  <Paragraphs>506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Comic Sans MS</vt:lpstr>
      <vt:lpstr>Courier New</vt:lpstr>
      <vt:lpstr>Garamond</vt:lpstr>
      <vt:lpstr>Tahoma</vt:lpstr>
      <vt:lpstr>Times New Roman</vt:lpstr>
      <vt:lpstr>Wingdings</vt:lpstr>
      <vt:lpstr>Theme1</vt:lpstr>
      <vt:lpstr>CS-340 Introduction to Computer Networking  Lecture 8: IPv4 Addressing</vt:lpstr>
      <vt:lpstr>Last Lecture: TCP Congestion Control</vt:lpstr>
      <vt:lpstr>Congestion Control</vt:lpstr>
      <vt:lpstr>TCP in practice: HTTP POST a small file on Ethernet</vt:lpstr>
      <vt:lpstr>TCP in practice: HTTP POST a small file on WiFi</vt:lpstr>
      <vt:lpstr>TCP in practice: SCP a large file to Seattle</vt:lpstr>
      <vt:lpstr>TCP in practice: SCP a large file on campus</vt:lpstr>
      <vt:lpstr>Next topic: IP/Forwarding</vt:lpstr>
      <vt:lpstr>Each layer solves a particular set of problems</vt:lpstr>
      <vt:lpstr>Internet Protocol (IP) delivers packets (datagrams)</vt:lpstr>
      <vt:lpstr>Routing </vt:lpstr>
      <vt:lpstr>Packet Forwarding</vt:lpstr>
      <vt:lpstr>What is a router?</vt:lpstr>
      <vt:lpstr>IPv4 addressing</vt:lpstr>
      <vt:lpstr>Interface connections</vt:lpstr>
      <vt:lpstr>Preview of MAC addresses</vt:lpstr>
      <vt:lpstr>IP subnets</vt:lpstr>
      <vt:lpstr>What are subnets used for?</vt:lpstr>
      <vt:lpstr>How many subnets?</vt:lpstr>
      <vt:lpstr>IPv4 addressing</vt:lpstr>
      <vt:lpstr>Forwarding rules</vt:lpstr>
      <vt:lpstr>Forwarding tables in IP use longest prefix matching</vt:lpstr>
      <vt:lpstr>IPv4 packet (datagram)</vt:lpstr>
      <vt:lpstr>IPv4 fragmentation</vt:lpstr>
      <vt:lpstr>IPv4 fragmentation &amp; reassembly example</vt:lpstr>
      <vt:lpstr>Intermission </vt:lpstr>
      <vt:lpstr>IP network configuration</vt:lpstr>
      <vt:lpstr>DHCP, greatly simplified</vt:lpstr>
      <vt:lpstr>Hierarchical addressing</vt:lpstr>
      <vt:lpstr>Longest-prefix matching, again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232</cp:revision>
  <cp:lastPrinted>2020-01-30T20:05:22Z</cp:lastPrinted>
  <dcterms:created xsi:type="dcterms:W3CDTF">2017-09-19T21:33:23Z</dcterms:created>
  <dcterms:modified xsi:type="dcterms:W3CDTF">2020-10-06T22:14:57Z</dcterms:modified>
</cp:coreProperties>
</file>