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81" r:id="rId4"/>
    <p:sldId id="290" r:id="rId5"/>
    <p:sldId id="291" r:id="rId6"/>
    <p:sldId id="282" r:id="rId7"/>
    <p:sldId id="283" r:id="rId8"/>
    <p:sldId id="297" r:id="rId9"/>
    <p:sldId id="284" r:id="rId10"/>
    <p:sldId id="285" r:id="rId11"/>
    <p:sldId id="286" r:id="rId12"/>
    <p:sldId id="294" r:id="rId13"/>
    <p:sldId id="287" r:id="rId14"/>
    <p:sldId id="295" r:id="rId15"/>
    <p:sldId id="288" r:id="rId16"/>
    <p:sldId id="296" r:id="rId17"/>
    <p:sldId id="299" r:id="rId18"/>
    <p:sldId id="300" r:id="rId19"/>
    <p:sldId id="303" r:id="rId20"/>
    <p:sldId id="304" r:id="rId21"/>
    <p:sldId id="301" r:id="rId22"/>
    <p:sldId id="305" r:id="rId23"/>
    <p:sldId id="263" r:id="rId24"/>
    <p:sldId id="264" r:id="rId25"/>
    <p:sldId id="265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58"/>
            <p14:sldId id="281"/>
            <p14:sldId id="290"/>
            <p14:sldId id="291"/>
            <p14:sldId id="282"/>
            <p14:sldId id="283"/>
            <p14:sldId id="297"/>
            <p14:sldId id="284"/>
            <p14:sldId id="285"/>
            <p14:sldId id="286"/>
            <p14:sldId id="294"/>
            <p14:sldId id="287"/>
            <p14:sldId id="295"/>
            <p14:sldId id="288"/>
            <p14:sldId id="296"/>
            <p14:sldId id="299"/>
            <p14:sldId id="300"/>
            <p14:sldId id="303"/>
            <p14:sldId id="304"/>
            <p14:sldId id="301"/>
            <p14:sldId id="305"/>
            <p14:sldId id="263"/>
            <p14:sldId id="264"/>
            <p14:sldId id="265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092"/>
    <a:srgbClr val="0CAB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84"/>
    <p:restoredTop sz="94694"/>
  </p:normalViewPr>
  <p:slideViewPr>
    <p:cSldViewPr snapToGrid="0" snapToObjects="1">
      <p:cViewPr varScale="1">
        <p:scale>
          <a:sx n="101" d="100"/>
          <a:sy n="101" d="100"/>
        </p:scale>
        <p:origin x="22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7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9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2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4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07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F0B3B-D45C-0741-ACAF-10860319AAE8}"/>
              </a:ext>
            </a:extLst>
          </p:cNvPr>
          <p:cNvSpPr txBox="1"/>
          <p:nvPr userDrawn="1"/>
        </p:nvSpPr>
        <p:spPr>
          <a:xfrm>
            <a:off x="11393905" y="154983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E72132-18A4-A340-91B0-EAA9D08BB4B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ITr127KZt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658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queue.acm.org/detail.cfm?id=302218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apnic.net/2017/05/09/bbr-new-kid-tcp-bloc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403"/>
            <a:ext cx="9144000" cy="3433436"/>
          </a:xfrm>
        </p:spPr>
        <p:txBody>
          <a:bodyPr anchor="ctr"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EECS-340 Introduction to Computer Networking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dirty="0"/>
              <a:t>Lecture 7: TCP Congestion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995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 dirty="0"/>
              <a:t>Steve Tarzia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7190" y="6086395"/>
            <a:ext cx="644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/>
              <a:t>Many diagrams &amp; slides </a:t>
            </a:r>
            <a:r>
              <a:rPr lang="en-US" i="1" dirty="0"/>
              <a:t>are adapted from those by J.F Kurose and K.W. Ross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7190" y="6086395"/>
            <a:ext cx="644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Many diagrams &amp; slides are adapted from those by J.F Kurose and K.W. Ross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811" y="165922"/>
            <a:ext cx="504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https://www.youtube.com/watch?v=yITr127KZtQ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control states</a:t>
            </a:r>
          </a:p>
        </p:txBody>
      </p:sp>
      <p:sp>
        <p:nvSpPr>
          <p:cNvPr id="113" name="Content Placeholder 112"/>
          <p:cNvSpPr>
            <a:spLocks noGrp="1"/>
          </p:cNvSpPr>
          <p:nvPr>
            <p:ph idx="1"/>
          </p:nvPr>
        </p:nvSpPr>
        <p:spPr>
          <a:xfrm>
            <a:off x="263471" y="1146875"/>
            <a:ext cx="3297847" cy="5594888"/>
          </a:xfrm>
        </p:spPr>
        <p:txBody>
          <a:bodyPr/>
          <a:lstStyle/>
          <a:p>
            <a:r>
              <a:rPr lang="en-US" dirty="0"/>
              <a:t>Previous slide is missing some details.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812263" y="473371"/>
            <a:ext cx="8379737" cy="6164140"/>
            <a:chOff x="874541" y="389115"/>
            <a:chExt cx="8379737" cy="6164140"/>
          </a:xfrm>
        </p:grpSpPr>
        <p:grpSp>
          <p:nvGrpSpPr>
            <p:cNvPr id="4" name="Group 240"/>
            <p:cNvGrpSpPr>
              <a:grpSpLocks/>
            </p:cNvGrpSpPr>
            <p:nvPr/>
          </p:nvGrpSpPr>
          <p:grpSpPr bwMode="auto">
            <a:xfrm>
              <a:off x="3837471" y="2439566"/>
              <a:ext cx="2409062" cy="932079"/>
              <a:chOff x="2168" y="1727"/>
              <a:chExt cx="1344" cy="520"/>
            </a:xfrm>
          </p:grpSpPr>
          <p:grpSp>
            <p:nvGrpSpPr>
              <p:cNvPr id="5" name="Group 171"/>
              <p:cNvGrpSpPr>
                <a:grpSpLocks/>
              </p:cNvGrpSpPr>
              <p:nvPr/>
            </p:nvGrpSpPr>
            <p:grpSpPr bwMode="auto">
              <a:xfrm>
                <a:off x="2280" y="1727"/>
                <a:ext cx="1096" cy="520"/>
                <a:chOff x="2280" y="1727"/>
                <a:chExt cx="1096" cy="520"/>
              </a:xfrm>
            </p:grpSpPr>
            <p:sp>
              <p:nvSpPr>
                <p:cNvPr id="7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2640" y="1727"/>
                  <a:ext cx="361" cy="1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defRPr/>
                  </a:pPr>
                  <a:r>
                    <a:rPr lang="en-US" sz="1100">
                      <a:latin typeface="Arial" charset="0"/>
                    </a:rPr>
                    <a:t>timeout</a:t>
                  </a:r>
                </a:p>
              </p:txBody>
            </p:sp>
            <p:sp>
              <p:nvSpPr>
                <p:cNvPr id="8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2280" y="1838"/>
                  <a:ext cx="1096" cy="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ssthresh = cwnd/2</a:t>
                  </a:r>
                </a:p>
                <a:p>
                  <a:pPr eaLnBrk="1" hangingPunct="1">
                    <a:lnSpc>
                      <a:spcPct val="85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cwnd = 1 MSS</a:t>
                  </a:r>
                </a:p>
                <a:p>
                  <a:pPr eaLnBrk="1" hangingPunct="1">
                    <a:lnSpc>
                      <a:spcPct val="85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dupACKcount = 0</a:t>
                  </a:r>
                </a:p>
                <a:p>
                  <a:pPr eaLnBrk="1" hangingPunct="1">
                    <a:lnSpc>
                      <a:spcPct val="85000"/>
                    </a:lnSpc>
                    <a:defRPr/>
                  </a:pPr>
                  <a:r>
                    <a:rPr lang="en-US" sz="1100" i="1">
                      <a:solidFill>
                        <a:srgbClr val="000099"/>
                      </a:solidFill>
                      <a:latin typeface="Arial" charset="0"/>
                    </a:rPr>
                    <a:t>retransmit missing segment</a:t>
                  </a:r>
                  <a:r>
                    <a:rPr lang="en-US">
                      <a:latin typeface="Arial" charset="0"/>
                    </a:rPr>
                    <a:t> </a:t>
                  </a:r>
                </a:p>
              </p:txBody>
            </p:sp>
            <p:sp>
              <p:nvSpPr>
                <p:cNvPr id="9" name="Line 174"/>
                <p:cNvSpPr>
                  <a:spLocks noChangeShapeType="1"/>
                </p:cNvSpPr>
                <p:nvPr/>
              </p:nvSpPr>
              <p:spPr bwMode="auto">
                <a:xfrm>
                  <a:off x="2491" y="1857"/>
                  <a:ext cx="6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ea typeface="ＭＳ Ｐゴシック" charset="0"/>
                  </a:endParaRPr>
                </a:p>
              </p:txBody>
            </p:sp>
          </p:grpSp>
          <p:sp>
            <p:nvSpPr>
              <p:cNvPr id="6" name="Line 175"/>
              <p:cNvSpPr>
                <a:spLocks noChangeShapeType="1"/>
              </p:cNvSpPr>
              <p:nvPr/>
            </p:nvSpPr>
            <p:spPr bwMode="auto">
              <a:xfrm flipH="1">
                <a:off x="2168" y="1734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ea typeface="ＭＳ Ｐゴシック" charset="0"/>
                </a:endParaRPr>
              </a:p>
            </p:txBody>
          </p:sp>
        </p:grpSp>
        <p:grpSp>
          <p:nvGrpSpPr>
            <p:cNvPr id="10" name="Group 239"/>
            <p:cNvGrpSpPr>
              <a:grpSpLocks/>
            </p:cNvGrpSpPr>
            <p:nvPr/>
          </p:nvGrpSpPr>
          <p:grpSpPr bwMode="auto">
            <a:xfrm>
              <a:off x="3871529" y="1901823"/>
              <a:ext cx="2409062" cy="440944"/>
              <a:chOff x="2187" y="1427"/>
              <a:chExt cx="1344" cy="246"/>
            </a:xfrm>
          </p:grpSpPr>
          <p:sp>
            <p:nvSpPr>
              <p:cNvPr id="11" name="Line 176"/>
              <p:cNvSpPr>
                <a:spLocks noChangeShapeType="1"/>
              </p:cNvSpPr>
              <p:nvPr/>
            </p:nvSpPr>
            <p:spPr bwMode="auto">
              <a:xfrm flipH="1">
                <a:off x="2187" y="1673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ea typeface="ＭＳ Ｐゴシック" charset="0"/>
                </a:endParaRPr>
              </a:p>
            </p:txBody>
          </p:sp>
          <p:sp>
            <p:nvSpPr>
              <p:cNvPr id="12" name="Text Box 181"/>
              <p:cNvSpPr txBox="1">
                <a:spLocks noChangeArrowheads="1"/>
              </p:cNvSpPr>
              <p:nvPr/>
            </p:nvSpPr>
            <p:spPr bwMode="auto">
              <a:xfrm>
                <a:off x="2740" y="1543"/>
                <a:ext cx="157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100">
                    <a:latin typeface="Symbol" charset="0"/>
                  </a:rPr>
                  <a:t>L</a:t>
                </a:r>
                <a:endParaRPr lang="en-US">
                  <a:latin typeface="Symbol" charset="0"/>
                </a:endParaRPr>
              </a:p>
            </p:txBody>
          </p:sp>
          <p:sp>
            <p:nvSpPr>
              <p:cNvPr id="13" name="Line 182"/>
              <p:cNvSpPr>
                <a:spLocks noChangeShapeType="1"/>
              </p:cNvSpPr>
              <p:nvPr/>
            </p:nvSpPr>
            <p:spPr bwMode="auto">
              <a:xfrm>
                <a:off x="2572" y="155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ea typeface="ＭＳ Ｐゴシック" charset="0"/>
                </a:endParaRPr>
              </a:p>
            </p:txBody>
          </p:sp>
          <p:grpSp>
            <p:nvGrpSpPr>
              <p:cNvPr id="14" name="Group 183"/>
              <p:cNvGrpSpPr>
                <a:grpSpLocks/>
              </p:cNvGrpSpPr>
              <p:nvPr/>
            </p:nvGrpSpPr>
            <p:grpSpPr bwMode="auto">
              <a:xfrm>
                <a:off x="2486" y="1427"/>
                <a:ext cx="673" cy="146"/>
                <a:chOff x="2458" y="1450"/>
                <a:chExt cx="673" cy="146"/>
              </a:xfrm>
            </p:grpSpPr>
            <p:sp>
              <p:nvSpPr>
                <p:cNvPr id="15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2458" y="1450"/>
                  <a:ext cx="673" cy="1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defRPr/>
                  </a:pPr>
                  <a:r>
                    <a:rPr lang="en-US" sz="1100" dirty="0" err="1">
                      <a:latin typeface="Arial" charset="0"/>
                    </a:rPr>
                    <a:t>cwnd</a:t>
                  </a:r>
                  <a:r>
                    <a:rPr lang="en-US" sz="1100" dirty="0">
                      <a:latin typeface="Arial" charset="0"/>
                    </a:rPr>
                    <a:t> &gt; </a:t>
                  </a:r>
                  <a:r>
                    <a:rPr lang="en-US" sz="1100" dirty="0" err="1">
                      <a:latin typeface="Arial" charset="0"/>
                    </a:rPr>
                    <a:t>ssthresh</a:t>
                  </a:r>
                  <a:endParaRPr lang="en-US" sz="1100" dirty="0">
                    <a:latin typeface="Arial" charset="0"/>
                  </a:endParaRPr>
                </a:p>
              </p:txBody>
            </p:sp>
            <p:sp>
              <p:nvSpPr>
                <p:cNvPr id="16" name="Line 185"/>
                <p:cNvSpPr>
                  <a:spLocks noChangeShapeType="1"/>
                </p:cNvSpPr>
                <p:nvPr/>
              </p:nvSpPr>
              <p:spPr bwMode="auto">
                <a:xfrm>
                  <a:off x="2724" y="1557"/>
                  <a:ext cx="4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7" name="Group 242"/>
            <p:cNvGrpSpPr>
              <a:grpSpLocks/>
            </p:cNvGrpSpPr>
            <p:nvPr/>
          </p:nvGrpSpPr>
          <p:grpSpPr bwMode="auto">
            <a:xfrm>
              <a:off x="6259082" y="702674"/>
              <a:ext cx="2995196" cy="2688686"/>
              <a:chOff x="3519" y="786"/>
              <a:chExt cx="1671" cy="1500"/>
            </a:xfrm>
          </p:grpSpPr>
          <p:grpSp>
            <p:nvGrpSpPr>
              <p:cNvPr id="18" name="Group 164"/>
              <p:cNvGrpSpPr>
                <a:grpSpLocks/>
              </p:cNvGrpSpPr>
              <p:nvPr/>
            </p:nvGrpSpPr>
            <p:grpSpPr bwMode="auto">
              <a:xfrm>
                <a:off x="3602" y="1330"/>
                <a:ext cx="800" cy="754"/>
                <a:chOff x="2293" y="2021"/>
                <a:chExt cx="800" cy="754"/>
              </a:xfrm>
            </p:grpSpPr>
            <p:sp>
              <p:nvSpPr>
                <p:cNvPr id="30" name="Oval 165"/>
                <p:cNvSpPr>
                  <a:spLocks noChangeArrowheads="1"/>
                </p:cNvSpPr>
                <p:nvPr/>
              </p:nvSpPr>
              <p:spPr bwMode="auto">
                <a:xfrm>
                  <a:off x="2293" y="2021"/>
                  <a:ext cx="800" cy="75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>
                    <a:ea typeface="ＭＳ Ｐゴシック" charset="0"/>
                  </a:endParaRPr>
                </a:p>
              </p:txBody>
            </p:sp>
            <p:sp>
              <p:nvSpPr>
                <p:cNvPr id="31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2298" y="2191"/>
                  <a:ext cx="795" cy="5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2000" dirty="0">
                      <a:latin typeface="Arial" charset="0"/>
                    </a:rPr>
                    <a:t>congestion</a:t>
                  </a:r>
                </a:p>
                <a:p>
                  <a:pPr algn="ctr" eaLnBrk="1" hangingPunct="1">
                    <a:defRPr/>
                  </a:pPr>
                  <a:r>
                    <a:rPr lang="en-US" sz="2000" dirty="0">
                      <a:latin typeface="Arial" charset="0"/>
                    </a:rPr>
                    <a:t>avoidance </a:t>
                  </a:r>
                </a:p>
                <a:p>
                  <a:pPr algn="ctr" eaLnBrk="1" hangingPunct="1">
                    <a:defRPr/>
                  </a:pPr>
                  <a:endParaRPr lang="en-US" sz="2000" dirty="0">
                    <a:latin typeface="Arial" charset="0"/>
                  </a:endParaRPr>
                </a:p>
              </p:txBody>
            </p:sp>
          </p:grpSp>
          <p:grpSp>
            <p:nvGrpSpPr>
              <p:cNvPr id="19" name="Group 190"/>
              <p:cNvGrpSpPr>
                <a:grpSpLocks/>
              </p:cNvGrpSpPr>
              <p:nvPr/>
            </p:nvGrpSpPr>
            <p:grpSpPr bwMode="auto">
              <a:xfrm>
                <a:off x="3519" y="786"/>
                <a:ext cx="1378" cy="549"/>
                <a:chOff x="3542" y="904"/>
                <a:chExt cx="1378" cy="549"/>
              </a:xfrm>
            </p:grpSpPr>
            <p:sp>
              <p:nvSpPr>
                <p:cNvPr id="26" name="Text Box 191"/>
                <p:cNvSpPr txBox="1">
                  <a:spLocks noChangeArrowheads="1"/>
                </p:cNvSpPr>
                <p:nvPr/>
              </p:nvSpPr>
              <p:spPr bwMode="auto">
                <a:xfrm>
                  <a:off x="3542" y="1037"/>
                  <a:ext cx="1378" cy="4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defRPr/>
                  </a:pPr>
                  <a:r>
                    <a:rPr lang="en-US" sz="1100" dirty="0" err="1">
                      <a:latin typeface="Arial" charset="0"/>
                    </a:rPr>
                    <a:t>cwnd</a:t>
                  </a:r>
                  <a:r>
                    <a:rPr lang="en-US" sz="1100" dirty="0">
                      <a:latin typeface="Arial" charset="0"/>
                    </a:rPr>
                    <a:t> = </a:t>
                  </a:r>
                  <a:r>
                    <a:rPr lang="en-US" sz="1100" dirty="0" err="1">
                      <a:latin typeface="Arial" charset="0"/>
                    </a:rPr>
                    <a:t>cwnd</a:t>
                  </a:r>
                  <a:r>
                    <a:rPr lang="en-US" sz="1100" dirty="0">
                      <a:latin typeface="Arial" charset="0"/>
                    </a:rPr>
                    <a:t> + MSS    (MSS/</a:t>
                  </a:r>
                  <a:r>
                    <a:rPr lang="en-US" sz="1100" dirty="0" err="1">
                      <a:latin typeface="Arial" charset="0"/>
                    </a:rPr>
                    <a:t>cwnd</a:t>
                  </a:r>
                  <a:r>
                    <a:rPr lang="en-US" sz="1100" dirty="0">
                      <a:latin typeface="Arial" charset="0"/>
                    </a:rPr>
                    <a:t>)</a:t>
                  </a:r>
                </a:p>
                <a:p>
                  <a:pPr eaLnBrk="1" hangingPunct="1">
                    <a:lnSpc>
                      <a:spcPct val="90000"/>
                    </a:lnSpc>
                    <a:defRPr/>
                  </a:pPr>
                  <a:r>
                    <a:rPr lang="en-US" sz="1100" dirty="0" err="1">
                      <a:latin typeface="Arial" charset="0"/>
                    </a:rPr>
                    <a:t>dupACKcount</a:t>
                  </a:r>
                  <a:r>
                    <a:rPr lang="en-US" sz="1100" dirty="0">
                      <a:latin typeface="Arial" charset="0"/>
                    </a:rPr>
                    <a:t> = 0</a:t>
                  </a:r>
                </a:p>
                <a:p>
                  <a:pPr eaLnBrk="1" hangingPunct="1">
                    <a:lnSpc>
                      <a:spcPct val="90000"/>
                    </a:lnSpc>
                    <a:defRPr/>
                  </a:pPr>
                  <a:r>
                    <a:rPr lang="en-US" sz="1100" i="1" dirty="0">
                      <a:solidFill>
                        <a:srgbClr val="000099"/>
                      </a:solidFill>
                      <a:latin typeface="Arial" charset="0"/>
                    </a:rPr>
                    <a:t>transmit new segment(s), as allowed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endParaRPr lang="en-US" i="1" dirty="0">
                    <a:latin typeface="Arial" charset="0"/>
                  </a:endParaRPr>
                </a:p>
              </p:txBody>
            </p:sp>
            <p:sp>
              <p:nvSpPr>
                <p:cNvPr id="27" name="Line 192"/>
                <p:cNvSpPr>
                  <a:spLocks noChangeShapeType="1"/>
                </p:cNvSpPr>
                <p:nvPr/>
              </p:nvSpPr>
              <p:spPr bwMode="auto">
                <a:xfrm>
                  <a:off x="3976" y="1054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ea typeface="ＭＳ Ｐゴシック" charset="0"/>
                  </a:endParaRPr>
                </a:p>
              </p:txBody>
            </p:sp>
            <p:sp>
              <p:nvSpPr>
                <p:cNvPr id="28" name="Text Box 193"/>
                <p:cNvSpPr txBox="1">
                  <a:spLocks noChangeArrowheads="1"/>
                </p:cNvSpPr>
                <p:nvPr/>
              </p:nvSpPr>
              <p:spPr bwMode="auto">
                <a:xfrm>
                  <a:off x="4014" y="923"/>
                  <a:ext cx="432" cy="1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defRPr/>
                  </a:pPr>
                  <a:r>
                    <a:rPr lang="en-US" sz="1100">
                      <a:latin typeface="Arial" charset="0"/>
                    </a:rPr>
                    <a:t>new ACK</a:t>
                  </a:r>
                </a:p>
              </p:txBody>
            </p:sp>
            <p:sp>
              <p:nvSpPr>
                <p:cNvPr id="29" name="Text Box 194"/>
                <p:cNvSpPr txBox="1">
                  <a:spLocks noChangeArrowheads="1"/>
                </p:cNvSpPr>
                <p:nvPr/>
              </p:nvSpPr>
              <p:spPr bwMode="auto">
                <a:xfrm>
                  <a:off x="4311" y="904"/>
                  <a:ext cx="160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defRPr/>
                  </a:pPr>
                  <a:r>
                    <a:rPr lang="en-US" sz="3200">
                      <a:latin typeface="Times New Roman" charset="0"/>
                    </a:rPr>
                    <a:t>.</a:t>
                  </a:r>
                </a:p>
              </p:txBody>
            </p:sp>
          </p:grpSp>
          <p:sp>
            <p:nvSpPr>
              <p:cNvPr id="20" name="Freeform 195"/>
              <p:cNvSpPr>
                <a:spLocks/>
              </p:cNvSpPr>
              <p:nvPr/>
            </p:nvSpPr>
            <p:spPr bwMode="auto">
              <a:xfrm rot="9705213">
                <a:off x="4212" y="1145"/>
                <a:ext cx="333" cy="452"/>
              </a:xfrm>
              <a:custGeom>
                <a:avLst/>
                <a:gdLst>
                  <a:gd name="T0" fmla="*/ 182 w 376"/>
                  <a:gd name="T1" fmla="*/ 306 h 452"/>
                  <a:gd name="T2" fmla="*/ 40 w 376"/>
                  <a:gd name="T3" fmla="*/ 269 h 452"/>
                  <a:gd name="T4" fmla="*/ 100 w 376"/>
                  <a:gd name="T5" fmla="*/ 0 h 4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6" h="452">
                    <a:moveTo>
                      <a:pt x="376" y="306"/>
                    </a:moveTo>
                    <a:cubicBezTo>
                      <a:pt x="332" y="380"/>
                      <a:pt x="164" y="452"/>
                      <a:pt x="82" y="269"/>
                    </a:cubicBezTo>
                    <a:cubicBezTo>
                      <a:pt x="0" y="86"/>
                      <a:pt x="66" y="18"/>
                      <a:pt x="20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21" name="Group 196"/>
              <p:cNvGrpSpPr>
                <a:grpSpLocks/>
              </p:cNvGrpSpPr>
              <p:nvPr/>
            </p:nvGrpSpPr>
            <p:grpSpPr bwMode="auto">
              <a:xfrm>
                <a:off x="4509" y="1909"/>
                <a:ext cx="681" cy="377"/>
                <a:chOff x="4274" y="2922"/>
                <a:chExt cx="681" cy="377"/>
              </a:xfrm>
            </p:grpSpPr>
            <p:sp>
              <p:nvSpPr>
                <p:cNvPr id="23" name="Text Box 197"/>
                <p:cNvSpPr txBox="1">
                  <a:spLocks noChangeArrowheads="1"/>
                </p:cNvSpPr>
                <p:nvPr/>
              </p:nvSpPr>
              <p:spPr bwMode="auto">
                <a:xfrm>
                  <a:off x="4274" y="3062"/>
                  <a:ext cx="681" cy="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dupACKcount++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" name="Line 198"/>
                <p:cNvSpPr>
                  <a:spLocks noChangeShapeType="1"/>
                </p:cNvSpPr>
                <p:nvPr/>
              </p:nvSpPr>
              <p:spPr bwMode="auto">
                <a:xfrm>
                  <a:off x="4353" y="3071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ea typeface="ＭＳ Ｐゴシック" charset="0"/>
                  </a:endParaRPr>
                </a:p>
              </p:txBody>
            </p:sp>
            <p:sp>
              <p:nvSpPr>
                <p:cNvPr id="25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4295" y="2922"/>
                  <a:ext cx="603" cy="1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defRPr/>
                  </a:pPr>
                  <a:r>
                    <a:rPr lang="en-US" sz="1100">
                      <a:latin typeface="Arial" charset="0"/>
                    </a:rPr>
                    <a:t>duplicate ACK</a:t>
                  </a:r>
                </a:p>
              </p:txBody>
            </p:sp>
          </p:grpSp>
          <p:sp>
            <p:nvSpPr>
              <p:cNvPr id="22" name="Freeform 200"/>
              <p:cNvSpPr>
                <a:spLocks/>
              </p:cNvSpPr>
              <p:nvPr/>
            </p:nvSpPr>
            <p:spPr bwMode="auto">
              <a:xfrm rot="-7516021">
                <a:off x="4290" y="1673"/>
                <a:ext cx="333" cy="452"/>
              </a:xfrm>
              <a:custGeom>
                <a:avLst/>
                <a:gdLst>
                  <a:gd name="T0" fmla="*/ 182 w 376"/>
                  <a:gd name="T1" fmla="*/ 306 h 452"/>
                  <a:gd name="T2" fmla="*/ 40 w 376"/>
                  <a:gd name="T3" fmla="*/ 269 h 452"/>
                  <a:gd name="T4" fmla="*/ 100 w 376"/>
                  <a:gd name="T5" fmla="*/ 0 h 4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6" h="452">
                    <a:moveTo>
                      <a:pt x="376" y="306"/>
                    </a:moveTo>
                    <a:cubicBezTo>
                      <a:pt x="332" y="380"/>
                      <a:pt x="164" y="452"/>
                      <a:pt x="82" y="269"/>
                    </a:cubicBezTo>
                    <a:cubicBezTo>
                      <a:pt x="0" y="86"/>
                      <a:pt x="66" y="18"/>
                      <a:pt x="20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2" name="Group 245"/>
            <p:cNvGrpSpPr>
              <a:grpSpLocks/>
            </p:cNvGrpSpPr>
            <p:nvPr/>
          </p:nvGrpSpPr>
          <p:grpSpPr bwMode="auto">
            <a:xfrm>
              <a:off x="4500682" y="4599476"/>
              <a:ext cx="3647650" cy="1953779"/>
              <a:chOff x="2538" y="2960"/>
              <a:chExt cx="2035" cy="1090"/>
            </a:xfrm>
          </p:grpSpPr>
          <p:grpSp>
            <p:nvGrpSpPr>
              <p:cNvPr id="33" name="Group 167"/>
              <p:cNvGrpSpPr>
                <a:grpSpLocks/>
              </p:cNvGrpSpPr>
              <p:nvPr/>
            </p:nvGrpSpPr>
            <p:grpSpPr bwMode="auto">
              <a:xfrm>
                <a:off x="2538" y="2960"/>
                <a:ext cx="835" cy="754"/>
                <a:chOff x="2454" y="3045"/>
                <a:chExt cx="835" cy="754"/>
              </a:xfrm>
            </p:grpSpPr>
            <p:sp>
              <p:nvSpPr>
                <p:cNvPr id="39" name="Oval 168"/>
                <p:cNvSpPr>
                  <a:spLocks noChangeArrowheads="1"/>
                </p:cNvSpPr>
                <p:nvPr/>
              </p:nvSpPr>
              <p:spPr bwMode="auto">
                <a:xfrm>
                  <a:off x="2454" y="3045"/>
                  <a:ext cx="800" cy="75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>
                    <a:ea typeface="ＭＳ Ｐゴシック" charset="0"/>
                  </a:endParaRPr>
                </a:p>
              </p:txBody>
            </p:sp>
            <p:sp>
              <p:nvSpPr>
                <p:cNvPr id="40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2796" y="3212"/>
                  <a:ext cx="150" cy="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2400">
                      <a:latin typeface="Arial" charset="0"/>
                    </a:rPr>
                    <a:t> </a:t>
                  </a:r>
                </a:p>
                <a:p>
                  <a:pPr eaLnBrk="1" hangingPunct="1">
                    <a:defRPr/>
                  </a:pPr>
                  <a:endParaRPr lang="en-US" sz="2400">
                    <a:latin typeface="Arial" charset="0"/>
                  </a:endParaRPr>
                </a:p>
              </p:txBody>
            </p:sp>
            <p:sp>
              <p:nvSpPr>
                <p:cNvPr id="41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2479" y="3182"/>
                  <a:ext cx="810" cy="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2400">
                      <a:latin typeface="Arial" charset="0"/>
                    </a:rPr>
                    <a:t>fast</a:t>
                  </a:r>
                  <a:br>
                    <a:rPr lang="en-US" sz="2400">
                      <a:latin typeface="Arial" charset="0"/>
                    </a:rPr>
                  </a:br>
                  <a:r>
                    <a:rPr lang="en-US" sz="2400">
                      <a:latin typeface="Arial" charset="0"/>
                    </a:rPr>
                    <a:t>recovery </a:t>
                  </a:r>
                  <a:endParaRPr lang="en-US" sz="2400" dirty="0">
                    <a:latin typeface="Arial" charset="0"/>
                  </a:endParaRPr>
                </a:p>
              </p:txBody>
            </p:sp>
          </p:grpSp>
          <p:sp>
            <p:nvSpPr>
              <p:cNvPr id="34" name="Freeform 220"/>
              <p:cNvSpPr>
                <a:spLocks/>
              </p:cNvSpPr>
              <p:nvPr/>
            </p:nvSpPr>
            <p:spPr bwMode="auto">
              <a:xfrm>
                <a:off x="2775" y="3708"/>
                <a:ext cx="384" cy="161"/>
              </a:xfrm>
              <a:custGeom>
                <a:avLst/>
                <a:gdLst>
                  <a:gd name="T0" fmla="*/ 317 w 384"/>
                  <a:gd name="T1" fmla="*/ 0 h 161"/>
                  <a:gd name="T2" fmla="*/ 189 w 384"/>
                  <a:gd name="T3" fmla="*/ 155 h 161"/>
                  <a:gd name="T4" fmla="*/ 59 w 384"/>
                  <a:gd name="T5" fmla="*/ 13 h 1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4" h="161">
                    <a:moveTo>
                      <a:pt x="317" y="0"/>
                    </a:moveTo>
                    <a:cubicBezTo>
                      <a:pt x="384" y="42"/>
                      <a:pt x="378" y="149"/>
                      <a:pt x="189" y="155"/>
                    </a:cubicBezTo>
                    <a:cubicBezTo>
                      <a:pt x="0" y="161"/>
                      <a:pt x="3" y="87"/>
                      <a:pt x="59" y="1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35" name="Group 221"/>
              <p:cNvGrpSpPr>
                <a:grpSpLocks/>
              </p:cNvGrpSpPr>
              <p:nvPr/>
            </p:nvGrpSpPr>
            <p:grpSpPr bwMode="auto">
              <a:xfrm>
                <a:off x="3191" y="3592"/>
                <a:ext cx="1382" cy="458"/>
                <a:chOff x="3542" y="3496"/>
                <a:chExt cx="1382" cy="458"/>
              </a:xfrm>
            </p:grpSpPr>
            <p:sp>
              <p:nvSpPr>
                <p:cNvPr id="36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3546" y="3632"/>
                  <a:ext cx="1378" cy="3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lnSpc>
                      <a:spcPct val="85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cwnd = cwnd + MSS</a:t>
                  </a:r>
                </a:p>
                <a:p>
                  <a:pPr algn="l" eaLnBrk="1" hangingPunct="1">
                    <a:lnSpc>
                      <a:spcPct val="85000"/>
                    </a:lnSpc>
                    <a:defRPr/>
                  </a:pPr>
                  <a:r>
                    <a:rPr lang="en-US" sz="1100" i="1">
                      <a:solidFill>
                        <a:srgbClr val="000099"/>
                      </a:solidFill>
                      <a:latin typeface="Arial" charset="0"/>
                    </a:rPr>
                    <a:t>transmit new segment(s), as allowed</a:t>
                  </a:r>
                </a:p>
                <a:p>
                  <a:pPr algn="l" eaLnBrk="1" hangingPunct="1">
                    <a:lnSpc>
                      <a:spcPct val="80000"/>
                    </a:lnSpc>
                    <a:defRPr/>
                  </a:pPr>
                  <a:endParaRPr lang="en-US" i="1">
                    <a:solidFill>
                      <a:schemeClr val="bg2"/>
                    </a:solidFill>
                    <a:latin typeface="Arial" charset="0"/>
                  </a:endParaRPr>
                </a:p>
              </p:txBody>
            </p:sp>
            <p:sp>
              <p:nvSpPr>
                <p:cNvPr id="37" name="Line 223"/>
                <p:cNvSpPr>
                  <a:spLocks noChangeShapeType="1"/>
                </p:cNvSpPr>
                <p:nvPr/>
              </p:nvSpPr>
              <p:spPr bwMode="auto">
                <a:xfrm>
                  <a:off x="3600" y="3645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ea typeface="ＭＳ Ｐゴシック" charset="0"/>
                  </a:endParaRPr>
                </a:p>
              </p:txBody>
            </p:sp>
            <p:sp>
              <p:nvSpPr>
                <p:cNvPr id="38" name="Text Box 224"/>
                <p:cNvSpPr txBox="1">
                  <a:spLocks noChangeArrowheads="1"/>
                </p:cNvSpPr>
                <p:nvPr/>
              </p:nvSpPr>
              <p:spPr bwMode="auto">
                <a:xfrm>
                  <a:off x="3542" y="3496"/>
                  <a:ext cx="603" cy="1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defRPr/>
                  </a:pPr>
                  <a:r>
                    <a:rPr lang="en-US" sz="1100">
                      <a:latin typeface="Arial" charset="0"/>
                    </a:rPr>
                    <a:t>duplicate ACK</a:t>
                  </a:r>
                </a:p>
              </p:txBody>
            </p:sp>
          </p:grpSp>
        </p:grpSp>
        <p:grpSp>
          <p:nvGrpSpPr>
            <p:cNvPr id="42" name="Group 246"/>
            <p:cNvGrpSpPr>
              <a:grpSpLocks/>
            </p:cNvGrpSpPr>
            <p:nvPr/>
          </p:nvGrpSpPr>
          <p:grpSpPr bwMode="auto">
            <a:xfrm>
              <a:off x="1048410" y="3109943"/>
              <a:ext cx="4117275" cy="2188590"/>
              <a:chOff x="612" y="2129"/>
              <a:chExt cx="2297" cy="1221"/>
            </a:xfrm>
          </p:grpSpPr>
          <p:grpSp>
            <p:nvGrpSpPr>
              <p:cNvPr id="43" name="Group 212"/>
              <p:cNvGrpSpPr>
                <a:grpSpLocks/>
              </p:cNvGrpSpPr>
              <p:nvPr/>
            </p:nvGrpSpPr>
            <p:grpSpPr bwMode="auto">
              <a:xfrm>
                <a:off x="612" y="2818"/>
                <a:ext cx="1064" cy="532"/>
                <a:chOff x="471" y="2768"/>
                <a:chExt cx="1064" cy="532"/>
              </a:xfrm>
            </p:grpSpPr>
            <p:sp>
              <p:nvSpPr>
                <p:cNvPr id="50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471" y="2912"/>
                  <a:ext cx="1064" cy="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r" eaLnBrk="1" hangingPunct="1">
                    <a:lnSpc>
                      <a:spcPct val="80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ssthresh= cwnd/2</a:t>
                  </a:r>
                </a:p>
                <a:p>
                  <a:pPr algn="r" eaLnBrk="1" hangingPunct="1">
                    <a:lnSpc>
                      <a:spcPct val="80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cwnd = ssthresh + 3</a:t>
                  </a:r>
                </a:p>
                <a:p>
                  <a:pPr algn="r" eaLnBrk="1" hangingPunct="1">
                    <a:lnSpc>
                      <a:spcPct val="80000"/>
                    </a:lnSpc>
                    <a:defRPr/>
                  </a:pPr>
                  <a:r>
                    <a:rPr lang="en-US" sz="1100" i="1">
                      <a:solidFill>
                        <a:srgbClr val="000099"/>
                      </a:solidFill>
                      <a:latin typeface="Arial" charset="0"/>
                    </a:rPr>
                    <a:t>retransmit missing segment</a:t>
                  </a:r>
                </a:p>
                <a:p>
                  <a:pPr algn="r" eaLnBrk="1" hangingPunct="1">
                    <a:lnSpc>
                      <a:spcPct val="80000"/>
                    </a:lnSpc>
                    <a:defRPr/>
                  </a:pPr>
                  <a:endParaRPr lang="en-US">
                    <a:solidFill>
                      <a:schemeClr val="bg2"/>
                    </a:solidFill>
                    <a:latin typeface="Arial" charset="0"/>
                  </a:endParaRPr>
                </a:p>
              </p:txBody>
            </p:sp>
            <p:sp>
              <p:nvSpPr>
                <p:cNvPr id="51" name="Line 214"/>
                <p:cNvSpPr>
                  <a:spLocks noChangeShapeType="1"/>
                </p:cNvSpPr>
                <p:nvPr/>
              </p:nvSpPr>
              <p:spPr bwMode="auto">
                <a:xfrm>
                  <a:off x="925" y="2913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ea typeface="ＭＳ Ｐゴシック" charset="0"/>
                  </a:endParaRPr>
                </a:p>
              </p:txBody>
            </p:sp>
            <p:sp>
              <p:nvSpPr>
                <p:cNvPr id="52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751" y="2768"/>
                  <a:ext cx="767" cy="1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defRPr/>
                  </a:pPr>
                  <a:r>
                    <a:rPr lang="en-US" sz="1100">
                      <a:latin typeface="Arial" charset="0"/>
                    </a:rPr>
                    <a:t>dupACKcount == 3</a:t>
                  </a:r>
                </a:p>
              </p:txBody>
            </p:sp>
          </p:grpSp>
          <p:grpSp>
            <p:nvGrpSpPr>
              <p:cNvPr id="44" name="Group 216"/>
              <p:cNvGrpSpPr>
                <a:grpSpLocks/>
              </p:cNvGrpSpPr>
              <p:nvPr/>
            </p:nvGrpSpPr>
            <p:grpSpPr bwMode="auto">
              <a:xfrm>
                <a:off x="1813" y="2454"/>
                <a:ext cx="1096" cy="526"/>
                <a:chOff x="419" y="2872"/>
                <a:chExt cx="1096" cy="526"/>
              </a:xfrm>
            </p:grpSpPr>
            <p:sp>
              <p:nvSpPr>
                <p:cNvPr id="47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439" y="2872"/>
                  <a:ext cx="361" cy="1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defRPr/>
                  </a:pPr>
                  <a:r>
                    <a:rPr lang="en-US" sz="1100">
                      <a:latin typeface="Arial" charset="0"/>
                    </a:rPr>
                    <a:t>timeout</a:t>
                  </a:r>
                </a:p>
              </p:txBody>
            </p:sp>
            <p:sp>
              <p:nvSpPr>
                <p:cNvPr id="48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419" y="2989"/>
                  <a:ext cx="1096" cy="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lnSpc>
                      <a:spcPct val="85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ssthresh = cwnd/2</a:t>
                  </a:r>
                </a:p>
                <a:p>
                  <a:pPr algn="l" eaLnBrk="1" hangingPunct="1">
                    <a:lnSpc>
                      <a:spcPct val="85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cwnd = 1 </a:t>
                  </a:r>
                </a:p>
                <a:p>
                  <a:pPr algn="l" eaLnBrk="1" hangingPunct="1">
                    <a:lnSpc>
                      <a:spcPct val="85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dupACKcount = 0</a:t>
                  </a:r>
                </a:p>
                <a:p>
                  <a:pPr algn="l" eaLnBrk="1" hangingPunct="1">
                    <a:lnSpc>
                      <a:spcPct val="85000"/>
                    </a:lnSpc>
                    <a:defRPr/>
                  </a:pPr>
                  <a:r>
                    <a:rPr lang="en-US" sz="1100" i="1">
                      <a:solidFill>
                        <a:srgbClr val="000099"/>
                      </a:solidFill>
                      <a:latin typeface="Arial" charset="0"/>
                    </a:rPr>
                    <a:t>retransmit missing segment</a:t>
                  </a:r>
                  <a:r>
                    <a:rPr lang="en-US">
                      <a:latin typeface="Arial" charset="0"/>
                    </a:rPr>
                    <a:t> </a:t>
                  </a:r>
                </a:p>
              </p:txBody>
            </p:sp>
            <p:sp>
              <p:nvSpPr>
                <p:cNvPr id="49" name="Line 219"/>
                <p:cNvSpPr>
                  <a:spLocks noChangeShapeType="1"/>
                </p:cNvSpPr>
                <p:nvPr/>
              </p:nvSpPr>
              <p:spPr bwMode="auto">
                <a:xfrm>
                  <a:off x="471" y="3014"/>
                  <a:ext cx="6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ea typeface="ＭＳ Ｐゴシック" charset="0"/>
                  </a:endParaRPr>
                </a:p>
              </p:txBody>
            </p:sp>
          </p:grpSp>
          <p:sp>
            <p:nvSpPr>
              <p:cNvPr id="45" name="Freeform 225"/>
              <p:cNvSpPr>
                <a:spLocks/>
              </p:cNvSpPr>
              <p:nvPr/>
            </p:nvSpPr>
            <p:spPr bwMode="auto">
              <a:xfrm>
                <a:off x="1722" y="2129"/>
                <a:ext cx="740" cy="1146"/>
              </a:xfrm>
              <a:custGeom>
                <a:avLst/>
                <a:gdLst>
                  <a:gd name="T0" fmla="*/ 0 w 740"/>
                  <a:gd name="T1" fmla="*/ 0 h 1146"/>
                  <a:gd name="T2" fmla="*/ 0 w 740"/>
                  <a:gd name="T3" fmla="*/ 1146 h 1146"/>
                  <a:gd name="T4" fmla="*/ 740 w 740"/>
                  <a:gd name="T5" fmla="*/ 1146 h 11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40" h="1146">
                    <a:moveTo>
                      <a:pt x="0" y="0"/>
                    </a:moveTo>
                    <a:lnTo>
                      <a:pt x="0" y="1146"/>
                    </a:lnTo>
                    <a:lnTo>
                      <a:pt x="740" y="114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6" name="Freeform 226"/>
              <p:cNvSpPr>
                <a:spLocks/>
              </p:cNvSpPr>
              <p:nvPr/>
            </p:nvSpPr>
            <p:spPr bwMode="auto">
              <a:xfrm>
                <a:off x="1791" y="2146"/>
                <a:ext cx="700" cy="1051"/>
              </a:xfrm>
              <a:custGeom>
                <a:avLst/>
                <a:gdLst>
                  <a:gd name="T0" fmla="*/ 700 w 700"/>
                  <a:gd name="T1" fmla="*/ 1051 h 1051"/>
                  <a:gd name="T2" fmla="*/ 0 w 700"/>
                  <a:gd name="T3" fmla="*/ 1051 h 1051"/>
                  <a:gd name="T4" fmla="*/ 0 w 700"/>
                  <a:gd name="T5" fmla="*/ 0 h 10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00" h="1051">
                    <a:moveTo>
                      <a:pt x="700" y="1051"/>
                    </a:moveTo>
                    <a:lnTo>
                      <a:pt x="0" y="105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53" name="Group 244"/>
            <p:cNvGrpSpPr>
              <a:grpSpLocks/>
            </p:cNvGrpSpPr>
            <p:nvPr/>
          </p:nvGrpSpPr>
          <p:grpSpPr bwMode="auto">
            <a:xfrm>
              <a:off x="5993799" y="3100981"/>
              <a:ext cx="3249725" cy="2176042"/>
              <a:chOff x="3371" y="2124"/>
              <a:chExt cx="1813" cy="1214"/>
            </a:xfrm>
          </p:grpSpPr>
          <p:grpSp>
            <p:nvGrpSpPr>
              <p:cNvPr id="54" name="Group 201"/>
              <p:cNvGrpSpPr>
                <a:grpSpLocks/>
              </p:cNvGrpSpPr>
              <p:nvPr/>
            </p:nvGrpSpPr>
            <p:grpSpPr bwMode="auto">
              <a:xfrm>
                <a:off x="4120" y="2796"/>
                <a:ext cx="1064" cy="542"/>
                <a:chOff x="4142" y="2802"/>
                <a:chExt cx="1064" cy="542"/>
              </a:xfrm>
            </p:grpSpPr>
            <p:sp>
              <p:nvSpPr>
                <p:cNvPr id="56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4142" y="2956"/>
                  <a:ext cx="1064" cy="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lnSpc>
                      <a:spcPct val="80000"/>
                    </a:lnSpc>
                    <a:defRPr/>
                  </a:pPr>
                  <a:r>
                    <a:rPr lang="en-US" sz="1100" dirty="0" err="1">
                      <a:latin typeface="Arial" charset="0"/>
                    </a:rPr>
                    <a:t>ssthresh</a:t>
                  </a:r>
                  <a:r>
                    <a:rPr lang="en-US" sz="1100" dirty="0">
                      <a:latin typeface="Arial" charset="0"/>
                    </a:rPr>
                    <a:t>= </a:t>
                  </a:r>
                  <a:r>
                    <a:rPr lang="en-US" sz="1100" dirty="0" err="1">
                      <a:latin typeface="Arial" charset="0"/>
                    </a:rPr>
                    <a:t>cwnd</a:t>
                  </a:r>
                  <a:r>
                    <a:rPr lang="en-US" sz="1100" dirty="0">
                      <a:latin typeface="Arial" charset="0"/>
                    </a:rPr>
                    <a:t>/2</a:t>
                  </a:r>
                </a:p>
                <a:p>
                  <a:pPr algn="l" eaLnBrk="1" hangingPunct="1">
                    <a:lnSpc>
                      <a:spcPct val="80000"/>
                    </a:lnSpc>
                    <a:defRPr/>
                  </a:pPr>
                  <a:r>
                    <a:rPr lang="en-US" sz="1100" dirty="0" err="1">
                      <a:latin typeface="Arial" charset="0"/>
                    </a:rPr>
                    <a:t>cwnd</a:t>
                  </a:r>
                  <a:r>
                    <a:rPr lang="en-US" sz="1100" dirty="0">
                      <a:latin typeface="Arial" charset="0"/>
                    </a:rPr>
                    <a:t> = </a:t>
                  </a:r>
                  <a:r>
                    <a:rPr lang="en-US" sz="1100" dirty="0" err="1">
                      <a:latin typeface="Arial" charset="0"/>
                    </a:rPr>
                    <a:t>ssthresh</a:t>
                  </a:r>
                  <a:r>
                    <a:rPr lang="en-US" sz="1100" dirty="0">
                      <a:latin typeface="Arial" charset="0"/>
                    </a:rPr>
                    <a:t> + 3</a:t>
                  </a:r>
                </a:p>
                <a:p>
                  <a:pPr algn="l" eaLnBrk="1" hangingPunct="1">
                    <a:lnSpc>
                      <a:spcPct val="80000"/>
                    </a:lnSpc>
                    <a:defRPr/>
                  </a:pPr>
                  <a:r>
                    <a:rPr lang="en-US" sz="1100" i="1" dirty="0">
                      <a:solidFill>
                        <a:srgbClr val="000099"/>
                      </a:solidFill>
                      <a:latin typeface="Arial" charset="0"/>
                    </a:rPr>
                    <a:t>retransmit missing segment</a:t>
                  </a:r>
                </a:p>
                <a:p>
                  <a:pPr algn="l" eaLnBrk="1" hangingPunct="1">
                    <a:lnSpc>
                      <a:spcPct val="80000"/>
                    </a:lnSpc>
                    <a:defRPr/>
                  </a:pPr>
                  <a:endParaRPr lang="en-US" i="1" dirty="0">
                    <a:latin typeface="Arial" charset="0"/>
                  </a:endParaRPr>
                </a:p>
              </p:txBody>
            </p:sp>
            <p:sp>
              <p:nvSpPr>
                <p:cNvPr id="57" name="Line 203"/>
                <p:cNvSpPr>
                  <a:spLocks noChangeShapeType="1"/>
                </p:cNvSpPr>
                <p:nvPr/>
              </p:nvSpPr>
              <p:spPr bwMode="auto">
                <a:xfrm>
                  <a:off x="4211" y="2950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ea typeface="ＭＳ Ｐゴシック" charset="0"/>
                  </a:endParaRPr>
                </a:p>
              </p:txBody>
            </p:sp>
            <p:sp>
              <p:nvSpPr>
                <p:cNvPr id="58" name="Text Box 204"/>
                <p:cNvSpPr txBox="1">
                  <a:spLocks noChangeArrowheads="1"/>
                </p:cNvSpPr>
                <p:nvPr/>
              </p:nvSpPr>
              <p:spPr bwMode="auto">
                <a:xfrm>
                  <a:off x="4154" y="2802"/>
                  <a:ext cx="767" cy="1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defRPr/>
                  </a:pPr>
                  <a:r>
                    <a:rPr lang="en-US" sz="1100">
                      <a:latin typeface="Arial" charset="0"/>
                    </a:rPr>
                    <a:t>dupACKcount == 3</a:t>
                  </a:r>
                </a:p>
              </p:txBody>
            </p:sp>
          </p:grpSp>
          <p:sp>
            <p:nvSpPr>
              <p:cNvPr id="55" name="Freeform 227"/>
              <p:cNvSpPr>
                <a:spLocks/>
              </p:cNvSpPr>
              <p:nvPr/>
            </p:nvSpPr>
            <p:spPr bwMode="auto">
              <a:xfrm flipH="1">
                <a:off x="3371" y="2124"/>
                <a:ext cx="740" cy="1146"/>
              </a:xfrm>
              <a:custGeom>
                <a:avLst/>
                <a:gdLst>
                  <a:gd name="T0" fmla="*/ 0 w 740"/>
                  <a:gd name="T1" fmla="*/ 0 h 1146"/>
                  <a:gd name="T2" fmla="*/ 0 w 740"/>
                  <a:gd name="T3" fmla="*/ 1146 h 1146"/>
                  <a:gd name="T4" fmla="*/ 740 w 740"/>
                  <a:gd name="T5" fmla="*/ 1146 h 11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40" h="1146">
                    <a:moveTo>
                      <a:pt x="0" y="0"/>
                    </a:moveTo>
                    <a:lnTo>
                      <a:pt x="0" y="1146"/>
                    </a:lnTo>
                    <a:lnTo>
                      <a:pt x="740" y="114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59" name="Group 243"/>
            <p:cNvGrpSpPr>
              <a:grpSpLocks/>
            </p:cNvGrpSpPr>
            <p:nvPr/>
          </p:nvGrpSpPr>
          <p:grpSpPr bwMode="auto">
            <a:xfrm>
              <a:off x="5841441" y="3129660"/>
              <a:ext cx="1328211" cy="1883871"/>
              <a:chOff x="3286" y="2140"/>
              <a:chExt cx="741" cy="1051"/>
            </a:xfrm>
          </p:grpSpPr>
          <p:sp>
            <p:nvSpPr>
              <p:cNvPr id="60" name="Freeform 228"/>
              <p:cNvSpPr>
                <a:spLocks/>
              </p:cNvSpPr>
              <p:nvPr/>
            </p:nvSpPr>
            <p:spPr bwMode="auto">
              <a:xfrm flipH="1">
                <a:off x="3327" y="2140"/>
                <a:ext cx="700" cy="1051"/>
              </a:xfrm>
              <a:custGeom>
                <a:avLst/>
                <a:gdLst>
                  <a:gd name="T0" fmla="*/ 700 w 700"/>
                  <a:gd name="T1" fmla="*/ 1051 h 1051"/>
                  <a:gd name="T2" fmla="*/ 0 w 700"/>
                  <a:gd name="T3" fmla="*/ 1051 h 1051"/>
                  <a:gd name="T4" fmla="*/ 0 w 700"/>
                  <a:gd name="T5" fmla="*/ 0 h 10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00" h="1051">
                    <a:moveTo>
                      <a:pt x="700" y="1051"/>
                    </a:moveTo>
                    <a:lnTo>
                      <a:pt x="0" y="105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61" name="Group 229"/>
              <p:cNvGrpSpPr>
                <a:grpSpLocks/>
              </p:cNvGrpSpPr>
              <p:nvPr/>
            </p:nvGrpSpPr>
            <p:grpSpPr bwMode="auto">
              <a:xfrm>
                <a:off x="3286" y="2678"/>
                <a:ext cx="722" cy="503"/>
                <a:chOff x="1078" y="3525"/>
                <a:chExt cx="722" cy="503"/>
              </a:xfrm>
            </p:grpSpPr>
            <p:sp>
              <p:nvSpPr>
                <p:cNvPr id="62" name="Text Box 230"/>
                <p:cNvSpPr txBox="1">
                  <a:spLocks noChangeArrowheads="1"/>
                </p:cNvSpPr>
                <p:nvPr/>
              </p:nvSpPr>
              <p:spPr bwMode="auto">
                <a:xfrm>
                  <a:off x="1078" y="3640"/>
                  <a:ext cx="722" cy="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r" eaLnBrk="1" hangingPunct="1">
                    <a:lnSpc>
                      <a:spcPct val="80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cwnd = ssthresh</a:t>
                  </a:r>
                </a:p>
                <a:p>
                  <a:pPr algn="r" eaLnBrk="1" hangingPunct="1">
                    <a:lnSpc>
                      <a:spcPct val="80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dupACKcount = 0</a:t>
                  </a:r>
                </a:p>
                <a:p>
                  <a:pPr algn="r" eaLnBrk="1" hangingPunct="1">
                    <a:lnSpc>
                      <a:spcPct val="80000"/>
                    </a:lnSpc>
                    <a:defRPr/>
                  </a:pPr>
                  <a:endParaRPr lang="en-US" sz="1100">
                    <a:latin typeface="Arial" charset="0"/>
                  </a:endParaRPr>
                </a:p>
                <a:p>
                  <a:pPr algn="r" eaLnBrk="1" hangingPunct="1">
                    <a:lnSpc>
                      <a:spcPct val="80000"/>
                    </a:lnSpc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grpSp>
              <p:nvGrpSpPr>
                <p:cNvPr id="63" name="Group 231"/>
                <p:cNvGrpSpPr>
                  <a:grpSpLocks/>
                </p:cNvGrpSpPr>
                <p:nvPr/>
              </p:nvGrpSpPr>
              <p:grpSpPr bwMode="auto">
                <a:xfrm>
                  <a:off x="1190" y="3525"/>
                  <a:ext cx="558" cy="146"/>
                  <a:chOff x="1190" y="3525"/>
                  <a:chExt cx="558" cy="146"/>
                </a:xfrm>
              </p:grpSpPr>
              <p:sp>
                <p:nvSpPr>
                  <p:cNvPr id="64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190" y="3641"/>
                    <a:ext cx="5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>
                      <a:ea typeface="ＭＳ Ｐゴシック" charset="0"/>
                    </a:endParaRPr>
                  </a:p>
                </p:txBody>
              </p:sp>
              <p:sp>
                <p:nvSpPr>
                  <p:cNvPr id="65" name="Text Box 2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2" y="3525"/>
                    <a:ext cx="446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9pPr>
                  </a:lstStyle>
                  <a:p>
                    <a:pPr algn="r" eaLnBrk="1" hangingPunct="1">
                      <a:defRPr/>
                    </a:pPr>
                    <a:r>
                      <a:rPr lang="en-US" sz="1100" dirty="0">
                        <a:latin typeface="Arial" charset="0"/>
                      </a:rPr>
                      <a:t>New ACK</a:t>
                    </a:r>
                  </a:p>
                </p:txBody>
              </p:sp>
            </p:grpSp>
          </p:grpSp>
        </p:grpSp>
        <p:grpSp>
          <p:nvGrpSpPr>
            <p:cNvPr id="66" name="Group 241"/>
            <p:cNvGrpSpPr>
              <a:grpSpLocks/>
            </p:cNvGrpSpPr>
            <p:nvPr/>
          </p:nvGrpSpPr>
          <p:grpSpPr bwMode="auto">
            <a:xfrm>
              <a:off x="878126" y="833522"/>
              <a:ext cx="5438313" cy="3014912"/>
              <a:chOff x="517" y="859"/>
              <a:chExt cx="3034" cy="1682"/>
            </a:xfrm>
          </p:grpSpPr>
          <p:grpSp>
            <p:nvGrpSpPr>
              <p:cNvPr id="67" name="Group 161"/>
              <p:cNvGrpSpPr>
                <a:grpSpLocks/>
              </p:cNvGrpSpPr>
              <p:nvPr/>
            </p:nvGrpSpPr>
            <p:grpSpPr bwMode="auto">
              <a:xfrm>
                <a:off x="1329" y="1320"/>
                <a:ext cx="800" cy="754"/>
                <a:chOff x="996" y="1773"/>
                <a:chExt cx="800" cy="754"/>
              </a:xfrm>
            </p:grpSpPr>
            <p:sp>
              <p:nvSpPr>
                <p:cNvPr id="88" name="Oval 162"/>
                <p:cNvSpPr>
                  <a:spLocks noChangeArrowheads="1"/>
                </p:cNvSpPr>
                <p:nvPr/>
              </p:nvSpPr>
              <p:spPr bwMode="auto">
                <a:xfrm>
                  <a:off x="996" y="1773"/>
                  <a:ext cx="800" cy="75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>
                    <a:ea typeface="ＭＳ Ｐゴシック" charset="0"/>
                  </a:endParaRPr>
                </a:p>
              </p:txBody>
            </p:sp>
            <p:sp>
              <p:nvSpPr>
                <p:cNvPr id="89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1157" y="1922"/>
                  <a:ext cx="495" cy="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2400" dirty="0">
                      <a:latin typeface="Arial" charset="0"/>
                    </a:rPr>
                    <a:t>slow </a:t>
                  </a:r>
                </a:p>
                <a:p>
                  <a:pPr eaLnBrk="1" hangingPunct="1">
                    <a:defRPr/>
                  </a:pPr>
                  <a:r>
                    <a:rPr lang="en-US" sz="2400" dirty="0">
                      <a:latin typeface="Arial" charset="0"/>
                    </a:rPr>
                    <a:t>start</a:t>
                  </a:r>
                </a:p>
              </p:txBody>
            </p:sp>
          </p:grpSp>
          <p:grpSp>
            <p:nvGrpSpPr>
              <p:cNvPr id="68" name="Group 177"/>
              <p:cNvGrpSpPr>
                <a:grpSpLocks/>
              </p:cNvGrpSpPr>
              <p:nvPr/>
            </p:nvGrpSpPr>
            <p:grpSpPr bwMode="auto">
              <a:xfrm>
                <a:off x="530" y="2026"/>
                <a:ext cx="1096" cy="515"/>
                <a:chOff x="418" y="2713"/>
                <a:chExt cx="1096" cy="515"/>
              </a:xfrm>
            </p:grpSpPr>
            <p:sp>
              <p:nvSpPr>
                <p:cNvPr id="85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777" y="2713"/>
                  <a:ext cx="361" cy="1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defRPr/>
                  </a:pPr>
                  <a:r>
                    <a:rPr lang="en-US" sz="1100">
                      <a:latin typeface="Arial" charset="0"/>
                    </a:rPr>
                    <a:t>timeout</a:t>
                  </a:r>
                </a:p>
              </p:txBody>
            </p:sp>
            <p:sp>
              <p:nvSpPr>
                <p:cNvPr id="86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418" y="2840"/>
                  <a:ext cx="1096" cy="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ssthresh = cwnd/2 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cwnd = 1 MSS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dupACKcount = 0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en-US" sz="1100" i="1">
                      <a:solidFill>
                        <a:srgbClr val="000099"/>
                      </a:solidFill>
                      <a:latin typeface="Arial" charset="0"/>
                    </a:rPr>
                    <a:t>retransmit missing segment</a:t>
                  </a:r>
                  <a:r>
                    <a:rPr lang="en-US">
                      <a:latin typeface="Arial" charset="0"/>
                    </a:rPr>
                    <a:t> </a:t>
                  </a:r>
                </a:p>
              </p:txBody>
            </p:sp>
            <p:sp>
              <p:nvSpPr>
                <p:cNvPr id="87" name="Line 180"/>
                <p:cNvSpPr>
                  <a:spLocks noChangeShapeType="1"/>
                </p:cNvSpPr>
                <p:nvPr/>
              </p:nvSpPr>
              <p:spPr bwMode="auto">
                <a:xfrm>
                  <a:off x="709" y="2855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ea typeface="ＭＳ Ｐゴシック" charset="0"/>
                  </a:endParaRPr>
                </a:p>
              </p:txBody>
            </p:sp>
          </p:grpSp>
          <p:grpSp>
            <p:nvGrpSpPr>
              <p:cNvPr id="69" name="Group 186"/>
              <p:cNvGrpSpPr>
                <a:grpSpLocks/>
              </p:cNvGrpSpPr>
              <p:nvPr/>
            </p:nvGrpSpPr>
            <p:grpSpPr bwMode="auto">
              <a:xfrm>
                <a:off x="2173" y="960"/>
                <a:ext cx="1378" cy="535"/>
                <a:chOff x="2683" y="798"/>
                <a:chExt cx="1378" cy="535"/>
              </a:xfrm>
            </p:grpSpPr>
            <p:sp>
              <p:nvSpPr>
                <p:cNvPr id="82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2683" y="917"/>
                  <a:ext cx="1378" cy="4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lnSpc>
                      <a:spcPct val="90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cwnd = cwnd+MSS</a:t>
                  </a:r>
                </a:p>
                <a:p>
                  <a:pPr algn="l" eaLnBrk="1" hangingPunct="1">
                    <a:lnSpc>
                      <a:spcPct val="90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dupACKcount = 0</a:t>
                  </a:r>
                </a:p>
                <a:p>
                  <a:pPr algn="l" eaLnBrk="1" hangingPunct="1">
                    <a:lnSpc>
                      <a:spcPct val="90000"/>
                    </a:lnSpc>
                    <a:defRPr/>
                  </a:pPr>
                  <a:r>
                    <a:rPr lang="en-US" sz="1100" i="1">
                      <a:solidFill>
                        <a:srgbClr val="000099"/>
                      </a:solidFill>
                      <a:latin typeface="Arial" charset="0"/>
                    </a:rPr>
                    <a:t>transmit new segment(s), as allowed</a:t>
                  </a:r>
                </a:p>
                <a:p>
                  <a:pPr algn="l" eaLnBrk="1" hangingPunct="1">
                    <a:lnSpc>
                      <a:spcPct val="80000"/>
                    </a:lnSpc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83" name="Line 188"/>
                <p:cNvSpPr>
                  <a:spLocks noChangeShapeType="1"/>
                </p:cNvSpPr>
                <p:nvPr/>
              </p:nvSpPr>
              <p:spPr bwMode="auto">
                <a:xfrm>
                  <a:off x="2744" y="934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ea typeface="ＭＳ Ｐゴシック" charset="0"/>
                  </a:endParaRPr>
                </a:p>
              </p:txBody>
            </p:sp>
            <p:sp>
              <p:nvSpPr>
                <p:cNvPr id="84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2697" y="798"/>
                  <a:ext cx="432" cy="1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defRPr/>
                  </a:pPr>
                  <a:r>
                    <a:rPr lang="en-US" sz="1100">
                      <a:latin typeface="Arial" charset="0"/>
                    </a:rPr>
                    <a:t>new ACK</a:t>
                  </a:r>
                </a:p>
              </p:txBody>
            </p:sp>
          </p:grpSp>
          <p:sp>
            <p:nvSpPr>
              <p:cNvPr id="70" name="Freeform 205"/>
              <p:cNvSpPr>
                <a:spLocks/>
              </p:cNvSpPr>
              <p:nvPr/>
            </p:nvSpPr>
            <p:spPr bwMode="auto">
              <a:xfrm>
                <a:off x="1601" y="1129"/>
                <a:ext cx="313" cy="201"/>
              </a:xfrm>
              <a:custGeom>
                <a:avLst/>
                <a:gdLst>
                  <a:gd name="T0" fmla="*/ 25 w 313"/>
                  <a:gd name="T1" fmla="*/ 169 h 201"/>
                  <a:gd name="T2" fmla="*/ 153 w 313"/>
                  <a:gd name="T3" fmla="*/ 7 h 201"/>
                  <a:gd name="T4" fmla="*/ 258 w 313"/>
                  <a:gd name="T5" fmla="*/ 201 h 2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3" h="201">
                    <a:moveTo>
                      <a:pt x="25" y="169"/>
                    </a:moveTo>
                    <a:cubicBezTo>
                      <a:pt x="0" y="108"/>
                      <a:pt x="5" y="0"/>
                      <a:pt x="153" y="7"/>
                    </a:cubicBezTo>
                    <a:cubicBezTo>
                      <a:pt x="302" y="12"/>
                      <a:pt x="313" y="87"/>
                      <a:pt x="258" y="20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" name="Freeform 206"/>
              <p:cNvSpPr>
                <a:spLocks/>
              </p:cNvSpPr>
              <p:nvPr/>
            </p:nvSpPr>
            <p:spPr bwMode="auto">
              <a:xfrm rot="2575893">
                <a:off x="1950" y="1316"/>
                <a:ext cx="313" cy="201"/>
              </a:xfrm>
              <a:custGeom>
                <a:avLst/>
                <a:gdLst>
                  <a:gd name="T0" fmla="*/ 25 w 313"/>
                  <a:gd name="T1" fmla="*/ 169 h 201"/>
                  <a:gd name="T2" fmla="*/ 153 w 313"/>
                  <a:gd name="T3" fmla="*/ 7 h 201"/>
                  <a:gd name="T4" fmla="*/ 258 w 313"/>
                  <a:gd name="T5" fmla="*/ 201 h 2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3" h="201">
                    <a:moveTo>
                      <a:pt x="25" y="169"/>
                    </a:moveTo>
                    <a:cubicBezTo>
                      <a:pt x="0" y="108"/>
                      <a:pt x="5" y="0"/>
                      <a:pt x="153" y="7"/>
                    </a:cubicBezTo>
                    <a:cubicBezTo>
                      <a:pt x="302" y="12"/>
                      <a:pt x="313" y="87"/>
                      <a:pt x="258" y="20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72" name="Group 207"/>
              <p:cNvGrpSpPr>
                <a:grpSpLocks/>
              </p:cNvGrpSpPr>
              <p:nvPr/>
            </p:nvGrpSpPr>
            <p:grpSpPr bwMode="auto">
              <a:xfrm>
                <a:off x="1465" y="859"/>
                <a:ext cx="681" cy="377"/>
                <a:chOff x="4274" y="2922"/>
                <a:chExt cx="681" cy="377"/>
              </a:xfrm>
            </p:grpSpPr>
            <p:sp>
              <p:nvSpPr>
                <p:cNvPr id="79" name="Text Box 208"/>
                <p:cNvSpPr txBox="1">
                  <a:spLocks noChangeArrowheads="1"/>
                </p:cNvSpPr>
                <p:nvPr/>
              </p:nvSpPr>
              <p:spPr bwMode="auto">
                <a:xfrm>
                  <a:off x="4274" y="3062"/>
                  <a:ext cx="681" cy="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dupACKcount++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80" name="Line 209"/>
                <p:cNvSpPr>
                  <a:spLocks noChangeShapeType="1"/>
                </p:cNvSpPr>
                <p:nvPr/>
              </p:nvSpPr>
              <p:spPr bwMode="auto">
                <a:xfrm>
                  <a:off x="4353" y="3071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ea typeface="ＭＳ Ｐゴシック" charset="0"/>
                  </a:endParaRPr>
                </a:p>
              </p:txBody>
            </p:sp>
            <p:sp>
              <p:nvSpPr>
                <p:cNvPr id="81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4295" y="2922"/>
                  <a:ext cx="603" cy="1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defRPr/>
                  </a:pPr>
                  <a:r>
                    <a:rPr lang="en-US" sz="1100">
                      <a:latin typeface="Arial" charset="0"/>
                    </a:rPr>
                    <a:t>duplicate ACK</a:t>
                  </a:r>
                </a:p>
              </p:txBody>
            </p:sp>
          </p:grpSp>
          <p:sp>
            <p:nvSpPr>
              <p:cNvPr id="73" name="Freeform 211"/>
              <p:cNvSpPr>
                <a:spLocks/>
              </p:cNvSpPr>
              <p:nvPr/>
            </p:nvSpPr>
            <p:spPr bwMode="auto">
              <a:xfrm rot="-8222029">
                <a:off x="1204" y="1903"/>
                <a:ext cx="313" cy="201"/>
              </a:xfrm>
              <a:custGeom>
                <a:avLst/>
                <a:gdLst>
                  <a:gd name="T0" fmla="*/ 25 w 313"/>
                  <a:gd name="T1" fmla="*/ 169 h 201"/>
                  <a:gd name="T2" fmla="*/ 153 w 313"/>
                  <a:gd name="T3" fmla="*/ 7 h 201"/>
                  <a:gd name="T4" fmla="*/ 258 w 313"/>
                  <a:gd name="T5" fmla="*/ 201 h 2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3" h="201">
                    <a:moveTo>
                      <a:pt x="25" y="169"/>
                    </a:moveTo>
                    <a:cubicBezTo>
                      <a:pt x="0" y="108"/>
                      <a:pt x="5" y="0"/>
                      <a:pt x="153" y="7"/>
                    </a:cubicBezTo>
                    <a:cubicBezTo>
                      <a:pt x="302" y="12"/>
                      <a:pt x="313" y="87"/>
                      <a:pt x="258" y="20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4" name="Line 234"/>
              <p:cNvSpPr>
                <a:spLocks noChangeShapeType="1"/>
              </p:cNvSpPr>
              <p:nvPr/>
            </p:nvSpPr>
            <p:spPr bwMode="auto">
              <a:xfrm>
                <a:off x="536" y="1649"/>
                <a:ext cx="752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ea typeface="ＭＳ Ｐゴシック" charset="0"/>
                </a:endParaRPr>
              </a:p>
            </p:txBody>
          </p:sp>
          <p:grpSp>
            <p:nvGrpSpPr>
              <p:cNvPr id="75" name="Group 235"/>
              <p:cNvGrpSpPr>
                <a:grpSpLocks/>
              </p:cNvGrpSpPr>
              <p:nvPr/>
            </p:nvGrpSpPr>
            <p:grpSpPr bwMode="auto">
              <a:xfrm>
                <a:off x="517" y="1255"/>
                <a:ext cx="722" cy="405"/>
                <a:chOff x="539" y="936"/>
                <a:chExt cx="722" cy="405"/>
              </a:xfrm>
            </p:grpSpPr>
            <p:sp>
              <p:nvSpPr>
                <p:cNvPr id="76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16" y="936"/>
                  <a:ext cx="157" cy="1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defRPr/>
                  </a:pPr>
                  <a:r>
                    <a:rPr lang="en-US" sz="1100">
                      <a:latin typeface="Symbol" charset="0"/>
                    </a:rPr>
                    <a:t>L</a:t>
                  </a:r>
                </a:p>
              </p:txBody>
            </p:sp>
            <p:sp>
              <p:nvSpPr>
                <p:cNvPr id="77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539" y="1063"/>
                  <a:ext cx="722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cwnd = 1 MSS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ssthresh = 64 KB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en-US" sz="1100">
                      <a:latin typeface="Arial" charset="0"/>
                    </a:rPr>
                    <a:t>dupACKcount = 0</a:t>
                  </a: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78" name="Line 238"/>
                <p:cNvSpPr>
                  <a:spLocks noChangeShapeType="1"/>
                </p:cNvSpPr>
                <p:nvPr/>
              </p:nvSpPr>
              <p:spPr bwMode="auto">
                <a:xfrm>
                  <a:off x="641" y="1078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90" name="Group 255"/>
            <p:cNvGrpSpPr>
              <a:grpSpLocks/>
            </p:cNvGrpSpPr>
            <p:nvPr/>
          </p:nvGrpSpPr>
          <p:grpSpPr bwMode="auto">
            <a:xfrm>
              <a:off x="874541" y="2480789"/>
              <a:ext cx="5095954" cy="1724342"/>
              <a:chOff x="517" y="1780"/>
              <a:chExt cx="2843" cy="962"/>
            </a:xfrm>
          </p:grpSpPr>
          <p:pic>
            <p:nvPicPr>
              <p:cNvPr id="91" name="Picture 25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17" y="1883"/>
                <a:ext cx="262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25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098" y="1780"/>
                <a:ext cx="262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93" name="Picture 25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588" y="2497"/>
                <a:ext cx="262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4" name="Group 297"/>
            <p:cNvGrpSpPr>
              <a:grpSpLocks/>
            </p:cNvGrpSpPr>
            <p:nvPr/>
          </p:nvGrpSpPr>
          <p:grpSpPr bwMode="auto">
            <a:xfrm>
              <a:off x="3991622" y="389115"/>
              <a:ext cx="4893407" cy="3783873"/>
              <a:chOff x="2205" y="641"/>
              <a:chExt cx="2730" cy="2111"/>
            </a:xfrm>
          </p:grpSpPr>
          <p:grpSp>
            <p:nvGrpSpPr>
              <p:cNvPr id="95" name="Group 282"/>
              <p:cNvGrpSpPr>
                <a:grpSpLocks/>
              </p:cNvGrpSpPr>
              <p:nvPr/>
            </p:nvGrpSpPr>
            <p:grpSpPr bwMode="auto">
              <a:xfrm>
                <a:off x="3059" y="2449"/>
                <a:ext cx="583" cy="303"/>
                <a:chOff x="844" y="3669"/>
                <a:chExt cx="583" cy="303"/>
              </a:xfrm>
            </p:grpSpPr>
            <p:grpSp>
              <p:nvGrpSpPr>
                <p:cNvPr id="106" name="Group 283"/>
                <p:cNvGrpSpPr>
                  <a:grpSpLocks/>
                </p:cNvGrpSpPr>
                <p:nvPr/>
              </p:nvGrpSpPr>
              <p:grpSpPr bwMode="auto">
                <a:xfrm>
                  <a:off x="844" y="3669"/>
                  <a:ext cx="583" cy="303"/>
                  <a:chOff x="660" y="4650"/>
                  <a:chExt cx="597" cy="380"/>
                </a:xfrm>
              </p:grpSpPr>
              <p:pic>
                <p:nvPicPr>
                  <p:cNvPr id="108" name="Picture 28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0" y="4650"/>
                    <a:ext cx="597" cy="38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09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84" y="4761"/>
                    <a:ext cx="356" cy="14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7" name="Text Box 286"/>
                <p:cNvSpPr txBox="1">
                  <a:spLocks noChangeArrowheads="1"/>
                </p:cNvSpPr>
                <p:nvPr/>
              </p:nvSpPr>
              <p:spPr bwMode="auto">
                <a:xfrm>
                  <a:off x="964" y="3695"/>
                  <a:ext cx="397" cy="2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lnSpc>
                      <a:spcPct val="80000"/>
                    </a:lnSpc>
                    <a:defRPr/>
                  </a:pPr>
                  <a:r>
                    <a:rPr lang="en-US" b="1" i="1" dirty="0">
                      <a:solidFill>
                        <a:schemeClr val="accent2"/>
                      </a:solidFill>
                      <a:latin typeface="Comic Sans MS" charset="0"/>
                    </a:rPr>
                    <a:t>New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en-US" b="1" i="1" dirty="0">
                      <a:solidFill>
                        <a:schemeClr val="accent2"/>
                      </a:solidFill>
                      <a:latin typeface="Comic Sans MS" charset="0"/>
                    </a:rPr>
                    <a:t>ACK!</a:t>
                  </a:r>
                </a:p>
              </p:txBody>
            </p:sp>
          </p:grpSp>
          <p:grpSp>
            <p:nvGrpSpPr>
              <p:cNvPr id="96" name="Group 287"/>
              <p:cNvGrpSpPr>
                <a:grpSpLocks/>
              </p:cNvGrpSpPr>
              <p:nvPr/>
            </p:nvGrpSpPr>
            <p:grpSpPr bwMode="auto">
              <a:xfrm>
                <a:off x="2205" y="700"/>
                <a:ext cx="583" cy="305"/>
                <a:chOff x="1166" y="3601"/>
                <a:chExt cx="583" cy="305"/>
              </a:xfrm>
            </p:grpSpPr>
            <p:grpSp>
              <p:nvGrpSpPr>
                <p:cNvPr id="102" name="Group 288"/>
                <p:cNvGrpSpPr>
                  <a:grpSpLocks/>
                </p:cNvGrpSpPr>
                <p:nvPr/>
              </p:nvGrpSpPr>
              <p:grpSpPr bwMode="auto">
                <a:xfrm>
                  <a:off x="1166" y="3601"/>
                  <a:ext cx="583" cy="303"/>
                  <a:chOff x="990" y="4570"/>
                  <a:chExt cx="597" cy="380"/>
                </a:xfrm>
              </p:grpSpPr>
              <p:pic>
                <p:nvPicPr>
                  <p:cNvPr id="104" name="Picture 289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0" y="4570"/>
                    <a:ext cx="597" cy="38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05" name="Rectangle 290"/>
                  <p:cNvSpPr>
                    <a:spLocks noChangeArrowheads="1"/>
                  </p:cNvSpPr>
                  <p:nvPr/>
                </p:nvSpPr>
                <p:spPr bwMode="auto">
                  <a:xfrm>
                    <a:off x="1124" y="4679"/>
                    <a:ext cx="356" cy="14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03" name="Text Box 291"/>
                <p:cNvSpPr txBox="1">
                  <a:spLocks noChangeArrowheads="1"/>
                </p:cNvSpPr>
                <p:nvPr/>
              </p:nvSpPr>
              <p:spPr bwMode="auto">
                <a:xfrm>
                  <a:off x="1274" y="3633"/>
                  <a:ext cx="397" cy="2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lnSpc>
                      <a:spcPct val="80000"/>
                    </a:lnSpc>
                    <a:defRPr/>
                  </a:pPr>
                  <a:r>
                    <a:rPr lang="en-US" b="1" i="1">
                      <a:solidFill>
                        <a:schemeClr val="accent2"/>
                      </a:solidFill>
                      <a:latin typeface="Comic Sans MS" charset="0"/>
                    </a:rPr>
                    <a:t>New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en-US" b="1" i="1">
                      <a:solidFill>
                        <a:schemeClr val="accent2"/>
                      </a:solidFill>
                      <a:latin typeface="Comic Sans MS" charset="0"/>
                    </a:rPr>
                    <a:t>ACK!</a:t>
                  </a:r>
                </a:p>
              </p:txBody>
            </p:sp>
          </p:grpSp>
          <p:grpSp>
            <p:nvGrpSpPr>
              <p:cNvPr id="97" name="Group 292"/>
              <p:cNvGrpSpPr>
                <a:grpSpLocks/>
              </p:cNvGrpSpPr>
              <p:nvPr/>
            </p:nvGrpSpPr>
            <p:grpSpPr bwMode="auto">
              <a:xfrm>
                <a:off x="4352" y="641"/>
                <a:ext cx="583" cy="305"/>
                <a:chOff x="1166" y="3601"/>
                <a:chExt cx="583" cy="305"/>
              </a:xfrm>
            </p:grpSpPr>
            <p:grpSp>
              <p:nvGrpSpPr>
                <p:cNvPr id="98" name="Group 293"/>
                <p:cNvGrpSpPr>
                  <a:grpSpLocks/>
                </p:cNvGrpSpPr>
                <p:nvPr/>
              </p:nvGrpSpPr>
              <p:grpSpPr bwMode="auto">
                <a:xfrm>
                  <a:off x="1166" y="3601"/>
                  <a:ext cx="583" cy="303"/>
                  <a:chOff x="990" y="4570"/>
                  <a:chExt cx="597" cy="380"/>
                </a:xfrm>
              </p:grpSpPr>
              <p:pic>
                <p:nvPicPr>
                  <p:cNvPr id="100" name="Picture 29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0" y="4570"/>
                    <a:ext cx="597" cy="38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01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1124" y="4679"/>
                    <a:ext cx="356" cy="14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9" name="Text Box 296"/>
                <p:cNvSpPr txBox="1">
                  <a:spLocks noChangeArrowheads="1"/>
                </p:cNvSpPr>
                <p:nvPr/>
              </p:nvSpPr>
              <p:spPr bwMode="auto">
                <a:xfrm>
                  <a:off x="1274" y="3633"/>
                  <a:ext cx="397" cy="2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>
                    <a:lnSpc>
                      <a:spcPct val="80000"/>
                    </a:lnSpc>
                    <a:defRPr/>
                  </a:pPr>
                  <a:r>
                    <a:rPr lang="en-US" b="1" i="1">
                      <a:solidFill>
                        <a:schemeClr val="accent2"/>
                      </a:solidFill>
                      <a:latin typeface="Comic Sans MS" charset="0"/>
                    </a:rPr>
                    <a:t>New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en-US" b="1" i="1" dirty="0">
                      <a:solidFill>
                        <a:schemeClr val="accent2"/>
                      </a:solidFill>
                      <a:latin typeface="Comic Sans MS" charset="0"/>
                    </a:rPr>
                    <a:t>ACK!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3914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B7E58948-216E-544A-8823-2217C4747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29" y="0"/>
            <a:ext cx="6607471" cy="38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Reno 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4"/>
            <a:ext cx="5530347" cy="54018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Slow start, then congestion avoidance: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chemeClr val="accent6"/>
                </a:solidFill>
              </a:rPr>
              <a:t>What’s Reno’s steady-state throughput?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 congestion avoidance steady state, throughput is approximately </a:t>
            </a:r>
            <a:r>
              <a:rPr lang="en-US" b="1" dirty="0"/>
              <a:t>¾ of the max</a:t>
            </a:r>
            <a:r>
              <a:rPr lang="en-US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Throughput increases linearly until congestion occurs, and it’s halved.</a:t>
            </a:r>
          </a:p>
        </p:txBody>
      </p: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5984128" y="4235824"/>
            <a:ext cx="5377542" cy="2205317"/>
            <a:chOff x="279" y="2432"/>
            <a:chExt cx="3070" cy="1259"/>
          </a:xfrm>
        </p:grpSpPr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678" y="2556"/>
              <a:ext cx="2481" cy="579"/>
            </a:xfrm>
            <a:custGeom>
              <a:avLst/>
              <a:gdLst>
                <a:gd name="T0" fmla="*/ 0 w 2481"/>
                <a:gd name="T1" fmla="*/ 573 h 579"/>
                <a:gd name="T2" fmla="*/ 414 w 2481"/>
                <a:gd name="T3" fmla="*/ 18 h 579"/>
                <a:gd name="T4" fmla="*/ 414 w 2481"/>
                <a:gd name="T5" fmla="*/ 579 h 579"/>
                <a:gd name="T6" fmla="*/ 819 w 2481"/>
                <a:gd name="T7" fmla="*/ 18 h 579"/>
                <a:gd name="T8" fmla="*/ 825 w 2481"/>
                <a:gd name="T9" fmla="*/ 579 h 579"/>
                <a:gd name="T10" fmla="*/ 1245 w 2481"/>
                <a:gd name="T11" fmla="*/ 15 h 579"/>
                <a:gd name="T12" fmla="*/ 1245 w 2481"/>
                <a:gd name="T13" fmla="*/ 576 h 579"/>
                <a:gd name="T14" fmla="*/ 1647 w 2481"/>
                <a:gd name="T15" fmla="*/ 6 h 579"/>
                <a:gd name="T16" fmla="*/ 1647 w 2481"/>
                <a:gd name="T17" fmla="*/ 570 h 579"/>
                <a:gd name="T18" fmla="*/ 2064 w 2481"/>
                <a:gd name="T19" fmla="*/ 6 h 579"/>
                <a:gd name="T20" fmla="*/ 2064 w 2481"/>
                <a:gd name="T21" fmla="*/ 564 h 579"/>
                <a:gd name="T22" fmla="*/ 2481 w 2481"/>
                <a:gd name="T23" fmla="*/ 0 h 5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81" h="579">
                  <a:moveTo>
                    <a:pt x="0" y="573"/>
                  </a:moveTo>
                  <a:lnTo>
                    <a:pt x="414" y="18"/>
                  </a:lnTo>
                  <a:lnTo>
                    <a:pt x="414" y="579"/>
                  </a:lnTo>
                  <a:lnTo>
                    <a:pt x="819" y="18"/>
                  </a:lnTo>
                  <a:lnTo>
                    <a:pt x="825" y="579"/>
                  </a:lnTo>
                  <a:lnTo>
                    <a:pt x="1245" y="15"/>
                  </a:lnTo>
                  <a:lnTo>
                    <a:pt x="1245" y="576"/>
                  </a:lnTo>
                  <a:lnTo>
                    <a:pt x="1647" y="6"/>
                  </a:lnTo>
                  <a:lnTo>
                    <a:pt x="1647" y="570"/>
                  </a:lnTo>
                  <a:lnTo>
                    <a:pt x="2064" y="6"/>
                  </a:lnTo>
                  <a:lnTo>
                    <a:pt x="2064" y="564"/>
                  </a:lnTo>
                  <a:lnTo>
                    <a:pt x="2481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675" y="3685"/>
              <a:ext cx="26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82" y="2432"/>
              <a:ext cx="0" cy="1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606" y="2571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606" y="3117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380" y="2453"/>
              <a:ext cx="2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W</a:t>
              </a:r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279" y="3008"/>
              <a:ext cx="3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W/2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204DDC-089D-3545-86E5-B4166A7998DD}"/>
              </a:ext>
            </a:extLst>
          </p:cNvPr>
          <p:cNvGrpSpPr/>
          <p:nvPr/>
        </p:nvGrpSpPr>
        <p:grpSpPr>
          <a:xfrm>
            <a:off x="4701660" y="2267408"/>
            <a:ext cx="929898" cy="884264"/>
            <a:chOff x="10763181" y="2345404"/>
            <a:chExt cx="1139517" cy="1083596"/>
          </a:xfrm>
        </p:grpSpPr>
        <p:sp>
          <p:nvSpPr>
            <p:cNvPr id="23" name="Octagon 22">
              <a:extLst>
                <a:ext uri="{FF2B5EF4-FFF2-40B4-BE49-F238E27FC236}">
                  <a16:creationId xmlns:a16="http://schemas.microsoft.com/office/drawing/2014/main" id="{2087E1C0-0D09-7F4E-ABF5-8D265442500C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4" name="Octagon 23">
              <a:extLst>
                <a:ext uri="{FF2B5EF4-FFF2-40B4-BE49-F238E27FC236}">
                  <a16:creationId xmlns:a16="http://schemas.microsoft.com/office/drawing/2014/main" id="{31549247-0426-8C41-8D6B-62B5708537C8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3DB293-2B1A-1846-A28C-022D1CAB7F04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221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00303C7-61A4-6741-9F4C-3CA4B74441B6}"/>
              </a:ext>
            </a:extLst>
          </p:cNvPr>
          <p:cNvCxnSpPr>
            <a:cxnSpLocks/>
          </p:cNvCxnSpPr>
          <p:nvPr/>
        </p:nvCxnSpPr>
        <p:spPr>
          <a:xfrm flipH="1" flipV="1">
            <a:off x="5532886" y="2484150"/>
            <a:ext cx="181136" cy="169234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E8BC7B-F849-904D-B1E8-AB314149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Steve’s Haircut Algorithm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97C18FA-6B86-B24A-968C-934BC0A5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0" y="914822"/>
            <a:ext cx="11639227" cy="4434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TCP congestion control analogy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239B0C-225A-F444-B8BE-357C05F22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147" y="2001727"/>
            <a:ext cx="805478" cy="12082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5C5F30-1EF2-CE4F-BB33-F712E397A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88" y="3554083"/>
            <a:ext cx="874698" cy="120821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04F5860-2AC9-0D42-94F9-9C2B90B99954}"/>
              </a:ext>
            </a:extLst>
          </p:cNvPr>
          <p:cNvCxnSpPr>
            <a:cxnSpLocks/>
          </p:cNvCxnSpPr>
          <p:nvPr/>
        </p:nvCxnSpPr>
        <p:spPr>
          <a:xfrm flipV="1">
            <a:off x="1033721" y="2623089"/>
            <a:ext cx="0" cy="34154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04061F-13BC-9345-B299-7074CAE0BEB5}"/>
              </a:ext>
            </a:extLst>
          </p:cNvPr>
          <p:cNvCxnSpPr>
            <a:cxnSpLocks/>
          </p:cNvCxnSpPr>
          <p:nvPr/>
        </p:nvCxnSpPr>
        <p:spPr>
          <a:xfrm>
            <a:off x="1033721" y="6038491"/>
            <a:ext cx="1012455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D2CFBDD-B851-F847-A2E0-166864FDCEA2}"/>
              </a:ext>
            </a:extLst>
          </p:cNvPr>
          <p:cNvSpPr txBox="1"/>
          <p:nvPr/>
        </p:nvSpPr>
        <p:spPr>
          <a:xfrm>
            <a:off x="5280848" y="6090250"/>
            <a:ext cx="184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A69470-035F-C74E-9915-DED29D70A806}"/>
              </a:ext>
            </a:extLst>
          </p:cNvPr>
          <p:cNvSpPr txBox="1"/>
          <p:nvPr/>
        </p:nvSpPr>
        <p:spPr>
          <a:xfrm rot="16200000">
            <a:off x="-127695" y="3892595"/>
            <a:ext cx="184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hair length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9FFAB4-08D5-C04E-BF33-979FAC0ACEF2}"/>
              </a:ext>
            </a:extLst>
          </p:cNvPr>
          <p:cNvSpPr txBox="1"/>
          <p:nvPr/>
        </p:nvSpPr>
        <p:spPr>
          <a:xfrm>
            <a:off x="2386495" y="2372580"/>
            <a:ext cx="2203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Hair grows at constant rate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8453BA-8C6C-334F-AF6B-30ACF2912B4F}"/>
              </a:ext>
            </a:extLst>
          </p:cNvPr>
          <p:cNvSpPr txBox="1"/>
          <p:nvPr/>
        </p:nvSpPr>
        <p:spPr>
          <a:xfrm>
            <a:off x="5935625" y="1985689"/>
            <a:ext cx="2131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too long, tell barber to “take off half”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2E60FF-720E-B542-B29C-46DE79985496}"/>
              </a:ext>
            </a:extLst>
          </p:cNvPr>
          <p:cNvCxnSpPr>
            <a:cxnSpLocks/>
          </p:cNvCxnSpPr>
          <p:nvPr/>
        </p:nvCxnSpPr>
        <p:spPr>
          <a:xfrm flipV="1">
            <a:off x="6151371" y="2430430"/>
            <a:ext cx="2638487" cy="174112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476484-4134-334F-A2A4-7F9A2C51D20B}"/>
              </a:ext>
            </a:extLst>
          </p:cNvPr>
          <p:cNvCxnSpPr>
            <a:cxnSpLocks/>
          </p:cNvCxnSpPr>
          <p:nvPr/>
        </p:nvCxnSpPr>
        <p:spPr>
          <a:xfrm flipV="1">
            <a:off x="2471486" y="2447683"/>
            <a:ext cx="2638487" cy="174112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82C9F0-A7DD-0042-8C31-968001D023A5}"/>
              </a:ext>
            </a:extLst>
          </p:cNvPr>
          <p:cNvCxnSpPr>
            <a:cxnSpLocks/>
          </p:cNvCxnSpPr>
          <p:nvPr/>
        </p:nvCxnSpPr>
        <p:spPr>
          <a:xfrm flipV="1">
            <a:off x="8943370" y="2447683"/>
            <a:ext cx="2638487" cy="174112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1BC3F1A-6C77-5D4A-AE5F-4022D3265584}"/>
              </a:ext>
            </a:extLst>
          </p:cNvPr>
          <p:cNvCxnSpPr>
            <a:cxnSpLocks/>
          </p:cNvCxnSpPr>
          <p:nvPr/>
        </p:nvCxnSpPr>
        <p:spPr>
          <a:xfrm flipH="1" flipV="1">
            <a:off x="8805346" y="2415139"/>
            <a:ext cx="148873" cy="175641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ular Callout 41">
            <a:extLst>
              <a:ext uri="{FF2B5EF4-FFF2-40B4-BE49-F238E27FC236}">
                <a16:creationId xmlns:a16="http://schemas.microsoft.com/office/drawing/2014/main" id="{6E35B693-FA3A-0B48-B675-1792C5AF5232}"/>
              </a:ext>
            </a:extLst>
          </p:cNvPr>
          <p:cNvSpPr/>
          <p:nvPr/>
        </p:nvSpPr>
        <p:spPr>
          <a:xfrm>
            <a:off x="8077200" y="4793652"/>
            <a:ext cx="1754038" cy="1656272"/>
          </a:xfrm>
          <a:prstGeom prst="wedgeRectCallout">
            <a:avLst>
              <a:gd name="adj1" fmla="val -37554"/>
              <a:gd name="adj2" fmla="val 74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What’s my average hair length?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422A5ED-D704-9A43-B738-3BF712936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553" y="3524194"/>
            <a:ext cx="821491" cy="123810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E7CF636-6C52-624B-918E-C6EBA16AE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8665" y="1878308"/>
            <a:ext cx="822385" cy="12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9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 to follow TCP rules?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Following the rules benefits everyone, but also benefits yourself.</a:t>
            </a:r>
          </a:p>
          <a:p>
            <a:r>
              <a:rPr lang="en-US" dirty="0"/>
              <a:t>If I don’t throttle myself during congestion, then I will have poor performance in cases when I am the only host causing the congestion.</a:t>
            </a:r>
          </a:p>
          <a:p>
            <a:pPr lvl="1"/>
            <a:r>
              <a:rPr lang="en-US" dirty="0"/>
              <a:t>This is is often the case when the first or last hop is the “bottleneck.”</a:t>
            </a:r>
          </a:p>
          <a:p>
            <a:r>
              <a:rPr lang="en-US" dirty="0"/>
              <a:t>Hosts cannot observe the network directly, just observe packet losses.</a:t>
            </a:r>
          </a:p>
          <a:p>
            <a:pPr lvl="1"/>
            <a:r>
              <a:rPr lang="en-US" dirty="0"/>
              <a:t>I cannot tell whether others’ traffic is contributing to congestion or whether it’s just my own traffic causing the congestion (and thus packet loss).</a:t>
            </a:r>
          </a:p>
          <a:p>
            <a:r>
              <a:rPr lang="en-US" dirty="0"/>
              <a:t>Thus, everyone will reduce throughput when congestion occurs, just in case they are solely responsible for the congestion.</a:t>
            </a:r>
          </a:p>
          <a:p>
            <a:endParaRPr lang="en-US" dirty="0"/>
          </a:p>
          <a:p>
            <a:r>
              <a:rPr lang="en-US" dirty="0"/>
              <a:t>Also, there are only a few TCP implementations, supplied by operating systems, so they generally follow an RFC’s recommendations.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F98E63-D000-9147-B259-FDE1776D7591}"/>
              </a:ext>
            </a:extLst>
          </p:cNvPr>
          <p:cNvGrpSpPr/>
          <p:nvPr/>
        </p:nvGrpSpPr>
        <p:grpSpPr>
          <a:xfrm>
            <a:off x="10609748" y="154122"/>
            <a:ext cx="929898" cy="884264"/>
            <a:chOff x="10763181" y="2345404"/>
            <a:chExt cx="1139517" cy="1083596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0A6C6EDF-E3FC-024C-862C-B2721F4DF845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00615235-1D61-2C46-B0A6-5325E8A3C12E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4A3992-939A-BC42-AE8C-56878BF774EC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6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2C8EE6-546B-3E43-9008-24FCEAF6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Reno congestion control iteration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213DB-5776-C447-9C08-DB8832FE6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290" y="1146875"/>
            <a:ext cx="6677408" cy="559488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How does the throughput of connections 1 and 2 evolve over time?</a:t>
            </a:r>
          </a:p>
          <a:p>
            <a:pPr lvl="3"/>
            <a:endParaRPr lang="en-US" dirty="0"/>
          </a:p>
          <a:p>
            <a:r>
              <a:rPr lang="en-US" dirty="0"/>
              <a:t>Remember that the two connections follow the TCP rules independently.</a:t>
            </a:r>
          </a:p>
          <a:p>
            <a:r>
              <a:rPr lang="en-US" dirty="0"/>
              <a:t>Each controls its own throughput (congestion window size), but is unaware that the other connection.</a:t>
            </a:r>
          </a:p>
          <a:p>
            <a:pPr lvl="1"/>
            <a:r>
              <a:rPr lang="en-US" dirty="0"/>
              <a:t>Don’t know other connection’s </a:t>
            </a:r>
            <a:r>
              <a:rPr lang="en-US" dirty="0" err="1"/>
              <a:t>cwnd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Don’t even know other connection exists!</a:t>
            </a:r>
          </a:p>
          <a:p>
            <a:r>
              <a:rPr lang="en-US" dirty="0"/>
              <a:t>Initially 1 is faster than 2,</a:t>
            </a:r>
            <a:br>
              <a:rPr lang="en-US" dirty="0"/>
            </a:br>
            <a:r>
              <a:rPr lang="en-US" dirty="0"/>
              <a:t>how does this change?</a:t>
            </a:r>
          </a:p>
          <a:p>
            <a:pPr lvl="1"/>
            <a:r>
              <a:rPr lang="en-US" dirty="0"/>
              <a:t>Where does the point move?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3072C-D467-2A43-AD7A-21D24D33A60F}"/>
              </a:ext>
            </a:extLst>
          </p:cNvPr>
          <p:cNvCxnSpPr>
            <a:cxnSpLocks/>
          </p:cNvCxnSpPr>
          <p:nvPr/>
        </p:nvCxnSpPr>
        <p:spPr>
          <a:xfrm flipV="1">
            <a:off x="570079" y="1403797"/>
            <a:ext cx="7558" cy="45831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ED5A42-DA45-C944-9675-BC480DB19F65}"/>
              </a:ext>
            </a:extLst>
          </p:cNvPr>
          <p:cNvCxnSpPr>
            <a:cxnSpLocks/>
          </p:cNvCxnSpPr>
          <p:nvPr/>
        </p:nvCxnSpPr>
        <p:spPr>
          <a:xfrm>
            <a:off x="570079" y="5986975"/>
            <a:ext cx="443980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4A7A812-5286-EA46-83D0-2531E685C7CA}"/>
              </a:ext>
            </a:extLst>
          </p:cNvPr>
          <p:cNvSpPr txBox="1"/>
          <p:nvPr/>
        </p:nvSpPr>
        <p:spPr>
          <a:xfrm>
            <a:off x="577637" y="5986975"/>
            <a:ext cx="330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Connection 2 throughput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E9F234-9411-9B40-B75F-171D851173D5}"/>
              </a:ext>
            </a:extLst>
          </p:cNvPr>
          <p:cNvSpPr txBox="1"/>
          <p:nvPr/>
        </p:nvSpPr>
        <p:spPr>
          <a:xfrm rot="16200000">
            <a:off x="-1368455" y="3586777"/>
            <a:ext cx="341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Connection 1 throughput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FBC42E-6382-2942-941E-641327F1D0F6}"/>
              </a:ext>
            </a:extLst>
          </p:cNvPr>
          <p:cNvCxnSpPr>
            <a:cxnSpLocks/>
          </p:cNvCxnSpPr>
          <p:nvPr/>
        </p:nvCxnSpPr>
        <p:spPr>
          <a:xfrm>
            <a:off x="577637" y="1815921"/>
            <a:ext cx="4161788" cy="4171054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ADA4986-A4AA-A749-9995-050591221A82}"/>
              </a:ext>
            </a:extLst>
          </p:cNvPr>
          <p:cNvSpPr txBox="1"/>
          <p:nvPr/>
        </p:nvSpPr>
        <p:spPr>
          <a:xfrm rot="2704361">
            <a:off x="1193762" y="3521322"/>
            <a:ext cx="341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Max combined throughput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D4FC45-9B50-8E40-A740-94DBBA36A014}"/>
              </a:ext>
            </a:extLst>
          </p:cNvPr>
          <p:cNvSpPr/>
          <p:nvPr/>
        </p:nvSpPr>
        <p:spPr>
          <a:xfrm>
            <a:off x="785611" y="2691683"/>
            <a:ext cx="128789" cy="115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D5DBF3-34CD-3A47-B152-0F447067B428}"/>
              </a:ext>
            </a:extLst>
          </p:cNvPr>
          <p:cNvSpPr txBox="1"/>
          <p:nvPr/>
        </p:nvSpPr>
        <p:spPr>
          <a:xfrm>
            <a:off x="742247" y="2782669"/>
            <a:ext cx="84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Starting point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C1A0B3-7362-2A42-A72B-9A29FBF3EB38}"/>
              </a:ext>
            </a:extLst>
          </p:cNvPr>
          <p:cNvGrpSpPr/>
          <p:nvPr/>
        </p:nvGrpSpPr>
        <p:grpSpPr>
          <a:xfrm>
            <a:off x="10988298" y="5711125"/>
            <a:ext cx="929898" cy="884264"/>
            <a:chOff x="10763181" y="2345404"/>
            <a:chExt cx="1139517" cy="1083596"/>
          </a:xfrm>
        </p:grpSpPr>
        <p:sp>
          <p:nvSpPr>
            <p:cNvPr id="13" name="Octagon 12">
              <a:extLst>
                <a:ext uri="{FF2B5EF4-FFF2-40B4-BE49-F238E27FC236}">
                  <a16:creationId xmlns:a16="http://schemas.microsoft.com/office/drawing/2014/main" id="{94732517-845F-9745-948B-8C7EB0E60129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6" name="Octagon 15">
              <a:extLst>
                <a:ext uri="{FF2B5EF4-FFF2-40B4-BE49-F238E27FC236}">
                  <a16:creationId xmlns:a16="http://schemas.microsoft.com/office/drawing/2014/main" id="{A0DBF6B8-EE9F-3A41-AA3E-E593ED0098BE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56631F-8290-2343-8FC3-8DFBEDB3CAC7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F48F97-3832-C04A-BCDA-E10C157E218D}"/>
              </a:ext>
            </a:extLst>
          </p:cNvPr>
          <p:cNvSpPr txBox="1"/>
          <p:nvPr/>
        </p:nvSpPr>
        <p:spPr>
          <a:xfrm>
            <a:off x="815594" y="1106289"/>
            <a:ext cx="391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diagram shows two connections sharing a link/path with limited capacity:</a:t>
            </a:r>
          </a:p>
        </p:txBody>
      </p:sp>
    </p:spTree>
    <p:extLst>
      <p:ext uri="{BB962C8B-B14F-4D97-AF65-F5344CB8AC3E}">
        <p14:creationId xmlns:p14="http://schemas.microsoft.com/office/powerpoint/2010/main" val="74064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Reno eventually leads to equal share of bandwidth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87" y="1528763"/>
            <a:ext cx="6045488" cy="49310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congestion, packets are dropped and bandwidth (window sizes) are cut in half.</a:t>
            </a:r>
          </a:p>
          <a:p>
            <a:pPr lvl="1"/>
            <a:r>
              <a:rPr lang="en-US" dirty="0"/>
              <a:t>Connection with more bandwidth share </a:t>
            </a:r>
            <a:r>
              <a:rPr lang="en-US" b="1" i="1" dirty="0">
                <a:solidFill>
                  <a:schemeClr val="accent6"/>
                </a:solidFill>
              </a:rPr>
              <a:t>always loses more </a:t>
            </a:r>
            <a:r>
              <a:rPr lang="en-US" dirty="0"/>
              <a:t>when window is cut in half.</a:t>
            </a:r>
          </a:p>
          <a:p>
            <a:pPr lvl="1"/>
            <a:r>
              <a:rPr lang="en-US" dirty="0"/>
              <a:t>Move halfway toward the origin in the plot.</a:t>
            </a:r>
          </a:p>
          <a:p>
            <a:r>
              <a:rPr lang="en-US" dirty="0"/>
              <a:t>During congestion avoidance, bandwidth of both connections increases at the same rate, </a:t>
            </a:r>
            <a:br>
              <a:rPr lang="en-US" dirty="0"/>
            </a:br>
            <a:r>
              <a:rPr lang="en-US" dirty="0"/>
              <a:t>moving at 45° angle up-right.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14D9BAB4-85EE-E049-8767-675380CD0DA1}"/>
              </a:ext>
            </a:extLst>
          </p:cNvPr>
          <p:cNvSpPr/>
          <p:nvPr/>
        </p:nvSpPr>
        <p:spPr>
          <a:xfrm>
            <a:off x="1570007" y="1966823"/>
            <a:ext cx="3623095" cy="3622608"/>
          </a:xfrm>
          <a:prstGeom prst="rtTriangle">
            <a:avLst/>
          </a:prstGeom>
          <a:solidFill>
            <a:srgbClr val="932092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F1C4A-E4E3-3843-823F-BA73DFE6077A}"/>
              </a:ext>
            </a:extLst>
          </p:cNvPr>
          <p:cNvSpPr txBox="1"/>
          <p:nvPr/>
        </p:nvSpPr>
        <p:spPr>
          <a:xfrm>
            <a:off x="1570006" y="2721631"/>
            <a:ext cx="1311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Shaded triangle is uncongested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38B9FC90-95A0-7E41-9D1B-BC7C71DF4C3F}"/>
              </a:ext>
            </a:extLst>
          </p:cNvPr>
          <p:cNvSpPr/>
          <p:nvPr/>
        </p:nvSpPr>
        <p:spPr>
          <a:xfrm>
            <a:off x="-25687" y="4837829"/>
            <a:ext cx="1674253" cy="930271"/>
          </a:xfrm>
          <a:prstGeom prst="wedgeRectCallout">
            <a:avLst>
              <a:gd name="adj1" fmla="val -53141"/>
              <a:gd name="adj2" fmla="val 91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happens if there are three connections?</a:t>
            </a:r>
          </a:p>
        </p:txBody>
      </p:sp>
    </p:spTree>
    <p:extLst>
      <p:ext uri="{BB962C8B-B14F-4D97-AF65-F5344CB8AC3E}">
        <p14:creationId xmlns:p14="http://schemas.microsoft.com/office/powerpoint/2010/main" val="32814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6259-C104-8542-8624-842D3AEC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F9B97-0C79-DE43-9B25-4DA927B9B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42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EA83-6686-904E-8C45-905B1B73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past Reno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637D4-72C1-8D4E-A49D-8CC8D7CB6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congestion control in the Linux kernel can use many algorithms.</a:t>
            </a:r>
          </a:p>
          <a:p>
            <a:pPr lvl="1"/>
            <a:r>
              <a:rPr lang="en-US" dirty="0"/>
              <a:t>They can be dynamically switched by the user.  For example:</a:t>
            </a:r>
            <a:br>
              <a:rPr lang="en-US" dirty="0"/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echo "cubic" &gt; /proc/sys/net/ipv4/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tcp_congestion_control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TCP congestion algorithm in open source OSes has evolved like so:</a:t>
            </a:r>
          </a:p>
          <a:p>
            <a:pPr lvl="1"/>
            <a:r>
              <a:rPr lang="en-US" b="1" dirty="0"/>
              <a:t>Tahoe</a:t>
            </a:r>
            <a:r>
              <a:rPr lang="en-US" dirty="0"/>
              <a:t>: BSD 4.3 Tahoe (1988)</a:t>
            </a:r>
          </a:p>
          <a:p>
            <a:pPr lvl="1"/>
            <a:r>
              <a:rPr lang="en-US" b="1" dirty="0"/>
              <a:t>Reno</a:t>
            </a:r>
            <a:r>
              <a:rPr lang="en-US" dirty="0"/>
              <a:t>: BSD 4.3 Reno (1990)</a:t>
            </a:r>
          </a:p>
          <a:p>
            <a:pPr lvl="1"/>
            <a:r>
              <a:rPr lang="en-US" b="1" dirty="0">
                <a:hlinkClick r:id="rId2"/>
              </a:rPr>
              <a:t>New Reno</a:t>
            </a:r>
            <a:r>
              <a:rPr lang="en-US" b="1" dirty="0"/>
              <a:t> with SAC</a:t>
            </a:r>
            <a:r>
              <a:rPr lang="en-US" dirty="0"/>
              <a:t>: Linux 2.4?–2.6.17 (2001?–2004)</a:t>
            </a:r>
          </a:p>
          <a:p>
            <a:pPr lvl="1"/>
            <a:r>
              <a:rPr lang="en-US" b="1" dirty="0"/>
              <a:t>BIC</a:t>
            </a:r>
            <a:r>
              <a:rPr lang="en-US" dirty="0"/>
              <a:t>: Linux 2.6.8–2.6.18 (2004–2006)</a:t>
            </a:r>
          </a:p>
          <a:p>
            <a:pPr lvl="1"/>
            <a:r>
              <a:rPr lang="en-US" b="1" dirty="0"/>
              <a:t>CUBIC</a:t>
            </a:r>
            <a:r>
              <a:rPr lang="en-US" dirty="0"/>
              <a:t>: Linux 2.6.19–3.2 (2006–2012)</a:t>
            </a:r>
          </a:p>
          <a:p>
            <a:pPr lvl="1"/>
            <a:r>
              <a:rPr lang="en-US" b="1" dirty="0"/>
              <a:t>PRR</a:t>
            </a:r>
            <a:r>
              <a:rPr lang="en-US" dirty="0"/>
              <a:t>: Linux 3.2–4.9 (2012–2016)</a:t>
            </a:r>
          </a:p>
          <a:p>
            <a:pPr lvl="1"/>
            <a:r>
              <a:rPr lang="en-US" b="1" dirty="0"/>
              <a:t>BBR</a:t>
            </a:r>
            <a:r>
              <a:rPr lang="en-US" dirty="0"/>
              <a:t>: Linux 4.9–present (2016–present)</a:t>
            </a:r>
          </a:p>
        </p:txBody>
      </p:sp>
    </p:spTree>
    <p:extLst>
      <p:ext uri="{BB962C8B-B14F-4D97-AF65-F5344CB8AC3E}">
        <p14:creationId xmlns:p14="http://schemas.microsoft.com/office/powerpoint/2010/main" val="302389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4D6D2-3C17-494C-95C0-2F0647BC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TCP Reno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A74E2-DA2B-3B4B-8A55-928FEAED2A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congestion avoidance, linear increase is too slow on fast, high latency links (long fat pipes)</a:t>
            </a:r>
          </a:p>
          <a:p>
            <a:r>
              <a:rPr lang="en-US" dirty="0"/>
              <a:t>Consider a 10Gbps link with 30ms RTT.</a:t>
            </a:r>
          </a:p>
          <a:p>
            <a:pPr lvl="1"/>
            <a:r>
              <a:rPr lang="en-US" dirty="0"/>
              <a:t>Increasing window linearly (1500 bytes per RTT) would require</a:t>
            </a:r>
            <a:r>
              <a:rPr lang="en-US" b="1" dirty="0"/>
              <a:t> 3.5 hours</a:t>
            </a:r>
            <a:r>
              <a:rPr lang="en-US" dirty="0"/>
              <a:t> to move from 5 to 10 Gbps.</a:t>
            </a:r>
          </a:p>
          <a:p>
            <a:pPr lvl="1"/>
            <a:r>
              <a:rPr lang="en-US" dirty="0"/>
              <a:t>This is especially bad if we lose packets due to bit corruptions:</a:t>
            </a:r>
          </a:p>
          <a:p>
            <a:pPr lvl="2"/>
            <a:r>
              <a:rPr lang="en-US" dirty="0"/>
              <a:t>In 3.5 hours 100 trillion bits will be sent!</a:t>
            </a:r>
          </a:p>
          <a:p>
            <a:pPr lvl="2"/>
            <a:r>
              <a:rPr lang="en-US" dirty="0"/>
              <a:t>Perfect reliability on that scale is unlikely.</a:t>
            </a:r>
          </a:p>
          <a:p>
            <a:r>
              <a:rPr lang="en-US" b="1" dirty="0"/>
              <a:t>Solution</a:t>
            </a:r>
            <a:r>
              <a:rPr lang="en-US" dirty="0"/>
              <a:t>: grow faster!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BF338-9FAB-D041-BF7D-0D8E8A88C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84883"/>
            <a:ext cx="5730498" cy="16252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Binary Increase (BIC) and </a:t>
            </a:r>
            <a:r>
              <a:rPr lang="en-US" dirty="0">
                <a:solidFill>
                  <a:srgbClr val="FF0000"/>
                </a:solidFill>
              </a:rPr>
              <a:t>CUBIC</a:t>
            </a:r>
            <a:r>
              <a:rPr lang="en-US" dirty="0"/>
              <a:t> congestion control use a kind of binary search to </a:t>
            </a:r>
            <a:r>
              <a:rPr lang="en-US" i="1" dirty="0"/>
              <a:t>exponentially</a:t>
            </a:r>
            <a:r>
              <a:rPr lang="en-US" dirty="0"/>
              <a:t> grow the window:</a:t>
            </a:r>
          </a:p>
          <a:p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C704E76-8E94-4D41-A49A-65533EE7D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"/>
          <a:stretch/>
        </p:blipFill>
        <p:spPr bwMode="auto">
          <a:xfrm>
            <a:off x="6382048" y="2617077"/>
            <a:ext cx="7026245" cy="42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2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E58F-AEEF-754C-8C4E-830CD4C6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loss means full queues and wasted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D12FF-C238-1443-9060-21E69F5A09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Reno and CUBIC both rely on packet loss to detect congestion.</a:t>
            </a:r>
          </a:p>
          <a:p>
            <a:r>
              <a:rPr lang="en-US" dirty="0"/>
              <a:t>They keep the links busy by moving between states 2 and 3:</a:t>
            </a:r>
          </a:p>
          <a:p>
            <a:r>
              <a:rPr lang="en-US" b="1" dirty="0" err="1"/>
              <a:t>Bufferbloat</a:t>
            </a:r>
            <a:r>
              <a:rPr lang="en-US" dirty="0"/>
              <a:t> is the unnecessary delay added to RTT because router buffers are too large.</a:t>
            </a:r>
          </a:p>
          <a:p>
            <a:r>
              <a:rPr lang="en-US" dirty="0"/>
              <a:t>It would be better to operate between states 1 and 2.</a:t>
            </a:r>
          </a:p>
          <a:p>
            <a:r>
              <a:rPr lang="en-US" dirty="0"/>
              <a:t>Throughput would still be high, but without queueing delays.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36B531-34C2-9F47-B4DB-D04FDAE46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773702"/>
            <a:ext cx="5730498" cy="1518656"/>
          </a:xfrm>
        </p:spPr>
        <p:txBody>
          <a:bodyPr/>
          <a:lstStyle/>
          <a:p>
            <a:r>
              <a:rPr lang="en-US" dirty="0"/>
              <a:t>There is no packet loss until we get to state 3, so what else can we monitor to detect state 2?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2CDF233-527B-EA40-A5F2-B78E26F1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84" y="1203688"/>
            <a:ext cx="5730875" cy="33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69E41EA-9451-D242-A51D-C52B983D4CF8}"/>
              </a:ext>
            </a:extLst>
          </p:cNvPr>
          <p:cNvGrpSpPr/>
          <p:nvPr/>
        </p:nvGrpSpPr>
        <p:grpSpPr>
          <a:xfrm>
            <a:off x="10972800" y="5818752"/>
            <a:ext cx="929898" cy="884264"/>
            <a:chOff x="10763181" y="2345404"/>
            <a:chExt cx="1139517" cy="1083596"/>
          </a:xfrm>
        </p:grpSpPr>
        <p:sp>
          <p:nvSpPr>
            <p:cNvPr id="11" name="Octagon 10">
              <a:extLst>
                <a:ext uri="{FF2B5EF4-FFF2-40B4-BE49-F238E27FC236}">
                  <a16:creationId xmlns:a16="http://schemas.microsoft.com/office/drawing/2014/main" id="{2D9C564A-65B5-534D-9FE3-61C2F15E11CD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" name="Octagon 11">
              <a:extLst>
                <a:ext uri="{FF2B5EF4-FFF2-40B4-BE49-F238E27FC236}">
                  <a16:creationId xmlns:a16="http://schemas.microsoft.com/office/drawing/2014/main" id="{15BEC9C5-39DB-7746-A508-7FD3167956B4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F4B2B9-42BC-304E-9E42-64FEFF6183DB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741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TCP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 </a:t>
            </a:r>
            <a:r>
              <a:rPr lang="en-US" b="1" dirty="0">
                <a:solidFill>
                  <a:schemeClr val="accent6"/>
                </a:solidFill>
              </a:rPr>
              <a:t>cumulative ACKs</a:t>
            </a:r>
            <a:r>
              <a:rPr lang="en-US" dirty="0"/>
              <a:t>.   • Any data segment can carry an ACK.</a:t>
            </a:r>
          </a:p>
          <a:p>
            <a:r>
              <a:rPr lang="en-US" dirty="0"/>
              <a:t>Receivers buffer out-of-order (early) segments for later reassembly.</a:t>
            </a:r>
          </a:p>
          <a:p>
            <a:r>
              <a:rPr lang="en-US" dirty="0"/>
              <a:t>ACK timeout can be appropriately set with Exponentially-Weighted Moving Average (</a:t>
            </a:r>
            <a:r>
              <a:rPr lang="en-US" b="1" dirty="0">
                <a:solidFill>
                  <a:schemeClr val="accent6"/>
                </a:solidFill>
              </a:rPr>
              <a:t>EWMA</a:t>
            </a:r>
            <a:r>
              <a:rPr lang="en-US" dirty="0"/>
              <a:t>) of recent RTT and recent </a:t>
            </a:r>
            <a:r>
              <a:rPr lang="en-US" b="1" dirty="0">
                <a:solidFill>
                  <a:schemeClr val="accent6"/>
                </a:solidFill>
              </a:rPr>
              <a:t>jitter</a:t>
            </a:r>
            <a:r>
              <a:rPr lang="en-US" dirty="0"/>
              <a:t>.</a:t>
            </a:r>
          </a:p>
          <a:p>
            <a:r>
              <a:rPr lang="en-US" dirty="0"/>
              <a:t># in-flight packets (thus throughput) is determined by </a:t>
            </a:r>
            <a:r>
              <a:rPr lang="en-US" i="1" dirty="0"/>
              <a:t>window size</a:t>
            </a:r>
            <a:r>
              <a:rPr lang="en-US" dirty="0"/>
              <a:t>.</a:t>
            </a:r>
          </a:p>
          <a:p>
            <a:r>
              <a:rPr lang="en-US" dirty="0"/>
              <a:t>TCP throughput should be regulated so as not to overwhelm: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/>
                </a:solidFill>
              </a:rPr>
              <a:t>receiver</a:t>
            </a:r>
            <a:r>
              <a:rPr lang="en-US" dirty="0"/>
              <a:t> -- </a:t>
            </a:r>
            <a:r>
              <a:rPr lang="en-US" b="1" dirty="0">
                <a:solidFill>
                  <a:schemeClr val="accent6"/>
                </a:solidFill>
              </a:rPr>
              <a:t>Flow control </a:t>
            </a:r>
            <a:r>
              <a:rPr lang="en-US" dirty="0"/>
              <a:t>is implemented with explicit Receive Window.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/>
                </a:solidFill>
              </a:rPr>
              <a:t>network</a:t>
            </a:r>
            <a:r>
              <a:rPr lang="en-US" dirty="0"/>
              <a:t> – </a:t>
            </a:r>
            <a:r>
              <a:rPr lang="en-US" b="1" dirty="0">
                <a:solidFill>
                  <a:schemeClr val="accent6"/>
                </a:solidFill>
              </a:rPr>
              <a:t>Congestion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control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(today's topic).</a:t>
            </a:r>
          </a:p>
          <a:p>
            <a:r>
              <a:rPr lang="en-US" dirty="0"/>
              <a:t>Connection setup requires a </a:t>
            </a:r>
            <a:r>
              <a:rPr lang="en-US" i="1" dirty="0">
                <a:solidFill>
                  <a:schemeClr val="accent6"/>
                </a:solidFill>
              </a:rPr>
              <a:t>3-way handshake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Sets initial sequence numbers and receive windows in both directions.</a:t>
            </a:r>
          </a:p>
          <a:p>
            <a:pPr lvl="1"/>
            <a:r>
              <a:rPr lang="en-US" dirty="0"/>
              <a:t>Teardown requires sending and acknowledging </a:t>
            </a:r>
            <a:r>
              <a:rPr lang="en-US" b="1" dirty="0">
                <a:solidFill>
                  <a:schemeClr val="accent6"/>
                </a:solidFill>
              </a:rPr>
              <a:t>FIN</a:t>
            </a:r>
            <a:r>
              <a:rPr lang="en-US" dirty="0"/>
              <a:t> messages.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30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59E9-A1B7-0D4F-9570-97550890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Vegas</a:t>
            </a:r>
            <a:r>
              <a:rPr lang="en-US" dirty="0"/>
              <a:t> and </a:t>
            </a:r>
            <a:r>
              <a:rPr lang="en-US" b="1" dirty="0"/>
              <a:t>BBR</a:t>
            </a:r>
            <a:r>
              <a:rPr lang="en-US" dirty="0"/>
              <a:t> Congestion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E1510-A4BC-CE42-827D-30A1E216F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RTT of packets can give information about queue states.</a:t>
            </a:r>
          </a:p>
          <a:p>
            <a:r>
              <a:rPr lang="en-US" dirty="0"/>
              <a:t>TCP Vegas introduced the idea of looking for increases in RTT (instead of packet loss) as a signal of congestion.</a:t>
            </a:r>
          </a:p>
          <a:p>
            <a:pPr lvl="1"/>
            <a:r>
              <a:rPr lang="en-US" dirty="0"/>
              <a:t>If we're below the </a:t>
            </a:r>
            <a:r>
              <a:rPr lang="en-US"/>
              <a:t>max throughput, </a:t>
            </a:r>
            <a:r>
              <a:rPr lang="en-US" dirty="0"/>
              <a:t>RTT should be fixed.</a:t>
            </a:r>
          </a:p>
          <a:p>
            <a:pPr lvl="1"/>
            <a:r>
              <a:rPr lang="en-US" dirty="0"/>
              <a:t>When we send above the max throughput, queues start to fill and RTT rises.</a:t>
            </a:r>
          </a:p>
          <a:p>
            <a:pPr lvl="1"/>
            <a:r>
              <a:rPr lang="en-US" dirty="0"/>
              <a:t>Vegas achieves throughput near the maximum while keeping router buffers nearly empty.  </a:t>
            </a:r>
            <a:r>
              <a:rPr lang="en-US" b="1" dirty="0"/>
              <a:t>RTT is optimized, </a:t>
            </a:r>
            <a:r>
              <a:rPr lang="en-US" dirty="0"/>
              <a:t>not just throughput.</a:t>
            </a:r>
          </a:p>
          <a:p>
            <a:pPr lvl="1"/>
            <a:r>
              <a:rPr lang="en-US" dirty="0"/>
              <a:t>Unfortunately, Vegas flows do not get a fair share of capacity when competing with Reno and CUBIC flows. </a:t>
            </a:r>
          </a:p>
          <a:p>
            <a:r>
              <a:rPr lang="en-US" b="1" dirty="0"/>
              <a:t>BBR</a:t>
            </a:r>
            <a:r>
              <a:rPr lang="en-US" dirty="0"/>
              <a:t> (Bottleneck Bandwidth and Round-trip propagation time) fixes this shortcoming and seems to be the best approach so far.</a:t>
            </a:r>
          </a:p>
          <a:p>
            <a:pPr lvl="1"/>
            <a:r>
              <a:rPr lang="en-US" dirty="0"/>
              <a:t>We will not cover its details.  It was published by Google </a:t>
            </a:r>
            <a:r>
              <a:rPr lang="en-US" dirty="0">
                <a:hlinkClick r:id="rId2"/>
              </a:rPr>
              <a:t>in 2016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471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8365-F336-8344-843C-2D08E124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BBR in action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DF2DB4D-542B-DA4D-BB16-3B7DCDD185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264444"/>
            <a:ext cx="88773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08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6259-C104-8542-8624-842D3AEC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final tweaks for TCP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F9B97-0C79-DE43-9B25-4DA927B9B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4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Nagle’s algorithm </a:t>
            </a:r>
            <a:r>
              <a:rPr lang="en-US" dirty="0"/>
              <a:t>merges small 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application may write a series of small message to a TCP stream.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write(“OK\n”); write(“READY\n”); write(“GO\n”);</a:t>
            </a:r>
          </a:p>
          <a:p>
            <a:r>
              <a:rPr lang="en-US" dirty="0"/>
              <a:t>A simple implementation of TCP would send segments for each write.</a:t>
            </a:r>
          </a:p>
          <a:p>
            <a:r>
              <a:rPr lang="en-US" dirty="0"/>
              <a:t>But each TCP packet has 40 bytes of </a:t>
            </a:r>
            <a:r>
              <a:rPr lang="en-US" b="1" i="1" dirty="0">
                <a:solidFill>
                  <a:schemeClr val="accent6"/>
                </a:solidFill>
              </a:rPr>
              <a:t>header overhead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Merging small packets into one larger packet would reduce network load: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/>
              <a:t>(</a:t>
            </a:r>
            <a:r>
              <a:rPr lang="en-US" dirty="0">
                <a:solidFill>
                  <a:schemeClr val="accent2"/>
                </a:solidFill>
              </a:rPr>
              <a:t>40+</a:t>
            </a:r>
            <a:r>
              <a:rPr lang="en-US" dirty="0"/>
              <a:t>3) + (</a:t>
            </a:r>
            <a:r>
              <a:rPr lang="en-US" dirty="0">
                <a:solidFill>
                  <a:schemeClr val="accent2"/>
                </a:solidFill>
              </a:rPr>
              <a:t>40+</a:t>
            </a:r>
            <a:r>
              <a:rPr lang="en-US" dirty="0"/>
              <a:t>6) + (</a:t>
            </a:r>
            <a:r>
              <a:rPr lang="en-US" dirty="0">
                <a:solidFill>
                  <a:schemeClr val="accent2"/>
                </a:solidFill>
              </a:rPr>
              <a:t>40+</a:t>
            </a:r>
            <a:r>
              <a:rPr lang="en-US" dirty="0"/>
              <a:t>3) → (</a:t>
            </a:r>
            <a:r>
              <a:rPr lang="en-US" dirty="0">
                <a:solidFill>
                  <a:schemeClr val="accent2"/>
                </a:solidFill>
              </a:rPr>
              <a:t>40+</a:t>
            </a:r>
            <a:r>
              <a:rPr lang="en-US" dirty="0"/>
              <a:t>12)</a:t>
            </a:r>
            <a:endParaRPr lang="en-US" i="1" dirty="0"/>
          </a:p>
          <a:p>
            <a:pPr marL="0" indent="0" algn="ctr">
              <a:buNone/>
            </a:pPr>
            <a:r>
              <a:rPr lang="en-US" dirty="0"/>
              <a:t>	                           132 → 52 bytes</a:t>
            </a:r>
          </a:p>
          <a:p>
            <a:r>
              <a:rPr lang="en-US" dirty="0"/>
              <a:t>Wait until segment is full before sending, </a:t>
            </a:r>
            <a:r>
              <a:rPr lang="en-US" i="1" dirty="0"/>
              <a:t>unless</a:t>
            </a:r>
            <a:r>
              <a:rPr lang="en-US" dirty="0"/>
              <a:t> there are no un-</a:t>
            </a:r>
            <a:r>
              <a:rPr lang="en-US" dirty="0" err="1"/>
              <a:t>ACK’ed</a:t>
            </a:r>
            <a:r>
              <a:rPr lang="en-US" dirty="0"/>
              <a:t> segments outstanding (</a:t>
            </a:r>
            <a:r>
              <a:rPr lang="en-US" dirty="0" err="1"/>
              <a:t>eg</a:t>
            </a:r>
            <a:r>
              <a:rPr lang="en-US" dirty="0"/>
              <a:t>., send first segment immediately).</a:t>
            </a:r>
          </a:p>
        </p:txBody>
      </p:sp>
      <p:sp>
        <p:nvSpPr>
          <p:cNvPr id="4" name="Right Brace 3"/>
          <p:cNvSpPr/>
          <p:nvPr/>
        </p:nvSpPr>
        <p:spPr>
          <a:xfrm rot="16200000">
            <a:off x="4941291" y="2743333"/>
            <a:ext cx="251276" cy="3492496"/>
          </a:xfrm>
          <a:prstGeom prst="rightBrace">
            <a:avLst>
              <a:gd name="adj1" fmla="val 28327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0749" y="3717611"/>
            <a:ext cx="254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size includes three headers before merging: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12314" y="4213613"/>
            <a:ext cx="160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 merge:</a:t>
            </a:r>
          </a:p>
        </p:txBody>
      </p:sp>
    </p:spTree>
    <p:extLst>
      <p:ext uri="{BB962C8B-B14F-4D97-AF65-F5344CB8AC3E}">
        <p14:creationId xmlns:p14="http://schemas.microsoft.com/office/powerpoint/2010/main" val="829241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Interactive apps and bulk-transfer apps prefer different TCP behavior.</a:t>
            </a:r>
          </a:p>
          <a:p>
            <a:r>
              <a:rPr lang="en-US" b="1" dirty="0">
                <a:solidFill>
                  <a:schemeClr val="accent6"/>
                </a:solidFill>
              </a:rPr>
              <a:t>Socket options </a:t>
            </a:r>
            <a:r>
              <a:rPr lang="en-US" dirty="0"/>
              <a:t>give applications some control of the underlying TCP: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TCP_NODELAY socket option disables Nagle’s algorithm.</a:t>
            </a:r>
          </a:p>
          <a:p>
            <a:pPr lvl="1"/>
            <a:r>
              <a:rPr lang="en-US" dirty="0"/>
              <a:t>Every </a:t>
            </a:r>
            <a:r>
              <a:rPr lang="en-US" i="1" dirty="0"/>
              <a:t>write</a:t>
            </a:r>
            <a:r>
              <a:rPr lang="en-US" dirty="0"/>
              <a:t> → segment(s) are sent immediately (if allowed by window).</a:t>
            </a:r>
          </a:p>
          <a:p>
            <a:pPr lvl="1"/>
            <a:r>
              <a:rPr lang="en-US" dirty="0"/>
              <a:t>Nagle’s algorithm adds extra latency which may hurt performance of applications that send small, </a:t>
            </a:r>
            <a:r>
              <a:rPr lang="en-US" i="1" dirty="0"/>
              <a:t>time-sensitive</a:t>
            </a:r>
            <a:r>
              <a:rPr lang="en-US" dirty="0"/>
              <a:t> data.  (</a:t>
            </a:r>
            <a:r>
              <a:rPr lang="en-US" dirty="0" err="1"/>
              <a:t>eg</a:t>
            </a:r>
            <a:r>
              <a:rPr lang="en-US" dirty="0"/>
              <a:t>., GUI events).</a:t>
            </a:r>
          </a:p>
          <a:p>
            <a:r>
              <a:rPr lang="en-US" dirty="0"/>
              <a:t>TCP_NOPUSH is even more aggressive than standard Nagle.</a:t>
            </a:r>
          </a:p>
          <a:p>
            <a:pPr lvl="1"/>
            <a:r>
              <a:rPr lang="en-US" dirty="0"/>
              <a:t>Wait until send buffer is full before sending segment(s).</a:t>
            </a:r>
          </a:p>
          <a:p>
            <a:pPr lvl="1"/>
            <a:r>
              <a:rPr lang="en-US" dirty="0"/>
              <a:t>Also, don’t set PSH bit (to maximize buffering on the receiver’s side as well).</a:t>
            </a:r>
          </a:p>
          <a:p>
            <a:r>
              <a:rPr lang="en-US" dirty="0"/>
              <a:t>Usually the </a:t>
            </a:r>
            <a:r>
              <a:rPr lang="en-US" b="1" dirty="0">
                <a:solidFill>
                  <a:schemeClr val="accent6"/>
                </a:solidFill>
              </a:rPr>
              <a:t>PSH bit</a:t>
            </a:r>
            <a:r>
              <a:rPr lang="en-US" b="1" dirty="0"/>
              <a:t> </a:t>
            </a:r>
            <a:r>
              <a:rPr lang="en-US" dirty="0"/>
              <a:t>will be set on the last segment in a </a:t>
            </a:r>
            <a:r>
              <a:rPr lang="en-US" i="1" dirty="0"/>
              <a:t>write</a:t>
            </a:r>
            <a:r>
              <a:rPr lang="en-US" dirty="0"/>
              <a:t> call.</a:t>
            </a:r>
          </a:p>
          <a:p>
            <a:pPr lvl="1"/>
            <a:r>
              <a:rPr lang="en-US" dirty="0"/>
              <a:t>PSH tells the receiving TCP implementation to alert the receiving process that that data is ready.</a:t>
            </a:r>
          </a:p>
        </p:txBody>
      </p:sp>
    </p:spTree>
    <p:extLst>
      <p:ext uri="{BB962C8B-B14F-4D97-AF65-F5344CB8AC3E}">
        <p14:creationId xmlns:p14="http://schemas.microsoft.com/office/powerpoint/2010/main" val="753354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 err="1"/>
              <a:t>Keepalive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i="1" dirty="0">
                <a:solidFill>
                  <a:schemeClr val="accent6"/>
                </a:solidFill>
              </a:rPr>
              <a:t>idle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TCP connection involves no data exchange.</a:t>
            </a:r>
          </a:p>
          <a:p>
            <a:r>
              <a:rPr lang="en-US" dirty="0"/>
              <a:t>Optionally, a TCP host may occasionally send an empty data segment, called a </a:t>
            </a:r>
            <a:r>
              <a:rPr lang="en-US" b="1" dirty="0" err="1">
                <a:solidFill>
                  <a:schemeClr val="accent6"/>
                </a:solidFill>
              </a:rPr>
              <a:t>keepalive</a:t>
            </a:r>
            <a:r>
              <a:rPr lang="en-US" b="1" dirty="0">
                <a:solidFill>
                  <a:schemeClr val="accent6"/>
                </a:solidFill>
              </a:rPr>
              <a:t> message</a:t>
            </a:r>
            <a:r>
              <a:rPr lang="en-US" dirty="0"/>
              <a:t>, just to test whether an ACK will return.</a:t>
            </a:r>
          </a:p>
          <a:p>
            <a:pPr lvl="1"/>
            <a:r>
              <a:rPr lang="en-US" dirty="0" err="1"/>
              <a:t>Keepalive</a:t>
            </a:r>
            <a:r>
              <a:rPr lang="en-US" dirty="0"/>
              <a:t> has SEQ # one less than expected, to trigger an ACK response.</a:t>
            </a:r>
          </a:p>
          <a:p>
            <a:pPr lvl="1"/>
            <a:r>
              <a:rPr lang="en-US" dirty="0"/>
              <a:t>Low frequency, ~once per minute.</a:t>
            </a:r>
          </a:p>
          <a:p>
            <a:r>
              <a:rPr lang="en-US" dirty="0" err="1"/>
              <a:t>Keepalives</a:t>
            </a:r>
            <a:r>
              <a:rPr lang="en-US" dirty="0"/>
              <a:t> are disabled by default and only used in special situations:</a:t>
            </a:r>
          </a:p>
          <a:p>
            <a:pPr lvl="1"/>
            <a:r>
              <a:rPr lang="en-US" dirty="0"/>
              <a:t>SSH clients give the option to enable TCP </a:t>
            </a:r>
            <a:r>
              <a:rPr lang="en-US" dirty="0" err="1"/>
              <a:t>keepalives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forces NAT routers to keep the port mapping alive.</a:t>
            </a:r>
          </a:p>
          <a:p>
            <a:r>
              <a:rPr lang="en-US" dirty="0"/>
              <a:t>Some application-level protocols have their own </a:t>
            </a:r>
            <a:r>
              <a:rPr lang="en-US" dirty="0" err="1"/>
              <a:t>keepalive</a:t>
            </a:r>
            <a:r>
              <a:rPr lang="en-US" dirty="0"/>
              <a:t> </a:t>
            </a:r>
            <a:r>
              <a:rPr lang="en-US" dirty="0" err="1"/>
              <a:t>msgs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0922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Congestion control </a:t>
            </a:r>
            <a:r>
              <a:rPr lang="en-US" dirty="0"/>
              <a:t>is implemented with a dynamic </a:t>
            </a:r>
            <a:r>
              <a:rPr lang="en-US" i="1" dirty="0"/>
              <a:t>congestion window</a:t>
            </a:r>
            <a:r>
              <a:rPr lang="en-US" dirty="0"/>
              <a:t>, controlled by </a:t>
            </a:r>
            <a:r>
              <a:rPr lang="en-US" i="1" dirty="0"/>
              <a:t>heuristics. </a:t>
            </a:r>
            <a:r>
              <a:rPr lang="en-US" b="1" dirty="0">
                <a:solidFill>
                  <a:schemeClr val="accent6"/>
                </a:solidFill>
              </a:rPr>
              <a:t>Reno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dirty="0"/>
              <a:t>congestion control operate in phases: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Slow start – </a:t>
            </a:r>
            <a:r>
              <a:rPr lang="en-US" dirty="0"/>
              <a:t>exponential growth to find approximate network capacity.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Congestion avoidance – </a:t>
            </a:r>
            <a:r>
              <a:rPr lang="en-US" dirty="0"/>
              <a:t>linear growth, slowly trying to increase throughput.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Fast recovery – </a:t>
            </a:r>
            <a:r>
              <a:rPr lang="en-US" dirty="0"/>
              <a:t>If one packet is lost, then cut window in half.</a:t>
            </a:r>
            <a:endParaRPr lang="en-US" i="1" dirty="0">
              <a:solidFill>
                <a:schemeClr val="accent6"/>
              </a:solidFill>
            </a:endParaRPr>
          </a:p>
          <a:p>
            <a:r>
              <a:rPr lang="en-US" b="1" dirty="0">
                <a:solidFill>
                  <a:schemeClr val="accent6"/>
                </a:solidFill>
              </a:rPr>
              <a:t>Additive Increase, Multiplicative Decrease </a:t>
            </a:r>
            <a:r>
              <a:rPr lang="en-US" dirty="0"/>
              <a:t>ensures fair sharing.</a:t>
            </a:r>
          </a:p>
          <a:p>
            <a:r>
              <a:rPr lang="en-US" b="1" dirty="0">
                <a:solidFill>
                  <a:schemeClr val="accent6"/>
                </a:solidFill>
              </a:rPr>
              <a:t>CUBIC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/>
                </a:solidFill>
              </a:rPr>
              <a:t>BBR</a:t>
            </a:r>
            <a:r>
              <a:rPr lang="en-US" dirty="0"/>
              <a:t> are newer alternatives that work better in fast networks, particularly long fat pipes.  (Read </a:t>
            </a:r>
            <a:r>
              <a:rPr lang="en-US" dirty="0">
                <a:hlinkClick r:id="rId3"/>
              </a:rPr>
              <a:t>this</a:t>
            </a:r>
            <a:r>
              <a:rPr lang="en-US" dirty="0"/>
              <a:t> for more info.)</a:t>
            </a:r>
          </a:p>
          <a:p>
            <a:r>
              <a:rPr lang="en-US" dirty="0"/>
              <a:t>TCP behavior can be controlled with </a:t>
            </a:r>
            <a:r>
              <a:rPr lang="en-US" i="1" dirty="0">
                <a:solidFill>
                  <a:schemeClr val="accent6"/>
                </a:solidFill>
              </a:rPr>
              <a:t>socket options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Nagle’s algorithm merges small packets to reduce </a:t>
            </a:r>
            <a:r>
              <a:rPr lang="en-US" i="1" dirty="0">
                <a:solidFill>
                  <a:schemeClr val="accent6"/>
                </a:solidFill>
              </a:rPr>
              <a:t>header overhead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TCP </a:t>
            </a:r>
            <a:r>
              <a:rPr lang="en-US" i="1" dirty="0" err="1">
                <a:solidFill>
                  <a:schemeClr val="accent6"/>
                </a:solidFill>
              </a:rPr>
              <a:t>keepalive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message can be periodically sent.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2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Congestion is when the </a:t>
            </a:r>
            <a:r>
              <a:rPr lang="en-US" b="1" dirty="0">
                <a:solidFill>
                  <a:schemeClr val="accent6"/>
                </a:solidFill>
              </a:rPr>
              <a:t>network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 overloaded</a:t>
            </a:r>
          </a:p>
          <a:p>
            <a:pPr lvl="1"/>
            <a:r>
              <a:rPr lang="en-US" dirty="0"/>
              <a:t>Router queues are full, so packets are dropped</a:t>
            </a:r>
          </a:p>
          <a:p>
            <a:pPr lvl="1"/>
            <a:r>
              <a:rPr lang="en-US" dirty="0"/>
              <a:t>or length of queues leads to long nodal queuing delay, causing timer to expire.</a:t>
            </a:r>
          </a:p>
          <a:p>
            <a:r>
              <a:rPr lang="en-US" dirty="0"/>
              <a:t>Dropped packets lead to </a:t>
            </a:r>
            <a:r>
              <a:rPr lang="en-US" i="1" dirty="0">
                <a:solidFill>
                  <a:schemeClr val="accent6"/>
                </a:solidFill>
              </a:rPr>
              <a:t>inefficiency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and can compound the problem: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Congestion → Packet loss → Retransmission → </a:t>
            </a:r>
            <a:r>
              <a:rPr lang="en-US" i="1" dirty="0">
                <a:solidFill>
                  <a:schemeClr val="accent1"/>
                </a:solidFill>
              </a:rPr>
              <a:t>More congestion! </a:t>
            </a:r>
            <a:r>
              <a:rPr lang="en-US" dirty="0">
                <a:solidFill>
                  <a:schemeClr val="accent1"/>
                </a:solidFill>
              </a:rPr>
              <a:t>→ </a:t>
            </a:r>
            <a:r>
              <a:rPr lang="en-US" i="1" dirty="0">
                <a:solidFill>
                  <a:schemeClr val="accent1"/>
                </a:solidFill>
              </a:rPr>
              <a:t>More loss!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Goal is to prevent the self-destructive feedback cycle above.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Better to wait </a:t>
            </a:r>
            <a:r>
              <a:rPr lang="en-US" dirty="0"/>
              <a:t>than to send a packet likely to be dropped before reaching its destination.</a:t>
            </a:r>
          </a:p>
          <a:p>
            <a:r>
              <a:rPr lang="en-US" dirty="0"/>
              <a:t>We have </a:t>
            </a:r>
            <a:r>
              <a:rPr lang="en-US" b="1" dirty="0">
                <a:solidFill>
                  <a:schemeClr val="accent6"/>
                </a:solidFill>
              </a:rPr>
              <a:t>end-to-end observations </a:t>
            </a:r>
            <a:r>
              <a:rPr lang="en-US" dirty="0"/>
              <a:t>of network performance, but the precise internal cause of a network problem is difficult to know.</a:t>
            </a:r>
          </a:p>
          <a:p>
            <a:pPr lvl="1"/>
            <a:r>
              <a:rPr lang="en-US" dirty="0"/>
              <a:t>State of routers along path is unknown </a:t>
            </a:r>
            <a:r>
              <a:rPr lang="mr-IN" dirty="0"/>
              <a:t>–</a:t>
            </a:r>
            <a:r>
              <a:rPr lang="en-US" dirty="0"/>
              <a:t> end hosts know only their state.</a:t>
            </a:r>
          </a:p>
        </p:txBody>
      </p:sp>
    </p:spTree>
    <p:extLst>
      <p:ext uri="{BB962C8B-B14F-4D97-AF65-F5344CB8AC3E}">
        <p14:creationId xmlns:p14="http://schemas.microsoft.com/office/powerpoint/2010/main" val="119996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B6EE7A6-D042-BE44-A867-C1E009E54B74}"/>
              </a:ext>
            </a:extLst>
          </p:cNvPr>
          <p:cNvGrpSpPr/>
          <p:nvPr/>
        </p:nvGrpSpPr>
        <p:grpSpPr>
          <a:xfrm>
            <a:off x="1109716" y="1738649"/>
            <a:ext cx="9972567" cy="3380701"/>
            <a:chOff x="711668" y="1314328"/>
            <a:chExt cx="10958313" cy="37148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68" y="1314328"/>
              <a:ext cx="10958313" cy="371486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380CDB-A50D-2D4D-ADC5-9712E752E4E4}"/>
                </a:ext>
              </a:extLst>
            </p:cNvPr>
            <p:cNvSpPr txBox="1"/>
            <p:nvPr/>
          </p:nvSpPr>
          <p:spPr>
            <a:xfrm>
              <a:off x="2888114" y="2479333"/>
              <a:ext cx="2434724" cy="40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accent1"/>
                  </a:solidFill>
                </a:rPr>
                <a:t>🐇 High-bitrate link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F13B36-D337-3842-846B-2C013770915A}"/>
                </a:ext>
              </a:extLst>
            </p:cNvPr>
            <p:cNvSpPr txBox="1"/>
            <p:nvPr/>
          </p:nvSpPr>
          <p:spPr>
            <a:xfrm rot="21275259">
              <a:off x="7318242" y="2317282"/>
              <a:ext cx="2289224" cy="40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🐢 Low-bitrate link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0" y="924082"/>
            <a:ext cx="11639227" cy="56578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Problems arise even in a simple network with just one connection/flow:</a:t>
            </a:r>
          </a:p>
          <a:p>
            <a:r>
              <a:rPr lang="en-US" dirty="0"/>
              <a:t>If links have different bitrates, and hosts send as fast as possible, packet loss will occur: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large buffers would be needed, with many gaps for lost packets.</a:t>
            </a:r>
          </a:p>
          <a:p>
            <a:r>
              <a:rPr lang="en-US" dirty="0"/>
              <a:t>Cumulative ACKs (as in TCP) would not be efficient:</a:t>
            </a:r>
          </a:p>
          <a:p>
            <a:r>
              <a:rPr lang="en-US" dirty="0"/>
              <a:t>“Early” segments would be common, and these would all be retransmitted.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40679"/>
            <a:ext cx="11639227" cy="883403"/>
          </a:xfrm>
        </p:spPr>
        <p:txBody>
          <a:bodyPr/>
          <a:lstStyle/>
          <a:p>
            <a:r>
              <a:rPr lang="en-US" dirty="0"/>
              <a:t>What would happen without congestion control?</a:t>
            </a:r>
          </a:p>
        </p:txBody>
      </p:sp>
    </p:spTree>
    <p:extLst>
      <p:ext uri="{BB962C8B-B14F-4D97-AF65-F5344CB8AC3E}">
        <p14:creationId xmlns:p14="http://schemas.microsoft.com/office/powerpoint/2010/main" val="146762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congestion causes more inefficiency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15391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It’s wasteful to drop packets dropped halfway through their trip.</a:t>
            </a:r>
          </a:p>
          <a:p>
            <a:r>
              <a:rPr lang="en-US" dirty="0"/>
              <a:t>Below, assume all links have a capacity of 10.</a:t>
            </a:r>
          </a:p>
          <a:p>
            <a:r>
              <a:rPr lang="en-US" dirty="0"/>
              <a:t>E cannot communicate with C simply because B is wasting bandwidth on the middle diagonal link.  Half of the B to D packets are dropped anyway.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79" y="2818582"/>
            <a:ext cx="8771810" cy="403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1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general types of congestion control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End-to-end (TCP)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 explicit feedback from routers.</a:t>
            </a:r>
          </a:p>
          <a:p>
            <a:r>
              <a:rPr lang="en-US" dirty="0"/>
              <a:t>Congestion is inferred from observed packet loss.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Network assisted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Routers signal congestion:</a:t>
            </a:r>
          </a:p>
          <a:p>
            <a:pPr lvl="1"/>
            <a:r>
              <a:rPr lang="en-US" dirty="0"/>
              <a:t>Sets a certain bits in TCP (or IP) header (called ECN)</a:t>
            </a:r>
          </a:p>
          <a:p>
            <a:pPr lvl="1"/>
            <a:r>
              <a:rPr lang="en-US" dirty="0"/>
              <a:t>List precise bitrate desired for sender.</a:t>
            </a:r>
          </a:p>
          <a:p>
            <a:r>
              <a:rPr lang="en-US" dirty="0"/>
              <a:t>This has become popular within cloud/datacenter networks.</a:t>
            </a:r>
          </a:p>
          <a:p>
            <a:pPr lvl="1"/>
            <a:r>
              <a:rPr lang="en-US" dirty="0"/>
              <a:t>Requires routers to be properly configured and trusted.</a:t>
            </a:r>
          </a:p>
        </p:txBody>
      </p:sp>
    </p:spTree>
    <p:extLst>
      <p:ext uri="{BB962C8B-B14F-4D97-AF65-F5344CB8AC3E}">
        <p14:creationId xmlns:p14="http://schemas.microsoft.com/office/powerpoint/2010/main" val="739329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congestion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that flow control (receive window) prevents loss at receiver.</a:t>
            </a:r>
          </a:p>
          <a:p>
            <a:r>
              <a:rPr lang="en-US" dirty="0"/>
              <a:t>If packets are dropped (timers expire before ACK), two possibilities:</a:t>
            </a:r>
          </a:p>
          <a:p>
            <a:pPr lvl="1"/>
            <a:r>
              <a:rPr lang="en-US" dirty="0"/>
              <a:t>Timer interval is too small (EWMA will adjust itself), or</a:t>
            </a:r>
          </a:p>
          <a:p>
            <a:pPr lvl="1"/>
            <a:r>
              <a:rPr lang="en-US" dirty="0"/>
              <a:t>The network is congested, and packets are being dropped by routers.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Basic idea of TCP congestion control:</a:t>
            </a:r>
          </a:p>
          <a:p>
            <a:r>
              <a:rPr lang="en-US" dirty="0"/>
              <a:t>Sender tries to </a:t>
            </a:r>
            <a:r>
              <a:rPr lang="en-US" i="1" dirty="0"/>
              <a:t>estimate</a:t>
            </a:r>
            <a:r>
              <a:rPr lang="en-US" dirty="0"/>
              <a:t> an appropriate </a:t>
            </a:r>
            <a:r>
              <a:rPr lang="en-US" i="1" dirty="0">
                <a:solidFill>
                  <a:schemeClr val="accent6"/>
                </a:solidFill>
              </a:rPr>
              <a:t>congestion window </a:t>
            </a:r>
            <a:r>
              <a:rPr lang="en-US" dirty="0"/>
              <a:t>(</a:t>
            </a:r>
            <a:r>
              <a:rPr lang="en-US" dirty="0" err="1"/>
              <a:t>cwnd</a:t>
            </a:r>
            <a:r>
              <a:rPr lang="en-US" dirty="0"/>
              <a:t>)</a:t>
            </a:r>
          </a:p>
          <a:p>
            <a:r>
              <a:rPr lang="en-US" dirty="0"/>
              <a:t># in-flight packets ≤ MIN(</a:t>
            </a:r>
            <a:r>
              <a:rPr lang="en-US" dirty="0" err="1"/>
              <a:t>cwnd</a:t>
            </a:r>
            <a:r>
              <a:rPr lang="en-US" dirty="0"/>
              <a:t>, </a:t>
            </a:r>
            <a:r>
              <a:rPr lang="en-US" dirty="0" err="1"/>
              <a:t>rwnd</a:t>
            </a:r>
            <a:r>
              <a:rPr lang="en-US" dirty="0"/>
              <a:t>)   </a:t>
            </a:r>
            <a:r>
              <a:rPr lang="en-US" sz="2000" dirty="0"/>
              <a:t>←</a:t>
            </a:r>
            <a:r>
              <a:rPr lang="en-US" sz="1400" dirty="0"/>
              <a:t> </a:t>
            </a:r>
            <a:r>
              <a:rPr lang="en-US" sz="2000" dirty="0" err="1"/>
              <a:t>rwdn</a:t>
            </a:r>
            <a:r>
              <a:rPr lang="en-US" sz="2000" dirty="0"/>
              <a:t> is flow control's "receive window"</a:t>
            </a:r>
            <a:endParaRPr lang="en-US" dirty="0"/>
          </a:p>
          <a:p>
            <a:r>
              <a:rPr lang="en-US" dirty="0"/>
              <a:t>Larger </a:t>
            </a:r>
            <a:r>
              <a:rPr lang="en-US" dirty="0" err="1"/>
              <a:t>cwnd</a:t>
            </a:r>
            <a:r>
              <a:rPr lang="en-US" dirty="0"/>
              <a:t> → greater throughput, greater load on network</a:t>
            </a:r>
          </a:p>
          <a:p>
            <a:r>
              <a:rPr lang="en-US" dirty="0"/>
              <a:t>When senders observes packet loss, decrease </a:t>
            </a:r>
            <a:r>
              <a:rPr lang="en-US" dirty="0" err="1"/>
              <a:t>cwnd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Precise details are open to debate, RFCs make recommendations.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B2D10535-0D58-DE4D-99FD-B4FFD262B6DC}"/>
              </a:ext>
            </a:extLst>
          </p:cNvPr>
          <p:cNvSpPr/>
          <p:nvPr/>
        </p:nvSpPr>
        <p:spPr>
          <a:xfrm>
            <a:off x="10575984" y="2656936"/>
            <a:ext cx="1616015" cy="1535501"/>
          </a:xfrm>
          <a:prstGeom prst="wedgeRectCallout">
            <a:avLst>
              <a:gd name="adj1" fmla="val -64605"/>
              <a:gd name="adj2" fmla="val 38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Key Challenge: </a:t>
            </a:r>
            <a:r>
              <a:rPr lang="en-US" dirty="0"/>
              <a:t>sender’s choice of congestion window size </a:t>
            </a:r>
          </a:p>
        </p:txBody>
      </p:sp>
    </p:spTree>
    <p:extLst>
      <p:ext uri="{BB962C8B-B14F-4D97-AF65-F5344CB8AC3E}">
        <p14:creationId xmlns:p14="http://schemas.microsoft.com/office/powerpoint/2010/main" val="56786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"Reno"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42D0D498-21A0-D944-BEC9-5780111BFF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29" y="877811"/>
            <a:ext cx="10052877" cy="59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C12A91-7595-A740-90EB-ECAD21878ED3}"/>
              </a:ext>
            </a:extLst>
          </p:cNvPr>
          <p:cNvSpPr txBox="1"/>
          <p:nvPr/>
        </p:nvSpPr>
        <p:spPr>
          <a:xfrm rot="16200000">
            <a:off x="173688" y="3429000"/>
            <a:ext cx="250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(Congestion window size)</a:t>
            </a:r>
          </a:p>
        </p:txBody>
      </p:sp>
    </p:spTree>
    <p:extLst>
      <p:ext uri="{BB962C8B-B14F-4D97-AF65-F5344CB8AC3E}">
        <p14:creationId xmlns:p14="http://schemas.microsoft.com/office/powerpoint/2010/main" val="292688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Reno congestion control operates in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Slow start</a:t>
            </a:r>
            <a:r>
              <a:rPr lang="en-US" dirty="0"/>
              <a:t>: initially, network capacity is unknown, so start with </a:t>
            </a:r>
            <a:r>
              <a:rPr lang="en-US" dirty="0" err="1"/>
              <a:t>cwnd</a:t>
            </a:r>
            <a:r>
              <a:rPr lang="en-US" dirty="0"/>
              <a:t>=MSS (maximum segment size ~= 1460 bytes), send 1 packet.</a:t>
            </a:r>
          </a:p>
          <a:p>
            <a:pPr lvl="1"/>
            <a:r>
              <a:rPr lang="en-US" i="1" dirty="0"/>
              <a:t>Double</a:t>
            </a:r>
            <a:r>
              <a:rPr lang="en-US" dirty="0"/>
              <a:t> </a:t>
            </a:r>
            <a:r>
              <a:rPr lang="en-US" dirty="0" err="1"/>
              <a:t>cwnd</a:t>
            </a:r>
            <a:r>
              <a:rPr lang="en-US" dirty="0"/>
              <a:t> each time an ACK is received (every RTT).</a:t>
            </a:r>
            <a:br>
              <a:rPr lang="en-US" dirty="0"/>
            </a:br>
            <a:r>
              <a:rPr lang="en-US" dirty="0"/>
              <a:t>This leads to </a:t>
            </a:r>
            <a:r>
              <a:rPr lang="en-US" i="1" dirty="0">
                <a:solidFill>
                  <a:schemeClr val="accent1"/>
                </a:solidFill>
              </a:rPr>
              <a:t>exponential growth </a:t>
            </a:r>
            <a:r>
              <a:rPr lang="en-US" dirty="0"/>
              <a:t>in </a:t>
            </a:r>
            <a:r>
              <a:rPr lang="en-US" dirty="0" err="1"/>
              <a:t>cwnd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Loss by timeout </a:t>
            </a:r>
            <a:r>
              <a:rPr lang="en-US" dirty="0"/>
              <a:t>→ </a:t>
            </a:r>
            <a:r>
              <a:rPr lang="en-US" i="1" dirty="0" err="1"/>
              <a:t>ssthresh</a:t>
            </a:r>
            <a:r>
              <a:rPr lang="en-US" dirty="0"/>
              <a:t> = </a:t>
            </a:r>
            <a:r>
              <a:rPr lang="en-US" dirty="0" err="1"/>
              <a:t>cwnd</a:t>
            </a:r>
            <a:r>
              <a:rPr lang="en-US" dirty="0"/>
              <a:t>/2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cwnd</a:t>
            </a:r>
            <a:r>
              <a:rPr lang="en-US" dirty="0"/>
              <a:t> &gt; </a:t>
            </a:r>
            <a:r>
              <a:rPr lang="en-US" dirty="0" err="1"/>
              <a:t>ssthresh</a:t>
            </a:r>
            <a:r>
              <a:rPr lang="en-US" dirty="0"/>
              <a:t>, move to Congestion Avoidance mode.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</a:t>
            </a:r>
            <a:r>
              <a:rPr lang="en-US" b="1" dirty="0">
                <a:solidFill>
                  <a:schemeClr val="accent6"/>
                </a:solidFill>
              </a:rPr>
              <a:t>Congestion Avoidance </a:t>
            </a:r>
            <a:r>
              <a:rPr lang="en-US" dirty="0"/>
              <a:t>mode:</a:t>
            </a:r>
          </a:p>
          <a:p>
            <a:pPr lvl="1"/>
            <a:r>
              <a:rPr lang="en-US" dirty="0"/>
              <a:t>ACK received → </a:t>
            </a:r>
            <a:r>
              <a:rPr lang="en-US" dirty="0" err="1"/>
              <a:t>cwnd</a:t>
            </a:r>
            <a:r>
              <a:rPr lang="en-US" dirty="0"/>
              <a:t> += MSS</a:t>
            </a:r>
            <a:br>
              <a:rPr lang="en-US" dirty="0"/>
            </a:br>
            <a:r>
              <a:rPr lang="en-US" dirty="0"/>
              <a:t>There is </a:t>
            </a:r>
            <a:r>
              <a:rPr lang="en-US" i="1" dirty="0">
                <a:solidFill>
                  <a:schemeClr val="accent1"/>
                </a:solidFill>
              </a:rPr>
              <a:t>linear growth </a:t>
            </a:r>
            <a:r>
              <a:rPr lang="en-US" dirty="0"/>
              <a:t>in </a:t>
            </a:r>
            <a:r>
              <a:rPr lang="en-US" dirty="0" err="1"/>
              <a:t>cwnd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Loss by timeout </a:t>
            </a:r>
            <a:r>
              <a:rPr lang="en-US" dirty="0"/>
              <a:t>→ </a:t>
            </a:r>
            <a:r>
              <a:rPr lang="en-US" i="1" dirty="0">
                <a:solidFill>
                  <a:schemeClr val="accent6"/>
                </a:solidFill>
              </a:rPr>
              <a:t>reset</a:t>
            </a:r>
            <a:r>
              <a:rPr lang="en-US" dirty="0"/>
              <a:t> </a:t>
            </a:r>
            <a:r>
              <a:rPr lang="en-US" dirty="0" err="1"/>
              <a:t>cwnd</a:t>
            </a:r>
            <a:r>
              <a:rPr lang="en-US" dirty="0"/>
              <a:t> = MSS, and move back to </a:t>
            </a:r>
            <a:r>
              <a:rPr lang="en-US" i="1" dirty="0"/>
              <a:t>slow start </a:t>
            </a:r>
            <a:r>
              <a:rPr lang="en-US" dirty="0"/>
              <a:t>mode</a:t>
            </a:r>
            <a:br>
              <a:rPr lang="en-US" dirty="0"/>
            </a:br>
            <a:r>
              <a:rPr lang="en-US" dirty="0"/>
              <a:t>Timeout indicates a serious network problem</a:t>
            </a:r>
          </a:p>
          <a:p>
            <a:pPr lvl="1"/>
            <a:r>
              <a:rPr lang="en-US" dirty="0"/>
              <a:t>On </a:t>
            </a:r>
            <a:r>
              <a:rPr lang="en-US" b="1" dirty="0"/>
              <a:t>loss by triple-duplicate ACK</a:t>
            </a:r>
            <a:r>
              <a:rPr lang="en-US" dirty="0"/>
              <a:t>, move to third phase: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Fast Recovery Mode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Some packets are still getting through, so don’t over-react.  Cut </a:t>
            </a:r>
            <a:r>
              <a:rPr lang="en-US" dirty="0" err="1"/>
              <a:t>cwnd</a:t>
            </a:r>
            <a:r>
              <a:rPr lang="en-US" dirty="0"/>
              <a:t> in </a:t>
            </a:r>
            <a:r>
              <a:rPr lang="en-US" i="1" dirty="0">
                <a:solidFill>
                  <a:schemeClr val="accent6"/>
                </a:solidFill>
              </a:rPr>
              <a:t>half.</a:t>
            </a:r>
            <a:endParaRPr lang="en-US" b="1" dirty="0">
              <a:solidFill>
                <a:schemeClr val="accent6"/>
              </a:solidFill>
            </a:endParaRPr>
          </a:p>
          <a:p>
            <a:pPr lvl="1"/>
            <a:r>
              <a:rPr lang="en-US" dirty="0" err="1"/>
              <a:t>cwnd</a:t>
            </a:r>
            <a:r>
              <a:rPr lang="en-US" dirty="0"/>
              <a:t> = </a:t>
            </a:r>
            <a:r>
              <a:rPr lang="en-US" dirty="0" err="1"/>
              <a:t>cwnd</a:t>
            </a:r>
            <a:r>
              <a:rPr lang="en-US" dirty="0"/>
              <a:t>/2</a:t>
            </a:r>
          </a:p>
          <a:p>
            <a:pPr lvl="1"/>
            <a:r>
              <a:rPr lang="en-US" dirty="0"/>
              <a:t>ACK received → move to </a:t>
            </a:r>
            <a:r>
              <a:rPr lang="en-US" i="1" dirty="0"/>
              <a:t>congestion avoidance </a:t>
            </a:r>
            <a:r>
              <a:rPr lang="en-US" dirty="0"/>
              <a:t>mode</a:t>
            </a:r>
          </a:p>
        </p:txBody>
      </p:sp>
    </p:spTree>
    <p:extLst>
      <p:ext uri="{BB962C8B-B14F-4D97-AF65-F5344CB8AC3E}">
        <p14:creationId xmlns:p14="http://schemas.microsoft.com/office/powerpoint/2010/main" val="76455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6319</TotalTime>
  <Words>2431</Words>
  <Application>Microsoft Macintosh PowerPoint</Application>
  <PresentationFormat>Widescreen</PresentationFormat>
  <Paragraphs>284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Comic Sans MS</vt:lpstr>
      <vt:lpstr>Courier New</vt:lpstr>
      <vt:lpstr>Garamond</vt:lpstr>
      <vt:lpstr>Symbol</vt:lpstr>
      <vt:lpstr>Tahoma</vt:lpstr>
      <vt:lpstr>Times New Roman</vt:lpstr>
      <vt:lpstr>Theme1</vt:lpstr>
      <vt:lpstr>EECS-340 Introduction to Computer Networking  Lecture 7: TCP Congestion Control</vt:lpstr>
      <vt:lpstr>Last Lecture: TCP</vt:lpstr>
      <vt:lpstr>Congestion Control</vt:lpstr>
      <vt:lpstr>What would happen without congestion control?</vt:lpstr>
      <vt:lpstr>Shared congestion causes more inefficiency</vt:lpstr>
      <vt:lpstr>Two general types of congestion control</vt:lpstr>
      <vt:lpstr>Observing congestion</vt:lpstr>
      <vt:lpstr>TCP "Reno"</vt:lpstr>
      <vt:lpstr>TCP Reno congestion control operates in phases</vt:lpstr>
      <vt:lpstr>Congestion control states</vt:lpstr>
      <vt:lpstr>TCP Reno throughput</vt:lpstr>
      <vt:lpstr>Steve’s Haircut Algorithm</vt:lpstr>
      <vt:lpstr>Incentive to follow TCP rules?</vt:lpstr>
      <vt:lpstr>TCP Reno congestion control iteration</vt:lpstr>
      <vt:lpstr>Reno eventually leads to equal share of bandwidth</vt:lpstr>
      <vt:lpstr>Intermission</vt:lpstr>
      <vt:lpstr>Driving past Reno</vt:lpstr>
      <vt:lpstr>Problems with TCP Reno</vt:lpstr>
      <vt:lpstr>Packet loss means full queues and wasted time!</vt:lpstr>
      <vt:lpstr>Vegas and BBR Congestion Control</vt:lpstr>
      <vt:lpstr>BBR in action</vt:lpstr>
      <vt:lpstr>A few final tweaks for TCP</vt:lpstr>
      <vt:lpstr>Nagle’s algorithm merges small packets</vt:lpstr>
      <vt:lpstr>Interactive applications</vt:lpstr>
      <vt:lpstr>TCP Keepalive</vt:lpstr>
      <vt:lpstr>TCP 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246</cp:revision>
  <cp:lastPrinted>2020-01-28T19:58:13Z</cp:lastPrinted>
  <dcterms:created xsi:type="dcterms:W3CDTF">2017-09-19T21:33:23Z</dcterms:created>
  <dcterms:modified xsi:type="dcterms:W3CDTF">2020-10-02T01:10:45Z</dcterms:modified>
</cp:coreProperties>
</file>