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94" r:id="rId13"/>
    <p:sldId id="274" r:id="rId14"/>
    <p:sldId id="293" r:id="rId15"/>
    <p:sldId id="273" r:id="rId16"/>
    <p:sldId id="275" r:id="rId17"/>
    <p:sldId id="292" r:id="rId18"/>
    <p:sldId id="272" r:id="rId19"/>
    <p:sldId id="276" r:id="rId20"/>
    <p:sldId id="278" r:id="rId21"/>
    <p:sldId id="279" r:id="rId22"/>
    <p:sldId id="282" r:id="rId23"/>
    <p:sldId id="281" r:id="rId24"/>
    <p:sldId id="284" r:id="rId25"/>
    <p:sldId id="283" r:id="rId26"/>
    <p:sldId id="280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60"/>
            <p14:sldId id="261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94"/>
            <p14:sldId id="274"/>
            <p14:sldId id="293"/>
            <p14:sldId id="273"/>
            <p14:sldId id="275"/>
            <p14:sldId id="292"/>
            <p14:sldId id="272"/>
            <p14:sldId id="276"/>
            <p14:sldId id="278"/>
            <p14:sldId id="279"/>
            <p14:sldId id="282"/>
            <p14:sldId id="281"/>
            <p14:sldId id="284"/>
            <p14:sldId id="283"/>
            <p14:sldId id="28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7"/>
    <p:restoredTop sz="93539"/>
  </p:normalViewPr>
  <p:slideViewPr>
    <p:cSldViewPr snapToGrid="0" snapToObjects="1">
      <p:cViewPr varScale="1">
        <p:scale>
          <a:sx n="106" d="100"/>
          <a:sy n="106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teve/Box%20Sync/EECS-box/340/lecture%20slides/lecture%2006%20sources/RTT%20devi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teve/Dropbox/EECS-dropbox/340-dropbox/lecture%20slides/lecture%2006%20sources/RTT%20devi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High jitter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yVal>
            <c:numRef>
              <c:f>Sheet1!$A$2:$A$21</c:f>
              <c:numCache>
                <c:formatCode>General</c:formatCode>
                <c:ptCount val="20"/>
                <c:pt idx="0">
                  <c:v>214.04878501745122</c:v>
                </c:pt>
                <c:pt idx="1">
                  <c:v>179.73917967347998</c:v>
                </c:pt>
                <c:pt idx="2">
                  <c:v>229.87978541473061</c:v>
                </c:pt>
                <c:pt idx="3">
                  <c:v>207.66418201777094</c:v>
                </c:pt>
                <c:pt idx="4">
                  <c:v>174.21800935810583</c:v>
                </c:pt>
                <c:pt idx="5">
                  <c:v>218.83612790275129</c:v>
                </c:pt>
                <c:pt idx="6">
                  <c:v>211.81044126587756</c:v>
                </c:pt>
                <c:pt idx="7">
                  <c:v>181.93277593943745</c:v>
                </c:pt>
                <c:pt idx="8">
                  <c:v>172.25869616947068</c:v>
                </c:pt>
                <c:pt idx="9">
                  <c:v>150.31020130539778</c:v>
                </c:pt>
                <c:pt idx="10">
                  <c:v>192.35421106107367</c:v>
                </c:pt>
                <c:pt idx="11">
                  <c:v>181.61359037721022</c:v>
                </c:pt>
                <c:pt idx="12">
                  <c:v>155.82155362358617</c:v>
                </c:pt>
                <c:pt idx="13">
                  <c:v>198.80219320859558</c:v>
                </c:pt>
                <c:pt idx="14">
                  <c:v>171.23761901886272</c:v>
                </c:pt>
                <c:pt idx="15">
                  <c:v>218.81028211584547</c:v>
                </c:pt>
                <c:pt idx="16">
                  <c:v>244.19595057461288</c:v>
                </c:pt>
                <c:pt idx="17">
                  <c:v>242.17921991299309</c:v>
                </c:pt>
                <c:pt idx="18">
                  <c:v>156.43748795505184</c:v>
                </c:pt>
                <c:pt idx="19">
                  <c:v>249.41036630900473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AD-D742-AA41-E862F41F63D5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Low jitter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yVal>
            <c:numRef>
              <c:f>Sheet1!$B$2:$B$21</c:f>
              <c:numCache>
                <c:formatCode>General</c:formatCode>
                <c:ptCount val="20"/>
                <c:pt idx="0">
                  <c:v>195.89611339106398</c:v>
                </c:pt>
                <c:pt idx="1">
                  <c:v>196.99292035422104</c:v>
                </c:pt>
                <c:pt idx="2">
                  <c:v>196.00034710888713</c:v>
                </c:pt>
                <c:pt idx="3">
                  <c:v>195.03706117187556</c:v>
                </c:pt>
                <c:pt idx="4">
                  <c:v>202.04411506610489</c:v>
                </c:pt>
                <c:pt idx="5">
                  <c:v>199.12413698699254</c:v>
                </c:pt>
                <c:pt idx="6">
                  <c:v>195.31783430956955</c:v>
                </c:pt>
                <c:pt idx="7">
                  <c:v>200.33507280346473</c:v>
                </c:pt>
                <c:pt idx="8">
                  <c:v>195.577912116433</c:v>
                </c:pt>
                <c:pt idx="9">
                  <c:v>199.42245424741918</c:v>
                </c:pt>
                <c:pt idx="10">
                  <c:v>198.22867373586797</c:v>
                </c:pt>
                <c:pt idx="11">
                  <c:v>196.75309007368278</c:v>
                </c:pt>
                <c:pt idx="12">
                  <c:v>195.04531582515301</c:v>
                </c:pt>
                <c:pt idx="13">
                  <c:v>202.07112862745274</c:v>
                </c:pt>
                <c:pt idx="14">
                  <c:v>197.34641870109618</c:v>
                </c:pt>
                <c:pt idx="15">
                  <c:v>198.25148883644073</c:v>
                </c:pt>
                <c:pt idx="16">
                  <c:v>196.39967792120819</c:v>
                </c:pt>
                <c:pt idx="17">
                  <c:v>199.81862224738913</c:v>
                </c:pt>
                <c:pt idx="18">
                  <c:v>198.55000825032579</c:v>
                </c:pt>
                <c:pt idx="19">
                  <c:v>203.71295503279373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AD-D742-AA41-E862F41F6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974032"/>
        <c:axId val="604976352"/>
      </c:scatterChart>
      <c:valAx>
        <c:axId val="604974032"/>
        <c:scaling>
          <c:orientation val="minMax"/>
          <c:max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Garamond" charset="0"/>
                    <a:ea typeface="Garamond" charset="0"/>
                    <a:cs typeface="Garamond" charset="0"/>
                  </a:defRPr>
                </a:pPr>
                <a:r>
                  <a:rPr lang="en-US"/>
                  <a:t>Time (seconds)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2"/>
                  </a:solidFill>
                  <a:latin typeface="Garamond" charset="0"/>
                  <a:ea typeface="Garamond" charset="0"/>
                  <a:cs typeface="Garamond" charset="0"/>
                </a:defRPr>
              </a:pPr>
              <a:endParaRPr lang="en-US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defRPr>
            </a:pPr>
            <a:endParaRPr lang="en-US"/>
          </a:p>
        </c:txPr>
        <c:crossAx val="604976352"/>
        <c:crosses val="autoZero"/>
        <c:crossBetween val="midCat"/>
      </c:valAx>
      <c:valAx>
        <c:axId val="60497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Garamond" charset="0"/>
                    <a:ea typeface="Garamond" charset="0"/>
                    <a:cs typeface="Garamond" charset="0"/>
                  </a:defRPr>
                </a:pPr>
                <a:r>
                  <a:rPr lang="en-US"/>
                  <a:t>Observed RTT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2"/>
                  </a:solidFill>
                  <a:latin typeface="Garamond" charset="0"/>
                  <a:ea typeface="Garamond" charset="0"/>
                  <a:cs typeface="Garamond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defRPr>
            </a:pPr>
            <a:endParaRPr lang="en-US"/>
          </a:p>
        </c:txPr>
        <c:crossAx val="604974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tx2">
              <a:lumMod val="15000"/>
              <a:lumOff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/>
              </a:solidFill>
              <a:latin typeface="Garamond" charset="0"/>
              <a:ea typeface="Garamond" charset="0"/>
              <a:cs typeface="Garamond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Garamond" charset="0"/>
          <a:ea typeface="Garamond" charset="0"/>
          <a:cs typeface="Garamond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Sheet2!$A$1</c:f>
              <c:strCache>
                <c:ptCount val="1"/>
                <c:pt idx="0">
                  <c:v>SampleRTT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Sheet2!$A$2:$A$32</c:f>
              <c:numCache>
                <c:formatCode>General</c:formatCode>
                <c:ptCount val="31"/>
                <c:pt idx="0">
                  <c:v>164.02648411559699</c:v>
                </c:pt>
                <c:pt idx="1">
                  <c:v>190.96669194052211</c:v>
                </c:pt>
                <c:pt idx="2">
                  <c:v>241.59691891748369</c:v>
                </c:pt>
                <c:pt idx="3">
                  <c:v>167.659936382853</c:v>
                </c:pt>
                <c:pt idx="4">
                  <c:v>192.7245846726629</c:v>
                </c:pt>
                <c:pt idx="5">
                  <c:v>173.0623961793525</c:v>
                </c:pt>
                <c:pt idx="6">
                  <c:v>232.95366694204699</c:v>
                </c:pt>
                <c:pt idx="7">
                  <c:v>216.61969217456311</c:v>
                </c:pt>
                <c:pt idx="8">
                  <c:v>198.56078545922901</c:v>
                </c:pt>
                <c:pt idx="9">
                  <c:v>248.65900370071071</c:v>
                </c:pt>
                <c:pt idx="10">
                  <c:v>346.69492401946871</c:v>
                </c:pt>
                <c:pt idx="11">
                  <c:v>363.82357693471113</c:v>
                </c:pt>
                <c:pt idx="12">
                  <c:v>459.44311670748931</c:v>
                </c:pt>
                <c:pt idx="13">
                  <c:v>373.63673708224161</c:v>
                </c:pt>
                <c:pt idx="14">
                  <c:v>488.41007669231459</c:v>
                </c:pt>
                <c:pt idx="15">
                  <c:v>352.06220406654683</c:v>
                </c:pt>
                <c:pt idx="16">
                  <c:v>474.92217074203472</c:v>
                </c:pt>
                <c:pt idx="17">
                  <c:v>346.01088497986672</c:v>
                </c:pt>
                <c:pt idx="18">
                  <c:v>302.79293702230763</c:v>
                </c:pt>
                <c:pt idx="19">
                  <c:v>431.64800986804102</c:v>
                </c:pt>
                <c:pt idx="20">
                  <c:v>444.49663794295918</c:v>
                </c:pt>
                <c:pt idx="21">
                  <c:v>403.28006798513002</c:v>
                </c:pt>
                <c:pt idx="22">
                  <c:v>396.39313763502912</c:v>
                </c:pt>
                <c:pt idx="23">
                  <c:v>398.62474907901321</c:v>
                </c:pt>
                <c:pt idx="24">
                  <c:v>402.93350961871761</c:v>
                </c:pt>
                <c:pt idx="25">
                  <c:v>398.85361699921162</c:v>
                </c:pt>
                <c:pt idx="26">
                  <c:v>398.12616253041398</c:v>
                </c:pt>
                <c:pt idx="27">
                  <c:v>398.45441349597638</c:v>
                </c:pt>
                <c:pt idx="28">
                  <c:v>396.72964699497481</c:v>
                </c:pt>
                <c:pt idx="29">
                  <c:v>396.18212021863962</c:v>
                </c:pt>
                <c:pt idx="30">
                  <c:v>395.01171865684961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14-2B4D-9585-CCE751788B67}"/>
            </c:ext>
          </c:extLst>
        </c:ser>
        <c:ser>
          <c:idx val="1"/>
          <c:order val="1"/>
          <c:tx>
            <c:strRef>
              <c:f>Sheet2!$B$1</c:f>
              <c:strCache>
                <c:ptCount val="1"/>
                <c:pt idx="0">
                  <c:v>EstimatedRTT</c:v>
                </c:pt>
              </c:strCache>
            </c:strRef>
          </c:tx>
          <c:spPr>
            <a:ln w="508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Sheet2!$B$2:$B$32</c:f>
              <c:numCache>
                <c:formatCode>General</c:formatCode>
                <c:ptCount val="31"/>
                <c:pt idx="0">
                  <c:v>164.02648411559699</c:v>
                </c:pt>
                <c:pt idx="1">
                  <c:v>167.39401009371261</c:v>
                </c:pt>
                <c:pt idx="2">
                  <c:v>176.669373696684</c:v>
                </c:pt>
                <c:pt idx="3">
                  <c:v>175.54319403245509</c:v>
                </c:pt>
                <c:pt idx="4">
                  <c:v>177.6908678624811</c:v>
                </c:pt>
                <c:pt idx="5">
                  <c:v>177.11230890209001</c:v>
                </c:pt>
                <c:pt idx="6">
                  <c:v>184.0924786570846</c:v>
                </c:pt>
                <c:pt idx="7">
                  <c:v>188.15838034676941</c:v>
                </c:pt>
                <c:pt idx="8">
                  <c:v>189.45868098582699</c:v>
                </c:pt>
                <c:pt idx="9">
                  <c:v>196.8587213251873</c:v>
                </c:pt>
                <c:pt idx="10">
                  <c:v>215.58824666197251</c:v>
                </c:pt>
                <c:pt idx="11">
                  <c:v>234.1176629460648</c:v>
                </c:pt>
                <c:pt idx="12">
                  <c:v>262.28334466624301</c:v>
                </c:pt>
                <c:pt idx="13">
                  <c:v>276.2025187182424</c:v>
                </c:pt>
                <c:pt idx="14">
                  <c:v>302.72846346500182</c:v>
                </c:pt>
                <c:pt idx="15">
                  <c:v>308.89518104019447</c:v>
                </c:pt>
                <c:pt idx="16">
                  <c:v>329.64855475292461</c:v>
                </c:pt>
                <c:pt idx="17">
                  <c:v>331.69384603129259</c:v>
                </c:pt>
                <c:pt idx="18">
                  <c:v>328.08123240516898</c:v>
                </c:pt>
                <c:pt idx="19">
                  <c:v>341.02707958802841</c:v>
                </c:pt>
                <c:pt idx="20">
                  <c:v>353.96077438239462</c:v>
                </c:pt>
                <c:pt idx="21">
                  <c:v>360.12568608273671</c:v>
                </c:pt>
                <c:pt idx="22">
                  <c:v>364.65911752677329</c:v>
                </c:pt>
                <c:pt idx="23">
                  <c:v>368.90482147080331</c:v>
                </c:pt>
                <c:pt idx="24">
                  <c:v>373.15840748929259</c:v>
                </c:pt>
                <c:pt idx="25">
                  <c:v>376.37030867803247</c:v>
                </c:pt>
                <c:pt idx="26">
                  <c:v>379.08979040958019</c:v>
                </c:pt>
                <c:pt idx="27">
                  <c:v>381.51036829537958</c:v>
                </c:pt>
                <c:pt idx="28">
                  <c:v>383.41277813282909</c:v>
                </c:pt>
                <c:pt idx="29">
                  <c:v>385.00894589355539</c:v>
                </c:pt>
                <c:pt idx="30">
                  <c:v>386.25929248896728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14-2B4D-9585-CCE751788B67}"/>
            </c:ext>
          </c:extLst>
        </c:ser>
        <c:ser>
          <c:idx val="2"/>
          <c:order val="2"/>
          <c:tx>
            <c:strRef>
              <c:f>Sheet2!$C$1</c:f>
              <c:strCache>
                <c:ptCount val="1"/>
                <c:pt idx="0">
                  <c:v>DevRTT</c:v>
                </c:pt>
              </c:strCache>
            </c:strRef>
          </c:tx>
          <c:spPr>
            <a:ln w="5080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Sheet2!$C$2:$C$32</c:f>
              <c:numCache>
                <c:formatCode>General</c:formatCode>
                <c:ptCount val="31"/>
                <c:pt idx="0">
                  <c:v>0</c:v>
                </c:pt>
                <c:pt idx="1">
                  <c:v>5.8931704617023897</c:v>
                </c:pt>
                <c:pt idx="2">
                  <c:v>20.65176415147673</c:v>
                </c:pt>
                <c:pt idx="3">
                  <c:v>17.459637526008091</c:v>
                </c:pt>
                <c:pt idx="4">
                  <c:v>16.853157347051528</c:v>
                </c:pt>
                <c:pt idx="5">
                  <c:v>13.652346190973009</c:v>
                </c:pt>
                <c:pt idx="6">
                  <c:v>22.454556714470328</c:v>
                </c:pt>
                <c:pt idx="7">
                  <c:v>23.95624549280118</c:v>
                </c:pt>
                <c:pt idx="8">
                  <c:v>20.242710237951378</c:v>
                </c:pt>
                <c:pt idx="9">
                  <c:v>28.132103272344381</c:v>
                </c:pt>
                <c:pt idx="10">
                  <c:v>53.875746793632317</c:v>
                </c:pt>
                <c:pt idx="11">
                  <c:v>72.83328859238577</c:v>
                </c:pt>
                <c:pt idx="12">
                  <c:v>103.9149094546011</c:v>
                </c:pt>
                <c:pt idx="13">
                  <c:v>102.2947366819505</c:v>
                </c:pt>
                <c:pt idx="14">
                  <c:v>123.14145581829111</c:v>
                </c:pt>
                <c:pt idx="15">
                  <c:v>103.14784762030629</c:v>
                </c:pt>
                <c:pt idx="16">
                  <c:v>113.6792897125073</c:v>
                </c:pt>
                <c:pt idx="17">
                  <c:v>88.838727021523923</c:v>
                </c:pt>
                <c:pt idx="18">
                  <c:v>72.951119111858446</c:v>
                </c:pt>
                <c:pt idx="19">
                  <c:v>77.368571903896893</c:v>
                </c:pt>
                <c:pt idx="20">
                  <c:v>80.660394818063892</c:v>
                </c:pt>
                <c:pt idx="21">
                  <c:v>71.283891589146322</c:v>
                </c:pt>
                <c:pt idx="22">
                  <c:v>61.3964237189237</c:v>
                </c:pt>
                <c:pt idx="23">
                  <c:v>53.477299691245193</c:v>
                </c:pt>
                <c:pt idx="24">
                  <c:v>47.551750300790218</c:v>
                </c:pt>
                <c:pt idx="25">
                  <c:v>41.284639805887437</c:v>
                </c:pt>
                <c:pt idx="26">
                  <c:v>35.722572884624057</c:v>
                </c:pt>
                <c:pt idx="27">
                  <c:v>31.02794096361718</c:v>
                </c:pt>
                <c:pt idx="28">
                  <c:v>26.600172938249301</c:v>
                </c:pt>
                <c:pt idx="29">
                  <c:v>22.743423284958059</c:v>
                </c:pt>
                <c:pt idx="30">
                  <c:v>19.2456740056892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14-2B4D-9585-CCE751788B67}"/>
            </c:ext>
          </c:extLst>
        </c:ser>
        <c:ser>
          <c:idx val="3"/>
          <c:order val="3"/>
          <c:tx>
            <c:strRef>
              <c:f>Sheet2!$D$1</c:f>
              <c:strCache>
                <c:ptCount val="1"/>
                <c:pt idx="0">
                  <c:v>TimeoutInterval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Sheet2!$D$2:$D$32</c:f>
              <c:numCache>
                <c:formatCode>General</c:formatCode>
                <c:ptCount val="31"/>
                <c:pt idx="0">
                  <c:v>1000</c:v>
                </c:pt>
                <c:pt idx="1">
                  <c:v>1000</c:v>
                </c:pt>
                <c:pt idx="2">
                  <c:v>259.27643030259048</c:v>
                </c:pt>
                <c:pt idx="3">
                  <c:v>245.3817441364875</c:v>
                </c:pt>
                <c:pt idx="4">
                  <c:v>245.10349725068721</c:v>
                </c:pt>
                <c:pt idx="5">
                  <c:v>231.721693665982</c:v>
                </c:pt>
                <c:pt idx="6">
                  <c:v>273.91070551496603</c:v>
                </c:pt>
                <c:pt idx="7">
                  <c:v>283.98336231797367</c:v>
                </c:pt>
                <c:pt idx="8">
                  <c:v>270.42952193763261</c:v>
                </c:pt>
                <c:pt idx="9">
                  <c:v>309.38713441456491</c:v>
                </c:pt>
                <c:pt idx="10">
                  <c:v>431.09123383650189</c:v>
                </c:pt>
                <c:pt idx="11">
                  <c:v>525.45081731560788</c:v>
                </c:pt>
                <c:pt idx="12">
                  <c:v>677.94298248464679</c:v>
                </c:pt>
                <c:pt idx="13">
                  <c:v>685.38146544604479</c:v>
                </c:pt>
                <c:pt idx="14">
                  <c:v>795.29428673816597</c:v>
                </c:pt>
                <c:pt idx="15">
                  <c:v>721.48657152142005</c:v>
                </c:pt>
                <c:pt idx="16">
                  <c:v>784.36571360295329</c:v>
                </c:pt>
                <c:pt idx="17">
                  <c:v>687.04875411738851</c:v>
                </c:pt>
                <c:pt idx="18">
                  <c:v>619.88570885260322</c:v>
                </c:pt>
                <c:pt idx="19">
                  <c:v>650.50136720361627</c:v>
                </c:pt>
                <c:pt idx="20">
                  <c:v>676.60235365465076</c:v>
                </c:pt>
                <c:pt idx="21">
                  <c:v>645.26125243932199</c:v>
                </c:pt>
                <c:pt idx="22">
                  <c:v>610.24481240246803</c:v>
                </c:pt>
                <c:pt idx="23">
                  <c:v>582.81402023578426</c:v>
                </c:pt>
                <c:pt idx="24">
                  <c:v>563.36540869245266</c:v>
                </c:pt>
                <c:pt idx="25">
                  <c:v>541.50886790158245</c:v>
                </c:pt>
                <c:pt idx="26">
                  <c:v>521.98008194807676</c:v>
                </c:pt>
                <c:pt idx="27">
                  <c:v>505.62213214984848</c:v>
                </c:pt>
                <c:pt idx="28">
                  <c:v>489.81346988582629</c:v>
                </c:pt>
                <c:pt idx="29">
                  <c:v>475.98263903338773</c:v>
                </c:pt>
                <c:pt idx="30">
                  <c:v>463.24198851172412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14-2B4D-9585-CCE751788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2229024"/>
        <c:axId val="1112231312"/>
      </c:lineChart>
      <c:catAx>
        <c:axId val="11122290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231312"/>
        <c:crosses val="autoZero"/>
        <c:auto val="1"/>
        <c:lblAlgn val="ctr"/>
        <c:lblOffset val="100"/>
        <c:tickLblSkip val="2"/>
        <c:noMultiLvlLbl val="0"/>
      </c:catAx>
      <c:valAx>
        <c:axId val="1112231312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Milliseconds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22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3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3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09E73-B29C-2441-9DE9-2C090B3D5DAE}"/>
              </a:ext>
            </a:extLst>
          </p:cNvPr>
          <p:cNvSpPr txBox="1"/>
          <p:nvPr userDrawn="1"/>
        </p:nvSpPr>
        <p:spPr>
          <a:xfrm>
            <a:off x="11393905" y="154983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E72132-18A4-A340-91B0-EAA9D08BB4B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7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tools.ietf.org/html/rfc11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2581" TargetMode="External"/><Relationship Id="rId2" Type="http://schemas.openxmlformats.org/officeDocument/2006/relationships/hyperlink" Target="https://tools.ietf.org/html/rfc1122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200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CS-340 Introduction to Computer Networking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6: TCP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Tarzia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7190" y="6086395"/>
            <a:ext cx="644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Many diagrams &amp; slides are adapted from those by J.F Kurose and K.W. Ross</a:t>
            </a:r>
          </a:p>
          <a:p>
            <a:pPr algn="r"/>
            <a:r>
              <a:rPr lang="en-US" i="1" dirty="0"/>
              <a:t>Many TCP flow diagrams from Stevens’ “TCP/IP Illustrated Vol. 1” 1</a:t>
            </a:r>
            <a:r>
              <a:rPr lang="en-US" i="1" baseline="30000" dirty="0"/>
              <a:t>st</a:t>
            </a:r>
            <a:r>
              <a:rPr lang="en-US" i="1" dirty="0"/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RTT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track an exponentially-weighted moving average of RTT deviation (jitter):</a:t>
            </a:r>
          </a:p>
          <a:p>
            <a:pPr marL="0" indent="0" algn="ctr">
              <a:buNone/>
              <a:defRPr/>
            </a:pPr>
            <a:r>
              <a:rPr lang="en-US" sz="2800" b="1" dirty="0" err="1">
                <a:latin typeface="Courier New" charset="0"/>
              </a:rPr>
              <a:t>DevRTT</a:t>
            </a:r>
            <a:r>
              <a:rPr lang="en-US" sz="2800" b="1" dirty="0">
                <a:latin typeface="Courier New" charset="0"/>
              </a:rPr>
              <a:t> = (1-</a:t>
            </a:r>
            <a:r>
              <a:rPr lang="en-US" sz="2800" b="1" dirty="0">
                <a:latin typeface="Courier New" charset="0"/>
                <a:sym typeface="Symbol" charset="0"/>
              </a:rPr>
              <a:t></a:t>
            </a:r>
            <a:r>
              <a:rPr lang="en-US" sz="2800" b="1" dirty="0">
                <a:latin typeface="Courier New" charset="0"/>
              </a:rPr>
              <a:t>)*</a:t>
            </a:r>
            <a:r>
              <a:rPr lang="en-US" sz="2800" b="1" dirty="0" err="1">
                <a:latin typeface="Courier New" charset="0"/>
              </a:rPr>
              <a:t>DevRTT</a:t>
            </a:r>
            <a:r>
              <a:rPr lang="en-US" sz="2800" b="1" dirty="0">
                <a:latin typeface="Courier New" charset="0"/>
              </a:rPr>
              <a:t> + </a:t>
            </a:r>
            <a:r>
              <a:rPr lang="en-US" sz="2800" b="1" dirty="0">
                <a:latin typeface="Courier New" charset="0"/>
                <a:sym typeface="Symbol" charset="0"/>
              </a:rPr>
              <a:t></a:t>
            </a:r>
            <a:r>
              <a:rPr lang="en-US" sz="2800" b="1" dirty="0">
                <a:latin typeface="Courier New" charset="0"/>
              </a:rPr>
              <a:t>*|</a:t>
            </a:r>
            <a:r>
              <a:rPr lang="en-US" sz="2800" b="1" dirty="0" err="1">
                <a:latin typeface="Courier New" charset="0"/>
              </a:rPr>
              <a:t>SampleRTT-EstimatedRTT</a:t>
            </a:r>
            <a:r>
              <a:rPr lang="en-US" sz="2800" b="1" dirty="0">
                <a:latin typeface="Courier New" charset="0"/>
              </a:rPr>
              <a:t>|</a:t>
            </a:r>
          </a:p>
          <a:p>
            <a:pPr marL="0" indent="0">
              <a:buNone/>
              <a:defRPr/>
            </a:pPr>
            <a:r>
              <a:rPr lang="en-US" sz="2800" dirty="0"/>
              <a:t>			Typically </a:t>
            </a:r>
            <a:r>
              <a:rPr lang="en-US" sz="2800" b="1" dirty="0">
                <a:sym typeface="Symbol" charset="0"/>
              </a:rPr>
              <a:t></a:t>
            </a:r>
            <a:r>
              <a:rPr lang="en-US" sz="2800" dirty="0">
                <a:sym typeface="Symbol" charset="0"/>
              </a:rPr>
              <a:t>=0.25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r>
              <a:rPr lang="en-US" dirty="0"/>
              <a:t>Add a multiple of </a:t>
            </a:r>
            <a:r>
              <a:rPr lang="en-US" dirty="0" err="1"/>
              <a:t>DevRTT</a:t>
            </a:r>
            <a:r>
              <a:rPr lang="en-US" dirty="0"/>
              <a:t> as a “safety margin” above </a:t>
            </a:r>
            <a:r>
              <a:rPr lang="en-US" dirty="0" err="1"/>
              <a:t>EstimatedRTT</a:t>
            </a:r>
            <a:r>
              <a:rPr lang="en-US" dirty="0"/>
              <a:t>:</a:t>
            </a:r>
          </a:p>
          <a:p>
            <a:pPr lvl="3"/>
            <a:endParaRPr lang="en-US" dirty="0"/>
          </a:p>
          <a:p>
            <a:pPr marL="0" indent="0" algn="ctr">
              <a:buNone/>
            </a:pPr>
            <a:r>
              <a:rPr lang="en-US" sz="2800" b="1" dirty="0" err="1">
                <a:latin typeface="Courier New" charset="0"/>
                <a:ea typeface="ＭＳ Ｐゴシック" charset="0"/>
              </a:rPr>
              <a:t>TimeoutInterval</a:t>
            </a:r>
            <a:r>
              <a:rPr lang="en-US" sz="2800" b="1" dirty="0">
                <a:latin typeface="Courier New" charset="0"/>
                <a:ea typeface="ＭＳ Ｐゴシック" charset="0"/>
              </a:rPr>
              <a:t> = </a:t>
            </a:r>
            <a:r>
              <a:rPr lang="en-US" sz="2800" b="1" dirty="0" err="1">
                <a:latin typeface="Courier New" charset="0"/>
                <a:ea typeface="ＭＳ Ｐゴシック" charset="0"/>
              </a:rPr>
              <a:t>EstimatedRTT</a:t>
            </a:r>
            <a:r>
              <a:rPr lang="en-US" sz="2800" b="1" dirty="0">
                <a:latin typeface="Courier New" charset="0"/>
                <a:ea typeface="ＭＳ Ｐゴシック" charset="0"/>
              </a:rPr>
              <a:t> + 4*</a:t>
            </a:r>
            <a:r>
              <a:rPr lang="en-US" sz="2800" b="1" dirty="0" err="1">
                <a:latin typeface="Courier New" charset="0"/>
                <a:ea typeface="ＭＳ Ｐゴシック" charset="0"/>
              </a:rPr>
              <a:t>DevRTT</a:t>
            </a:r>
            <a:endParaRPr lang="en-US" sz="2800" b="1" dirty="0">
              <a:latin typeface="Courier New" charset="0"/>
              <a:ea typeface="ＭＳ Ｐゴシック" charset="0"/>
            </a:endParaRPr>
          </a:p>
          <a:p>
            <a:pPr marL="0" indent="0" algn="ctr">
              <a:buNone/>
            </a:pPr>
            <a:endParaRPr lang="en-US" sz="2800" b="1" dirty="0">
              <a:latin typeface="Courier New" charset="0"/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</a:rPr>
              <a:t>Initially set Timeout to one second, until we have some measurements.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0" descr="alarm_clock_ri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7" y="4370201"/>
            <a:ext cx="7524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33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097922"/>
              </p:ext>
            </p:extLst>
          </p:nvPr>
        </p:nvGraphicFramePr>
        <p:xfrm>
          <a:off x="1544141" y="567070"/>
          <a:ext cx="8673411" cy="6290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364" y="0"/>
            <a:ext cx="1806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Timeout initially set to one second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67695" y="439838"/>
            <a:ext cx="740781" cy="254643"/>
          </a:xfrm>
          <a:prstGeom prst="straightConnector1">
            <a:avLst/>
          </a:prstGeom>
          <a:ln w="1905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92729" y="2905246"/>
            <a:ext cx="23612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Low RTT period</a:t>
            </a:r>
          </a:p>
        </p:txBody>
      </p:sp>
      <p:sp>
        <p:nvSpPr>
          <p:cNvPr id="12" name="Left Brace 11"/>
          <p:cNvSpPr/>
          <p:nvPr/>
        </p:nvSpPr>
        <p:spPr>
          <a:xfrm rot="5400000">
            <a:off x="3628664" y="2330979"/>
            <a:ext cx="289367" cy="2361233"/>
          </a:xfrm>
          <a:prstGeom prst="leftBrace">
            <a:avLst>
              <a:gd name="adj1" fmla="val 36538"/>
              <a:gd name="adj2" fmla="val 55882"/>
            </a:avLst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03562" y="458350"/>
            <a:ext cx="189631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High RTT, </a:t>
            </a:r>
            <a:r>
              <a:rPr lang="en-US" sz="2400" i="1" dirty="0"/>
              <a:t>high</a:t>
            </a:r>
            <a:r>
              <a:rPr lang="en-US" sz="2400" dirty="0"/>
              <a:t> jitter</a:t>
            </a:r>
          </a:p>
        </p:txBody>
      </p:sp>
      <p:sp>
        <p:nvSpPr>
          <p:cNvPr id="14" name="Left Brace 13"/>
          <p:cNvSpPr/>
          <p:nvPr/>
        </p:nvSpPr>
        <p:spPr>
          <a:xfrm rot="5400000">
            <a:off x="6228144" y="271122"/>
            <a:ext cx="289367" cy="2370880"/>
          </a:xfrm>
          <a:prstGeom prst="leftBrace">
            <a:avLst>
              <a:gd name="adj1" fmla="val 36538"/>
              <a:gd name="adj2" fmla="val 49630"/>
            </a:avLst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18644" y="1099598"/>
            <a:ext cx="189631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High RTT,</a:t>
            </a:r>
            <a:br>
              <a:rPr lang="en-US" sz="2400" dirty="0"/>
            </a:br>
            <a:r>
              <a:rPr lang="en-US" sz="2400" i="1" dirty="0"/>
              <a:t>low</a:t>
            </a:r>
            <a:r>
              <a:rPr lang="en-US" sz="2400" dirty="0"/>
              <a:t> jitter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743226" y="912370"/>
            <a:ext cx="289367" cy="2370880"/>
          </a:xfrm>
          <a:prstGeom prst="leftBrace">
            <a:avLst>
              <a:gd name="adj1" fmla="val 36538"/>
              <a:gd name="adj2" fmla="val 49630"/>
            </a:avLst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3298DAD6-855D-0A45-9455-F31415B94C30}"/>
              </a:ext>
            </a:extLst>
          </p:cNvPr>
          <p:cNvSpPr/>
          <p:nvPr/>
        </p:nvSpPr>
        <p:spPr>
          <a:xfrm>
            <a:off x="10433726" y="582355"/>
            <a:ext cx="1741805" cy="2037782"/>
          </a:xfrm>
          <a:prstGeom prst="wedgeRectCallout">
            <a:avLst>
              <a:gd name="adj1" fmla="val -65684"/>
              <a:gd name="adj2" fmla="val 8522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Moving average </a:t>
            </a:r>
            <a:r>
              <a:rPr lang="en-US" dirty="0"/>
              <a:t>makes the </a:t>
            </a:r>
            <a:r>
              <a:rPr lang="en-US" dirty="0" err="1"/>
              <a:t>TimeoutInterval</a:t>
            </a:r>
            <a:r>
              <a:rPr lang="en-US" dirty="0"/>
              <a:t> adaptive to changing network conditions</a:t>
            </a:r>
          </a:p>
        </p:txBody>
      </p:sp>
    </p:spTree>
    <p:extLst>
      <p:ext uri="{BB962C8B-B14F-4D97-AF65-F5344CB8AC3E}">
        <p14:creationId xmlns:p14="http://schemas.microsoft.com/office/powerpoint/2010/main" val="14824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8B30-10C9-0344-A818-FD5841F8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74DE7-9494-1042-BCAF-49C6FA87A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retransmission scenarios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3964546" y="1543050"/>
            <a:ext cx="4143375" cy="4810185"/>
            <a:chOff x="3964546" y="1543050"/>
            <a:chExt cx="4143375" cy="4810185"/>
          </a:xfrm>
        </p:grpSpPr>
        <p:sp>
          <p:nvSpPr>
            <p:cNvPr id="30" name="Text Box 172"/>
            <p:cNvSpPr txBox="1">
              <a:spLocks noChangeArrowheads="1"/>
            </p:cNvSpPr>
            <p:nvPr/>
          </p:nvSpPr>
          <p:spPr bwMode="auto">
            <a:xfrm>
              <a:off x="5482196" y="5953125"/>
              <a:ext cx="205056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+mn-lt"/>
                </a:rPr>
                <a:t>Premature timeout</a:t>
              </a:r>
              <a:endParaRPr lang="en-US" sz="1050" dirty="0">
                <a:latin typeface="+mn-lt"/>
              </a:endParaRPr>
            </a:p>
          </p:txBody>
        </p:sp>
        <p:sp>
          <p:nvSpPr>
            <p:cNvPr id="31" name="Line 173"/>
            <p:cNvSpPr>
              <a:spLocks noChangeShapeType="1"/>
            </p:cNvSpPr>
            <p:nvPr/>
          </p:nvSpPr>
          <p:spPr bwMode="auto">
            <a:xfrm>
              <a:off x="5318683" y="4191000"/>
              <a:ext cx="2441575" cy="6651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2" name="Line 174"/>
            <p:cNvSpPr>
              <a:spLocks noChangeShapeType="1"/>
            </p:cNvSpPr>
            <p:nvPr/>
          </p:nvSpPr>
          <p:spPr bwMode="auto">
            <a:xfrm>
              <a:off x="5352021" y="2422525"/>
              <a:ext cx="2346325" cy="5715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3" name="Line 175"/>
            <p:cNvSpPr>
              <a:spLocks noChangeShapeType="1"/>
            </p:cNvSpPr>
            <p:nvPr/>
          </p:nvSpPr>
          <p:spPr bwMode="auto">
            <a:xfrm flipH="1">
              <a:off x="5326621" y="3084513"/>
              <a:ext cx="2335212" cy="158908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6" name="Rectangle 182"/>
            <p:cNvSpPr>
              <a:spLocks noChangeArrowheads="1"/>
            </p:cNvSpPr>
            <p:nvPr/>
          </p:nvSpPr>
          <p:spPr bwMode="auto">
            <a:xfrm>
              <a:off x="6055283" y="2503488"/>
              <a:ext cx="869950" cy="401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7" name="Text Box 183"/>
            <p:cNvSpPr txBox="1">
              <a:spLocks noChangeArrowheads="1"/>
            </p:cNvSpPr>
            <p:nvPr/>
          </p:nvSpPr>
          <p:spPr bwMode="auto">
            <a:xfrm>
              <a:off x="5496483" y="2555875"/>
              <a:ext cx="2085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Seq=92, 8 bytes of data</a:t>
              </a:r>
            </a:p>
          </p:txBody>
        </p:sp>
        <p:grpSp>
          <p:nvGrpSpPr>
            <p:cNvPr id="38" name="Group 202"/>
            <p:cNvGrpSpPr>
              <a:grpSpLocks/>
            </p:cNvGrpSpPr>
            <p:nvPr/>
          </p:nvGrpSpPr>
          <p:grpSpPr bwMode="auto">
            <a:xfrm>
              <a:off x="6228321" y="3576638"/>
              <a:ext cx="949325" cy="304800"/>
              <a:chOff x="4215" y="2253"/>
              <a:chExt cx="598" cy="192"/>
            </a:xfrm>
          </p:grpSpPr>
          <p:sp>
            <p:nvSpPr>
              <p:cNvPr id="39" name="Rectangle 184"/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40" name="Text Box 185"/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>
                    <a:latin typeface="Arial" charset="0"/>
                  </a:rPr>
                  <a:t>ACK=100</a:t>
                </a:r>
                <a:endParaRPr lang="en-US" sz="1000">
                  <a:latin typeface="Times New Roman" charset="0"/>
                </a:endParaRPr>
              </a:p>
            </p:txBody>
          </p:sp>
        </p:grpSp>
        <p:sp>
          <p:nvSpPr>
            <p:cNvPr id="41" name="Line 186"/>
            <p:cNvSpPr>
              <a:spLocks noChangeShapeType="1"/>
            </p:cNvSpPr>
            <p:nvPr/>
          </p:nvSpPr>
          <p:spPr bwMode="auto">
            <a:xfrm>
              <a:off x="5331383" y="2181225"/>
              <a:ext cx="0" cy="35258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2" name="Line 187"/>
            <p:cNvSpPr>
              <a:spLocks noChangeShapeType="1"/>
            </p:cNvSpPr>
            <p:nvPr/>
          </p:nvSpPr>
          <p:spPr bwMode="auto">
            <a:xfrm>
              <a:off x="7736446" y="2176463"/>
              <a:ext cx="0" cy="35385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3" name="Rectangle 188"/>
            <p:cNvSpPr>
              <a:spLocks noChangeArrowheads="1"/>
            </p:cNvSpPr>
            <p:nvPr/>
          </p:nvSpPr>
          <p:spPr bwMode="auto">
            <a:xfrm>
              <a:off x="6344208" y="4308475"/>
              <a:ext cx="1057275" cy="5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4" name="Text Box 189"/>
            <p:cNvSpPr txBox="1">
              <a:spLocks noChangeArrowheads="1"/>
            </p:cNvSpPr>
            <p:nvPr/>
          </p:nvSpPr>
          <p:spPr bwMode="auto">
            <a:xfrm>
              <a:off x="6264833" y="4341813"/>
              <a:ext cx="121285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/>
                <a:t>Seq=92,  8</a:t>
              </a:r>
            </a:p>
            <a:p>
              <a:pPr algn="l">
                <a:defRPr/>
              </a:pPr>
              <a:r>
                <a:rPr lang="en-US" sz="1400"/>
                <a:t>bytes of data</a:t>
              </a:r>
            </a:p>
          </p:txBody>
        </p:sp>
        <p:sp>
          <p:nvSpPr>
            <p:cNvPr id="45" name="Text Box 191"/>
            <p:cNvSpPr txBox="1">
              <a:spLocks noChangeArrowheads="1"/>
            </p:cNvSpPr>
            <p:nvPr/>
          </p:nvSpPr>
          <p:spPr bwMode="auto">
            <a:xfrm rot="10800000">
              <a:off x="4958321" y="2970213"/>
              <a:ext cx="396875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timeout</a:t>
              </a:r>
            </a:p>
          </p:txBody>
        </p:sp>
        <p:sp>
          <p:nvSpPr>
            <p:cNvPr id="46" name="Line 192"/>
            <p:cNvSpPr>
              <a:spLocks noChangeShapeType="1"/>
            </p:cNvSpPr>
            <p:nvPr/>
          </p:nvSpPr>
          <p:spPr bwMode="auto">
            <a:xfrm flipH="1">
              <a:off x="5350433" y="4894263"/>
              <a:ext cx="2338388" cy="78263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7" name="Rectangle 193"/>
            <p:cNvSpPr>
              <a:spLocks noChangeArrowheads="1"/>
            </p:cNvSpPr>
            <p:nvPr/>
          </p:nvSpPr>
          <p:spPr bwMode="auto">
            <a:xfrm>
              <a:off x="6183871" y="5151438"/>
              <a:ext cx="747712" cy="246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8" name="Text Box 194"/>
            <p:cNvSpPr txBox="1">
              <a:spLocks noChangeArrowheads="1"/>
            </p:cNvSpPr>
            <p:nvPr/>
          </p:nvSpPr>
          <p:spPr bwMode="auto">
            <a:xfrm>
              <a:off x="6104496" y="5106988"/>
              <a:ext cx="949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</a:rPr>
                <a:t>ACK=120</a:t>
              </a:r>
              <a:endParaRPr lang="en-US" sz="1000" dirty="0">
                <a:latin typeface="Times New Roman" charset="0"/>
              </a:endParaRPr>
            </a:p>
          </p:txBody>
        </p:sp>
        <p:grpSp>
          <p:nvGrpSpPr>
            <p:cNvPr id="49" name="Group 195"/>
            <p:cNvGrpSpPr>
              <a:grpSpLocks/>
            </p:cNvGrpSpPr>
            <p:nvPr/>
          </p:nvGrpSpPr>
          <p:grpSpPr bwMode="auto">
            <a:xfrm>
              <a:off x="5099608" y="2427288"/>
              <a:ext cx="104775" cy="508000"/>
              <a:chOff x="3099" y="1749"/>
              <a:chExt cx="66" cy="320"/>
            </a:xfrm>
          </p:grpSpPr>
          <p:sp>
            <p:nvSpPr>
              <p:cNvPr id="50" name="Line 196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1" name="Line 197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52" name="Group 198"/>
            <p:cNvGrpSpPr>
              <a:grpSpLocks/>
            </p:cNvGrpSpPr>
            <p:nvPr/>
          </p:nvGrpSpPr>
          <p:grpSpPr bwMode="auto">
            <a:xfrm rot="10800000">
              <a:off x="5094846" y="3670300"/>
              <a:ext cx="104775" cy="508000"/>
              <a:chOff x="3099" y="1749"/>
              <a:chExt cx="66" cy="320"/>
            </a:xfrm>
          </p:grpSpPr>
          <p:sp>
            <p:nvSpPr>
              <p:cNvPr id="53" name="Line 199"/>
              <p:cNvSpPr>
                <a:spLocks noChangeShapeType="1"/>
              </p:cNvSpPr>
              <p:nvPr/>
            </p:nvSpPr>
            <p:spPr bwMode="auto">
              <a:xfrm flipV="1">
                <a:off x="3133" y="1753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4" name="Line 200"/>
              <p:cNvSpPr>
                <a:spLocks noChangeShapeType="1"/>
              </p:cNvSpPr>
              <p:nvPr/>
            </p:nvSpPr>
            <p:spPr bwMode="auto">
              <a:xfrm>
                <a:off x="3103" y="1756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55" name="Group 206"/>
            <p:cNvGrpSpPr>
              <a:grpSpLocks/>
            </p:cNvGrpSpPr>
            <p:nvPr/>
          </p:nvGrpSpPr>
          <p:grpSpPr bwMode="auto">
            <a:xfrm>
              <a:off x="5337733" y="2808288"/>
              <a:ext cx="2346325" cy="571500"/>
              <a:chOff x="3759" y="1622"/>
              <a:chExt cx="1478" cy="360"/>
            </a:xfrm>
          </p:grpSpPr>
          <p:sp>
            <p:nvSpPr>
              <p:cNvPr id="56" name="Line 203"/>
              <p:cNvSpPr>
                <a:spLocks noChangeShapeType="1"/>
              </p:cNvSpPr>
              <p:nvPr/>
            </p:nvSpPr>
            <p:spPr bwMode="auto">
              <a:xfrm>
                <a:off x="3759" y="1622"/>
                <a:ext cx="1478" cy="3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7" name="Rectangle 204"/>
              <p:cNvSpPr>
                <a:spLocks noChangeArrowheads="1"/>
              </p:cNvSpPr>
              <p:nvPr/>
            </p:nvSpPr>
            <p:spPr bwMode="auto">
              <a:xfrm>
                <a:off x="4202" y="1673"/>
                <a:ext cx="548" cy="2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8" name="Text Box 205"/>
              <p:cNvSpPr txBox="1">
                <a:spLocks noChangeArrowheads="1"/>
              </p:cNvSpPr>
              <p:nvPr/>
            </p:nvSpPr>
            <p:spPr bwMode="auto">
              <a:xfrm>
                <a:off x="3790" y="1706"/>
                <a:ext cx="14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/>
                  <a:t>Seq=100, 20 bytes of data</a:t>
                </a:r>
              </a:p>
            </p:txBody>
          </p:sp>
        </p:grpSp>
        <p:sp>
          <p:nvSpPr>
            <p:cNvPr id="59" name="Line 207"/>
            <p:cNvSpPr>
              <a:spLocks noChangeShapeType="1"/>
            </p:cNvSpPr>
            <p:nvPr/>
          </p:nvSpPr>
          <p:spPr bwMode="auto">
            <a:xfrm flipH="1">
              <a:off x="5331383" y="3440113"/>
              <a:ext cx="2335213" cy="158908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60" name="Group 208"/>
            <p:cNvGrpSpPr>
              <a:grpSpLocks/>
            </p:cNvGrpSpPr>
            <p:nvPr/>
          </p:nvGrpSpPr>
          <p:grpSpPr bwMode="auto">
            <a:xfrm>
              <a:off x="6468033" y="3852863"/>
              <a:ext cx="949325" cy="304800"/>
              <a:chOff x="4215" y="2253"/>
              <a:chExt cx="598" cy="192"/>
            </a:xfrm>
          </p:grpSpPr>
          <p:sp>
            <p:nvSpPr>
              <p:cNvPr id="61" name="Rectangle 209"/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62" name="Text Box 210"/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>
                    <a:latin typeface="Arial" charset="0"/>
                  </a:rPr>
                  <a:t>ACK=120</a:t>
                </a:r>
                <a:endParaRPr lang="en-US" sz="1000">
                  <a:latin typeface="Times New Roman" charset="0"/>
                </a:endParaRPr>
              </a:p>
            </p:txBody>
          </p:sp>
        </p:grpSp>
        <p:sp>
          <p:nvSpPr>
            <p:cNvPr id="63" name="Text Box 211"/>
            <p:cNvSpPr txBox="1">
              <a:spLocks noChangeArrowheads="1"/>
            </p:cNvSpPr>
            <p:nvPr/>
          </p:nvSpPr>
          <p:spPr bwMode="auto">
            <a:xfrm>
              <a:off x="3964546" y="4495800"/>
              <a:ext cx="13636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SendBase=100</a:t>
              </a:r>
            </a:p>
          </p:txBody>
        </p:sp>
        <p:sp>
          <p:nvSpPr>
            <p:cNvPr id="64" name="Text Box 212"/>
            <p:cNvSpPr txBox="1">
              <a:spLocks noChangeArrowheads="1"/>
            </p:cNvSpPr>
            <p:nvPr/>
          </p:nvSpPr>
          <p:spPr bwMode="auto">
            <a:xfrm>
              <a:off x="3983596" y="4837113"/>
              <a:ext cx="13636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SendBase=120</a:t>
              </a:r>
            </a:p>
          </p:txBody>
        </p:sp>
        <p:sp>
          <p:nvSpPr>
            <p:cNvPr id="65" name="Text Box 213"/>
            <p:cNvSpPr txBox="1">
              <a:spLocks noChangeArrowheads="1"/>
            </p:cNvSpPr>
            <p:nvPr/>
          </p:nvSpPr>
          <p:spPr bwMode="auto">
            <a:xfrm>
              <a:off x="4002646" y="5511800"/>
              <a:ext cx="13636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SendBase=120</a:t>
              </a:r>
            </a:p>
          </p:txBody>
        </p:sp>
        <p:sp>
          <p:nvSpPr>
            <p:cNvPr id="66" name="Text Box 214"/>
            <p:cNvSpPr txBox="1">
              <a:spLocks noChangeArrowheads="1"/>
            </p:cNvSpPr>
            <p:nvPr/>
          </p:nvSpPr>
          <p:spPr bwMode="auto">
            <a:xfrm>
              <a:off x="4029633" y="2266950"/>
              <a:ext cx="126682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SendBase=92</a:t>
              </a:r>
            </a:p>
          </p:txBody>
        </p:sp>
        <p:grpSp>
          <p:nvGrpSpPr>
            <p:cNvPr id="67" name="Group 219"/>
            <p:cNvGrpSpPr>
              <a:grpSpLocks/>
            </p:cNvGrpSpPr>
            <p:nvPr/>
          </p:nvGrpSpPr>
          <p:grpSpPr bwMode="auto">
            <a:xfrm>
              <a:off x="4909108" y="1543050"/>
              <a:ext cx="630238" cy="533400"/>
              <a:chOff x="-44" y="1473"/>
              <a:chExt cx="981" cy="1105"/>
            </a:xfrm>
          </p:grpSpPr>
          <p:pic>
            <p:nvPicPr>
              <p:cNvPr id="68" name="Picture 22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Freeform 22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0" name="Group 225"/>
            <p:cNvGrpSpPr>
              <a:grpSpLocks/>
            </p:cNvGrpSpPr>
            <p:nvPr/>
          </p:nvGrpSpPr>
          <p:grpSpPr bwMode="auto">
            <a:xfrm flipH="1">
              <a:off x="7476096" y="1549400"/>
              <a:ext cx="631825" cy="622300"/>
              <a:chOff x="-44" y="1473"/>
              <a:chExt cx="981" cy="1105"/>
            </a:xfrm>
          </p:grpSpPr>
          <p:pic>
            <p:nvPicPr>
              <p:cNvPr id="71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184708" y="1531938"/>
            <a:ext cx="3287713" cy="4821297"/>
            <a:chOff x="184708" y="1531938"/>
            <a:chExt cx="3287713" cy="4821297"/>
          </a:xfrm>
        </p:grpSpPr>
        <p:sp>
          <p:nvSpPr>
            <p:cNvPr id="5" name="Text Box 105"/>
            <p:cNvSpPr txBox="1">
              <a:spLocks noChangeArrowheads="1"/>
            </p:cNvSpPr>
            <p:nvPr/>
          </p:nvSpPr>
          <p:spPr bwMode="auto">
            <a:xfrm>
              <a:off x="1195966" y="5953125"/>
              <a:ext cx="12120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+mn-lt"/>
                </a:rPr>
                <a:t>Lost ACK</a:t>
              </a:r>
              <a:endParaRPr lang="en-US" sz="1050" dirty="0">
                <a:latin typeface="+mn-lt"/>
              </a:endParaRPr>
            </a:p>
          </p:txBody>
        </p:sp>
        <p:sp>
          <p:nvSpPr>
            <p:cNvPr id="6" name="Line 99"/>
            <p:cNvSpPr>
              <a:spLocks noChangeShapeType="1"/>
            </p:cNvSpPr>
            <p:nvPr/>
          </p:nvSpPr>
          <p:spPr bwMode="auto">
            <a:xfrm>
              <a:off x="602221" y="4184650"/>
              <a:ext cx="2351087" cy="50641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7" name="Line 100"/>
            <p:cNvSpPr>
              <a:spLocks noChangeShapeType="1"/>
            </p:cNvSpPr>
            <p:nvPr/>
          </p:nvSpPr>
          <p:spPr bwMode="auto">
            <a:xfrm>
              <a:off x="614921" y="2416175"/>
              <a:ext cx="2346325" cy="5715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" name="Line 104"/>
            <p:cNvSpPr>
              <a:spLocks noChangeShapeType="1"/>
            </p:cNvSpPr>
            <p:nvPr/>
          </p:nvSpPr>
          <p:spPr bwMode="auto">
            <a:xfrm flipH="1">
              <a:off x="1651558" y="3078163"/>
              <a:ext cx="1273175" cy="42703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1" name="Rectangle 112"/>
            <p:cNvSpPr>
              <a:spLocks noChangeArrowheads="1"/>
            </p:cNvSpPr>
            <p:nvPr/>
          </p:nvSpPr>
          <p:spPr bwMode="auto">
            <a:xfrm>
              <a:off x="1318183" y="2497138"/>
              <a:ext cx="869950" cy="401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2" name="Text Box 113"/>
            <p:cNvSpPr txBox="1">
              <a:spLocks noChangeArrowheads="1"/>
            </p:cNvSpPr>
            <p:nvPr/>
          </p:nvSpPr>
          <p:spPr bwMode="auto">
            <a:xfrm>
              <a:off x="759383" y="2549525"/>
              <a:ext cx="2085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Seq=92, 8 bytes of data</a:t>
              </a:r>
            </a:p>
          </p:txBody>
        </p:sp>
        <p:sp>
          <p:nvSpPr>
            <p:cNvPr id="13" name="Rectangle 114"/>
            <p:cNvSpPr>
              <a:spLocks noChangeArrowheads="1"/>
            </p:cNvSpPr>
            <p:nvPr/>
          </p:nvSpPr>
          <p:spPr bwMode="auto">
            <a:xfrm>
              <a:off x="1886508" y="3163888"/>
              <a:ext cx="747713" cy="246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4" name="Text Box 115"/>
            <p:cNvSpPr txBox="1">
              <a:spLocks noChangeArrowheads="1"/>
            </p:cNvSpPr>
            <p:nvPr/>
          </p:nvSpPr>
          <p:spPr bwMode="auto">
            <a:xfrm>
              <a:off x="1807133" y="3119438"/>
              <a:ext cx="949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  <p:sp>
          <p:nvSpPr>
            <p:cNvPr id="15" name="Line 118"/>
            <p:cNvSpPr>
              <a:spLocks noChangeShapeType="1"/>
            </p:cNvSpPr>
            <p:nvPr/>
          </p:nvSpPr>
          <p:spPr bwMode="auto">
            <a:xfrm>
              <a:off x="594283" y="2174875"/>
              <a:ext cx="0" cy="35258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6" name="Line 119"/>
            <p:cNvSpPr>
              <a:spLocks noChangeShapeType="1"/>
            </p:cNvSpPr>
            <p:nvPr/>
          </p:nvSpPr>
          <p:spPr bwMode="auto">
            <a:xfrm>
              <a:off x="3021571" y="2170113"/>
              <a:ext cx="0" cy="35385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7" name="Rectangle 122"/>
            <p:cNvSpPr>
              <a:spLocks noChangeArrowheads="1"/>
            </p:cNvSpPr>
            <p:nvPr/>
          </p:nvSpPr>
          <p:spPr bwMode="auto">
            <a:xfrm>
              <a:off x="1211821" y="4178300"/>
              <a:ext cx="989012" cy="430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8" name="Text Box 123"/>
            <p:cNvSpPr txBox="1">
              <a:spLocks noChangeArrowheads="1"/>
            </p:cNvSpPr>
            <p:nvPr/>
          </p:nvSpPr>
          <p:spPr bwMode="auto">
            <a:xfrm>
              <a:off x="748271" y="4259263"/>
              <a:ext cx="2085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Seq=92, 8 bytes of data</a:t>
              </a:r>
            </a:p>
          </p:txBody>
        </p:sp>
        <p:sp>
          <p:nvSpPr>
            <p:cNvPr id="19" name="Text Box 124"/>
            <p:cNvSpPr txBox="1">
              <a:spLocks noChangeArrowheads="1"/>
            </p:cNvSpPr>
            <p:nvPr/>
          </p:nvSpPr>
          <p:spPr bwMode="auto">
            <a:xfrm>
              <a:off x="1440421" y="3309938"/>
              <a:ext cx="358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0" name="Text Box 126"/>
            <p:cNvSpPr txBox="1">
              <a:spLocks noChangeArrowheads="1"/>
            </p:cNvSpPr>
            <p:nvPr/>
          </p:nvSpPr>
          <p:spPr bwMode="auto">
            <a:xfrm rot="10800000">
              <a:off x="221221" y="2963863"/>
              <a:ext cx="396875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timeout</a:t>
              </a:r>
            </a:p>
          </p:txBody>
        </p:sp>
        <p:sp>
          <p:nvSpPr>
            <p:cNvPr id="21" name="Line 127"/>
            <p:cNvSpPr>
              <a:spLocks noChangeShapeType="1"/>
            </p:cNvSpPr>
            <p:nvPr/>
          </p:nvSpPr>
          <p:spPr bwMode="auto">
            <a:xfrm flipH="1">
              <a:off x="591108" y="4776788"/>
              <a:ext cx="2338388" cy="78263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" name="Rectangle 128"/>
            <p:cNvSpPr>
              <a:spLocks noChangeArrowheads="1"/>
            </p:cNvSpPr>
            <p:nvPr/>
          </p:nvSpPr>
          <p:spPr bwMode="auto">
            <a:xfrm>
              <a:off x="1424546" y="5033963"/>
              <a:ext cx="747712" cy="246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3" name="Text Box 129"/>
            <p:cNvSpPr txBox="1">
              <a:spLocks noChangeArrowheads="1"/>
            </p:cNvSpPr>
            <p:nvPr/>
          </p:nvSpPr>
          <p:spPr bwMode="auto">
            <a:xfrm>
              <a:off x="1345171" y="4989513"/>
              <a:ext cx="949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  <p:grpSp>
          <p:nvGrpSpPr>
            <p:cNvPr id="24" name="Group 134"/>
            <p:cNvGrpSpPr>
              <a:grpSpLocks/>
            </p:cNvGrpSpPr>
            <p:nvPr/>
          </p:nvGrpSpPr>
          <p:grpSpPr bwMode="auto">
            <a:xfrm>
              <a:off x="362508" y="2420938"/>
              <a:ext cx="104775" cy="508000"/>
              <a:chOff x="3099" y="1749"/>
              <a:chExt cx="66" cy="320"/>
            </a:xfrm>
          </p:grpSpPr>
          <p:sp>
            <p:nvSpPr>
              <p:cNvPr id="25" name="Line 132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6" name="Line 133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27" name="Group 135"/>
            <p:cNvGrpSpPr>
              <a:grpSpLocks/>
            </p:cNvGrpSpPr>
            <p:nvPr/>
          </p:nvGrpSpPr>
          <p:grpSpPr bwMode="auto">
            <a:xfrm rot="10800000">
              <a:off x="357746" y="3663950"/>
              <a:ext cx="104775" cy="508000"/>
              <a:chOff x="3099" y="1749"/>
              <a:chExt cx="66" cy="320"/>
            </a:xfrm>
          </p:grpSpPr>
          <p:sp>
            <p:nvSpPr>
              <p:cNvPr id="28" name="Line 136"/>
              <p:cNvSpPr>
                <a:spLocks noChangeShapeType="1"/>
              </p:cNvSpPr>
              <p:nvPr/>
            </p:nvSpPr>
            <p:spPr bwMode="auto">
              <a:xfrm flipV="1">
                <a:off x="3133" y="1753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9" name="Line 137"/>
              <p:cNvSpPr>
                <a:spLocks noChangeShapeType="1"/>
              </p:cNvSpPr>
              <p:nvPr/>
            </p:nvSpPr>
            <p:spPr bwMode="auto">
              <a:xfrm>
                <a:off x="3103" y="1756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73" name="Group 228"/>
            <p:cNvGrpSpPr>
              <a:grpSpLocks/>
            </p:cNvGrpSpPr>
            <p:nvPr/>
          </p:nvGrpSpPr>
          <p:grpSpPr bwMode="auto">
            <a:xfrm>
              <a:off x="184708" y="1547813"/>
              <a:ext cx="630238" cy="533400"/>
              <a:chOff x="-44" y="1473"/>
              <a:chExt cx="981" cy="1105"/>
            </a:xfrm>
          </p:grpSpPr>
          <p:pic>
            <p:nvPicPr>
              <p:cNvPr id="74" name="Picture 2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Freeform 2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6" name="Group 231"/>
            <p:cNvGrpSpPr>
              <a:grpSpLocks/>
            </p:cNvGrpSpPr>
            <p:nvPr/>
          </p:nvGrpSpPr>
          <p:grpSpPr bwMode="auto">
            <a:xfrm flipH="1">
              <a:off x="2762808" y="1531938"/>
              <a:ext cx="709613" cy="600075"/>
              <a:chOff x="-44" y="1473"/>
              <a:chExt cx="981" cy="1105"/>
            </a:xfrm>
          </p:grpSpPr>
          <p:pic>
            <p:nvPicPr>
              <p:cNvPr id="77" name="Picture 23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Freeform 23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8703042" y="1538288"/>
            <a:ext cx="3413453" cy="4997449"/>
            <a:chOff x="8703042" y="1538288"/>
            <a:chExt cx="3413453" cy="4997449"/>
          </a:xfrm>
        </p:grpSpPr>
        <p:sp>
          <p:nvSpPr>
            <p:cNvPr id="79" name="Text Box 22"/>
            <p:cNvSpPr txBox="1">
              <a:spLocks noChangeArrowheads="1"/>
            </p:cNvSpPr>
            <p:nvPr/>
          </p:nvSpPr>
          <p:spPr bwMode="auto">
            <a:xfrm>
              <a:off x="9919395" y="3446463"/>
              <a:ext cx="358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80" name="Text Box 34"/>
            <p:cNvSpPr txBox="1">
              <a:spLocks noChangeArrowheads="1"/>
            </p:cNvSpPr>
            <p:nvPr/>
          </p:nvSpPr>
          <p:spPr bwMode="auto">
            <a:xfrm>
              <a:off x="8703042" y="5827851"/>
              <a:ext cx="337727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dirty="0">
                  <a:latin typeface="+mn-lt"/>
                </a:rPr>
                <a:t>Lost ACK, but cumulative ACK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prevents retransmission</a:t>
              </a:r>
              <a:endParaRPr lang="en-US" sz="1050" dirty="0">
                <a:latin typeface="+mn-lt"/>
              </a:endParaRPr>
            </a:p>
          </p:txBody>
        </p:sp>
        <p:sp>
          <p:nvSpPr>
            <p:cNvPr id="81" name="Line 35"/>
            <p:cNvSpPr>
              <a:spLocks noChangeShapeType="1"/>
            </p:cNvSpPr>
            <p:nvPr/>
          </p:nvSpPr>
          <p:spPr bwMode="auto">
            <a:xfrm>
              <a:off x="9328845" y="4518025"/>
              <a:ext cx="2441575" cy="6651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2" name="Line 36"/>
            <p:cNvSpPr>
              <a:spLocks noChangeShapeType="1"/>
            </p:cNvSpPr>
            <p:nvPr/>
          </p:nvSpPr>
          <p:spPr bwMode="auto">
            <a:xfrm>
              <a:off x="9305033" y="2422525"/>
              <a:ext cx="2346325" cy="5715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3" name="Line 37"/>
            <p:cNvSpPr>
              <a:spLocks noChangeShapeType="1"/>
            </p:cNvSpPr>
            <p:nvPr/>
          </p:nvSpPr>
          <p:spPr bwMode="auto">
            <a:xfrm flipH="1">
              <a:off x="10182920" y="3084513"/>
              <a:ext cx="1431925" cy="57308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6" name="Rectangle 44"/>
            <p:cNvSpPr>
              <a:spLocks noChangeArrowheads="1"/>
            </p:cNvSpPr>
            <p:nvPr/>
          </p:nvSpPr>
          <p:spPr bwMode="auto">
            <a:xfrm>
              <a:off x="10008295" y="2503488"/>
              <a:ext cx="869950" cy="401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7" name="Text Box 45"/>
            <p:cNvSpPr txBox="1">
              <a:spLocks noChangeArrowheads="1"/>
            </p:cNvSpPr>
            <p:nvPr/>
          </p:nvSpPr>
          <p:spPr bwMode="auto">
            <a:xfrm>
              <a:off x="9449495" y="2555875"/>
              <a:ext cx="2085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Seq=92, 8 bytes of data</a:t>
              </a:r>
            </a:p>
          </p:txBody>
        </p:sp>
        <p:grpSp>
          <p:nvGrpSpPr>
            <p:cNvPr id="88" name="Group 46"/>
            <p:cNvGrpSpPr>
              <a:grpSpLocks/>
            </p:cNvGrpSpPr>
            <p:nvPr/>
          </p:nvGrpSpPr>
          <p:grpSpPr bwMode="auto">
            <a:xfrm>
              <a:off x="10205145" y="3284538"/>
              <a:ext cx="949325" cy="304800"/>
              <a:chOff x="4215" y="2253"/>
              <a:chExt cx="598" cy="192"/>
            </a:xfrm>
          </p:grpSpPr>
          <p:sp>
            <p:nvSpPr>
              <p:cNvPr id="89" name="Rectangle 47"/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0" name="Text Box 48"/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>
                    <a:latin typeface="Arial" charset="0"/>
                  </a:rPr>
                  <a:t>ACK=100</a:t>
                </a:r>
                <a:endParaRPr lang="en-US" sz="1000">
                  <a:latin typeface="Times New Roman" charset="0"/>
                </a:endParaRPr>
              </a:p>
            </p:txBody>
          </p:sp>
        </p:grpSp>
        <p:sp>
          <p:nvSpPr>
            <p:cNvPr id="91" name="Line 49"/>
            <p:cNvSpPr>
              <a:spLocks noChangeShapeType="1"/>
            </p:cNvSpPr>
            <p:nvPr/>
          </p:nvSpPr>
          <p:spPr bwMode="auto">
            <a:xfrm>
              <a:off x="9284395" y="2181225"/>
              <a:ext cx="0" cy="35258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2" name="Line 50"/>
            <p:cNvSpPr>
              <a:spLocks noChangeShapeType="1"/>
            </p:cNvSpPr>
            <p:nvPr/>
          </p:nvSpPr>
          <p:spPr bwMode="auto">
            <a:xfrm>
              <a:off x="11689458" y="2176463"/>
              <a:ext cx="0" cy="35385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3" name="Rectangle 51"/>
            <p:cNvSpPr>
              <a:spLocks noChangeArrowheads="1"/>
            </p:cNvSpPr>
            <p:nvPr/>
          </p:nvSpPr>
          <p:spPr bwMode="auto">
            <a:xfrm>
              <a:off x="10025758" y="4591050"/>
              <a:ext cx="933450" cy="5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4" name="Text Box 52"/>
            <p:cNvSpPr txBox="1">
              <a:spLocks noChangeArrowheads="1"/>
            </p:cNvSpPr>
            <p:nvPr/>
          </p:nvSpPr>
          <p:spPr bwMode="auto">
            <a:xfrm>
              <a:off x="9300270" y="4678363"/>
              <a:ext cx="26527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/>
                <a:t>Seq=120,  15 bytes of data</a:t>
              </a:r>
            </a:p>
          </p:txBody>
        </p:sp>
        <p:sp>
          <p:nvSpPr>
            <p:cNvPr id="95" name="Rectangle 55"/>
            <p:cNvSpPr>
              <a:spLocks noChangeArrowheads="1"/>
            </p:cNvSpPr>
            <p:nvPr/>
          </p:nvSpPr>
          <p:spPr bwMode="auto">
            <a:xfrm>
              <a:off x="10136883" y="5151438"/>
              <a:ext cx="747712" cy="246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96" name="Group 75"/>
            <p:cNvGrpSpPr>
              <a:grpSpLocks/>
            </p:cNvGrpSpPr>
            <p:nvPr/>
          </p:nvGrpSpPr>
          <p:grpSpPr bwMode="auto">
            <a:xfrm>
              <a:off x="8909746" y="2427288"/>
              <a:ext cx="396875" cy="2406650"/>
              <a:chOff x="3414" y="1529"/>
              <a:chExt cx="250" cy="1103"/>
            </a:xfrm>
          </p:grpSpPr>
          <p:sp>
            <p:nvSpPr>
              <p:cNvPr id="97" name="Text Box 53"/>
              <p:cNvSpPr txBox="1">
                <a:spLocks noChangeArrowheads="1"/>
              </p:cNvSpPr>
              <p:nvPr/>
            </p:nvSpPr>
            <p:spPr bwMode="auto">
              <a:xfrm rot="10800000">
                <a:off x="3414" y="1931"/>
                <a:ext cx="250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/>
                  <a:t>timeout</a:t>
                </a:r>
              </a:p>
            </p:txBody>
          </p:sp>
          <p:grpSp>
            <p:nvGrpSpPr>
              <p:cNvPr id="98" name="Group 57"/>
              <p:cNvGrpSpPr>
                <a:grpSpLocks/>
              </p:cNvGrpSpPr>
              <p:nvPr/>
            </p:nvGrpSpPr>
            <p:grpSpPr bwMode="auto">
              <a:xfrm>
                <a:off x="3504" y="1529"/>
                <a:ext cx="66" cy="320"/>
                <a:chOff x="3099" y="1749"/>
                <a:chExt cx="66" cy="320"/>
              </a:xfrm>
            </p:grpSpPr>
            <p:sp>
              <p:nvSpPr>
                <p:cNvPr id="10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3129" y="1749"/>
                  <a:ext cx="0" cy="3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103" name="Line 59"/>
                <p:cNvSpPr>
                  <a:spLocks noChangeShapeType="1"/>
                </p:cNvSpPr>
                <p:nvPr/>
              </p:nvSpPr>
              <p:spPr bwMode="auto">
                <a:xfrm>
                  <a:off x="3099" y="1752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99" name="Group 60"/>
              <p:cNvGrpSpPr>
                <a:grpSpLocks/>
              </p:cNvGrpSpPr>
              <p:nvPr/>
            </p:nvGrpSpPr>
            <p:grpSpPr bwMode="auto">
              <a:xfrm rot="10800000">
                <a:off x="3501" y="2312"/>
                <a:ext cx="66" cy="320"/>
                <a:chOff x="3099" y="1749"/>
                <a:chExt cx="66" cy="320"/>
              </a:xfrm>
            </p:grpSpPr>
            <p:sp>
              <p:nvSpPr>
                <p:cNvPr id="100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133" y="1750"/>
                  <a:ext cx="0" cy="3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101" name="Line 62"/>
                <p:cNvSpPr>
                  <a:spLocks noChangeShapeType="1"/>
                </p:cNvSpPr>
                <p:nvPr/>
              </p:nvSpPr>
              <p:spPr bwMode="auto">
                <a:xfrm>
                  <a:off x="3103" y="1756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04" name="Group 63"/>
            <p:cNvGrpSpPr>
              <a:grpSpLocks/>
            </p:cNvGrpSpPr>
            <p:nvPr/>
          </p:nvGrpSpPr>
          <p:grpSpPr bwMode="auto">
            <a:xfrm>
              <a:off x="9290745" y="2808288"/>
              <a:ext cx="2346325" cy="571500"/>
              <a:chOff x="3759" y="1622"/>
              <a:chExt cx="1478" cy="360"/>
            </a:xfrm>
          </p:grpSpPr>
          <p:sp>
            <p:nvSpPr>
              <p:cNvPr id="105" name="Line 64"/>
              <p:cNvSpPr>
                <a:spLocks noChangeShapeType="1"/>
              </p:cNvSpPr>
              <p:nvPr/>
            </p:nvSpPr>
            <p:spPr bwMode="auto">
              <a:xfrm>
                <a:off x="3759" y="1622"/>
                <a:ext cx="1478" cy="36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06" name="Rectangle 65"/>
              <p:cNvSpPr>
                <a:spLocks noChangeArrowheads="1"/>
              </p:cNvSpPr>
              <p:nvPr/>
            </p:nvSpPr>
            <p:spPr bwMode="auto">
              <a:xfrm>
                <a:off x="4202" y="1673"/>
                <a:ext cx="548" cy="2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07" name="Text Box 66"/>
              <p:cNvSpPr txBox="1">
                <a:spLocks noChangeArrowheads="1"/>
              </p:cNvSpPr>
              <p:nvPr/>
            </p:nvSpPr>
            <p:spPr bwMode="auto">
              <a:xfrm>
                <a:off x="3790" y="1706"/>
                <a:ext cx="14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/>
                  <a:t>Seq=100, 20 bytes of data</a:t>
                </a:r>
              </a:p>
            </p:txBody>
          </p:sp>
        </p:grpSp>
        <p:sp>
          <p:nvSpPr>
            <p:cNvPr id="108" name="Line 67"/>
            <p:cNvSpPr>
              <a:spLocks noChangeShapeType="1"/>
            </p:cNvSpPr>
            <p:nvPr/>
          </p:nvSpPr>
          <p:spPr bwMode="auto">
            <a:xfrm flipH="1">
              <a:off x="9295508" y="3440113"/>
              <a:ext cx="2324100" cy="10255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109" name="Group 68"/>
            <p:cNvGrpSpPr>
              <a:grpSpLocks/>
            </p:cNvGrpSpPr>
            <p:nvPr/>
          </p:nvGrpSpPr>
          <p:grpSpPr bwMode="auto">
            <a:xfrm>
              <a:off x="9938445" y="3841750"/>
              <a:ext cx="949325" cy="304800"/>
              <a:chOff x="4215" y="2253"/>
              <a:chExt cx="598" cy="192"/>
            </a:xfrm>
          </p:grpSpPr>
          <p:sp>
            <p:nvSpPr>
              <p:cNvPr id="110" name="Rectangle 69"/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11" name="Text Box 70"/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>
                    <a:latin typeface="Arial" charset="0"/>
                  </a:rPr>
                  <a:t>ACK=120</a:t>
                </a:r>
                <a:endParaRPr lang="en-US" sz="1000">
                  <a:latin typeface="Times New Roman" charset="0"/>
                </a:endParaRPr>
              </a:p>
            </p:txBody>
          </p:sp>
        </p:grpSp>
        <p:grpSp>
          <p:nvGrpSpPr>
            <p:cNvPr id="112" name="Group 84"/>
            <p:cNvGrpSpPr>
              <a:grpSpLocks/>
            </p:cNvGrpSpPr>
            <p:nvPr/>
          </p:nvGrpSpPr>
          <p:grpSpPr bwMode="auto">
            <a:xfrm>
              <a:off x="8863708" y="1543050"/>
              <a:ext cx="630237" cy="533400"/>
              <a:chOff x="-44" y="1473"/>
              <a:chExt cx="981" cy="1105"/>
            </a:xfrm>
          </p:grpSpPr>
          <p:pic>
            <p:nvPicPr>
              <p:cNvPr id="113" name="Picture 8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" name="Freeform 8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15" name="Group 87"/>
            <p:cNvGrpSpPr>
              <a:grpSpLocks/>
            </p:cNvGrpSpPr>
            <p:nvPr/>
          </p:nvGrpSpPr>
          <p:grpSpPr bwMode="auto">
            <a:xfrm flipH="1">
              <a:off x="11441808" y="1538288"/>
              <a:ext cx="674687" cy="590550"/>
              <a:chOff x="-44" y="1473"/>
              <a:chExt cx="981" cy="1105"/>
            </a:xfrm>
          </p:grpSpPr>
          <p:pic>
            <p:nvPicPr>
              <p:cNvPr id="116" name="Picture 8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Freeform 8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CBB64961-750C-8C4B-9E1C-E33C98158EDC}"/>
              </a:ext>
            </a:extLst>
          </p:cNvPr>
          <p:cNvSpPr/>
          <p:nvPr/>
        </p:nvSpPr>
        <p:spPr>
          <a:xfrm>
            <a:off x="8171558" y="563877"/>
            <a:ext cx="2787650" cy="671129"/>
          </a:xfrm>
          <a:prstGeom prst="wedgeRectCallout">
            <a:avLst>
              <a:gd name="adj1" fmla="val 40455"/>
              <a:gd name="adj2" fmla="val 20771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if the second ACK is dropped instead of the first?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71B6967-5BE0-4547-8FD3-F0C861561539}"/>
              </a:ext>
            </a:extLst>
          </p:cNvPr>
          <p:cNvGrpSpPr/>
          <p:nvPr/>
        </p:nvGrpSpPr>
        <p:grpSpPr>
          <a:xfrm>
            <a:off x="7374857" y="95224"/>
            <a:ext cx="929898" cy="884264"/>
            <a:chOff x="10763181" y="2345404"/>
            <a:chExt cx="1139517" cy="1083596"/>
          </a:xfrm>
        </p:grpSpPr>
        <p:sp>
          <p:nvSpPr>
            <p:cNvPr id="122" name="Octagon 121">
              <a:extLst>
                <a:ext uri="{FF2B5EF4-FFF2-40B4-BE49-F238E27FC236}">
                  <a16:creationId xmlns:a16="http://schemas.microsoft.com/office/drawing/2014/main" id="{B056C8B2-5101-A749-AAA0-BB836244E2C6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3" name="Octagon 122">
              <a:extLst>
                <a:ext uri="{FF2B5EF4-FFF2-40B4-BE49-F238E27FC236}">
                  <a16:creationId xmlns:a16="http://schemas.microsoft.com/office/drawing/2014/main" id="{553AAA7B-9766-3441-9C9D-9BD68EDC1D42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0408EE1-9BB2-A442-B7A7-0B0A35A95F6B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3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22245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TCP recommends that receiver wait before sending an ACK (RFC </a:t>
            </a:r>
            <a:r>
              <a:rPr lang="en-US" dirty="0">
                <a:hlinkClick r:id="rId2"/>
              </a:rPr>
              <a:t>1122</a:t>
            </a:r>
            <a:r>
              <a:rPr lang="en-US" dirty="0"/>
              <a:t>).</a:t>
            </a:r>
          </a:p>
          <a:p>
            <a:r>
              <a:rPr lang="en-US" dirty="0"/>
              <a:t>This allows the TCP’s ACK response (and receive window update) to be piggy-backed on an </a:t>
            </a:r>
            <a:r>
              <a:rPr lang="en-US" i="1" dirty="0">
                <a:solidFill>
                  <a:schemeClr val="accent6"/>
                </a:solidFill>
              </a:rPr>
              <a:t>application-layer response</a:t>
            </a:r>
            <a:r>
              <a:rPr lang="en-US" dirty="0"/>
              <a:t>.</a:t>
            </a:r>
          </a:p>
          <a:p>
            <a:r>
              <a:rPr lang="en-US" dirty="0"/>
              <a:t>Send ACK only after 500ms or with next data in other direction.</a:t>
            </a:r>
          </a:p>
          <a:p>
            <a:r>
              <a:rPr lang="en-US" dirty="0" err="1"/>
              <a:t>Eg.</a:t>
            </a:r>
            <a:r>
              <a:rPr lang="en-US" dirty="0"/>
              <a:t>, an “echo” app that repeats back the data received: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06" y="3238814"/>
            <a:ext cx="7373735" cy="104993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24082" y="3238814"/>
            <a:ext cx="2380130" cy="5472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22576" y="4772185"/>
            <a:ext cx="13984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/>
                </a:solidFill>
              </a:rPr>
              <a:t>delayed</a:t>
            </a:r>
          </a:p>
          <a:p>
            <a:pPr algn="r"/>
            <a:r>
              <a:rPr lang="en-US" dirty="0">
                <a:solidFill>
                  <a:schemeClr val="accent6"/>
                </a:solidFill>
              </a:rPr>
              <a:t>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0165" y="6148262"/>
            <a:ext cx="13984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/>
                </a:solidFill>
              </a:rPr>
              <a:t>delayed</a:t>
            </a:r>
          </a:p>
          <a:p>
            <a:pPr algn="r"/>
            <a:r>
              <a:rPr lang="en-US" dirty="0">
                <a:solidFill>
                  <a:schemeClr val="accent6"/>
                </a:solidFill>
              </a:rPr>
              <a:t>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" y="3467302"/>
            <a:ext cx="5750082" cy="3792071"/>
          </a:xfrm>
          <a:prstGeom prst="rect">
            <a:avLst/>
          </a:prstGeom>
        </p:spPr>
      </p:pic>
      <p:sp>
        <p:nvSpPr>
          <p:cNvPr id="12" name="Right Brace 11"/>
          <p:cNvSpPr/>
          <p:nvPr/>
        </p:nvSpPr>
        <p:spPr>
          <a:xfrm>
            <a:off x="4858606" y="4819397"/>
            <a:ext cx="251276" cy="705305"/>
          </a:xfrm>
          <a:prstGeom prst="rightBrace">
            <a:avLst>
              <a:gd name="adj1" fmla="val 28327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09882" y="4848883"/>
            <a:ext cx="12507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processing</a:t>
            </a:r>
          </a:p>
          <a:p>
            <a:r>
              <a:rPr lang="en-US" dirty="0">
                <a:solidFill>
                  <a:schemeClr val="accent2"/>
                </a:solidFill>
              </a:rPr>
              <a:t>time</a:t>
            </a:r>
          </a:p>
        </p:txBody>
      </p:sp>
      <p:pic>
        <p:nvPicPr>
          <p:cNvPr id="14" name="Picture 34" descr="alarm_clock_ring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44" y="4896093"/>
            <a:ext cx="268269" cy="29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4" descr="alarm_clock_ring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99" y="6240685"/>
            <a:ext cx="268269" cy="29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923994" y="4173069"/>
            <a:ext cx="449902" cy="20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678602" y="4558059"/>
            <a:ext cx="449902" cy="20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903553" y="5524702"/>
            <a:ext cx="449902" cy="20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629507" y="5901036"/>
            <a:ext cx="449902" cy="20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54458" y="6875759"/>
            <a:ext cx="449902" cy="20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25831" y="7240040"/>
            <a:ext cx="449902" cy="20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95509" y="3387492"/>
            <a:ext cx="53178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With delayed ACKs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5033" y="3425095"/>
            <a:ext cx="4636336" cy="424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9286" y="3441138"/>
            <a:ext cx="50720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Eager </a:t>
            </a:r>
            <a:r>
              <a:rPr lang="en-US" sz="2400" dirty="0"/>
              <a:t>ACKs</a:t>
            </a:r>
          </a:p>
        </p:txBody>
      </p:sp>
    </p:spTree>
    <p:extLst>
      <p:ext uri="{BB962C8B-B14F-4D97-AF65-F5344CB8AC3E}">
        <p14:creationId xmlns:p14="http://schemas.microsoft.com/office/powerpoint/2010/main" val="92185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ACK generation </a:t>
            </a:r>
            <a:r>
              <a:rPr lang="en-US" sz="2800" dirty="0"/>
              <a:t>(RFC </a:t>
            </a:r>
            <a:r>
              <a:rPr lang="en-US" sz="2800" dirty="0">
                <a:hlinkClick r:id="rId2"/>
              </a:rPr>
              <a:t>1122</a:t>
            </a:r>
            <a:r>
              <a:rPr lang="en-US" sz="2800" dirty="0"/>
              <a:t>, </a:t>
            </a:r>
            <a:r>
              <a:rPr lang="en-US" sz="2800" dirty="0">
                <a:hlinkClick r:id="rId3"/>
              </a:rPr>
              <a:t>2581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 at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Arrival of in-order segment with expected </a:t>
            </a:r>
            <a:r>
              <a:rPr lang="en-US" dirty="0" err="1"/>
              <a:t>seq</a:t>
            </a:r>
            <a:r>
              <a:rPr lang="en-US" dirty="0"/>
              <a:t> #. All data up to expected </a:t>
            </a:r>
            <a:r>
              <a:rPr lang="en-US" dirty="0" err="1"/>
              <a:t>seq</a:t>
            </a:r>
            <a:r>
              <a:rPr lang="en-US" dirty="0"/>
              <a:t> # already </a:t>
            </a:r>
            <a:r>
              <a:rPr lang="en-US" dirty="0" err="1"/>
              <a:t>ACK’ed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Arrival of in-order segment with expected </a:t>
            </a:r>
            <a:r>
              <a:rPr lang="en-US" dirty="0" err="1"/>
              <a:t>seq</a:t>
            </a:r>
            <a:r>
              <a:rPr lang="en-US" dirty="0"/>
              <a:t> #. One other segment has ACK pending.</a:t>
            </a:r>
          </a:p>
          <a:p>
            <a:pPr>
              <a:defRPr/>
            </a:pPr>
            <a:r>
              <a:rPr lang="en-US" dirty="0"/>
              <a:t>Arrival of </a:t>
            </a:r>
            <a:r>
              <a:rPr lang="en-US" i="1" dirty="0"/>
              <a:t>out-of-order</a:t>
            </a:r>
            <a:r>
              <a:rPr lang="en-US" dirty="0"/>
              <a:t> segment</a:t>
            </a:r>
            <a:br>
              <a:rPr lang="en-US" dirty="0"/>
            </a:br>
            <a:r>
              <a:rPr lang="en-US" dirty="0"/>
              <a:t>(with higher-than-expect </a:t>
            </a:r>
            <a:r>
              <a:rPr lang="en-US" dirty="0" err="1"/>
              <a:t>seq</a:t>
            </a:r>
            <a:r>
              <a:rPr lang="en-US" dirty="0"/>
              <a:t> #).</a:t>
            </a:r>
            <a:br>
              <a:rPr lang="en-US" dirty="0"/>
            </a:br>
            <a:r>
              <a:rPr lang="en-US" dirty="0"/>
              <a:t>In other words, a gap was detected.</a:t>
            </a:r>
          </a:p>
          <a:p>
            <a:pPr>
              <a:defRPr/>
            </a:pPr>
            <a:r>
              <a:rPr lang="en-US" dirty="0"/>
              <a:t>Arrival of segment that partially or completely fills gap.</a:t>
            </a:r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TCP action taken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b="1" i="1" dirty="0">
                <a:solidFill>
                  <a:schemeClr val="accent6"/>
                </a:solidFill>
              </a:rPr>
              <a:t>Delayed ACK</a:t>
            </a:r>
            <a:r>
              <a:rPr lang="en-US" dirty="0"/>
              <a:t>. Wait up to 500ms for next segment. If no next segment, send ACK.</a:t>
            </a:r>
          </a:p>
          <a:p>
            <a:pPr marL="0" indent="0">
              <a:buNone/>
              <a:defRPr/>
            </a:pPr>
            <a:r>
              <a:rPr lang="en-US" dirty="0"/>
              <a:t>Immediately send a single</a:t>
            </a:r>
            <a:br>
              <a:rPr lang="en-US" dirty="0"/>
            </a:br>
            <a:r>
              <a:rPr lang="en-US" b="1" i="1" dirty="0">
                <a:solidFill>
                  <a:schemeClr val="accent6"/>
                </a:solidFill>
              </a:rPr>
              <a:t>cumulative ACK</a:t>
            </a:r>
            <a:r>
              <a:rPr lang="en-US" dirty="0"/>
              <a:t>, </a:t>
            </a:r>
            <a:r>
              <a:rPr lang="en-US" dirty="0" err="1"/>
              <a:t>ACK’ing</a:t>
            </a:r>
            <a:r>
              <a:rPr lang="en-US" dirty="0"/>
              <a:t> both in-order segments.</a:t>
            </a:r>
          </a:p>
          <a:p>
            <a:pPr marL="0" indent="0">
              <a:buNone/>
              <a:defRPr/>
            </a:pPr>
            <a:r>
              <a:rPr lang="en-US" dirty="0"/>
              <a:t>Immediately send </a:t>
            </a:r>
            <a:r>
              <a:rPr lang="en-US" b="1" i="1" dirty="0">
                <a:solidFill>
                  <a:schemeClr val="accent6"/>
                </a:solidFill>
              </a:rPr>
              <a:t>duplicate ACK</a:t>
            </a:r>
            <a:r>
              <a:rPr lang="en-US" b="1" dirty="0">
                <a:solidFill>
                  <a:schemeClr val="accent6"/>
                </a:solidFill>
              </a:rPr>
              <a:t>, </a:t>
            </a:r>
            <a:r>
              <a:rPr lang="en-US" dirty="0"/>
              <a:t>indicating seq. # of next expected byte.</a:t>
            </a:r>
          </a:p>
          <a:p>
            <a:pPr marL="0" indent="0">
              <a:buNone/>
              <a:defRPr/>
            </a:pPr>
            <a:r>
              <a:rPr lang="en-US" dirty="0"/>
              <a:t>Immediately send ACK if segment starts at beginning of gap.</a:t>
            </a:r>
          </a:p>
          <a:p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90309" y="2986268"/>
            <a:ext cx="1108854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2058" y="4239272"/>
            <a:ext cx="1108854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2057" y="5457552"/>
            <a:ext cx="1108854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0173" y="1143794"/>
            <a:ext cx="0" cy="5326454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32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i="1" dirty="0"/>
              <a:t>fast retransmit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6677057" cy="5594888"/>
          </a:xfrm>
        </p:spPr>
        <p:txBody>
          <a:bodyPr/>
          <a:lstStyle/>
          <a:p>
            <a:r>
              <a:rPr lang="en-US" dirty="0"/>
              <a:t>With using cumulative ACKs,</a:t>
            </a:r>
            <a:br>
              <a:rPr lang="en-US" dirty="0"/>
            </a:br>
            <a:r>
              <a:rPr lang="en-US" dirty="0"/>
              <a:t>duplicate ACKs suggest packet loss.</a:t>
            </a:r>
          </a:p>
          <a:p>
            <a:pPr lvl="1"/>
            <a:r>
              <a:rPr lang="en-US" dirty="0"/>
              <a:t>Receiver will always set ACK # to the index of the next byte expected (the gap).</a:t>
            </a:r>
          </a:p>
          <a:p>
            <a:r>
              <a:rPr lang="en-US" dirty="0"/>
              <a:t>On </a:t>
            </a:r>
            <a:r>
              <a:rPr lang="en-US" i="1" dirty="0">
                <a:solidFill>
                  <a:schemeClr val="accent6"/>
                </a:solidFill>
              </a:rPr>
              <a:t>triple duplicate ACK, </a:t>
            </a:r>
            <a:r>
              <a:rPr lang="en-US" dirty="0"/>
              <a:t>instead of the sender waiting for timer to expire, TCP </a:t>
            </a:r>
            <a:r>
              <a:rPr lang="en-US" i="1" dirty="0"/>
              <a:t>fast retransmit </a:t>
            </a:r>
            <a:r>
              <a:rPr lang="en-US" dirty="0"/>
              <a:t>immediately re-sends lowest un-</a:t>
            </a:r>
            <a:r>
              <a:rPr lang="en-US" dirty="0" err="1"/>
              <a:t>ACK’ed</a:t>
            </a:r>
            <a:r>
              <a:rPr lang="en-US" dirty="0"/>
              <a:t> segment.</a:t>
            </a:r>
            <a:endParaRPr lang="en-US" i="1" dirty="0">
              <a:solidFill>
                <a:schemeClr val="accent6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169553" y="681082"/>
            <a:ext cx="4150805" cy="5887741"/>
            <a:chOff x="7169553" y="609922"/>
            <a:chExt cx="3251199" cy="4611688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7571190" y="1532260"/>
              <a:ext cx="2533650" cy="590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7571190" y="1760860"/>
              <a:ext cx="1757362" cy="41433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H="1">
              <a:off x="7568015" y="1227460"/>
              <a:ext cx="3175" cy="399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10085790" y="1303660"/>
              <a:ext cx="9436" cy="33149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7571190" y="2175196"/>
              <a:ext cx="2482850" cy="8286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7571190" y="1989460"/>
              <a:ext cx="2533650" cy="590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7571190" y="2446660"/>
              <a:ext cx="2533650" cy="590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7571190" y="2218060"/>
              <a:ext cx="2533650" cy="590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H="1">
              <a:off x="7588655" y="2599060"/>
              <a:ext cx="2478085" cy="8001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H="1">
              <a:off x="7571190" y="2827660"/>
              <a:ext cx="2506662" cy="8874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H="1">
              <a:off x="7571190" y="3056260"/>
              <a:ext cx="2495550" cy="9001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9244415" y="1972880"/>
              <a:ext cx="28257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50">
                <a:latin typeface="Times New Roman" charset="0"/>
              </a:endParaRPr>
            </a:p>
          </p:txBody>
        </p:sp>
        <p:grpSp>
          <p:nvGrpSpPr>
            <p:cNvPr id="21" name="Group 41"/>
            <p:cNvGrpSpPr>
              <a:grpSpLocks/>
            </p:cNvGrpSpPr>
            <p:nvPr/>
          </p:nvGrpSpPr>
          <p:grpSpPr bwMode="auto">
            <a:xfrm>
              <a:off x="7672790" y="2702252"/>
              <a:ext cx="1066800" cy="338138"/>
              <a:chOff x="4215" y="2253"/>
              <a:chExt cx="672" cy="213"/>
            </a:xfrm>
          </p:grpSpPr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23" name="Text Box 43"/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67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latin typeface="Arial" charset="0"/>
                  </a:rPr>
                  <a:t>ACK=100</a:t>
                </a:r>
                <a:endParaRPr lang="en-US" sz="1050">
                  <a:latin typeface="Times New Roman" charset="0"/>
                </a:endParaRPr>
              </a:p>
            </p:txBody>
          </p:sp>
        </p:grpSp>
        <p:grpSp>
          <p:nvGrpSpPr>
            <p:cNvPr id="24" name="Group 78"/>
            <p:cNvGrpSpPr>
              <a:grpSpLocks/>
            </p:cNvGrpSpPr>
            <p:nvPr/>
          </p:nvGrpSpPr>
          <p:grpSpPr bwMode="auto">
            <a:xfrm>
              <a:off x="7169553" y="1505272"/>
              <a:ext cx="430213" cy="3524250"/>
              <a:chOff x="386" y="868"/>
              <a:chExt cx="271" cy="2220"/>
            </a:xfrm>
          </p:grpSpPr>
          <p:sp>
            <p:nvSpPr>
              <p:cNvPr id="25" name="Text Box 50"/>
              <p:cNvSpPr txBox="1">
                <a:spLocks noChangeArrowheads="1"/>
              </p:cNvSpPr>
              <p:nvPr/>
            </p:nvSpPr>
            <p:spPr bwMode="auto">
              <a:xfrm rot="10800000">
                <a:off x="386" y="1748"/>
                <a:ext cx="271" cy="4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timeout</a:t>
                </a:r>
              </a:p>
            </p:txBody>
          </p:sp>
          <p:grpSp>
            <p:nvGrpSpPr>
              <p:cNvPr id="26" name="Group 51"/>
              <p:cNvGrpSpPr>
                <a:grpSpLocks/>
              </p:cNvGrpSpPr>
              <p:nvPr/>
            </p:nvGrpSpPr>
            <p:grpSpPr bwMode="auto">
              <a:xfrm>
                <a:off x="488" y="868"/>
                <a:ext cx="66" cy="893"/>
                <a:chOff x="3099" y="1749"/>
                <a:chExt cx="66" cy="320"/>
              </a:xfrm>
            </p:grpSpPr>
            <p:sp>
              <p:nvSpPr>
                <p:cNvPr id="3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3129" y="1749"/>
                  <a:ext cx="0" cy="3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31" name="Line 53"/>
                <p:cNvSpPr>
                  <a:spLocks noChangeShapeType="1"/>
                </p:cNvSpPr>
                <p:nvPr/>
              </p:nvSpPr>
              <p:spPr bwMode="auto">
                <a:xfrm>
                  <a:off x="3099" y="1752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grpSp>
            <p:nvGrpSpPr>
              <p:cNvPr id="27" name="Group 54"/>
              <p:cNvGrpSpPr>
                <a:grpSpLocks/>
              </p:cNvGrpSpPr>
              <p:nvPr/>
            </p:nvGrpSpPr>
            <p:grpSpPr bwMode="auto">
              <a:xfrm rot="10800000">
                <a:off x="485" y="2224"/>
                <a:ext cx="66" cy="864"/>
                <a:chOff x="3099" y="1749"/>
                <a:chExt cx="66" cy="320"/>
              </a:xfrm>
            </p:grpSpPr>
            <p:sp>
              <p:nvSpPr>
                <p:cNvPr id="28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3132" y="1749"/>
                  <a:ext cx="0" cy="3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29" name="Line 56"/>
                <p:cNvSpPr>
                  <a:spLocks noChangeShapeType="1"/>
                </p:cNvSpPr>
                <p:nvPr/>
              </p:nvSpPr>
              <p:spPr bwMode="auto">
                <a:xfrm>
                  <a:off x="3103" y="1752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2" name="Group 71"/>
            <p:cNvGrpSpPr>
              <a:grpSpLocks/>
            </p:cNvGrpSpPr>
            <p:nvPr/>
          </p:nvGrpSpPr>
          <p:grpSpPr bwMode="auto">
            <a:xfrm>
              <a:off x="7674377" y="3013402"/>
              <a:ext cx="862013" cy="265113"/>
              <a:chOff x="29" y="1825"/>
              <a:chExt cx="543" cy="167"/>
            </a:xfrm>
          </p:grpSpPr>
          <p:sp>
            <p:nvSpPr>
              <p:cNvPr id="33" name="Rectangle 66"/>
              <p:cNvSpPr>
                <a:spLocks noChangeArrowheads="1"/>
              </p:cNvSpPr>
              <p:nvPr/>
            </p:nvSpPr>
            <p:spPr bwMode="auto">
              <a:xfrm>
                <a:off x="101" y="1859"/>
                <a:ext cx="471" cy="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34" name="Text Box 67"/>
              <p:cNvSpPr txBox="1">
                <a:spLocks noChangeArrowheads="1"/>
              </p:cNvSpPr>
              <p:nvPr/>
            </p:nvSpPr>
            <p:spPr bwMode="auto">
              <a:xfrm>
                <a:off x="29" y="1825"/>
                <a:ext cx="528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latin typeface="Arial" charset="0"/>
                  </a:rPr>
                  <a:t>ACK=100</a:t>
                </a:r>
                <a:endParaRPr lang="en-US" sz="1050" dirty="0">
                  <a:latin typeface="Times New Roman" charset="0"/>
                </a:endParaRPr>
              </a:p>
            </p:txBody>
          </p:sp>
        </p:grpSp>
        <p:grpSp>
          <p:nvGrpSpPr>
            <p:cNvPr id="35" name="Group 72"/>
            <p:cNvGrpSpPr>
              <a:grpSpLocks/>
            </p:cNvGrpSpPr>
            <p:nvPr/>
          </p:nvGrpSpPr>
          <p:grpSpPr bwMode="auto">
            <a:xfrm>
              <a:off x="7669615" y="3343601"/>
              <a:ext cx="1066800" cy="338138"/>
              <a:chOff x="35" y="1825"/>
              <a:chExt cx="672" cy="213"/>
            </a:xfrm>
          </p:grpSpPr>
          <p:sp>
            <p:nvSpPr>
              <p:cNvPr id="36" name="Rectangle 73"/>
              <p:cNvSpPr>
                <a:spLocks noChangeArrowheads="1"/>
              </p:cNvSpPr>
              <p:nvPr/>
            </p:nvSpPr>
            <p:spPr bwMode="auto">
              <a:xfrm>
                <a:off x="101" y="1859"/>
                <a:ext cx="471" cy="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37" name="Text Box 74"/>
              <p:cNvSpPr txBox="1">
                <a:spLocks noChangeArrowheads="1"/>
              </p:cNvSpPr>
              <p:nvPr/>
            </p:nvSpPr>
            <p:spPr bwMode="auto">
              <a:xfrm>
                <a:off x="35" y="1825"/>
                <a:ext cx="67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latin typeface="Arial" charset="0"/>
                  </a:rPr>
                  <a:t>ACK=100</a:t>
                </a:r>
                <a:endParaRPr lang="en-US" sz="1050" dirty="0">
                  <a:latin typeface="Times New Roman" charset="0"/>
                </a:endParaRPr>
              </a:p>
            </p:txBody>
          </p:sp>
        </p:grpSp>
        <p:grpSp>
          <p:nvGrpSpPr>
            <p:cNvPr id="38" name="Group 75"/>
            <p:cNvGrpSpPr>
              <a:grpSpLocks/>
            </p:cNvGrpSpPr>
            <p:nvPr/>
          </p:nvGrpSpPr>
          <p:grpSpPr bwMode="auto">
            <a:xfrm>
              <a:off x="7677552" y="3640464"/>
              <a:ext cx="1066800" cy="338138"/>
              <a:chOff x="35" y="1825"/>
              <a:chExt cx="672" cy="213"/>
            </a:xfrm>
          </p:grpSpPr>
          <p:sp>
            <p:nvSpPr>
              <p:cNvPr id="39" name="Rectangle 76"/>
              <p:cNvSpPr>
                <a:spLocks noChangeArrowheads="1"/>
              </p:cNvSpPr>
              <p:nvPr/>
            </p:nvSpPr>
            <p:spPr bwMode="auto">
              <a:xfrm>
                <a:off x="101" y="1859"/>
                <a:ext cx="471" cy="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0" name="Text Box 77"/>
              <p:cNvSpPr txBox="1">
                <a:spLocks noChangeArrowheads="1"/>
              </p:cNvSpPr>
              <p:nvPr/>
            </p:nvSpPr>
            <p:spPr bwMode="auto">
              <a:xfrm>
                <a:off x="35" y="1825"/>
                <a:ext cx="67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latin typeface="Arial" charset="0"/>
                  </a:rPr>
                  <a:t>ACK=100</a:t>
                </a:r>
                <a:endParaRPr lang="en-US" sz="1050">
                  <a:latin typeface="Times New Roman" charset="0"/>
                </a:endParaRPr>
              </a:p>
            </p:txBody>
          </p:sp>
        </p:grpSp>
        <p:sp>
          <p:nvSpPr>
            <p:cNvPr id="43" name="Rectangle 85"/>
            <p:cNvSpPr>
              <a:spLocks noChangeArrowheads="1"/>
            </p:cNvSpPr>
            <p:nvPr/>
          </p:nvSpPr>
          <p:spPr bwMode="auto">
            <a:xfrm>
              <a:off x="7748990" y="3983360"/>
              <a:ext cx="757237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grpSp>
          <p:nvGrpSpPr>
            <p:cNvPr id="45" name="Group 93"/>
            <p:cNvGrpSpPr>
              <a:grpSpLocks/>
            </p:cNvGrpSpPr>
            <p:nvPr/>
          </p:nvGrpSpPr>
          <p:grpSpPr bwMode="auto">
            <a:xfrm>
              <a:off x="7188602" y="609922"/>
              <a:ext cx="630238" cy="533400"/>
              <a:chOff x="-44" y="1473"/>
              <a:chExt cx="981" cy="1105"/>
            </a:xfrm>
          </p:grpSpPr>
          <p:pic>
            <p:nvPicPr>
              <p:cNvPr id="46" name="Picture 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Freeform 9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48" name="Group 96"/>
            <p:cNvGrpSpPr>
              <a:grpSpLocks/>
            </p:cNvGrpSpPr>
            <p:nvPr/>
          </p:nvGrpSpPr>
          <p:grpSpPr bwMode="auto">
            <a:xfrm flipH="1">
              <a:off x="9766702" y="636910"/>
              <a:ext cx="654050" cy="579437"/>
              <a:chOff x="-44" y="1473"/>
              <a:chExt cx="981" cy="1105"/>
            </a:xfrm>
          </p:grpSpPr>
          <p:pic>
            <p:nvPicPr>
              <p:cNvPr id="49" name="Picture 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Freeform 9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7673495" y="1461951"/>
              <a:ext cx="2105212" cy="265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err="1"/>
                <a:t>Seq</a:t>
              </a:r>
              <a:r>
                <a:rPr lang="en-US" dirty="0"/>
                <a:t>=92, 8 bytes of data</a:t>
              </a:r>
            </a:p>
          </p:txBody>
        </p:sp>
        <p:sp>
          <p:nvSpPr>
            <p:cNvPr id="42" name="Text Box 83"/>
            <p:cNvSpPr txBox="1">
              <a:spLocks noChangeArrowheads="1"/>
            </p:cNvSpPr>
            <p:nvPr/>
          </p:nvSpPr>
          <p:spPr bwMode="auto">
            <a:xfrm>
              <a:off x="7679918" y="1728547"/>
              <a:ext cx="2051052" cy="265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err="1"/>
                <a:t>Seq</a:t>
              </a:r>
              <a:r>
                <a:rPr lang="en-US" dirty="0"/>
                <a:t>=100, 20 bytes of data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687661" y="4992598"/>
            <a:ext cx="4025920" cy="1727276"/>
            <a:chOff x="7687661" y="4992598"/>
            <a:chExt cx="4025920" cy="1727276"/>
          </a:xfrm>
        </p:grpSpPr>
        <p:sp>
          <p:nvSpPr>
            <p:cNvPr id="52" name="Line 24"/>
            <p:cNvSpPr>
              <a:spLocks noChangeShapeType="1"/>
            </p:cNvSpPr>
            <p:nvPr/>
          </p:nvSpPr>
          <p:spPr bwMode="auto">
            <a:xfrm>
              <a:off x="7687661" y="4992598"/>
              <a:ext cx="3164515" cy="68216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ea typeface="ＭＳ Ｐゴシック" charset="0"/>
              </a:endParaRPr>
            </a:p>
          </p:txBody>
        </p:sp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7760635" y="5888877"/>
              <a:ext cx="3952946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dirty="0">
                  <a:latin typeface="+mn-lt"/>
                </a:rPr>
                <a:t>fast retransmit</a:t>
              </a:r>
              <a:r>
                <a:rPr lang="en-US" sz="2400" dirty="0">
                  <a:latin typeface="+mn-lt"/>
                </a:rPr>
                <a:t> after sender </a:t>
              </a:r>
            </a:p>
            <a:p>
              <a:pPr>
                <a:defRPr/>
              </a:pPr>
              <a:r>
                <a:rPr lang="en-US" sz="2400" dirty="0">
                  <a:latin typeface="+mn-lt"/>
                </a:rPr>
                <a:t>receipt of triple duplicate ACK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54" name="Text Box 86"/>
            <p:cNvSpPr txBox="1">
              <a:spLocks noChangeArrowheads="1"/>
            </p:cNvSpPr>
            <p:nvPr/>
          </p:nvSpPr>
          <p:spPr bwMode="auto">
            <a:xfrm>
              <a:off x="7807442" y="5132665"/>
              <a:ext cx="260840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err="1"/>
                <a:t>Seq</a:t>
              </a:r>
              <a:r>
                <a:rPr lang="en-US" dirty="0"/>
                <a:t>=100, 20 bytes of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12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DUP 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TCP wait for </a:t>
            </a:r>
            <a:r>
              <a:rPr lang="en-US" b="1" dirty="0"/>
              <a:t>three</a:t>
            </a:r>
            <a:r>
              <a:rPr lang="en-US" dirty="0"/>
              <a:t> duplicate ACKS before performing a fast retransmit?  Why not after one?</a:t>
            </a:r>
          </a:p>
          <a:p>
            <a:r>
              <a:rPr lang="en-US" dirty="0">
                <a:hlinkClick r:id="rId2"/>
              </a:rPr>
              <a:t>RFC 2001</a:t>
            </a:r>
            <a:r>
              <a:rPr lang="en-US" dirty="0"/>
              <a:t>:</a:t>
            </a:r>
          </a:p>
          <a:p>
            <a:pPr marL="457200" lvl="1" indent="0" fontAlgn="base">
              <a:buNone/>
            </a:pPr>
            <a:r>
              <a:rPr lang="en-US" sz="3200" dirty="0"/>
              <a:t>“Since TCP does not know whether a duplicate ACK is caused by a lost segment or just a reordering of segments, it waits for a small number of duplicate ACKs to be received.  It is assumed that if there is just a reordering of the segments, there will be only one or two duplicate ACKs before the reordered segment is processed, which will then generate a new ACK. If three or more duplicate ACKs are received in a row, it is a strong indication that a segment has been lost.”</a:t>
            </a:r>
          </a:p>
          <a:p>
            <a:pPr lvl="1"/>
            <a:endParaRPr lang="en-US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B7F47-FA44-0D44-8FC1-CA3484C2678B}"/>
              </a:ext>
            </a:extLst>
          </p:cNvPr>
          <p:cNvGrpSpPr/>
          <p:nvPr/>
        </p:nvGrpSpPr>
        <p:grpSpPr>
          <a:xfrm>
            <a:off x="10998631" y="1647298"/>
            <a:ext cx="929898" cy="884264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D9557244-1B57-EB4C-B2A8-027A4791025E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5DC65D41-73FB-6A40-8A90-199CE1A160D4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9D12DD-41DE-3E4E-A7B8-E78AEDEA3FA1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has characteristics of both GBN and SR: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Back 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1781853"/>
          </a:xfrm>
        </p:spPr>
        <p:txBody>
          <a:bodyPr>
            <a:normAutofit/>
          </a:bodyPr>
          <a:lstStyle/>
          <a:p>
            <a:r>
              <a:rPr lang="en-US" dirty="0"/>
              <a:t>Only </a:t>
            </a:r>
            <a:r>
              <a:rPr lang="en-US" i="1" dirty="0">
                <a:solidFill>
                  <a:schemeClr val="accent6"/>
                </a:solidFill>
              </a:rPr>
              <a:t>one timer </a:t>
            </a:r>
            <a:r>
              <a:rPr lang="en-US" dirty="0"/>
              <a:t>is kept, but →</a:t>
            </a:r>
          </a:p>
          <a:p>
            <a:r>
              <a:rPr lang="en-US" dirty="0"/>
              <a:t>Send </a:t>
            </a:r>
            <a:r>
              <a:rPr lang="en-US" i="1" dirty="0">
                <a:solidFill>
                  <a:schemeClr val="accent6"/>
                </a:solidFill>
              </a:rPr>
              <a:t>cumulative ACKs</a:t>
            </a:r>
            <a:r>
              <a:rPr lang="en-US" dirty="0"/>
              <a:t>, but →</a:t>
            </a:r>
          </a:p>
          <a:p>
            <a:r>
              <a:rPr lang="en-US" i="1" dirty="0">
                <a:solidFill>
                  <a:schemeClr val="accent6"/>
                </a:solidFill>
              </a:rPr>
              <a:t>Duplicate ACK </a:t>
            </a:r>
            <a:r>
              <a:rPr lang="en-US" dirty="0"/>
              <a:t>for early segment.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Selective Repeat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1781854"/>
          </a:xfrm>
        </p:spPr>
        <p:txBody>
          <a:bodyPr/>
          <a:lstStyle/>
          <a:p>
            <a:r>
              <a:rPr lang="en-US" i="1" dirty="0">
                <a:solidFill>
                  <a:schemeClr val="accent6"/>
                </a:solidFill>
              </a:rPr>
              <a:t>Re-send just one segment </a:t>
            </a:r>
            <a:r>
              <a:rPr lang="en-US" dirty="0"/>
              <a:t>on timeout.</a:t>
            </a:r>
          </a:p>
          <a:p>
            <a:r>
              <a:rPr lang="en-US" dirty="0"/>
              <a:t>Receiver may </a:t>
            </a:r>
            <a:r>
              <a:rPr lang="en-US" i="1" dirty="0">
                <a:solidFill>
                  <a:schemeClr val="accent6"/>
                </a:solidFill>
              </a:rPr>
              <a:t>save out-of-order </a:t>
            </a:r>
            <a:r>
              <a:rPr lang="en-US" dirty="0"/>
              <a:t>segments for later reassembly</a:t>
            </a:r>
            <a:r>
              <a:rPr lang="en-US" i="1" dirty="0"/>
              <a:t>.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32473" y="3657602"/>
            <a:ext cx="5765101" cy="5300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Plus some new features: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32474" y="4308532"/>
            <a:ext cx="11747715" cy="2432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Guidelines for setting timeout interval, based on observations</a:t>
            </a:r>
          </a:p>
          <a:p>
            <a:r>
              <a:rPr lang="en-US" dirty="0"/>
              <a:t>Delayed ACKs.		• Triple duplicate ACK triggers a retransmit.</a:t>
            </a:r>
          </a:p>
          <a:p>
            <a:r>
              <a:rPr lang="en-US" dirty="0"/>
              <a:t>Connection setup with 3-way handshake, and teardown.</a:t>
            </a:r>
          </a:p>
          <a:p>
            <a:r>
              <a:rPr lang="en-US" dirty="0"/>
              <a:t>Window size changes to implement flow &amp; congestion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2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-214278" y="3665380"/>
            <a:ext cx="1312773" cy="121579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375230" y="3644959"/>
            <a:ext cx="1201534" cy="121579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window → </a:t>
            </a:r>
            <a:r>
              <a:rPr lang="en-US" u="sng" dirty="0"/>
              <a:t>flow</a:t>
            </a:r>
            <a:r>
              <a:rPr lang="en-US" dirty="0"/>
              <a:t> and </a:t>
            </a:r>
            <a:r>
              <a:rPr lang="en-US" u="sng" dirty="0"/>
              <a:t>congestion</a:t>
            </a:r>
            <a:r>
              <a:rPr lang="en-US" dirty="0"/>
              <a:t>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873" y="1146875"/>
            <a:ext cx="5994825" cy="5594888"/>
          </a:xfrm>
        </p:spPr>
        <p:txBody>
          <a:bodyPr/>
          <a:lstStyle/>
          <a:p>
            <a:r>
              <a:rPr lang="en-US" dirty="0"/>
              <a:t>Recall that window size limits the maximum # of in-flight segments.</a:t>
            </a:r>
          </a:p>
          <a:p>
            <a:r>
              <a:rPr lang="en-US" dirty="0"/>
              <a:t>Peak throughput is proportional to window size (divided by RTT).</a:t>
            </a:r>
          </a:p>
          <a:p>
            <a:pPr lvl="1"/>
            <a:r>
              <a:rPr lang="en-US" dirty="0"/>
              <a:t>Hosts control windows, not RTT.</a:t>
            </a:r>
          </a:p>
          <a:p>
            <a:r>
              <a:rPr lang="en-US" dirty="0"/>
              <a:t>Control sender’s window size to </a:t>
            </a:r>
            <a:r>
              <a:rPr lang="en-US" i="1" dirty="0">
                <a:solidFill>
                  <a:schemeClr val="accent6"/>
                </a:solidFill>
              </a:rPr>
              <a:t>prevent packet loss</a:t>
            </a:r>
            <a:r>
              <a:rPr lang="en-US" dirty="0"/>
              <a:t>, by preventing:</a:t>
            </a:r>
          </a:p>
          <a:p>
            <a:pPr lvl="1"/>
            <a:r>
              <a:rPr lang="en-US" dirty="0"/>
              <a:t>Overflow of receiver’s receive buffer (</a:t>
            </a:r>
            <a:r>
              <a:rPr lang="en-US" i="1" dirty="0"/>
              <a:t>flow control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Overflow of routers’ packet queues (</a:t>
            </a:r>
            <a:r>
              <a:rPr lang="en-US" i="1" dirty="0"/>
              <a:t>congestion control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pic>
        <p:nvPicPr>
          <p:cNvPr id="5" name="Picture 4" descr="gbn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1" y="1924409"/>
            <a:ext cx="5148716" cy="103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32082" y="2240276"/>
            <a:ext cx="1402726" cy="404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7" name="Picture 97" descr="desktop_computer_stylized_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" y="4176320"/>
            <a:ext cx="835025" cy="73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7" descr="desktop_computer_stylized_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16" y="3867336"/>
            <a:ext cx="835025" cy="73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1098496" y="3944319"/>
            <a:ext cx="327673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98496" y="4516998"/>
            <a:ext cx="3268042" cy="202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70420" y="3773347"/>
            <a:ext cx="104172" cy="3703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45893" y="3752249"/>
            <a:ext cx="104172" cy="3703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33602" y="3773347"/>
            <a:ext cx="104172" cy="3703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47904" y="4326550"/>
            <a:ext cx="104172" cy="3703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68943" y="4352081"/>
            <a:ext cx="104172" cy="3703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86208" y="3748778"/>
            <a:ext cx="104172" cy="3703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32125" y="4352081"/>
            <a:ext cx="104172" cy="3703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32888" y="3748856"/>
            <a:ext cx="104172" cy="3703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22445" y="4352081"/>
            <a:ext cx="104172" cy="37039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6073" y="3275627"/>
            <a:ext cx="83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18604" y="3326751"/>
            <a:ext cx="97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29084" y="4930177"/>
            <a:ext cx="1865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# segments ≤ 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91577" y="3773781"/>
            <a:ext cx="104172" cy="37039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57701" y="3773781"/>
            <a:ext cx="104172" cy="37039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23825" y="3773781"/>
            <a:ext cx="104172" cy="37039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9949" y="3773781"/>
            <a:ext cx="104172" cy="37039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56073" y="3773781"/>
            <a:ext cx="104172" cy="37039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22197" y="3773781"/>
            <a:ext cx="104172" cy="37039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8321" y="3773781"/>
            <a:ext cx="104172" cy="370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-45555" y="3773781"/>
            <a:ext cx="104172" cy="370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4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Apps can send individual packets w/</a:t>
            </a:r>
            <a:r>
              <a:rPr lang="en-US" i="1" dirty="0">
                <a:solidFill>
                  <a:schemeClr val="accent6"/>
                </a:solidFill>
              </a:rPr>
              <a:t>UDP</a:t>
            </a:r>
            <a:r>
              <a:rPr lang="en-US" dirty="0"/>
              <a:t>; delivery is not guaranteed.</a:t>
            </a:r>
          </a:p>
          <a:p>
            <a:pPr lvl="1"/>
            <a:r>
              <a:rPr lang="en-US" dirty="0"/>
              <a:t>Adds a </a:t>
            </a:r>
            <a:r>
              <a:rPr lang="en-US" i="1" dirty="0">
                <a:solidFill>
                  <a:schemeClr val="accent6"/>
                </a:solidFill>
              </a:rPr>
              <a:t>port number </a:t>
            </a:r>
            <a:r>
              <a:rPr lang="en-US" dirty="0"/>
              <a:t>and </a:t>
            </a:r>
            <a:r>
              <a:rPr lang="en-US" i="1" dirty="0">
                <a:solidFill>
                  <a:schemeClr val="accent6"/>
                </a:solidFill>
              </a:rPr>
              <a:t>checksum</a:t>
            </a:r>
            <a:r>
              <a:rPr lang="en-US" dirty="0"/>
              <a:t> to packets.</a:t>
            </a:r>
          </a:p>
          <a:p>
            <a:pPr marL="0" indent="0">
              <a:buNone/>
            </a:pPr>
            <a:r>
              <a:rPr lang="en-US" dirty="0"/>
              <a:t>But most apps want reliable, stream-oriented transport </a:t>
            </a:r>
            <a:r>
              <a:rPr lang="en-US" i="1" dirty="0"/>
              <a:t>(</a:t>
            </a:r>
            <a:r>
              <a:rPr lang="en-US" i="1" dirty="0" err="1"/>
              <a:t>eg.</a:t>
            </a:r>
            <a:r>
              <a:rPr lang="en-US" i="1" dirty="0"/>
              <a:t>, </a:t>
            </a:r>
            <a:r>
              <a:rPr lang="en-US" i="1" dirty="0">
                <a:solidFill>
                  <a:schemeClr val="accent6"/>
                </a:solidFill>
              </a:rPr>
              <a:t>TCP</a:t>
            </a:r>
            <a:r>
              <a:rPr lang="en-US" i="1" dirty="0"/>
              <a:t>):</a:t>
            </a:r>
          </a:p>
          <a:p>
            <a:r>
              <a:rPr lang="en-US" dirty="0"/>
              <a:t>Delivery confirmation &amp; ordering is possible by sending </a:t>
            </a:r>
            <a:r>
              <a:rPr lang="en-US" i="1" dirty="0">
                <a:solidFill>
                  <a:schemeClr val="accent6"/>
                </a:solidFill>
              </a:rPr>
              <a:t>ACKs</a:t>
            </a:r>
          </a:p>
          <a:p>
            <a:pPr lvl="1"/>
            <a:r>
              <a:rPr lang="en-US" dirty="0"/>
              <a:t>After a </a:t>
            </a:r>
            <a:r>
              <a:rPr lang="en-US" i="1" dirty="0">
                <a:solidFill>
                  <a:schemeClr val="accent6"/>
                </a:solidFill>
              </a:rPr>
              <a:t>timeout</a:t>
            </a:r>
            <a:r>
              <a:rPr lang="en-US" dirty="0"/>
              <a:t>, resend packet that was not </a:t>
            </a:r>
            <a:r>
              <a:rPr lang="en-US" dirty="0" err="1"/>
              <a:t>ACK’ed</a:t>
            </a:r>
            <a:r>
              <a:rPr lang="en-US" dirty="0"/>
              <a:t>.</a:t>
            </a:r>
          </a:p>
          <a:p>
            <a:r>
              <a:rPr lang="en-US" i="1" dirty="0">
                <a:solidFill>
                  <a:schemeClr val="accent6"/>
                </a:solidFill>
              </a:rPr>
              <a:t>Pipelining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packets allow much better use of link capacity.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Parallelizes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/>
              <a:t>ACK’ed</a:t>
            </a:r>
            <a:r>
              <a:rPr lang="en-US" dirty="0"/>
              <a:t> communication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Window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i="1" dirty="0">
                <a:solidFill>
                  <a:schemeClr val="accent6"/>
                </a:solidFill>
              </a:rPr>
              <a:t>size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determines the number of allowed in-flight packets</a:t>
            </a:r>
          </a:p>
          <a:p>
            <a:r>
              <a:rPr lang="en-US" i="1" dirty="0">
                <a:solidFill>
                  <a:schemeClr val="accent6"/>
                </a:solidFill>
              </a:rPr>
              <a:t>Go Back N </a:t>
            </a:r>
            <a:r>
              <a:rPr lang="en-US" dirty="0"/>
              <a:t>is a simple pipelining protocol that uses </a:t>
            </a:r>
            <a:r>
              <a:rPr lang="en-US" i="1" dirty="0">
                <a:solidFill>
                  <a:schemeClr val="accent6"/>
                </a:solidFill>
              </a:rPr>
              <a:t>cumulative ACKs</a:t>
            </a:r>
            <a:r>
              <a:rPr lang="en-US" dirty="0"/>
              <a:t>.</a:t>
            </a:r>
          </a:p>
          <a:p>
            <a:r>
              <a:rPr lang="en-US" i="1" dirty="0">
                <a:solidFill>
                  <a:schemeClr val="accent6"/>
                </a:solidFill>
              </a:rPr>
              <a:t>Selective Repeat </a:t>
            </a:r>
            <a:r>
              <a:rPr lang="en-US" dirty="0"/>
              <a:t>adds buffering to the receiver to avoid unnecessary repetition.</a:t>
            </a:r>
          </a:p>
        </p:txBody>
      </p:sp>
    </p:spTree>
    <p:extLst>
      <p:ext uri="{BB962C8B-B14F-4D97-AF65-F5344CB8AC3E}">
        <p14:creationId xmlns:p14="http://schemas.microsoft.com/office/powerpoint/2010/main" val="309471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b="1" i="1" dirty="0"/>
              <a:t>flow control </a:t>
            </a:r>
            <a:r>
              <a:rPr lang="en-US" i="1" dirty="0"/>
              <a:t>– to avoid overwhelming the receiver</a:t>
            </a:r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>
          <a:xfrm>
            <a:off x="5296457" y="1146875"/>
            <a:ext cx="6606241" cy="5594888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b="1" dirty="0">
                <a:solidFill>
                  <a:schemeClr val="accent6"/>
                </a:solidFill>
              </a:rPr>
              <a:t>receive window</a:t>
            </a:r>
            <a:r>
              <a:rPr lang="en-US" dirty="0"/>
              <a:t>, host tells how many bytes of new data it can receive.</a:t>
            </a:r>
          </a:p>
          <a:p>
            <a:r>
              <a:rPr lang="en-US" dirty="0"/>
              <a:t>Sender simply tracks # un-</a:t>
            </a:r>
            <a:r>
              <a:rPr lang="en-US" dirty="0" err="1"/>
              <a:t>ACK’ed</a:t>
            </a:r>
            <a:r>
              <a:rPr lang="en-US" dirty="0"/>
              <a:t> bytes and keeps this ≤ receive window.</a:t>
            </a:r>
          </a:p>
          <a:p>
            <a:pPr lvl="1"/>
            <a:r>
              <a:rPr lang="en-US" dirty="0"/>
              <a:t>A simple and effective solution is possible because we can directly observe the receive buffer and report its status.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Congestion control </a:t>
            </a:r>
            <a:r>
              <a:rPr lang="en-US" dirty="0"/>
              <a:t>requires a more complex solution because it involves many routers along the path, and many flows (connections) across each router.</a:t>
            </a:r>
          </a:p>
          <a:p>
            <a:pPr lvl="1"/>
            <a:r>
              <a:rPr lang="en-US" dirty="0"/>
              <a:t>We must </a:t>
            </a:r>
            <a:r>
              <a:rPr lang="en-US" i="1" dirty="0"/>
              <a:t>infer</a:t>
            </a:r>
            <a:r>
              <a:rPr lang="en-US" dirty="0"/>
              <a:t> network congestion.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17901" y="1317810"/>
            <a:ext cx="5355889" cy="6199094"/>
            <a:chOff x="5160537" y="658906"/>
            <a:chExt cx="5355889" cy="6199094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5321002" y="1140300"/>
              <a:ext cx="4590759" cy="560519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221403" y="1274942"/>
              <a:ext cx="4590759" cy="55830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ea typeface="ＭＳ Ｐゴシック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389245" y="1226987"/>
              <a:ext cx="18355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source port #</a:t>
              </a:r>
              <a:endParaRPr lang="en-US" sz="28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829412" y="1232521"/>
              <a:ext cx="15405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err="1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dest</a:t>
              </a:r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 port #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225092" y="1710225"/>
              <a:ext cx="4585226" cy="55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5217714" y="2151042"/>
              <a:ext cx="45907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478972" y="1274942"/>
              <a:ext cx="0" cy="455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947779" y="658906"/>
              <a:ext cx="84830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+mn-lt"/>
                </a:rPr>
                <a:t>32 bits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8109763" y="944792"/>
              <a:ext cx="1658132" cy="55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rot="10800000">
              <a:off x="5195581" y="957702"/>
              <a:ext cx="15585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6036320" y="4558730"/>
              <a:ext cx="288530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32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application </a:t>
              </a:r>
              <a:r>
                <a:rPr lang="en-US" sz="320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data </a:t>
              </a:r>
              <a:endParaRPr lang="en-US" sz="32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061501" y="1686248"/>
              <a:ext cx="28883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sequence number</a:t>
              </a:r>
              <a:endParaRPr lang="en-US" sz="28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5228781" y="2593702"/>
              <a:ext cx="45907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596707" y="2151042"/>
              <a:ext cx="39618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acknowledgement number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5223247" y="3052962"/>
              <a:ext cx="4590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217714" y="3506689"/>
              <a:ext cx="45907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5217714" y="4159614"/>
              <a:ext cx="45907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7495571" y="2597391"/>
              <a:ext cx="5534" cy="9037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7501104" y="2601081"/>
              <a:ext cx="2307369" cy="461665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receive window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7643125" y="3060340"/>
              <a:ext cx="195258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urgent data </a:t>
              </a:r>
              <a:r>
                <a:rPr lang="en-US" sz="2400" dirty="0" err="1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ptr</a:t>
              </a:r>
              <a:endParaRPr lang="en-US" sz="24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649308" y="3038207"/>
              <a:ext cx="13629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checksum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7235825" y="2634280"/>
              <a:ext cx="31451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F</a:t>
              </a:r>
              <a:endParaRPr lang="en-US" sz="28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7312974" y="2586325"/>
              <a:ext cx="0" cy="4555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chemeClr val="bg2">
                    <a:lumMod val="75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7124844" y="2591857"/>
              <a:ext cx="0" cy="455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6931179" y="2591857"/>
              <a:ext cx="0" cy="455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6743048" y="2597391"/>
              <a:ext cx="0" cy="4555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6560451" y="2591857"/>
              <a:ext cx="0" cy="455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6361254" y="2602924"/>
              <a:ext cx="0" cy="455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7052209" y="2628746"/>
              <a:ext cx="29527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S</a:t>
              </a:r>
              <a:endParaRPr lang="en-US" sz="28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6851168" y="2628746"/>
              <a:ext cx="3289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R</a:t>
              </a:r>
              <a:endParaRPr lang="en-US" sz="28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663037" y="2623213"/>
              <a:ext cx="31451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P</a:t>
              </a:r>
              <a:endParaRPr lang="en-US" sz="28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6480949" y="2623213"/>
              <a:ext cx="34176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A</a:t>
              </a:r>
              <a:endParaRPr lang="en-US" sz="28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6292308" y="2623213"/>
              <a:ext cx="3513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U</a:t>
              </a:r>
              <a:endParaRPr lang="en-US" sz="28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5160537" y="2516237"/>
              <a:ext cx="55976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head</a:t>
              </a:r>
            </a:p>
            <a:p>
              <a:pPr>
                <a:defRPr/>
              </a:pPr>
              <a:r>
                <a:rPr lang="en-US" dirty="0" err="1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len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5717551" y="2516237"/>
              <a:ext cx="54854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not</a:t>
              </a:r>
            </a:p>
            <a:p>
              <a:pPr>
                <a:defRPr/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used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V="1">
              <a:off x="5774729" y="2591857"/>
              <a:ext cx="0" cy="455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5809772" y="3621043"/>
              <a:ext cx="30770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options (variable length)</a:t>
              </a:r>
              <a:endParaRPr lang="en-US" sz="28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H="1">
              <a:off x="9723630" y="1140300"/>
              <a:ext cx="792796" cy="17503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08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starting data exchange, hosts must agree on a few parameters:</a:t>
            </a:r>
          </a:p>
          <a:p>
            <a:pPr lvl="1"/>
            <a:r>
              <a:rPr lang="en-US" b="1" dirty="0"/>
              <a:t>Initial sequence numbers </a:t>
            </a:r>
            <a:r>
              <a:rPr lang="en-US" dirty="0"/>
              <a:t>(in both direction)</a:t>
            </a:r>
          </a:p>
          <a:p>
            <a:pPr lvl="1"/>
            <a:r>
              <a:rPr lang="en-US" b="1" dirty="0"/>
              <a:t>Receive window size </a:t>
            </a:r>
            <a:r>
              <a:rPr lang="en-US" dirty="0"/>
              <a:t>(for flow control)</a:t>
            </a:r>
          </a:p>
          <a:p>
            <a:r>
              <a:rPr lang="en-US" dirty="0"/>
              <a:t>Recall: choose a random initial sequence number for two reasons:</a:t>
            </a:r>
          </a:p>
          <a:p>
            <a:pPr lvl="1"/>
            <a:r>
              <a:rPr lang="en-US" dirty="0"/>
              <a:t>So new packets are not confused with retransmission from prior connection.</a:t>
            </a:r>
          </a:p>
          <a:p>
            <a:pPr lvl="1"/>
            <a:r>
              <a:rPr lang="en-US" dirty="0"/>
              <a:t>So an attacker cannot easily inject fake packets in the data stream.</a:t>
            </a:r>
          </a:p>
          <a:p>
            <a:r>
              <a:rPr lang="en-US" i="1" dirty="0">
                <a:solidFill>
                  <a:schemeClr val="accent6"/>
                </a:solidFill>
              </a:rPr>
              <a:t>Three-way handshake </a:t>
            </a:r>
            <a:r>
              <a:rPr lang="en-US" dirty="0"/>
              <a:t>sets up the connection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SYN: </a:t>
            </a:r>
            <a:r>
              <a:rPr lang="en-US" dirty="0"/>
              <a:t>Initiator sends its parameters (</a:t>
            </a:r>
            <a:r>
              <a:rPr lang="en-US" dirty="0" err="1"/>
              <a:t>init.</a:t>
            </a:r>
            <a:r>
              <a:rPr lang="en-US" dirty="0"/>
              <a:t> </a:t>
            </a:r>
            <a:r>
              <a:rPr lang="en-US" dirty="0" err="1"/>
              <a:t>seq</a:t>
            </a:r>
            <a:r>
              <a:rPr lang="en-US" dirty="0"/>
              <a:t> #, window size, </a:t>
            </a:r>
            <a:r>
              <a:rPr lang="en-US" i="1" dirty="0"/>
              <a:t>etc.</a:t>
            </a:r>
            <a:r>
              <a:rPr lang="en-US" dirty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SYN-ACK: </a:t>
            </a:r>
            <a:r>
              <a:rPr lang="en-US" dirty="0"/>
              <a:t>Listener sends ACK including its own parameters.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ACK:</a:t>
            </a:r>
            <a:r>
              <a:rPr lang="en-US" dirty="0"/>
              <a:t> Initiator ACKs (and may include first segment of data).</a:t>
            </a:r>
          </a:p>
          <a:p>
            <a:pPr marL="457200" lvl="1" indent="0">
              <a:buNone/>
            </a:pPr>
            <a:r>
              <a:rPr lang="en-US" dirty="0"/>
              <a:t>Above ACKs use initial sequence number + 1</a:t>
            </a:r>
          </a:p>
        </p:txBody>
      </p:sp>
    </p:spTree>
    <p:extLst>
      <p:ext uri="{BB962C8B-B14F-4D97-AF65-F5344CB8AC3E}">
        <p14:creationId xmlns:p14="http://schemas.microsoft.com/office/powerpoint/2010/main" val="940771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3-way handshake, from “TCP/IP Illustrated” reference book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example:</a:t>
            </a: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74" y="1794723"/>
            <a:ext cx="6390394" cy="6506584"/>
          </a:xfrm>
        </p:spPr>
      </p:pic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 general:</a:t>
            </a:r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066" y="1794723"/>
            <a:ext cx="6369934" cy="6251928"/>
          </a:xfrm>
        </p:spPr>
      </p:pic>
      <p:sp>
        <p:nvSpPr>
          <p:cNvPr id="23" name="Rectangle 22"/>
          <p:cNvSpPr/>
          <p:nvPr/>
        </p:nvSpPr>
        <p:spPr>
          <a:xfrm>
            <a:off x="-1921397" y="1673817"/>
            <a:ext cx="2569579" cy="701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4386795"/>
            <a:ext cx="12662704" cy="701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9501" y="4677625"/>
            <a:ext cx="11065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May open a TCP socket: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>
                <a:solidFill>
                  <a:schemeClr val="accent6"/>
                </a:solidFill>
              </a:rPr>
              <a:t>Actively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/>
              <a:t>(we specify the connection partner, and a SYN is sent)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>
                <a:solidFill>
                  <a:schemeClr val="accent6"/>
                </a:solidFill>
              </a:rPr>
              <a:t>Passively</a:t>
            </a:r>
            <a:r>
              <a:rPr lang="en-US" sz="2800" dirty="0"/>
              <a:t> (just </a:t>
            </a:r>
            <a:r>
              <a:rPr lang="en-US" sz="2800" b="1" dirty="0"/>
              <a:t>listen</a:t>
            </a:r>
            <a:r>
              <a:rPr lang="en-US" sz="2800" dirty="0"/>
              <a:t> for a SYN from unknown host)</a:t>
            </a:r>
          </a:p>
          <a:p>
            <a:r>
              <a:rPr lang="en-US" sz="2800" dirty="0"/>
              <a:t>Usually call the active initiator the </a:t>
            </a:r>
            <a:r>
              <a:rPr lang="en-US" sz="2800" i="1" dirty="0"/>
              <a:t>client</a:t>
            </a:r>
            <a:r>
              <a:rPr lang="en-US" sz="2800" dirty="0"/>
              <a:t>, and the passive listener the </a:t>
            </a:r>
            <a:r>
              <a:rPr lang="en-US" sz="2800" i="1" dirty="0"/>
              <a:t>server</a:t>
            </a:r>
            <a:r>
              <a:rPr lang="en-US" sz="2800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88557" y="2142611"/>
            <a:ext cx="2095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accent1"/>
                </a:solidFill>
              </a:rPr>
              <a:t>seq</a:t>
            </a:r>
            <a:r>
              <a:rPr lang="en-US" sz="1400" i="1" dirty="0">
                <a:solidFill>
                  <a:schemeClr val="accent1"/>
                </a:solidFill>
              </a:rPr>
              <a:t> # </a:t>
            </a:r>
            <a:r>
              <a:rPr lang="en-US" sz="1400" b="1" dirty="0">
                <a:solidFill>
                  <a:schemeClr val="accent1"/>
                </a:solidFill>
              </a:rPr>
              <a:t>:</a:t>
            </a:r>
            <a:r>
              <a:rPr lang="en-US" sz="1400" i="1" dirty="0">
                <a:solidFill>
                  <a:schemeClr val="accent1"/>
                </a:solidFill>
              </a:rPr>
              <a:t> end of data </a:t>
            </a:r>
            <a:r>
              <a:rPr lang="en-US" sz="1400" b="1" i="1" dirty="0">
                <a:solidFill>
                  <a:schemeClr val="accent1"/>
                </a:solidFill>
              </a:rPr>
              <a:t>(</a:t>
            </a:r>
            <a:r>
              <a:rPr lang="en-US" sz="1400" i="1" dirty="0">
                <a:solidFill>
                  <a:schemeClr val="accent1"/>
                </a:solidFill>
              </a:rPr>
              <a:t>data size</a:t>
            </a:r>
            <a:r>
              <a:rPr lang="en-US" sz="1400" b="1" i="1" dirty="0">
                <a:solidFill>
                  <a:schemeClr val="accent1"/>
                </a:solidFill>
              </a:rPr>
              <a:t>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720051" y="2450388"/>
            <a:ext cx="185195" cy="2233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49256" y="2469808"/>
            <a:ext cx="114804" cy="2039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78461" y="2489228"/>
            <a:ext cx="0" cy="20767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404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 close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1781520"/>
          </a:xfrm>
        </p:spPr>
        <p:txBody>
          <a:bodyPr/>
          <a:lstStyle/>
          <a:p>
            <a:r>
              <a:rPr lang="en-US" dirty="0"/>
              <a:t>Each side of the connection sends </a:t>
            </a:r>
            <a:r>
              <a:rPr lang="en-US" b="1" dirty="0"/>
              <a:t>FIN</a:t>
            </a:r>
            <a:r>
              <a:rPr lang="en-US" dirty="0"/>
              <a:t> to say it’s finished sending.</a:t>
            </a:r>
          </a:p>
          <a:p>
            <a:pPr lvl="1"/>
            <a:r>
              <a:rPr lang="en-US" dirty="0"/>
              <a:t>Waits for an ACK.</a:t>
            </a:r>
          </a:p>
          <a:p>
            <a:pPr lvl="1"/>
            <a:r>
              <a:rPr lang="en-US" dirty="0"/>
              <a:t>Connection may be </a:t>
            </a:r>
            <a:r>
              <a:rPr lang="en-US" i="1" dirty="0">
                <a:solidFill>
                  <a:schemeClr val="accent6"/>
                </a:solidFill>
              </a:rPr>
              <a:t>half closed </a:t>
            </a:r>
            <a:r>
              <a:rPr lang="en-US" dirty="0"/>
              <a:t>if only one side is done sending.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" y="2709232"/>
            <a:ext cx="6180881" cy="3949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30" y="2581154"/>
            <a:ext cx="5370339" cy="41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8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31" y="579619"/>
            <a:ext cx="7221969" cy="579726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63"/>
            <a:ext cx="5014913" cy="6875463"/>
          </a:xfrm>
        </p:spPr>
      </p:pic>
      <p:sp>
        <p:nvSpPr>
          <p:cNvPr id="8" name="Rectangle 7"/>
          <p:cNvSpPr/>
          <p:nvPr/>
        </p:nvSpPr>
        <p:spPr>
          <a:xfrm>
            <a:off x="1471290" y="1553792"/>
            <a:ext cx="254382" cy="13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95924" y="1754319"/>
            <a:ext cx="254382" cy="13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89310" y="1934220"/>
            <a:ext cx="254382" cy="13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95924" y="2691637"/>
            <a:ext cx="254382" cy="13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95924" y="3264960"/>
            <a:ext cx="254382" cy="13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95924" y="3478251"/>
            <a:ext cx="254382" cy="13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95924" y="3664042"/>
            <a:ext cx="254382" cy="13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89310" y="4237051"/>
            <a:ext cx="254382" cy="13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must also handle unusual timings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1" y="960896"/>
            <a:ext cx="6788451" cy="292819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56" y="3889094"/>
            <a:ext cx="6624642" cy="2916745"/>
          </a:xfrm>
        </p:spPr>
      </p:pic>
    </p:spTree>
    <p:extLst>
      <p:ext uri="{BB962C8B-B14F-4D97-AF65-F5344CB8AC3E}">
        <p14:creationId xmlns:p14="http://schemas.microsoft.com/office/powerpoint/2010/main" val="1310064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81" y="0"/>
            <a:ext cx="6011119" cy="788179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state transition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8222"/>
            <a:ext cx="5937813" cy="15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48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TCP</a:t>
            </a:r>
            <a:r>
              <a:rPr lang="en-US" dirty="0"/>
              <a:t> implements a combination of Go Back N and Selective Repeat.</a:t>
            </a:r>
          </a:p>
          <a:p>
            <a:r>
              <a:rPr lang="en-US" dirty="0"/>
              <a:t>ACK timeout can be appropriately set with Exponentially-Weighted Moving Average (</a:t>
            </a:r>
            <a:r>
              <a:rPr lang="en-US" b="1" dirty="0">
                <a:solidFill>
                  <a:schemeClr val="accent6"/>
                </a:solidFill>
              </a:rPr>
              <a:t>EWMA</a:t>
            </a:r>
            <a:r>
              <a:rPr lang="en-US" dirty="0"/>
              <a:t>) of recent RTT and recent </a:t>
            </a:r>
            <a:r>
              <a:rPr lang="en-US" b="1" dirty="0">
                <a:solidFill>
                  <a:schemeClr val="accent6"/>
                </a:solidFill>
              </a:rPr>
              <a:t>jitter</a:t>
            </a:r>
            <a:r>
              <a:rPr lang="en-US" dirty="0"/>
              <a:t>.</a:t>
            </a:r>
          </a:p>
          <a:p>
            <a:r>
              <a:rPr lang="en-US" dirty="0"/>
              <a:t>ACKs count bytes, not packets, and can be piggybacked on data sent in the reverse direction.  ACKs are sometimes delayed for efficiency.</a:t>
            </a:r>
          </a:p>
          <a:p>
            <a:r>
              <a:rPr lang="en-US" b="1" dirty="0">
                <a:solidFill>
                  <a:schemeClr val="accent6"/>
                </a:solidFill>
              </a:rPr>
              <a:t>Triple duplicate ACK </a:t>
            </a:r>
            <a:r>
              <a:rPr lang="en-US" dirty="0"/>
              <a:t>suggests packet loss </a:t>
            </a:r>
            <a:r>
              <a:rPr lang="en-US" dirty="0">
                <a:sym typeface="Wingdings" pitchFamily="2" charset="2"/>
              </a:rPr>
              <a:t> retransmit</a:t>
            </a:r>
            <a:r>
              <a:rPr lang="en-US" dirty="0"/>
              <a:t>.</a:t>
            </a:r>
          </a:p>
          <a:p>
            <a:r>
              <a:rPr lang="en-US" dirty="0"/>
              <a:t>Connection setup requires a 3-way handshake.</a:t>
            </a:r>
          </a:p>
          <a:p>
            <a:pPr lvl="1"/>
            <a:r>
              <a:rPr lang="en-US" dirty="0"/>
              <a:t>Connection close also uses a handshake.  Each direction is closed.</a:t>
            </a:r>
          </a:p>
          <a:p>
            <a:r>
              <a:rPr lang="en-US" dirty="0"/>
              <a:t>TCP throughput should be regulated so as not to overwhelm: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receiver</a:t>
            </a:r>
            <a:r>
              <a:rPr lang="en-US" dirty="0"/>
              <a:t> -- </a:t>
            </a:r>
            <a:r>
              <a:rPr lang="en-US" b="1" dirty="0"/>
              <a:t>Flow control </a:t>
            </a:r>
            <a:r>
              <a:rPr lang="en-US" dirty="0"/>
              <a:t>is implemented with explicit Receive Window.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network</a:t>
            </a:r>
            <a:r>
              <a:rPr lang="en-US" dirty="0"/>
              <a:t> – </a:t>
            </a:r>
            <a:r>
              <a:rPr lang="en-US" b="1" dirty="0"/>
              <a:t>Congestion</a:t>
            </a:r>
            <a:r>
              <a:rPr lang="en-US" dirty="0"/>
              <a:t> control will be discussed next lecture.</a:t>
            </a:r>
          </a:p>
        </p:txBody>
      </p:sp>
    </p:spTree>
    <p:extLst>
      <p:ext uri="{BB962C8B-B14F-4D97-AF65-F5344CB8AC3E}">
        <p14:creationId xmlns:p14="http://schemas.microsoft.com/office/powerpoint/2010/main" val="131445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is </a:t>
            </a:r>
            <a:r>
              <a:rPr lang="en-US" b="1" i="1" dirty="0"/>
              <a:t>practical</a:t>
            </a:r>
            <a:r>
              <a:rPr lang="en-US" dirty="0"/>
              <a:t> reliable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Has evolved from 1970s through today.</a:t>
            </a:r>
          </a:p>
          <a:p>
            <a:r>
              <a:rPr lang="en-US" dirty="0"/>
              <a:t>Uses positive ACKS.  Combines ideas from </a:t>
            </a:r>
            <a:r>
              <a:rPr lang="en-US" i="1" dirty="0"/>
              <a:t>go-back-N</a:t>
            </a:r>
            <a:r>
              <a:rPr lang="en-US" dirty="0"/>
              <a:t> and </a:t>
            </a:r>
            <a:r>
              <a:rPr lang="en-US" i="1" dirty="0"/>
              <a:t>selective repeat</a:t>
            </a:r>
            <a:r>
              <a:rPr lang="en-US" dirty="0"/>
              <a:t>.</a:t>
            </a:r>
          </a:p>
          <a:p>
            <a:r>
              <a:rPr lang="en-US" dirty="0"/>
              <a:t>Also manages connection </a:t>
            </a:r>
            <a:r>
              <a:rPr lang="en-US" b="1" dirty="0"/>
              <a:t>pacing</a:t>
            </a:r>
            <a:r>
              <a:rPr lang="en-US" dirty="0"/>
              <a:t> (flow &amp; congestion control)</a:t>
            </a:r>
          </a:p>
          <a:p>
            <a:r>
              <a:rPr lang="en-US" dirty="0"/>
              <a:t>Unlike UDP, TCP requires that two hosts setup a </a:t>
            </a:r>
            <a:r>
              <a:rPr lang="en-US" b="1" i="1" dirty="0">
                <a:solidFill>
                  <a:schemeClr val="accent6"/>
                </a:solidFill>
              </a:rPr>
              <a:t>connection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before exchanging data.  Why?</a:t>
            </a:r>
          </a:p>
          <a:p>
            <a:pPr lvl="1"/>
            <a:r>
              <a:rPr lang="en-US" dirty="0"/>
              <a:t>Exchange </a:t>
            </a:r>
            <a:r>
              <a:rPr lang="en-US" b="1" i="1" dirty="0">
                <a:solidFill>
                  <a:schemeClr val="accent6"/>
                </a:solidFill>
              </a:rPr>
              <a:t>initial sequence numbers</a:t>
            </a:r>
            <a:r>
              <a:rPr lang="en-US" dirty="0"/>
              <a:t> for both directions of the connection.</a:t>
            </a:r>
          </a:p>
          <a:p>
            <a:r>
              <a:rPr lang="en-US" dirty="0"/>
              <a:t>Choose a </a:t>
            </a:r>
            <a:r>
              <a:rPr lang="en-US" i="1" dirty="0"/>
              <a:t>random</a:t>
            </a:r>
            <a:r>
              <a:rPr lang="en-US" dirty="0"/>
              <a:t> initial sequence number for two reasons:</a:t>
            </a:r>
          </a:p>
          <a:p>
            <a:pPr lvl="1"/>
            <a:r>
              <a:rPr lang="en-US" dirty="0"/>
              <a:t>So new packets are not confused with retransmission from prior connection.</a:t>
            </a:r>
          </a:p>
          <a:p>
            <a:pPr lvl="1"/>
            <a:r>
              <a:rPr lang="en-US" dirty="0"/>
              <a:t>So an attacker cannot easily inject fake packets in the data stream.</a:t>
            </a:r>
          </a:p>
        </p:txBody>
      </p:sp>
    </p:spTree>
    <p:extLst>
      <p:ext uri="{BB962C8B-B14F-4D97-AF65-F5344CB8AC3E}">
        <p14:creationId xmlns:p14="http://schemas.microsoft.com/office/powerpoint/2010/main" val="50867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packet structure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" y="658906"/>
            <a:ext cx="11902697" cy="6199094"/>
            <a:chOff x="1169890" y="658906"/>
            <a:chExt cx="11902697" cy="6199094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5321002" y="1140300"/>
              <a:ext cx="4590759" cy="560519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221403" y="1274942"/>
              <a:ext cx="4590759" cy="55830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ea typeface="ＭＳ Ｐゴシック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389245" y="1226987"/>
              <a:ext cx="18355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</a:rPr>
                <a:t>source port #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829412" y="1232521"/>
              <a:ext cx="15405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err="1">
                  <a:latin typeface="+mn-lt"/>
                </a:rPr>
                <a:t>dest</a:t>
              </a:r>
              <a:r>
                <a:rPr lang="en-US" sz="2400" dirty="0">
                  <a:latin typeface="+mn-lt"/>
                </a:rPr>
                <a:t> port #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225092" y="1710225"/>
              <a:ext cx="4585226" cy="55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5217714" y="2151042"/>
              <a:ext cx="45907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478972" y="1274942"/>
              <a:ext cx="0" cy="455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947779" y="658906"/>
              <a:ext cx="84830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+mn-lt"/>
                </a:rPr>
                <a:t>32 bits</a:t>
              </a:r>
              <a:endParaRPr lang="en-US" sz="2800">
                <a:latin typeface="+mn-lt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8109763" y="944792"/>
              <a:ext cx="1658132" cy="55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rot="10800000">
              <a:off x="5195581" y="957702"/>
              <a:ext cx="15585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6080586" y="4545279"/>
              <a:ext cx="2885303" cy="1877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3200" dirty="0">
                  <a:latin typeface="+mn-lt"/>
                </a:rPr>
                <a:t>application data 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2">
                      <a:lumMod val="90000"/>
                    </a:schemeClr>
                  </a:solidFill>
                  <a:latin typeface="+mn-lt"/>
                </a:rPr>
                <a:t>(variable length,</a:t>
              </a:r>
              <a:br>
                <a:rPr lang="en-US" sz="2800" dirty="0">
                  <a:solidFill>
                    <a:schemeClr val="bg2">
                      <a:lumMod val="90000"/>
                    </a:schemeClr>
                  </a:solidFill>
                  <a:latin typeface="+mn-lt"/>
                </a:rPr>
              </a:br>
              <a:r>
                <a:rPr lang="en-US" sz="2800" dirty="0">
                  <a:solidFill>
                    <a:schemeClr val="bg2">
                      <a:lumMod val="90000"/>
                    </a:schemeClr>
                  </a:solidFill>
                  <a:latin typeface="+mn-lt"/>
                </a:rPr>
                <a:t>as indicated in</a:t>
              </a:r>
              <a:br>
                <a:rPr lang="en-US" sz="2800" dirty="0">
                  <a:solidFill>
                    <a:schemeClr val="bg2">
                      <a:lumMod val="90000"/>
                    </a:schemeClr>
                  </a:solidFill>
                  <a:latin typeface="+mn-lt"/>
                </a:rPr>
              </a:br>
              <a:r>
                <a:rPr lang="en-US" sz="2800" dirty="0">
                  <a:solidFill>
                    <a:schemeClr val="bg2">
                      <a:lumMod val="90000"/>
                    </a:schemeClr>
                  </a:solidFill>
                  <a:latin typeface="+mn-lt"/>
                </a:rPr>
                <a:t>IP header)</a:t>
              </a:r>
              <a:endParaRPr lang="en-US" sz="3200" dirty="0">
                <a:solidFill>
                  <a:schemeClr val="bg2">
                    <a:lumMod val="90000"/>
                  </a:schemeClr>
                </a:solidFill>
                <a:latin typeface="+mn-lt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061501" y="1686248"/>
              <a:ext cx="28883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</a:rPr>
                <a:t>sequence number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5228781" y="2593702"/>
              <a:ext cx="45907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596707" y="2151042"/>
              <a:ext cx="39618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</a:rPr>
                <a:t>acknowledgement number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5223247" y="3052962"/>
              <a:ext cx="4590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217714" y="3506689"/>
              <a:ext cx="45907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5217714" y="4159614"/>
              <a:ext cx="45907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7495571" y="2597391"/>
              <a:ext cx="5534" cy="9037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7613614" y="2601080"/>
              <a:ext cx="202715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latin typeface="+mn-lt"/>
                </a:rPr>
                <a:t>receive window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7643125" y="3060340"/>
              <a:ext cx="195258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urgent data </a:t>
              </a:r>
              <a:r>
                <a:rPr lang="en-US" sz="2400" dirty="0" err="1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ptr</a:t>
              </a:r>
              <a:endParaRPr lang="en-US" sz="24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649308" y="3038207"/>
              <a:ext cx="13629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latin typeface="+mn-lt"/>
                </a:rPr>
                <a:t>checksum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7235825" y="2634280"/>
              <a:ext cx="31451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latin typeface="+mn-lt"/>
                </a:rPr>
                <a:t>F</a:t>
              </a:r>
              <a:endParaRPr lang="en-US" sz="2800">
                <a:latin typeface="+mn-lt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7312974" y="2586325"/>
              <a:ext cx="0" cy="4555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7124844" y="2591857"/>
              <a:ext cx="0" cy="455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6931179" y="2591857"/>
              <a:ext cx="0" cy="455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6743048" y="2597391"/>
              <a:ext cx="0" cy="4555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6560451" y="2591857"/>
              <a:ext cx="0" cy="455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6361254" y="2602924"/>
              <a:ext cx="0" cy="455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7052209" y="2628746"/>
              <a:ext cx="29527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latin typeface="+mn-lt"/>
                </a:rPr>
                <a:t>S</a:t>
              </a:r>
              <a:endParaRPr lang="en-US" sz="2800">
                <a:latin typeface="+mn-lt"/>
              </a:endParaRP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6851168" y="2628746"/>
              <a:ext cx="3289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latin typeface="+mn-lt"/>
                </a:rPr>
                <a:t>R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663037" y="2623213"/>
              <a:ext cx="31451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P</a:t>
              </a:r>
              <a:endParaRPr lang="en-US" sz="28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6480949" y="2623213"/>
              <a:ext cx="34176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latin typeface="+mn-lt"/>
                </a:rPr>
                <a:t>A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6292308" y="2623213"/>
              <a:ext cx="3513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U</a:t>
              </a:r>
              <a:endParaRPr lang="en-US" sz="28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5160537" y="2516237"/>
              <a:ext cx="55976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+mn-lt"/>
                </a:rPr>
                <a:t>head</a:t>
              </a:r>
            </a:p>
            <a:p>
              <a:pPr>
                <a:defRPr/>
              </a:pPr>
              <a:r>
                <a:rPr lang="en-US">
                  <a:latin typeface="+mn-lt"/>
                </a:rPr>
                <a:t>len</a:t>
              </a:r>
              <a:endParaRPr lang="en-US" sz="2000">
                <a:latin typeface="+mn-lt"/>
              </a:endParaRP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5717551" y="2516237"/>
              <a:ext cx="54854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not</a:t>
              </a:r>
            </a:p>
            <a:p>
              <a:pPr>
                <a:defRPr/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used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V="1">
              <a:off x="5774729" y="2591857"/>
              <a:ext cx="0" cy="455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5809772" y="3621043"/>
              <a:ext cx="30770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options (variable length)</a:t>
              </a:r>
              <a:endParaRPr lang="en-US" sz="28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2299270" y="1040701"/>
              <a:ext cx="252004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URG: urgent data </a:t>
              </a:r>
            </a:p>
            <a:p>
              <a:pPr algn="r">
                <a:defRPr/>
              </a:pPr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(generally not used)</a:t>
              </a:r>
              <a:endParaRPr lang="en-US" sz="11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1474676" y="2029246"/>
              <a:ext cx="32734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400" dirty="0">
                  <a:latin typeface="+mn-lt"/>
                </a:rPr>
                <a:t>ACK: </a:t>
              </a:r>
              <a:r>
                <a:rPr lang="en-US" sz="2400">
                  <a:latin typeface="+mn-lt"/>
                </a:rPr>
                <a:t>ACK # is </a:t>
              </a:r>
              <a:r>
                <a:rPr lang="en-US" sz="2400" dirty="0">
                  <a:latin typeface="+mn-lt"/>
                </a:rPr>
                <a:t>valid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2162452" y="2667479"/>
              <a:ext cx="262366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PSH: push data now</a:t>
              </a:r>
            </a:p>
            <a:p>
              <a:pPr algn="r">
                <a:defRPr/>
              </a:pPr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(generally not used)</a:t>
              </a:r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1169890" y="3597067"/>
              <a:ext cx="3638366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400" dirty="0">
                  <a:latin typeface="+mn-lt"/>
                </a:rPr>
                <a:t>RST, SYN, FIN:</a:t>
              </a:r>
            </a:p>
            <a:p>
              <a:pPr algn="r">
                <a:defRPr/>
              </a:pPr>
              <a:r>
                <a:rPr lang="en-US" sz="2400" dirty="0">
                  <a:latin typeface="+mn-lt"/>
                </a:rPr>
                <a:t>connection establishment</a:t>
              </a:r>
            </a:p>
            <a:p>
              <a:pPr algn="r">
                <a:defRPr/>
              </a:pPr>
              <a:r>
                <a:rPr lang="en-US" sz="2400" dirty="0">
                  <a:latin typeface="+mn-lt"/>
                </a:rPr>
                <a:t>(setup, teardown commands)</a:t>
              </a: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4710499" y="1474139"/>
              <a:ext cx="1737443" cy="1195184"/>
            </a:xfrm>
            <a:prstGeom prst="line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4716033" y="2272774"/>
              <a:ext cx="1903440" cy="4592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V="1">
              <a:off x="4740009" y="2916475"/>
              <a:ext cx="2122927" cy="284041"/>
            </a:xfrm>
            <a:prstGeom prst="line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732632" y="2990252"/>
              <a:ext cx="2689163" cy="818922"/>
            </a:xfrm>
            <a:custGeom>
              <a:avLst/>
              <a:gdLst>
                <a:gd name="T0" fmla="*/ 0 w 1458"/>
                <a:gd name="T1" fmla="*/ 2147483647 h 444"/>
                <a:gd name="T2" fmla="*/ 2147483647 w 1458"/>
                <a:gd name="T3" fmla="*/ 0 h 444"/>
                <a:gd name="T4" fmla="*/ 2147483647 w 1458"/>
                <a:gd name="T5" fmla="*/ 2147483647 h 4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8" h="444">
                  <a:moveTo>
                    <a:pt x="0" y="444"/>
                  </a:moveTo>
                  <a:lnTo>
                    <a:pt x="1248" y="0"/>
                  </a:lnTo>
                  <a:lnTo>
                    <a:pt x="1458" y="6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10583650" y="2990252"/>
              <a:ext cx="248893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400" dirty="0">
                  <a:latin typeface="+mn-lt"/>
                </a:rPr>
                <a:t># </a:t>
              </a:r>
              <a:r>
                <a:rPr lang="en-US" sz="2400">
                  <a:latin typeface="+mn-lt"/>
                </a:rPr>
                <a:t>bytes receiver </a:t>
              </a:r>
              <a:r>
                <a:rPr lang="en-US" sz="2400" dirty="0">
                  <a:latin typeface="+mn-lt"/>
                </a:rPr>
                <a:t>is</a:t>
              </a:r>
              <a:br>
                <a:rPr lang="en-US" sz="2400">
                  <a:latin typeface="+mn-lt"/>
                </a:rPr>
              </a:br>
              <a:r>
                <a:rPr lang="en-US" sz="2400">
                  <a:latin typeface="+mn-lt"/>
                </a:rPr>
                <a:t>willing to </a:t>
              </a:r>
              <a:r>
                <a:rPr lang="en-US" sz="2400" dirty="0">
                  <a:latin typeface="+mn-lt"/>
                </a:rPr>
                <a:t>accept</a:t>
              </a: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10243756" y="955438"/>
              <a:ext cx="272236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400" dirty="0">
                  <a:latin typeface="+mn-lt"/>
                </a:rPr>
                <a:t>counting by </a:t>
              </a:r>
              <a:r>
                <a:rPr lang="en-US" sz="2400" b="1" dirty="0">
                  <a:latin typeface="+mn-lt"/>
                </a:rPr>
                <a:t>bytes </a:t>
              </a:r>
            </a:p>
            <a:p>
              <a:pPr algn="l">
                <a:defRPr/>
              </a:pPr>
              <a:r>
                <a:rPr lang="en-US" sz="2400" dirty="0">
                  <a:latin typeface="+mn-lt"/>
                </a:rPr>
                <a:t>of data</a:t>
              </a:r>
              <a:br>
                <a:rPr lang="en-US" sz="2400" dirty="0">
                  <a:latin typeface="+mn-lt"/>
                </a:rPr>
              </a:br>
              <a:r>
                <a:rPr lang="en-US" sz="2400" dirty="0">
                  <a:latin typeface="+mn-lt"/>
                </a:rPr>
                <a:t>(not segments!)</a:t>
              </a: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3071492" y="5415319"/>
              <a:ext cx="161133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400">
                  <a:latin typeface="+mn-lt"/>
                </a:rPr>
                <a:t>checksum</a:t>
              </a:r>
              <a:endParaRPr lang="en-US" sz="2400" dirty="0">
                <a:latin typeface="+mn-lt"/>
              </a:endParaRPr>
            </a:p>
            <a:p>
              <a:pPr algn="r">
                <a:defRPr/>
              </a:pPr>
              <a:r>
                <a:rPr lang="en-US" sz="2400" dirty="0">
                  <a:latin typeface="+mn-lt"/>
                </a:rPr>
                <a:t>(as in UDP)</a:t>
              </a:r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 flipV="1">
              <a:off x="4588767" y="3366514"/>
              <a:ext cx="2445700" cy="23018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H="1" flipV="1">
              <a:off x="9723630" y="2890652"/>
              <a:ext cx="881632" cy="4758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H="1">
              <a:off x="9646164" y="1385607"/>
              <a:ext cx="641858" cy="102918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flipH="1">
              <a:off x="9601898" y="1374541"/>
              <a:ext cx="663991" cy="6086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017096" y="4437166"/>
            <a:ext cx="3001279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Any TCP packet can carry an ACK number, so ACKs can be “piggy backed” on data flowing in the opposite direction.</a:t>
            </a:r>
          </a:p>
        </p:txBody>
      </p:sp>
    </p:spTree>
    <p:extLst>
      <p:ext uri="{BB962C8B-B14F-4D97-AF65-F5344CB8AC3E}">
        <p14:creationId xmlns:p14="http://schemas.microsoft.com/office/powerpoint/2010/main" val="14058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6029753" cy="883403"/>
          </a:xfrm>
        </p:spPr>
        <p:txBody>
          <a:bodyPr/>
          <a:lstStyle/>
          <a:p>
            <a:r>
              <a:rPr lang="en-US" dirty="0"/>
              <a:t>TCP </a:t>
            </a:r>
            <a:r>
              <a:rPr lang="en-US" dirty="0" err="1"/>
              <a:t>seq</a:t>
            </a:r>
            <a:r>
              <a:rPr lang="en-US" dirty="0"/>
              <a:t> #s and 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6618759" cy="5594888"/>
          </a:xfrm>
        </p:spPr>
        <p:txBody>
          <a:bodyPr/>
          <a:lstStyle/>
          <a:p>
            <a:r>
              <a:rPr lang="en-US" dirty="0"/>
              <a:t>Sequence Numbers:</a:t>
            </a:r>
          </a:p>
          <a:p>
            <a:pPr lvl="1"/>
            <a:r>
              <a:rPr lang="en-US" dirty="0"/>
              <a:t>Indicate the offset in the byte stream of the segment’s first byte</a:t>
            </a:r>
          </a:p>
          <a:p>
            <a:r>
              <a:rPr lang="en-US" b="1" dirty="0">
                <a:solidFill>
                  <a:schemeClr val="accent6"/>
                </a:solidFill>
              </a:rPr>
              <a:t>Cumulative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ACKs:</a:t>
            </a:r>
          </a:p>
          <a:p>
            <a:pPr lvl="1"/>
            <a:r>
              <a:rPr lang="en-US" dirty="0"/>
              <a:t>Send next expected sequence number (like Go Back N)</a:t>
            </a:r>
          </a:p>
          <a:p>
            <a:r>
              <a:rPr lang="en-US" dirty="0"/>
              <a:t>Receiver may drop out-of-order segments (like GBN), or buffer them for later reassembly (like Selective Repeat).</a:t>
            </a:r>
          </a:p>
        </p:txBody>
      </p:sp>
      <p:sp>
        <p:nvSpPr>
          <p:cNvPr id="113" name="Rectangle 66"/>
          <p:cNvSpPr>
            <a:spLocks noChangeArrowheads="1"/>
          </p:cNvSpPr>
          <p:nvPr/>
        </p:nvSpPr>
        <p:spPr bwMode="auto">
          <a:xfrm>
            <a:off x="7288357" y="1953651"/>
            <a:ext cx="2401274" cy="32265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000">
              <a:ea typeface="ＭＳ Ｐゴシック" charset="0"/>
            </a:endParaRPr>
          </a:p>
        </p:txBody>
      </p:sp>
      <p:grpSp>
        <p:nvGrpSpPr>
          <p:cNvPr id="4" name="Group 192"/>
          <p:cNvGrpSpPr>
            <a:grpSpLocks/>
          </p:cNvGrpSpPr>
          <p:nvPr/>
        </p:nvGrpSpPr>
        <p:grpSpPr bwMode="auto">
          <a:xfrm>
            <a:off x="8798520" y="3567631"/>
            <a:ext cx="3284501" cy="3156355"/>
            <a:chOff x="3599" y="2404"/>
            <a:chExt cx="1666" cy="1601"/>
          </a:xfrm>
        </p:grpSpPr>
        <p:sp>
          <p:nvSpPr>
            <p:cNvPr id="5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grpSp>
          <p:nvGrpSpPr>
            <p:cNvPr id="6" name="Group 148"/>
            <p:cNvGrpSpPr>
              <a:grpSpLocks/>
            </p:cNvGrpSpPr>
            <p:nvPr/>
          </p:nvGrpSpPr>
          <p:grpSpPr bwMode="auto">
            <a:xfrm>
              <a:off x="3733" y="3299"/>
              <a:ext cx="1252" cy="706"/>
              <a:chOff x="1976" y="2992"/>
              <a:chExt cx="1252" cy="706"/>
            </a:xfrm>
          </p:grpSpPr>
          <p:sp>
            <p:nvSpPr>
              <p:cNvPr id="9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0" name="Text Box 150"/>
              <p:cNvSpPr txBox="1">
                <a:spLocks noChangeArrowheads="1"/>
              </p:cNvSpPr>
              <p:nvPr/>
            </p:nvSpPr>
            <p:spPr bwMode="auto">
              <a:xfrm>
                <a:off x="2026" y="2992"/>
                <a:ext cx="548" cy="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200" dirty="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11" name="Text Box 151"/>
              <p:cNvSpPr txBox="1">
                <a:spLocks noChangeArrowheads="1"/>
              </p:cNvSpPr>
              <p:nvPr/>
            </p:nvSpPr>
            <p:spPr bwMode="auto">
              <a:xfrm>
                <a:off x="2677" y="2995"/>
                <a:ext cx="462" cy="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200" dirty="0" err="1">
                    <a:latin typeface="Arial" charset="0"/>
                  </a:rPr>
                  <a:t>dest</a:t>
                </a:r>
                <a:r>
                  <a:rPr lang="en-US" sz="1200" dirty="0">
                    <a:latin typeface="Arial" charset="0"/>
                  </a:rPr>
                  <a:t> port #</a:t>
                </a:r>
              </a:p>
            </p:txBody>
          </p:sp>
          <p:sp>
            <p:nvSpPr>
              <p:cNvPr id="12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13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14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02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05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15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6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7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8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9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20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21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290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>
                    <a:latin typeface="Arial" charset="0"/>
                  </a:rPr>
                  <a:t>rwnd</a:t>
                </a:r>
              </a:p>
            </p:txBody>
          </p:sp>
          <p:sp>
            <p:nvSpPr>
              <p:cNvPr id="22" name="Text Box 162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21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05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23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24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</p:grpSp>
        <p:sp>
          <p:nvSpPr>
            <p:cNvPr id="7" name="Text Box 166"/>
            <p:cNvSpPr txBox="1">
              <a:spLocks noChangeArrowheads="1"/>
            </p:cNvSpPr>
            <p:nvPr/>
          </p:nvSpPr>
          <p:spPr bwMode="auto">
            <a:xfrm>
              <a:off x="3704" y="3092"/>
              <a:ext cx="1561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/>
                <a:t>incoming segment to sender</a:t>
              </a:r>
            </a:p>
          </p:txBody>
        </p:sp>
        <p:sp>
          <p:nvSpPr>
            <p:cNvPr id="8" name="Freeform 168"/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4645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US" sz="2000"/>
            </a:p>
          </p:txBody>
        </p:sp>
      </p:grpSp>
      <p:grpSp>
        <p:nvGrpSpPr>
          <p:cNvPr id="25" name="Group 195"/>
          <p:cNvGrpSpPr>
            <a:grpSpLocks/>
          </p:cNvGrpSpPr>
          <p:nvPr/>
        </p:nvGrpSpPr>
        <p:grpSpPr bwMode="auto">
          <a:xfrm>
            <a:off x="9762576" y="6093109"/>
            <a:ext cx="445557" cy="339096"/>
            <a:chOff x="5144" y="3677"/>
            <a:chExt cx="226" cy="172"/>
          </a:xfrm>
        </p:grpSpPr>
        <p:sp>
          <p:nvSpPr>
            <p:cNvPr id="26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7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>
                  <a:solidFill>
                    <a:schemeClr val="bg1"/>
                  </a:solidFill>
                  <a:latin typeface="Arial Narrow" charset="0"/>
                </a:rPr>
                <a:t>A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465791" y="3005756"/>
            <a:ext cx="4118441" cy="370641"/>
            <a:chOff x="7465791" y="2599630"/>
            <a:chExt cx="4118441" cy="776767"/>
          </a:xfrm>
        </p:grpSpPr>
        <p:sp>
          <p:nvSpPr>
            <p:cNvPr id="28" name="Rectangle 37"/>
            <p:cNvSpPr>
              <a:spLocks noChangeArrowheads="1"/>
            </p:cNvSpPr>
            <p:nvPr/>
          </p:nvSpPr>
          <p:spPr bwMode="auto">
            <a:xfrm>
              <a:off x="7465791" y="2601601"/>
              <a:ext cx="80830" cy="77282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7586052" y="2603573"/>
              <a:ext cx="80832" cy="77282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7708284" y="2601601"/>
              <a:ext cx="80832" cy="77282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7828545" y="2601601"/>
              <a:ext cx="80830" cy="77282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2" name="Rectangle 42"/>
            <p:cNvSpPr>
              <a:spLocks noChangeArrowheads="1"/>
            </p:cNvSpPr>
            <p:nvPr/>
          </p:nvSpPr>
          <p:spPr bwMode="auto">
            <a:xfrm>
              <a:off x="7946835" y="2601601"/>
              <a:ext cx="80830" cy="77282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3" name="Rectangle 43"/>
            <p:cNvSpPr>
              <a:spLocks noChangeArrowheads="1"/>
            </p:cNvSpPr>
            <p:nvPr/>
          </p:nvSpPr>
          <p:spPr bwMode="auto">
            <a:xfrm>
              <a:off x="8067095" y="2601601"/>
              <a:ext cx="80832" cy="77282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4" name="Rectangle 45"/>
            <p:cNvSpPr>
              <a:spLocks noChangeArrowheads="1"/>
            </p:cNvSpPr>
            <p:nvPr/>
          </p:nvSpPr>
          <p:spPr bwMode="auto">
            <a:xfrm>
              <a:off x="8181441" y="2601601"/>
              <a:ext cx="80832" cy="77282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8299731" y="2601601"/>
              <a:ext cx="80832" cy="77282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6" name="Rectangle 47"/>
            <p:cNvSpPr>
              <a:spLocks noChangeArrowheads="1"/>
            </p:cNvSpPr>
            <p:nvPr/>
          </p:nvSpPr>
          <p:spPr bwMode="auto">
            <a:xfrm>
              <a:off x="8418020" y="2601601"/>
              <a:ext cx="80832" cy="77282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7" name="Rectangle 50"/>
            <p:cNvSpPr>
              <a:spLocks noChangeArrowheads="1"/>
            </p:cNvSpPr>
            <p:nvPr/>
          </p:nvSpPr>
          <p:spPr bwMode="auto">
            <a:xfrm>
              <a:off x="8550111" y="2601601"/>
              <a:ext cx="80830" cy="77282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8" name="Rectangle 51"/>
            <p:cNvSpPr>
              <a:spLocks noChangeArrowheads="1"/>
            </p:cNvSpPr>
            <p:nvPr/>
          </p:nvSpPr>
          <p:spPr bwMode="auto">
            <a:xfrm>
              <a:off x="8672343" y="2603573"/>
              <a:ext cx="80830" cy="7728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9" name="Rectangle 52"/>
            <p:cNvSpPr>
              <a:spLocks noChangeArrowheads="1"/>
            </p:cNvSpPr>
            <p:nvPr/>
          </p:nvSpPr>
          <p:spPr bwMode="auto">
            <a:xfrm>
              <a:off x="8792603" y="2601601"/>
              <a:ext cx="80832" cy="7728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0" name="Rectangle 53"/>
            <p:cNvSpPr>
              <a:spLocks noChangeArrowheads="1"/>
            </p:cNvSpPr>
            <p:nvPr/>
          </p:nvSpPr>
          <p:spPr bwMode="auto">
            <a:xfrm>
              <a:off x="8912865" y="2601601"/>
              <a:ext cx="80830" cy="7728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1" name="Rectangle 54"/>
            <p:cNvSpPr>
              <a:spLocks noChangeArrowheads="1"/>
            </p:cNvSpPr>
            <p:nvPr/>
          </p:nvSpPr>
          <p:spPr bwMode="auto">
            <a:xfrm>
              <a:off x="9033125" y="2601601"/>
              <a:ext cx="80832" cy="7728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2" name="Rectangle 55"/>
            <p:cNvSpPr>
              <a:spLocks noChangeArrowheads="1"/>
            </p:cNvSpPr>
            <p:nvPr/>
          </p:nvSpPr>
          <p:spPr bwMode="auto">
            <a:xfrm>
              <a:off x="9151414" y="2601601"/>
              <a:ext cx="80832" cy="7728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3" name="Rectangle 56"/>
            <p:cNvSpPr>
              <a:spLocks noChangeArrowheads="1"/>
            </p:cNvSpPr>
            <p:nvPr/>
          </p:nvSpPr>
          <p:spPr bwMode="auto">
            <a:xfrm>
              <a:off x="9265761" y="2601601"/>
              <a:ext cx="80832" cy="7728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4" name="Rectangle 57"/>
            <p:cNvSpPr>
              <a:spLocks noChangeArrowheads="1"/>
            </p:cNvSpPr>
            <p:nvPr/>
          </p:nvSpPr>
          <p:spPr bwMode="auto">
            <a:xfrm>
              <a:off x="9384050" y="2601601"/>
              <a:ext cx="80832" cy="7728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5" name="Rectangle 58"/>
            <p:cNvSpPr>
              <a:spLocks noChangeArrowheads="1"/>
            </p:cNvSpPr>
            <p:nvPr/>
          </p:nvSpPr>
          <p:spPr bwMode="auto">
            <a:xfrm>
              <a:off x="9504311" y="2601601"/>
              <a:ext cx="80830" cy="7728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6" name="Rectangle 59"/>
            <p:cNvSpPr>
              <a:spLocks noChangeArrowheads="1"/>
            </p:cNvSpPr>
            <p:nvPr/>
          </p:nvSpPr>
          <p:spPr bwMode="auto">
            <a:xfrm>
              <a:off x="9614715" y="2601601"/>
              <a:ext cx="80830" cy="7728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7" name="Rectangle 60"/>
            <p:cNvSpPr>
              <a:spLocks noChangeArrowheads="1"/>
            </p:cNvSpPr>
            <p:nvPr/>
          </p:nvSpPr>
          <p:spPr bwMode="auto">
            <a:xfrm>
              <a:off x="9733004" y="2601601"/>
              <a:ext cx="80830" cy="7728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8" name="Rectangle 61"/>
            <p:cNvSpPr>
              <a:spLocks noChangeArrowheads="1"/>
            </p:cNvSpPr>
            <p:nvPr/>
          </p:nvSpPr>
          <p:spPr bwMode="auto">
            <a:xfrm>
              <a:off x="9849322" y="2599630"/>
              <a:ext cx="80832" cy="7728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9" name="Rectangle 62"/>
            <p:cNvSpPr>
              <a:spLocks noChangeArrowheads="1"/>
            </p:cNvSpPr>
            <p:nvPr/>
          </p:nvSpPr>
          <p:spPr bwMode="auto">
            <a:xfrm>
              <a:off x="9963668" y="2599630"/>
              <a:ext cx="80832" cy="7728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0" name="Rectangle 63"/>
            <p:cNvSpPr>
              <a:spLocks noChangeArrowheads="1"/>
            </p:cNvSpPr>
            <p:nvPr/>
          </p:nvSpPr>
          <p:spPr bwMode="auto">
            <a:xfrm>
              <a:off x="10083929" y="2599630"/>
              <a:ext cx="80830" cy="7728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1" name="Rectangle 64"/>
            <p:cNvSpPr>
              <a:spLocks noChangeArrowheads="1"/>
            </p:cNvSpPr>
            <p:nvPr/>
          </p:nvSpPr>
          <p:spPr bwMode="auto">
            <a:xfrm>
              <a:off x="10202219" y="2599630"/>
              <a:ext cx="80830" cy="7728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2" name="Rectangle 65"/>
            <p:cNvSpPr>
              <a:spLocks noChangeArrowheads="1"/>
            </p:cNvSpPr>
            <p:nvPr/>
          </p:nvSpPr>
          <p:spPr bwMode="auto">
            <a:xfrm>
              <a:off x="10312622" y="2599630"/>
              <a:ext cx="80830" cy="7728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3" name="Rectangle 66"/>
            <p:cNvSpPr>
              <a:spLocks noChangeArrowheads="1"/>
            </p:cNvSpPr>
            <p:nvPr/>
          </p:nvSpPr>
          <p:spPr bwMode="auto">
            <a:xfrm>
              <a:off x="10430912" y="2599630"/>
              <a:ext cx="80830" cy="7728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4" name="Rectangle 68"/>
            <p:cNvSpPr>
              <a:spLocks noChangeArrowheads="1"/>
            </p:cNvSpPr>
            <p:nvPr/>
          </p:nvSpPr>
          <p:spPr bwMode="auto">
            <a:xfrm>
              <a:off x="10551172" y="2601601"/>
              <a:ext cx="80832" cy="7728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5" name="Rectangle 69"/>
            <p:cNvSpPr>
              <a:spLocks noChangeArrowheads="1"/>
            </p:cNvSpPr>
            <p:nvPr/>
          </p:nvSpPr>
          <p:spPr bwMode="auto">
            <a:xfrm>
              <a:off x="10671433" y="2603573"/>
              <a:ext cx="80830" cy="7728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6" name="Rectangle 70"/>
            <p:cNvSpPr>
              <a:spLocks noChangeArrowheads="1"/>
            </p:cNvSpPr>
            <p:nvPr/>
          </p:nvSpPr>
          <p:spPr bwMode="auto">
            <a:xfrm>
              <a:off x="10791694" y="2601601"/>
              <a:ext cx="80832" cy="7728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7" name="Rectangle 71"/>
            <p:cNvSpPr>
              <a:spLocks noChangeArrowheads="1"/>
            </p:cNvSpPr>
            <p:nvPr/>
          </p:nvSpPr>
          <p:spPr bwMode="auto">
            <a:xfrm>
              <a:off x="10913926" y="2601601"/>
              <a:ext cx="80832" cy="7728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8" name="Rectangle 72"/>
            <p:cNvSpPr>
              <a:spLocks noChangeArrowheads="1"/>
            </p:cNvSpPr>
            <p:nvPr/>
          </p:nvSpPr>
          <p:spPr bwMode="auto">
            <a:xfrm>
              <a:off x="11032215" y="2601601"/>
              <a:ext cx="80832" cy="7728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9" name="Rectangle 73"/>
            <p:cNvSpPr>
              <a:spLocks noChangeArrowheads="1"/>
            </p:cNvSpPr>
            <p:nvPr/>
          </p:nvSpPr>
          <p:spPr bwMode="auto">
            <a:xfrm>
              <a:off x="11150505" y="2601601"/>
              <a:ext cx="80832" cy="7728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60" name="Rectangle 74"/>
            <p:cNvSpPr>
              <a:spLocks noChangeArrowheads="1"/>
            </p:cNvSpPr>
            <p:nvPr/>
          </p:nvSpPr>
          <p:spPr bwMode="auto">
            <a:xfrm>
              <a:off x="11264851" y="2601601"/>
              <a:ext cx="80832" cy="7728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61" name="Rectangle 75"/>
            <p:cNvSpPr>
              <a:spLocks noChangeArrowheads="1"/>
            </p:cNvSpPr>
            <p:nvPr/>
          </p:nvSpPr>
          <p:spPr bwMode="auto">
            <a:xfrm>
              <a:off x="11385112" y="2601601"/>
              <a:ext cx="80830" cy="7728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62" name="Rectangle 76"/>
            <p:cNvSpPr>
              <a:spLocks noChangeArrowheads="1"/>
            </p:cNvSpPr>
            <p:nvPr/>
          </p:nvSpPr>
          <p:spPr bwMode="auto">
            <a:xfrm>
              <a:off x="11503402" y="2601601"/>
              <a:ext cx="80830" cy="77282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</p:grpSp>
      <p:sp>
        <p:nvSpPr>
          <p:cNvPr id="63" name="Rectangle 78"/>
          <p:cNvSpPr>
            <a:spLocks noChangeArrowheads="1"/>
          </p:cNvSpPr>
          <p:nvPr/>
        </p:nvSpPr>
        <p:spPr bwMode="auto">
          <a:xfrm>
            <a:off x="7412561" y="3518344"/>
            <a:ext cx="4232789" cy="110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64" name="Rectangle 79"/>
          <p:cNvSpPr>
            <a:spLocks noChangeArrowheads="1"/>
          </p:cNvSpPr>
          <p:nvPr/>
        </p:nvSpPr>
        <p:spPr bwMode="auto">
          <a:xfrm>
            <a:off x="7519021" y="2465569"/>
            <a:ext cx="4232789" cy="110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65" name="Line 80"/>
          <p:cNvSpPr>
            <a:spLocks noChangeShapeType="1"/>
          </p:cNvSpPr>
          <p:nvPr/>
        </p:nvSpPr>
        <p:spPr bwMode="auto">
          <a:xfrm>
            <a:off x="7546622" y="3660291"/>
            <a:ext cx="107840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66" name="Line 82"/>
          <p:cNvSpPr>
            <a:spLocks noChangeShapeType="1"/>
          </p:cNvSpPr>
          <p:nvPr/>
        </p:nvSpPr>
        <p:spPr bwMode="auto">
          <a:xfrm>
            <a:off x="8707830" y="3662262"/>
            <a:ext cx="1078404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67" name="Line 83"/>
          <p:cNvSpPr>
            <a:spLocks noChangeShapeType="1"/>
          </p:cNvSpPr>
          <p:nvPr/>
        </p:nvSpPr>
        <p:spPr bwMode="auto">
          <a:xfrm>
            <a:off x="10563001" y="3660291"/>
            <a:ext cx="99560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68" name="Line 84"/>
          <p:cNvSpPr>
            <a:spLocks noChangeShapeType="1"/>
          </p:cNvSpPr>
          <p:nvPr/>
        </p:nvSpPr>
        <p:spPr bwMode="auto">
          <a:xfrm>
            <a:off x="9855237" y="3662262"/>
            <a:ext cx="65650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69" name="Line 87"/>
          <p:cNvSpPr>
            <a:spLocks noChangeShapeType="1"/>
          </p:cNvSpPr>
          <p:nvPr/>
        </p:nvSpPr>
        <p:spPr bwMode="auto">
          <a:xfrm>
            <a:off x="7660968" y="3689863"/>
            <a:ext cx="0" cy="28981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70" name="Line 88"/>
          <p:cNvSpPr>
            <a:spLocks noChangeShapeType="1"/>
          </p:cNvSpPr>
          <p:nvPr/>
        </p:nvSpPr>
        <p:spPr bwMode="auto">
          <a:xfrm>
            <a:off x="9186901" y="3683949"/>
            <a:ext cx="0" cy="28980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71" name="Line 89"/>
          <p:cNvSpPr>
            <a:spLocks noChangeShapeType="1"/>
          </p:cNvSpPr>
          <p:nvPr/>
        </p:nvSpPr>
        <p:spPr bwMode="auto">
          <a:xfrm>
            <a:off x="10204190" y="3683949"/>
            <a:ext cx="0" cy="28980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72" name="Line 90"/>
          <p:cNvSpPr>
            <a:spLocks noChangeShapeType="1"/>
          </p:cNvSpPr>
          <p:nvPr/>
        </p:nvSpPr>
        <p:spPr bwMode="auto">
          <a:xfrm>
            <a:off x="11020386" y="3683949"/>
            <a:ext cx="0" cy="28980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73" name="Text Box 91"/>
          <p:cNvSpPr txBox="1">
            <a:spLocks noChangeArrowheads="1"/>
          </p:cNvSpPr>
          <p:nvPr/>
        </p:nvSpPr>
        <p:spPr bwMode="auto">
          <a:xfrm>
            <a:off x="7507192" y="3967844"/>
            <a:ext cx="76745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dirty="0"/>
              <a:t>sent, </a:t>
            </a:r>
          </a:p>
          <a:p>
            <a:pPr algn="ctr">
              <a:lnSpc>
                <a:spcPct val="90000"/>
              </a:lnSpc>
              <a:defRPr/>
            </a:pPr>
            <a:r>
              <a:rPr lang="en-US" dirty="0" err="1"/>
              <a:t>ACKed</a:t>
            </a:r>
            <a:endParaRPr lang="en-US" dirty="0"/>
          </a:p>
        </p:txBody>
      </p:sp>
      <p:sp>
        <p:nvSpPr>
          <p:cNvPr id="74" name="Text Box 92"/>
          <p:cNvSpPr txBox="1">
            <a:spLocks noChangeArrowheads="1"/>
          </p:cNvSpPr>
          <p:nvPr/>
        </p:nvSpPr>
        <p:spPr bwMode="auto">
          <a:xfrm>
            <a:off x="8725573" y="3975730"/>
            <a:ext cx="1324841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sent, not-yet ACKed</a:t>
            </a:r>
          </a:p>
          <a:p>
            <a:pPr algn="ctr">
              <a:lnSpc>
                <a:spcPct val="90000"/>
              </a:lnSpc>
            </a:pPr>
            <a:r>
              <a:rPr lang="en-US" altLang="en-US"/>
              <a:t>(</a:t>
            </a:r>
            <a:r>
              <a:rPr lang="ja-JP" altLang="en-US"/>
              <a:t>“</a:t>
            </a:r>
            <a:r>
              <a:rPr lang="en-US" altLang="ja-JP"/>
              <a:t>in-flight</a:t>
            </a:r>
            <a:r>
              <a:rPr lang="ja-JP" altLang="en-US"/>
              <a:t>”</a:t>
            </a:r>
            <a:r>
              <a:rPr lang="en-US" altLang="ja-JP"/>
              <a:t>)</a:t>
            </a:r>
            <a:endParaRPr lang="en-US" altLang="en-US"/>
          </a:p>
        </p:txBody>
      </p:sp>
      <p:sp>
        <p:nvSpPr>
          <p:cNvPr id="75" name="Text Box 93"/>
          <p:cNvSpPr txBox="1">
            <a:spLocks noChangeArrowheads="1"/>
          </p:cNvSpPr>
          <p:nvPr/>
        </p:nvSpPr>
        <p:spPr bwMode="auto">
          <a:xfrm>
            <a:off x="9941982" y="3969815"/>
            <a:ext cx="1324841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dirty="0"/>
              <a:t>usable,</a:t>
            </a:r>
          </a:p>
          <a:p>
            <a:pPr algn="ctr">
              <a:lnSpc>
                <a:spcPct val="90000"/>
              </a:lnSpc>
              <a:defRPr/>
            </a:pPr>
            <a:r>
              <a:rPr lang="en-US" dirty="0"/>
              <a:t>but not </a:t>
            </a:r>
          </a:p>
          <a:p>
            <a:pPr algn="ctr">
              <a:lnSpc>
                <a:spcPct val="90000"/>
              </a:lnSpc>
              <a:defRPr/>
            </a:pPr>
            <a:r>
              <a:rPr lang="en-US" dirty="0"/>
              <a:t>yet sent</a:t>
            </a:r>
          </a:p>
        </p:txBody>
      </p:sp>
      <p:sp>
        <p:nvSpPr>
          <p:cNvPr id="76" name="Text Box 94"/>
          <p:cNvSpPr txBox="1">
            <a:spLocks noChangeArrowheads="1"/>
          </p:cNvSpPr>
          <p:nvPr/>
        </p:nvSpPr>
        <p:spPr bwMode="auto">
          <a:xfrm>
            <a:off x="10882382" y="3975730"/>
            <a:ext cx="101728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/>
              <a:t>not </a:t>
            </a:r>
          </a:p>
          <a:p>
            <a:pPr algn="ctr">
              <a:lnSpc>
                <a:spcPct val="90000"/>
              </a:lnSpc>
              <a:defRPr/>
            </a:pPr>
            <a:r>
              <a:rPr lang="en-US"/>
              <a:t>usable</a:t>
            </a:r>
          </a:p>
        </p:txBody>
      </p:sp>
      <p:sp>
        <p:nvSpPr>
          <p:cNvPr id="77" name="Text Box 96"/>
          <p:cNvSpPr txBox="1">
            <a:spLocks noChangeArrowheads="1"/>
          </p:cNvSpPr>
          <p:nvPr/>
        </p:nvSpPr>
        <p:spPr bwMode="auto">
          <a:xfrm>
            <a:off x="8703887" y="2437220"/>
            <a:ext cx="1727024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000" dirty="0"/>
              <a:t>window size</a:t>
            </a:r>
          </a:p>
          <a:p>
            <a:pPr algn="ctr">
              <a:lnSpc>
                <a:spcPct val="90000"/>
              </a:lnSpc>
              <a:defRPr/>
            </a:pPr>
            <a:r>
              <a:rPr lang="en-US" i="1" dirty="0"/>
              <a:t> N</a:t>
            </a:r>
          </a:p>
        </p:txBody>
      </p:sp>
      <p:grpSp>
        <p:nvGrpSpPr>
          <p:cNvPr id="78" name="Group 99"/>
          <p:cNvGrpSpPr>
            <a:grpSpLocks/>
          </p:cNvGrpSpPr>
          <p:nvPr/>
        </p:nvGrpSpPr>
        <p:grpSpPr bwMode="auto">
          <a:xfrm>
            <a:off x="9776377" y="2783690"/>
            <a:ext cx="737337" cy="169548"/>
            <a:chOff x="4250" y="1727"/>
            <a:chExt cx="374" cy="86"/>
          </a:xfrm>
        </p:grpSpPr>
        <p:sp>
          <p:nvSpPr>
            <p:cNvPr id="79" name="Line 97"/>
            <p:cNvSpPr>
              <a:spLocks noChangeShapeType="1"/>
            </p:cNvSpPr>
            <p:nvPr/>
          </p:nvSpPr>
          <p:spPr bwMode="auto">
            <a:xfrm>
              <a:off x="4250" y="1773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0" name="Line 98"/>
            <p:cNvSpPr>
              <a:spLocks noChangeShapeType="1"/>
            </p:cNvSpPr>
            <p:nvPr/>
          </p:nvSpPr>
          <p:spPr bwMode="auto">
            <a:xfrm>
              <a:off x="4622" y="1727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</p:grpSp>
      <p:grpSp>
        <p:nvGrpSpPr>
          <p:cNvPr id="81" name="Group 100"/>
          <p:cNvGrpSpPr>
            <a:grpSpLocks/>
          </p:cNvGrpSpPr>
          <p:nvPr/>
        </p:nvGrpSpPr>
        <p:grpSpPr bwMode="auto">
          <a:xfrm rot="10800000">
            <a:off x="8660514" y="2785663"/>
            <a:ext cx="737337" cy="169548"/>
            <a:chOff x="4254" y="1672"/>
            <a:chExt cx="374" cy="86"/>
          </a:xfrm>
        </p:grpSpPr>
        <p:sp>
          <p:nvSpPr>
            <p:cNvPr id="82" name="Line 101"/>
            <p:cNvSpPr>
              <a:spLocks noChangeShapeType="1"/>
            </p:cNvSpPr>
            <p:nvPr/>
          </p:nvSpPr>
          <p:spPr bwMode="auto">
            <a:xfrm>
              <a:off x="4254" y="1714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3" name="Line 102"/>
            <p:cNvSpPr>
              <a:spLocks noChangeShapeType="1"/>
            </p:cNvSpPr>
            <p:nvPr/>
          </p:nvSpPr>
          <p:spPr bwMode="auto">
            <a:xfrm>
              <a:off x="4626" y="167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</p:grpSp>
      <p:sp>
        <p:nvSpPr>
          <p:cNvPr id="84" name="Text Box 196"/>
          <p:cNvSpPr txBox="1">
            <a:spLocks noChangeArrowheads="1"/>
          </p:cNvSpPr>
          <p:nvPr/>
        </p:nvSpPr>
        <p:spPr bwMode="auto">
          <a:xfrm>
            <a:off x="7775315" y="3289651"/>
            <a:ext cx="3570208" cy="33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 algn="ctr">
              <a:defRPr/>
            </a:pPr>
            <a:r>
              <a:rPr lang="en-US" i="1"/>
              <a:t>sender sequence number space </a:t>
            </a:r>
          </a:p>
        </p:txBody>
      </p:sp>
      <p:grpSp>
        <p:nvGrpSpPr>
          <p:cNvPr id="85" name="Group 199"/>
          <p:cNvGrpSpPr>
            <a:grpSpLocks/>
          </p:cNvGrpSpPr>
          <p:nvPr/>
        </p:nvGrpSpPr>
        <p:grpSpPr bwMode="auto">
          <a:xfrm>
            <a:off x="7158239" y="154983"/>
            <a:ext cx="3327874" cy="2844859"/>
            <a:chOff x="2768" y="673"/>
            <a:chExt cx="1688" cy="1443"/>
          </a:xfrm>
        </p:grpSpPr>
        <p:sp>
          <p:nvSpPr>
            <p:cNvPr id="86" name="Rectangle 171"/>
            <p:cNvSpPr>
              <a:spLocks noChangeArrowheads="1"/>
            </p:cNvSpPr>
            <p:nvPr/>
          </p:nvSpPr>
          <p:spPr bwMode="auto">
            <a:xfrm>
              <a:off x="2840" y="1028"/>
              <a:ext cx="121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ea typeface="ＭＳ Ｐゴシック" charset="0"/>
              </a:endParaRPr>
            </a:p>
          </p:txBody>
        </p:sp>
        <p:grpSp>
          <p:nvGrpSpPr>
            <p:cNvPr id="87" name="Group 172"/>
            <p:cNvGrpSpPr>
              <a:grpSpLocks/>
            </p:cNvGrpSpPr>
            <p:nvPr/>
          </p:nvGrpSpPr>
          <p:grpSpPr bwMode="auto">
            <a:xfrm>
              <a:off x="2820" y="882"/>
              <a:ext cx="1252" cy="837"/>
              <a:chOff x="1976" y="2994"/>
              <a:chExt cx="1252" cy="837"/>
            </a:xfrm>
          </p:grpSpPr>
          <p:sp>
            <p:nvSpPr>
              <p:cNvPr id="90" name="Rectangle 173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91" name="Text Box 174"/>
              <p:cNvSpPr txBox="1">
                <a:spLocks noChangeArrowheads="1"/>
              </p:cNvSpPr>
              <p:nvPr/>
            </p:nvSpPr>
            <p:spPr bwMode="auto">
              <a:xfrm>
                <a:off x="2026" y="2996"/>
                <a:ext cx="548" cy="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200" dirty="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92" name="Text Box 175"/>
              <p:cNvSpPr txBox="1">
                <a:spLocks noChangeArrowheads="1"/>
              </p:cNvSpPr>
              <p:nvPr/>
            </p:nvSpPr>
            <p:spPr bwMode="auto">
              <a:xfrm>
                <a:off x="2677" y="2999"/>
                <a:ext cx="462" cy="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2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93" name="Text Box 176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>
                    <a:solidFill>
                      <a:schemeClr val="bg1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94" name="Text Box 177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95" name="Text Box 178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02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050" dirty="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96" name="Line 179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97" name="Line 180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98" name="Line 181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99" name="Line 182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00" name="Line 183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01" name="Line 184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02" name="Text Box 185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290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>
                    <a:latin typeface="Arial" charset="0"/>
                  </a:rPr>
                  <a:t>rwnd</a:t>
                </a:r>
              </a:p>
            </p:txBody>
          </p:sp>
          <p:sp>
            <p:nvSpPr>
              <p:cNvPr id="103" name="Text Box 186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21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05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104" name="Line 187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05" name="Line 188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11" name="Text Box 178"/>
              <p:cNvSpPr txBox="1">
                <a:spLocks noChangeArrowheads="1"/>
              </p:cNvSpPr>
              <p:nvPr/>
            </p:nvSpPr>
            <p:spPr bwMode="auto">
              <a:xfrm>
                <a:off x="2020" y="3702"/>
                <a:ext cx="447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50" dirty="0">
                    <a:solidFill>
                      <a:schemeClr val="bg1"/>
                    </a:solidFill>
                    <a:latin typeface="Arial" charset="0"/>
                  </a:rPr>
                  <a:t>app data </a:t>
                </a:r>
                <a:r>
                  <a:rPr lang="mr-IN" sz="1050" dirty="0">
                    <a:solidFill>
                      <a:schemeClr val="bg1"/>
                    </a:solidFill>
                    <a:latin typeface="Arial" charset="0"/>
                  </a:rPr>
                  <a:t>…</a:t>
                </a:r>
                <a:endParaRPr lang="en-US" sz="1050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88" name="Text Box 189"/>
            <p:cNvSpPr txBox="1">
              <a:spLocks noChangeArrowheads="1"/>
            </p:cNvSpPr>
            <p:nvPr/>
          </p:nvSpPr>
          <p:spPr bwMode="auto">
            <a:xfrm>
              <a:off x="2768" y="673"/>
              <a:ext cx="1688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/>
                <a:t>outgoing segment from sender</a:t>
              </a:r>
            </a:p>
          </p:txBody>
        </p:sp>
        <p:sp>
          <p:nvSpPr>
            <p:cNvPr id="89" name="Freeform 190"/>
            <p:cNvSpPr>
              <a:spLocks/>
            </p:cNvSpPr>
            <p:nvPr/>
          </p:nvSpPr>
          <p:spPr bwMode="auto">
            <a:xfrm>
              <a:off x="4050" y="1080"/>
              <a:ext cx="107" cy="1036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501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US" sz="2000"/>
            </a:p>
          </p:txBody>
        </p:sp>
      </p:grpSp>
      <p:sp>
        <p:nvSpPr>
          <p:cNvPr id="107" name="Right Arrow 106"/>
          <p:cNvSpPr/>
          <p:nvPr/>
        </p:nvSpPr>
        <p:spPr>
          <a:xfrm>
            <a:off x="10181545" y="837119"/>
            <a:ext cx="1480591" cy="841826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ight Arrow 107"/>
          <p:cNvSpPr/>
          <p:nvPr/>
        </p:nvSpPr>
        <p:spPr>
          <a:xfrm rot="10800000">
            <a:off x="7323463" y="5607137"/>
            <a:ext cx="1268048" cy="841826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9094245" y="6720044"/>
            <a:ext cx="2389444" cy="2503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6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TCP example </a:t>
            </a:r>
            <a:r>
              <a:rPr lang="en-US" i="1" dirty="0"/>
              <a:t>(after the handshake)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3471" y="2622320"/>
            <a:ext cx="3660571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2800" dirty="0">
                <a:latin typeface="+mn-lt"/>
              </a:rPr>
              <a:t>Visits page</a:t>
            </a:r>
            <a:r>
              <a:rPr lang="en-US" altLang="en-US" sz="2800">
                <a:latin typeface="+mn-lt"/>
              </a:rPr>
              <a:t>, sending 100-byte long HTTP request</a:t>
            </a:r>
            <a:endParaRPr lang="en-US" altLang="en-US" sz="1400" dirty="0">
              <a:latin typeface="+mn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66230" y="5256882"/>
            <a:ext cx="3962869" cy="125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2800" dirty="0">
                <a:latin typeface="+mn-lt"/>
              </a:rPr>
              <a:t>Client ACKs HTML body.  Does not have any other data to send.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530238" y="3614186"/>
            <a:ext cx="46259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2800" dirty="0">
                <a:latin typeface="+mn-lt"/>
              </a:rPr>
              <a:t>Server ACKs </a:t>
            </a:r>
            <a:r>
              <a:rPr lang="en-US" altLang="ja-JP" sz="2800" dirty="0">
                <a:latin typeface="+mn-lt"/>
              </a:rPr>
              <a:t>request, and sends back 1200 bytes of HTML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929436" y="5615182"/>
            <a:ext cx="3593648" cy="80967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ea typeface="ＭＳ Ｐゴシック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950892" y="2910064"/>
            <a:ext cx="3609090" cy="96198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ea typeface="ＭＳ Ｐゴシック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3912029" y="4229115"/>
            <a:ext cx="3568094" cy="1300487"/>
          </a:xfrm>
          <a:prstGeom prst="line">
            <a:avLst/>
          </a:prstGeom>
          <a:noFill/>
          <a:ln w="57150">
            <a:solidFill>
              <a:schemeClr val="accent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ea typeface="ＭＳ Ｐゴシック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615805" y="1051347"/>
            <a:ext cx="17798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n-lt"/>
              </a:rPr>
              <a:t>Web Server</a:t>
            </a:r>
          </a:p>
          <a:p>
            <a:pPr algn="ctr">
              <a:defRPr/>
            </a:pPr>
            <a:r>
              <a:rPr lang="en-US" sz="2800" dirty="0" err="1">
                <a:latin typeface="+mn-lt"/>
              </a:rPr>
              <a:t>Seq</a:t>
            </a:r>
            <a:r>
              <a:rPr lang="en-US" sz="2800" baseline="-25000" dirty="0" err="1">
                <a:latin typeface="+mn-lt"/>
              </a:rPr>
              <a:t>init</a:t>
            </a:r>
            <a:r>
              <a:rPr lang="en-US" sz="2800" dirty="0">
                <a:latin typeface="+mn-lt"/>
              </a:rPr>
              <a:t>=79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745954" y="1046004"/>
            <a:ext cx="21660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n-lt"/>
              </a:rPr>
              <a:t>Web Browser</a:t>
            </a:r>
          </a:p>
          <a:p>
            <a:pPr algn="ctr">
              <a:defRPr/>
            </a:pPr>
            <a:r>
              <a:rPr lang="en-US" sz="2800" dirty="0" err="1">
                <a:latin typeface="+mn-lt"/>
              </a:rPr>
              <a:t>Seq</a:t>
            </a:r>
            <a:r>
              <a:rPr lang="en-US" sz="2800" baseline="-25000" dirty="0" err="1">
                <a:latin typeface="+mn-lt"/>
              </a:rPr>
              <a:t>init</a:t>
            </a:r>
            <a:r>
              <a:rPr lang="en-US" sz="2800" dirty="0">
                <a:latin typeface="+mn-lt"/>
              </a:rPr>
              <a:t>=42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5050689" y="3034650"/>
            <a:ext cx="1101944" cy="5133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ea typeface="ＭＳ Ｐゴシック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065769" y="3105536"/>
            <a:ext cx="8090372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2400" dirty="0" err="1">
                <a:latin typeface="+mn-lt"/>
              </a:rPr>
              <a:t>Seq</a:t>
            </a:r>
            <a:r>
              <a:rPr lang="en-US" altLang="en-US" sz="2400" dirty="0">
                <a:latin typeface="+mn-lt"/>
              </a:rPr>
              <a:t>=42, ACK=79, data = </a:t>
            </a:r>
            <a:r>
              <a:rPr lang="ja-JP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altLang="ja-JP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GET /</a:t>
            </a:r>
            <a:r>
              <a:rPr lang="en-US" altLang="ja-JP" sz="18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index.htm</a:t>
            </a:r>
            <a:r>
              <a:rPr lang="en-US" altLang="ja-JP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HTTP/1.1\r\</a:t>
            </a:r>
            <a:r>
              <a:rPr lang="en-US" altLang="ja-JP" sz="18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nHost</a:t>
            </a:r>
            <a:r>
              <a:rPr lang="en-US" altLang="ja-JP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:</a:t>
            </a:r>
            <a:r>
              <a:rPr lang="mr-IN" altLang="ja-JP" sz="1800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r>
              <a:rPr lang="ja-JP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080423" y="4623969"/>
            <a:ext cx="594060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2400" dirty="0" err="1">
                <a:latin typeface="+mn-lt"/>
              </a:rPr>
              <a:t>Seq</a:t>
            </a:r>
            <a:r>
              <a:rPr lang="en-US" altLang="en-US" sz="2400" dirty="0">
                <a:latin typeface="+mn-lt"/>
              </a:rPr>
              <a:t>=79, ACK=142, data = </a:t>
            </a:r>
            <a:r>
              <a:rPr lang="ja-JP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cs-CZ" altLang="ja-JP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HTTP/1.1 200 OK</a:t>
            </a:r>
            <a:r>
              <a:rPr lang="mr-IN" altLang="ja-JP" sz="1800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r>
              <a:rPr lang="ja-JP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US" alt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5188164" y="5479121"/>
            <a:ext cx="1297417" cy="483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ea typeface="ＭＳ Ｐゴシック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239865" y="5558352"/>
            <a:ext cx="3991349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400" dirty="0" err="1">
                <a:latin typeface="+mn-lt"/>
              </a:rPr>
              <a:t>Seq</a:t>
            </a:r>
            <a:r>
              <a:rPr lang="en-US" sz="2400" dirty="0">
                <a:latin typeface="+mn-lt"/>
              </a:rPr>
              <a:t>=142, ACK=1279, data = ‘’</a:t>
            </a:r>
            <a:endParaRPr lang="en-US" sz="1400" dirty="0">
              <a:latin typeface="+mn-lt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3920819" y="2583562"/>
            <a:ext cx="0" cy="350130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400">
              <a:ea typeface="ＭＳ Ｐゴシック" charset="0"/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7523084" y="2654448"/>
            <a:ext cx="0" cy="350130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400">
              <a:ea typeface="ＭＳ Ｐゴシック" charset="0"/>
            </a:endParaRPr>
          </a:p>
        </p:txBody>
      </p:sp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3233446" y="1473025"/>
            <a:ext cx="1022468" cy="1058984"/>
            <a:chOff x="-44" y="1473"/>
            <a:chExt cx="981" cy="1105"/>
          </a:xfrm>
        </p:grpSpPr>
        <p:pic>
          <p:nvPicPr>
            <p:cNvPr id="22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</p:grpSp>
      <p:grpSp>
        <p:nvGrpSpPr>
          <p:cNvPr id="28" name="Group 220"/>
          <p:cNvGrpSpPr>
            <a:grpSpLocks/>
          </p:cNvGrpSpPr>
          <p:nvPr/>
        </p:nvGrpSpPr>
        <p:grpSpPr bwMode="auto">
          <a:xfrm>
            <a:off x="7022328" y="1555424"/>
            <a:ext cx="652047" cy="1281013"/>
            <a:chOff x="4140" y="429"/>
            <a:chExt cx="1425" cy="2396"/>
          </a:xfrm>
        </p:grpSpPr>
        <p:sp>
          <p:nvSpPr>
            <p:cNvPr id="29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2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1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22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34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9" name="AutoShape 22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60" name="AutoShape 22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35" name="Rectangle 22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36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7" name="AutoShape 23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5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8" name="AutoShape 23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37" name="Rectangle 23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8" name="Rectangle 23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39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5" name="AutoShape 23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6" name="AutoShape 23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40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3" name="AutoShape 24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4" name="AutoShape 24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42" name="Rectangle 24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3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24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AutoShape 24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8" name="AutoShape 24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9" name="Oval 24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0" name="Oval 25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Oval 25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" name="Rectangle 25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7545796" y="5986183"/>
            <a:ext cx="45162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2800" dirty="0">
                <a:latin typeface="+mn-lt"/>
              </a:rPr>
              <a:t>Server has already </a:t>
            </a:r>
            <a:r>
              <a:rPr lang="en-US" altLang="en-US" sz="2800" dirty="0" err="1">
                <a:latin typeface="+mn-lt"/>
              </a:rPr>
              <a:t>ACK’ed</a:t>
            </a:r>
            <a:r>
              <a:rPr lang="en-US" altLang="en-US" sz="2800" dirty="0">
                <a:latin typeface="+mn-lt"/>
              </a:rPr>
              <a:t> 142+0, so don’t send an ACK.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802906" y="0"/>
            <a:ext cx="2400518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/>
                </a:solidFill>
              </a:rPr>
              <a:t>Seq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/>
              <a:t>= index of data being sent.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ACK</a:t>
            </a:r>
            <a:r>
              <a:rPr lang="en-US" sz="2400" dirty="0"/>
              <a:t> = index of data it expects to receive next</a:t>
            </a:r>
          </a:p>
        </p:txBody>
      </p:sp>
    </p:spTree>
    <p:extLst>
      <p:ext uri="{BB962C8B-B14F-4D97-AF65-F5344CB8AC3E}">
        <p14:creationId xmlns:p14="http://schemas.microsoft.com/office/powerpoint/2010/main" val="4288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Timeouts are an important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keeps </a:t>
            </a:r>
            <a:r>
              <a:rPr lang="en-US" b="1" dirty="0">
                <a:solidFill>
                  <a:schemeClr val="accent6"/>
                </a:solidFill>
              </a:rPr>
              <a:t>one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timer</a:t>
            </a:r>
            <a:r>
              <a:rPr lang="en-US" dirty="0"/>
              <a:t>, for oldest un-</a:t>
            </a:r>
            <a:r>
              <a:rPr lang="en-US" dirty="0" err="1"/>
              <a:t>ACK’ed</a:t>
            </a:r>
            <a:r>
              <a:rPr lang="en-US" dirty="0"/>
              <a:t> segment</a:t>
            </a:r>
          </a:p>
          <a:p>
            <a:pPr lvl="1"/>
            <a:r>
              <a:rPr lang="en-US" dirty="0"/>
              <a:t>Retransmit that </a:t>
            </a:r>
            <a:r>
              <a:rPr lang="en-US" i="1" dirty="0"/>
              <a:t>one segment </a:t>
            </a:r>
            <a:r>
              <a:rPr lang="en-US" dirty="0"/>
              <a:t>when timer expires.  Why just one?</a:t>
            </a:r>
          </a:p>
          <a:p>
            <a:pPr lvl="1"/>
            <a:r>
              <a:rPr lang="en-US" dirty="0"/>
              <a:t>ACK received → start timer for next-lowest un-</a:t>
            </a:r>
            <a:r>
              <a:rPr lang="en-US" dirty="0" err="1"/>
              <a:t>ACK’ed</a:t>
            </a:r>
            <a:r>
              <a:rPr lang="en-US" dirty="0"/>
              <a:t> segment, if any.</a:t>
            </a:r>
          </a:p>
          <a:p>
            <a:r>
              <a:rPr lang="en-US" dirty="0"/>
              <a:t>Timer must be set carefully:</a:t>
            </a:r>
          </a:p>
          <a:p>
            <a:pPr lvl="1"/>
            <a:r>
              <a:rPr lang="en-US" dirty="0"/>
              <a:t>Too long → waste time waiting before a necessary retransmit.</a:t>
            </a:r>
          </a:p>
          <a:p>
            <a:pPr lvl="1"/>
            <a:r>
              <a:rPr lang="en-US" dirty="0"/>
              <a:t>Too short → send duplicate packets unnecessarily.</a:t>
            </a:r>
          </a:p>
          <a:p>
            <a:r>
              <a:rPr lang="en-US" dirty="0"/>
              <a:t>What is the ideal value of the timer?</a:t>
            </a:r>
          </a:p>
          <a:p>
            <a:pPr lvl="1"/>
            <a:r>
              <a:rPr lang="en-US" dirty="0"/>
              <a:t>In other words, how much time do we expect to elapse before getting ACK?</a:t>
            </a:r>
          </a:p>
          <a:p>
            <a:pPr lvl="1"/>
            <a:r>
              <a:rPr lang="en-US" b="1" dirty="0"/>
              <a:t>Answer</a:t>
            </a:r>
            <a:r>
              <a:rPr lang="en-US" dirty="0"/>
              <a:t>: just slightly longer than expected round-trip time (RTT).</a:t>
            </a:r>
          </a:p>
          <a:p>
            <a:r>
              <a:rPr lang="en-US" dirty="0"/>
              <a:t>Thus, TCP keeps track of recent RTTs by constantly measuring</a:t>
            </a:r>
            <a:br>
              <a:rPr lang="en-US" dirty="0"/>
            </a:br>
            <a:r>
              <a:rPr lang="en-US" dirty="0"/>
              <a:t>delay between every transmission and its ACK.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94BD0E-2CB8-4A4C-822C-7EE244C29171}"/>
              </a:ext>
            </a:extLst>
          </p:cNvPr>
          <p:cNvGrpSpPr/>
          <p:nvPr/>
        </p:nvGrpSpPr>
        <p:grpSpPr>
          <a:xfrm>
            <a:off x="10998631" y="1146875"/>
            <a:ext cx="929898" cy="884264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403481BB-096C-4D41-85B5-CDEC78F4FCE5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4911B92B-6875-8440-B26F-B440949E1D8E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0F4542-7083-2E4C-B7B3-48A8C15682D6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B3F45DD-5303-0D49-8876-99E8B2CBF3D7}"/>
              </a:ext>
            </a:extLst>
          </p:cNvPr>
          <p:cNvGrpSpPr/>
          <p:nvPr/>
        </p:nvGrpSpPr>
        <p:grpSpPr>
          <a:xfrm>
            <a:off x="11033501" y="5125317"/>
            <a:ext cx="929898" cy="884264"/>
            <a:chOff x="10763181" y="2345404"/>
            <a:chExt cx="1139517" cy="1083596"/>
          </a:xfrm>
        </p:grpSpPr>
        <p:sp>
          <p:nvSpPr>
            <p:cNvPr id="9" name="Octagon 8">
              <a:extLst>
                <a:ext uri="{FF2B5EF4-FFF2-40B4-BE49-F238E27FC236}">
                  <a16:creationId xmlns:a16="http://schemas.microsoft.com/office/drawing/2014/main" id="{DE45E065-7726-D142-843C-E2663802F6D7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Octagon 9">
              <a:extLst>
                <a:ext uri="{FF2B5EF4-FFF2-40B4-BE49-F238E27FC236}">
                  <a16:creationId xmlns:a16="http://schemas.microsoft.com/office/drawing/2014/main" id="{B8E14605-02AD-034F-8FCF-FB2211A39EDD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B332D1-6DC5-7C45-B6D0-1CA401FD27A2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7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Exponentially-weighted moving average RTT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 err="1">
                <a:latin typeface="Courier New" charset="0"/>
              </a:rPr>
              <a:t>EstimatedRTT</a:t>
            </a:r>
            <a:r>
              <a:rPr lang="en-US" sz="2800" b="1" dirty="0">
                <a:latin typeface="Courier New" charset="0"/>
              </a:rPr>
              <a:t> = (1-</a:t>
            </a:r>
            <a:r>
              <a:rPr lang="en-US" sz="2800" b="1" dirty="0">
                <a:latin typeface="Courier New" charset="0"/>
                <a:sym typeface="Symbol" charset="0"/>
              </a:rPr>
              <a:t></a:t>
            </a:r>
            <a:r>
              <a:rPr lang="en-US" sz="2800" b="1" dirty="0">
                <a:latin typeface="Courier New" charset="0"/>
              </a:rPr>
              <a:t>)*</a:t>
            </a:r>
            <a:r>
              <a:rPr lang="en-US" sz="2800" b="1" dirty="0" err="1">
                <a:latin typeface="Courier New" charset="0"/>
              </a:rPr>
              <a:t>EstimatedRTT</a:t>
            </a:r>
            <a:r>
              <a:rPr lang="en-US" sz="2800" b="1" dirty="0">
                <a:latin typeface="Courier New" charset="0"/>
              </a:rPr>
              <a:t> + </a:t>
            </a:r>
            <a:r>
              <a:rPr lang="en-US" sz="2800" b="1" dirty="0">
                <a:latin typeface="Courier New" charset="0"/>
                <a:sym typeface="Symbol" charset="0"/>
              </a:rPr>
              <a:t></a:t>
            </a:r>
            <a:r>
              <a:rPr lang="en-US" sz="2800" b="1" dirty="0">
                <a:latin typeface="Courier New" charset="0"/>
              </a:rPr>
              <a:t>*</a:t>
            </a:r>
            <a:r>
              <a:rPr lang="en-US" sz="2800" b="1" dirty="0" err="1">
                <a:latin typeface="Courier New" charset="0"/>
              </a:rPr>
              <a:t>SampleRTT</a:t>
            </a:r>
            <a:endParaRPr lang="en-US" sz="2800" b="1" dirty="0">
              <a:latin typeface="Courier New" charset="0"/>
            </a:endParaRPr>
          </a:p>
          <a:p>
            <a:r>
              <a:rPr lang="en-US" sz="2800" dirty="0"/>
              <a:t>Every time a new </a:t>
            </a:r>
            <a:r>
              <a:rPr lang="en-US" sz="2800" dirty="0" err="1"/>
              <a:t>SampleRTT</a:t>
            </a:r>
            <a:r>
              <a:rPr lang="en-US" sz="2800" dirty="0"/>
              <a:t> is observed, update the EWMA RTT.</a:t>
            </a:r>
          </a:p>
          <a:p>
            <a:r>
              <a:rPr lang="en-US" sz="2800" dirty="0"/>
              <a:t>Typically, </a:t>
            </a:r>
            <a:r>
              <a:rPr lang="en-US" sz="2800" b="1" dirty="0">
                <a:ea typeface="ＭＳ Ｐゴシック" charset="0"/>
                <a:sym typeface="Symbol" charset="0"/>
              </a:rPr>
              <a:t> =</a:t>
            </a:r>
            <a:r>
              <a:rPr lang="en-US" sz="2800" dirty="0">
                <a:ea typeface="ＭＳ Ｐゴシック" charset="0"/>
              </a:rPr>
              <a:t> 0.125</a:t>
            </a:r>
          </a:p>
          <a:p>
            <a:r>
              <a:rPr lang="en-US" dirty="0"/>
              <a:t>Gives us a “smoothed”</a:t>
            </a:r>
            <a:br>
              <a:rPr lang="en-US" dirty="0"/>
            </a:br>
            <a:r>
              <a:rPr lang="en-US" dirty="0"/>
              <a:t>average of recent RTT.</a:t>
            </a:r>
          </a:p>
          <a:p>
            <a:r>
              <a:rPr lang="en-US" dirty="0"/>
              <a:t>Then set</a:t>
            </a:r>
            <a:br>
              <a:rPr lang="en-US" dirty="0"/>
            </a:br>
            <a:r>
              <a:rPr lang="en-US" dirty="0"/>
              <a:t>timeout &gt; </a:t>
            </a:r>
            <a:r>
              <a:rPr lang="en-US" dirty="0" err="1"/>
              <a:t>EstimatedRTT</a:t>
            </a:r>
            <a:endParaRPr lang="en-US" dirty="0"/>
          </a:p>
          <a:p>
            <a:r>
              <a:rPr lang="en-US" dirty="0"/>
              <a:t>But how much greater?</a:t>
            </a: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5016127" y="2037366"/>
            <a:ext cx="7032438" cy="4812886"/>
            <a:chOff x="782" y="1865"/>
            <a:chExt cx="3951" cy="2704"/>
          </a:xfrm>
        </p:grpSpPr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" y="1865"/>
              <a:ext cx="3951" cy="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070" y="1926"/>
              <a:ext cx="1404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</p:grpSp>
      <p:sp>
        <p:nvSpPr>
          <p:cNvPr id="10" name="Text Box 18"/>
          <p:cNvSpPr txBox="1">
            <a:spLocks noChangeArrowheads="1"/>
          </p:cNvSpPr>
          <p:nvPr/>
        </p:nvSpPr>
        <p:spPr bwMode="auto">
          <a:xfrm rot="10800000">
            <a:off x="4849370" y="3315766"/>
            <a:ext cx="461665" cy="19596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/>
              <a:t>RTT (milliseconds)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573339" y="3123959"/>
            <a:ext cx="43358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RTT: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gaia.cs.umass.edu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to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fantasia.eurecom.fr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9529389" y="5182274"/>
            <a:ext cx="13242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sampleRTT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9523040" y="5499773"/>
            <a:ext cx="16054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EstimatedRTT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9313490" y="5318461"/>
            <a:ext cx="165531" cy="160192"/>
          </a:xfrm>
          <a:prstGeom prst="diamond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 rot="2776382">
            <a:off x="9310170" y="5604388"/>
            <a:ext cx="165531" cy="160192"/>
          </a:xfrm>
          <a:prstGeom prst="diamond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7416427" y="6325178"/>
            <a:ext cx="2089618" cy="525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ea typeface="ＭＳ Ｐゴシック" charset="0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7976545" y="6349650"/>
            <a:ext cx="1696258" cy="377342"/>
            <a:chOff x="2343" y="3645"/>
            <a:chExt cx="953" cy="212"/>
          </a:xfrm>
        </p:grpSpPr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592" y="3695"/>
              <a:ext cx="527" cy="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343" y="3645"/>
              <a:ext cx="9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/>
                <a:t>time (seconds)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AD323E-0789-7E43-803D-0662FC295420}"/>
              </a:ext>
            </a:extLst>
          </p:cNvPr>
          <p:cNvGrpSpPr/>
          <p:nvPr/>
        </p:nvGrpSpPr>
        <p:grpSpPr>
          <a:xfrm>
            <a:off x="3811351" y="5242307"/>
            <a:ext cx="929898" cy="884264"/>
            <a:chOff x="10763181" y="2345404"/>
            <a:chExt cx="1139517" cy="1083596"/>
          </a:xfrm>
        </p:grpSpPr>
        <p:sp>
          <p:nvSpPr>
            <p:cNvPr id="21" name="Octagon 20">
              <a:extLst>
                <a:ext uri="{FF2B5EF4-FFF2-40B4-BE49-F238E27FC236}">
                  <a16:creationId xmlns:a16="http://schemas.microsoft.com/office/drawing/2014/main" id="{AD013CFF-3818-5142-91A0-27A03E8AB565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2" name="Octagon 21">
              <a:extLst>
                <a:ext uri="{FF2B5EF4-FFF2-40B4-BE49-F238E27FC236}">
                  <a16:creationId xmlns:a16="http://schemas.microsoft.com/office/drawing/2014/main" id="{35005387-A6D9-184A-9370-9B761F01D72A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32CD1C-8B9B-5144-A54F-BA8A273EF9FE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97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RTT variance</a:t>
            </a:r>
            <a:r>
              <a:rPr lang="en-US" i="1" dirty="0"/>
              <a:t> (</a:t>
            </a:r>
            <a:r>
              <a:rPr lang="en-US" b="1" i="1" dirty="0"/>
              <a:t>jitter</a:t>
            </a:r>
            <a:r>
              <a:rPr lang="en-US" i="1" dirty="0"/>
              <a:t>) </a:t>
            </a:r>
            <a:r>
              <a:rPr lang="en-US" dirty="0"/>
              <a:t>also affects timeout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4355403" cy="559488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Square points </a:t>
            </a:r>
            <a:r>
              <a:rPr lang="en-US" dirty="0"/>
              <a:t>show traffic with </a:t>
            </a:r>
            <a:r>
              <a:rPr lang="en-US" i="1" dirty="0"/>
              <a:t>high</a:t>
            </a:r>
            <a:r>
              <a:rPr lang="en-US" dirty="0"/>
              <a:t> variance in RTT (high jitter)</a:t>
            </a:r>
          </a:p>
          <a:p>
            <a:pPr lvl="1"/>
            <a:r>
              <a:rPr lang="en-US" dirty="0"/>
              <a:t>Should choose</a:t>
            </a:r>
            <a:br>
              <a:rPr lang="en-US" dirty="0"/>
            </a:br>
            <a:r>
              <a:rPr lang="en-US" dirty="0"/>
              <a:t>timer significantly &gt; </a:t>
            </a:r>
            <a:r>
              <a:rPr lang="en-US" i="1" dirty="0" err="1"/>
              <a:t>EstimatedRTT</a:t>
            </a:r>
            <a:endParaRPr lang="en-US" i="1" dirty="0"/>
          </a:p>
          <a:p>
            <a:r>
              <a:rPr lang="en-US" dirty="0">
                <a:solidFill>
                  <a:schemeClr val="accent2"/>
                </a:solidFill>
              </a:rPr>
              <a:t>Circle points </a:t>
            </a:r>
            <a:r>
              <a:rPr lang="en-US" dirty="0"/>
              <a:t>show traffic with </a:t>
            </a:r>
            <a:r>
              <a:rPr lang="en-US" i="1" dirty="0"/>
              <a:t>low</a:t>
            </a:r>
            <a:r>
              <a:rPr lang="en-US" dirty="0"/>
              <a:t> variance in RTT (low jitter)</a:t>
            </a:r>
          </a:p>
          <a:p>
            <a:pPr lvl="1"/>
            <a:r>
              <a:rPr lang="en-US" dirty="0"/>
              <a:t>Can choose timer just slightly &gt; </a:t>
            </a:r>
            <a:r>
              <a:rPr lang="en-US" i="1" dirty="0" err="1"/>
              <a:t>EstimatedRTT</a:t>
            </a:r>
            <a:endParaRPr lang="en-US" i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316514"/>
              </p:ext>
            </p:extLst>
          </p:nvPr>
        </p:nvGraphicFramePr>
        <p:xfrm>
          <a:off x="4618874" y="1146875"/>
          <a:ext cx="7063788" cy="532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891397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A1E5FAA-CC73-964B-8CA3-7A794F8059E1}" vid="{37A25997-5C1F-D24B-AD4C-822FBE29A0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6397</TotalTime>
  <Words>2257</Words>
  <Application>Microsoft Macintosh PowerPoint</Application>
  <PresentationFormat>Widescreen</PresentationFormat>
  <Paragraphs>324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Courier New</vt:lpstr>
      <vt:lpstr>Garamond</vt:lpstr>
      <vt:lpstr>Tahoma</vt:lpstr>
      <vt:lpstr>Times New Roman</vt:lpstr>
      <vt:lpstr>Theme1</vt:lpstr>
      <vt:lpstr>CS-340 Introduction to Computer Networking  Lecture 6: TCP</vt:lpstr>
      <vt:lpstr>Last Lecture</vt:lpstr>
      <vt:lpstr>TCP is practical reliable transport</vt:lpstr>
      <vt:lpstr>TCP packet structure</vt:lpstr>
      <vt:lpstr>TCP seq #s and ACKs</vt:lpstr>
      <vt:lpstr>Simple TCP example (after the handshake)</vt:lpstr>
      <vt:lpstr>Timeouts are an important parameter</vt:lpstr>
      <vt:lpstr>Exponentially-weighted moving average RTT</vt:lpstr>
      <vt:lpstr>RTT variance (jitter) also affects timeout choice</vt:lpstr>
      <vt:lpstr>Final RTT estimation</vt:lpstr>
      <vt:lpstr>PowerPoint Presentation</vt:lpstr>
      <vt:lpstr>Intermission</vt:lpstr>
      <vt:lpstr>TCP retransmission scenarios</vt:lpstr>
      <vt:lpstr>Delayed ACKs</vt:lpstr>
      <vt:lpstr>TCP ACK generation (RFC 1122, 2581)</vt:lpstr>
      <vt:lpstr>TCP fast retransmit</vt:lpstr>
      <vt:lpstr>Triple DUP ACK</vt:lpstr>
      <vt:lpstr>TCP has characteristics of both GBN and SR:</vt:lpstr>
      <vt:lpstr>TCP window → flow and congestion control</vt:lpstr>
      <vt:lpstr>TCP flow control – to avoid overwhelming the receiver</vt:lpstr>
      <vt:lpstr>TCP connection setup</vt:lpstr>
      <vt:lpstr>3-way handshake, from “TCP/IP Illustrated” reference book</vt:lpstr>
      <vt:lpstr>TCP connection close</vt:lpstr>
      <vt:lpstr>PowerPoint Presentation</vt:lpstr>
      <vt:lpstr>Protocol must also handle unusual timings</vt:lpstr>
      <vt:lpstr>TCP state transition diagram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250</cp:revision>
  <cp:lastPrinted>2020-01-23T18:14:34Z</cp:lastPrinted>
  <dcterms:created xsi:type="dcterms:W3CDTF">2017-09-19T21:33:23Z</dcterms:created>
  <dcterms:modified xsi:type="dcterms:W3CDTF">2020-09-29T01:29:52Z</dcterms:modified>
</cp:coreProperties>
</file>