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86" r:id="rId20"/>
    <p:sldId id="275" r:id="rId21"/>
    <p:sldId id="277" r:id="rId22"/>
    <p:sldId id="281" r:id="rId23"/>
    <p:sldId id="278" r:id="rId24"/>
    <p:sldId id="279" r:id="rId25"/>
    <p:sldId id="280" r:id="rId26"/>
    <p:sldId id="282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8"/>
            <p14:sldId id="261"/>
            <p14:sldId id="262"/>
            <p14:sldId id="259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86"/>
            <p14:sldId id="275"/>
            <p14:sldId id="277"/>
            <p14:sldId id="281"/>
            <p14:sldId id="278"/>
            <p14:sldId id="279"/>
            <p14:sldId id="280"/>
            <p14:sldId id="282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/>
    <p:restoredTop sz="94778"/>
  </p:normalViewPr>
  <p:slideViewPr>
    <p:cSldViewPr snapToGrid="0" snapToObjects="1">
      <p:cViewPr varScale="1">
        <p:scale>
          <a:sx n="91" d="100"/>
          <a:sy n="91" d="100"/>
        </p:scale>
        <p:origin x="21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76612-8A63-7043-9683-8ED735FCD3E3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0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evetarzia.com/340/gbn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tevetarzia.com/340/sr.html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5: Reliable Transport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190" y="6086395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Many diagrams &amp; slides </a:t>
            </a:r>
            <a:r>
              <a:rPr lang="en-US" i="1" dirty="0"/>
              <a:t>are adapted from those by J.F Kurose and K.W. Ross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provides </a:t>
            </a:r>
            <a:r>
              <a:rPr lang="en-US" b="1" i="1" dirty="0"/>
              <a:t>streaming</a:t>
            </a:r>
            <a:r>
              <a:rPr lang="en-US" dirty="0"/>
              <a:t> connections to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TCP is usually implemented by the OS.  An OS library handles the following:</a:t>
            </a:r>
          </a:p>
          <a:p>
            <a:pPr marL="228600" lvl="1">
              <a:spcBef>
                <a:spcPts val="1000"/>
              </a:spcBef>
            </a:pPr>
            <a:r>
              <a:rPr lang="en-US" b="1" dirty="0"/>
              <a:t>Ordering</a:t>
            </a:r>
            <a:r>
              <a:rPr lang="en-US" dirty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Data must be </a:t>
            </a:r>
            <a:r>
              <a:rPr lang="en-US" sz="2800" i="1" dirty="0">
                <a:solidFill>
                  <a:schemeClr val="accent6"/>
                </a:solidFill>
              </a:rPr>
              <a:t>packetized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(chunked) by the sender and </a:t>
            </a:r>
            <a:r>
              <a:rPr lang="en-US" sz="2800" i="1" dirty="0">
                <a:solidFill>
                  <a:schemeClr val="accent6"/>
                </a:solidFill>
              </a:rPr>
              <a:t>reassembled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by receiver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Reassembly is done in the proper </a:t>
            </a:r>
            <a:r>
              <a:rPr lang="en-US" sz="2800" i="1" dirty="0">
                <a:solidFill>
                  <a:schemeClr val="accent6"/>
                </a:solidFill>
              </a:rPr>
              <a:t>order</a:t>
            </a:r>
            <a:r>
              <a:rPr lang="en-US" sz="2800" dirty="0"/>
              <a:t>, regardless of delivery order.</a:t>
            </a:r>
          </a:p>
          <a:p>
            <a:pPr marL="228600" lvl="1">
              <a:spcBef>
                <a:spcPts val="1000"/>
              </a:spcBef>
            </a:pPr>
            <a:r>
              <a:rPr lang="en-US" b="1" dirty="0"/>
              <a:t>Acknowledgement</a:t>
            </a:r>
            <a:r>
              <a:rPr lang="en-US" dirty="0"/>
              <a:t>: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(almost, but not exactly “reliability”)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Delivery of each packet is acknowledged, so lost packets can be </a:t>
            </a:r>
            <a:r>
              <a:rPr lang="en-US" sz="2800" i="1" dirty="0">
                <a:solidFill>
                  <a:schemeClr val="accent6"/>
                </a:solidFill>
              </a:rPr>
              <a:t>retransmitted</a:t>
            </a:r>
            <a:r>
              <a:rPr lang="en-US" sz="2800" dirty="0"/>
              <a:t>.</a:t>
            </a: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Pacing</a:t>
            </a:r>
            <a:r>
              <a:rPr lang="en-US" dirty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Sender adjusts packet send rate so neither receiver nor network are overwhelmed.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Avoid filling up queues and dropping packets.</a:t>
            </a:r>
          </a:p>
          <a:p>
            <a:pPr marL="685800" lvl="2">
              <a:spcBef>
                <a:spcPts val="1000"/>
              </a:spcBef>
            </a:pP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TCP deals with many underlying Internet problems: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Packet loss/corruption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(ack./checksum)</a:t>
            </a:r>
            <a:r>
              <a:rPr lang="en-US" dirty="0"/>
              <a:t>		• Packet reordering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(seq. numbers)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Finite link speed &amp; Q size	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(flow &amp; congestion control) </a:t>
            </a:r>
            <a:r>
              <a:rPr lang="en-US" dirty="0"/>
              <a:t>	• Finite packet size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(seq. numbers)</a:t>
            </a:r>
          </a:p>
        </p:txBody>
      </p:sp>
    </p:spTree>
    <p:extLst>
      <p:ext uri="{BB962C8B-B14F-4D97-AF65-F5344CB8AC3E}">
        <p14:creationId xmlns:p14="http://schemas.microsoft.com/office/powerpoint/2010/main" val="15018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solutions to message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people deal with "message loss" on the telephone?</a:t>
            </a:r>
          </a:p>
          <a:p>
            <a:r>
              <a:rPr lang="en-US" dirty="0"/>
              <a:t>Listener may say </a:t>
            </a:r>
            <a:r>
              <a:rPr lang="en-US" i="1" dirty="0"/>
              <a:t>“OK” </a:t>
            </a:r>
            <a:r>
              <a:rPr lang="en-US" dirty="0"/>
              <a:t>or </a:t>
            </a:r>
            <a:r>
              <a:rPr lang="en-US" i="1" dirty="0"/>
              <a:t>“mm-hmm” </a:t>
            </a:r>
            <a:r>
              <a:rPr lang="en-US" dirty="0"/>
              <a:t>after each sentence.</a:t>
            </a:r>
          </a:p>
          <a:p>
            <a:pPr lvl="1"/>
            <a:r>
              <a:rPr lang="en-US" dirty="0"/>
              <a:t>Called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6"/>
                </a:solidFill>
              </a:rPr>
              <a:t>positive acknowledgement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/>
                </a:solidFill>
              </a:rPr>
              <a:t>ACK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talker does not hear an ACK, then maybe she repeats herself, or asks</a:t>
            </a:r>
            <a:br>
              <a:rPr lang="en-US" dirty="0"/>
            </a:br>
            <a:r>
              <a:rPr lang="en-US" dirty="0"/>
              <a:t>“are you still there?”</a:t>
            </a:r>
          </a:p>
          <a:p>
            <a:r>
              <a:rPr lang="en-US" dirty="0"/>
              <a:t>Listener may say </a:t>
            </a:r>
            <a:r>
              <a:rPr lang="en-US" i="1" dirty="0"/>
              <a:t>“What?” </a:t>
            </a:r>
            <a:r>
              <a:rPr lang="en-US" dirty="0"/>
              <a:t>or </a:t>
            </a:r>
            <a:r>
              <a:rPr lang="en-US" i="1" dirty="0"/>
              <a:t>“Can you repeat that?” </a:t>
            </a:r>
            <a:r>
              <a:rPr lang="en-US" dirty="0"/>
              <a:t>if message was corrupted or lost.</a:t>
            </a:r>
          </a:p>
          <a:p>
            <a:pPr lvl="1"/>
            <a:r>
              <a:rPr lang="en-US" dirty="0"/>
              <a:t>Called </a:t>
            </a:r>
            <a:r>
              <a:rPr lang="en-US" i="1" dirty="0">
                <a:solidFill>
                  <a:schemeClr val="accent6"/>
                </a:solidFill>
              </a:rPr>
              <a:t>negative acknowledgement </a:t>
            </a:r>
            <a:r>
              <a:rPr lang="en-US" dirty="0"/>
              <a:t>or </a:t>
            </a:r>
            <a:r>
              <a:rPr lang="en-US" i="1" dirty="0">
                <a:solidFill>
                  <a:schemeClr val="accent6"/>
                </a:solidFill>
              </a:rPr>
              <a:t>NACK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Talker retransmits the message in response.</a:t>
            </a:r>
          </a:p>
          <a:p>
            <a:r>
              <a:rPr lang="en-US" dirty="0"/>
              <a:t>What happens if acknowledgements are lost?</a:t>
            </a:r>
          </a:p>
          <a:p>
            <a:pPr lvl="1"/>
            <a:r>
              <a:rPr lang="en-US" dirty="0"/>
              <a:t>Positive: talker cannot make progress, gives up.</a:t>
            </a:r>
          </a:p>
          <a:p>
            <a:pPr lvl="1"/>
            <a:r>
              <a:rPr lang="en-US" dirty="0"/>
              <a:t>Negative: listener cannot recover missed messages, gives up.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392439-A9B9-464F-915E-B5909BE45C0B}"/>
              </a:ext>
            </a:extLst>
          </p:cNvPr>
          <p:cNvGrpSpPr/>
          <p:nvPr/>
        </p:nvGrpSpPr>
        <p:grpSpPr>
          <a:xfrm>
            <a:off x="11105608" y="835752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ABE2F69E-4148-9D46-9067-ED725275D7D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F58F31CD-2915-E34E-86F5-F0EBB08FF4C0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C1A12B-B0A7-9B45-9C39-BEE994143F6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0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ACKs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230518" y="1042037"/>
            <a:ext cx="4405157" cy="5014054"/>
            <a:chOff x="1230518" y="1042037"/>
            <a:chExt cx="4405157" cy="5014054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04365" y="1047514"/>
              <a:ext cx="1098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0099"/>
                  </a:solidFill>
                </a:rPr>
                <a:t>sender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10383" y="1042037"/>
              <a:ext cx="1255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 dirty="0">
                  <a:solidFill>
                    <a:srgbClr val="008000"/>
                  </a:solidFill>
                </a:rPr>
                <a:t>receiver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314034" y="2909672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pkt1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321337" y="3893696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/>
                <a:t>rcv</a:t>
              </a:r>
              <a:r>
                <a:rPr lang="en-US" sz="2000" dirty="0"/>
                <a:t> pkt2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317685" y="2120993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ack0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314034" y="3168914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ack1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314034" y="4118250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ack2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422211" y="2407620"/>
              <a:ext cx="11246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ack0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243298" y="3665490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pkt2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43298" y="2659559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pkt1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409431" y="3389818"/>
              <a:ext cx="11246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ack1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230518" y="1553218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pkt0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308556" y="1878183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/>
                <a:t>rcv</a:t>
              </a:r>
              <a:r>
                <a:rPr lang="en-US" sz="2000" dirty="0"/>
                <a:t> pkt0</a:t>
              </a:r>
            </a:p>
          </p:txBody>
        </p: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>
              <a:off x="2628963" y="1633547"/>
              <a:ext cx="1692374" cy="589683"/>
              <a:chOff x="850" y="1159"/>
              <a:chExt cx="927" cy="323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100" y="1159"/>
                <a:ext cx="34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2621660" y="3630803"/>
              <a:ext cx="1692374" cy="560473"/>
              <a:chOff x="846" y="2253"/>
              <a:chExt cx="927" cy="307"/>
            </a:xfrm>
          </p:grpSpPr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846" y="233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1097" y="2253"/>
                <a:ext cx="34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dirty="0">
                    <a:solidFill>
                      <a:srgbClr val="000099"/>
                    </a:solidFill>
                    <a:latin typeface="Arial" charset="0"/>
                  </a:rPr>
                  <a:t>pkt2</a:t>
                </a:r>
              </a:p>
            </p:txBody>
          </p:sp>
        </p:grpSp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2638091" y="2639477"/>
              <a:ext cx="1692373" cy="580555"/>
              <a:chOff x="855" y="1710"/>
              <a:chExt cx="927" cy="318"/>
            </a:xfrm>
          </p:grpSpPr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855" y="1803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094" y="1710"/>
                <a:ext cx="34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pkt1</a:t>
                </a:r>
              </a:p>
            </p:txBody>
          </p:sp>
        </p:grpSp>
        <p:grpSp>
          <p:nvGrpSpPr>
            <p:cNvPr id="26" name="Group 40"/>
            <p:cNvGrpSpPr>
              <a:grpSpLocks/>
            </p:cNvGrpSpPr>
            <p:nvPr/>
          </p:nvGrpSpPr>
          <p:grpSpPr bwMode="auto">
            <a:xfrm>
              <a:off x="2621660" y="3174392"/>
              <a:ext cx="1692374" cy="542216"/>
              <a:chOff x="846" y="2003"/>
              <a:chExt cx="927" cy="297"/>
            </a:xfrm>
          </p:grpSpPr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 flipH="1">
                <a:off x="846" y="207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1092" y="2003"/>
                <a:ext cx="36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2612532" y="2208624"/>
              <a:ext cx="1692373" cy="523961"/>
              <a:chOff x="841" y="1474"/>
              <a:chExt cx="927" cy="287"/>
            </a:xfrm>
          </p:grpSpPr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>
                <a:off x="841" y="153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1" name="Text Box 32"/>
              <p:cNvSpPr txBox="1">
                <a:spLocks noChangeArrowheads="1"/>
              </p:cNvSpPr>
              <p:nvPr/>
            </p:nvSpPr>
            <p:spPr bwMode="auto">
              <a:xfrm>
                <a:off x="1089" y="1474"/>
                <a:ext cx="38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>
              <a:off x="2605230" y="4154763"/>
              <a:ext cx="1692373" cy="531263"/>
              <a:chOff x="837" y="2540"/>
              <a:chExt cx="927" cy="291"/>
            </a:xfrm>
          </p:grpSpPr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6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dirty="0">
                    <a:solidFill>
                      <a:srgbClr val="008000"/>
                    </a:solidFill>
                    <a:latin typeface="Arial" charset="0"/>
                  </a:rPr>
                  <a:t>ack2</a:t>
                </a:r>
              </a:p>
            </p:txBody>
          </p:sp>
        </p:grp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2541551" y="5409760"/>
              <a:ext cx="202170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600" dirty="0">
                  <a:latin typeface="+mn-lt"/>
                </a:rPr>
                <a:t>(a) no loss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42465" y="814271"/>
            <a:ext cx="4567638" cy="5896950"/>
            <a:chOff x="6309465" y="1038386"/>
            <a:chExt cx="4567638" cy="5896950"/>
          </a:xfrm>
        </p:grpSpPr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6745794" y="1043862"/>
              <a:ext cx="1098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0099"/>
                  </a:solidFill>
                </a:rPr>
                <a:t>sender</a:t>
              </a:r>
            </a:p>
          </p:txBody>
        </p:sp>
        <p:sp>
          <p:nvSpPr>
            <p:cNvPr id="37" name="Text Box 47"/>
            <p:cNvSpPr txBox="1">
              <a:spLocks noChangeArrowheads="1"/>
            </p:cNvSpPr>
            <p:nvPr/>
          </p:nvSpPr>
          <p:spPr bwMode="auto">
            <a:xfrm>
              <a:off x="9551811" y="1038386"/>
              <a:ext cx="1255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8000"/>
                  </a:solidFill>
                </a:rPr>
                <a:t>receiver</a:t>
              </a:r>
            </a:p>
          </p:txBody>
        </p:sp>
        <p:sp>
          <p:nvSpPr>
            <p:cNvPr id="38" name="Text Box 48"/>
            <p:cNvSpPr txBox="1">
              <a:spLocks noChangeArrowheads="1"/>
            </p:cNvSpPr>
            <p:nvPr/>
          </p:nvSpPr>
          <p:spPr bwMode="auto">
            <a:xfrm>
              <a:off x="9553637" y="4392097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pkt1</a:t>
              </a: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9562765" y="5359689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/>
                <a:t>rcv</a:t>
              </a:r>
              <a:r>
                <a:rPr lang="en-US" sz="2000" dirty="0"/>
                <a:t> pkt2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9559113" y="2117342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ack0</a:t>
              </a: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9555462" y="4634908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ack1</a:t>
              </a:r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9555462" y="5584244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ack2</a:t>
              </a:r>
            </a:p>
          </p:txBody>
        </p:sp>
        <p:sp>
          <p:nvSpPr>
            <p:cNvPr id="43" name="Text Box 53"/>
            <p:cNvSpPr txBox="1">
              <a:spLocks noChangeArrowheads="1"/>
            </p:cNvSpPr>
            <p:nvPr/>
          </p:nvSpPr>
          <p:spPr bwMode="auto">
            <a:xfrm>
              <a:off x="6663639" y="2403969"/>
              <a:ext cx="11246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ack0</a:t>
              </a:r>
            </a:p>
          </p:txBody>
        </p:sp>
        <p:sp>
          <p:nvSpPr>
            <p:cNvPr id="44" name="Text Box 54"/>
            <p:cNvSpPr txBox="1">
              <a:spLocks noChangeArrowheads="1"/>
            </p:cNvSpPr>
            <p:nvPr/>
          </p:nvSpPr>
          <p:spPr bwMode="auto">
            <a:xfrm>
              <a:off x="6484726" y="5131484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pkt2</a:t>
              </a:r>
            </a:p>
          </p:txBody>
        </p:sp>
        <p:sp>
          <p:nvSpPr>
            <p:cNvPr id="45" name="Text Box 55"/>
            <p:cNvSpPr txBox="1">
              <a:spLocks noChangeArrowheads="1"/>
            </p:cNvSpPr>
            <p:nvPr/>
          </p:nvSpPr>
          <p:spPr bwMode="auto">
            <a:xfrm>
              <a:off x="6484726" y="2655908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pkt1</a:t>
              </a:r>
            </a:p>
          </p:txBody>
        </p:sp>
        <p:sp>
          <p:nvSpPr>
            <p:cNvPr id="46" name="Text Box 56"/>
            <p:cNvSpPr txBox="1">
              <a:spLocks noChangeArrowheads="1"/>
            </p:cNvSpPr>
            <p:nvPr/>
          </p:nvSpPr>
          <p:spPr bwMode="auto">
            <a:xfrm>
              <a:off x="6650860" y="4855811"/>
              <a:ext cx="11246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ack1</a:t>
              </a:r>
            </a:p>
          </p:txBody>
        </p:sp>
        <p:sp>
          <p:nvSpPr>
            <p:cNvPr id="47" name="Text Box 57"/>
            <p:cNvSpPr txBox="1">
              <a:spLocks noChangeArrowheads="1"/>
            </p:cNvSpPr>
            <p:nvPr/>
          </p:nvSpPr>
          <p:spPr bwMode="auto">
            <a:xfrm>
              <a:off x="6471947" y="1549567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pkt0</a:t>
              </a:r>
            </a:p>
          </p:txBody>
        </p:sp>
        <p:sp>
          <p:nvSpPr>
            <p:cNvPr id="48" name="Text Box 58"/>
            <p:cNvSpPr txBox="1">
              <a:spLocks noChangeArrowheads="1"/>
            </p:cNvSpPr>
            <p:nvPr/>
          </p:nvSpPr>
          <p:spPr bwMode="auto">
            <a:xfrm>
              <a:off x="9549986" y="1874532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pkt0</a:t>
              </a:r>
            </a:p>
          </p:txBody>
        </p:sp>
        <p:grpSp>
          <p:nvGrpSpPr>
            <p:cNvPr id="49" name="Group 59"/>
            <p:cNvGrpSpPr>
              <a:grpSpLocks/>
            </p:cNvGrpSpPr>
            <p:nvPr/>
          </p:nvGrpSpPr>
          <p:grpSpPr bwMode="auto">
            <a:xfrm>
              <a:off x="7870392" y="1629895"/>
              <a:ext cx="1692373" cy="589683"/>
              <a:chOff x="850" y="1159"/>
              <a:chExt cx="927" cy="323"/>
            </a:xfrm>
          </p:grpSpPr>
          <p:sp>
            <p:nvSpPr>
              <p:cNvPr id="50" name="Line 60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1" name="Text Box 61"/>
              <p:cNvSpPr txBox="1">
                <a:spLocks noChangeArrowheads="1"/>
              </p:cNvSpPr>
              <p:nvPr/>
            </p:nvSpPr>
            <p:spPr bwMode="auto">
              <a:xfrm>
                <a:off x="1100" y="1159"/>
                <a:ext cx="34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2" name="Group 62"/>
            <p:cNvGrpSpPr>
              <a:grpSpLocks/>
            </p:cNvGrpSpPr>
            <p:nvPr/>
          </p:nvGrpSpPr>
          <p:grpSpPr bwMode="auto">
            <a:xfrm>
              <a:off x="7863089" y="5096796"/>
              <a:ext cx="1692373" cy="560474"/>
              <a:chOff x="846" y="2253"/>
              <a:chExt cx="927" cy="307"/>
            </a:xfrm>
          </p:grpSpPr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>
                <a:off x="846" y="233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4" name="Text Box 64"/>
              <p:cNvSpPr txBox="1">
                <a:spLocks noChangeArrowheads="1"/>
              </p:cNvSpPr>
              <p:nvPr/>
            </p:nvSpPr>
            <p:spPr bwMode="auto">
              <a:xfrm>
                <a:off x="1097" y="2253"/>
                <a:ext cx="34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dirty="0">
                    <a:solidFill>
                      <a:srgbClr val="000099"/>
                    </a:solidFill>
                    <a:latin typeface="Arial" charset="0"/>
                  </a:rPr>
                  <a:t>pkt2</a:t>
                </a:r>
              </a:p>
            </p:txBody>
          </p:sp>
        </p:grpSp>
        <p:grpSp>
          <p:nvGrpSpPr>
            <p:cNvPr id="55" name="Group 68"/>
            <p:cNvGrpSpPr>
              <a:grpSpLocks/>
            </p:cNvGrpSpPr>
            <p:nvPr/>
          </p:nvGrpSpPr>
          <p:grpSpPr bwMode="auto">
            <a:xfrm>
              <a:off x="7863089" y="4640385"/>
              <a:ext cx="1692373" cy="542217"/>
              <a:chOff x="846" y="2003"/>
              <a:chExt cx="927" cy="297"/>
            </a:xfrm>
          </p:grpSpPr>
          <p:sp>
            <p:nvSpPr>
              <p:cNvPr id="56" name="Line 69"/>
              <p:cNvSpPr>
                <a:spLocks noChangeShapeType="1"/>
              </p:cNvSpPr>
              <p:nvPr/>
            </p:nvSpPr>
            <p:spPr bwMode="auto">
              <a:xfrm flipH="1">
                <a:off x="846" y="207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7" name="Text Box 70"/>
              <p:cNvSpPr txBox="1">
                <a:spLocks noChangeArrowheads="1"/>
              </p:cNvSpPr>
              <p:nvPr/>
            </p:nvSpPr>
            <p:spPr bwMode="auto">
              <a:xfrm>
                <a:off x="1092" y="2003"/>
                <a:ext cx="36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8" name="Group 71"/>
            <p:cNvGrpSpPr>
              <a:grpSpLocks/>
            </p:cNvGrpSpPr>
            <p:nvPr/>
          </p:nvGrpSpPr>
          <p:grpSpPr bwMode="auto">
            <a:xfrm>
              <a:off x="7853960" y="2204973"/>
              <a:ext cx="1692374" cy="523961"/>
              <a:chOff x="841" y="1474"/>
              <a:chExt cx="927" cy="287"/>
            </a:xfrm>
          </p:grpSpPr>
          <p:sp>
            <p:nvSpPr>
              <p:cNvPr id="59" name="Line 72"/>
              <p:cNvSpPr>
                <a:spLocks noChangeShapeType="1"/>
              </p:cNvSpPr>
              <p:nvPr/>
            </p:nvSpPr>
            <p:spPr bwMode="auto">
              <a:xfrm flipH="1">
                <a:off x="841" y="153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0" name="Text Box 73"/>
              <p:cNvSpPr txBox="1">
                <a:spLocks noChangeArrowheads="1"/>
              </p:cNvSpPr>
              <p:nvPr/>
            </p:nvSpPr>
            <p:spPr bwMode="auto">
              <a:xfrm>
                <a:off x="1089" y="1474"/>
                <a:ext cx="36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61" name="Group 74"/>
            <p:cNvGrpSpPr>
              <a:grpSpLocks/>
            </p:cNvGrpSpPr>
            <p:nvPr/>
          </p:nvGrpSpPr>
          <p:grpSpPr bwMode="auto">
            <a:xfrm>
              <a:off x="7846658" y="5615279"/>
              <a:ext cx="1692374" cy="536740"/>
              <a:chOff x="837" y="2537"/>
              <a:chExt cx="927" cy="294"/>
            </a:xfrm>
          </p:grpSpPr>
          <p:sp>
            <p:nvSpPr>
              <p:cNvPr id="62" name="Line 75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3" name="Text Box 76"/>
              <p:cNvSpPr txBox="1">
                <a:spLocks noChangeArrowheads="1"/>
              </p:cNvSpPr>
              <p:nvPr/>
            </p:nvSpPr>
            <p:spPr bwMode="auto">
              <a:xfrm>
                <a:off x="1091" y="2537"/>
                <a:ext cx="35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dirty="0">
                    <a:solidFill>
                      <a:srgbClr val="008000"/>
                    </a:solidFill>
                  </a:rPr>
                  <a:t>ack2</a:t>
                </a:r>
              </a:p>
            </p:txBody>
          </p:sp>
        </p:grpSp>
        <p:sp>
          <p:nvSpPr>
            <p:cNvPr id="64" name="Text Box 78"/>
            <p:cNvSpPr txBox="1">
              <a:spLocks noChangeArrowheads="1"/>
            </p:cNvSpPr>
            <p:nvPr/>
          </p:nvSpPr>
          <p:spPr bwMode="auto">
            <a:xfrm>
              <a:off x="7630255" y="6350561"/>
              <a:ext cx="246471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dirty="0">
                  <a:latin typeface="+mn-lt"/>
                </a:rPr>
                <a:t>(b) packet loss</a:t>
              </a:r>
            </a:p>
          </p:txBody>
        </p:sp>
        <p:grpSp>
          <p:nvGrpSpPr>
            <p:cNvPr id="65" name="Group 81"/>
            <p:cNvGrpSpPr>
              <a:grpSpLocks/>
            </p:cNvGrpSpPr>
            <p:nvPr/>
          </p:nvGrpSpPr>
          <p:grpSpPr bwMode="auto">
            <a:xfrm>
              <a:off x="7879517" y="2635831"/>
              <a:ext cx="1298034" cy="830671"/>
              <a:chOff x="3726" y="1687"/>
              <a:chExt cx="711" cy="455"/>
            </a:xfrm>
          </p:grpSpPr>
          <p:sp>
            <p:nvSpPr>
              <p:cNvPr id="66" name="Line 66"/>
              <p:cNvSpPr>
                <a:spLocks noChangeShapeType="1"/>
              </p:cNvSpPr>
              <p:nvPr/>
            </p:nvSpPr>
            <p:spPr bwMode="auto">
              <a:xfrm>
                <a:off x="3726" y="1780"/>
                <a:ext cx="548" cy="14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7" name="Text Box 67"/>
              <p:cNvSpPr txBox="1">
                <a:spLocks noChangeArrowheads="1"/>
              </p:cNvSpPr>
              <p:nvPr/>
            </p:nvSpPr>
            <p:spPr bwMode="auto">
              <a:xfrm>
                <a:off x="3965" y="1687"/>
                <a:ext cx="34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pkt1</a:t>
                </a:r>
              </a:p>
            </p:txBody>
          </p:sp>
          <p:sp>
            <p:nvSpPr>
              <p:cNvPr id="68" name="Text Box 79"/>
              <p:cNvSpPr txBox="1">
                <a:spLocks noChangeArrowheads="1"/>
              </p:cNvSpPr>
              <p:nvPr/>
            </p:nvSpPr>
            <p:spPr bwMode="auto">
              <a:xfrm>
                <a:off x="4185" y="1808"/>
                <a:ext cx="198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b="1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69" name="Text Box 80"/>
              <p:cNvSpPr txBox="1">
                <a:spLocks noChangeArrowheads="1"/>
              </p:cNvSpPr>
              <p:nvPr/>
            </p:nvSpPr>
            <p:spPr bwMode="auto">
              <a:xfrm>
                <a:off x="4126" y="1940"/>
                <a:ext cx="311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i="1">
                    <a:solidFill>
                      <a:srgbClr val="FF0000"/>
                    </a:solidFill>
                  </a:rPr>
                  <a:t>loss</a:t>
                </a:r>
              </a:p>
            </p:txBody>
          </p:sp>
        </p:grpSp>
        <p:grpSp>
          <p:nvGrpSpPr>
            <p:cNvPr id="70" name="Group 86"/>
            <p:cNvGrpSpPr>
              <a:grpSpLocks/>
            </p:cNvGrpSpPr>
            <p:nvPr/>
          </p:nvGrpSpPr>
          <p:grpSpPr bwMode="auto">
            <a:xfrm>
              <a:off x="7742596" y="2984524"/>
              <a:ext cx="140574" cy="1188495"/>
              <a:chOff x="3651" y="1878"/>
              <a:chExt cx="78" cy="963"/>
            </a:xfrm>
          </p:grpSpPr>
          <p:sp>
            <p:nvSpPr>
              <p:cNvPr id="71" name="Line 82"/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2" name="Line 84"/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3" name="Line 85"/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74" name="Group 88"/>
            <p:cNvGrpSpPr>
              <a:grpSpLocks/>
            </p:cNvGrpSpPr>
            <p:nvPr/>
          </p:nvGrpSpPr>
          <p:grpSpPr bwMode="auto">
            <a:xfrm>
              <a:off x="7890473" y="4121901"/>
              <a:ext cx="1692374" cy="580555"/>
              <a:chOff x="855" y="1710"/>
              <a:chExt cx="927" cy="318"/>
            </a:xfrm>
          </p:grpSpPr>
          <p:sp>
            <p:nvSpPr>
              <p:cNvPr id="75" name="Line 89"/>
              <p:cNvSpPr>
                <a:spLocks noChangeShapeType="1"/>
              </p:cNvSpPr>
              <p:nvPr/>
            </p:nvSpPr>
            <p:spPr bwMode="auto">
              <a:xfrm>
                <a:off x="855" y="1803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6" name="Text Box 90"/>
              <p:cNvSpPr txBox="1">
                <a:spLocks noChangeArrowheads="1"/>
              </p:cNvSpPr>
              <p:nvPr/>
            </p:nvSpPr>
            <p:spPr bwMode="auto">
              <a:xfrm>
                <a:off x="1094" y="1710"/>
                <a:ext cx="34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pkt1</a:t>
                </a:r>
              </a:p>
            </p:txBody>
          </p:sp>
        </p:grpSp>
        <p:grpSp>
          <p:nvGrpSpPr>
            <p:cNvPr id="77" name="Group 92"/>
            <p:cNvGrpSpPr>
              <a:grpSpLocks/>
            </p:cNvGrpSpPr>
            <p:nvPr/>
          </p:nvGrpSpPr>
          <p:grpSpPr bwMode="auto">
            <a:xfrm>
              <a:off x="6309465" y="3689222"/>
              <a:ext cx="1518937" cy="814237"/>
              <a:chOff x="2838" y="2348"/>
              <a:chExt cx="832" cy="446"/>
            </a:xfrm>
          </p:grpSpPr>
          <p:pic>
            <p:nvPicPr>
              <p:cNvPr id="78" name="Picture 87" descr="alarm_clock_ring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6" y="2348"/>
                <a:ext cx="27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 Box 91"/>
              <p:cNvSpPr txBox="1">
                <a:spLocks noChangeArrowheads="1"/>
              </p:cNvSpPr>
              <p:nvPr/>
            </p:nvSpPr>
            <p:spPr bwMode="auto">
              <a:xfrm>
                <a:off x="2838" y="2491"/>
                <a:ext cx="832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75000"/>
                  </a:lnSpc>
                  <a:defRPr/>
                </a:pPr>
                <a:r>
                  <a:rPr lang="en-US" sz="2000" i="1">
                    <a:solidFill>
                      <a:srgbClr val="FF0000"/>
                    </a:solidFill>
                  </a:rPr>
                  <a:t>timeout</a:t>
                </a:r>
              </a:p>
              <a:p>
                <a:pPr algn="r">
                  <a:lnSpc>
                    <a:spcPct val="75000"/>
                  </a:lnSpc>
                  <a:defRPr/>
                </a:pPr>
                <a:r>
                  <a:rPr lang="en-US" sz="2000"/>
                  <a:t>resend pkt1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04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ACKs </a:t>
            </a:r>
            <a:r>
              <a:rPr lang="en-US" sz="3600" i="1" dirty="0"/>
              <a:t>(continued)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714645" y="1086180"/>
            <a:ext cx="4969414" cy="5660304"/>
            <a:chOff x="21288" y="1139875"/>
            <a:chExt cx="4969414" cy="5660304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3232337" y="2942320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pkt1</a:t>
              </a: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232337" y="3194237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ack1</a:t>
              </a: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211048" y="4524781"/>
              <a:ext cx="177965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(detect duplicate)</a:t>
              </a:r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591332" y="2688629"/>
              <a:ext cx="1644553" cy="564151"/>
              <a:chOff x="855" y="1710"/>
              <a:chExt cx="927" cy="318"/>
            </a:xfrm>
          </p:grpSpPr>
          <p:sp>
            <p:nvSpPr>
              <p:cNvPr id="8" name="Line 24"/>
              <p:cNvSpPr>
                <a:spLocks noChangeShapeType="1"/>
              </p:cNvSpPr>
              <p:nvPr/>
            </p:nvSpPr>
            <p:spPr bwMode="auto">
              <a:xfrm>
                <a:off x="855" y="1803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" name="Text Box 25"/>
              <p:cNvSpPr txBox="1">
                <a:spLocks noChangeArrowheads="1"/>
              </p:cNvSpPr>
              <p:nvPr/>
            </p:nvSpPr>
            <p:spPr bwMode="auto">
              <a:xfrm>
                <a:off x="1094" y="1710"/>
                <a:ext cx="358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pkt1</a:t>
                </a:r>
              </a:p>
            </p:txBody>
          </p:sp>
        </p:grp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487867" y="1145197"/>
              <a:ext cx="1098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0099"/>
                  </a:solidFill>
                </a:rPr>
                <a:t>sender</a:t>
              </a:r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3214596" y="1139875"/>
              <a:ext cx="1255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8000"/>
                  </a:solidFill>
                </a:rPr>
                <a:t>receiver</a:t>
              </a: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3228789" y="4224965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pkt1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3225241" y="5339074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/>
                <a:t>rcv</a:t>
              </a:r>
              <a:r>
                <a:rPr lang="en-US" sz="2000" dirty="0"/>
                <a:t> pkt2</a:t>
              </a:r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3221693" y="2188344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ack0</a:t>
              </a: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3242981" y="4696865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ack1</a:t>
              </a: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3218145" y="5557284"/>
              <a:ext cx="13179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ack2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408034" y="2466872"/>
              <a:ext cx="11246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ack0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234176" y="5117317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send pkt2</a:t>
              </a: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34176" y="2711692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pkt1</a:t>
              </a: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395616" y="4849434"/>
              <a:ext cx="11246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ack1</a:t>
              </a: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21758" y="1636612"/>
              <a:ext cx="12923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pkt0</a:t>
              </a: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3212823" y="1952395"/>
              <a:ext cx="10989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pkt0</a:t>
              </a:r>
            </a:p>
          </p:txBody>
        </p: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1580688" y="1714671"/>
              <a:ext cx="1644553" cy="573021"/>
              <a:chOff x="850" y="1159"/>
              <a:chExt cx="927" cy="323"/>
            </a:xfrm>
          </p:grpSpPr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5" name="Text Box 51"/>
              <p:cNvSpPr txBox="1">
                <a:spLocks noChangeArrowheads="1"/>
              </p:cNvSpPr>
              <p:nvPr/>
            </p:nvSpPr>
            <p:spPr bwMode="auto">
              <a:xfrm>
                <a:off x="1100" y="1159"/>
                <a:ext cx="350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1573592" y="5083610"/>
              <a:ext cx="1644553" cy="544637"/>
              <a:chOff x="846" y="2253"/>
              <a:chExt cx="927" cy="307"/>
            </a:xfrm>
          </p:grpSpPr>
          <p:sp>
            <p:nvSpPr>
              <p:cNvPr id="27" name="Line 53"/>
              <p:cNvSpPr>
                <a:spLocks noChangeShapeType="1"/>
              </p:cNvSpPr>
              <p:nvPr/>
            </p:nvSpPr>
            <p:spPr bwMode="auto">
              <a:xfrm>
                <a:off x="846" y="233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8" name="Text Box 54"/>
              <p:cNvSpPr txBox="1">
                <a:spLocks noChangeArrowheads="1"/>
              </p:cNvSpPr>
              <p:nvPr/>
            </p:nvSpPr>
            <p:spPr bwMode="auto">
              <a:xfrm>
                <a:off x="1097" y="2253"/>
                <a:ext cx="350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dirty="0">
                    <a:solidFill>
                      <a:srgbClr val="000099"/>
                    </a:solidFill>
                    <a:latin typeface="Arial" charset="0"/>
                  </a:rPr>
                  <a:t>pkt2</a:t>
                </a:r>
              </a:p>
            </p:txBody>
          </p:sp>
        </p:grpSp>
        <p:grpSp>
          <p:nvGrpSpPr>
            <p:cNvPr id="29" name="Group 55"/>
            <p:cNvGrpSpPr>
              <a:grpSpLocks/>
            </p:cNvGrpSpPr>
            <p:nvPr/>
          </p:nvGrpSpPr>
          <p:grpSpPr bwMode="auto">
            <a:xfrm>
              <a:off x="1573592" y="4640095"/>
              <a:ext cx="1644553" cy="526896"/>
              <a:chOff x="846" y="2003"/>
              <a:chExt cx="927" cy="297"/>
            </a:xfrm>
          </p:grpSpPr>
          <p:sp>
            <p:nvSpPr>
              <p:cNvPr id="30" name="Line 56"/>
              <p:cNvSpPr>
                <a:spLocks noChangeShapeType="1"/>
              </p:cNvSpPr>
              <p:nvPr/>
            </p:nvSpPr>
            <p:spPr bwMode="auto">
              <a:xfrm flipH="1">
                <a:off x="846" y="207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1" name="Text Box 57"/>
              <p:cNvSpPr txBox="1">
                <a:spLocks noChangeArrowheads="1"/>
              </p:cNvSpPr>
              <p:nvPr/>
            </p:nvSpPr>
            <p:spPr bwMode="auto">
              <a:xfrm>
                <a:off x="1092" y="2003"/>
                <a:ext cx="379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32" name="Group 58"/>
            <p:cNvGrpSpPr>
              <a:grpSpLocks/>
            </p:cNvGrpSpPr>
            <p:nvPr/>
          </p:nvGrpSpPr>
          <p:grpSpPr bwMode="auto">
            <a:xfrm>
              <a:off x="1564721" y="2273499"/>
              <a:ext cx="1644554" cy="509156"/>
              <a:chOff x="841" y="1474"/>
              <a:chExt cx="927" cy="287"/>
            </a:xfrm>
          </p:grpSpPr>
          <p:sp>
            <p:nvSpPr>
              <p:cNvPr id="33" name="Line 59"/>
              <p:cNvSpPr>
                <a:spLocks noChangeShapeType="1"/>
              </p:cNvSpPr>
              <p:nvPr/>
            </p:nvSpPr>
            <p:spPr bwMode="auto">
              <a:xfrm flipH="1">
                <a:off x="841" y="153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4" name="Text Box 60"/>
              <p:cNvSpPr txBox="1">
                <a:spLocks noChangeArrowheads="1"/>
              </p:cNvSpPr>
              <p:nvPr/>
            </p:nvSpPr>
            <p:spPr bwMode="auto">
              <a:xfrm>
                <a:off x="1089" y="1474"/>
                <a:ext cx="386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5" name="Group 61"/>
            <p:cNvGrpSpPr>
              <a:grpSpLocks/>
            </p:cNvGrpSpPr>
            <p:nvPr/>
          </p:nvGrpSpPr>
          <p:grpSpPr bwMode="auto">
            <a:xfrm>
              <a:off x="1557625" y="5592765"/>
              <a:ext cx="1644554" cy="516251"/>
              <a:chOff x="837" y="2540"/>
              <a:chExt cx="927" cy="291"/>
            </a:xfrm>
          </p:grpSpPr>
          <p:sp>
            <p:nvSpPr>
              <p:cNvPr id="36" name="Line 62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7" name="Text Box 63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79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dirty="0">
                    <a:solidFill>
                      <a:srgbClr val="008000"/>
                    </a:solidFill>
                    <a:latin typeface="Arial" charset="0"/>
                  </a:rPr>
                  <a:t>ack2</a:t>
                </a:r>
              </a:p>
            </p:txBody>
          </p:sp>
        </p:grpSp>
        <p:sp>
          <p:nvSpPr>
            <p:cNvPr id="38" name="Text Box 64"/>
            <p:cNvSpPr txBox="1">
              <a:spLocks noChangeArrowheads="1"/>
            </p:cNvSpPr>
            <p:nvPr/>
          </p:nvSpPr>
          <p:spPr bwMode="auto">
            <a:xfrm>
              <a:off x="1342949" y="6276959"/>
              <a:ext cx="19727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dirty="0">
                  <a:latin typeface="+mn-lt"/>
                </a:rPr>
                <a:t>(c) ACK loss</a:t>
              </a:r>
            </a:p>
          </p:txBody>
        </p:sp>
        <p:grpSp>
          <p:nvGrpSpPr>
            <p:cNvPr id="39" name="Group 81"/>
            <p:cNvGrpSpPr>
              <a:grpSpLocks/>
            </p:cNvGrpSpPr>
            <p:nvPr/>
          </p:nvGrpSpPr>
          <p:grpSpPr bwMode="auto">
            <a:xfrm>
              <a:off x="1876955" y="3135694"/>
              <a:ext cx="1355382" cy="796554"/>
              <a:chOff x="1324" y="1931"/>
              <a:chExt cx="764" cy="449"/>
            </a:xfrm>
          </p:grpSpPr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 flipH="1">
                <a:off x="1514" y="2031"/>
                <a:ext cx="574" cy="13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1456" y="1931"/>
                <a:ext cx="379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  <p:sp>
            <p:nvSpPr>
              <p:cNvPr id="42" name="Text Box 68"/>
              <p:cNvSpPr txBox="1">
                <a:spLocks noChangeArrowheads="1"/>
              </p:cNvSpPr>
              <p:nvPr/>
            </p:nvSpPr>
            <p:spPr bwMode="auto">
              <a:xfrm>
                <a:off x="1383" y="2040"/>
                <a:ext cx="203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b="1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43" name="Text Box 69"/>
              <p:cNvSpPr txBox="1">
                <a:spLocks noChangeArrowheads="1"/>
              </p:cNvSpPr>
              <p:nvPr/>
            </p:nvSpPr>
            <p:spPr bwMode="auto">
              <a:xfrm>
                <a:off x="1324" y="2172"/>
                <a:ext cx="320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i="1">
                    <a:solidFill>
                      <a:srgbClr val="FF0000"/>
                    </a:solidFill>
                  </a:rPr>
                  <a:t>loss</a:t>
                </a:r>
              </a:p>
            </p:txBody>
          </p:sp>
        </p:grpSp>
        <p:grpSp>
          <p:nvGrpSpPr>
            <p:cNvPr id="44" name="Group 70"/>
            <p:cNvGrpSpPr>
              <a:grpSpLocks/>
            </p:cNvGrpSpPr>
            <p:nvPr/>
          </p:nvGrpSpPr>
          <p:grpSpPr bwMode="auto">
            <a:xfrm>
              <a:off x="1456504" y="3031023"/>
              <a:ext cx="136602" cy="1154912"/>
              <a:chOff x="3651" y="1878"/>
              <a:chExt cx="78" cy="963"/>
            </a:xfrm>
          </p:grpSpPr>
          <p:sp>
            <p:nvSpPr>
              <p:cNvPr id="45" name="Line 71"/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6" name="Line 72"/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7" name="Line 73"/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48" name="Group 74"/>
            <p:cNvGrpSpPr>
              <a:grpSpLocks/>
            </p:cNvGrpSpPr>
            <p:nvPr/>
          </p:nvGrpSpPr>
          <p:grpSpPr bwMode="auto">
            <a:xfrm>
              <a:off x="1600202" y="4136262"/>
              <a:ext cx="1644554" cy="564151"/>
              <a:chOff x="855" y="1710"/>
              <a:chExt cx="927" cy="318"/>
            </a:xfrm>
          </p:grpSpPr>
          <p:sp>
            <p:nvSpPr>
              <p:cNvPr id="49" name="Line 75"/>
              <p:cNvSpPr>
                <a:spLocks noChangeShapeType="1"/>
              </p:cNvSpPr>
              <p:nvPr/>
            </p:nvSpPr>
            <p:spPr bwMode="auto">
              <a:xfrm>
                <a:off x="855" y="1803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0" name="Text Box 76"/>
              <p:cNvSpPr txBox="1">
                <a:spLocks noChangeArrowheads="1"/>
              </p:cNvSpPr>
              <p:nvPr/>
            </p:nvSpPr>
            <p:spPr bwMode="auto">
              <a:xfrm>
                <a:off x="1094" y="1710"/>
                <a:ext cx="350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pkt1</a:t>
                </a:r>
              </a:p>
            </p:txBody>
          </p:sp>
        </p:grpSp>
        <p:grpSp>
          <p:nvGrpSpPr>
            <p:cNvPr id="51" name="Group 77"/>
            <p:cNvGrpSpPr>
              <a:grpSpLocks/>
            </p:cNvGrpSpPr>
            <p:nvPr/>
          </p:nvGrpSpPr>
          <p:grpSpPr bwMode="auto">
            <a:xfrm>
              <a:off x="21288" y="3715811"/>
              <a:ext cx="1518595" cy="807197"/>
              <a:chOff x="2814" y="2348"/>
              <a:chExt cx="856" cy="455"/>
            </a:xfrm>
          </p:grpSpPr>
          <p:pic>
            <p:nvPicPr>
              <p:cNvPr id="52" name="Picture 78" descr="alarm_clock_ring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6" y="2348"/>
                <a:ext cx="27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79"/>
              <p:cNvSpPr txBox="1">
                <a:spLocks noChangeArrowheads="1"/>
              </p:cNvSpPr>
              <p:nvPr/>
            </p:nvSpPr>
            <p:spPr bwMode="auto">
              <a:xfrm>
                <a:off x="2814" y="2491"/>
                <a:ext cx="856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75000"/>
                  </a:lnSpc>
                  <a:defRPr/>
                </a:pPr>
                <a:r>
                  <a:rPr lang="en-US" sz="2000" i="1">
                    <a:solidFill>
                      <a:srgbClr val="FF0000"/>
                    </a:solidFill>
                  </a:rPr>
                  <a:t>timeout</a:t>
                </a:r>
              </a:p>
              <a:p>
                <a:pPr algn="r">
                  <a:lnSpc>
                    <a:spcPct val="75000"/>
                  </a:lnSpc>
                  <a:defRPr/>
                </a:pPr>
                <a:r>
                  <a:rPr lang="en-US" sz="2000"/>
                  <a:t>resend pkt1</a:t>
                </a: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595927" y="715875"/>
            <a:ext cx="5364867" cy="5956286"/>
            <a:chOff x="5206839" y="762000"/>
            <a:chExt cx="5364867" cy="5956286"/>
          </a:xfrm>
        </p:grpSpPr>
        <p:sp>
          <p:nvSpPr>
            <p:cNvPr id="54" name="Text Box 82"/>
            <p:cNvSpPr txBox="1">
              <a:spLocks noChangeArrowheads="1"/>
            </p:cNvSpPr>
            <p:nvPr/>
          </p:nvSpPr>
          <p:spPr bwMode="auto">
            <a:xfrm>
              <a:off x="8487102" y="2564445"/>
              <a:ext cx="1117658" cy="40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pkt1</a:t>
              </a:r>
            </a:p>
          </p:txBody>
        </p:sp>
        <p:sp>
          <p:nvSpPr>
            <p:cNvPr id="55" name="Text Box 83"/>
            <p:cNvSpPr txBox="1">
              <a:spLocks noChangeArrowheads="1"/>
            </p:cNvSpPr>
            <p:nvPr/>
          </p:nvSpPr>
          <p:spPr bwMode="auto">
            <a:xfrm>
              <a:off x="8487102" y="2816361"/>
              <a:ext cx="1337641" cy="40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ack1</a:t>
              </a:r>
            </a:p>
          </p:txBody>
        </p:sp>
        <p:sp>
          <p:nvSpPr>
            <p:cNvPr id="56" name="Text Box 84"/>
            <p:cNvSpPr txBox="1">
              <a:spLocks noChangeArrowheads="1"/>
            </p:cNvSpPr>
            <p:nvPr/>
          </p:nvSpPr>
          <p:spPr bwMode="auto">
            <a:xfrm>
              <a:off x="8444525" y="4168195"/>
              <a:ext cx="177965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dirty="0"/>
                <a:t>(detect duplicate)</a:t>
              </a:r>
            </a:p>
          </p:txBody>
        </p:sp>
        <p:grpSp>
          <p:nvGrpSpPr>
            <p:cNvPr id="57" name="Group 85"/>
            <p:cNvGrpSpPr>
              <a:grpSpLocks/>
            </p:cNvGrpSpPr>
            <p:nvPr/>
          </p:nvGrpSpPr>
          <p:grpSpPr bwMode="auto">
            <a:xfrm>
              <a:off x="6846098" y="2310755"/>
              <a:ext cx="1644553" cy="564151"/>
              <a:chOff x="855" y="1710"/>
              <a:chExt cx="927" cy="318"/>
            </a:xfrm>
          </p:grpSpPr>
          <p:sp>
            <p:nvSpPr>
              <p:cNvPr id="58" name="Line 86"/>
              <p:cNvSpPr>
                <a:spLocks noChangeShapeType="1"/>
              </p:cNvSpPr>
              <p:nvPr/>
            </p:nvSpPr>
            <p:spPr bwMode="auto">
              <a:xfrm>
                <a:off x="855" y="1803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1094" y="1710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pkt1</a:t>
                </a:r>
              </a:p>
            </p:txBody>
          </p:sp>
        </p:grpSp>
        <p:sp>
          <p:nvSpPr>
            <p:cNvPr id="60" name="Text Box 88"/>
            <p:cNvSpPr txBox="1">
              <a:spLocks noChangeArrowheads="1"/>
            </p:cNvSpPr>
            <p:nvPr/>
          </p:nvSpPr>
          <p:spPr bwMode="auto">
            <a:xfrm>
              <a:off x="5742632" y="767323"/>
              <a:ext cx="1098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0099"/>
                  </a:solidFill>
                </a:rPr>
                <a:t>sender</a:t>
              </a:r>
            </a:p>
          </p:txBody>
        </p:sp>
        <p:sp>
          <p:nvSpPr>
            <p:cNvPr id="61" name="Text Box 89"/>
            <p:cNvSpPr txBox="1">
              <a:spLocks noChangeArrowheads="1"/>
            </p:cNvSpPr>
            <p:nvPr/>
          </p:nvSpPr>
          <p:spPr bwMode="auto">
            <a:xfrm>
              <a:off x="8469362" y="762000"/>
              <a:ext cx="1255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8000"/>
                  </a:solidFill>
                </a:rPr>
                <a:t>receiver</a:t>
              </a:r>
            </a:p>
          </p:txBody>
        </p:sp>
        <p:sp>
          <p:nvSpPr>
            <p:cNvPr id="62" name="Text Box 90"/>
            <p:cNvSpPr txBox="1">
              <a:spLocks noChangeArrowheads="1"/>
            </p:cNvSpPr>
            <p:nvPr/>
          </p:nvSpPr>
          <p:spPr bwMode="auto">
            <a:xfrm>
              <a:off x="8462265" y="3868379"/>
              <a:ext cx="1117658" cy="409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pkt1</a:t>
              </a:r>
            </a:p>
          </p:txBody>
        </p:sp>
        <p:sp>
          <p:nvSpPr>
            <p:cNvPr id="63" name="Text Box 92"/>
            <p:cNvSpPr txBox="1">
              <a:spLocks noChangeArrowheads="1"/>
            </p:cNvSpPr>
            <p:nvPr/>
          </p:nvSpPr>
          <p:spPr bwMode="auto">
            <a:xfrm>
              <a:off x="8476458" y="1810470"/>
              <a:ext cx="1337641" cy="409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ack0</a:t>
              </a:r>
            </a:p>
          </p:txBody>
        </p:sp>
        <p:sp>
          <p:nvSpPr>
            <p:cNvPr id="64" name="Text Box 95"/>
            <p:cNvSpPr txBox="1">
              <a:spLocks noChangeArrowheads="1"/>
            </p:cNvSpPr>
            <p:nvPr/>
          </p:nvSpPr>
          <p:spPr bwMode="auto">
            <a:xfrm>
              <a:off x="5662799" y="2088997"/>
              <a:ext cx="1142495" cy="40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ack0</a:t>
              </a:r>
            </a:p>
          </p:txBody>
        </p:sp>
        <p:sp>
          <p:nvSpPr>
            <p:cNvPr id="65" name="Text Box 97"/>
            <p:cNvSpPr txBox="1">
              <a:spLocks noChangeArrowheads="1"/>
            </p:cNvSpPr>
            <p:nvPr/>
          </p:nvSpPr>
          <p:spPr bwMode="auto">
            <a:xfrm>
              <a:off x="5488941" y="2333817"/>
              <a:ext cx="1312804" cy="40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pkt1</a:t>
              </a:r>
            </a:p>
          </p:txBody>
        </p:sp>
        <p:sp>
          <p:nvSpPr>
            <p:cNvPr id="66" name="Text Box 99"/>
            <p:cNvSpPr txBox="1">
              <a:spLocks noChangeArrowheads="1"/>
            </p:cNvSpPr>
            <p:nvPr/>
          </p:nvSpPr>
          <p:spPr bwMode="auto">
            <a:xfrm>
              <a:off x="5476523" y="1258737"/>
              <a:ext cx="1312804" cy="40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send pkt0</a:t>
              </a:r>
            </a:p>
          </p:txBody>
        </p:sp>
        <p:sp>
          <p:nvSpPr>
            <p:cNvPr id="67" name="Text Box 100"/>
            <p:cNvSpPr txBox="1">
              <a:spLocks noChangeArrowheads="1"/>
            </p:cNvSpPr>
            <p:nvPr/>
          </p:nvSpPr>
          <p:spPr bwMode="auto">
            <a:xfrm>
              <a:off x="8467588" y="1574519"/>
              <a:ext cx="1117658" cy="409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rcv pkt0</a:t>
              </a:r>
            </a:p>
          </p:txBody>
        </p:sp>
        <p:grpSp>
          <p:nvGrpSpPr>
            <p:cNvPr id="68" name="Group 101"/>
            <p:cNvGrpSpPr>
              <a:grpSpLocks/>
            </p:cNvGrpSpPr>
            <p:nvPr/>
          </p:nvGrpSpPr>
          <p:grpSpPr bwMode="auto">
            <a:xfrm>
              <a:off x="6835453" y="1336795"/>
              <a:ext cx="1644553" cy="573022"/>
              <a:chOff x="850" y="1159"/>
              <a:chExt cx="927" cy="323"/>
            </a:xfrm>
          </p:grpSpPr>
          <p:sp>
            <p:nvSpPr>
              <p:cNvPr id="69" name="Line 102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0" name="Text Box 103"/>
              <p:cNvSpPr txBox="1">
                <a:spLocks noChangeArrowheads="1"/>
              </p:cNvSpPr>
              <p:nvPr/>
            </p:nvSpPr>
            <p:spPr bwMode="auto">
              <a:xfrm>
                <a:off x="1100" y="1159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71" name="Group 110"/>
            <p:cNvGrpSpPr>
              <a:grpSpLocks/>
            </p:cNvGrpSpPr>
            <p:nvPr/>
          </p:nvGrpSpPr>
          <p:grpSpPr bwMode="auto">
            <a:xfrm>
              <a:off x="6819486" y="1895625"/>
              <a:ext cx="1644554" cy="509155"/>
              <a:chOff x="841" y="1474"/>
              <a:chExt cx="927" cy="287"/>
            </a:xfrm>
          </p:grpSpPr>
          <p:sp>
            <p:nvSpPr>
              <p:cNvPr id="72" name="Line 111"/>
              <p:cNvSpPr>
                <a:spLocks noChangeShapeType="1"/>
              </p:cNvSpPr>
              <p:nvPr/>
            </p:nvSpPr>
            <p:spPr bwMode="auto">
              <a:xfrm flipH="1">
                <a:off x="841" y="153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3" name="Text Box 112"/>
              <p:cNvSpPr txBox="1">
                <a:spLocks noChangeArrowheads="1"/>
              </p:cNvSpPr>
              <p:nvPr/>
            </p:nvSpPr>
            <p:spPr bwMode="auto">
              <a:xfrm>
                <a:off x="1089" y="1474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sp>
          <p:nvSpPr>
            <p:cNvPr id="74" name="Text Box 116"/>
            <p:cNvSpPr txBox="1">
              <a:spLocks noChangeArrowheads="1"/>
            </p:cNvSpPr>
            <p:nvPr/>
          </p:nvSpPr>
          <p:spPr bwMode="auto">
            <a:xfrm>
              <a:off x="5206839" y="6195066"/>
              <a:ext cx="536486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dirty="0">
                  <a:latin typeface="+mn-lt"/>
                </a:rPr>
                <a:t>(d) premature timeout/ delayed ACK</a:t>
              </a:r>
            </a:p>
          </p:txBody>
        </p:sp>
        <p:grpSp>
          <p:nvGrpSpPr>
            <p:cNvPr id="75" name="Group 122"/>
            <p:cNvGrpSpPr>
              <a:grpSpLocks/>
            </p:cNvGrpSpPr>
            <p:nvPr/>
          </p:nvGrpSpPr>
          <p:grpSpPr bwMode="auto">
            <a:xfrm>
              <a:off x="6711269" y="2653148"/>
              <a:ext cx="136602" cy="1154913"/>
              <a:chOff x="3651" y="1878"/>
              <a:chExt cx="78" cy="963"/>
            </a:xfrm>
          </p:grpSpPr>
          <p:sp>
            <p:nvSpPr>
              <p:cNvPr id="76" name="Line 123"/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7" name="Line 124"/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8" name="Line 125"/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79" name="Group 126"/>
            <p:cNvGrpSpPr>
              <a:grpSpLocks/>
            </p:cNvGrpSpPr>
            <p:nvPr/>
          </p:nvGrpSpPr>
          <p:grpSpPr bwMode="auto">
            <a:xfrm>
              <a:off x="6854967" y="3758388"/>
              <a:ext cx="1644554" cy="564151"/>
              <a:chOff x="855" y="1710"/>
              <a:chExt cx="927" cy="318"/>
            </a:xfrm>
          </p:grpSpPr>
          <p:sp>
            <p:nvSpPr>
              <p:cNvPr id="80" name="Line 127"/>
              <p:cNvSpPr>
                <a:spLocks noChangeShapeType="1"/>
              </p:cNvSpPr>
              <p:nvPr/>
            </p:nvSpPr>
            <p:spPr bwMode="auto">
              <a:xfrm>
                <a:off x="855" y="1803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1" name="Text Box 128"/>
              <p:cNvSpPr txBox="1">
                <a:spLocks noChangeArrowheads="1"/>
              </p:cNvSpPr>
              <p:nvPr/>
            </p:nvSpPr>
            <p:spPr bwMode="auto">
              <a:xfrm>
                <a:off x="1094" y="1710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 charset="0"/>
                  </a:rPr>
                  <a:t>pkt1</a:t>
                </a:r>
              </a:p>
            </p:txBody>
          </p:sp>
        </p:grpSp>
        <p:grpSp>
          <p:nvGrpSpPr>
            <p:cNvPr id="82" name="Group 129"/>
            <p:cNvGrpSpPr>
              <a:grpSpLocks/>
            </p:cNvGrpSpPr>
            <p:nvPr/>
          </p:nvGrpSpPr>
          <p:grpSpPr bwMode="auto">
            <a:xfrm>
              <a:off x="5254765" y="3337935"/>
              <a:ext cx="1539884" cy="817842"/>
              <a:chOff x="2802" y="2348"/>
              <a:chExt cx="868" cy="461"/>
            </a:xfrm>
          </p:grpSpPr>
          <p:pic>
            <p:nvPicPr>
              <p:cNvPr id="83" name="Picture 130" descr="alarm_clock_ring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6" y="2348"/>
                <a:ext cx="27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 Box 131"/>
              <p:cNvSpPr txBox="1">
                <a:spLocks noChangeArrowheads="1"/>
              </p:cNvSpPr>
              <p:nvPr/>
            </p:nvSpPr>
            <p:spPr bwMode="auto">
              <a:xfrm>
                <a:off x="2802" y="2491"/>
                <a:ext cx="86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>
                  <a:lnSpc>
                    <a:spcPct val="75000"/>
                  </a:lnSpc>
                  <a:defRPr/>
                </a:pPr>
                <a:r>
                  <a:rPr lang="en-US" sz="2000" i="1">
                    <a:solidFill>
                      <a:srgbClr val="FF0000"/>
                    </a:solidFill>
                  </a:rPr>
                  <a:t>timeout</a:t>
                </a:r>
              </a:p>
              <a:p>
                <a:pPr algn="r">
                  <a:lnSpc>
                    <a:spcPct val="75000"/>
                  </a:lnSpc>
                  <a:defRPr/>
                </a:pPr>
                <a:r>
                  <a:rPr lang="en-US" sz="2000"/>
                  <a:t>resend pkt1</a:t>
                </a:r>
              </a:p>
            </p:txBody>
          </p:sp>
        </p:grpSp>
        <p:grpSp>
          <p:nvGrpSpPr>
            <p:cNvPr id="85" name="Group 133"/>
            <p:cNvGrpSpPr>
              <a:grpSpLocks/>
            </p:cNvGrpSpPr>
            <p:nvPr/>
          </p:nvGrpSpPr>
          <p:grpSpPr bwMode="auto">
            <a:xfrm>
              <a:off x="7289612" y="2935224"/>
              <a:ext cx="1197490" cy="840904"/>
              <a:chOff x="4081" y="1705"/>
              <a:chExt cx="703" cy="453"/>
            </a:xfrm>
          </p:grpSpPr>
          <p:sp>
            <p:nvSpPr>
              <p:cNvPr id="86" name="Line 118"/>
              <p:cNvSpPr>
                <a:spLocks noChangeShapeType="1"/>
              </p:cNvSpPr>
              <p:nvPr/>
            </p:nvSpPr>
            <p:spPr bwMode="auto">
              <a:xfrm flipH="1">
                <a:off x="4343" y="1705"/>
                <a:ext cx="441" cy="3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7" name="Text Box 119"/>
              <p:cNvSpPr txBox="1">
                <a:spLocks noChangeArrowheads="1"/>
              </p:cNvSpPr>
              <p:nvPr/>
            </p:nvSpPr>
            <p:spPr bwMode="auto">
              <a:xfrm>
                <a:off x="4081" y="1794"/>
                <a:ext cx="435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  <p:sp>
            <p:nvSpPr>
              <p:cNvPr id="88" name="Line 132"/>
              <p:cNvSpPr>
                <a:spLocks noChangeShapeType="1"/>
              </p:cNvSpPr>
              <p:nvPr/>
            </p:nvSpPr>
            <p:spPr bwMode="auto">
              <a:xfrm flipH="1">
                <a:off x="4186" y="2047"/>
                <a:ext cx="146" cy="111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sp>
          <p:nvSpPr>
            <p:cNvPr id="89" name="Line 136"/>
            <p:cNvSpPr>
              <a:spLocks noChangeShapeType="1"/>
            </p:cNvSpPr>
            <p:nvPr/>
          </p:nvSpPr>
          <p:spPr bwMode="auto">
            <a:xfrm flipH="1">
              <a:off x="6732558" y="3543726"/>
              <a:ext cx="1016536" cy="82671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90" name="Group 153"/>
            <p:cNvGrpSpPr>
              <a:grpSpLocks/>
            </p:cNvGrpSpPr>
            <p:nvPr/>
          </p:nvGrpSpPr>
          <p:grpSpPr bwMode="auto">
            <a:xfrm>
              <a:off x="5467652" y="4088364"/>
              <a:ext cx="4750933" cy="1949692"/>
              <a:chOff x="3082" y="2355"/>
              <a:chExt cx="2678" cy="1099"/>
            </a:xfrm>
          </p:grpSpPr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4790" y="2491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/>
                  <a:t>send ack1</a:t>
                </a:r>
              </a:p>
            </p:txBody>
          </p:sp>
          <p:sp>
            <p:nvSpPr>
              <p:cNvPr id="92" name="Text Box 96"/>
              <p:cNvSpPr txBox="1">
                <a:spLocks noChangeArrowheads="1"/>
              </p:cNvSpPr>
              <p:nvPr/>
            </p:nvSpPr>
            <p:spPr bwMode="auto">
              <a:xfrm>
                <a:off x="3082" y="2842"/>
                <a:ext cx="728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/>
                  <a:t>send pkt2</a:t>
                </a:r>
              </a:p>
            </p:txBody>
          </p:sp>
          <p:sp>
            <p:nvSpPr>
              <p:cNvPr id="93" name="Text Box 98"/>
              <p:cNvSpPr txBox="1">
                <a:spLocks noChangeArrowheads="1"/>
              </p:cNvSpPr>
              <p:nvPr/>
            </p:nvSpPr>
            <p:spPr bwMode="auto">
              <a:xfrm>
                <a:off x="3155" y="2703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rcv ack1</a:t>
                </a:r>
              </a:p>
            </p:txBody>
          </p:sp>
          <p:grpSp>
            <p:nvGrpSpPr>
              <p:cNvPr id="94" name="Group 148"/>
              <p:cNvGrpSpPr>
                <a:grpSpLocks/>
              </p:cNvGrpSpPr>
              <p:nvPr/>
            </p:nvGrpSpPr>
            <p:grpSpPr bwMode="auto">
              <a:xfrm>
                <a:off x="3843" y="2895"/>
                <a:ext cx="927" cy="247"/>
                <a:chOff x="3849" y="2883"/>
                <a:chExt cx="927" cy="247"/>
              </a:xfrm>
            </p:grpSpPr>
            <p:sp>
              <p:nvSpPr>
                <p:cNvPr id="117" name="Line 105"/>
                <p:cNvSpPr>
                  <a:spLocks noChangeShapeType="1"/>
                </p:cNvSpPr>
                <p:nvPr/>
              </p:nvSpPr>
              <p:spPr bwMode="auto">
                <a:xfrm>
                  <a:off x="3849" y="2905"/>
                  <a:ext cx="927" cy="225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18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334" y="2883"/>
                  <a:ext cx="350" cy="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 dirty="0">
                      <a:solidFill>
                        <a:srgbClr val="000099"/>
                      </a:solidFill>
                      <a:latin typeface="Arial" charset="0"/>
                    </a:rPr>
                    <a:t>pkt2</a:t>
                  </a:r>
                </a:p>
              </p:txBody>
            </p:sp>
          </p:grpSp>
          <p:grpSp>
            <p:nvGrpSpPr>
              <p:cNvPr id="95" name="Group 150"/>
              <p:cNvGrpSpPr>
                <a:grpSpLocks/>
              </p:cNvGrpSpPr>
              <p:nvPr/>
            </p:nvGrpSpPr>
            <p:grpSpPr bwMode="auto">
              <a:xfrm>
                <a:off x="3873" y="2603"/>
                <a:ext cx="927" cy="261"/>
                <a:chOff x="2229" y="3431"/>
                <a:chExt cx="927" cy="261"/>
              </a:xfrm>
            </p:grpSpPr>
            <p:sp>
              <p:nvSpPr>
                <p:cNvPr id="115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2229" y="3467"/>
                  <a:ext cx="927" cy="225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1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283" y="3431"/>
                  <a:ext cx="38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solidFill>
                        <a:srgbClr val="008000"/>
                      </a:solidFill>
                      <a:latin typeface="Arial" charset="0"/>
                    </a:rPr>
                    <a:t>ack1</a:t>
                  </a:r>
                </a:p>
              </p:txBody>
            </p:sp>
          </p:grpSp>
          <p:grpSp>
            <p:nvGrpSpPr>
              <p:cNvPr id="96" name="Group 113"/>
              <p:cNvGrpSpPr>
                <a:grpSpLocks/>
              </p:cNvGrpSpPr>
              <p:nvPr/>
            </p:nvGrpSpPr>
            <p:grpSpPr bwMode="auto">
              <a:xfrm>
                <a:off x="3840" y="3110"/>
                <a:ext cx="927" cy="291"/>
                <a:chOff x="837" y="2540"/>
                <a:chExt cx="927" cy="291"/>
              </a:xfrm>
            </p:grpSpPr>
            <p:sp>
              <p:nvSpPr>
                <p:cNvPr id="113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37" y="2606"/>
                  <a:ext cx="927" cy="225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14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1086" y="2540"/>
                  <a:ext cx="379" cy="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 dirty="0">
                      <a:solidFill>
                        <a:srgbClr val="008000"/>
                      </a:solidFill>
                      <a:latin typeface="Arial" charset="0"/>
                    </a:rPr>
                    <a:t>ack2</a:t>
                  </a:r>
                </a:p>
              </p:txBody>
            </p:sp>
          </p:grpSp>
          <p:grpSp>
            <p:nvGrpSpPr>
              <p:cNvPr id="97" name="Group 137"/>
              <p:cNvGrpSpPr>
                <a:grpSpLocks/>
              </p:cNvGrpSpPr>
              <p:nvPr/>
            </p:nvGrpSpPr>
            <p:grpSpPr bwMode="auto">
              <a:xfrm>
                <a:off x="3121" y="2355"/>
                <a:ext cx="728" cy="370"/>
                <a:chOff x="2839" y="3285"/>
                <a:chExt cx="728" cy="370"/>
              </a:xfrm>
            </p:grpSpPr>
            <p:sp>
              <p:nvSpPr>
                <p:cNvPr id="111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839" y="3429"/>
                  <a:ext cx="728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2000" dirty="0"/>
                    <a:t>send pkt2</a:t>
                  </a:r>
                </a:p>
              </p:txBody>
            </p:sp>
            <p:sp>
              <p:nvSpPr>
                <p:cNvPr id="112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916" y="3285"/>
                  <a:ext cx="64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2000"/>
                    <a:t>rcv ack1</a:t>
                  </a:r>
                </a:p>
              </p:txBody>
            </p:sp>
          </p:grpSp>
          <p:grpSp>
            <p:nvGrpSpPr>
              <p:cNvPr id="98" name="Group 138"/>
              <p:cNvGrpSpPr>
                <a:grpSpLocks/>
              </p:cNvGrpSpPr>
              <p:nvPr/>
            </p:nvGrpSpPr>
            <p:grpSpPr bwMode="auto">
              <a:xfrm>
                <a:off x="3817" y="2418"/>
                <a:ext cx="975" cy="359"/>
                <a:chOff x="850" y="1159"/>
                <a:chExt cx="927" cy="323"/>
              </a:xfrm>
            </p:grpSpPr>
            <p:sp>
              <p:nvSpPr>
                <p:cNvPr id="109" name="Line 139"/>
                <p:cNvSpPr>
                  <a:spLocks noChangeShapeType="1"/>
                </p:cNvSpPr>
                <p:nvPr/>
              </p:nvSpPr>
              <p:spPr bwMode="auto">
                <a:xfrm>
                  <a:off x="850" y="1257"/>
                  <a:ext cx="927" cy="225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10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1109" y="1159"/>
                  <a:ext cx="333" cy="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 dirty="0">
                      <a:solidFill>
                        <a:srgbClr val="000099"/>
                      </a:solidFill>
                      <a:latin typeface="Arial" charset="0"/>
                    </a:rPr>
                    <a:t>pkt2</a:t>
                  </a:r>
                </a:p>
              </p:txBody>
            </p:sp>
          </p:grpSp>
          <p:grpSp>
            <p:nvGrpSpPr>
              <p:cNvPr id="99" name="Group 142"/>
              <p:cNvGrpSpPr>
                <a:grpSpLocks/>
              </p:cNvGrpSpPr>
              <p:nvPr/>
            </p:nvGrpSpPr>
            <p:grpSpPr bwMode="auto">
              <a:xfrm>
                <a:off x="4782" y="2661"/>
                <a:ext cx="743" cy="349"/>
                <a:chOff x="4776" y="2967"/>
                <a:chExt cx="743" cy="349"/>
              </a:xfrm>
            </p:grpSpPr>
            <p:sp>
              <p:nvSpPr>
                <p:cNvPr id="107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780" y="2967"/>
                  <a:ext cx="628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2000" dirty="0" err="1"/>
                    <a:t>rcv</a:t>
                  </a:r>
                  <a:r>
                    <a:rPr lang="en-US" sz="2000" dirty="0"/>
                    <a:t> pkt2</a:t>
                  </a:r>
                </a:p>
              </p:txBody>
            </p:sp>
            <p:sp>
              <p:nvSpPr>
                <p:cNvPr id="10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4776" y="3090"/>
                  <a:ext cx="743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2000" dirty="0"/>
                    <a:t>send ack2</a:t>
                  </a:r>
                </a:p>
              </p:txBody>
            </p:sp>
          </p:grpSp>
          <p:grpSp>
            <p:nvGrpSpPr>
              <p:cNvPr id="100" name="Group 149"/>
              <p:cNvGrpSpPr>
                <a:grpSpLocks/>
              </p:cNvGrpSpPr>
              <p:nvPr/>
            </p:nvGrpSpPr>
            <p:grpSpPr bwMode="auto">
              <a:xfrm>
                <a:off x="3840" y="2756"/>
                <a:ext cx="927" cy="309"/>
                <a:chOff x="3792" y="2738"/>
                <a:chExt cx="927" cy="309"/>
              </a:xfrm>
            </p:grpSpPr>
            <p:sp>
              <p:nvSpPr>
                <p:cNvPr id="105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792" y="2822"/>
                  <a:ext cx="927" cy="225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06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4089" y="2738"/>
                  <a:ext cx="379" cy="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 dirty="0">
                      <a:solidFill>
                        <a:srgbClr val="008000"/>
                      </a:solidFill>
                      <a:latin typeface="Arial" charset="0"/>
                    </a:rPr>
                    <a:t>ack2</a:t>
                  </a:r>
                </a:p>
              </p:txBody>
            </p:sp>
          </p:grpSp>
          <p:grpSp>
            <p:nvGrpSpPr>
              <p:cNvPr id="101" name="Group 152"/>
              <p:cNvGrpSpPr>
                <a:grpSpLocks/>
              </p:cNvGrpSpPr>
              <p:nvPr/>
            </p:nvGrpSpPr>
            <p:grpSpPr bwMode="auto">
              <a:xfrm>
                <a:off x="4757" y="2967"/>
                <a:ext cx="1003" cy="487"/>
                <a:chOff x="4757" y="2967"/>
                <a:chExt cx="1003" cy="487"/>
              </a:xfrm>
            </p:grpSpPr>
            <p:sp>
              <p:nvSpPr>
                <p:cNvPr id="10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780" y="2967"/>
                  <a:ext cx="619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2000" dirty="0" err="1"/>
                    <a:t>rcv</a:t>
                  </a:r>
                  <a:r>
                    <a:rPr lang="en-US" sz="2000" dirty="0"/>
                    <a:t> pkt2</a:t>
                  </a:r>
                </a:p>
              </p:txBody>
            </p:sp>
            <p:sp>
              <p:nvSpPr>
                <p:cNvPr id="103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782" y="3228"/>
                  <a:ext cx="743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2000" dirty="0"/>
                    <a:t>send ack2</a:t>
                  </a:r>
                </a:p>
              </p:txBody>
            </p:sp>
            <p:sp>
              <p:nvSpPr>
                <p:cNvPr id="104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4757" y="3128"/>
                  <a:ext cx="1003" cy="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i="1" dirty="0"/>
                    <a:t>(detect duplicate)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359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770992"/>
          </a:xfrm>
        </p:spPr>
        <p:txBody>
          <a:bodyPr/>
          <a:lstStyle/>
          <a:p>
            <a:r>
              <a:rPr lang="en-US" dirty="0"/>
              <a:t>Naïve ACK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703377"/>
          </a:xfrm>
        </p:spPr>
        <p:txBody>
          <a:bodyPr>
            <a:normAutofit/>
          </a:bodyPr>
          <a:lstStyle/>
          <a:p>
            <a:r>
              <a:rPr lang="en-US" dirty="0"/>
              <a:t>Solves packet loss/corruption, and ordering</a:t>
            </a:r>
          </a:p>
          <a:p>
            <a:pPr lvl="1"/>
            <a:r>
              <a:rPr lang="en-US" dirty="0"/>
              <a:t>Do not send packet </a:t>
            </a:r>
            <a:r>
              <a:rPr lang="en-US" i="1" dirty="0"/>
              <a:t>n</a:t>
            </a:r>
            <a:r>
              <a:rPr lang="en-US" dirty="0"/>
              <a:t> until we get ACK </a:t>
            </a:r>
            <a:r>
              <a:rPr lang="en-US" i="1" dirty="0"/>
              <a:t>n-1</a:t>
            </a:r>
            <a:r>
              <a:rPr lang="en-US" dirty="0"/>
              <a:t>.</a:t>
            </a:r>
          </a:p>
          <a:p>
            <a:r>
              <a:rPr lang="en-US" b="1" dirty="0"/>
              <a:t>Timeout</a:t>
            </a:r>
            <a:r>
              <a:rPr lang="en-US" dirty="0"/>
              <a:t> is necessary to decide when a packet is lost</a:t>
            </a:r>
          </a:p>
          <a:p>
            <a:pPr lvl="1"/>
            <a:r>
              <a:rPr lang="en-US" dirty="0"/>
              <a:t>Sender cannot ever really know the status of a packet, unless got an ACK.</a:t>
            </a:r>
          </a:p>
          <a:p>
            <a:pPr lvl="1"/>
            <a:r>
              <a:rPr lang="en-US" dirty="0"/>
              <a:t>If timeout is premature, then sender may retry too soon.  That’s OK because both sender and receiver can simply discard old/duplicate packets:</a:t>
            </a:r>
          </a:p>
          <a:p>
            <a:pPr lvl="1"/>
            <a:r>
              <a:rPr lang="en-US" dirty="0"/>
              <a:t>If sender already got ACK </a:t>
            </a:r>
            <a:r>
              <a:rPr lang="en-US" i="1" dirty="0"/>
              <a:t>n</a:t>
            </a:r>
            <a:r>
              <a:rPr lang="en-US" dirty="0"/>
              <a:t>, then there is no need to send packet </a:t>
            </a:r>
            <a:r>
              <a:rPr lang="en-US" i="1" dirty="0"/>
              <a:t>n</a:t>
            </a:r>
            <a:r>
              <a:rPr lang="en-US" dirty="0"/>
              <a:t> in response to ACK </a:t>
            </a:r>
            <a:r>
              <a:rPr lang="en-US" i="1" dirty="0"/>
              <a:t>n-1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receiver already got packet </a:t>
            </a:r>
            <a:r>
              <a:rPr lang="en-US" i="1" dirty="0"/>
              <a:t>n</a:t>
            </a:r>
            <a:r>
              <a:rPr lang="en-US" dirty="0"/>
              <a:t>, then there is no need to send ACK </a:t>
            </a:r>
            <a:r>
              <a:rPr lang="en-US" i="1" dirty="0"/>
              <a:t>n-1</a:t>
            </a:r>
            <a:r>
              <a:rPr lang="en-US" dirty="0"/>
              <a:t> in response to packet </a:t>
            </a:r>
            <a:r>
              <a:rPr lang="en-US" i="1" dirty="0"/>
              <a:t>n-1</a:t>
            </a:r>
            <a:r>
              <a:rPr lang="en-US" dirty="0"/>
              <a:t>.</a:t>
            </a:r>
          </a:p>
          <a:p>
            <a:r>
              <a:rPr lang="en-US" dirty="0"/>
              <a:t>At most, twice the necessary data will be “in flight.”</a:t>
            </a:r>
          </a:p>
        </p:txBody>
      </p:sp>
    </p:spTree>
    <p:extLst>
      <p:ext uri="{BB962C8B-B14F-4D97-AF65-F5344CB8AC3E}">
        <p14:creationId xmlns:p14="http://schemas.microsoft.com/office/powerpoint/2010/main" val="16745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ACK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“</a:t>
            </a:r>
            <a:r>
              <a:rPr lang="en-US" b="1" dirty="0">
                <a:solidFill>
                  <a:schemeClr val="accent6"/>
                </a:solidFill>
              </a:rPr>
              <a:t>stop and wait</a:t>
            </a:r>
            <a:r>
              <a:rPr lang="en-US" dirty="0"/>
              <a:t>” protocol.</a:t>
            </a:r>
          </a:p>
          <a:p>
            <a:r>
              <a:rPr lang="en-US" dirty="0"/>
              <a:t>Round-trip time (RTT) of packets dominates performance.</a:t>
            </a:r>
          </a:p>
          <a:p>
            <a:r>
              <a:rPr lang="en-US" dirty="0" err="1"/>
              <a:t>Eg</a:t>
            </a:r>
            <a:r>
              <a:rPr lang="en-US" dirty="0"/>
              <a:t>., An ISP’s fiber link from New Jersey to San Jose, CA:</a:t>
            </a:r>
            <a:br>
              <a:rPr lang="en-US" dirty="0"/>
            </a:br>
            <a:r>
              <a:rPr lang="en-US" b="1" dirty="0">
                <a:solidFill>
                  <a:schemeClr val="accent6"/>
                </a:solidFill>
              </a:rPr>
              <a:t>1 </a:t>
            </a:r>
            <a:r>
              <a:rPr lang="en-US" b="1" dirty="0" err="1">
                <a:solidFill>
                  <a:schemeClr val="accent6"/>
                </a:solidFill>
              </a:rPr>
              <a:t>Gbps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link, 15 </a:t>
            </a:r>
            <a:r>
              <a:rPr lang="en-US" dirty="0" err="1"/>
              <a:t>ms</a:t>
            </a:r>
            <a:r>
              <a:rPr lang="en-US" dirty="0"/>
              <a:t> propagation delay, 1.5 </a:t>
            </a:r>
            <a:r>
              <a:rPr lang="en-US" dirty="0" err="1"/>
              <a:t>kByte</a:t>
            </a:r>
            <a:r>
              <a:rPr lang="en-US" dirty="0"/>
              <a:t> packet size:</a:t>
            </a:r>
          </a:p>
          <a:p>
            <a:pPr lvl="1"/>
            <a:r>
              <a:rPr lang="en-US" dirty="0"/>
              <a:t>RTT = 2 (15 </a:t>
            </a:r>
            <a:r>
              <a:rPr lang="en-US" dirty="0" err="1"/>
              <a:t>ms</a:t>
            </a:r>
            <a:r>
              <a:rPr lang="en-US" dirty="0"/>
              <a:t> + 1.5 </a:t>
            </a:r>
            <a:r>
              <a:rPr lang="en-US" dirty="0" err="1"/>
              <a:t>kByte</a:t>
            </a:r>
            <a:r>
              <a:rPr lang="en-US" dirty="0"/>
              <a:t> * 8 bit/Byte / 1 </a:t>
            </a:r>
            <a:r>
              <a:rPr lang="en-US" dirty="0" err="1"/>
              <a:t>Gbps</a:t>
            </a:r>
            <a:r>
              <a:rPr lang="en-US" dirty="0"/>
              <a:t>) = 30.01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RTT is dominated by the 30 </a:t>
            </a:r>
            <a:r>
              <a:rPr lang="en-US" dirty="0" err="1"/>
              <a:t>ms</a:t>
            </a:r>
            <a:r>
              <a:rPr lang="en-US" dirty="0"/>
              <a:t> round-trip propagation delay.</a:t>
            </a:r>
          </a:p>
          <a:p>
            <a:pPr lvl="1"/>
            <a:r>
              <a:rPr lang="en-US" dirty="0"/>
              <a:t>Effective throughput is just 1.5 </a:t>
            </a:r>
            <a:r>
              <a:rPr lang="en-US" dirty="0" err="1"/>
              <a:t>kByte</a:t>
            </a:r>
            <a:r>
              <a:rPr lang="en-US" dirty="0"/>
              <a:t> * 8 bit/Byte / 30.01 </a:t>
            </a:r>
            <a:r>
              <a:rPr lang="en-US" dirty="0" err="1"/>
              <a:t>ms</a:t>
            </a:r>
            <a:r>
              <a:rPr lang="en-US" dirty="0"/>
              <a:t> = </a:t>
            </a:r>
            <a:r>
              <a:rPr lang="en-US" b="1" dirty="0">
                <a:solidFill>
                  <a:srgbClr val="C00000"/>
                </a:solidFill>
              </a:rPr>
              <a:t>250 kbps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Performance with ACKs is </a:t>
            </a:r>
            <a:r>
              <a:rPr lang="en-US" b="1" dirty="0">
                <a:solidFill>
                  <a:srgbClr val="C00000"/>
                </a:solidFill>
              </a:rPr>
              <a:t>4000× </a:t>
            </a:r>
            <a:r>
              <a:rPr lang="en-US" dirty="0"/>
              <a:t>slower than without ACKs.</a:t>
            </a:r>
          </a:p>
        </p:txBody>
      </p:sp>
    </p:spTree>
    <p:extLst>
      <p:ext uri="{BB962C8B-B14F-4D97-AF65-F5344CB8AC3E}">
        <p14:creationId xmlns:p14="http://schemas.microsoft.com/office/powerpoint/2010/main" val="145462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wait illustration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356280" y="1492511"/>
            <a:ext cx="12548280" cy="4549473"/>
            <a:chOff x="0" y="1446213"/>
            <a:chExt cx="8963025" cy="3249612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557588" y="2001838"/>
              <a:ext cx="2227262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33363" y="1797050"/>
              <a:ext cx="3232150" cy="35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latin typeface="Arial" charset="0"/>
                </a:rPr>
                <a:t>first packet bit transmitted, t = 0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546475" y="1782763"/>
              <a:ext cx="23813" cy="2913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5773738" y="1795463"/>
              <a:ext cx="22225" cy="289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017838" y="1446213"/>
              <a:ext cx="885825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400" dirty="0">
                  <a:latin typeface="Arial" charset="0"/>
                </a:rPr>
                <a:t>sender</a:t>
              </a:r>
              <a:endParaRPr lang="en-US" altLang="en-US" sz="2400" dirty="0">
                <a:latin typeface="Times New Roman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195888" y="1446213"/>
              <a:ext cx="946150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400" dirty="0">
                  <a:latin typeface="Arial" charset="0"/>
                </a:rPr>
                <a:t>receiver</a:t>
              </a:r>
              <a:endParaRPr lang="en-US" altLang="en-US" sz="2400" dirty="0">
                <a:latin typeface="Times New Roman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570288" y="1997075"/>
              <a:ext cx="2190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575050" y="4108450"/>
              <a:ext cx="219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3575050" y="3165475"/>
              <a:ext cx="2209800" cy="922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52825" y="1995488"/>
              <a:ext cx="2232025" cy="11557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408363" y="199548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3408363" y="223678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3419475" y="4095750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755900" y="296862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RTT</a:t>
              </a:r>
              <a:r>
                <a:rPr lang="en-US" altLang="en-US" sz="1100">
                  <a:latin typeface="Arial" charset="0"/>
                </a:rPr>
                <a:t> </a:t>
              </a:r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443288" y="327660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3448050" y="225901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0" y="2074863"/>
              <a:ext cx="3465513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latin typeface="Arial" charset="0"/>
                </a:rPr>
                <a:t>last packet bit transmitted, </a:t>
              </a: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t = L / R</a:t>
              </a:r>
              <a:endParaRPr lang="en-US" altLang="en-US" sz="20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5761038" y="2909888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842000" y="2733675"/>
              <a:ext cx="24257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>
                  <a:latin typeface="Arial" charset="0"/>
                </a:rPr>
                <a:t>first packet bit arrives</a:t>
              </a:r>
              <a:endParaRPr lang="en-US" altLang="en-US" sz="2000">
                <a:latin typeface="Times New Roman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5784850" y="3159125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848350" y="2986088"/>
              <a:ext cx="31146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dirty="0">
                  <a:latin typeface="Arial" charset="0"/>
                </a:rPr>
                <a:t>last packet bit arrives, send ACK</a:t>
              </a:r>
              <a:endParaRPr lang="en-US" altLang="en-US" sz="2000" dirty="0">
                <a:latin typeface="Times New Roman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825500" y="3768725"/>
              <a:ext cx="2686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latin typeface="Arial" charset="0"/>
                </a:rPr>
                <a:t>ACK arrives, send next </a:t>
              </a:r>
            </a:p>
            <a:p>
              <a:pPr algn="r"/>
              <a:r>
                <a:rPr lang="en-US" altLang="en-US" sz="2000">
                  <a:latin typeface="Arial" charset="0"/>
                </a:rPr>
                <a:t>packet, </a:t>
              </a: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t = RTT + L / R</a:t>
              </a:r>
              <a:endParaRPr lang="en-US" altLang="en-US" sz="2000">
                <a:solidFill>
                  <a:srgbClr val="CC0000"/>
                </a:solidFill>
                <a:latin typeface="Times New Roman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570288" y="4103688"/>
              <a:ext cx="1419225" cy="577850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563938" y="4095750"/>
              <a:ext cx="1281112" cy="534988"/>
              <a:chOff x="12315" y="13225"/>
              <a:chExt cx="2775" cy="913"/>
            </a:xfrm>
          </p:grpSpPr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3563938" y="4337050"/>
              <a:ext cx="31750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887788" y="4460875"/>
              <a:ext cx="541337" cy="23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id="{8569D615-6501-D94D-AB36-9C8E9F3A40D6}"/>
              </a:ext>
            </a:extLst>
          </p:cNvPr>
          <p:cNvSpPr/>
          <p:nvPr/>
        </p:nvSpPr>
        <p:spPr>
          <a:xfrm>
            <a:off x="3552294" y="2710542"/>
            <a:ext cx="442764" cy="2177143"/>
          </a:xfrm>
          <a:prstGeom prst="leftBrace">
            <a:avLst>
              <a:gd name="adj1" fmla="val 36068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F8910-3255-1D48-AF05-14F53CAE9CC1}"/>
              </a:ext>
            </a:extLst>
          </p:cNvPr>
          <p:cNvSpPr txBox="1"/>
          <p:nvPr/>
        </p:nvSpPr>
        <p:spPr>
          <a:xfrm>
            <a:off x="1787322" y="3424611"/>
            <a:ext cx="173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chemeClr val="accent6"/>
                </a:solidFill>
              </a:rPr>
              <a:t>All this time is idle and wasted.</a:t>
            </a:r>
          </a:p>
        </p:txBody>
      </p:sp>
    </p:spTree>
    <p:extLst>
      <p:ext uri="{BB962C8B-B14F-4D97-AF65-F5344CB8AC3E}">
        <p14:creationId xmlns:p14="http://schemas.microsoft.com/office/powerpoint/2010/main" val="5604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82413"/>
            <a:ext cx="11639227" cy="624947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Pipelining</a:t>
            </a:r>
            <a:r>
              <a:rPr lang="en-US" dirty="0"/>
              <a:t> hides latency to increase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925976"/>
            <a:ext cx="11639227" cy="59320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Pipelining: allow multiple “in-flight” packets, not yet ACK-ed.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Packet </a:t>
            </a:r>
            <a:r>
              <a:rPr lang="en-US" b="1" dirty="0">
                <a:solidFill>
                  <a:schemeClr val="accent6"/>
                </a:solidFill>
              </a:rPr>
              <a:t>buffering</a:t>
            </a:r>
            <a:r>
              <a:rPr lang="en-US" dirty="0"/>
              <a:t> &amp; acknowledgement become more complex.</a:t>
            </a:r>
          </a:p>
          <a:p>
            <a:r>
              <a:rPr lang="en-US" dirty="0"/>
              <a:t>Later we’ll talk about flow/congestion control to prevent overwhelming the receiver/network.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998353" y="1430115"/>
            <a:ext cx="10169461" cy="3790067"/>
            <a:chOff x="1873150" y="1904678"/>
            <a:chExt cx="6359525" cy="2370138"/>
          </a:xfrm>
        </p:grpSpPr>
        <p:pic>
          <p:nvPicPr>
            <p:cNvPr id="4" name="Picture 5" descr="rdt_pipelined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150" y="1904678"/>
              <a:ext cx="6105525" cy="237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873150" y="2582541"/>
              <a:ext cx="469900" cy="465137"/>
              <a:chOff x="881" y="2283"/>
              <a:chExt cx="296" cy="293"/>
            </a:xfrm>
          </p:grpSpPr>
          <p:sp>
            <p:nvSpPr>
              <p:cNvPr id="6" name="Rectangle 43"/>
              <p:cNvSpPr>
                <a:spLocks noChangeArrowheads="1"/>
              </p:cNvSpPr>
              <p:nvPr/>
            </p:nvSpPr>
            <p:spPr bwMode="auto">
              <a:xfrm>
                <a:off x="1026" y="2283"/>
                <a:ext cx="122" cy="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 flipH="1">
                <a:off x="881" y="2283"/>
                <a:ext cx="296" cy="293"/>
                <a:chOff x="2839" y="3501"/>
                <a:chExt cx="755" cy="803"/>
              </a:xfrm>
            </p:grpSpPr>
            <p:pic>
              <p:nvPicPr>
                <p:cNvPr id="8" name="Picture 3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Freeform 38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7813575" y="2595241"/>
              <a:ext cx="185737" cy="431800"/>
            </a:xfrm>
            <a:custGeom>
              <a:avLst/>
              <a:gdLst>
                <a:gd name="T0" fmla="*/ 2147483647 w 117"/>
                <a:gd name="T1" fmla="*/ 2147483647 h 272"/>
                <a:gd name="T2" fmla="*/ 2147483647 w 117"/>
                <a:gd name="T3" fmla="*/ 2147483647 h 272"/>
                <a:gd name="T4" fmla="*/ 2147483647 w 117"/>
                <a:gd name="T5" fmla="*/ 2147483647 h 272"/>
                <a:gd name="T6" fmla="*/ 0 w 117"/>
                <a:gd name="T7" fmla="*/ 2147483647 h 272"/>
                <a:gd name="T8" fmla="*/ 2147483647 w 117"/>
                <a:gd name="T9" fmla="*/ 2147483647 h 272"/>
                <a:gd name="T10" fmla="*/ 2147483647 w 117"/>
                <a:gd name="T11" fmla="*/ 2147483647 h 272"/>
                <a:gd name="T12" fmla="*/ 2147483647 w 117"/>
                <a:gd name="T13" fmla="*/ 0 h 272"/>
                <a:gd name="T14" fmla="*/ 2147483647 w 117"/>
                <a:gd name="T15" fmla="*/ 2147483647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272">
                  <a:moveTo>
                    <a:pt x="6" y="6"/>
                  </a:moveTo>
                  <a:lnTo>
                    <a:pt x="3" y="77"/>
                  </a:lnTo>
                  <a:lnTo>
                    <a:pt x="59" y="120"/>
                  </a:lnTo>
                  <a:lnTo>
                    <a:pt x="0" y="146"/>
                  </a:lnTo>
                  <a:lnTo>
                    <a:pt x="3" y="270"/>
                  </a:lnTo>
                  <a:lnTo>
                    <a:pt x="117" y="272"/>
                  </a:lnTo>
                  <a:lnTo>
                    <a:pt x="114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984650" y="2600003"/>
              <a:ext cx="469900" cy="465138"/>
              <a:chOff x="881" y="2283"/>
              <a:chExt cx="296" cy="293"/>
            </a:xfrm>
          </p:grpSpPr>
          <p:sp>
            <p:nvSpPr>
              <p:cNvPr id="12" name="Rectangle 51"/>
              <p:cNvSpPr>
                <a:spLocks noChangeArrowheads="1"/>
              </p:cNvSpPr>
              <p:nvPr/>
            </p:nvSpPr>
            <p:spPr bwMode="auto">
              <a:xfrm>
                <a:off x="1026" y="2283"/>
                <a:ext cx="122" cy="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 flipH="1">
                <a:off x="881" y="2283"/>
                <a:ext cx="296" cy="293"/>
                <a:chOff x="2839" y="3501"/>
                <a:chExt cx="755" cy="803"/>
              </a:xfrm>
            </p:grpSpPr>
            <p:pic>
              <p:nvPicPr>
                <p:cNvPr id="14" name="Picture 5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Freeform 54"/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4795737" y="2466653"/>
              <a:ext cx="223838" cy="501650"/>
              <a:chOff x="4140" y="429"/>
              <a:chExt cx="1425" cy="2396"/>
            </a:xfrm>
          </p:grpSpPr>
          <p:sp>
            <p:nvSpPr>
              <p:cNvPr id="17" name="Freeform 56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" name="Rectangle 57"/>
              <p:cNvSpPr>
                <a:spLocks noChangeArrowheads="1"/>
              </p:cNvSpPr>
              <p:nvPr/>
            </p:nvSpPr>
            <p:spPr bwMode="auto">
              <a:xfrm>
                <a:off x="4211" y="429"/>
                <a:ext cx="1041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9" name="Freeform 58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" name="Freeform 59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" name="Rectangle 60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7" name="AutoShape 62"/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48" name="AutoShape 63"/>
                <p:cNvSpPr>
                  <a:spLocks noChangeArrowheads="1"/>
                </p:cNvSpPr>
                <p:nvPr/>
              </p:nvSpPr>
              <p:spPr bwMode="auto">
                <a:xfrm>
                  <a:off x="623" y="2586"/>
                  <a:ext cx="70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23" name="Rectangle 64"/>
              <p:cNvSpPr>
                <a:spLocks noChangeArrowheads="1"/>
              </p:cNvSpPr>
              <p:nvPr/>
            </p:nvSpPr>
            <p:spPr bwMode="auto">
              <a:xfrm>
                <a:off x="4221" y="1020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24" name="Group 65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" name="AutoShape 66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3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46" name="AutoShape 6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70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25" name="Rectangle 68"/>
              <p:cNvSpPr>
                <a:spLocks noChangeArrowheads="1"/>
              </p:cNvSpPr>
              <p:nvPr/>
            </p:nvSpPr>
            <p:spPr bwMode="auto">
              <a:xfrm>
                <a:off x="4221" y="1362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6" name="Rectangle 69"/>
              <p:cNvSpPr>
                <a:spLocks noChangeArrowheads="1"/>
              </p:cNvSpPr>
              <p:nvPr/>
            </p:nvSpPr>
            <p:spPr bwMode="auto">
              <a:xfrm>
                <a:off x="4231" y="1657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27" name="Group 70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" name="AutoShape 71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8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44" name="AutoShape 72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2" cy="11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28" name="Freeform 73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9" name="Group 74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" name="AutoShape 75"/>
                <p:cNvSpPr>
                  <a:spLocks noChangeArrowheads="1"/>
                </p:cNvSpPr>
                <p:nvPr/>
              </p:nvSpPr>
              <p:spPr bwMode="auto">
                <a:xfrm>
                  <a:off x="611" y="2565"/>
                  <a:ext cx="730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42" name="AutoShape 76"/>
                <p:cNvSpPr>
                  <a:spLocks noChangeArrowheads="1"/>
                </p:cNvSpPr>
                <p:nvPr/>
              </p:nvSpPr>
              <p:spPr bwMode="auto">
                <a:xfrm>
                  <a:off x="623" y="2580"/>
                  <a:ext cx="705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30" name="Rectangle 77"/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1" name="Freeform 78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" name="Freeform 79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" name="Oval 80"/>
              <p:cNvSpPr>
                <a:spLocks noChangeArrowheads="1"/>
              </p:cNvSpPr>
              <p:nvPr/>
            </p:nvSpPr>
            <p:spPr bwMode="auto">
              <a:xfrm>
                <a:off x="5514" y="2613"/>
                <a:ext cx="51" cy="9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4" name="Freeform 81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" name="AutoShape 82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3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6" name="AutoShape 83"/>
              <p:cNvSpPr>
                <a:spLocks noChangeArrowheads="1"/>
              </p:cNvSpPr>
              <p:nvPr/>
            </p:nvSpPr>
            <p:spPr bwMode="auto">
              <a:xfrm>
                <a:off x="4211" y="2711"/>
                <a:ext cx="106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7" name="Oval 84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8" name="Oval 85"/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2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9" name="Oval 86"/>
              <p:cNvSpPr>
                <a:spLocks noChangeArrowheads="1"/>
              </p:cNvSpPr>
              <p:nvPr/>
            </p:nvSpPr>
            <p:spPr bwMode="auto">
              <a:xfrm>
                <a:off x="4666" y="2378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0" name="Rectangle 87"/>
              <p:cNvSpPr>
                <a:spLocks noChangeArrowheads="1"/>
              </p:cNvSpPr>
              <p:nvPr/>
            </p:nvSpPr>
            <p:spPr bwMode="auto">
              <a:xfrm>
                <a:off x="5060" y="1832"/>
                <a:ext cx="91" cy="76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49" name="Group 88"/>
            <p:cNvGrpSpPr>
              <a:grpSpLocks/>
            </p:cNvGrpSpPr>
            <p:nvPr/>
          </p:nvGrpSpPr>
          <p:grpSpPr bwMode="auto">
            <a:xfrm>
              <a:off x="7859612" y="2461891"/>
              <a:ext cx="223838" cy="501650"/>
              <a:chOff x="4140" y="429"/>
              <a:chExt cx="1425" cy="2396"/>
            </a:xfrm>
          </p:grpSpPr>
          <p:sp>
            <p:nvSpPr>
              <p:cNvPr id="50" name="Freeform 8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" name="Rectangle 90"/>
              <p:cNvSpPr>
                <a:spLocks noChangeArrowheads="1"/>
              </p:cNvSpPr>
              <p:nvPr/>
            </p:nvSpPr>
            <p:spPr bwMode="auto">
              <a:xfrm>
                <a:off x="4211" y="429"/>
                <a:ext cx="1041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2" name="Freeform 9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3" name="Freeform 9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" name="Rectangle 93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55" name="Group 9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" name="AutoShape 95"/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1" name="AutoShape 96"/>
                <p:cNvSpPr>
                  <a:spLocks noChangeArrowheads="1"/>
                </p:cNvSpPr>
                <p:nvPr/>
              </p:nvSpPr>
              <p:spPr bwMode="auto">
                <a:xfrm>
                  <a:off x="623" y="2586"/>
                  <a:ext cx="70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56" name="Rectangle 97"/>
              <p:cNvSpPr>
                <a:spLocks noChangeArrowheads="1"/>
              </p:cNvSpPr>
              <p:nvPr/>
            </p:nvSpPr>
            <p:spPr bwMode="auto">
              <a:xfrm>
                <a:off x="4221" y="1020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57" name="Group 9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8" name="AutoShape 99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3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9" name="AutoShape 100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70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58" name="Rectangle 101"/>
              <p:cNvSpPr>
                <a:spLocks noChangeArrowheads="1"/>
              </p:cNvSpPr>
              <p:nvPr/>
            </p:nvSpPr>
            <p:spPr bwMode="auto">
              <a:xfrm>
                <a:off x="4221" y="1362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9" name="Rectangle 102"/>
              <p:cNvSpPr>
                <a:spLocks noChangeArrowheads="1"/>
              </p:cNvSpPr>
              <p:nvPr/>
            </p:nvSpPr>
            <p:spPr bwMode="auto">
              <a:xfrm>
                <a:off x="4231" y="1657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grpSp>
            <p:nvGrpSpPr>
              <p:cNvPr id="60" name="Group 10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6" name="AutoShape 104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8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7" name="AutoShape 105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2" cy="11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61" name="Freeform 10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62" name="Group 10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4" name="AutoShape 108"/>
                <p:cNvSpPr>
                  <a:spLocks noChangeArrowheads="1"/>
                </p:cNvSpPr>
                <p:nvPr/>
              </p:nvSpPr>
              <p:spPr bwMode="auto">
                <a:xfrm>
                  <a:off x="611" y="2565"/>
                  <a:ext cx="730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5" name="AutoShape 109"/>
                <p:cNvSpPr>
                  <a:spLocks noChangeArrowheads="1"/>
                </p:cNvSpPr>
                <p:nvPr/>
              </p:nvSpPr>
              <p:spPr bwMode="auto">
                <a:xfrm>
                  <a:off x="623" y="2580"/>
                  <a:ext cx="705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63" name="Rectangle 110"/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4" name="Freeform 11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5" name="Freeform 11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6" name="Oval 113"/>
              <p:cNvSpPr>
                <a:spLocks noChangeArrowheads="1"/>
              </p:cNvSpPr>
              <p:nvPr/>
            </p:nvSpPr>
            <p:spPr bwMode="auto">
              <a:xfrm>
                <a:off x="5514" y="2613"/>
                <a:ext cx="51" cy="9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7" name="Freeform 11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8" name="AutoShape 115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3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9" name="AutoShape 116"/>
              <p:cNvSpPr>
                <a:spLocks noChangeArrowheads="1"/>
              </p:cNvSpPr>
              <p:nvPr/>
            </p:nvSpPr>
            <p:spPr bwMode="auto">
              <a:xfrm>
                <a:off x="4211" y="2711"/>
                <a:ext cx="106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0" name="Oval 11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1" name="Oval 118"/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2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Oval 119"/>
              <p:cNvSpPr>
                <a:spLocks noChangeArrowheads="1"/>
              </p:cNvSpPr>
              <p:nvPr/>
            </p:nvSpPr>
            <p:spPr bwMode="auto">
              <a:xfrm>
                <a:off x="4666" y="2378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3" name="Rectangle 120"/>
              <p:cNvSpPr>
                <a:spLocks noChangeArrowheads="1"/>
              </p:cNvSpPr>
              <p:nvPr/>
            </p:nvSpPr>
            <p:spPr bwMode="auto">
              <a:xfrm>
                <a:off x="5060" y="1832"/>
                <a:ext cx="91" cy="76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</p:grpSp>
      <p:sp>
        <p:nvSpPr>
          <p:cNvPr id="83" name="Rectangular Callout 82">
            <a:extLst>
              <a:ext uri="{FF2B5EF4-FFF2-40B4-BE49-F238E27FC236}">
                <a16:creationId xmlns:a16="http://schemas.microsoft.com/office/drawing/2014/main" id="{54F9B745-721D-B147-B0A1-9BAB4845B49C}"/>
              </a:ext>
            </a:extLst>
          </p:cNvPr>
          <p:cNvSpPr/>
          <p:nvPr/>
        </p:nvSpPr>
        <p:spPr>
          <a:xfrm>
            <a:off x="78659" y="3762016"/>
            <a:ext cx="1460706" cy="1281932"/>
          </a:xfrm>
          <a:prstGeom prst="wedgeRectCallout">
            <a:avLst>
              <a:gd name="adj1" fmla="val 57677"/>
              <a:gd name="adj2" fmla="val 8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b="1" dirty="0"/>
              <a:t>buffer</a:t>
            </a:r>
            <a:r>
              <a:rPr lang="en-US" dirty="0"/>
              <a:t> is a queue of data waiting to be consumed.</a:t>
            </a:r>
          </a:p>
        </p:txBody>
      </p:sp>
    </p:spTree>
    <p:extLst>
      <p:ext uri="{BB962C8B-B14F-4D97-AF65-F5344CB8AC3E}">
        <p14:creationId xmlns:p14="http://schemas.microsoft.com/office/powerpoint/2010/main" val="18949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increases link utilization</a:t>
            </a:r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263471" y="5368442"/>
            <a:ext cx="11639227" cy="137332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Window size </a:t>
            </a:r>
            <a:r>
              <a:rPr lang="en-US" dirty="0"/>
              <a:t>is the maximum number of in-flight packets (here it’s 3).</a:t>
            </a:r>
          </a:p>
          <a:p>
            <a:r>
              <a:rPr lang="en-US" dirty="0"/>
              <a:t>It’s </a:t>
            </a:r>
            <a:r>
              <a:rPr lang="en-US" b="1" dirty="0"/>
              <a:t>finite </a:t>
            </a:r>
            <a:r>
              <a:rPr lang="en-US" dirty="0"/>
              <a:t>to limit the data buffering required at sender &amp; receiver, and to limit the load placed on the network.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81052" y="911065"/>
            <a:ext cx="11004064" cy="4523893"/>
            <a:chOff x="0" y="1228725"/>
            <a:chExt cx="9144000" cy="3759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171825" y="1778000"/>
              <a:ext cx="2082800" cy="931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0" y="1571625"/>
              <a:ext cx="3086100" cy="354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latin typeface="Arial" charset="0"/>
                </a:rPr>
                <a:t>first packet bit transmitted, t = 0</a:t>
              </a:r>
              <a:endParaRPr lang="en-US" altLang="en-US" sz="2000">
                <a:latin typeface="Times New Roman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162300" y="1555750"/>
              <a:ext cx="20638" cy="3284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5243513" y="1568450"/>
              <a:ext cx="22225" cy="335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701925" y="1228725"/>
              <a:ext cx="1042988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400">
                  <a:latin typeface="Arial" charset="0"/>
                </a:rPr>
                <a:t>sender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30750" y="1228725"/>
              <a:ext cx="1108075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400" dirty="0">
                  <a:latin typeface="Arial" charset="0"/>
                </a:rPr>
                <a:t>receiver</a:t>
              </a:r>
              <a:endParaRPr lang="en-US" altLang="en-US" sz="2400" dirty="0">
                <a:latin typeface="Times New Roman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182938" y="1773238"/>
              <a:ext cx="2049462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189288" y="3905250"/>
              <a:ext cx="2049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67063" y="1770063"/>
              <a:ext cx="2087562" cy="1169987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032125" y="1770063"/>
              <a:ext cx="12382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032125" y="2014538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251075" y="2754313"/>
              <a:ext cx="9652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latin typeface="Arial" charset="0"/>
                </a:rPr>
                <a:t>RTT </a:t>
              </a:r>
              <a:endParaRPr lang="en-US" altLang="en-US" sz="2000">
                <a:latin typeface="Times New Roman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065463" y="3065463"/>
              <a:ext cx="9525" cy="8207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3070225" y="2036763"/>
              <a:ext cx="1588" cy="776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46075" y="1852613"/>
              <a:ext cx="2740025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latin typeface="Arial" charset="0"/>
                </a:rPr>
                <a:t>last bit transmitted, t = L / R</a:t>
              </a:r>
              <a:endParaRPr lang="en-US" altLang="en-US" sz="2000">
                <a:latin typeface="Times New Roman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5232400" y="2695575"/>
              <a:ext cx="1254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308600" y="2517775"/>
              <a:ext cx="26416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dirty="0">
                  <a:latin typeface="Arial" charset="0"/>
                </a:rPr>
                <a:t>first packet bit arrives</a:t>
              </a:r>
              <a:endParaRPr lang="en-US" altLang="en-US" sz="2000" dirty="0">
                <a:latin typeface="Times New Roman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254625" y="2946400"/>
              <a:ext cx="1190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313363" y="2770188"/>
              <a:ext cx="35814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dirty="0">
                  <a:latin typeface="Arial" charset="0"/>
                </a:rPr>
                <a:t>last packet bit arrives, send ACK</a:t>
              </a:r>
              <a:endParaRPr lang="en-US" altLang="en-US" sz="2000" dirty="0">
                <a:latin typeface="Times New Roman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93713" y="3562350"/>
              <a:ext cx="26352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2000">
                  <a:latin typeface="Arial" charset="0"/>
                </a:rPr>
                <a:t>ACK arrives, send next </a:t>
              </a:r>
            </a:p>
            <a:p>
              <a:pPr algn="r"/>
              <a:r>
                <a:rPr lang="en-US" altLang="en-US" sz="2000">
                  <a:latin typeface="Arial" charset="0"/>
                </a:rPr>
                <a:t>packet, t = RTT + L / R</a:t>
              </a:r>
              <a:endParaRPr lang="en-US" altLang="en-US" sz="2000">
                <a:latin typeface="Times New Roman" charset="0"/>
              </a:endParaRP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043238" y="3892550"/>
              <a:ext cx="1466850" cy="608013"/>
              <a:chOff x="12502" y="21425"/>
              <a:chExt cx="3400" cy="1025"/>
            </a:xfrm>
          </p:grpSpPr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H="1">
                <a:off x="12502" y="21425"/>
                <a:ext cx="28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>
                  <a:gd name="T0" fmla="*/ 0 w 1845"/>
                  <a:gd name="T1" fmla="*/ 0 h 592"/>
                  <a:gd name="T2" fmla="*/ 39547 w 1845"/>
                  <a:gd name="T3" fmla="*/ 12718 h 592"/>
                  <a:gd name="T4" fmla="*/ 23472 w 1845"/>
                  <a:gd name="T5" fmla="*/ 12718 h 592"/>
                  <a:gd name="T6" fmla="*/ 0 w 1845"/>
                  <a:gd name="T7" fmla="*/ 5307 h 592"/>
                  <a:gd name="T8" fmla="*/ 0 w 1845"/>
                  <a:gd name="T9" fmla="*/ 0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12815" y="21425"/>
                <a:ext cx="2776" cy="913"/>
                <a:chOff x="12315" y="13225"/>
                <a:chExt cx="2775" cy="913"/>
              </a:xfrm>
            </p:grpSpPr>
            <p:sp>
              <p:nvSpPr>
                <p:cNvPr id="30" name="Line 2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1" name="Line 2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171825" y="2022475"/>
              <a:ext cx="2087563" cy="11684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1825" y="2273300"/>
              <a:ext cx="2087563" cy="11684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189288" y="2954338"/>
              <a:ext cx="2065337" cy="931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3189288" y="3205163"/>
              <a:ext cx="2065337" cy="931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3032125" y="4130675"/>
              <a:ext cx="1466850" cy="606425"/>
              <a:chOff x="12502" y="21425"/>
              <a:chExt cx="3400" cy="1025"/>
            </a:xfrm>
          </p:grpSpPr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 flipH="1">
                <a:off x="12502" y="21425"/>
                <a:ext cx="28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>
                  <a:gd name="T0" fmla="*/ 0 w 1845"/>
                  <a:gd name="T1" fmla="*/ 0 h 592"/>
                  <a:gd name="T2" fmla="*/ 39547 w 1845"/>
                  <a:gd name="T3" fmla="*/ 12718 h 592"/>
                  <a:gd name="T4" fmla="*/ 23472 w 1845"/>
                  <a:gd name="T5" fmla="*/ 12718 h 592"/>
                  <a:gd name="T6" fmla="*/ 0 w 1845"/>
                  <a:gd name="T7" fmla="*/ 5307 h 592"/>
                  <a:gd name="T8" fmla="*/ 0 w 1845"/>
                  <a:gd name="T9" fmla="*/ 0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2815" y="21425"/>
                <a:ext cx="2776" cy="913"/>
                <a:chOff x="12315" y="13225"/>
                <a:chExt cx="2775" cy="913"/>
              </a:xfrm>
            </p:grpSpPr>
            <p:sp>
              <p:nvSpPr>
                <p:cNvPr id="42" name="Line 39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3" name="Line 40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3043238" y="4381500"/>
              <a:ext cx="1466850" cy="606425"/>
              <a:chOff x="12502" y="21425"/>
              <a:chExt cx="3400" cy="1025"/>
            </a:xfrm>
          </p:grpSpPr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 flipH="1">
                <a:off x="12502" y="21425"/>
                <a:ext cx="28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>
                  <a:gd name="T0" fmla="*/ 0 w 1845"/>
                  <a:gd name="T1" fmla="*/ 0 h 592"/>
                  <a:gd name="T2" fmla="*/ 39547 w 1845"/>
                  <a:gd name="T3" fmla="*/ 12718 h 592"/>
                  <a:gd name="T4" fmla="*/ 23472 w 1845"/>
                  <a:gd name="T5" fmla="*/ 12718 h 592"/>
                  <a:gd name="T6" fmla="*/ 0 w 1845"/>
                  <a:gd name="T7" fmla="*/ 5307 h 592"/>
                  <a:gd name="T8" fmla="*/ 0 w 1845"/>
                  <a:gd name="T9" fmla="*/ 0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12815" y="21425"/>
                <a:ext cx="2776" cy="913"/>
                <a:chOff x="12315" y="13225"/>
                <a:chExt cx="2775" cy="913"/>
              </a:xfrm>
            </p:grpSpPr>
            <p:sp>
              <p:nvSpPr>
                <p:cNvPr id="50" name="Line 4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51" name="Line 4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V="1">
              <a:off x="3194050" y="3457575"/>
              <a:ext cx="2065338" cy="931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5310188" y="3024188"/>
              <a:ext cx="3833812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>
                  <a:latin typeface="Arial" charset="0"/>
                </a:rPr>
                <a:t>last bit of 2</a:t>
              </a:r>
              <a:r>
                <a:rPr lang="en-US" altLang="en-US" sz="2000" baseline="30000">
                  <a:latin typeface="Arial" charset="0"/>
                </a:rPr>
                <a:t>nd</a:t>
              </a:r>
              <a:r>
                <a:rPr lang="en-US" altLang="en-US" sz="2000">
                  <a:latin typeface="Arial" charset="0"/>
                </a:rPr>
                <a:t> packet arrives, send ACK</a:t>
              </a:r>
              <a:endParaRPr lang="en-US" altLang="en-US" sz="2000">
                <a:latin typeface="Times New Roman" charset="0"/>
              </a:endParaRP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5254625" y="3182938"/>
              <a:ext cx="1127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5265738" y="3435350"/>
              <a:ext cx="1127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5305425" y="3257550"/>
              <a:ext cx="38385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>
                  <a:latin typeface="Arial" charset="0"/>
                </a:rPr>
                <a:t>last bit of 3</a:t>
              </a:r>
              <a:r>
                <a:rPr lang="en-US" altLang="en-US" sz="2000" baseline="30000">
                  <a:latin typeface="Arial" charset="0"/>
                </a:rPr>
                <a:t>rd</a:t>
              </a:r>
              <a:r>
                <a:rPr lang="en-US" altLang="en-US" sz="2000">
                  <a:latin typeface="Arial" charset="0"/>
                </a:rPr>
                <a:t> packet arrives, send ACK</a:t>
              </a:r>
              <a:endParaRPr lang="en-US" altLang="en-US" sz="20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39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i="1" dirty="0"/>
              <a:t>Terminology</a:t>
            </a:r>
            <a:r>
              <a:rPr lang="en-US" dirty="0"/>
              <a:t>: segment = packet = frame = datagram)</a:t>
            </a:r>
          </a:p>
          <a:p>
            <a:r>
              <a:rPr lang="en-US" dirty="0"/>
              <a:t>Pipelining </a:t>
            </a:r>
            <a:r>
              <a:rPr lang="en-US" b="1" i="1" dirty="0">
                <a:solidFill>
                  <a:schemeClr val="accent6"/>
                </a:solidFill>
              </a:rPr>
              <a:t>parallelizes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the transfer of </a:t>
            </a:r>
            <a:r>
              <a:rPr lang="en-US" dirty="0" err="1"/>
              <a:t>ACK’ed</a:t>
            </a:r>
            <a:r>
              <a:rPr lang="en-US" dirty="0"/>
              <a:t> data.</a:t>
            </a:r>
          </a:p>
          <a:p>
            <a:r>
              <a:rPr lang="en-US" dirty="0"/>
              <a:t>Parallelism means we must handle out-of-order delivery.</a:t>
            </a:r>
          </a:p>
          <a:p>
            <a:r>
              <a:rPr lang="en-US" b="1" dirty="0">
                <a:solidFill>
                  <a:schemeClr val="accent6"/>
                </a:solidFill>
              </a:rPr>
              <a:t>Sequence numbers </a:t>
            </a:r>
            <a:r>
              <a:rPr lang="en-US" dirty="0"/>
              <a:t>identify each data segment with an increasing integer.  (First segment has </a:t>
            </a:r>
            <a:r>
              <a:rPr lang="en-US" i="1" dirty="0"/>
              <a:t>seq. # </a:t>
            </a:r>
            <a:r>
              <a:rPr lang="en-US" dirty="0"/>
              <a:t>0, next has </a:t>
            </a:r>
            <a:r>
              <a:rPr lang="en-US" i="1" dirty="0"/>
              <a:t>seq. # </a:t>
            </a:r>
            <a:r>
              <a:rPr lang="en-US" dirty="0"/>
              <a:t>1, then 2, etc.)</a:t>
            </a:r>
          </a:p>
          <a:p>
            <a:r>
              <a:rPr lang="en-US" dirty="0"/>
              <a:t>Allows receiver to correctly order and reassemble the received data.</a:t>
            </a:r>
          </a:p>
          <a:p>
            <a:r>
              <a:rPr lang="en-US" dirty="0"/>
              <a:t>ACKs also must carry sequence numbers.</a:t>
            </a:r>
          </a:p>
          <a:p>
            <a:pPr lvl="1"/>
            <a:r>
              <a:rPr lang="en-US" dirty="0"/>
              <a:t>Sender has multiple data segments in flight, so the ACK must specify which of the several sequence numbers was received.</a:t>
            </a:r>
          </a:p>
        </p:txBody>
      </p:sp>
    </p:spTree>
    <p:extLst>
      <p:ext uri="{BB962C8B-B14F-4D97-AF65-F5344CB8AC3E}">
        <p14:creationId xmlns:p14="http://schemas.microsoft.com/office/powerpoint/2010/main" val="144476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Domain Name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is the Internet’s directory service</a:t>
            </a:r>
          </a:p>
          <a:p>
            <a:r>
              <a:rPr lang="en-US" dirty="0"/>
              <a:t>It’s distributed and hierarchical</a:t>
            </a:r>
          </a:p>
          <a:p>
            <a:pPr lvl="1"/>
            <a:r>
              <a:rPr lang="en-US" dirty="0"/>
              <a:t>13 Root servers are run by ICANN</a:t>
            </a:r>
          </a:p>
          <a:p>
            <a:pPr lvl="1"/>
            <a:r>
              <a:rPr lang="en-US" dirty="0"/>
              <a:t>Top level domain (TLD) servers manage com, org, </a:t>
            </a:r>
            <a:r>
              <a:rPr lang="en-US" dirty="0" err="1"/>
              <a:t>edu</a:t>
            </a:r>
            <a:r>
              <a:rPr lang="en-US" dirty="0"/>
              <a:t>, </a:t>
            </a:r>
            <a:r>
              <a:rPr lang="en-US" dirty="0" err="1"/>
              <a:t>cn</a:t>
            </a:r>
            <a:r>
              <a:rPr lang="en-US" dirty="0"/>
              <a:t>, au, </a:t>
            </a:r>
            <a:r>
              <a:rPr lang="en-US" dirty="0" err="1"/>
              <a:t>uk</a:t>
            </a:r>
            <a:r>
              <a:rPr lang="en-US" dirty="0"/>
              <a:t>, </a:t>
            </a:r>
            <a:r>
              <a:rPr lang="en-US" i="1" dirty="0"/>
              <a:t>etc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subdomain has a set of authoritative </a:t>
            </a:r>
            <a:r>
              <a:rPr lang="en-US" dirty="0" err="1"/>
              <a:t>nameservers</a:t>
            </a:r>
            <a:endParaRPr lang="en-US" dirty="0"/>
          </a:p>
          <a:p>
            <a:r>
              <a:rPr lang="en-US" dirty="0"/>
              <a:t>Various types of records exist to do more than just map name → IP</a:t>
            </a:r>
          </a:p>
          <a:p>
            <a:r>
              <a:rPr lang="en-US" dirty="0"/>
              <a:t>Domain registrars are accredited by each TLD to sell names.</a:t>
            </a:r>
          </a:p>
          <a:p>
            <a:r>
              <a:rPr lang="en-US" dirty="0"/>
              <a:t>Dynamic DNS servers can cleverly craft their responses to provide:</a:t>
            </a:r>
          </a:p>
          <a:p>
            <a:pPr lvl="1"/>
            <a:r>
              <a:rPr lang="en-US" dirty="0"/>
              <a:t>Load balancing and fault tolerance in a cluster of servers</a:t>
            </a:r>
          </a:p>
          <a:p>
            <a:pPr lvl="1"/>
            <a:r>
              <a:rPr lang="en-US" dirty="0"/>
              <a:t>Content Delivery Networks, that direct you to the closest service “mirror”</a:t>
            </a:r>
          </a:p>
          <a:p>
            <a:pPr lvl="1"/>
            <a:r>
              <a:rPr lang="en-US" dirty="0"/>
              <a:t>Captive portals</a:t>
            </a:r>
          </a:p>
        </p:txBody>
      </p:sp>
    </p:spTree>
    <p:extLst>
      <p:ext uri="{BB962C8B-B14F-4D97-AF65-F5344CB8AC3E}">
        <p14:creationId xmlns:p14="http://schemas.microsoft.com/office/powerpoint/2010/main" val="634255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attempt #1: </a:t>
            </a:r>
            <a:r>
              <a:rPr lang="en-US" b="1" i="1" dirty="0"/>
              <a:t>Go Back 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size is N, sender can have up to N packets in flight.</a:t>
            </a:r>
          </a:p>
          <a:p>
            <a:r>
              <a:rPr lang="en-US" dirty="0"/>
              <a:t>Receiver sends </a:t>
            </a:r>
            <a:r>
              <a:rPr lang="en-US" b="1" dirty="0">
                <a:solidFill>
                  <a:schemeClr val="accent6"/>
                </a:solidFill>
              </a:rPr>
              <a:t>cumulative ACK</a:t>
            </a:r>
            <a:r>
              <a:rPr lang="en-US" dirty="0"/>
              <a:t>: “</a:t>
            </a:r>
            <a:r>
              <a:rPr lang="en-US" i="1" dirty="0"/>
              <a:t>I got everything up to seq. number </a:t>
            </a:r>
            <a:r>
              <a:rPr lang="en-US" b="1" dirty="0"/>
              <a:t>x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Discard out-of-order packets, re-send ACK of </a:t>
            </a:r>
            <a:r>
              <a:rPr lang="en-US" i="1" dirty="0">
                <a:solidFill>
                  <a:schemeClr val="accent6"/>
                </a:solidFill>
              </a:rPr>
              <a:t>last in-order seq. number</a:t>
            </a:r>
          </a:p>
          <a:p>
            <a:pPr lvl="1"/>
            <a:r>
              <a:rPr lang="en-US" dirty="0"/>
              <a:t>If sender does not get an ACK after some </a:t>
            </a:r>
            <a:r>
              <a:rPr lang="en-US" b="1" dirty="0"/>
              <a:t>timeout</a:t>
            </a:r>
            <a:r>
              <a:rPr lang="en-US" dirty="0"/>
              <a:t> interval,</a:t>
            </a:r>
            <a:br>
              <a:rPr lang="en-US" dirty="0"/>
            </a:br>
            <a:r>
              <a:rPr lang="en-US" dirty="0"/>
              <a:t>resend </a:t>
            </a:r>
            <a:r>
              <a:rPr lang="en-US" b="1" dirty="0"/>
              <a:t>all</a:t>
            </a:r>
            <a:r>
              <a:rPr lang="en-US" dirty="0"/>
              <a:t> packets starting from packet after the last </a:t>
            </a:r>
            <a:r>
              <a:rPr lang="en-US" dirty="0" err="1"/>
              <a:t>ACK’ed</a:t>
            </a:r>
            <a:r>
              <a:rPr lang="en-US" dirty="0"/>
              <a:t> packet.</a:t>
            </a:r>
          </a:p>
          <a:p>
            <a:r>
              <a:rPr lang="en-US" dirty="0"/>
              <a:t>If the sender timeout expires several times without receiving any ACK,</a:t>
            </a:r>
            <a:br>
              <a:rPr lang="en-US" dirty="0"/>
            </a:br>
            <a:r>
              <a:rPr lang="en-US" dirty="0"/>
              <a:t>then give up on the connection.</a:t>
            </a:r>
          </a:p>
        </p:txBody>
      </p:sp>
      <p:pic>
        <p:nvPicPr>
          <p:cNvPr id="4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72" y="4731881"/>
            <a:ext cx="9653224" cy="19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22794" y="5324093"/>
            <a:ext cx="2629944" cy="758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0E47B-1F1D-454B-8A8C-70ABE499BA87}"/>
              </a:ext>
            </a:extLst>
          </p:cNvPr>
          <p:cNvSpPr txBox="1"/>
          <p:nvPr/>
        </p:nvSpPr>
        <p:spPr>
          <a:xfrm>
            <a:off x="162560" y="4882474"/>
            <a:ext cx="96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Sender's view of the data stream:</a:t>
            </a:r>
          </a:p>
        </p:txBody>
      </p:sp>
    </p:spTree>
    <p:extLst>
      <p:ext uri="{BB962C8B-B14F-4D97-AF65-F5344CB8AC3E}">
        <p14:creationId xmlns:p14="http://schemas.microsoft.com/office/powerpoint/2010/main" val="132613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Go Back N</a:t>
            </a:r>
            <a:r>
              <a:rPr lang="en-US" dirty="0"/>
              <a:t> in action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285592" y="914400"/>
            <a:ext cx="9612037" cy="5954237"/>
            <a:chOff x="139700" y="1041400"/>
            <a:chExt cx="8910617" cy="5519738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2605926" y="1412875"/>
              <a:ext cx="1272337" cy="151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/>
                <a:t>send  pkt0</a:t>
              </a:r>
            </a:p>
            <a:p>
              <a:pPr algn="r">
                <a:defRPr/>
              </a:pPr>
              <a:r>
                <a:rPr lang="en-US" sz="2000"/>
                <a:t>send  pkt1</a:t>
              </a:r>
            </a:p>
            <a:p>
              <a:pPr algn="r">
                <a:defRPr/>
              </a:pPr>
              <a:r>
                <a:rPr lang="en-US" sz="2000"/>
                <a:t>send  pkt2</a:t>
              </a:r>
            </a:p>
            <a:p>
              <a:pPr algn="r">
                <a:defRPr/>
              </a:pPr>
              <a:r>
                <a:rPr lang="en-US" sz="2000"/>
                <a:t>send  pkt3</a:t>
              </a:r>
            </a:p>
            <a:p>
              <a:pPr algn="r">
                <a:defRPr/>
              </a:pPr>
              <a:r>
                <a:rPr lang="en-US" sz="2000"/>
                <a:t>(wait)</a:t>
              </a: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952750" y="1041400"/>
              <a:ext cx="1018226" cy="427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0099"/>
                  </a:solidFill>
                </a:rPr>
                <a:t>sender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983288" y="1060450"/>
              <a:ext cx="1163678" cy="427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u="sng">
                  <a:solidFill>
                    <a:srgbClr val="008000"/>
                  </a:solidFill>
                </a:rPr>
                <a:t>receiver</a:t>
              </a: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6057900" y="1658938"/>
              <a:ext cx="11113" cy="4538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6000750" y="1854200"/>
              <a:ext cx="2642810" cy="151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000"/>
                <a:t>receive pkt0, send ack0</a:t>
              </a:r>
            </a:p>
            <a:p>
              <a:pPr algn="l">
                <a:defRPr/>
              </a:pPr>
              <a:r>
                <a:rPr lang="en-US" sz="2000"/>
                <a:t>receive pkt1, send ack1</a:t>
              </a:r>
            </a:p>
            <a:p>
              <a:pPr algn="l">
                <a:defRPr/>
              </a:pPr>
              <a:r>
                <a:rPr lang="en-US" sz="2000"/>
                <a:t> </a:t>
              </a:r>
            </a:p>
            <a:p>
              <a:pPr algn="l">
                <a:defRPr/>
              </a:pPr>
              <a:r>
                <a:rPr lang="en-US" sz="2000"/>
                <a:t>receive pkt3, discard, </a:t>
              </a:r>
            </a:p>
            <a:p>
              <a:pPr algn="l">
                <a:defRPr/>
              </a:pPr>
              <a:r>
                <a:rPr lang="en-US" sz="2000"/>
                <a:t>           (re)send ack1</a:t>
              </a: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1715578" y="3016250"/>
              <a:ext cx="2215072" cy="941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/>
                <a:t>rcv ack0, send pkt4</a:t>
              </a:r>
            </a:p>
            <a:p>
              <a:pPr algn="r">
                <a:defRPr/>
              </a:pPr>
              <a:r>
                <a:rPr lang="en-US" sz="2000"/>
                <a:t>rcv ack1, send pkt5</a:t>
              </a:r>
            </a:p>
            <a:p>
              <a:pPr algn="r">
                <a:defRPr/>
              </a:pPr>
              <a:endParaRPr lang="en-US" sz="2000"/>
            </a:p>
          </p:txBody>
        </p:sp>
        <p:pic>
          <p:nvPicPr>
            <p:cNvPr id="9" name="Picture 34" descr="alarm_clock_ring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4164013"/>
              <a:ext cx="436563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269744" y="4379913"/>
              <a:ext cx="1579944" cy="29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2000" i="1">
                  <a:solidFill>
                    <a:srgbClr val="FF0000"/>
                  </a:solidFill>
                </a:rPr>
                <a:t>pkt 2 timeout</a:t>
              </a: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2610688" y="4594225"/>
              <a:ext cx="1272337" cy="111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2000"/>
                <a:t>send  pkt2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2000"/>
                <a:t>send  pkt3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2000"/>
                <a:t>send  pkt4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2000"/>
                <a:t>send  pkt5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922713" y="1606550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921125" y="1881188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937000" y="2144713"/>
              <a:ext cx="876300" cy="2000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943350" y="2430463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3929063" y="2130425"/>
              <a:ext cx="2014537" cy="1066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699000" y="2179638"/>
              <a:ext cx="334653" cy="37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857750" y="2200275"/>
              <a:ext cx="526351" cy="342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loss</a:t>
              </a: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3925888" y="2416175"/>
              <a:ext cx="2014537" cy="110013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3929063" y="3252788"/>
              <a:ext cx="2100262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3960813" y="3571875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3957638" y="2946400"/>
              <a:ext cx="2014537" cy="110013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3817938" y="2135188"/>
              <a:ext cx="103187" cy="2462212"/>
              <a:chOff x="3651" y="1878"/>
              <a:chExt cx="78" cy="963"/>
            </a:xfrm>
          </p:grpSpPr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3937000" y="4765675"/>
              <a:ext cx="2100263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3929063" y="5010150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3922713" y="5243513"/>
              <a:ext cx="2101850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3925888" y="5476875"/>
              <a:ext cx="2100262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5997575" y="3378200"/>
              <a:ext cx="2477742" cy="656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000"/>
                <a:t>receive pkt4, discard, </a:t>
              </a:r>
            </a:p>
            <a:p>
              <a:pPr algn="l">
                <a:defRPr/>
              </a:pPr>
              <a:r>
                <a:rPr lang="en-US" sz="2000"/>
                <a:t>           (re)send ack1</a:t>
              </a: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6016625" y="3898900"/>
              <a:ext cx="2479881" cy="656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000" dirty="0"/>
                <a:t>receive pkt5, discard, </a:t>
              </a:r>
            </a:p>
            <a:p>
              <a:pPr algn="l">
                <a:defRPr/>
              </a:pPr>
              <a:r>
                <a:rPr lang="en-US" sz="2000" dirty="0"/>
                <a:t>           (re)send ack1</a:t>
              </a:r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6027738" y="5053013"/>
              <a:ext cx="3022579" cy="111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2000"/>
                <a:t>rcv pkt2, deliver, send ack2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/>
                <a:t>rcv pkt3, deliver, send ack3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/>
                <a:t>rcv pkt4, deliver, send ack4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/>
                <a:t>rcv pkt5, deliver, send ack5</a:t>
              </a:r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auto">
            <a:xfrm>
              <a:off x="2079625" y="3881438"/>
              <a:ext cx="1909069" cy="31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ignore duplicate ACK</a:t>
              </a:r>
            </a:p>
          </p:txBody>
        </p:sp>
        <p:grpSp>
          <p:nvGrpSpPr>
            <p:cNvPr id="35" name="Group 65"/>
            <p:cNvGrpSpPr>
              <a:grpSpLocks/>
            </p:cNvGrpSpPr>
            <p:nvPr/>
          </p:nvGrpSpPr>
          <p:grpSpPr bwMode="auto">
            <a:xfrm>
              <a:off x="182563" y="1450975"/>
              <a:ext cx="1601787" cy="314325"/>
              <a:chOff x="115" y="914"/>
              <a:chExt cx="1009" cy="198"/>
            </a:xfrm>
          </p:grpSpPr>
          <p:sp>
            <p:nvSpPr>
              <p:cNvPr id="36" name="Rectangle 60"/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37" name="Text Box 46"/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0 1 2 3 </a:t>
                </a:r>
                <a:r>
                  <a:rPr lang="en-US">
                    <a:latin typeface="Arial" charset="0"/>
                  </a:rPr>
                  <a:t>4 5 6 7 8 </a:t>
                </a:r>
              </a:p>
            </p:txBody>
          </p:sp>
        </p:grpSp>
        <p:sp>
          <p:nvSpPr>
            <p:cNvPr id="38" name="Text Box 59"/>
            <p:cNvSpPr txBox="1">
              <a:spLocks noChangeArrowheads="1"/>
            </p:cNvSpPr>
            <p:nvPr/>
          </p:nvSpPr>
          <p:spPr bwMode="auto">
            <a:xfrm>
              <a:off x="139700" y="1104900"/>
              <a:ext cx="2241227" cy="342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i="1" u="sng">
                  <a:solidFill>
                    <a:srgbClr val="000099"/>
                  </a:solidFill>
                </a:rPr>
                <a:t>sender window (N=4)</a:t>
              </a:r>
            </a:p>
          </p:txBody>
        </p:sp>
        <p:grpSp>
          <p:nvGrpSpPr>
            <p:cNvPr id="39" name="Group 67"/>
            <p:cNvGrpSpPr>
              <a:grpSpLocks/>
            </p:cNvGrpSpPr>
            <p:nvPr/>
          </p:nvGrpSpPr>
          <p:grpSpPr bwMode="auto">
            <a:xfrm>
              <a:off x="179388" y="1736725"/>
              <a:ext cx="1601787" cy="314325"/>
              <a:chOff x="115" y="914"/>
              <a:chExt cx="1009" cy="198"/>
            </a:xfrm>
          </p:grpSpPr>
          <p:sp>
            <p:nvSpPr>
              <p:cNvPr id="40" name="Rectangle 68"/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1" name="Text Box 69"/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0 1 2 3 </a:t>
                </a:r>
                <a:r>
                  <a:rPr lang="en-US">
                    <a:latin typeface="Arial" charset="0"/>
                  </a:rPr>
                  <a:t>4 5 6 7 8 </a:t>
                </a:r>
              </a:p>
            </p:txBody>
          </p:sp>
        </p:grpSp>
        <p:grpSp>
          <p:nvGrpSpPr>
            <p:cNvPr id="42" name="Group 70"/>
            <p:cNvGrpSpPr>
              <a:grpSpLocks/>
            </p:cNvGrpSpPr>
            <p:nvPr/>
          </p:nvGrpSpPr>
          <p:grpSpPr bwMode="auto">
            <a:xfrm>
              <a:off x="187325" y="2022475"/>
              <a:ext cx="1601788" cy="314325"/>
              <a:chOff x="115" y="914"/>
              <a:chExt cx="1009" cy="198"/>
            </a:xfrm>
          </p:grpSpPr>
          <p:sp>
            <p:nvSpPr>
              <p:cNvPr id="43" name="Rectangle 71"/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4" name="Text Box 72"/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0 1 2 3 </a:t>
                </a:r>
                <a:r>
                  <a:rPr lang="en-US">
                    <a:latin typeface="Arial" charset="0"/>
                  </a:rPr>
                  <a:t>4 5 6 7 8 </a:t>
                </a:r>
              </a:p>
            </p:txBody>
          </p:sp>
        </p:grpSp>
        <p:grpSp>
          <p:nvGrpSpPr>
            <p:cNvPr id="45" name="Group 73"/>
            <p:cNvGrpSpPr>
              <a:grpSpLocks/>
            </p:cNvGrpSpPr>
            <p:nvPr/>
          </p:nvGrpSpPr>
          <p:grpSpPr bwMode="auto">
            <a:xfrm>
              <a:off x="184150" y="2297113"/>
              <a:ext cx="1601788" cy="314325"/>
              <a:chOff x="115" y="914"/>
              <a:chExt cx="1009" cy="198"/>
            </a:xfrm>
          </p:grpSpPr>
          <p:sp>
            <p:nvSpPr>
              <p:cNvPr id="46" name="Rectangle 74"/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7" name="Text Box 75"/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0 1 2 3 </a:t>
                </a:r>
                <a:r>
                  <a:rPr lang="en-US">
                    <a:latin typeface="Arial" charset="0"/>
                  </a:rPr>
                  <a:t>4 5 6 7 8 </a:t>
                </a:r>
              </a:p>
            </p:txBody>
          </p:sp>
        </p:grpSp>
        <p:sp>
          <p:nvSpPr>
            <p:cNvPr id="48" name="Rectangle 79"/>
            <p:cNvSpPr>
              <a:spLocks noChangeArrowheads="1"/>
            </p:cNvSpPr>
            <p:nvPr/>
          </p:nvSpPr>
          <p:spPr bwMode="auto">
            <a:xfrm>
              <a:off x="395288" y="3101975"/>
              <a:ext cx="628650" cy="2286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9" name="Text Box 80"/>
            <p:cNvSpPr txBox="1">
              <a:spLocks noChangeArrowheads="1"/>
            </p:cNvSpPr>
            <p:nvPr/>
          </p:nvSpPr>
          <p:spPr bwMode="auto">
            <a:xfrm>
              <a:off x="180975" y="3067050"/>
              <a:ext cx="1602234" cy="31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Arial" charset="0"/>
                </a:rPr>
                <a:t>0 </a:t>
              </a:r>
              <a:r>
                <a:rPr lang="en-US">
                  <a:solidFill>
                    <a:schemeClr val="bg1"/>
                  </a:solidFill>
                  <a:latin typeface="Arial" charset="0"/>
                </a:rPr>
                <a:t>1 2 3 4</a:t>
              </a:r>
              <a:r>
                <a:rPr lang="en-US">
                  <a:latin typeface="Arial" charset="0"/>
                </a:rPr>
                <a:t> 5 6 7 8 </a:t>
              </a:r>
            </a:p>
          </p:txBody>
        </p:sp>
        <p:grpSp>
          <p:nvGrpSpPr>
            <p:cNvPr id="50" name="Group 84"/>
            <p:cNvGrpSpPr>
              <a:grpSpLocks/>
            </p:cNvGrpSpPr>
            <p:nvPr/>
          </p:nvGrpSpPr>
          <p:grpSpPr bwMode="auto">
            <a:xfrm>
              <a:off x="177800" y="3341688"/>
              <a:ext cx="1601788" cy="314325"/>
              <a:chOff x="112" y="2105"/>
              <a:chExt cx="1009" cy="198"/>
            </a:xfrm>
          </p:grpSpPr>
          <p:sp>
            <p:nvSpPr>
              <p:cNvPr id="51" name="Rectangle 82"/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2" name="Text Box 83"/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latin typeface="Arial" charset="0"/>
                  </a:rPr>
                  <a:t>0 1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 2 3 4 5</a:t>
                </a:r>
                <a:r>
                  <a:rPr lang="en-US">
                    <a:latin typeface="Arial" charset="0"/>
                  </a:rPr>
                  <a:t> 6 7 8 </a:t>
                </a:r>
              </a:p>
            </p:txBody>
          </p:sp>
        </p:grpSp>
        <p:grpSp>
          <p:nvGrpSpPr>
            <p:cNvPr id="53" name="Group 85"/>
            <p:cNvGrpSpPr>
              <a:grpSpLocks/>
            </p:cNvGrpSpPr>
            <p:nvPr/>
          </p:nvGrpSpPr>
          <p:grpSpPr bwMode="auto">
            <a:xfrm>
              <a:off x="166688" y="4635500"/>
              <a:ext cx="1601787" cy="314325"/>
              <a:chOff x="112" y="2105"/>
              <a:chExt cx="1009" cy="198"/>
            </a:xfrm>
          </p:grpSpPr>
          <p:sp>
            <p:nvSpPr>
              <p:cNvPr id="54" name="Rectangle 86"/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5" name="Text Box 87"/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latin typeface="Arial" charset="0"/>
                  </a:rPr>
                  <a:t>0 1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 2 3 4 5</a:t>
                </a:r>
                <a:r>
                  <a:rPr lang="en-US">
                    <a:latin typeface="Arial" charset="0"/>
                  </a:rPr>
                  <a:t> 6 7 8 </a:t>
                </a:r>
              </a:p>
            </p:txBody>
          </p:sp>
        </p:grpSp>
        <p:grpSp>
          <p:nvGrpSpPr>
            <p:cNvPr id="56" name="Group 88"/>
            <p:cNvGrpSpPr>
              <a:grpSpLocks/>
            </p:cNvGrpSpPr>
            <p:nvPr/>
          </p:nvGrpSpPr>
          <p:grpSpPr bwMode="auto">
            <a:xfrm>
              <a:off x="174625" y="4876800"/>
              <a:ext cx="1601788" cy="314325"/>
              <a:chOff x="112" y="2105"/>
              <a:chExt cx="1009" cy="198"/>
            </a:xfrm>
          </p:grpSpPr>
          <p:sp>
            <p:nvSpPr>
              <p:cNvPr id="57" name="Rectangle 89"/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8" name="Text Box 90"/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latin typeface="Arial" charset="0"/>
                  </a:rPr>
                  <a:t>0 1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 2 3 4 5</a:t>
                </a:r>
                <a:r>
                  <a:rPr lang="en-US">
                    <a:latin typeface="Arial" charset="0"/>
                  </a:rPr>
                  <a:t> 6 7 8 </a:t>
                </a:r>
              </a:p>
            </p:txBody>
          </p:sp>
        </p:grpSp>
        <p:grpSp>
          <p:nvGrpSpPr>
            <p:cNvPr id="59" name="Group 91"/>
            <p:cNvGrpSpPr>
              <a:grpSpLocks/>
            </p:cNvGrpSpPr>
            <p:nvPr/>
          </p:nvGrpSpPr>
          <p:grpSpPr bwMode="auto">
            <a:xfrm>
              <a:off x="171450" y="5140325"/>
              <a:ext cx="1601788" cy="314325"/>
              <a:chOff x="112" y="2105"/>
              <a:chExt cx="1009" cy="198"/>
            </a:xfrm>
          </p:grpSpPr>
          <p:sp>
            <p:nvSpPr>
              <p:cNvPr id="60" name="Rectangle 92"/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1" name="Text Box 93"/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latin typeface="Arial" charset="0"/>
                  </a:rPr>
                  <a:t>0 1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 2 3 4 5</a:t>
                </a:r>
                <a:r>
                  <a:rPr lang="en-US">
                    <a:latin typeface="Arial" charset="0"/>
                  </a:rPr>
                  <a:t> 6 7 8 </a:t>
                </a:r>
              </a:p>
            </p:txBody>
          </p:sp>
        </p:grpSp>
        <p:grpSp>
          <p:nvGrpSpPr>
            <p:cNvPr id="62" name="Group 94"/>
            <p:cNvGrpSpPr>
              <a:grpSpLocks/>
            </p:cNvGrpSpPr>
            <p:nvPr/>
          </p:nvGrpSpPr>
          <p:grpSpPr bwMode="auto">
            <a:xfrm>
              <a:off x="168275" y="5381625"/>
              <a:ext cx="1601788" cy="314325"/>
              <a:chOff x="112" y="2105"/>
              <a:chExt cx="1009" cy="198"/>
            </a:xfrm>
          </p:grpSpPr>
          <p:sp>
            <p:nvSpPr>
              <p:cNvPr id="63" name="Rectangle 95"/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4" name="Text Box 96"/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1009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latin typeface="Arial" charset="0"/>
                  </a:rPr>
                  <a:t>0 1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 2 3 4 5</a:t>
                </a:r>
                <a:r>
                  <a:rPr lang="en-US">
                    <a:latin typeface="Arial" charset="0"/>
                  </a:rPr>
                  <a:t> 6 7 8 </a:t>
                </a:r>
              </a:p>
            </p:txBody>
          </p:sp>
        </p:grpSp>
        <p:sp>
          <p:nvSpPr>
            <p:cNvPr id="65" name="Line 98"/>
            <p:cNvSpPr>
              <a:spLocks noChangeShapeType="1"/>
            </p:cNvSpPr>
            <p:nvPr/>
          </p:nvSpPr>
          <p:spPr bwMode="auto">
            <a:xfrm flipH="1">
              <a:off x="4991100" y="3757613"/>
              <a:ext cx="1033463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6" name="Line 99"/>
            <p:cNvSpPr>
              <a:spLocks noChangeShapeType="1"/>
            </p:cNvSpPr>
            <p:nvPr/>
          </p:nvSpPr>
          <p:spPr bwMode="auto">
            <a:xfrm flipH="1">
              <a:off x="4997450" y="4067175"/>
              <a:ext cx="1033463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7" name="Line 100"/>
            <p:cNvSpPr>
              <a:spLocks noChangeShapeType="1"/>
            </p:cNvSpPr>
            <p:nvPr/>
          </p:nvSpPr>
          <p:spPr bwMode="auto">
            <a:xfrm flipH="1">
              <a:off x="4992688" y="5257800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8" name="Line 101"/>
            <p:cNvSpPr>
              <a:spLocks noChangeShapeType="1"/>
            </p:cNvSpPr>
            <p:nvPr/>
          </p:nvSpPr>
          <p:spPr bwMode="auto">
            <a:xfrm flipH="1">
              <a:off x="4976813" y="5511800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9" name="Line 102"/>
            <p:cNvSpPr>
              <a:spLocks noChangeShapeType="1"/>
            </p:cNvSpPr>
            <p:nvPr/>
          </p:nvSpPr>
          <p:spPr bwMode="auto">
            <a:xfrm flipH="1">
              <a:off x="4960938" y="5754688"/>
              <a:ext cx="1033462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0" name="Line 103"/>
            <p:cNvSpPr>
              <a:spLocks noChangeShapeType="1"/>
            </p:cNvSpPr>
            <p:nvPr/>
          </p:nvSpPr>
          <p:spPr bwMode="auto">
            <a:xfrm flipH="1">
              <a:off x="4945063" y="5997575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87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Go Back N</a:t>
            </a:r>
            <a:r>
              <a:rPr lang="en-US" dirty="0"/>
              <a:t>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https://stevetarzia.com/340/gbn.html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459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Go Back </a:t>
            </a:r>
            <a:r>
              <a:rPr lang="en-US" i="1"/>
              <a:t>N </a:t>
            </a:r>
            <a:r>
              <a:rPr lang="en-US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209783"/>
          </a:xfrm>
        </p:spPr>
        <p:txBody>
          <a:bodyPr anchor="t"/>
          <a:lstStyle/>
          <a:p>
            <a:r>
              <a:rPr lang="en-US" dirty="0"/>
              <a:t>Easy to implement:</a:t>
            </a:r>
          </a:p>
          <a:p>
            <a:pPr lvl="1"/>
            <a:r>
              <a:rPr lang="en-US" sz="3200" dirty="0"/>
              <a:t>Sender just stores # of last ACK and maintains a timer.</a:t>
            </a:r>
          </a:p>
          <a:p>
            <a:pPr lvl="1"/>
            <a:r>
              <a:rPr lang="en-US" sz="3200" dirty="0"/>
              <a:t>Receiver just stores expected </a:t>
            </a:r>
            <a:r>
              <a:rPr lang="en-US" sz="3200" dirty="0" err="1"/>
              <a:t>seq</a:t>
            </a:r>
            <a:r>
              <a:rPr lang="en-US" sz="3200" dirty="0"/>
              <a:t> number and immediately passes new in-order packets to listening app.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3470" y="3502617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Go Back N </a:t>
            </a:r>
            <a:r>
              <a:rPr lang="en-US" dirty="0"/>
              <a:t>shortcomings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470" y="4531979"/>
            <a:ext cx="11639227" cy="2209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</a:t>
            </a:r>
            <a:r>
              <a:rPr lang="en-US" b="1" dirty="0"/>
              <a:t>single</a:t>
            </a:r>
            <a:r>
              <a:rPr lang="en-US" dirty="0"/>
              <a:t> lost or </a:t>
            </a:r>
            <a:r>
              <a:rPr lang="en-US" b="1" dirty="0"/>
              <a:t>delayed</a:t>
            </a:r>
            <a:r>
              <a:rPr lang="en-US" dirty="0"/>
              <a:t> packet invalidates all the in-flight data.</a:t>
            </a:r>
          </a:p>
          <a:p>
            <a:r>
              <a:rPr lang="en-US" dirty="0"/>
              <a:t>Receiver can throw out a lot of good data, just because it’s “early.”</a:t>
            </a:r>
          </a:p>
          <a:p>
            <a:pPr lvl="1"/>
            <a:r>
              <a:rPr lang="en-US" dirty="0"/>
              <a:t>I.e. lacks </a:t>
            </a:r>
            <a:r>
              <a:rPr lang="en-US" b="1" dirty="0"/>
              <a:t>receiver buffering</a:t>
            </a:r>
            <a:r>
              <a:rPr lang="en-US" dirty="0"/>
              <a:t>.</a:t>
            </a:r>
          </a:p>
          <a:p>
            <a:r>
              <a:rPr lang="en-US" dirty="0"/>
              <a:t>Lose an entire window of data due to one “bad” packet.</a:t>
            </a:r>
          </a:p>
        </p:txBody>
      </p:sp>
    </p:spTree>
    <p:extLst>
      <p:ext uri="{BB962C8B-B14F-4D97-AF65-F5344CB8AC3E}">
        <p14:creationId xmlns:p14="http://schemas.microsoft.com/office/powerpoint/2010/main" val="6058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attempt #2: </a:t>
            </a:r>
            <a:r>
              <a:rPr lang="en-US" b="1" i="1" dirty="0"/>
              <a:t>Selective Repeat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Receiver </a:t>
            </a:r>
            <a:r>
              <a:rPr lang="en-US" b="1" dirty="0">
                <a:solidFill>
                  <a:schemeClr val="accent6"/>
                </a:solidFill>
              </a:rPr>
              <a:t>individually ACKs </a:t>
            </a:r>
            <a:r>
              <a:rPr lang="en-US" dirty="0"/>
              <a:t>all received packets.</a:t>
            </a:r>
          </a:p>
          <a:p>
            <a:r>
              <a:rPr lang="en-US" dirty="0"/>
              <a:t>Out-of-order packets are stored by receiver and later reassembled</a:t>
            </a:r>
          </a:p>
          <a:p>
            <a:r>
              <a:rPr lang="en-US" dirty="0"/>
              <a:t>Sender keeps </a:t>
            </a:r>
            <a:r>
              <a:rPr lang="en-US" b="1" dirty="0"/>
              <a:t>many timers</a:t>
            </a:r>
            <a:r>
              <a:rPr lang="en-US" i="1" dirty="0"/>
              <a:t>, one for each in-flight packet</a:t>
            </a:r>
            <a:r>
              <a:rPr lang="en-US" dirty="0"/>
              <a:t>, and will re-send any packets not </a:t>
            </a:r>
            <a:r>
              <a:rPr lang="en-US" dirty="0" err="1"/>
              <a:t>ACK’ed</a:t>
            </a:r>
            <a:r>
              <a:rPr lang="en-US" dirty="0"/>
              <a:t> before timeout.</a:t>
            </a:r>
          </a:p>
          <a:p>
            <a:r>
              <a:rPr lang="en-US" dirty="0"/>
              <a:t>Window of size N limits the maximum </a:t>
            </a:r>
            <a:r>
              <a:rPr lang="en-US" i="1" dirty="0"/>
              <a:t>range</a:t>
            </a:r>
            <a:r>
              <a:rPr lang="en-US" dirty="0"/>
              <a:t> of un-</a:t>
            </a:r>
            <a:r>
              <a:rPr lang="en-US" dirty="0" err="1"/>
              <a:t>ACK’ed</a:t>
            </a:r>
            <a:r>
              <a:rPr lang="en-US" dirty="0"/>
              <a:t> packets.</a:t>
            </a:r>
          </a:p>
          <a:p>
            <a:pPr lvl="1"/>
            <a:r>
              <a:rPr lang="en-US" dirty="0"/>
              <a:t>Receiver drops received packets with </a:t>
            </a:r>
            <a:r>
              <a:rPr lang="en-US" dirty="0" err="1"/>
              <a:t>seq</a:t>
            </a:r>
            <a:r>
              <a:rPr lang="en-US" dirty="0"/>
              <a:t> number outside the window.</a:t>
            </a:r>
          </a:p>
          <a:p>
            <a:pPr lvl="1"/>
            <a:r>
              <a:rPr lang="en-US" dirty="0"/>
              <a:t>This prevents packets from old connection from getting inserted into new connection’s data stream.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Only re-send an </a:t>
            </a:r>
            <a:r>
              <a:rPr lang="en-US" i="1" dirty="0">
                <a:solidFill>
                  <a:schemeClr val="accent6"/>
                </a:solidFill>
              </a:rPr>
              <a:t>individual</a:t>
            </a:r>
            <a:r>
              <a:rPr lang="en-US" dirty="0">
                <a:solidFill>
                  <a:schemeClr val="accent6"/>
                </a:solidFill>
              </a:rPr>
              <a:t> packet whose transmission or ACK was lost.</a:t>
            </a:r>
          </a:p>
        </p:txBody>
      </p:sp>
    </p:spTree>
    <p:extLst>
      <p:ext uri="{BB962C8B-B14F-4D97-AF65-F5344CB8AC3E}">
        <p14:creationId xmlns:p14="http://schemas.microsoft.com/office/powerpoint/2010/main" val="111144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Selective Repeat </a:t>
            </a:r>
            <a:r>
              <a:rPr lang="en-US" dirty="0"/>
              <a:t>windows</a:t>
            </a:r>
          </a:p>
        </p:txBody>
      </p:sp>
      <p:pic>
        <p:nvPicPr>
          <p:cNvPr id="3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44" y="1038385"/>
            <a:ext cx="9634865" cy="57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829" y="2772048"/>
            <a:ext cx="3333172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Sender window advances when lowest packet is </a:t>
            </a:r>
            <a:r>
              <a:rPr lang="en-US" sz="2800" dirty="0" err="1"/>
              <a:t>ACK’ed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829" y="5404808"/>
            <a:ext cx="3259177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Receiver window advances when lowest packet is received.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6FEEF-B6F8-6146-96D7-22F1B028A7E0}"/>
              </a:ext>
            </a:extLst>
          </p:cNvPr>
          <p:cNvSpPr/>
          <p:nvPr/>
        </p:nvSpPr>
        <p:spPr>
          <a:xfrm>
            <a:off x="3342640" y="1707190"/>
            <a:ext cx="98575" cy="589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5C77B7-5046-0446-B558-094203302609}"/>
              </a:ext>
            </a:extLst>
          </p:cNvPr>
          <p:cNvSpPr/>
          <p:nvPr/>
        </p:nvSpPr>
        <p:spPr>
          <a:xfrm>
            <a:off x="3163486" y="1706029"/>
            <a:ext cx="98575" cy="589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4111F-D8E0-5641-8946-3DAC9D0155C9}"/>
              </a:ext>
            </a:extLst>
          </p:cNvPr>
          <p:cNvSpPr/>
          <p:nvPr/>
        </p:nvSpPr>
        <p:spPr>
          <a:xfrm>
            <a:off x="2992469" y="1707190"/>
            <a:ext cx="98575" cy="589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C4BA08-5C5E-A146-AC4E-D8BA7FF3BE7B}"/>
              </a:ext>
            </a:extLst>
          </p:cNvPr>
          <p:cNvSpPr/>
          <p:nvPr/>
        </p:nvSpPr>
        <p:spPr>
          <a:xfrm>
            <a:off x="2813315" y="1706029"/>
            <a:ext cx="98575" cy="589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035BDB-90F9-6247-9B79-40D1721C66E9}"/>
              </a:ext>
            </a:extLst>
          </p:cNvPr>
          <p:cNvSpPr/>
          <p:nvPr/>
        </p:nvSpPr>
        <p:spPr>
          <a:xfrm>
            <a:off x="2629232" y="1711310"/>
            <a:ext cx="98575" cy="589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D04467-81B3-9348-B370-1D6C41818136}"/>
              </a:ext>
            </a:extLst>
          </p:cNvPr>
          <p:cNvSpPr/>
          <p:nvPr/>
        </p:nvSpPr>
        <p:spPr>
          <a:xfrm>
            <a:off x="2450078" y="1710149"/>
            <a:ext cx="98575" cy="589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Selective Repeat </a:t>
            </a:r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https://stevetarzia.com/340/sr.html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225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</a:t>
            </a:r>
            <a:r>
              <a:rPr lang="en-US" dirty="0"/>
              <a:t> number reuse can cause confusion</a:t>
            </a:r>
          </a:p>
        </p:txBody>
      </p:sp>
      <p:sp>
        <p:nvSpPr>
          <p:cNvPr id="96" name="Content Placeholder 95"/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7033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TCP, we use a 32-bit number for </a:t>
            </a:r>
            <a:r>
              <a:rPr lang="en-US" dirty="0" err="1"/>
              <a:t>seq</a:t>
            </a:r>
            <a:r>
              <a:rPr lang="en-US" dirty="0"/>
              <a:t> number (0 to 4Gbyte) and it eventually wraps around back to zero.</a:t>
            </a:r>
          </a:p>
          <a:p>
            <a:r>
              <a:rPr lang="en-US" dirty="0"/>
              <a:t>Simplified illustration below assumes that 2-bit </a:t>
            </a:r>
            <a:r>
              <a:rPr lang="en-US" dirty="0" err="1"/>
              <a:t>seq</a:t>
            </a:r>
            <a:r>
              <a:rPr lang="en-US" dirty="0"/>
              <a:t> number is used: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window length must be &lt; half the max </a:t>
            </a:r>
            <a:r>
              <a:rPr lang="en-US" dirty="0" err="1"/>
              <a:t>seq</a:t>
            </a:r>
            <a:r>
              <a:rPr lang="en-US" dirty="0"/>
              <a:t> number</a:t>
            </a:r>
          </a:p>
          <a:p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209754" y="2222234"/>
            <a:ext cx="5921428" cy="4072886"/>
            <a:chOff x="1054337" y="1890927"/>
            <a:chExt cx="4327522" cy="2976563"/>
          </a:xfrm>
        </p:grpSpPr>
        <p:sp>
          <p:nvSpPr>
            <p:cNvPr id="5" name="Text Box 40"/>
            <p:cNvSpPr txBox="1">
              <a:spLocks noChangeArrowheads="1"/>
            </p:cNvSpPr>
            <p:nvPr/>
          </p:nvSpPr>
          <p:spPr bwMode="auto">
            <a:xfrm>
              <a:off x="3815000" y="1890927"/>
              <a:ext cx="1343304" cy="47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dirty="0"/>
                <a:t>receiver window</a:t>
              </a:r>
            </a:p>
            <a:p>
              <a:pPr algn="l">
                <a:defRPr/>
              </a:pPr>
              <a:r>
                <a:rPr lang="en-US" sz="1800" dirty="0"/>
                <a:t>(after receipt)</a:t>
              </a:r>
            </a:p>
          </p:txBody>
        </p:sp>
        <p:sp>
          <p:nvSpPr>
            <p:cNvPr id="6" name="Text Box 41"/>
            <p:cNvSpPr txBox="1">
              <a:spLocks noChangeArrowheads="1"/>
            </p:cNvSpPr>
            <p:nvPr/>
          </p:nvSpPr>
          <p:spPr bwMode="auto">
            <a:xfrm>
              <a:off x="1054337" y="1894102"/>
              <a:ext cx="1257268" cy="47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/>
                <a:t>sender window</a:t>
              </a:r>
            </a:p>
            <a:p>
              <a:pPr algn="l">
                <a:defRPr/>
              </a:pPr>
              <a:r>
                <a:rPr lang="en-US" sz="1800" dirty="0"/>
                <a:t>(after receipt)</a:t>
              </a:r>
            </a:p>
          </p:txBody>
        </p:sp>
        <p:sp>
          <p:nvSpPr>
            <p:cNvPr id="7" name="Line 58"/>
            <p:cNvSpPr>
              <a:spLocks noChangeShapeType="1"/>
            </p:cNvSpPr>
            <p:nvPr/>
          </p:nvSpPr>
          <p:spPr bwMode="auto">
            <a:xfrm>
              <a:off x="1140062" y="2384639"/>
              <a:ext cx="1109663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8" name="Line 59"/>
            <p:cNvSpPr>
              <a:spLocks noChangeShapeType="1"/>
            </p:cNvSpPr>
            <p:nvPr/>
          </p:nvSpPr>
          <p:spPr bwMode="auto">
            <a:xfrm>
              <a:off x="3921362" y="2384639"/>
              <a:ext cx="1109663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grpSp>
          <p:nvGrpSpPr>
            <p:cNvPr id="46" name="Group 128"/>
            <p:cNvGrpSpPr>
              <a:grpSpLocks/>
            </p:cNvGrpSpPr>
            <p:nvPr/>
          </p:nvGrpSpPr>
          <p:grpSpPr bwMode="auto">
            <a:xfrm>
              <a:off x="1087674" y="2521164"/>
              <a:ext cx="4294185" cy="2346326"/>
              <a:chOff x="2751" y="520"/>
              <a:chExt cx="2705" cy="1478"/>
            </a:xfrm>
          </p:grpSpPr>
          <p:grpSp>
            <p:nvGrpSpPr>
              <p:cNvPr id="47" name="Group 72"/>
              <p:cNvGrpSpPr>
                <a:grpSpLocks/>
              </p:cNvGrpSpPr>
              <p:nvPr/>
            </p:nvGrpSpPr>
            <p:grpSpPr bwMode="auto">
              <a:xfrm>
                <a:off x="2819" y="568"/>
                <a:ext cx="734" cy="185"/>
                <a:chOff x="1895" y="3931"/>
                <a:chExt cx="734" cy="185"/>
              </a:xfrm>
            </p:grpSpPr>
            <p:sp>
              <p:nvSpPr>
                <p:cNvPr id="81" name="Rectangle 73"/>
                <p:cNvSpPr>
                  <a:spLocks noChangeArrowheads="1"/>
                </p:cNvSpPr>
                <p:nvPr/>
              </p:nvSpPr>
              <p:spPr bwMode="auto">
                <a:xfrm>
                  <a:off x="1936" y="3962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8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895" y="3931"/>
                  <a:ext cx="734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0 1 2</a:t>
                  </a:r>
                  <a:r>
                    <a:rPr lang="en-US" sz="1800">
                      <a:latin typeface="Arial" charset="0"/>
                    </a:rPr>
                    <a:t> 3 0 1 2</a:t>
                  </a:r>
                </a:p>
              </p:txBody>
            </p:sp>
          </p:grpSp>
          <p:grpSp>
            <p:nvGrpSpPr>
              <p:cNvPr id="48" name="Group 75"/>
              <p:cNvGrpSpPr>
                <a:grpSpLocks/>
              </p:cNvGrpSpPr>
              <p:nvPr/>
            </p:nvGrpSpPr>
            <p:grpSpPr bwMode="auto">
              <a:xfrm>
                <a:off x="2831" y="741"/>
                <a:ext cx="734" cy="185"/>
                <a:chOff x="1895" y="3931"/>
                <a:chExt cx="734" cy="185"/>
              </a:xfrm>
            </p:grpSpPr>
            <p:sp>
              <p:nvSpPr>
                <p:cNvPr id="79" name="Rectangle 76"/>
                <p:cNvSpPr>
                  <a:spLocks noChangeArrowheads="1"/>
                </p:cNvSpPr>
                <p:nvPr/>
              </p:nvSpPr>
              <p:spPr bwMode="auto">
                <a:xfrm>
                  <a:off x="1936" y="3962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8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895" y="3931"/>
                  <a:ext cx="734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0 1 2</a:t>
                  </a:r>
                  <a:r>
                    <a:rPr lang="en-US" sz="1800">
                      <a:latin typeface="Arial" charset="0"/>
                    </a:rPr>
                    <a:t> 3 0 1 2</a:t>
                  </a:r>
                </a:p>
              </p:txBody>
            </p:sp>
          </p:grpSp>
          <p:grpSp>
            <p:nvGrpSpPr>
              <p:cNvPr id="49" name="Group 78"/>
              <p:cNvGrpSpPr>
                <a:grpSpLocks/>
              </p:cNvGrpSpPr>
              <p:nvPr/>
            </p:nvGrpSpPr>
            <p:grpSpPr bwMode="auto">
              <a:xfrm>
                <a:off x="2836" y="907"/>
                <a:ext cx="734" cy="185"/>
                <a:chOff x="1895" y="3931"/>
                <a:chExt cx="734" cy="185"/>
              </a:xfrm>
            </p:grpSpPr>
            <p:sp>
              <p:nvSpPr>
                <p:cNvPr id="77" name="Rectangle 79"/>
                <p:cNvSpPr>
                  <a:spLocks noChangeArrowheads="1"/>
                </p:cNvSpPr>
                <p:nvPr/>
              </p:nvSpPr>
              <p:spPr bwMode="auto">
                <a:xfrm>
                  <a:off x="1936" y="3962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78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895" y="3931"/>
                  <a:ext cx="734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0 1 2</a:t>
                  </a:r>
                  <a:r>
                    <a:rPr lang="en-US" sz="1800">
                      <a:latin typeface="Arial" charset="0"/>
                    </a:rPr>
                    <a:t> 3 0 1 2</a:t>
                  </a:r>
                </a:p>
              </p:txBody>
            </p:sp>
          </p:grpSp>
          <p:sp>
            <p:nvSpPr>
              <p:cNvPr id="50" name="Line 81"/>
              <p:cNvSpPr>
                <a:spLocks noChangeShapeType="1"/>
              </p:cNvSpPr>
              <p:nvPr/>
            </p:nvSpPr>
            <p:spPr bwMode="auto">
              <a:xfrm>
                <a:off x="3460" y="655"/>
                <a:ext cx="1151" cy="15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51" name="Line 82"/>
              <p:cNvSpPr>
                <a:spLocks noChangeShapeType="1"/>
              </p:cNvSpPr>
              <p:nvPr/>
            </p:nvSpPr>
            <p:spPr bwMode="auto">
              <a:xfrm>
                <a:off x="3479" y="835"/>
                <a:ext cx="1139" cy="144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52" name="Line 83"/>
              <p:cNvSpPr>
                <a:spLocks noChangeShapeType="1"/>
              </p:cNvSpPr>
              <p:nvPr/>
            </p:nvSpPr>
            <p:spPr bwMode="auto">
              <a:xfrm>
                <a:off x="3498" y="1015"/>
                <a:ext cx="1124" cy="132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53" name="Text Box 84"/>
              <p:cNvSpPr txBox="1">
                <a:spLocks noChangeArrowheads="1"/>
              </p:cNvSpPr>
              <p:nvPr/>
            </p:nvSpPr>
            <p:spPr bwMode="auto">
              <a:xfrm>
                <a:off x="3489" y="520"/>
                <a:ext cx="34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pkt0</a:t>
                </a:r>
              </a:p>
            </p:txBody>
          </p:sp>
          <p:sp>
            <p:nvSpPr>
              <p:cNvPr id="54" name="Text Box 85"/>
              <p:cNvSpPr txBox="1">
                <a:spLocks noChangeArrowheads="1"/>
              </p:cNvSpPr>
              <p:nvPr/>
            </p:nvSpPr>
            <p:spPr bwMode="auto">
              <a:xfrm>
                <a:off x="3529" y="700"/>
                <a:ext cx="34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pkt1</a:t>
                </a:r>
              </a:p>
            </p:txBody>
          </p:sp>
          <p:sp>
            <p:nvSpPr>
              <p:cNvPr id="55" name="Text Box 86"/>
              <p:cNvSpPr txBox="1">
                <a:spLocks noChangeArrowheads="1"/>
              </p:cNvSpPr>
              <p:nvPr/>
            </p:nvSpPr>
            <p:spPr bwMode="auto">
              <a:xfrm>
                <a:off x="3527" y="880"/>
                <a:ext cx="34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pkt2</a:t>
                </a:r>
              </a:p>
            </p:txBody>
          </p:sp>
          <p:sp>
            <p:nvSpPr>
              <p:cNvPr id="56" name="Rectangle 88"/>
              <p:cNvSpPr>
                <a:spLocks noChangeArrowheads="1"/>
              </p:cNvSpPr>
              <p:nvPr/>
            </p:nvSpPr>
            <p:spPr bwMode="auto">
              <a:xfrm>
                <a:off x="3035" y="1394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57" name="Text Box 89"/>
              <p:cNvSpPr txBox="1">
                <a:spLocks noChangeArrowheads="1"/>
              </p:cNvSpPr>
              <p:nvPr/>
            </p:nvSpPr>
            <p:spPr bwMode="auto">
              <a:xfrm>
                <a:off x="2838" y="1365"/>
                <a:ext cx="734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rial" charset="0"/>
                  </a:rPr>
                  <a:t>0 1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 2</a:t>
                </a:r>
                <a:r>
                  <a:rPr lang="en-US" sz="1800">
                    <a:latin typeface="Arial" charset="0"/>
                  </a:rPr>
                  <a:t> 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3 0</a:t>
                </a:r>
                <a:r>
                  <a:rPr lang="en-US" sz="1800">
                    <a:latin typeface="Arial" charset="0"/>
                  </a:rPr>
                  <a:t> 1 2</a:t>
                </a:r>
              </a:p>
            </p:txBody>
          </p:sp>
          <p:sp>
            <p:nvSpPr>
              <p:cNvPr id="58" name="Line 90"/>
              <p:cNvSpPr>
                <a:spLocks noChangeShapeType="1"/>
              </p:cNvSpPr>
              <p:nvPr/>
            </p:nvSpPr>
            <p:spPr bwMode="auto">
              <a:xfrm>
                <a:off x="3480" y="1473"/>
                <a:ext cx="1008" cy="122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59" name="Text Box 91"/>
              <p:cNvSpPr txBox="1">
                <a:spLocks noChangeArrowheads="1"/>
              </p:cNvSpPr>
              <p:nvPr/>
            </p:nvSpPr>
            <p:spPr bwMode="auto">
              <a:xfrm>
                <a:off x="3545" y="1478"/>
                <a:ext cx="34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pkt0</a:t>
                </a:r>
              </a:p>
            </p:txBody>
          </p:sp>
          <p:sp>
            <p:nvSpPr>
              <p:cNvPr id="60" name="Rectangle 95"/>
              <p:cNvSpPr>
                <a:spLocks noChangeArrowheads="1"/>
              </p:cNvSpPr>
              <p:nvPr/>
            </p:nvSpPr>
            <p:spPr bwMode="auto">
              <a:xfrm>
                <a:off x="4740" y="758"/>
                <a:ext cx="253" cy="11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61" name="Text Box 96"/>
              <p:cNvSpPr txBox="1">
                <a:spLocks noChangeArrowheads="1"/>
              </p:cNvSpPr>
              <p:nvPr/>
            </p:nvSpPr>
            <p:spPr bwMode="auto">
              <a:xfrm>
                <a:off x="4621" y="727"/>
                <a:ext cx="734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rial" charset="0"/>
                  </a:rPr>
                  <a:t>0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 1 2 3</a:t>
                </a:r>
                <a:r>
                  <a:rPr lang="en-US" sz="1800">
                    <a:latin typeface="Arial" charset="0"/>
                  </a:rPr>
                  <a:t> 0 1 2</a:t>
                </a:r>
              </a:p>
            </p:txBody>
          </p:sp>
          <p:sp>
            <p:nvSpPr>
              <p:cNvPr id="62" name="Rectangle 97"/>
              <p:cNvSpPr>
                <a:spLocks noChangeArrowheads="1"/>
              </p:cNvSpPr>
              <p:nvPr/>
            </p:nvSpPr>
            <p:spPr bwMode="auto">
              <a:xfrm>
                <a:off x="4816" y="929"/>
                <a:ext cx="253" cy="11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63" name="Text Box 98"/>
              <p:cNvSpPr txBox="1">
                <a:spLocks noChangeArrowheads="1"/>
              </p:cNvSpPr>
              <p:nvPr/>
            </p:nvSpPr>
            <p:spPr bwMode="auto">
              <a:xfrm>
                <a:off x="4619" y="900"/>
                <a:ext cx="734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rial" charset="0"/>
                  </a:rPr>
                  <a:t>0 1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 2 3 0</a:t>
                </a:r>
                <a:r>
                  <a:rPr lang="en-US" sz="1800">
                    <a:latin typeface="Arial" charset="0"/>
                  </a:rPr>
                  <a:t> 1 2</a:t>
                </a:r>
              </a:p>
            </p:txBody>
          </p:sp>
          <p:sp>
            <p:nvSpPr>
              <p:cNvPr id="64" name="Rectangle 99"/>
              <p:cNvSpPr>
                <a:spLocks noChangeArrowheads="1"/>
              </p:cNvSpPr>
              <p:nvPr/>
            </p:nvSpPr>
            <p:spPr bwMode="auto">
              <a:xfrm>
                <a:off x="4898" y="1095"/>
                <a:ext cx="253" cy="11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65" name="Text Box 100"/>
              <p:cNvSpPr txBox="1">
                <a:spLocks noChangeArrowheads="1"/>
              </p:cNvSpPr>
              <p:nvPr/>
            </p:nvSpPr>
            <p:spPr bwMode="auto">
              <a:xfrm>
                <a:off x="4621" y="1066"/>
                <a:ext cx="734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rial" charset="0"/>
                  </a:rPr>
                  <a:t>0 1 2 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3 0 1</a:t>
                </a:r>
                <a:r>
                  <a:rPr lang="en-US" sz="1800">
                    <a:latin typeface="Arial" charset="0"/>
                  </a:rPr>
                  <a:t> 2</a:t>
                </a:r>
              </a:p>
            </p:txBody>
          </p:sp>
          <p:sp>
            <p:nvSpPr>
              <p:cNvPr id="66" name="Line 103"/>
              <p:cNvSpPr>
                <a:spLocks noChangeShapeType="1"/>
              </p:cNvSpPr>
              <p:nvPr/>
            </p:nvSpPr>
            <p:spPr bwMode="auto">
              <a:xfrm flipH="1">
                <a:off x="3453" y="810"/>
                <a:ext cx="1124" cy="46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67" name="Line 104"/>
              <p:cNvSpPr>
                <a:spLocks noChangeShapeType="1"/>
              </p:cNvSpPr>
              <p:nvPr/>
            </p:nvSpPr>
            <p:spPr bwMode="auto">
              <a:xfrm flipH="1">
                <a:off x="3465" y="976"/>
                <a:ext cx="1131" cy="478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68" name="Text Box 107"/>
              <p:cNvSpPr txBox="1">
                <a:spLocks noChangeArrowheads="1"/>
              </p:cNvSpPr>
              <p:nvPr/>
            </p:nvSpPr>
            <p:spPr bwMode="auto">
              <a:xfrm>
                <a:off x="3780" y="1245"/>
                <a:ext cx="1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69" name="Text Box 109"/>
              <p:cNvSpPr txBox="1">
                <a:spLocks noChangeArrowheads="1"/>
              </p:cNvSpPr>
              <p:nvPr/>
            </p:nvSpPr>
            <p:spPr bwMode="auto">
              <a:xfrm>
                <a:off x="4464" y="1513"/>
                <a:ext cx="99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en-US" sz="1800" i="1" dirty="0">
                    <a:solidFill>
                      <a:srgbClr val="CC0000"/>
                    </a:solidFill>
                  </a:rPr>
                  <a:t>will accept packet</a:t>
                </a:r>
              </a:p>
              <a:p>
                <a:pPr algn="l">
                  <a:defRPr/>
                </a:pPr>
                <a:r>
                  <a:rPr lang="en-US" sz="1800" i="1" dirty="0">
                    <a:solidFill>
                      <a:srgbClr val="CC0000"/>
                    </a:solidFill>
                  </a:rPr>
                  <a:t>with </a:t>
                </a:r>
                <a:r>
                  <a:rPr lang="en-US" sz="1800" i="1" dirty="0" err="1">
                    <a:solidFill>
                      <a:srgbClr val="CC0000"/>
                    </a:solidFill>
                  </a:rPr>
                  <a:t>seq</a:t>
                </a:r>
                <a:r>
                  <a:rPr lang="en-US" sz="1800" i="1" dirty="0">
                    <a:solidFill>
                      <a:srgbClr val="CC0000"/>
                    </a:solidFill>
                  </a:rPr>
                  <a:t> number 0</a:t>
                </a:r>
              </a:p>
            </p:txBody>
          </p:sp>
          <p:sp>
            <p:nvSpPr>
              <p:cNvPr id="70" name="Line 110"/>
              <p:cNvSpPr>
                <a:spLocks noChangeShapeType="1"/>
              </p:cNvSpPr>
              <p:nvPr/>
            </p:nvSpPr>
            <p:spPr bwMode="auto">
              <a:xfrm flipH="1" flipV="1">
                <a:off x="5033" y="1253"/>
                <a:ext cx="0" cy="28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71" name="Line 112"/>
              <p:cNvSpPr>
                <a:spLocks noChangeShapeType="1"/>
              </p:cNvSpPr>
              <p:nvPr/>
            </p:nvSpPr>
            <p:spPr bwMode="auto">
              <a:xfrm>
                <a:off x="3475" y="1290"/>
                <a:ext cx="372" cy="46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grpSp>
            <p:nvGrpSpPr>
              <p:cNvPr id="72" name="Group 115"/>
              <p:cNvGrpSpPr>
                <a:grpSpLocks/>
              </p:cNvGrpSpPr>
              <p:nvPr/>
            </p:nvGrpSpPr>
            <p:grpSpPr bwMode="auto">
              <a:xfrm>
                <a:off x="2838" y="1185"/>
                <a:ext cx="734" cy="185"/>
                <a:chOff x="2667" y="3750"/>
                <a:chExt cx="734" cy="185"/>
              </a:xfrm>
            </p:grpSpPr>
            <p:sp>
              <p:nvSpPr>
                <p:cNvPr id="7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786" y="3779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76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667" y="3750"/>
                  <a:ext cx="734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latin typeface="Arial" charset="0"/>
                    </a:rPr>
                    <a:t>0 </a:t>
                  </a: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1 2</a:t>
                  </a:r>
                  <a:r>
                    <a:rPr lang="en-US" sz="1800">
                      <a:latin typeface="Arial" charset="0"/>
                    </a:rPr>
                    <a:t> </a:t>
                  </a: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3 </a:t>
                  </a:r>
                  <a:r>
                    <a:rPr lang="en-US" sz="1800">
                      <a:latin typeface="Arial" charset="0"/>
                    </a:rPr>
                    <a:t>0 1 2</a:t>
                  </a:r>
                </a:p>
              </p:txBody>
            </p:sp>
          </p:grpSp>
          <p:sp>
            <p:nvSpPr>
              <p:cNvPr id="73" name="Text Box 116"/>
              <p:cNvSpPr txBox="1">
                <a:spLocks noChangeArrowheads="1"/>
              </p:cNvSpPr>
              <p:nvPr/>
            </p:nvSpPr>
            <p:spPr bwMode="auto">
              <a:xfrm>
                <a:off x="3547" y="1154"/>
                <a:ext cx="34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pkt3</a:t>
                </a:r>
              </a:p>
            </p:txBody>
          </p:sp>
          <p:sp>
            <p:nvSpPr>
              <p:cNvPr id="74" name="Text Box 119"/>
              <p:cNvSpPr txBox="1">
                <a:spLocks noChangeArrowheads="1"/>
              </p:cNvSpPr>
              <p:nvPr/>
            </p:nvSpPr>
            <p:spPr bwMode="auto">
              <a:xfrm>
                <a:off x="2751" y="1767"/>
                <a:ext cx="111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/>
                  <a:t>(a) no problem</a:t>
                </a:r>
              </a:p>
            </p:txBody>
          </p:sp>
        </p:grpSp>
      </p:grpSp>
      <p:cxnSp>
        <p:nvCxnSpPr>
          <p:cNvPr id="89" name="Straight Connector 88"/>
          <p:cNvCxnSpPr/>
          <p:nvPr/>
        </p:nvCxnSpPr>
        <p:spPr>
          <a:xfrm>
            <a:off x="6045960" y="2168740"/>
            <a:ext cx="13648" cy="400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6185067" y="2168740"/>
            <a:ext cx="5876633" cy="3940288"/>
            <a:chOff x="6185067" y="854004"/>
            <a:chExt cx="5876633" cy="3940288"/>
          </a:xfrm>
        </p:grpSpPr>
        <p:grpSp>
          <p:nvGrpSpPr>
            <p:cNvPr id="9" name="Group 129"/>
            <p:cNvGrpSpPr>
              <a:grpSpLocks/>
            </p:cNvGrpSpPr>
            <p:nvPr/>
          </p:nvGrpSpPr>
          <p:grpSpPr bwMode="auto">
            <a:xfrm>
              <a:off x="6185067" y="1535170"/>
              <a:ext cx="5876633" cy="3259122"/>
              <a:chOff x="2796" y="2536"/>
              <a:chExt cx="2647" cy="1468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2808" y="2584"/>
                <a:ext cx="606" cy="153"/>
                <a:chOff x="1895" y="3931"/>
                <a:chExt cx="606" cy="153"/>
              </a:xfrm>
            </p:grpSpPr>
            <p:sp>
              <p:nvSpPr>
                <p:cNvPr id="44" name="Rectangle 7"/>
                <p:cNvSpPr>
                  <a:spLocks noChangeArrowheads="1"/>
                </p:cNvSpPr>
                <p:nvPr/>
              </p:nvSpPr>
              <p:spPr bwMode="auto">
                <a:xfrm>
                  <a:off x="1936" y="3962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4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95" y="3931"/>
                  <a:ext cx="606" cy="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 dirty="0">
                      <a:solidFill>
                        <a:schemeClr val="bg1"/>
                      </a:solidFill>
                      <a:latin typeface="Arial" charset="0"/>
                    </a:rPr>
                    <a:t>0 1 2</a:t>
                  </a:r>
                  <a:r>
                    <a:rPr lang="en-US" sz="1800" dirty="0">
                      <a:latin typeface="Arial" charset="0"/>
                    </a:rPr>
                    <a:t> 3 0 1 2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20" y="2757"/>
                <a:ext cx="606" cy="153"/>
                <a:chOff x="1895" y="3931"/>
                <a:chExt cx="606" cy="153"/>
              </a:xfrm>
            </p:grpSpPr>
            <p:sp>
              <p:nvSpPr>
                <p:cNvPr id="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36" y="3962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95" y="3931"/>
                  <a:ext cx="606" cy="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0 1 2</a:t>
                  </a:r>
                  <a:r>
                    <a:rPr lang="en-US" sz="1800">
                      <a:latin typeface="Arial" charset="0"/>
                    </a:rPr>
                    <a:t> 3 0 1 2</a:t>
                  </a:r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2825" y="2923"/>
                <a:ext cx="606" cy="153"/>
                <a:chOff x="1895" y="3931"/>
                <a:chExt cx="606" cy="153"/>
              </a:xfrm>
            </p:grpSpPr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36" y="3962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95" y="3931"/>
                  <a:ext cx="606" cy="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0 1 2</a:t>
                  </a:r>
                  <a:r>
                    <a:rPr lang="en-US" sz="1800">
                      <a:latin typeface="Arial" charset="0"/>
                    </a:rPr>
                    <a:t> 3 0 1 2</a:t>
                  </a:r>
                </a:p>
              </p:txBody>
            </p:sp>
          </p:grp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3449" y="2671"/>
                <a:ext cx="1151" cy="15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3468" y="2851"/>
                <a:ext cx="1139" cy="144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3487" y="3031"/>
                <a:ext cx="1124" cy="132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3520" y="2536"/>
                <a:ext cx="28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pkt0</a:t>
                </a: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3518" y="2716"/>
                <a:ext cx="28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pkt1</a:t>
                </a: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3516" y="2896"/>
                <a:ext cx="28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pkt2</a:t>
                </a:r>
              </a:p>
            </p:txBody>
          </p:sp>
          <p:grpSp>
            <p:nvGrpSpPr>
              <p:cNvPr id="19" name="Group 23"/>
              <p:cNvGrpSpPr>
                <a:grpSpLocks/>
              </p:cNvGrpSpPr>
              <p:nvPr/>
            </p:nvGrpSpPr>
            <p:grpSpPr bwMode="auto">
              <a:xfrm>
                <a:off x="2827" y="3573"/>
                <a:ext cx="606" cy="153"/>
                <a:chOff x="1895" y="3931"/>
                <a:chExt cx="606" cy="153"/>
              </a:xfrm>
            </p:grpSpPr>
            <p:sp>
              <p:nvSpPr>
                <p:cNvPr id="38" name="Rectangle 24"/>
                <p:cNvSpPr>
                  <a:spLocks noChangeArrowheads="1"/>
                </p:cNvSpPr>
                <p:nvPr/>
              </p:nvSpPr>
              <p:spPr bwMode="auto">
                <a:xfrm>
                  <a:off x="1936" y="3962"/>
                  <a:ext cx="253" cy="119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a typeface="ＭＳ Ｐゴシック" charset="0"/>
                  </a:endParaRPr>
                </a:p>
              </p:txBody>
            </p:sp>
            <p:sp>
              <p:nvSpPr>
                <p:cNvPr id="3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895" y="3931"/>
                  <a:ext cx="606" cy="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800">
                      <a:solidFill>
                        <a:schemeClr val="bg1"/>
                      </a:solidFill>
                      <a:latin typeface="Arial" charset="0"/>
                    </a:rPr>
                    <a:t>0 1 2</a:t>
                  </a:r>
                  <a:r>
                    <a:rPr lang="en-US" sz="1800">
                      <a:latin typeface="Arial" charset="0"/>
                    </a:rPr>
                    <a:t> 3 0 1 2</a:t>
                  </a:r>
                </a:p>
              </p:txBody>
            </p:sp>
          </p:grpSp>
          <p:sp>
            <p:nvSpPr>
              <p:cNvPr id="20" name="Line 32"/>
              <p:cNvSpPr>
                <a:spLocks noChangeShapeType="1"/>
              </p:cNvSpPr>
              <p:nvPr/>
            </p:nvSpPr>
            <p:spPr bwMode="auto">
              <a:xfrm>
                <a:off x="3489" y="3657"/>
                <a:ext cx="1124" cy="14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21" name="Text Box 35"/>
              <p:cNvSpPr txBox="1">
                <a:spLocks noChangeArrowheads="1"/>
              </p:cNvSpPr>
              <p:nvPr/>
            </p:nvSpPr>
            <p:spPr bwMode="auto">
              <a:xfrm>
                <a:off x="3542" y="3522"/>
                <a:ext cx="28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/>
                  <a:t>pkt0</a:t>
                </a:r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2817" y="3322"/>
                <a:ext cx="790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>
                  <a:lnSpc>
                    <a:spcPct val="90000"/>
                  </a:lnSpc>
                  <a:defRPr/>
                </a:pPr>
                <a:r>
                  <a:rPr lang="en-US" sz="2000"/>
                  <a:t>timeout</a:t>
                </a:r>
              </a:p>
              <a:p>
                <a:pPr algn="l">
                  <a:lnSpc>
                    <a:spcPct val="90000"/>
                  </a:lnSpc>
                  <a:defRPr/>
                </a:pPr>
                <a:r>
                  <a:rPr lang="en-US" sz="2000"/>
                  <a:t>retransmit pkt0</a:t>
                </a:r>
              </a:p>
            </p:txBody>
          </p:sp>
          <p:sp>
            <p:nvSpPr>
              <p:cNvPr id="23" name="Rectangle 45"/>
              <p:cNvSpPr>
                <a:spLocks noChangeArrowheads="1"/>
              </p:cNvSpPr>
              <p:nvPr/>
            </p:nvSpPr>
            <p:spPr bwMode="auto">
              <a:xfrm>
                <a:off x="4729" y="2774"/>
                <a:ext cx="253" cy="11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4610" y="2743"/>
                <a:ext cx="606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rial" charset="0"/>
                  </a:rPr>
                  <a:t>0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 1 2 3</a:t>
                </a:r>
                <a:r>
                  <a:rPr lang="en-US" sz="1800">
                    <a:latin typeface="Arial" charset="0"/>
                  </a:rPr>
                  <a:t> 0 1 2</a:t>
                </a:r>
              </a:p>
            </p:txBody>
          </p:sp>
          <p:sp>
            <p:nvSpPr>
              <p:cNvPr id="25" name="Rectangle 50"/>
              <p:cNvSpPr>
                <a:spLocks noChangeArrowheads="1"/>
              </p:cNvSpPr>
              <p:nvPr/>
            </p:nvSpPr>
            <p:spPr bwMode="auto">
              <a:xfrm>
                <a:off x="4805" y="2945"/>
                <a:ext cx="253" cy="11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26" name="Text Box 51"/>
              <p:cNvSpPr txBox="1">
                <a:spLocks noChangeArrowheads="1"/>
              </p:cNvSpPr>
              <p:nvPr/>
            </p:nvSpPr>
            <p:spPr bwMode="auto">
              <a:xfrm>
                <a:off x="4608" y="2916"/>
                <a:ext cx="606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rial" charset="0"/>
                  </a:rPr>
                  <a:t>0 1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 2 3 0</a:t>
                </a:r>
                <a:r>
                  <a:rPr lang="en-US" sz="1800">
                    <a:latin typeface="Arial" charset="0"/>
                  </a:rPr>
                  <a:t> 1 2</a:t>
                </a:r>
              </a:p>
            </p:txBody>
          </p:sp>
          <p:sp>
            <p:nvSpPr>
              <p:cNvPr id="27" name="Rectangle 53"/>
              <p:cNvSpPr>
                <a:spLocks noChangeArrowheads="1"/>
              </p:cNvSpPr>
              <p:nvPr/>
            </p:nvSpPr>
            <p:spPr bwMode="auto">
              <a:xfrm>
                <a:off x="4887" y="3111"/>
                <a:ext cx="253" cy="119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28" name="Text Box 54"/>
              <p:cNvSpPr txBox="1">
                <a:spLocks noChangeArrowheads="1"/>
              </p:cNvSpPr>
              <p:nvPr/>
            </p:nvSpPr>
            <p:spPr bwMode="auto">
              <a:xfrm>
                <a:off x="4610" y="3082"/>
                <a:ext cx="606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rial" charset="0"/>
                  </a:rPr>
                  <a:t>0 1 2 </a:t>
                </a:r>
                <a:r>
                  <a:rPr lang="en-US" sz="1800">
                    <a:solidFill>
                      <a:schemeClr val="bg1"/>
                    </a:solidFill>
                    <a:latin typeface="Arial" charset="0"/>
                  </a:rPr>
                  <a:t>3 0 1</a:t>
                </a:r>
                <a:r>
                  <a:rPr lang="en-US" sz="1800">
                    <a:latin typeface="Arial" charset="0"/>
                  </a:rPr>
                  <a:t> 2</a:t>
                </a:r>
              </a:p>
            </p:txBody>
          </p:sp>
          <p:sp>
            <p:nvSpPr>
              <p:cNvPr id="29" name="Line 62"/>
              <p:cNvSpPr>
                <a:spLocks noChangeShapeType="1"/>
              </p:cNvSpPr>
              <p:nvPr/>
            </p:nvSpPr>
            <p:spPr bwMode="auto">
              <a:xfrm flipH="1">
                <a:off x="3744" y="2826"/>
                <a:ext cx="822" cy="34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30" name="Line 63"/>
              <p:cNvSpPr>
                <a:spLocks noChangeShapeType="1"/>
              </p:cNvSpPr>
              <p:nvPr/>
            </p:nvSpPr>
            <p:spPr bwMode="auto">
              <a:xfrm flipH="1">
                <a:off x="3763" y="2992"/>
                <a:ext cx="822" cy="34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31" name="Line 64"/>
              <p:cNvSpPr>
                <a:spLocks noChangeShapeType="1"/>
              </p:cNvSpPr>
              <p:nvPr/>
            </p:nvSpPr>
            <p:spPr bwMode="auto">
              <a:xfrm flipH="1">
                <a:off x="3782" y="3158"/>
                <a:ext cx="822" cy="34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32" name="Text Box 65"/>
              <p:cNvSpPr txBox="1">
                <a:spLocks noChangeArrowheads="1"/>
              </p:cNvSpPr>
              <p:nvPr/>
            </p:nvSpPr>
            <p:spPr bwMode="auto">
              <a:xfrm>
                <a:off x="3628" y="3048"/>
                <a:ext cx="163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33" name="Text Box 66"/>
              <p:cNvSpPr txBox="1">
                <a:spLocks noChangeArrowheads="1"/>
              </p:cNvSpPr>
              <p:nvPr/>
            </p:nvSpPr>
            <p:spPr bwMode="auto">
              <a:xfrm>
                <a:off x="3640" y="3228"/>
                <a:ext cx="163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34" name="Text Box 67"/>
              <p:cNvSpPr txBox="1">
                <a:spLocks noChangeArrowheads="1"/>
              </p:cNvSpPr>
              <p:nvPr/>
            </p:nvSpPr>
            <p:spPr bwMode="auto">
              <a:xfrm>
                <a:off x="3659" y="3387"/>
                <a:ext cx="163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35" name="Text Box 68"/>
              <p:cNvSpPr txBox="1">
                <a:spLocks noChangeArrowheads="1"/>
              </p:cNvSpPr>
              <p:nvPr/>
            </p:nvSpPr>
            <p:spPr bwMode="auto">
              <a:xfrm>
                <a:off x="4578" y="3650"/>
                <a:ext cx="865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en-US" sz="1800" i="1">
                    <a:solidFill>
                      <a:srgbClr val="CC0000"/>
                    </a:solidFill>
                  </a:rPr>
                  <a:t>will accept packet</a:t>
                </a:r>
              </a:p>
              <a:p>
                <a:pPr algn="l">
                  <a:defRPr/>
                </a:pPr>
                <a:r>
                  <a:rPr lang="en-US" sz="1800" i="1">
                    <a:solidFill>
                      <a:srgbClr val="CC0000"/>
                    </a:solidFill>
                  </a:rPr>
                  <a:t>with seq number 0</a:t>
                </a:r>
              </a:p>
            </p:txBody>
          </p:sp>
          <p:sp>
            <p:nvSpPr>
              <p:cNvPr id="36" name="Line 69"/>
              <p:cNvSpPr>
                <a:spLocks noChangeShapeType="1"/>
              </p:cNvSpPr>
              <p:nvPr/>
            </p:nvSpPr>
            <p:spPr bwMode="auto">
              <a:xfrm flipV="1">
                <a:off x="5022" y="3269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800">
                  <a:ea typeface="ＭＳ Ｐゴシック" charset="0"/>
                </a:endParaRPr>
              </a:p>
            </p:txBody>
          </p:sp>
          <p:sp>
            <p:nvSpPr>
              <p:cNvPr id="37" name="Text Box 117"/>
              <p:cNvSpPr txBox="1">
                <a:spLocks noChangeArrowheads="1"/>
              </p:cNvSpPr>
              <p:nvPr/>
            </p:nvSpPr>
            <p:spPr bwMode="auto">
              <a:xfrm>
                <a:off x="2796" y="3813"/>
                <a:ext cx="59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/>
                  <a:t>(b) oops!</a:t>
                </a:r>
              </a:p>
            </p:txBody>
          </p:sp>
        </p:grpSp>
        <p:sp>
          <p:nvSpPr>
            <p:cNvPr id="90" name="Text Box 40"/>
            <p:cNvSpPr txBox="1">
              <a:spLocks noChangeArrowheads="1"/>
            </p:cNvSpPr>
            <p:nvPr/>
          </p:nvSpPr>
          <p:spPr bwMode="auto">
            <a:xfrm>
              <a:off x="9893130" y="854004"/>
              <a:ext cx="183806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dirty="0"/>
                <a:t>receiver window</a:t>
              </a:r>
            </a:p>
            <a:p>
              <a:pPr algn="l">
                <a:defRPr/>
              </a:pPr>
              <a:r>
                <a:rPr lang="en-US" sz="1800" dirty="0"/>
                <a:t>(after receipt)</a:t>
              </a:r>
            </a:p>
          </p:txBody>
        </p:sp>
        <p:sp>
          <p:nvSpPr>
            <p:cNvPr id="91" name="Text Box 41"/>
            <p:cNvSpPr txBox="1">
              <a:spLocks noChangeArrowheads="1"/>
            </p:cNvSpPr>
            <p:nvPr/>
          </p:nvSpPr>
          <p:spPr bwMode="auto">
            <a:xfrm>
              <a:off x="6417856" y="858001"/>
              <a:ext cx="172034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dirty="0"/>
                <a:t>sender window</a:t>
              </a:r>
            </a:p>
            <a:p>
              <a:pPr algn="l">
                <a:defRPr/>
              </a:pPr>
              <a:r>
                <a:rPr lang="en-US" sz="1800" dirty="0"/>
                <a:t>(after receipt)</a:t>
              </a:r>
            </a:p>
          </p:txBody>
        </p:sp>
        <p:sp>
          <p:nvSpPr>
            <p:cNvPr id="92" name="Line 59"/>
            <p:cNvSpPr>
              <a:spLocks noChangeShapeType="1"/>
            </p:cNvSpPr>
            <p:nvPr/>
          </p:nvSpPr>
          <p:spPr bwMode="auto">
            <a:xfrm>
              <a:off x="10027025" y="1475516"/>
              <a:ext cx="1396905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  <p:sp>
          <p:nvSpPr>
            <p:cNvPr id="93" name="Line 58"/>
            <p:cNvSpPr>
              <a:spLocks noChangeShapeType="1"/>
            </p:cNvSpPr>
            <p:nvPr/>
          </p:nvSpPr>
          <p:spPr bwMode="auto">
            <a:xfrm>
              <a:off x="6539558" y="1500335"/>
              <a:ext cx="1396905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0553B02-27E4-EC4D-B5E1-838B75FBFFB9}"/>
              </a:ext>
            </a:extLst>
          </p:cNvPr>
          <p:cNvGrpSpPr/>
          <p:nvPr/>
        </p:nvGrpSpPr>
        <p:grpSpPr>
          <a:xfrm>
            <a:off x="11193472" y="5961845"/>
            <a:ext cx="929898" cy="884264"/>
            <a:chOff x="10763181" y="2345404"/>
            <a:chExt cx="1139517" cy="1083596"/>
          </a:xfrm>
        </p:grpSpPr>
        <p:sp>
          <p:nvSpPr>
            <p:cNvPr id="97" name="Octagon 96">
              <a:extLst>
                <a:ext uri="{FF2B5EF4-FFF2-40B4-BE49-F238E27FC236}">
                  <a16:creationId xmlns:a16="http://schemas.microsoft.com/office/drawing/2014/main" id="{B1F0DE6B-5F37-CC48-8ED3-E29D174F8A2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8" name="Octagon 97">
              <a:extLst>
                <a:ext uri="{FF2B5EF4-FFF2-40B4-BE49-F238E27FC236}">
                  <a16:creationId xmlns:a16="http://schemas.microsoft.com/office/drawing/2014/main" id="{95E33496-3D26-8441-B54F-79053B7D06A1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9C35394-39E2-624D-B067-94536B532D4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UDP</a:t>
            </a:r>
            <a:r>
              <a:rPr lang="en-US" dirty="0"/>
              <a:t> is a connectionless, packet-oriented transport protocol.</a:t>
            </a:r>
          </a:p>
          <a:p>
            <a:pPr lvl="1"/>
            <a:r>
              <a:rPr lang="en-US" dirty="0"/>
              <a:t>Adds a </a:t>
            </a:r>
            <a:r>
              <a:rPr lang="en-US" i="1" dirty="0">
                <a:solidFill>
                  <a:schemeClr val="accent6"/>
                </a:solidFill>
              </a:rPr>
              <a:t>port number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6"/>
                </a:solidFill>
              </a:rPr>
              <a:t>checksum</a:t>
            </a:r>
            <a:r>
              <a:rPr lang="en-US" dirty="0"/>
              <a:t> to packets.</a:t>
            </a:r>
          </a:p>
          <a:p>
            <a:r>
              <a:rPr lang="en-US" b="1" dirty="0"/>
              <a:t>TCP</a:t>
            </a:r>
            <a:r>
              <a:rPr lang="en-US" dirty="0"/>
              <a:t> is a streaming transport protocol.</a:t>
            </a:r>
          </a:p>
          <a:p>
            <a:endParaRPr lang="en-US" dirty="0"/>
          </a:p>
          <a:p>
            <a:r>
              <a:rPr lang="en-US" dirty="0"/>
              <a:t>Delivery confirmation &amp; ordering is possible by sending </a:t>
            </a:r>
            <a:r>
              <a:rPr lang="en-US" i="1" dirty="0">
                <a:solidFill>
                  <a:schemeClr val="accent6"/>
                </a:solidFill>
              </a:rPr>
              <a:t>ACKs</a:t>
            </a:r>
          </a:p>
          <a:p>
            <a:pPr lvl="1"/>
            <a:r>
              <a:rPr lang="en-US" dirty="0"/>
              <a:t>After a </a:t>
            </a:r>
            <a:r>
              <a:rPr lang="en-US" i="1" dirty="0">
                <a:solidFill>
                  <a:schemeClr val="accent6"/>
                </a:solidFill>
              </a:rPr>
              <a:t>timeout</a:t>
            </a:r>
            <a:r>
              <a:rPr lang="en-US" dirty="0"/>
              <a:t>, resend packet that was not </a:t>
            </a:r>
            <a:r>
              <a:rPr lang="en-US" dirty="0" err="1"/>
              <a:t>ACK’ed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/>
                </a:solidFill>
              </a:rPr>
              <a:t>Pipelining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packets allow much better use of link capacity.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Window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size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determines the number of allowed in-flight packets</a:t>
            </a:r>
          </a:p>
          <a:p>
            <a:r>
              <a:rPr lang="en-US" i="1" dirty="0">
                <a:solidFill>
                  <a:schemeClr val="accent6"/>
                </a:solidFill>
              </a:rPr>
              <a:t>Go Back N </a:t>
            </a:r>
            <a:r>
              <a:rPr lang="en-US" dirty="0"/>
              <a:t>is a simple pipelining protocol that uses </a:t>
            </a:r>
            <a:r>
              <a:rPr lang="en-US" i="1" dirty="0">
                <a:solidFill>
                  <a:schemeClr val="accent6"/>
                </a:solidFill>
              </a:rPr>
              <a:t>cumulative ACKs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/>
                </a:solidFill>
              </a:rPr>
              <a:t>Selective Repeat </a:t>
            </a:r>
            <a:r>
              <a:rPr lang="en-US" dirty="0"/>
              <a:t>adds buffering to the receiver to avoid unnecessary retransmission.</a:t>
            </a:r>
          </a:p>
          <a:p>
            <a:endParaRPr lang="en-US" dirty="0"/>
          </a:p>
          <a:p>
            <a:r>
              <a:rPr lang="en-US" dirty="0"/>
              <a:t>Next time: TCP details, connection setup, flow/congestion control.</a:t>
            </a:r>
          </a:p>
        </p:txBody>
      </p:sp>
    </p:spTree>
    <p:extLst>
      <p:ext uri="{BB962C8B-B14F-4D97-AF65-F5344CB8AC3E}">
        <p14:creationId xmlns:p14="http://schemas.microsoft.com/office/powerpoint/2010/main" val="47398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four main layers on the Internet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199" y="1190783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Ethernet Frame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MAC addresses, CRC, etc.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Ethernet payload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829732" y="2150530"/>
            <a:ext cx="4436534" cy="4453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IP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IP addresses, TTL,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IP payload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132" y="3149599"/>
            <a:ext cx="4148667" cy="3302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TCP Segment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Port #, sequence #, </a:t>
            </a:r>
            <a:r>
              <a:rPr lang="en-US" sz="2800" i="1" dirty="0" err="1">
                <a:solidFill>
                  <a:schemeClr val="tx1"/>
                </a:solidFill>
              </a:rPr>
              <a:t>ack</a:t>
            </a:r>
            <a:r>
              <a:rPr lang="en-US" sz="2800" i="1" dirty="0">
                <a:solidFill>
                  <a:schemeClr val="tx1"/>
                </a:solidFill>
              </a:rPr>
              <a:t> #,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TCP payload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4533" y="4114801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 Response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status code, content-type,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&lt;html&gt;&lt;body&gt;&lt;h1&gt;My great page&lt;/h1&gt;&lt;p&gt;</a:t>
            </a: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733" y="1190783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Ethernet Frame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MAC addresses, CRC,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0266" y="2150530"/>
            <a:ext cx="4436534" cy="4453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IP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IP addresses, TTL, 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42666" y="3149599"/>
            <a:ext cx="4148667" cy="3302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TCP Segment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Port #, sequence #, </a:t>
            </a:r>
            <a:r>
              <a:rPr lang="en-US" sz="2800" i="1" dirty="0" err="1">
                <a:solidFill>
                  <a:schemeClr val="tx1"/>
                </a:solidFill>
              </a:rPr>
              <a:t>ack</a:t>
            </a:r>
            <a:r>
              <a:rPr lang="en-US" sz="2800" i="1" dirty="0">
                <a:solidFill>
                  <a:schemeClr val="tx1"/>
                </a:solidFill>
              </a:rPr>
              <a:t> #, etc.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TCP payload continued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5067" y="4114801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 Response Continued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mr-IN" sz="2800" dirty="0">
                <a:solidFill>
                  <a:schemeClr val="tx1"/>
                </a:solidFill>
              </a:rPr>
              <a:t>…</a:t>
            </a:r>
            <a:r>
              <a:rPr lang="en-US" sz="2800" dirty="0">
                <a:solidFill>
                  <a:schemeClr val="tx1"/>
                </a:solidFill>
              </a:rPr>
              <a:t>and that is all&lt;/p&gt; &lt;/body&gt;&lt;/html&gt;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5333" y="4114801"/>
            <a:ext cx="2099734" cy="2184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30799" y="3149599"/>
            <a:ext cx="1811867" cy="330200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layer solves a subset of problems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214472" y="1146875"/>
            <a:ext cx="6863798" cy="55948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Link layer: shares a physical channel among several transmitters/receivers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Network layer: routes from source to destination, along many hops.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Transport layer:</a:t>
            </a:r>
          </a:p>
          <a:p>
            <a:pPr lvl="1"/>
            <a:r>
              <a:rPr lang="en-US" dirty="0"/>
              <a:t>Creates connections/sockets used by apps.</a:t>
            </a:r>
          </a:p>
          <a:p>
            <a:pPr lvl="1"/>
            <a:r>
              <a:rPr lang="en-US" dirty="0"/>
              <a:t>Multiplexing (&gt;1 connection per machine)</a:t>
            </a:r>
          </a:p>
          <a:p>
            <a:pPr lvl="1"/>
            <a:r>
              <a:rPr lang="en-US" dirty="0"/>
              <a:t>Ordering, • Acknowledgement, • Pacing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HTTP layer: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Resource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urls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, • Response codes,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Caching, • Content-types, • Compression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None of the layers shown provide </a:t>
            </a:r>
            <a:r>
              <a:rPr lang="en-US" sz="2800" i="1" dirty="0">
                <a:solidFill>
                  <a:schemeClr val="bg2">
                    <a:lumMod val="90000"/>
                  </a:schemeClr>
                </a:solidFill>
              </a:rPr>
              <a:t>security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71" y="1190783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Ethernet Frame</a:t>
            </a:r>
          </a:p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</a:rPr>
              <a:t>MAC addresses, CRC, etc.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Ethernet payload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004" y="2150530"/>
            <a:ext cx="4436534" cy="4453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IP Packet</a:t>
            </a:r>
          </a:p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</a:rPr>
              <a:t>IP addresses, TTL,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IP payload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404" y="3149599"/>
            <a:ext cx="4148667" cy="3302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TCP Segment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Port #, sequence #, </a:t>
            </a:r>
            <a:r>
              <a:rPr lang="en-US" sz="2800" i="1" dirty="0" err="1">
                <a:solidFill>
                  <a:schemeClr val="tx1"/>
                </a:solidFill>
              </a:rPr>
              <a:t>ack</a:t>
            </a:r>
            <a:r>
              <a:rPr lang="en-US" sz="2800" i="1" dirty="0">
                <a:solidFill>
                  <a:schemeClr val="tx1"/>
                </a:solidFill>
              </a:rPr>
              <a:t> #,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TCP payload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805" y="4114801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HTTP Response</a:t>
            </a:r>
          </a:p>
          <a:p>
            <a:pPr algn="ctr"/>
            <a:r>
              <a:rPr lang="en-US" sz="2800" i="1" dirty="0">
                <a:solidFill>
                  <a:schemeClr val="bg2">
                    <a:lumMod val="75000"/>
                  </a:schemeClr>
                </a:solidFill>
              </a:rPr>
              <a:t>status code, content-type, etc.</a:t>
            </a:r>
          </a:p>
          <a:p>
            <a:pPr algn="ctr"/>
            <a:endParaRPr lang="en-US" sz="2800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&lt;html&gt;&lt;body&gt;&lt;h1&gt;My great page&lt;/h1&gt;&lt;p&gt;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</a:rPr>
              <a:t>…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simplest </a:t>
            </a:r>
            <a:r>
              <a:rPr lang="en-US" b="1" i="1" dirty="0">
                <a:solidFill>
                  <a:schemeClr val="accent6"/>
                </a:solidFill>
              </a:rPr>
              <a:t>transport protocol </a:t>
            </a:r>
            <a:r>
              <a:rPr lang="en-US" dirty="0"/>
              <a:t>on </a:t>
            </a:r>
            <a:br>
              <a:rPr lang="en-US" dirty="0"/>
            </a:br>
            <a:r>
              <a:rPr lang="en-US" dirty="0"/>
              <a:t>the Internet (simpler than TCP).</a:t>
            </a:r>
          </a:p>
          <a:p>
            <a:pPr lvl="1"/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“transport”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was a bad naming choice.</a:t>
            </a:r>
          </a:p>
          <a:p>
            <a:r>
              <a:rPr lang="en-US" dirty="0"/>
              <a:t>Does not provide much more than the IP layer below.</a:t>
            </a:r>
          </a:p>
          <a:p>
            <a:pPr lvl="1"/>
            <a:r>
              <a:rPr lang="en-US" b="1" dirty="0"/>
              <a:t>Datagrams are packets </a:t>
            </a:r>
            <a:r>
              <a:rPr lang="en-US" dirty="0"/>
              <a:t>sent between software applications.</a:t>
            </a:r>
          </a:p>
          <a:p>
            <a:pPr lvl="1"/>
            <a:r>
              <a:rPr lang="en-US" dirty="0"/>
              <a:t>IP layer provides “best effort” delivery.  Packets may be dropped.</a:t>
            </a:r>
          </a:p>
          <a:p>
            <a:pPr lvl="1"/>
            <a:r>
              <a:rPr lang="en-US" dirty="0"/>
              <a:t>Thus, UDP is also unreliable.</a:t>
            </a:r>
          </a:p>
          <a:p>
            <a:r>
              <a:rPr lang="en-US" dirty="0"/>
              <a:t>Adds to each packet:</a:t>
            </a:r>
          </a:p>
          <a:p>
            <a:pPr lvl="1"/>
            <a:r>
              <a:rPr lang="en-US" sz="3200" dirty="0"/>
              <a:t>A </a:t>
            </a:r>
            <a:r>
              <a:rPr lang="en-US" sz="3200" b="1" i="1" dirty="0">
                <a:solidFill>
                  <a:schemeClr val="accent6"/>
                </a:solidFill>
              </a:rPr>
              <a:t>port number</a:t>
            </a:r>
            <a:r>
              <a:rPr lang="en-US" sz="3200" dirty="0"/>
              <a:t>, to distinguish different services on the machine.</a:t>
            </a:r>
          </a:p>
          <a:p>
            <a:pPr lvl="2"/>
            <a:r>
              <a:rPr lang="en-US" sz="2800" dirty="0"/>
              <a:t>Only one process can “listen” for packets on a given port number.</a:t>
            </a:r>
          </a:p>
          <a:p>
            <a:pPr lvl="1"/>
            <a:r>
              <a:rPr lang="en-US" sz="3200" dirty="0"/>
              <a:t>A </a:t>
            </a:r>
            <a:r>
              <a:rPr lang="en-US" sz="3200" b="1" i="1" dirty="0">
                <a:solidFill>
                  <a:schemeClr val="accent6"/>
                </a:solidFill>
              </a:rPr>
              <a:t>checksum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to verify that packet data was not corrupted.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154983"/>
            <a:ext cx="3527955" cy="2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header fields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93802" y="806823"/>
            <a:ext cx="9378564" cy="5942936"/>
            <a:chOff x="-2538772" y="1482725"/>
            <a:chExt cx="6577372" cy="4167899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714375" y="1852613"/>
              <a:ext cx="3324225" cy="3200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638175" y="1947863"/>
              <a:ext cx="3324225" cy="3200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ea typeface="ＭＳ Ｐゴシック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677863" y="1960563"/>
              <a:ext cx="1542712" cy="38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latin typeface="+mn-lt"/>
                </a:rPr>
                <a:t>source port #</a:t>
              </a:r>
              <a:endParaRPr lang="en-US" sz="3600">
                <a:latin typeface="+mn-lt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463800" y="1960563"/>
              <a:ext cx="1292490" cy="366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dirty="0" err="1">
                  <a:latin typeface="+mn-lt"/>
                </a:rPr>
                <a:t>dest</a:t>
              </a:r>
              <a:r>
                <a:rPr lang="en-US" sz="2800" dirty="0">
                  <a:latin typeface="+mn-lt"/>
                </a:rPr>
                <a:t>. port #</a:t>
              </a: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628650" y="2347913"/>
              <a:ext cx="33289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619125" y="2747963"/>
              <a:ext cx="33242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2276475" y="1947863"/>
              <a:ext cx="0" cy="395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784350" y="1482725"/>
              <a:ext cx="911313" cy="42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>
                  <a:latin typeface="+mn-lt"/>
                </a:rPr>
                <a:t>32 bits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733675" y="1714500"/>
              <a:ext cx="1200150" cy="4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rot="10800000">
              <a:off x="623888" y="1724025"/>
              <a:ext cx="11287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317334" y="3317963"/>
              <a:ext cx="1961985" cy="75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3200">
                  <a:latin typeface="+mn-lt"/>
                </a:rPr>
                <a:t>application data </a:t>
              </a:r>
              <a:endParaRPr lang="en-US" sz="3200" dirty="0">
                <a:latin typeface="+mn-lt"/>
              </a:endParaRPr>
            </a:p>
            <a:p>
              <a:pPr algn="ctr">
                <a:defRPr/>
              </a:pPr>
              <a:r>
                <a:rPr lang="en-US" sz="3200" dirty="0">
                  <a:latin typeface="+mn-lt"/>
                </a:rPr>
                <a:t>(payload)</a:t>
              </a:r>
              <a:endParaRPr lang="en-US" sz="3600" dirty="0">
                <a:latin typeface="+mn-lt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1074738" y="5222875"/>
              <a:ext cx="2447177" cy="42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dirty="0">
                  <a:latin typeface="+mn-lt"/>
                </a:rPr>
                <a:t>UDP packet format</a:t>
              </a:r>
              <a:endParaRPr lang="en-US" sz="3600" dirty="0">
                <a:latin typeface="+mn-lt"/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2276475" y="2357438"/>
              <a:ext cx="0" cy="395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020763" y="2351088"/>
              <a:ext cx="764743" cy="38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latin typeface="+mn-lt"/>
                </a:rPr>
                <a:t>length</a:t>
              </a:r>
              <a:endParaRPr lang="en-US" sz="3600">
                <a:latin typeface="+mn-lt"/>
              </a:endParaRP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566988" y="2341563"/>
              <a:ext cx="1140149" cy="38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latin typeface="+mn-lt"/>
                </a:rPr>
                <a:t>checksum</a:t>
              </a:r>
              <a:endParaRPr lang="en-US" sz="3600">
                <a:latin typeface="+mn-lt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-2538772" y="2532299"/>
              <a:ext cx="2406650" cy="101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800" dirty="0">
                  <a:latin typeface="+mn-lt"/>
                </a:rPr>
                <a:t>length, in bytes of UDP packet, including header</a:t>
              </a:r>
              <a:endParaRPr lang="en-US" sz="3600" dirty="0">
                <a:latin typeface="+mn-lt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72233" y="2578100"/>
              <a:ext cx="803275" cy="281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88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60805"/>
          </a:xfrm>
        </p:spPr>
        <p:txBody>
          <a:bodyPr>
            <a:normAutofit/>
          </a:bodyPr>
          <a:lstStyle/>
          <a:p>
            <a:r>
              <a:rPr lang="en-US" i="1" dirty="0"/>
              <a:t>Checksum</a:t>
            </a:r>
            <a:r>
              <a:rPr lang="en-US" dirty="0"/>
              <a:t> is a simple way to detect data corruption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63471" y="1038387"/>
            <a:ext cx="11639227" cy="2877988"/>
          </a:xfrm>
        </p:spPr>
        <p:txBody>
          <a:bodyPr>
            <a:normAutofit/>
          </a:bodyPr>
          <a:lstStyle/>
          <a:p>
            <a:r>
              <a:rPr lang="en-US" dirty="0"/>
              <a:t>Break the data into a sequence of 16-bit integers</a:t>
            </a:r>
          </a:p>
          <a:p>
            <a:r>
              <a:rPr lang="en-US" dirty="0"/>
              <a:t>Add the integers</a:t>
            </a:r>
          </a:p>
          <a:p>
            <a:r>
              <a:rPr lang="en-US" i="1" dirty="0"/>
              <a:t>Wrap</a:t>
            </a:r>
            <a:r>
              <a:rPr lang="en-US" dirty="0"/>
              <a:t> the carry-out bits to the least-significant position.</a:t>
            </a:r>
          </a:p>
          <a:p>
            <a:r>
              <a:rPr lang="en-US" dirty="0"/>
              <a:t>Finally, invert the result.</a:t>
            </a:r>
          </a:p>
          <a:p>
            <a:pPr marL="0" indent="0">
              <a:buNone/>
            </a:pPr>
            <a:r>
              <a:rPr lang="en-US" dirty="0"/>
              <a:t>Checksum is redundant information </a:t>
            </a:r>
            <a:r>
              <a:rPr lang="mr-IN" dirty="0"/>
              <a:t>–</a:t>
            </a:r>
            <a:r>
              <a:rPr lang="en-US" dirty="0"/>
              <a:t> a summary of the packet data.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3471" y="3916374"/>
            <a:ext cx="11464850" cy="2825389"/>
            <a:chOff x="260350" y="2190750"/>
            <a:chExt cx="9865284" cy="243119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860549" y="2190750"/>
              <a:ext cx="8265085" cy="2431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1</a:t>
              </a:r>
              <a:r>
                <a:rPr lang="en-US" sz="2400" b="1" dirty="0">
                  <a:latin typeface="Courier" charset="0"/>
                  <a:ea typeface="Courier" charset="0"/>
                  <a:cs typeface="Courier" charset="0"/>
                </a:rPr>
                <a:t>  1  1  1  0  0  1  1  0  0  1  1  0  0  1  1  0</a:t>
              </a:r>
            </a:p>
            <a:p>
              <a:pPr algn="l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1</a:t>
              </a:r>
              <a:r>
                <a:rPr lang="en-US" sz="2400" b="1" dirty="0">
                  <a:latin typeface="Courier" charset="0"/>
                  <a:ea typeface="Courier" charset="0"/>
                  <a:cs typeface="Courier" charset="0"/>
                </a:rPr>
                <a:t>  1  1  0  1  0  1  0  1  0  1  0  1  0  1  0  1</a:t>
              </a:r>
            </a:p>
            <a:p>
              <a:pPr algn="l">
                <a:lnSpc>
                  <a:spcPct val="120000"/>
                </a:lnSpc>
                <a:defRPr/>
              </a:pPr>
              <a:endParaRPr lang="en-US" sz="2400" b="1" dirty="0">
                <a:latin typeface="Courier" charset="0"/>
                <a:ea typeface="Courier" charset="0"/>
                <a:cs typeface="Courier" charset="0"/>
              </a:endParaRPr>
            </a:p>
            <a:p>
              <a:pPr algn="l">
                <a:defRPr/>
              </a:pPr>
              <a:r>
                <a:rPr lang="en-US" sz="2400" b="1" dirty="0">
                  <a:latin typeface="Courier" charset="0"/>
                  <a:ea typeface="Courier" charset="0"/>
                  <a:cs typeface="Courier" charset="0"/>
                </a:rPr>
                <a:t>1  1  0  1  1  1  0  1  1  1  0  1  1  1  0  1  1</a:t>
              </a:r>
            </a:p>
            <a:p>
              <a:pPr algn="l">
                <a:lnSpc>
                  <a:spcPct val="120000"/>
                </a:lnSpc>
                <a:defRPr/>
              </a:pPr>
              <a:endParaRPr lang="en-US" sz="2400" b="1" dirty="0">
                <a:latin typeface="Courier" charset="0"/>
                <a:ea typeface="Courier" charset="0"/>
                <a:cs typeface="Courier" charset="0"/>
              </a:endParaRPr>
            </a:p>
            <a:p>
              <a:pPr algn="l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1</a:t>
              </a:r>
              <a:r>
                <a:rPr lang="en-US" sz="2400" b="1" dirty="0">
                  <a:latin typeface="Courier" charset="0"/>
                  <a:ea typeface="Courier" charset="0"/>
                  <a:cs typeface="Courier" charset="0"/>
                </a:rPr>
                <a:t>  1  0  1  1  1  0  1  1  1  0  1  1  1  1  0  0</a:t>
              </a:r>
            </a:p>
            <a:p>
              <a:pPr algn="l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1</a:t>
              </a:r>
              <a:r>
                <a:rPr lang="en-US" sz="2400" b="1" dirty="0">
                  <a:latin typeface="Courier" charset="0"/>
                  <a:ea typeface="Courier" charset="0"/>
                  <a:cs typeface="Courier" charset="0"/>
                </a:rPr>
                <a:t>  0  1  0  0  0  1  0  0  0  1  0  0  0  0  1  1</a:t>
              </a:r>
              <a:endParaRPr lang="en-US" sz="280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1784350" y="3017838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60550" y="3243226"/>
              <a:ext cx="304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0350" y="3149600"/>
              <a:ext cx="13821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wraparound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042617" y="3889123"/>
              <a:ext cx="5998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sum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6924" y="4211421"/>
              <a:ext cx="11670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checksum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84350" y="3736975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022475" y="3549615"/>
              <a:ext cx="7475652" cy="81865"/>
            </a:xfrm>
            <a:custGeom>
              <a:avLst/>
              <a:gdLst>
                <a:gd name="T0" fmla="*/ 0 w 3788"/>
                <a:gd name="T1" fmla="*/ 0 h 58"/>
                <a:gd name="T2" fmla="*/ 0 w 3788"/>
                <a:gd name="T3" fmla="*/ 2147483647 h 58"/>
                <a:gd name="T4" fmla="*/ 2147483647 w 3788"/>
                <a:gd name="T5" fmla="*/ 2147483647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88" h="58">
                  <a:moveTo>
                    <a:pt x="0" y="0"/>
                  </a:moveTo>
                  <a:lnTo>
                    <a:pt x="0" y="58"/>
                  </a:lnTo>
                  <a:lnTo>
                    <a:pt x="3788" y="5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02519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Sender wants to send data:</a:t>
            </a:r>
            <a:br>
              <a:rPr lang="en-US" dirty="0"/>
            </a:br>
            <a:r>
              <a:rPr lang="en-US" sz="2800" dirty="0"/>
              <a:t>“</a:t>
            </a:r>
            <a:r>
              <a:rPr lang="en-US" sz="2800" dirty="0">
                <a:solidFill>
                  <a:schemeClr val="accent6"/>
                </a:solidFill>
              </a:rPr>
              <a:t>Hello there, here is my message.</a:t>
            </a:r>
            <a:r>
              <a:rPr lang="en-US" sz="2800" dirty="0"/>
              <a:t>”</a:t>
            </a:r>
          </a:p>
          <a:p>
            <a:r>
              <a:rPr lang="en-US" dirty="0"/>
              <a:t>UDP library in the sender computes a checksum as follows:</a:t>
            </a:r>
          </a:p>
          <a:p>
            <a:pPr lvl="1"/>
            <a:r>
              <a:rPr lang="en-US" dirty="0"/>
              <a:t>“He” + “</a:t>
            </a:r>
            <a:r>
              <a:rPr lang="en-US" dirty="0" err="1"/>
              <a:t>ll</a:t>
            </a:r>
            <a:r>
              <a:rPr lang="en-US" dirty="0"/>
              <a:t>” + “o ” + “</a:t>
            </a:r>
            <a:r>
              <a:rPr lang="en-US" dirty="0" err="1"/>
              <a:t>th</a:t>
            </a:r>
            <a:r>
              <a:rPr lang="en-US" dirty="0"/>
              <a:t>” + “</a:t>
            </a:r>
            <a:r>
              <a:rPr lang="en-US" dirty="0" err="1"/>
              <a:t>er</a:t>
            </a:r>
            <a:r>
              <a:rPr lang="en-US" dirty="0"/>
              <a:t>” + “e,” + “ h” + “</a:t>
            </a:r>
            <a:r>
              <a:rPr lang="en-US" dirty="0" err="1"/>
              <a:t>er</a:t>
            </a:r>
            <a:r>
              <a:rPr lang="en-US" dirty="0"/>
              <a:t>” + “e ” + “is” “ m” + “y ” + “me” + “</a:t>
            </a:r>
            <a:r>
              <a:rPr lang="en-US" dirty="0" err="1"/>
              <a:t>ss</a:t>
            </a:r>
            <a:r>
              <a:rPr lang="en-US" dirty="0"/>
              <a:t>” + “ag” + “e.” =  0xB51</a:t>
            </a:r>
          </a:p>
          <a:p>
            <a:pPr lvl="1"/>
            <a:r>
              <a:rPr lang="en-US" dirty="0"/>
              <a:t>Wrap around: 0x51 + 0xB = 0x5C</a:t>
            </a:r>
          </a:p>
          <a:p>
            <a:pPr lvl="1"/>
            <a:r>
              <a:rPr lang="en-US" dirty="0"/>
              <a:t>Flip bits:</a:t>
            </a:r>
          </a:p>
          <a:p>
            <a:pPr marL="914400" lvl="2" indent="0">
              <a:buNone/>
            </a:pPr>
            <a:r>
              <a:rPr lang="en-US" sz="2800" dirty="0"/>
              <a:t>0101 1100 → 1010 0011 = </a:t>
            </a:r>
            <a:r>
              <a:rPr lang="en-US" sz="2800" b="1" dirty="0"/>
              <a:t>0xA3</a:t>
            </a:r>
          </a:p>
          <a:p>
            <a:r>
              <a:rPr lang="en-US" dirty="0"/>
              <a:t>Sender adds 0xA3 checksum to UDP header of the packet.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Receiver wants to verify the following message:</a:t>
            </a:r>
            <a:br>
              <a:rPr lang="en-US" dirty="0"/>
            </a:br>
            <a:r>
              <a:rPr lang="en-US" sz="2800" dirty="0"/>
              <a:t>“</a:t>
            </a:r>
            <a:r>
              <a:rPr lang="en-US" sz="2800" dirty="0">
                <a:solidFill>
                  <a:schemeClr val="accent6"/>
                </a:solidFill>
              </a:rPr>
              <a:t>Hello there, here is my m</a:t>
            </a:r>
            <a:r>
              <a:rPr lang="en-US" sz="2800" b="1" dirty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chemeClr val="accent6"/>
                </a:solidFill>
              </a:rPr>
              <a:t>ssage.</a:t>
            </a:r>
            <a:r>
              <a:rPr lang="en-US" sz="2800" dirty="0"/>
              <a:t>”</a:t>
            </a:r>
          </a:p>
          <a:p>
            <a:r>
              <a:rPr lang="en-US" dirty="0"/>
              <a:t>UDP packet’s checksum says checksum is 0xA3.</a:t>
            </a:r>
          </a:p>
          <a:p>
            <a:r>
              <a:rPr lang="en-US" dirty="0"/>
              <a:t>Receiver calculates checksum of the received message, and finds that it </a:t>
            </a:r>
            <a:r>
              <a:rPr lang="en-US" i="1" dirty="0">
                <a:solidFill>
                  <a:srgbClr val="C00000"/>
                </a:solidFill>
              </a:rPr>
              <a:t>does not </a:t>
            </a:r>
            <a:r>
              <a:rPr lang="en-US" dirty="0"/>
              <a:t>equal 0xA3 (because a bit was flipped).</a:t>
            </a:r>
          </a:p>
          <a:p>
            <a:r>
              <a:rPr lang="en-US" dirty="0">
                <a:solidFill>
                  <a:schemeClr val="accent6"/>
                </a:solidFill>
              </a:rPr>
              <a:t>Receiver drops the packet.</a:t>
            </a:r>
          </a:p>
          <a:p>
            <a:r>
              <a:rPr lang="en-US" dirty="0"/>
              <a:t>Checksum does not repair errors, it simply lets us detect errors.</a:t>
            </a:r>
          </a:p>
        </p:txBody>
      </p:sp>
    </p:spTree>
    <p:extLst>
      <p:ext uri="{BB962C8B-B14F-4D97-AF65-F5344CB8AC3E}">
        <p14:creationId xmlns:p14="http://schemas.microsoft.com/office/powerpoint/2010/main" val="123993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390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nversion-friend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A1E5FAA-CC73-964B-8CA3-7A794F8059E1}" vid="{37A25997-5C1F-D24B-AD4C-822FBE29A0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4051</TotalTime>
  <Words>2790</Words>
  <Application>Microsoft Macintosh PowerPoint</Application>
  <PresentationFormat>Widescreen</PresentationFormat>
  <Paragraphs>466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</vt:lpstr>
      <vt:lpstr>Garamond</vt:lpstr>
      <vt:lpstr>Tahoma</vt:lpstr>
      <vt:lpstr>Times New Roman</vt:lpstr>
      <vt:lpstr>Theme1</vt:lpstr>
      <vt:lpstr>CS-340 Introduction to Computer Networking  Lecture 5: Reliable Transport</vt:lpstr>
      <vt:lpstr>Last Lecture: Domain Name Service</vt:lpstr>
      <vt:lpstr>Recall the four main layers on the Internet</vt:lpstr>
      <vt:lpstr>Each layer solves a subset of problems</vt:lpstr>
      <vt:lpstr>User Datagram Protocol (UDP)</vt:lpstr>
      <vt:lpstr>UDP header fields</vt:lpstr>
      <vt:lpstr>Checksum is a simple way to detect data corruption</vt:lpstr>
      <vt:lpstr>Checksum in action</vt:lpstr>
      <vt:lpstr>PowerPoint Presentation</vt:lpstr>
      <vt:lpstr>TCP provides streaming connections to apps</vt:lpstr>
      <vt:lpstr>Human solutions to message loss</vt:lpstr>
      <vt:lpstr>Naïve ACKs</vt:lpstr>
      <vt:lpstr>Naïve ACKs (continued)</vt:lpstr>
      <vt:lpstr>Naïve ACK correctness</vt:lpstr>
      <vt:lpstr>Naïve ACK performance</vt:lpstr>
      <vt:lpstr>Stop and wait illustration</vt:lpstr>
      <vt:lpstr>Pipelining hides latency to increase throughput</vt:lpstr>
      <vt:lpstr>Pipelining increases link utilization</vt:lpstr>
      <vt:lpstr>Sequence numbers</vt:lpstr>
      <vt:lpstr>Pipelining attempt #1: Go Back N</vt:lpstr>
      <vt:lpstr>Go Back N in action</vt:lpstr>
      <vt:lpstr>Go Back N Demo</vt:lpstr>
      <vt:lpstr>Go Back N advantages</vt:lpstr>
      <vt:lpstr>Pipelining attempt #2: Selective Repeat</vt:lpstr>
      <vt:lpstr>Selective Repeat windows</vt:lpstr>
      <vt:lpstr>Selective Repeat Demo</vt:lpstr>
      <vt:lpstr>Seq number reuse can cause confusion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218</cp:revision>
  <cp:lastPrinted>2020-01-21T17:26:48Z</cp:lastPrinted>
  <dcterms:created xsi:type="dcterms:W3CDTF">2017-09-19T21:33:23Z</dcterms:created>
  <dcterms:modified xsi:type="dcterms:W3CDTF">2020-09-25T21:39:27Z</dcterms:modified>
</cp:coreProperties>
</file>