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1" r:id="rId4"/>
    <p:sldId id="261" r:id="rId5"/>
    <p:sldId id="262" r:id="rId6"/>
    <p:sldId id="286" r:id="rId7"/>
    <p:sldId id="263" r:id="rId8"/>
    <p:sldId id="264" r:id="rId9"/>
    <p:sldId id="259" r:id="rId10"/>
    <p:sldId id="265" r:id="rId11"/>
    <p:sldId id="282" r:id="rId12"/>
    <p:sldId id="260" r:id="rId13"/>
    <p:sldId id="270" r:id="rId14"/>
    <p:sldId id="271" r:id="rId15"/>
    <p:sldId id="273" r:id="rId16"/>
    <p:sldId id="268" r:id="rId17"/>
    <p:sldId id="269" r:id="rId18"/>
    <p:sldId id="276" r:id="rId19"/>
    <p:sldId id="277" r:id="rId20"/>
    <p:sldId id="275" r:id="rId21"/>
    <p:sldId id="278" r:id="rId22"/>
    <p:sldId id="279" r:id="rId23"/>
    <p:sldId id="285" r:id="rId24"/>
    <p:sldId id="280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8"/>
            <p14:sldId id="281"/>
            <p14:sldId id="261"/>
            <p14:sldId id="262"/>
            <p14:sldId id="286"/>
            <p14:sldId id="263"/>
            <p14:sldId id="264"/>
            <p14:sldId id="259"/>
            <p14:sldId id="265"/>
            <p14:sldId id="282"/>
            <p14:sldId id="260"/>
            <p14:sldId id="270"/>
            <p14:sldId id="271"/>
            <p14:sldId id="273"/>
            <p14:sldId id="268"/>
            <p14:sldId id="269"/>
            <p14:sldId id="276"/>
            <p14:sldId id="277"/>
            <p14:sldId id="275"/>
            <p14:sldId id="278"/>
            <p14:sldId id="279"/>
            <p14:sldId id="285"/>
            <p14:sldId id="28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/>
    <p:restoredTop sz="94762"/>
  </p:normalViewPr>
  <p:slideViewPr>
    <p:cSldViewPr snapToGrid="0" snapToObjects="1">
      <p:cViewPr varScale="1">
        <p:scale>
          <a:sx n="103" d="100"/>
          <a:sy n="103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6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server never asks you for a web page.</a:t>
            </a:r>
            <a:r>
              <a:rPr lang="en-US" baseline="0" dirty="0"/>
              <a:t>  It’s a very one-sided relationship.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costs</a:t>
            </a:r>
            <a:r>
              <a:rPr lang="en-US" baseline="0" dirty="0"/>
              <a:t> to operate, and, a</a:t>
            </a:r>
            <a:r>
              <a:rPr lang="en-US" dirty="0"/>
              <a:t>bove</a:t>
            </a:r>
            <a:r>
              <a:rPr lang="en-US" baseline="0" dirty="0"/>
              <a:t> all, they felt they could avoid legal trouble if they did not host the pirated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F9D5E-1298-A048-A167-E0510317BC9E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4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u.edu.sg/home/ehchua/programming/webprogramming/HTTP_Basic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tu.edu.sg/home/ehchua/programming/webprogramming/HTTP_Basi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docs/tweets/post-and-engage/api-reference/post-statuses-update" TargetMode="External"/><Relationship Id="rId2" Type="http://schemas.openxmlformats.org/officeDocument/2006/relationships/hyperlink" Target="https://petstore.swagger.i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ietf.org/rfc/rfc2821.tx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8592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3: Application-layer protocols,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3313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3164" y="5745088"/>
            <a:ext cx="891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Network diagrams adapted </a:t>
            </a:r>
            <a:r>
              <a:rPr lang="en-US" dirty="0"/>
              <a:t>from those by J.F Kurose and K.W. Ross</a:t>
            </a:r>
          </a:p>
          <a:p>
            <a:pPr algn="r"/>
            <a:r>
              <a:rPr lang="en-US" dirty="0"/>
              <a:t>HTTP slides adapted from website by Chua Hock-</a:t>
            </a:r>
            <a:r>
              <a:rPr lang="en-US" dirty="0" err="1"/>
              <a:t>Chuan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https://www.ntu.edu.sg/home/ehchua/programming/webprogramming/HTTP_Basics.html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2251129" cy="883403"/>
          </a:xfrm>
        </p:spPr>
        <p:txBody>
          <a:bodyPr/>
          <a:lstStyle/>
          <a:p>
            <a:r>
              <a:rPr lang="en-US"/>
              <a:t>Request: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6172200"/>
            <a:ext cx="2409755" cy="5497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>
                <a:hlinkClick r:id="rId2"/>
              </a:rPr>
              <a:t>https://www.ntu.edu.sg/home/ehchua/programming/webprogramming/HTTP_Basics.html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33959"/>
            <a:ext cx="9518774" cy="320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7" y="3247898"/>
            <a:ext cx="9518774" cy="3610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6156" y="2716306"/>
            <a:ext cx="258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(optional for GET)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3470" y="3381366"/>
            <a:ext cx="2251129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Response:</a:t>
            </a:r>
          </a:p>
        </p:txBody>
      </p:sp>
    </p:spTree>
    <p:extLst>
      <p:ext uri="{BB962C8B-B14F-4D97-AF65-F5344CB8AC3E}">
        <p14:creationId xmlns:p14="http://schemas.microsoft.com/office/powerpoint/2010/main" val="706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641505" y="2766609"/>
            <a:ext cx="2898366" cy="1168408"/>
            <a:chOff x="263472" y="3987799"/>
            <a:chExt cx="6899328" cy="278130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72" y="4483381"/>
              <a:ext cx="6026768" cy="228572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582988" y="3987799"/>
              <a:ext cx="3579812" cy="2736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3471" y="406399"/>
            <a:ext cx="6785029" cy="2736465"/>
            <a:chOff x="263471" y="406399"/>
            <a:chExt cx="6785029" cy="27364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71" y="899546"/>
              <a:ext cx="6113505" cy="205958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68688" y="406399"/>
              <a:ext cx="3579812" cy="2736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01455" y="3054580"/>
            <a:ext cx="6899328" cy="2781302"/>
            <a:chOff x="263472" y="3987799"/>
            <a:chExt cx="6899328" cy="2781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72" y="4483381"/>
              <a:ext cx="6026768" cy="22857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82988" y="3987799"/>
              <a:ext cx="3579812" cy="2736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522">
            <a:off x="4983420" y="1803942"/>
            <a:ext cx="2844074" cy="2497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4600" y="922771"/>
            <a:ext cx="278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TCP socket.</a:t>
            </a:r>
          </a:p>
          <a:p>
            <a:pPr algn="ctr"/>
            <a:r>
              <a:rPr lang="en-US" sz="2400" dirty="0"/>
              <a:t>A bi-directional pipe/stream of bytes</a:t>
            </a:r>
          </a:p>
        </p:txBody>
      </p:sp>
      <p:pic>
        <p:nvPicPr>
          <p:cNvPr id="16" name="Picture 1242" descr="desktop_computer_stylized_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7566" y="2504915"/>
            <a:ext cx="1301220" cy="109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520" y="1994315"/>
            <a:ext cx="1367843" cy="136784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582987" y="2123100"/>
            <a:ext cx="1471613" cy="38181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71200" y="3433322"/>
            <a:ext cx="145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Client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204399" y="3224086"/>
            <a:ext cx="145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/>
                </a:solidFill>
              </a:rPr>
              <a:t>Server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419491" y="3851234"/>
            <a:ext cx="1081964" cy="32627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transaction steps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263471" y="4123793"/>
            <a:ext cx="11639227" cy="26570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Client creates TCP socket, and server accepts the socket.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Client writes HTTP request to socket; starts listening for response.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Server notices new data on socket and starts reading request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Server eventually notices that it has received a full HTTP request.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Server does some work to generate an appropriate response.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Server writes HTTP response to socket.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Client reads and parses response data; stops reading after calculating that the response is complete.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3" name="Rounded Rectangle 32"/>
          <p:cNvSpPr/>
          <p:nvPr/>
        </p:nvSpPr>
        <p:spPr>
          <a:xfrm>
            <a:off x="393700" y="2123100"/>
            <a:ext cx="1651000" cy="213700"/>
          </a:xfrm>
          <a:prstGeom prst="roundRect">
            <a:avLst/>
          </a:prstGeom>
          <a:solidFill>
            <a:srgbClr val="4472C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8623300" y="4701200"/>
            <a:ext cx="1562100" cy="201000"/>
          </a:xfrm>
          <a:prstGeom prst="roundRect">
            <a:avLst/>
          </a:prstGeom>
          <a:solidFill>
            <a:srgbClr val="4472C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645305" y="715220"/>
            <a:ext cx="3422157" cy="646331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Notice that “Content-Length” header tells length of message body.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534058" y="2165276"/>
            <a:ext cx="2906365" cy="1172164"/>
            <a:chOff x="263471" y="406399"/>
            <a:chExt cx="6785029" cy="273646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71" y="899546"/>
              <a:ext cx="6113505" cy="205958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468688" y="406399"/>
              <a:ext cx="3579812" cy="2736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7993886" y="2817625"/>
            <a:ext cx="459941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318794" y="3114865"/>
            <a:ext cx="345626" cy="279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 and responses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GET</a:t>
            </a:r>
            <a:r>
              <a:rPr lang="en-US" dirty="0"/>
              <a:t>: to request a data</a:t>
            </a:r>
          </a:p>
          <a:p>
            <a:r>
              <a:rPr lang="en-US" b="1" dirty="0">
                <a:solidFill>
                  <a:schemeClr val="accent6"/>
                </a:solidFill>
              </a:rPr>
              <a:t>POST</a:t>
            </a:r>
            <a:r>
              <a:rPr lang="en-US" dirty="0"/>
              <a:t>: to post data to the server, and perhaps get data back, too.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</a:rPr>
              <a:t>Less commonly:</a:t>
            </a:r>
          </a:p>
          <a:p>
            <a:r>
              <a:rPr lang="en-US" b="1" dirty="0">
                <a:solidFill>
                  <a:schemeClr val="accent6"/>
                </a:solidFill>
              </a:rPr>
              <a:t>PUT</a:t>
            </a:r>
            <a:r>
              <a:rPr lang="en-US" dirty="0"/>
              <a:t>: to create a new document on the server.</a:t>
            </a:r>
          </a:p>
          <a:p>
            <a:r>
              <a:rPr lang="en-US" b="1" dirty="0">
                <a:solidFill>
                  <a:schemeClr val="accent6"/>
                </a:solidFill>
              </a:rPr>
              <a:t>DELETE</a:t>
            </a:r>
            <a:r>
              <a:rPr lang="en-US" dirty="0"/>
              <a:t>: to delete a document.</a:t>
            </a:r>
          </a:p>
          <a:p>
            <a:r>
              <a:rPr lang="en-US" b="1" dirty="0">
                <a:solidFill>
                  <a:schemeClr val="accent6"/>
                </a:solidFill>
              </a:rPr>
              <a:t>HEAD</a:t>
            </a:r>
            <a:r>
              <a:rPr lang="en-US" dirty="0"/>
              <a:t>: like GET, but just return headers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790266" y="1143794"/>
            <a:ext cx="5189923" cy="530023"/>
          </a:xfrm>
        </p:spPr>
        <p:txBody>
          <a:bodyPr/>
          <a:lstStyle/>
          <a:p>
            <a:r>
              <a:rPr lang="en-US" dirty="0"/>
              <a:t>Response codes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790267" y="1794723"/>
            <a:ext cx="5189922" cy="49315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200 OK</a:t>
            </a:r>
            <a:r>
              <a:rPr lang="en-US" dirty="0"/>
              <a:t>: success</a:t>
            </a:r>
          </a:p>
          <a:p>
            <a:r>
              <a:rPr lang="en-US" b="1" dirty="0">
                <a:solidFill>
                  <a:schemeClr val="accent6"/>
                </a:solidFill>
              </a:rPr>
              <a:t>301 Moved Permanently</a:t>
            </a:r>
            <a:r>
              <a:rPr lang="en-US" dirty="0"/>
              <a:t>: redirects to another URL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</a:rPr>
              <a:t>Client errors (400–499):</a:t>
            </a:r>
          </a:p>
          <a:p>
            <a:r>
              <a:rPr lang="en-US" b="1" dirty="0">
                <a:solidFill>
                  <a:schemeClr val="accent6"/>
                </a:solidFill>
              </a:rPr>
              <a:t>403 Forbidden</a:t>
            </a:r>
            <a:r>
              <a:rPr lang="en-US" dirty="0"/>
              <a:t>: lack permission</a:t>
            </a:r>
          </a:p>
          <a:p>
            <a:r>
              <a:rPr lang="en-US" b="1" dirty="0">
                <a:solidFill>
                  <a:schemeClr val="accent6"/>
                </a:solidFill>
              </a:rPr>
              <a:t>404 Not Found</a:t>
            </a:r>
            <a:r>
              <a:rPr lang="en-US" dirty="0"/>
              <a:t>: URL is bad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</a:rPr>
              <a:t>Server errors (500-599):</a:t>
            </a:r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500 Internal Server Error</a:t>
            </a:r>
          </a:p>
          <a:p>
            <a:pPr marL="0" indent="0">
              <a:buNone/>
            </a:pPr>
            <a:r>
              <a:rPr lang="mr-IN" dirty="0"/>
              <a:t>…</a:t>
            </a:r>
            <a:r>
              <a:rPr lang="en-US" dirty="0"/>
              <a:t> and many more</a:t>
            </a:r>
          </a:p>
        </p:txBody>
      </p:sp>
    </p:spTree>
    <p:extLst>
      <p:ext uri="{BB962C8B-B14F-4D97-AF65-F5344CB8AC3E}">
        <p14:creationId xmlns:p14="http://schemas.microsoft.com/office/powerpoint/2010/main" val="58156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method is </a:t>
            </a:r>
            <a:r>
              <a:rPr lang="en-US" i="1" dirty="0"/>
              <a:t>often</a:t>
            </a:r>
            <a:r>
              <a:rPr lang="en-US" dirty="0"/>
              <a:t> used when client supplies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3278275"/>
            <a:ext cx="5707023" cy="3432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&lt;html&gt;&lt;body&gt;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&lt;h2&gt;LOGIN&lt;/h2&gt;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&lt;form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method="post"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action="/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api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/login"&gt;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Username: 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type="text" name="user"/&gt;&lt;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Password: 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type="password" name="pw"/&gt;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/&gt;&lt;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type="hidden" 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name="action" value="login" /&gt;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type="submit" value="SEND" /&gt;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&lt;/form&gt;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&lt;/body&gt;&lt;/html&gt;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2" y="1084881"/>
            <a:ext cx="4002673" cy="2069409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3084" y="1672220"/>
            <a:ext cx="593220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POST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/login HTTP/1.1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Host: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Accept: image/gif, image/jpeg, */*</a:t>
            </a:r>
          </a:p>
          <a:p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Referer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http://</a:t>
            </a: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login.html</a:t>
            </a:r>
            <a:endParaRPr lang="en-US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Accept-Language: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en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-us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Content-Type: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application/x-www-form-</a:t>
            </a: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urlencoded</a:t>
            </a:r>
            <a:endParaRPr lang="en-US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Accept-Encoding: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gzip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deflate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User-Agent: Mozilla/4.0 (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Content-Length: 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37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Connection: Keep-Alive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Cache-Control: no-cache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</a:t>
            </a: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User=</a:t>
            </a: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Peter+Pan&amp;pw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=123456&amp;action=login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0494" y="1138669"/>
            <a:ext cx="593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Send HTTP POST request when click button</a:t>
            </a: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4997295" y="1828801"/>
            <a:ext cx="973199" cy="29078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7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671634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Response to login request gives user a </a:t>
            </a:r>
            <a:r>
              <a:rPr lang="en-US" b="1" dirty="0"/>
              <a:t>cookie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927100"/>
            <a:ext cx="11639227" cy="58146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Cookies are how web applications track </a:t>
            </a:r>
            <a:r>
              <a:rPr lang="en-US" b="1" dirty="0"/>
              <a:t>state, </a:t>
            </a:r>
            <a:r>
              <a:rPr lang="en-US" dirty="0"/>
              <a:t>often to track user identity.</a:t>
            </a:r>
          </a:p>
          <a:p>
            <a:r>
              <a:rPr lang="en-US" dirty="0"/>
              <a:t>If username and password were correct, server will return a cookie in the response: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Response tells the client browser to redirect to 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http://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/account</a:t>
            </a:r>
            <a:r>
              <a:rPr lang="en-US" dirty="0"/>
              <a:t>, but it also gives the browser a cookie to remember.</a:t>
            </a:r>
          </a:p>
          <a:p>
            <a:r>
              <a:rPr lang="en-US" dirty="0"/>
              <a:t>Browser will include the cookie in all future HTTP requests to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somewebsite.com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Server getting this request can use the cookie to determine which user it came from!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4138" y="1911436"/>
            <a:ext cx="639008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HTTP/1.1 302 Found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Location: http://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/account</a:t>
            </a:r>
          </a:p>
          <a:p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Set-Cookie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 </a:t>
            </a:r>
            <a:r>
              <a:rPr lang="en-US" sz="2000" i="1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</a:t>
            </a:r>
            <a:r>
              <a:rPr lang="en-US" sz="2000" i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-id=kfj203d14t9s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7038" y="4527464"/>
            <a:ext cx="661868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 /account HTTP/1.1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Host: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endParaRPr lang="en-US" sz="20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Referer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 http://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api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/login</a:t>
            </a:r>
          </a:p>
          <a:p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Cookie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 </a:t>
            </a:r>
            <a:r>
              <a:rPr lang="en-US" sz="2000" i="1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</a:t>
            </a:r>
            <a:r>
              <a:rPr lang="en-US" sz="2000" i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-id=kfj203d14t9s</a:t>
            </a:r>
          </a:p>
          <a:p>
            <a:r>
              <a:rPr lang="mr-IN" sz="20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0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5F5A46-F129-F64E-929B-A10A5B626BDA}"/>
              </a:ext>
            </a:extLst>
          </p:cNvPr>
          <p:cNvCxnSpPr>
            <a:cxnSpLocks/>
          </p:cNvCxnSpPr>
          <p:nvPr/>
        </p:nvCxnSpPr>
        <p:spPr>
          <a:xfrm flipH="1">
            <a:off x="3733800" y="2440600"/>
            <a:ext cx="970339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B6F0C8-2CDE-534D-8CCF-31918A8BEDD9}"/>
              </a:ext>
            </a:extLst>
          </p:cNvPr>
          <p:cNvCxnSpPr>
            <a:cxnSpLocks/>
          </p:cNvCxnSpPr>
          <p:nvPr/>
        </p:nvCxnSpPr>
        <p:spPr>
          <a:xfrm>
            <a:off x="10395728" y="5399700"/>
            <a:ext cx="805672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75A387C-B806-7C49-80E7-64A92C1D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96" y="154984"/>
            <a:ext cx="1285813" cy="1203914"/>
          </a:xfrm>
          <a:prstGeom prst="rect">
            <a:avLst/>
          </a:prstGeom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9296462B-B637-0249-A9CF-710F7C6F199B}"/>
              </a:ext>
            </a:extLst>
          </p:cNvPr>
          <p:cNvSpPr/>
          <p:nvPr/>
        </p:nvSpPr>
        <p:spPr>
          <a:xfrm>
            <a:off x="138049" y="4847772"/>
            <a:ext cx="2019300" cy="990600"/>
          </a:xfrm>
          <a:prstGeom prst="wedgeRectCallout">
            <a:avLst>
              <a:gd name="adj1" fmla="val -57530"/>
              <a:gd name="adj2" fmla="val 8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HTTP with cookies still stateless?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6386C3-AFB0-C941-B9A4-E380A50DF249}"/>
              </a:ext>
            </a:extLst>
          </p:cNvPr>
          <p:cNvGrpSpPr/>
          <p:nvPr/>
        </p:nvGrpSpPr>
        <p:grpSpPr>
          <a:xfrm>
            <a:off x="1817822" y="5274416"/>
            <a:ext cx="929898" cy="884264"/>
            <a:chOff x="10763181" y="2345404"/>
            <a:chExt cx="1139517" cy="1083596"/>
          </a:xfrm>
        </p:grpSpPr>
        <p:sp>
          <p:nvSpPr>
            <p:cNvPr id="11" name="Octagon 10">
              <a:extLst>
                <a:ext uri="{FF2B5EF4-FFF2-40B4-BE49-F238E27FC236}">
                  <a16:creationId xmlns:a16="http://schemas.microsoft.com/office/drawing/2014/main" id="{CCF64C83-2005-0D4F-A01A-7AEF0EC5A5D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Octagon 11">
              <a:extLst>
                <a:ext uri="{FF2B5EF4-FFF2-40B4-BE49-F238E27FC236}">
                  <a16:creationId xmlns:a16="http://schemas.microsoft.com/office/drawing/2014/main" id="{171F6A72-7F95-7B4C-B313-19BC50000DD0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27E821-8404-D445-8C0F-D693DAA6D86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requests can send data in a URL’s </a:t>
            </a:r>
            <a:r>
              <a:rPr lang="en-US" i="1" dirty="0"/>
              <a:t>query string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3278275"/>
            <a:ext cx="5707023" cy="3432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&lt;html&gt;&lt;body&gt;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&lt;h2&gt;LOGIN&lt;/h2&gt;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&lt;form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method="get"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action="/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api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/login"&gt;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Username: 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type="text" name="user"/&gt;&lt;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Password: 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type="password" name="pw"/&gt;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/&gt;&lt;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type="hidden" 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name="action" value="login" /&gt;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&lt;input type="submit" value="SEND" /&gt;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&lt;/form&gt;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&lt;/body&gt;&lt;/html&gt;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2" y="1084881"/>
            <a:ext cx="4002673" cy="2069409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3084" y="1672220"/>
            <a:ext cx="5932204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dale Mono" charset="0"/>
                <a:ea typeface="Andale Mono" charset="0"/>
                <a:cs typeface="Andale Mono" charset="0"/>
              </a:rPr>
              <a:t>GET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api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login</a:t>
            </a:r>
            <a:r>
              <a:rPr lang="en-US" b="1" dirty="0" err="1">
                <a:latin typeface="Andale Mono" charset="0"/>
                <a:ea typeface="Andale Mono" charset="0"/>
                <a:cs typeface="Andale Mono" charset="0"/>
              </a:rPr>
              <a:t>?User</a:t>
            </a:r>
            <a:r>
              <a:rPr lang="en-US" b="1" dirty="0"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b="1" dirty="0" err="1">
                <a:latin typeface="Andale Mono" charset="0"/>
                <a:ea typeface="Andale Mono" charset="0"/>
                <a:cs typeface="Andale Mono" charset="0"/>
              </a:rPr>
              <a:t>Peter+Lee&amp;pw</a:t>
            </a:r>
            <a:r>
              <a:rPr lang="en-US" b="1" dirty="0">
                <a:latin typeface="Andale Mono" charset="0"/>
                <a:ea typeface="Andale Mono" charset="0"/>
                <a:cs typeface="Andale Mono" charset="0"/>
              </a:rPr>
              <a:t>=123456&amp;ac </a:t>
            </a:r>
            <a:r>
              <a:rPr lang="en-US" b="1" dirty="0" err="1">
                <a:latin typeface="Andale Mono" charset="0"/>
                <a:ea typeface="Andale Mono" charset="0"/>
                <a:cs typeface="Andale Mono" charset="0"/>
              </a:rPr>
              <a:t>tion</a:t>
            </a:r>
            <a:r>
              <a:rPr lang="en-US" b="1" dirty="0">
                <a:latin typeface="Andale Mono" charset="0"/>
                <a:ea typeface="Andale Mono" charset="0"/>
                <a:cs typeface="Andale Mono" charset="0"/>
              </a:rPr>
              <a:t>=login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HTTP/1.1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Host: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somewebsite.com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Accept: image/gif, image/jpeg, */*</a:t>
            </a: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Referer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: http://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somewebsite.com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login.html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Accept-Language: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en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-us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Accept-Encoding: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gzip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, deflate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User-Agent: Mozilla/4.0 (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Connection: Keep-Alive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Cache-Control: no-cache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0494" y="1138669"/>
            <a:ext cx="593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Send HTTP </a:t>
            </a:r>
            <a:r>
              <a:rPr lang="en-US" sz="2400" b="1" dirty="0"/>
              <a:t>GET</a:t>
            </a:r>
            <a:r>
              <a:rPr lang="en-US" sz="2400" dirty="0"/>
              <a:t> request when click button</a:t>
            </a: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4997295" y="1828801"/>
            <a:ext cx="973199" cy="29078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83084" y="5325035"/>
            <a:ext cx="593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that some characters must be translated to be compatible with a URL, </a:t>
            </a:r>
            <a:r>
              <a:rPr lang="en-US" sz="2000" dirty="0" err="1"/>
              <a:t>eg.</a:t>
            </a:r>
            <a:r>
              <a:rPr lang="en-US" sz="2000" dirty="0"/>
              <a:t>, space become “+” or “%20”</a:t>
            </a:r>
          </a:p>
        </p:txBody>
      </p:sp>
    </p:spTree>
    <p:extLst>
      <p:ext uri="{BB962C8B-B14F-4D97-AF65-F5344CB8AC3E}">
        <p14:creationId xmlns:p14="http://schemas.microsoft.com/office/powerpoint/2010/main" val="98389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HTTP &amp;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1990s: HTTP was just a document-fetching service</a:t>
            </a:r>
          </a:p>
          <a:p>
            <a:pPr lvl="1"/>
            <a:r>
              <a:rPr lang="en-US" dirty="0"/>
              <a:t>Web servers would just serve up </a:t>
            </a:r>
            <a:r>
              <a:rPr lang="en-US" i="1" dirty="0"/>
              <a:t>static</a:t>
            </a:r>
            <a:r>
              <a:rPr lang="en-US" dirty="0"/>
              <a:t> HTML and image files (~Project 1).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GET 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index.html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is-IS" dirty="0"/>
              <a:t>→</a:t>
            </a:r>
            <a:r>
              <a:rPr lang="en-US" dirty="0"/>
              <a:t> refers to an HTML file stored on the server</a:t>
            </a:r>
          </a:p>
          <a:p>
            <a:r>
              <a:rPr lang="en-US" dirty="0"/>
              <a:t>Late 1990s: Web servers ran scripts to generate content on-demand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GET /product/1234 </a:t>
            </a:r>
            <a:r>
              <a:rPr lang="is-IS" dirty="0"/>
              <a:t>→</a:t>
            </a:r>
            <a:r>
              <a:rPr lang="en-US" dirty="0"/>
              <a:t> generates a page using information found in a database relevant to “product 1234” as well as user-specific information.</a:t>
            </a:r>
          </a:p>
          <a:p>
            <a:r>
              <a:rPr lang="en-US" dirty="0"/>
              <a:t>2005+: </a:t>
            </a:r>
            <a:r>
              <a:rPr lang="en-US" dirty="0" err="1"/>
              <a:t>Javascript</a:t>
            </a:r>
            <a:r>
              <a:rPr lang="en-US" dirty="0"/>
              <a:t> allows pages to be interactive (Gmail, Google Maps)</a:t>
            </a:r>
          </a:p>
          <a:p>
            <a:pPr lvl="1"/>
            <a:r>
              <a:rPr lang="en-US" dirty="0"/>
              <a:t>AJAX: HTTP request that gets more data w/out re-loading entire page</a:t>
            </a:r>
          </a:p>
          <a:p>
            <a:r>
              <a:rPr lang="en-US" dirty="0"/>
              <a:t>2010s: HTTP spreads beyond web applications</a:t>
            </a:r>
          </a:p>
          <a:p>
            <a:pPr lvl="1"/>
            <a:r>
              <a:rPr lang="en-US" dirty="0"/>
              <a:t>HTTP infrastructure is robust:</a:t>
            </a:r>
          </a:p>
          <a:p>
            <a:pPr lvl="2"/>
            <a:r>
              <a:rPr lang="en-US" dirty="0"/>
              <a:t>libraries, software, caches, proxies, encryption, compression</a:t>
            </a:r>
          </a:p>
          <a:p>
            <a:pPr lvl="1"/>
            <a:r>
              <a:rPr lang="en-US" dirty="0"/>
              <a:t>It's convenient base all client-server, request-response interactions on HTTP.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., smartphone-app-to-server, server-to-server</a:t>
            </a:r>
          </a:p>
        </p:txBody>
      </p:sp>
    </p:spTree>
    <p:extLst>
      <p:ext uri="{BB962C8B-B14F-4D97-AF65-F5344CB8AC3E}">
        <p14:creationId xmlns:p14="http://schemas.microsoft.com/office/powerpoint/2010/main" val="199460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weather information service (REST API)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 Request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 http://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api.wthr.com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/[key]/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forecast?location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San+Francisco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HTTP/1.1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Accept-Encoding: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gzip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Cache-Control: no-cache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Connection: keep-alive</a:t>
            </a:r>
          </a:p>
          <a:p>
            <a:endParaRPr lang="en-US" sz="28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HTTP Response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HTTP/1.1 200 OK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Content-Length: 2102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Content-Type: application/</a:t>
            </a: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json</a:t>
            </a:r>
            <a:endParaRPr lang="en-US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{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wind_dir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": "NNW",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wind_degrees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":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346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wind_mph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":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22.0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feelslike_f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": "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66.3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",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feelslike_c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": "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19.1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",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visibility_mi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": "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10.0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",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"UV": "5",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46155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API example </a:t>
            </a:r>
            <a:r>
              <a:rPr lang="en-US" sz="3600" dirty="0"/>
              <a:t>(</a:t>
            </a:r>
            <a:r>
              <a:rPr lang="en-US" sz="3600" dirty="0" err="1"/>
              <a:t>REpresentational</a:t>
            </a:r>
            <a:r>
              <a:rPr lang="en-US" sz="3600" dirty="0"/>
              <a:t> State Transfer)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https://petstore.swagger.io/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https://developer.twitter.com/en/docs/tweets/post-and-engage/api-reference/post-statuses-update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and outputs for an API built on top of HTTP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Inputs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GET/POST/PUT/DELETE</a:t>
            </a:r>
          </a:p>
          <a:p>
            <a:r>
              <a:rPr lang="en-US" dirty="0"/>
              <a:t>URL</a:t>
            </a:r>
          </a:p>
          <a:p>
            <a:pPr lvl="1"/>
            <a:r>
              <a:rPr lang="en-US" dirty="0"/>
              <a:t>Usually identifies the type of request, but may also supply parameters.</a:t>
            </a:r>
          </a:p>
          <a:p>
            <a:r>
              <a:rPr lang="en-US" dirty="0"/>
              <a:t>Query parameters after URL</a:t>
            </a:r>
          </a:p>
          <a:p>
            <a:r>
              <a:rPr lang="en-US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Headers</a:t>
            </a:r>
          </a:p>
          <a:p>
            <a:pPr lvl="1"/>
            <a:r>
              <a:rPr lang="en-US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Cookies, custom headers</a:t>
            </a:r>
          </a:p>
          <a:p>
            <a:r>
              <a:rPr lang="en-US" dirty="0"/>
              <a:t>Body</a:t>
            </a:r>
          </a:p>
          <a:p>
            <a:pPr lvl="1"/>
            <a:r>
              <a:rPr lang="en-US" dirty="0"/>
              <a:t>Usually form-encoded or JSON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Response Outputs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Status code</a:t>
            </a:r>
          </a:p>
          <a:p>
            <a:pPr lvl="1"/>
            <a:r>
              <a:rPr lang="en-US" dirty="0"/>
              <a:t>200, 404, 403, etc.</a:t>
            </a:r>
          </a:p>
          <a:p>
            <a:r>
              <a:rPr lang="en-US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Headers</a:t>
            </a:r>
          </a:p>
          <a:p>
            <a:r>
              <a:rPr lang="en-US" dirty="0"/>
              <a:t>Body</a:t>
            </a:r>
          </a:p>
          <a:p>
            <a:pPr lvl="1"/>
            <a:r>
              <a:rPr lang="en-US" dirty="0"/>
              <a:t>Usually JSON encoded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198" y="5082988"/>
            <a:ext cx="59826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It’s bad style to HTTP headers for input/output.</a:t>
            </a:r>
            <a:br>
              <a:rPr lang="en-US" sz="2400" dirty="0"/>
            </a:br>
            <a:r>
              <a:rPr lang="en-US" sz="2400" dirty="0"/>
              <a:t>Goal is to build on top of HTTP, not alter it.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FC8DCB-3B99-FB49-B6D8-849399B9EA2A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758268" y="5334001"/>
            <a:ext cx="1413930" cy="164486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43EC4478-AFA8-5040-AF9F-37D955717C9E}"/>
              </a:ext>
            </a:extLst>
          </p:cNvPr>
          <p:cNvSpPr/>
          <p:nvPr/>
        </p:nvSpPr>
        <p:spPr>
          <a:xfrm>
            <a:off x="5664497" y="3166532"/>
            <a:ext cx="668570" cy="1916455"/>
          </a:xfrm>
          <a:custGeom>
            <a:avLst/>
            <a:gdLst>
              <a:gd name="connsiteX0" fmla="*/ 651636 w 651636"/>
              <a:gd name="connsiteY0" fmla="*/ 1879600 h 1879600"/>
              <a:gd name="connsiteX1" fmla="*/ 8170 w 651636"/>
              <a:gd name="connsiteY1" fmla="*/ 558800 h 1879600"/>
              <a:gd name="connsiteX2" fmla="*/ 414570 w 651636"/>
              <a:gd name="connsiteY2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636" h="1879600">
                <a:moveTo>
                  <a:pt x="651636" y="1879600"/>
                </a:moveTo>
                <a:cubicBezTo>
                  <a:pt x="349658" y="1375833"/>
                  <a:pt x="47681" y="872067"/>
                  <a:pt x="8170" y="558800"/>
                </a:cubicBezTo>
                <a:cubicBezTo>
                  <a:pt x="-31341" y="245533"/>
                  <a:pt x="67437" y="22578"/>
                  <a:pt x="41457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Packets travel along many </a:t>
            </a:r>
            <a:r>
              <a:rPr lang="en-US" i="1" dirty="0">
                <a:solidFill>
                  <a:schemeClr val="accent6"/>
                </a:solidFill>
              </a:rPr>
              <a:t>hops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 reach the intended destination</a:t>
            </a:r>
          </a:p>
          <a:p>
            <a:pPr lvl="1"/>
            <a:r>
              <a:rPr lang="en-US" dirty="0"/>
              <a:t>Each router has a fixed-size queue; packets are dropped if full</a:t>
            </a:r>
          </a:p>
          <a:p>
            <a:pPr lvl="1"/>
            <a:r>
              <a:rPr lang="en-US" dirty="0"/>
              <a:t>Packet is also dropped if a bit-flip error is detected</a:t>
            </a:r>
          </a:p>
          <a:p>
            <a:r>
              <a:rPr lang="en-US" dirty="0"/>
              <a:t>Showed four different sources of </a:t>
            </a:r>
            <a:r>
              <a:rPr lang="en-US" i="1" dirty="0">
                <a:solidFill>
                  <a:schemeClr val="accent6"/>
                </a:solidFill>
              </a:rPr>
              <a:t>packet delay</a:t>
            </a:r>
            <a:r>
              <a:rPr lang="en-US" dirty="0"/>
              <a:t> at each hop:</a:t>
            </a:r>
          </a:p>
          <a:p>
            <a:pPr lvl="1"/>
            <a:r>
              <a:rPr lang="en-US" dirty="0"/>
              <a:t>Nodal processing, queueing (associated with the router)</a:t>
            </a:r>
          </a:p>
          <a:p>
            <a:pPr lvl="1"/>
            <a:r>
              <a:rPr lang="en-US" dirty="0"/>
              <a:t>Transmission, propagation (associated with the link)</a:t>
            </a:r>
          </a:p>
          <a:p>
            <a:r>
              <a:rPr lang="en-US" dirty="0"/>
              <a:t>Internet is a “network of networks”</a:t>
            </a:r>
          </a:p>
          <a:p>
            <a:pPr lvl="1"/>
            <a:r>
              <a:rPr lang="en-US" dirty="0"/>
              <a:t>Tier 1 ISPs and big content providers build high-speed </a:t>
            </a:r>
            <a:r>
              <a:rPr lang="en-US" i="1" dirty="0">
                <a:solidFill>
                  <a:schemeClr val="accent6"/>
                </a:solidFill>
              </a:rPr>
              <a:t>backbone</a:t>
            </a:r>
            <a:r>
              <a:rPr lang="en-US" dirty="0"/>
              <a:t> links.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Peering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when networks connect to each other without any payment.</a:t>
            </a:r>
          </a:p>
          <a:p>
            <a:r>
              <a:rPr lang="en-US" dirty="0"/>
              <a:t>Networks use layered protocols, </a:t>
            </a:r>
            <a:r>
              <a:rPr lang="en-US" dirty="0" err="1"/>
              <a:t>eg</a:t>
            </a:r>
            <a:r>
              <a:rPr lang="en-US" dirty="0"/>
              <a:t>.: Ethernet, IP, TCP, TLS, HTTP</a:t>
            </a:r>
          </a:p>
          <a:p>
            <a:r>
              <a:rPr lang="en-US" dirty="0"/>
              <a:t>Socket is a software abstraction of a network connection (TCP or UDP)</a:t>
            </a:r>
          </a:p>
          <a:p>
            <a:pPr lvl="1"/>
            <a:r>
              <a:rPr lang="en-US" dirty="0"/>
              <a:t>It’s one end of a pipe: you can send data in or get data out</a:t>
            </a:r>
          </a:p>
          <a:p>
            <a:pPr lvl="1"/>
            <a:r>
              <a:rPr lang="en-US" dirty="0"/>
              <a:t>Each socket is bound to a particular </a:t>
            </a:r>
            <a:r>
              <a:rPr lang="en-US" i="1" dirty="0">
                <a:solidFill>
                  <a:schemeClr val="accent6"/>
                </a:solidFill>
              </a:rPr>
              <a:t>port</a:t>
            </a:r>
            <a:r>
              <a:rPr lang="en-US" dirty="0"/>
              <a:t> number.  Port number determines which process on a host is responsible for handling a given packet.</a:t>
            </a:r>
          </a:p>
        </p:txBody>
      </p:sp>
    </p:spTree>
    <p:extLst>
      <p:ext uri="{BB962C8B-B14F-4D97-AF65-F5344CB8AC3E}">
        <p14:creationId xmlns:p14="http://schemas.microsoft.com/office/powerpoint/2010/main" val="87130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HTTP for new applications?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 community has already solved the problems you are likely face.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Every programming language already has HTTP client libraries</a:t>
            </a:r>
          </a:p>
          <a:p>
            <a:pPr lvl="1"/>
            <a:r>
              <a:rPr lang="en-US" dirty="0"/>
              <a:t>Many different server frameworks to choose from, and these already handle encryption, queueing, database connection pooling: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., Apache </a:t>
            </a:r>
            <a:r>
              <a:rPr lang="en-US" dirty="0" err="1"/>
              <a:t>httpd</a:t>
            </a:r>
            <a:r>
              <a:rPr lang="en-US" dirty="0"/>
              <a:t>, Tomcat, </a:t>
            </a:r>
            <a:r>
              <a:rPr lang="en-US" dirty="0" err="1"/>
              <a:t>Node.js</a:t>
            </a:r>
            <a:r>
              <a:rPr lang="en-US" dirty="0"/>
              <a:t>, Django, Flask</a:t>
            </a:r>
          </a:p>
          <a:p>
            <a:pPr lvl="1"/>
            <a:r>
              <a:rPr lang="en-US" dirty="0"/>
              <a:t>Web proxies and caches can be reused (Squid, Nginx, Akamai, etc.)</a:t>
            </a:r>
          </a:p>
          <a:p>
            <a:pPr lvl="1"/>
            <a:r>
              <a:rPr lang="en-US" dirty="0"/>
              <a:t>HTTP response codes are generic enough to be adapted to other services.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Inherit some unneeded complexities, and perhaps unexpected behaviors.</a:t>
            </a:r>
          </a:p>
          <a:p>
            <a:pPr lvl="1"/>
            <a:r>
              <a:rPr lang="en-US" dirty="0"/>
              <a:t>Human-readable headers introduce overhead (but compression helps)</a:t>
            </a:r>
          </a:p>
          <a:p>
            <a:pPr lvl="1"/>
            <a:r>
              <a:rPr lang="en-US" dirty="0"/>
              <a:t>May have to rethink your API to fit the URL/resource model.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Mail Transport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6623522" cy="5594888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Another protocol built on top of TCP.</a:t>
            </a:r>
          </a:p>
          <a:p>
            <a:r>
              <a:rPr lang="en-US" dirty="0"/>
              <a:t>Defined in </a:t>
            </a:r>
            <a:r>
              <a:rPr lang="en-US" dirty="0">
                <a:hlinkClick r:id="rId2"/>
              </a:rPr>
              <a:t>RFC 2821</a:t>
            </a:r>
            <a:r>
              <a:rPr lang="en-US" dirty="0"/>
              <a:t>.</a:t>
            </a:r>
          </a:p>
          <a:p>
            <a:r>
              <a:rPr lang="en-US" dirty="0"/>
              <a:t>Uses port 25 by default.</a:t>
            </a:r>
          </a:p>
          <a:p>
            <a:r>
              <a:rPr lang="en-US" dirty="0"/>
              <a:t>Developed in 1982, earlier than HTTP: Internet’s first popular app.</a:t>
            </a:r>
          </a:p>
          <a:p>
            <a:r>
              <a:rPr lang="en-US" dirty="0"/>
              <a:t>SMTP is a P2P protocol used by mail servers to exchange users’ messages.</a:t>
            </a:r>
          </a:p>
          <a:p>
            <a:r>
              <a:rPr lang="en-US" i="1" dirty="0">
                <a:solidFill>
                  <a:schemeClr val="accent6"/>
                </a:solidFill>
              </a:rPr>
              <a:t>Mail servers </a:t>
            </a:r>
            <a:r>
              <a:rPr lang="en-US" dirty="0"/>
              <a:t>act as clients when sending, and as servers when receiving.</a:t>
            </a:r>
          </a:p>
          <a:p>
            <a:pPr lvl="1"/>
            <a:r>
              <a:rPr lang="en-US" dirty="0"/>
              <a:t>Each domain has its own mail server(s).</a:t>
            </a:r>
          </a:p>
          <a:p>
            <a:r>
              <a:rPr lang="en-US" i="1" dirty="0">
                <a:solidFill>
                  <a:schemeClr val="accent6"/>
                </a:solidFill>
              </a:rPr>
              <a:t>User agents </a:t>
            </a:r>
            <a:r>
              <a:rPr lang="en-US" dirty="0"/>
              <a:t>use different protocols to fetch emails (IMAP, POP3, webmail)</a:t>
            </a:r>
          </a:p>
        </p:txBody>
      </p:sp>
      <p:sp>
        <p:nvSpPr>
          <p:cNvPr id="4" name="Rectangle 280"/>
          <p:cNvSpPr>
            <a:spLocks noChangeArrowheads="1"/>
          </p:cNvSpPr>
          <p:nvPr/>
        </p:nvSpPr>
        <p:spPr bwMode="auto">
          <a:xfrm>
            <a:off x="9662635" y="260511"/>
            <a:ext cx="2051150" cy="11003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800"/>
          </a:p>
        </p:txBody>
      </p:sp>
      <p:grpSp>
        <p:nvGrpSpPr>
          <p:cNvPr id="5" name="Group 279"/>
          <p:cNvGrpSpPr>
            <a:grpSpLocks/>
          </p:cNvGrpSpPr>
          <p:nvPr/>
        </p:nvGrpSpPr>
        <p:grpSpPr bwMode="auto">
          <a:xfrm>
            <a:off x="9770669" y="208124"/>
            <a:ext cx="1947880" cy="1071868"/>
            <a:chOff x="4458" y="3335"/>
            <a:chExt cx="1094" cy="602"/>
          </a:xfrm>
        </p:grpSpPr>
        <p:sp>
          <p:nvSpPr>
            <p:cNvPr id="6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user mailbox</a:t>
              </a:r>
              <a:endParaRPr lang="en-US" altLang="en-US" sz="2800"/>
            </a:p>
          </p:txBody>
        </p:sp>
        <p:grpSp>
          <p:nvGrpSpPr>
            <p:cNvPr id="7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10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1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8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800"/>
            </a:p>
          </p:txBody>
        </p:sp>
        <p:sp>
          <p:nvSpPr>
            <p:cNvPr id="9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message queue</a:t>
              </a:r>
              <a:endParaRPr lang="en-US" altLang="en-US" sz="2800"/>
            </a:p>
          </p:txBody>
        </p:sp>
      </p:grpSp>
      <p:grpSp>
        <p:nvGrpSpPr>
          <p:cNvPr id="18" name="Group 454"/>
          <p:cNvGrpSpPr>
            <a:grpSpLocks/>
          </p:cNvGrpSpPr>
          <p:nvPr/>
        </p:nvGrpSpPr>
        <p:grpSpPr bwMode="auto">
          <a:xfrm>
            <a:off x="7047243" y="1038386"/>
            <a:ext cx="4855456" cy="5740370"/>
            <a:chOff x="2930" y="886"/>
            <a:chExt cx="2727" cy="3224"/>
          </a:xfrm>
        </p:grpSpPr>
        <p:grpSp>
          <p:nvGrpSpPr>
            <p:cNvPr id="19" name="Group 389"/>
            <p:cNvGrpSpPr>
              <a:grpSpLocks/>
            </p:cNvGrpSpPr>
            <p:nvPr/>
          </p:nvGrpSpPr>
          <p:grpSpPr bwMode="auto"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182" name="Freeform 39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3" name="Rectangle 391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84" name="Freeform 39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5" name="Freeform 39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6" name="Rectangle 394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87" name="Group 39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" name="AutoShape 396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213" name="AutoShape 397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88" name="Rectangle 39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89" name="Group 39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0" name="AutoShape 40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211" name="AutoShape 401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90" name="Rectangle 402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91" name="Rectangle 403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92" name="Group 40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8" name="AutoShape 405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209" name="AutoShape 406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93" name="Freeform 40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94" name="Group 40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06" name="AutoShape 409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207" name="AutoShape 410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95" name="Rectangle 411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96" name="Freeform 41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7" name="Freeform 41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8" name="Oval 414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99" name="Freeform 41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0" name="AutoShape 416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201" name="AutoShape 417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202" name="Oval 418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203" name="Oval 419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4" name="Oval 420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205" name="Rectangle 421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20" name="Group 356"/>
            <p:cNvGrpSpPr>
              <a:grpSpLocks/>
            </p:cNvGrpSpPr>
            <p:nvPr/>
          </p:nvGrpSpPr>
          <p:grpSpPr bwMode="auto"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150" name="Freeform 35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" name="Rectangle 358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52" name="Freeform 35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" name="Freeform 36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" name="Rectangle 361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55" name="Group 36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80" name="AutoShape 36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81" name="AutoShape 36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56" name="Rectangle 365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57" name="Group 36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8" name="AutoShape 36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79" name="AutoShape 368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58" name="Rectangle 369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59" name="Rectangle 370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60" name="Group 37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" name="AutoShape 372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77" name="AutoShape 37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61" name="Freeform 37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62" name="Group 37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4" name="AutoShape 376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75" name="AutoShape 377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63" name="Rectangle 378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64" name="Freeform 37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" name="Freeform 38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" name="Oval 38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67" name="Freeform 38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" name="AutoShape 38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69" name="AutoShape 384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70" name="Oval 385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71" name="Oval 386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2" name="Oval 387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73" name="Rectangle 388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21" name="Group 320"/>
            <p:cNvGrpSpPr>
              <a:grpSpLocks/>
            </p:cNvGrpSpPr>
            <p:nvPr/>
          </p:nvGrpSpPr>
          <p:grpSpPr bwMode="auto"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118" name="Freeform 32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9" name="Rectangle 322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20" name="Freeform 32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1" name="Freeform 32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2" name="Rectangle 325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23" name="Group 32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8" name="AutoShape 327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49" name="AutoShape 328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24" name="Rectangle 329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25" name="Group 33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6" name="AutoShape 33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47" name="AutoShape 332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26" name="Rectangle 333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27" name="Rectangle 334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128" name="Group 33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4" name="AutoShape 336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45" name="AutoShape 337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29" name="Freeform 33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0" name="Group 33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2" name="AutoShape 340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143" name="AutoShape 341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  <p:sp>
            <p:nvSpPr>
              <p:cNvPr id="131" name="Rectangle 342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32" name="Freeform 34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3" name="Freeform 34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" name="Oval 345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35" name="Freeform 34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" name="AutoShape 347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37" name="AutoShape 348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38" name="Oval 349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39" name="Oval 350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Oval 351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41" name="Rectangle 352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3734" y="1642"/>
              <a:ext cx="708" cy="49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4466" y="1881"/>
              <a:ext cx="510" cy="661"/>
              <a:chOff x="4296" y="2627"/>
              <a:chExt cx="510" cy="661"/>
            </a:xfrm>
          </p:grpSpPr>
          <p:sp>
            <p:nvSpPr>
              <p:cNvPr id="103" name="Rectangle 2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04" name="Text Box 21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server</a:t>
                </a:r>
                <a:endParaRPr lang="en-US" altLang="en-US" sz="2800"/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06" name="Line 2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7" name="Line 2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9" name="Line 2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0" name="Line 2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1" name="Line 2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2" name="Line 2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3" name="Rectangle 3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14" name="Rectangle 3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15" name="Rectangle 3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16" name="Rectangle 3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17" name="Rectangle 3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grpSp>
          <p:nvGrpSpPr>
            <p:cNvPr id="24" name="Group 60"/>
            <p:cNvGrpSpPr>
              <a:grpSpLocks/>
            </p:cNvGrpSpPr>
            <p:nvPr/>
          </p:nvGrpSpPr>
          <p:grpSpPr bwMode="auto">
            <a:xfrm>
              <a:off x="3206" y="2763"/>
              <a:ext cx="510" cy="661"/>
              <a:chOff x="4296" y="2627"/>
              <a:chExt cx="510" cy="661"/>
            </a:xfrm>
          </p:grpSpPr>
          <p:sp>
            <p:nvSpPr>
              <p:cNvPr id="88" name="Rectangle 6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89" name="Text Box 62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server</a:t>
                </a:r>
                <a:endParaRPr lang="en-US" altLang="en-US" sz="2800"/>
              </a:p>
            </p:txBody>
          </p:sp>
          <p:sp>
            <p:nvSpPr>
              <p:cNvPr id="90" name="Rectangle 6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91" name="Line 6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2" name="Line 6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3" name="Line 6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4" name="Line 6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5" name="Line 6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6" name="Line 6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7" name="Line 7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8" name="Rectangle 7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99" name="Rectangle 7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00" name="Rectangle 7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01" name="Rectangle 7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02" name="Rectangle 7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grpSp>
          <p:nvGrpSpPr>
            <p:cNvPr id="25" name="Group 96"/>
            <p:cNvGrpSpPr>
              <a:grpSpLocks/>
            </p:cNvGrpSpPr>
            <p:nvPr/>
          </p:nvGrpSpPr>
          <p:grpSpPr bwMode="auto">
            <a:xfrm>
              <a:off x="3206" y="1347"/>
              <a:ext cx="510" cy="661"/>
              <a:chOff x="4296" y="2627"/>
              <a:chExt cx="510" cy="661"/>
            </a:xfrm>
          </p:grpSpPr>
          <p:sp>
            <p:nvSpPr>
              <p:cNvPr id="73" name="Rectangle 97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4" name="Text Box 98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server</a:t>
                </a:r>
                <a:endParaRPr lang="en-US" altLang="en-US" sz="2800" dirty="0"/>
              </a:p>
            </p:txBody>
          </p:sp>
          <p:sp>
            <p:nvSpPr>
              <p:cNvPr id="75" name="Rectangle 99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6" name="Line 100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7" name="Line 101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8" name="Line 102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9" name="Line 103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0" name="Line 104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1" name="Line 105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2" name="Line 106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3" name="Rectangle 107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84" name="Rectangle 108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85" name="Rectangle 109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86" name="Rectangle 110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87" name="Rectangle 111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V="1">
              <a:off x="3734" y="2350"/>
              <a:ext cx="708" cy="6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 flipH="1" flipV="1">
              <a:off x="3266" y="2020"/>
              <a:ext cx="0" cy="78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28" name="Group 119"/>
            <p:cNvGrpSpPr>
              <a:grpSpLocks/>
            </p:cNvGrpSpPr>
            <p:nvPr/>
          </p:nvGrpSpPr>
          <p:grpSpPr bwMode="auto">
            <a:xfrm>
              <a:off x="3788" y="2535"/>
              <a:ext cx="664" cy="294"/>
              <a:chOff x="3738" y="2537"/>
              <a:chExt cx="664" cy="294"/>
            </a:xfrm>
          </p:grpSpPr>
          <p:sp>
            <p:nvSpPr>
              <p:cNvPr id="71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2" name="Text Box 121"/>
              <p:cNvSpPr txBox="1">
                <a:spLocks noChangeArrowheads="1"/>
              </p:cNvSpPr>
              <p:nvPr/>
            </p:nvSpPr>
            <p:spPr bwMode="auto">
              <a:xfrm>
                <a:off x="3738" y="2537"/>
                <a:ext cx="664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29" name="Group 122"/>
            <p:cNvGrpSpPr>
              <a:grpSpLocks/>
            </p:cNvGrpSpPr>
            <p:nvPr/>
          </p:nvGrpSpPr>
          <p:grpSpPr bwMode="auto">
            <a:xfrm>
              <a:off x="3764" y="1743"/>
              <a:ext cx="664" cy="294"/>
              <a:chOff x="3738" y="2537"/>
              <a:chExt cx="664" cy="294"/>
            </a:xfrm>
          </p:grpSpPr>
          <p:sp>
            <p:nvSpPr>
              <p:cNvPr id="69" name="Rectangle 123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0" name="Text Box 124"/>
              <p:cNvSpPr txBox="1">
                <a:spLocks noChangeArrowheads="1"/>
              </p:cNvSpPr>
              <p:nvPr/>
            </p:nvSpPr>
            <p:spPr bwMode="auto">
              <a:xfrm>
                <a:off x="3738" y="2537"/>
                <a:ext cx="664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30" name="Group 125"/>
            <p:cNvGrpSpPr>
              <a:grpSpLocks/>
            </p:cNvGrpSpPr>
            <p:nvPr/>
          </p:nvGrpSpPr>
          <p:grpSpPr bwMode="auto">
            <a:xfrm>
              <a:off x="2930" y="2193"/>
              <a:ext cx="664" cy="294"/>
              <a:chOff x="3738" y="2537"/>
              <a:chExt cx="664" cy="294"/>
            </a:xfrm>
          </p:grpSpPr>
          <p:sp>
            <p:nvSpPr>
              <p:cNvPr id="67" name="Rectangle 126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68" name="Text Box 127"/>
              <p:cNvSpPr txBox="1">
                <a:spLocks noChangeArrowheads="1"/>
              </p:cNvSpPr>
              <p:nvPr/>
            </p:nvSpPr>
            <p:spPr bwMode="auto">
              <a:xfrm>
                <a:off x="3738" y="2537"/>
                <a:ext cx="664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31" name="Group 423"/>
            <p:cNvGrpSpPr>
              <a:grpSpLocks/>
            </p:cNvGrpSpPr>
            <p:nvPr/>
          </p:nvGrpSpPr>
          <p:grpSpPr bwMode="auto">
            <a:xfrm>
              <a:off x="3587" y="886"/>
              <a:ext cx="575" cy="664"/>
              <a:chOff x="3574" y="550"/>
              <a:chExt cx="575" cy="664"/>
            </a:xfrm>
          </p:grpSpPr>
          <p:grpSp>
            <p:nvGrpSpPr>
              <p:cNvPr id="62" name="Group 353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65" name="Picture 35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Freeform 35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3459 w 356"/>
                    <a:gd name="T3" fmla="*/ 887 h 368"/>
                    <a:gd name="T4" fmla="*/ 15967 w 356"/>
                    <a:gd name="T5" fmla="*/ 18491 h 368"/>
                    <a:gd name="T6" fmla="*/ 3519 w 356"/>
                    <a:gd name="T7" fmla="*/ 2312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63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64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agent</a:t>
                </a:r>
                <a:endParaRPr lang="en-US" altLang="en-US" sz="2800" dirty="0"/>
              </a:p>
            </p:txBody>
          </p:sp>
        </p:grpSp>
        <p:grpSp>
          <p:nvGrpSpPr>
            <p:cNvPr id="32" name="Group 424"/>
            <p:cNvGrpSpPr>
              <a:grpSpLocks/>
            </p:cNvGrpSpPr>
            <p:nvPr/>
          </p:nvGrpSpPr>
          <p:grpSpPr bwMode="auto">
            <a:xfrm>
              <a:off x="4870" y="1400"/>
              <a:ext cx="575" cy="664"/>
              <a:chOff x="3574" y="550"/>
              <a:chExt cx="575" cy="664"/>
            </a:xfrm>
          </p:grpSpPr>
          <p:grpSp>
            <p:nvGrpSpPr>
              <p:cNvPr id="57" name="Group 425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60" name="Picture 426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" name="Freeform 427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3459 w 356"/>
                    <a:gd name="T3" fmla="*/ 887 h 368"/>
                    <a:gd name="T4" fmla="*/ 15967 w 356"/>
                    <a:gd name="T5" fmla="*/ 18491 h 368"/>
                    <a:gd name="T6" fmla="*/ 3519 w 356"/>
                    <a:gd name="T7" fmla="*/ 2312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58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9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agent</a:t>
                </a:r>
                <a:endParaRPr lang="en-US" altLang="en-US" sz="2800"/>
              </a:p>
            </p:txBody>
          </p:sp>
        </p:grpSp>
        <p:grpSp>
          <p:nvGrpSpPr>
            <p:cNvPr id="33" name="Group 430"/>
            <p:cNvGrpSpPr>
              <a:grpSpLocks/>
            </p:cNvGrpSpPr>
            <p:nvPr/>
          </p:nvGrpSpPr>
          <p:grpSpPr bwMode="auto">
            <a:xfrm>
              <a:off x="5082" y="1880"/>
              <a:ext cx="575" cy="664"/>
              <a:chOff x="3574" y="550"/>
              <a:chExt cx="575" cy="664"/>
            </a:xfrm>
          </p:grpSpPr>
          <p:grpSp>
            <p:nvGrpSpPr>
              <p:cNvPr id="52" name="Group 431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55" name="Picture 43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Freeform 43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3459 w 356"/>
                    <a:gd name="T3" fmla="*/ 887 h 368"/>
                    <a:gd name="T4" fmla="*/ 15967 w 356"/>
                    <a:gd name="T5" fmla="*/ 18491 h 368"/>
                    <a:gd name="T6" fmla="*/ 3519 w 356"/>
                    <a:gd name="T7" fmla="*/ 2312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53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4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agent</a:t>
                </a:r>
                <a:endParaRPr lang="en-US" altLang="en-US" sz="2800"/>
              </a:p>
            </p:txBody>
          </p:sp>
        </p:grpSp>
        <p:grpSp>
          <p:nvGrpSpPr>
            <p:cNvPr id="34" name="Group 436"/>
            <p:cNvGrpSpPr>
              <a:grpSpLocks/>
            </p:cNvGrpSpPr>
            <p:nvPr/>
          </p:nvGrpSpPr>
          <p:grpSpPr bwMode="auto">
            <a:xfrm>
              <a:off x="4999" y="2540"/>
              <a:ext cx="575" cy="664"/>
              <a:chOff x="3574" y="550"/>
              <a:chExt cx="575" cy="664"/>
            </a:xfrm>
          </p:grpSpPr>
          <p:grpSp>
            <p:nvGrpSpPr>
              <p:cNvPr id="47" name="Group 437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50" name="Picture 43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" name="Freeform 43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3459 w 356"/>
                    <a:gd name="T3" fmla="*/ 887 h 368"/>
                    <a:gd name="T4" fmla="*/ 15967 w 356"/>
                    <a:gd name="T5" fmla="*/ 18491 h 368"/>
                    <a:gd name="T6" fmla="*/ 3519 w 356"/>
                    <a:gd name="T7" fmla="*/ 2312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48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49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agent</a:t>
                </a:r>
                <a:endParaRPr lang="en-US" altLang="en-US" sz="2800"/>
              </a:p>
            </p:txBody>
          </p:sp>
        </p:grpSp>
        <p:grpSp>
          <p:nvGrpSpPr>
            <p:cNvPr id="35" name="Group 442"/>
            <p:cNvGrpSpPr>
              <a:grpSpLocks/>
            </p:cNvGrpSpPr>
            <p:nvPr/>
          </p:nvGrpSpPr>
          <p:grpSpPr bwMode="auto">
            <a:xfrm>
              <a:off x="3354" y="3446"/>
              <a:ext cx="575" cy="664"/>
              <a:chOff x="3574" y="550"/>
              <a:chExt cx="575" cy="664"/>
            </a:xfrm>
          </p:grpSpPr>
          <p:grpSp>
            <p:nvGrpSpPr>
              <p:cNvPr id="42" name="Group 443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5" name="Picture 44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" name="Freeform 44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3459 w 356"/>
                    <a:gd name="T3" fmla="*/ 887 h 368"/>
                    <a:gd name="T4" fmla="*/ 15967 w 356"/>
                    <a:gd name="T5" fmla="*/ 18491 h 368"/>
                    <a:gd name="T6" fmla="*/ 3519 w 356"/>
                    <a:gd name="T7" fmla="*/ 2312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44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agent</a:t>
                </a:r>
                <a:endParaRPr lang="en-US" altLang="en-US" sz="2800"/>
              </a:p>
            </p:txBody>
          </p:sp>
        </p:grpSp>
        <p:grpSp>
          <p:nvGrpSpPr>
            <p:cNvPr id="36" name="Group 448"/>
            <p:cNvGrpSpPr>
              <a:grpSpLocks/>
            </p:cNvGrpSpPr>
            <p:nvPr/>
          </p:nvGrpSpPr>
          <p:grpSpPr bwMode="auto">
            <a:xfrm>
              <a:off x="3813" y="3056"/>
              <a:ext cx="575" cy="664"/>
              <a:chOff x="3574" y="550"/>
              <a:chExt cx="575" cy="664"/>
            </a:xfrm>
          </p:grpSpPr>
          <p:grpSp>
            <p:nvGrpSpPr>
              <p:cNvPr id="37" name="Group 449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0" name="Picture 4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" name="Freeform 4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3459 w 356"/>
                    <a:gd name="T3" fmla="*/ 887 h 368"/>
                    <a:gd name="T4" fmla="*/ 15967 w 356"/>
                    <a:gd name="T5" fmla="*/ 18491 h 368"/>
                    <a:gd name="T6" fmla="*/ 3519 w 356"/>
                    <a:gd name="T7" fmla="*/ 2312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38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39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agent</a:t>
                </a:r>
                <a:endParaRPr lang="en-US" altLang="en-US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01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154983"/>
            <a:ext cx="2641094" cy="883403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141" y="397028"/>
            <a:ext cx="9240180" cy="670301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220 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smtp.example.com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ESMTP Postfix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HELO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relay.example.com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smtp.example.com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I am glad to meet you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MAIL FROM:&lt;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bob@example.com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RCPT TO:&lt;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alice@example.com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RCPT TO:&lt;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theboss@example.com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DATA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354 End data with &lt;CR&gt;&lt;LF&gt;.&lt;CR&gt;&lt;LF&gt;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From: "Bob Example" &lt;bob@example.com&gt;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To: "Alice Example" &lt;alice@example.com&gt;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Cc: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theboss@example.com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Date: Tue, 15 January 2008 16:02:43 -0500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Subject: Test message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Hello Alice.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This is a test message with 5 header fields and 4 lines in the message body.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Your friend,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Bob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Ok: queued as 12345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QUIT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221 Bye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{The server closes the connection}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72" y="1038386"/>
            <a:ext cx="224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ndale Mono" charset="0"/>
                <a:ea typeface="Andale Mono" charset="0"/>
                <a:cs typeface="Andale Mono" charset="0"/>
              </a:rPr>
              <a:t>S: means server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C: means 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2231" y="5576597"/>
            <a:ext cx="42782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is this different than HTTP?</a:t>
            </a:r>
          </a:p>
          <a:p>
            <a:pPr algn="ctr"/>
            <a:r>
              <a:rPr lang="en-US" sz="2400" i="1" dirty="0"/>
              <a:t>It’s </a:t>
            </a:r>
            <a:r>
              <a:rPr lang="en-US" sz="2400" i="1" dirty="0" err="1"/>
              <a:t>stateful</a:t>
            </a:r>
            <a:r>
              <a:rPr lang="en-US" sz="2400" i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CE086F-F2B3-A649-A2C1-320B501F43D3}"/>
              </a:ext>
            </a:extLst>
          </p:cNvPr>
          <p:cNvGrpSpPr/>
          <p:nvPr/>
        </p:nvGrpSpPr>
        <p:grpSpPr>
          <a:xfrm>
            <a:off x="11273705" y="5965462"/>
            <a:ext cx="929898" cy="884264"/>
            <a:chOff x="10763181" y="2345404"/>
            <a:chExt cx="1139517" cy="1083596"/>
          </a:xfrm>
        </p:grpSpPr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7E279880-DC57-604A-B867-3A9D9F5E5E5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F94C2FEE-DA64-4545-B406-050655651905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FBD435-FA38-834C-A465-B02970A9C56A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5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telnet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SMTP for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It’s one of the simplest protocols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$ telnet &lt;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 25</a:t>
            </a:r>
          </a:p>
          <a:p>
            <a:pPr lvl="1"/>
            <a:r>
              <a:rPr lang="en-US" i="1" dirty="0">
                <a:ea typeface="Andale Mono" charset="0"/>
                <a:cs typeface="Andale Mono" charset="0"/>
              </a:rPr>
              <a:t>telnet</a:t>
            </a:r>
            <a:r>
              <a:rPr lang="en-US" dirty="0">
                <a:ea typeface="Andale Mono" charset="0"/>
                <a:cs typeface="Andale Mono" charset="0"/>
              </a:rPr>
              <a:t> command is available on </a:t>
            </a:r>
            <a:r>
              <a:rPr lang="en-US" dirty="0" err="1">
                <a:ea typeface="Andale Mono" charset="0"/>
                <a:cs typeface="Andale Mono" charset="0"/>
              </a:rPr>
              <a:t>murphy.wot.eecs.northwestern.edu</a:t>
            </a:r>
            <a:r>
              <a:rPr lang="en-US" dirty="0"/>
              <a:t>.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/>
              <a:t>enter HELO, MAIL FROM, RCPT TO, DATA, QUIT commands </a:t>
            </a:r>
          </a:p>
          <a:p>
            <a:r>
              <a:rPr lang="en-US" dirty="0"/>
              <a:t>This lets you send email without a mail app (or an email account!)</a:t>
            </a:r>
          </a:p>
          <a:p>
            <a:endParaRPr lang="en-US" dirty="0"/>
          </a:p>
          <a:p>
            <a:r>
              <a:rPr lang="en-US" dirty="0"/>
              <a:t>Few SMTP servers will relay arbitrary messages</a:t>
            </a:r>
          </a:p>
          <a:p>
            <a:r>
              <a:rPr lang="en-US" dirty="0"/>
              <a:t>Try connecting to the specific SMTP server for the recipient: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nslookup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-type=MX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u.northwestern.edu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Returns: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aspmx.l.google.com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However, your message will likely end up in the “junk” folder</a:t>
            </a:r>
          </a:p>
        </p:txBody>
      </p:sp>
    </p:spTree>
    <p:extLst>
      <p:ext uri="{BB962C8B-B14F-4D97-AF65-F5344CB8AC3E}">
        <p14:creationId xmlns:p14="http://schemas.microsoft.com/office/powerpoint/2010/main" val="858031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Application-layer protocols are usually built on top of TCP</a:t>
            </a:r>
          </a:p>
          <a:p>
            <a:pPr lvl="1"/>
            <a:r>
              <a:rPr lang="en-US" dirty="0"/>
              <a:t>Don’t have to worry about network itself, just create socket connections to other hosts.  The socket hides many details from the app.</a:t>
            </a:r>
          </a:p>
          <a:p>
            <a:r>
              <a:rPr lang="en-US" dirty="0"/>
              <a:t>Most applications use a </a:t>
            </a:r>
            <a:r>
              <a:rPr lang="en-US" i="1" dirty="0">
                <a:solidFill>
                  <a:schemeClr val="accent6"/>
                </a:solidFill>
              </a:rPr>
              <a:t>client-server</a:t>
            </a:r>
            <a:r>
              <a:rPr lang="en-US" dirty="0"/>
              <a:t> architecture: request-response.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chemeClr val="accent6"/>
                </a:solidFill>
              </a:rPr>
              <a:t>peer-to-peer</a:t>
            </a:r>
            <a:r>
              <a:rPr lang="en-US" dirty="0"/>
              <a:t> architecture is more scalable, but difficult to organize.</a:t>
            </a:r>
          </a:p>
          <a:p>
            <a:r>
              <a:rPr lang="en-US" i="1" dirty="0">
                <a:solidFill>
                  <a:schemeClr val="accent6"/>
                </a:solidFill>
              </a:rPr>
              <a:t>HTTP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was invented for fetching documents from web servers.</a:t>
            </a:r>
          </a:p>
          <a:p>
            <a:pPr lvl="1"/>
            <a:r>
              <a:rPr lang="en-US" dirty="0"/>
              <a:t>It’s now used as the basis for many request-response interactions.</a:t>
            </a:r>
          </a:p>
          <a:p>
            <a:pPr lvl="1"/>
            <a:r>
              <a:rPr lang="en-US" dirty="0"/>
              <a:t>URLs, request method, response status, human-readable headers, body</a:t>
            </a:r>
          </a:p>
          <a:p>
            <a:pPr lvl="1"/>
            <a:r>
              <a:rPr lang="en-US" dirty="0"/>
              <a:t>REST APIs are built on top of HTTP, so it’s a networking layer itself.</a:t>
            </a:r>
          </a:p>
          <a:p>
            <a:r>
              <a:rPr lang="en-US" i="1" dirty="0">
                <a:solidFill>
                  <a:schemeClr val="accent6"/>
                </a:solidFill>
              </a:rPr>
              <a:t>SMTP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an earlier application-layer protocol, for sending email.</a:t>
            </a:r>
          </a:p>
          <a:p>
            <a:pPr lvl="1"/>
            <a:r>
              <a:rPr lang="en-US" dirty="0"/>
              <a:t>Unlike HTTP, it’s </a:t>
            </a:r>
            <a:r>
              <a:rPr lang="en-US" i="1" dirty="0">
                <a:solidFill>
                  <a:schemeClr val="accent6"/>
                </a:solidFill>
              </a:rPr>
              <a:t>stateful</a:t>
            </a:r>
            <a:r>
              <a:rPr lang="en-US" dirty="0"/>
              <a:t> (server must remember what you previously said).</a:t>
            </a:r>
          </a:p>
        </p:txBody>
      </p:sp>
    </p:spTree>
    <p:extLst>
      <p:ext uri="{BB962C8B-B14F-4D97-AF65-F5344CB8AC3E}">
        <p14:creationId xmlns:p14="http://schemas.microsoft.com/office/powerpoint/2010/main" val="146068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6811097" cy="883403"/>
          </a:xfrm>
        </p:spPr>
        <p:txBody>
          <a:bodyPr>
            <a:normAutofit/>
          </a:bodyPr>
          <a:lstStyle/>
          <a:p>
            <a:r>
              <a:rPr lang="en-US" dirty="0"/>
              <a:t>Separation of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146875"/>
            <a:ext cx="6811097" cy="559488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Link layer</a:t>
            </a:r>
            <a:r>
              <a:rPr lang="en-US" dirty="0"/>
              <a:t>: shares a physical channel among several transmitters/receivers</a:t>
            </a:r>
          </a:p>
          <a:p>
            <a:r>
              <a:rPr lang="en-US" b="1" dirty="0">
                <a:solidFill>
                  <a:schemeClr val="accent6"/>
                </a:solidFill>
              </a:rPr>
              <a:t>Network layer</a:t>
            </a:r>
            <a:r>
              <a:rPr lang="en-US" dirty="0"/>
              <a:t>: routes from source to destination, along many hops.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Transport layer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Multiplexing &gt;1 connection per machine</a:t>
            </a:r>
          </a:p>
          <a:p>
            <a:pPr lvl="1"/>
            <a:r>
              <a:rPr lang="en-US" dirty="0"/>
              <a:t>Ordering, • Acknowledgement, • Pacing</a:t>
            </a:r>
          </a:p>
          <a:p>
            <a:r>
              <a:rPr lang="en-US" b="1" dirty="0">
                <a:solidFill>
                  <a:schemeClr val="accent6"/>
                </a:solidFill>
              </a:rPr>
              <a:t>Session Security layer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Encryption, • Authentication.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HTTP Application layer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Resource </a:t>
            </a:r>
            <a:r>
              <a:rPr lang="en-US" dirty="0" err="1"/>
              <a:t>urls</a:t>
            </a:r>
            <a:r>
              <a:rPr lang="en-US" dirty="0"/>
              <a:t>, • Response codes,</a:t>
            </a:r>
          </a:p>
          <a:p>
            <a:pPr lvl="1"/>
            <a:r>
              <a:rPr lang="en-US" dirty="0"/>
              <a:t>Caching, • Content-types, • Compression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29098" y="601709"/>
            <a:ext cx="4673600" cy="6111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Ethernet Packet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MAC addresses, CRC, etc.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Ethernet payload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7631" y="1442706"/>
            <a:ext cx="4436534" cy="5114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IP Packet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IP addresses, TTL, etc.</a:t>
            </a: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IP payload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1564" y="2305972"/>
            <a:ext cx="4148667" cy="4094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TCP Packet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Port #, sequence #, </a:t>
            </a:r>
            <a:r>
              <a:rPr lang="en-US" sz="2400" i="1" dirty="0" err="1">
                <a:solidFill>
                  <a:schemeClr val="tx1"/>
                </a:solidFill>
              </a:rPr>
              <a:t>ack</a:t>
            </a:r>
            <a:r>
              <a:rPr lang="en-US" sz="2400" i="1" dirty="0">
                <a:solidFill>
                  <a:schemeClr val="tx1"/>
                </a:solidFill>
              </a:rPr>
              <a:t> #, etc.</a:t>
            </a: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TCP payload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35497" y="3169239"/>
            <a:ext cx="3860801" cy="307515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TLS Record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Sequence #, length, MAC</a:t>
            </a: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TLS payload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60847" y="4066678"/>
            <a:ext cx="3610100" cy="2033337"/>
          </a:xfrm>
          <a:prstGeom prst="rect">
            <a:avLst/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HTTP Response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status code, content-type, etc.</a:t>
            </a: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&lt;html&gt;&lt;body&gt;&lt;h1&gt;My great page&lt;/h1&gt;&lt;p&gt;</a:t>
            </a:r>
            <a:r>
              <a:rPr lang="mr-IN" sz="2400" dirty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Application-layer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2" y="1146875"/>
            <a:ext cx="6867382" cy="5594888"/>
          </a:xfrm>
        </p:spPr>
        <p:txBody>
          <a:bodyPr anchor="t">
            <a:noAutofit/>
          </a:bodyPr>
          <a:lstStyle/>
          <a:p>
            <a:r>
              <a:rPr lang="en-US" sz="2800" dirty="0"/>
              <a:t>Purpose is to allow apps running on different computers to communicate.</a:t>
            </a:r>
          </a:p>
          <a:p>
            <a:pPr lvl="1"/>
            <a:r>
              <a:rPr lang="en-US" sz="2400" dirty="0"/>
              <a:t>System is called </a:t>
            </a:r>
            <a:r>
              <a:rPr lang="en-US" sz="2400" i="1" dirty="0">
                <a:solidFill>
                  <a:schemeClr val="accent6"/>
                </a:solidFill>
              </a:rPr>
              <a:t>client-server</a:t>
            </a:r>
            <a:r>
              <a:rPr lang="en-US" sz="2400" dirty="0"/>
              <a:t> or </a:t>
            </a:r>
            <a:r>
              <a:rPr lang="en-US" sz="2400" i="1" dirty="0">
                <a:solidFill>
                  <a:schemeClr val="accent6"/>
                </a:solidFill>
              </a:rPr>
              <a:t>peer-to-peer </a:t>
            </a:r>
            <a:r>
              <a:rPr lang="en-US" sz="2400" dirty="0"/>
              <a:t>depending on whether it relies on central control (at a server).</a:t>
            </a:r>
            <a:endParaRPr lang="en-US" sz="2400" i="1" dirty="0">
              <a:solidFill>
                <a:schemeClr val="accent6"/>
              </a:solidFill>
            </a:endParaRPr>
          </a:p>
          <a:p>
            <a:r>
              <a:rPr lang="en-US" sz="2800" dirty="0"/>
              <a:t>Apps don’t worry about low-level details of the network.</a:t>
            </a:r>
          </a:p>
          <a:p>
            <a:r>
              <a:rPr lang="en-US" sz="2800" dirty="0"/>
              <a:t>Assume that we can send messages (of arbitrary size) to any host on the network if we know it's address.</a:t>
            </a:r>
          </a:p>
          <a:p>
            <a:pPr lvl="1"/>
            <a:r>
              <a:rPr lang="en-US" sz="2400" dirty="0"/>
              <a:t>Every computer has a unique IP address like 34.200.20.23 and domain names like "</a:t>
            </a:r>
            <a:r>
              <a:rPr lang="en-US" sz="2400" dirty="0" err="1"/>
              <a:t>cs.northwestern.edu</a:t>
            </a:r>
            <a:r>
              <a:rPr lang="en-US" sz="2400" dirty="0"/>
              <a:t>" somehow map to IP addresses (using DNS, discussed in next lecture)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7126941" y="154983"/>
            <a:ext cx="4775757" cy="6528041"/>
            <a:chOff x="5124450" y="503238"/>
            <a:chExt cx="3876675" cy="5299075"/>
          </a:xfrm>
        </p:grpSpPr>
        <p:grpSp>
          <p:nvGrpSpPr>
            <p:cNvPr id="4" name="Group 1037"/>
            <p:cNvGrpSpPr>
              <a:grpSpLocks/>
            </p:cNvGrpSpPr>
            <p:nvPr/>
          </p:nvGrpSpPr>
          <p:grpSpPr bwMode="auto">
            <a:xfrm>
              <a:off x="5124450" y="1257300"/>
              <a:ext cx="3540125" cy="4545013"/>
              <a:chOff x="3277" y="974"/>
              <a:chExt cx="2230" cy="2863"/>
            </a:xfrm>
          </p:grpSpPr>
          <p:sp>
            <p:nvSpPr>
              <p:cNvPr id="5" name="Freeform 1038"/>
              <p:cNvSpPr>
                <a:spLocks/>
              </p:cNvSpPr>
              <p:nvPr/>
            </p:nvSpPr>
            <p:spPr bwMode="auto">
              <a:xfrm>
                <a:off x="3277" y="1079"/>
                <a:ext cx="1094" cy="675"/>
              </a:xfrm>
              <a:custGeom>
                <a:avLst/>
                <a:gdLst>
                  <a:gd name="T0" fmla="*/ 1314 w 1036"/>
                  <a:gd name="T1" fmla="*/ 11 h 675"/>
                  <a:gd name="T2" fmla="*/ 793 w 1036"/>
                  <a:gd name="T3" fmla="*/ 53 h 675"/>
                  <a:gd name="T4" fmla="*/ 419 w 1036"/>
                  <a:gd name="T5" fmla="*/ 129 h 675"/>
                  <a:gd name="T6" fmla="*/ 312 w 1036"/>
                  <a:gd name="T7" fmla="*/ 229 h 675"/>
                  <a:gd name="T8" fmla="*/ 43 w 1036"/>
                  <a:gd name="T9" fmla="*/ 297 h 675"/>
                  <a:gd name="T10" fmla="*/ 35 w 1036"/>
                  <a:gd name="T11" fmla="*/ 459 h 675"/>
                  <a:gd name="T12" fmla="*/ 267 w 1036"/>
                  <a:gd name="T13" fmla="*/ 489 h 675"/>
                  <a:gd name="T14" fmla="*/ 932 w 1036"/>
                  <a:gd name="T15" fmla="*/ 489 h 675"/>
                  <a:gd name="T16" fmla="*/ 1213 w 1036"/>
                  <a:gd name="T17" fmla="*/ 555 h 675"/>
                  <a:gd name="T18" fmla="*/ 1527 w 1036"/>
                  <a:gd name="T19" fmla="*/ 657 h 675"/>
                  <a:gd name="T20" fmla="*/ 1766 w 1036"/>
                  <a:gd name="T21" fmla="*/ 661 h 675"/>
                  <a:gd name="T22" fmla="*/ 1931 w 1036"/>
                  <a:gd name="T23" fmla="*/ 603 h 675"/>
                  <a:gd name="T24" fmla="*/ 2015 w 1036"/>
                  <a:gd name="T25" fmla="*/ 445 h 675"/>
                  <a:gd name="T26" fmla="*/ 2067 w 1036"/>
                  <a:gd name="T27" fmla="*/ 291 h 675"/>
                  <a:gd name="T28" fmla="*/ 2073 w 1036"/>
                  <a:gd name="T29" fmla="*/ 107 h 675"/>
                  <a:gd name="T30" fmla="*/ 1895 w 1036"/>
                  <a:gd name="T31" fmla="*/ 17 h 675"/>
                  <a:gd name="T32" fmla="*/ 1574 w 1036"/>
                  <a:gd name="T33" fmla="*/ 3 h 675"/>
                  <a:gd name="T34" fmla="*/ 1314 w 1036"/>
                  <a:gd name="T35" fmla="*/ 11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6" name="Group 1039"/>
              <p:cNvGrpSpPr>
                <a:grpSpLocks/>
              </p:cNvGrpSpPr>
              <p:nvPr/>
            </p:nvGrpSpPr>
            <p:grpSpPr bwMode="auto">
              <a:xfrm>
                <a:off x="3383" y="1920"/>
                <a:ext cx="919" cy="588"/>
                <a:chOff x="2889" y="1631"/>
                <a:chExt cx="980" cy="743"/>
              </a:xfrm>
            </p:grpSpPr>
            <p:sp>
              <p:nvSpPr>
                <p:cNvPr id="381" name="Rectangle 1040"/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382" name="AutoShape 1041"/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80" cy="25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solidFill>
                      <a:srgbClr val="00CCFF"/>
                    </a:solidFill>
                  </a:endParaRPr>
                </a:p>
              </p:txBody>
            </p:sp>
          </p:grpSp>
          <p:sp>
            <p:nvSpPr>
              <p:cNvPr id="7" name="Freeform 1042"/>
              <p:cNvSpPr>
                <a:spLocks/>
              </p:cNvSpPr>
              <p:nvPr/>
            </p:nvSpPr>
            <p:spPr bwMode="auto">
              <a:xfrm>
                <a:off x="3379" y="2788"/>
                <a:ext cx="2032" cy="1049"/>
              </a:xfrm>
              <a:custGeom>
                <a:avLst/>
                <a:gdLst>
                  <a:gd name="T0" fmla="*/ 1044 w 2032"/>
                  <a:gd name="T1" fmla="*/ 26 h 1049"/>
                  <a:gd name="T2" fmla="*/ 847 w 2032"/>
                  <a:gd name="T3" fmla="*/ 125 h 1049"/>
                  <a:gd name="T4" fmla="*/ 580 w 2032"/>
                  <a:gd name="T5" fmla="*/ 68 h 1049"/>
                  <a:gd name="T6" fmla="*/ 143 w 2032"/>
                  <a:gd name="T7" fmla="*/ 170 h 1049"/>
                  <a:gd name="T8" fmla="*/ 48 w 2032"/>
                  <a:gd name="T9" fmla="*/ 374 h 1049"/>
                  <a:gd name="T10" fmla="*/ 41 w 2032"/>
                  <a:gd name="T11" fmla="*/ 680 h 1049"/>
                  <a:gd name="T12" fmla="*/ 294 w 2032"/>
                  <a:gd name="T13" fmla="*/ 744 h 1049"/>
                  <a:gd name="T14" fmla="*/ 660 w 2032"/>
                  <a:gd name="T15" fmla="*/ 893 h 1049"/>
                  <a:gd name="T16" fmla="*/ 1088 w 2032"/>
                  <a:gd name="T17" fmla="*/ 1014 h 1049"/>
                  <a:gd name="T18" fmla="*/ 1525 w 2032"/>
                  <a:gd name="T19" fmla="*/ 1031 h 1049"/>
                  <a:gd name="T20" fmla="*/ 1831 w 2032"/>
                  <a:gd name="T21" fmla="*/ 907 h 1049"/>
                  <a:gd name="T22" fmla="*/ 2015 w 2032"/>
                  <a:gd name="T23" fmla="*/ 714 h 1049"/>
                  <a:gd name="T24" fmla="*/ 1931 w 2032"/>
                  <a:gd name="T25" fmla="*/ 251 h 1049"/>
                  <a:gd name="T26" fmla="*/ 1658 w 2032"/>
                  <a:gd name="T27" fmla="*/ 114 h 1049"/>
                  <a:gd name="T28" fmla="*/ 1355 w 2032"/>
                  <a:gd name="T29" fmla="*/ 15 h 1049"/>
                  <a:gd name="T30" fmla="*/ 1044 w 2032"/>
                  <a:gd name="T31" fmla="*/ 26 h 10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32"/>
                  <a:gd name="T49" fmla="*/ 0 h 1049"/>
                  <a:gd name="T50" fmla="*/ 2032 w 2032"/>
                  <a:gd name="T51" fmla="*/ 1049 h 10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32" h="1049">
                    <a:moveTo>
                      <a:pt x="1044" y="26"/>
                    </a:moveTo>
                    <a:cubicBezTo>
                      <a:pt x="959" y="45"/>
                      <a:pt x="924" y="118"/>
                      <a:pt x="847" y="125"/>
                    </a:cubicBezTo>
                    <a:cubicBezTo>
                      <a:pt x="770" y="132"/>
                      <a:pt x="697" y="61"/>
                      <a:pt x="580" y="68"/>
                    </a:cubicBezTo>
                    <a:cubicBezTo>
                      <a:pt x="463" y="75"/>
                      <a:pt x="232" y="119"/>
                      <a:pt x="143" y="170"/>
                    </a:cubicBezTo>
                    <a:cubicBezTo>
                      <a:pt x="54" y="221"/>
                      <a:pt x="65" y="289"/>
                      <a:pt x="48" y="374"/>
                    </a:cubicBezTo>
                    <a:cubicBezTo>
                      <a:pt x="31" y="459"/>
                      <a:pt x="0" y="618"/>
                      <a:pt x="41" y="680"/>
                    </a:cubicBezTo>
                    <a:cubicBezTo>
                      <a:pt x="82" y="742"/>
                      <a:pt x="191" y="709"/>
                      <a:pt x="294" y="744"/>
                    </a:cubicBezTo>
                    <a:cubicBezTo>
                      <a:pt x="397" y="779"/>
                      <a:pt x="527" y="849"/>
                      <a:pt x="660" y="893"/>
                    </a:cubicBezTo>
                    <a:cubicBezTo>
                      <a:pt x="793" y="938"/>
                      <a:pt x="944" y="991"/>
                      <a:pt x="1088" y="1014"/>
                    </a:cubicBezTo>
                    <a:cubicBezTo>
                      <a:pt x="1232" y="1036"/>
                      <a:pt x="1401" y="1049"/>
                      <a:pt x="1525" y="1031"/>
                    </a:cubicBezTo>
                    <a:cubicBezTo>
                      <a:pt x="1649" y="1012"/>
                      <a:pt x="1749" y="960"/>
                      <a:pt x="1831" y="907"/>
                    </a:cubicBezTo>
                    <a:cubicBezTo>
                      <a:pt x="1913" y="855"/>
                      <a:pt x="1998" y="824"/>
                      <a:pt x="2015" y="714"/>
                    </a:cubicBezTo>
                    <a:cubicBezTo>
                      <a:pt x="2032" y="604"/>
                      <a:pt x="1990" y="350"/>
                      <a:pt x="1931" y="251"/>
                    </a:cubicBezTo>
                    <a:cubicBezTo>
                      <a:pt x="1872" y="151"/>
                      <a:pt x="1754" y="153"/>
                      <a:pt x="1658" y="114"/>
                    </a:cubicBezTo>
                    <a:cubicBezTo>
                      <a:pt x="1562" y="76"/>
                      <a:pt x="1457" y="30"/>
                      <a:pt x="1355" y="15"/>
                    </a:cubicBezTo>
                    <a:cubicBezTo>
                      <a:pt x="1253" y="0"/>
                      <a:pt x="1129" y="8"/>
                      <a:pt x="1044" y="2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" name="Line 1043"/>
              <p:cNvSpPr>
                <a:spLocks noChangeShapeType="1"/>
              </p:cNvSpPr>
              <p:nvPr/>
            </p:nvSpPr>
            <p:spPr bwMode="auto">
              <a:xfrm rot="-5400000">
                <a:off x="4942" y="3252"/>
                <a:ext cx="330" cy="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9" name="Line 1044"/>
              <p:cNvSpPr>
                <a:spLocks noChangeShapeType="1"/>
              </p:cNvSpPr>
              <p:nvPr/>
            </p:nvSpPr>
            <p:spPr bwMode="auto">
              <a:xfrm rot="5400000" flipV="1">
                <a:off x="5034" y="3429"/>
                <a:ext cx="2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0" name="Line 1045"/>
              <p:cNvSpPr>
                <a:spLocks noChangeShapeType="1"/>
              </p:cNvSpPr>
              <p:nvPr/>
            </p:nvSpPr>
            <p:spPr bwMode="auto">
              <a:xfrm rot="-5400000">
                <a:off x="5151" y="3225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1" name="Line 1047"/>
              <p:cNvSpPr>
                <a:spLocks noChangeShapeType="1"/>
              </p:cNvSpPr>
              <p:nvPr/>
            </p:nvSpPr>
            <p:spPr bwMode="auto">
              <a:xfrm>
                <a:off x="3843" y="3009"/>
                <a:ext cx="1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" name="Line 1048"/>
              <p:cNvSpPr>
                <a:spLocks noChangeShapeType="1"/>
              </p:cNvSpPr>
              <p:nvPr/>
            </p:nvSpPr>
            <p:spPr bwMode="auto">
              <a:xfrm flipV="1">
                <a:off x="3680" y="3155"/>
                <a:ext cx="248" cy="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" name="Line 1051"/>
              <p:cNvSpPr>
                <a:spLocks noChangeShapeType="1"/>
              </p:cNvSpPr>
              <p:nvPr/>
            </p:nvSpPr>
            <p:spPr bwMode="auto">
              <a:xfrm flipH="1">
                <a:off x="3948" y="3208"/>
                <a:ext cx="96" cy="11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Line 1052"/>
              <p:cNvSpPr>
                <a:spLocks noChangeShapeType="1"/>
              </p:cNvSpPr>
              <p:nvPr/>
            </p:nvSpPr>
            <p:spPr bwMode="auto">
              <a:xfrm flipH="1" flipV="1">
                <a:off x="4144" y="3212"/>
                <a:ext cx="53" cy="11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" name="Line 1053"/>
              <p:cNvSpPr>
                <a:spLocks noChangeShapeType="1"/>
              </p:cNvSpPr>
              <p:nvPr/>
            </p:nvSpPr>
            <p:spPr bwMode="auto">
              <a:xfrm>
                <a:off x="4248" y="3185"/>
                <a:ext cx="317" cy="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" name="Line 1054"/>
              <p:cNvSpPr>
                <a:spLocks noChangeShapeType="1"/>
              </p:cNvSpPr>
              <p:nvPr/>
            </p:nvSpPr>
            <p:spPr bwMode="auto">
              <a:xfrm>
                <a:off x="3898" y="3025"/>
                <a:ext cx="56" cy="6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" name="Line 1055"/>
              <p:cNvSpPr>
                <a:spLocks noChangeShapeType="1"/>
              </p:cNvSpPr>
              <p:nvPr/>
            </p:nvSpPr>
            <p:spPr bwMode="auto">
              <a:xfrm>
                <a:off x="3809" y="2257"/>
                <a:ext cx="148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" name="Line 1056"/>
              <p:cNvSpPr>
                <a:spLocks noChangeShapeType="1"/>
              </p:cNvSpPr>
              <p:nvPr/>
            </p:nvSpPr>
            <p:spPr bwMode="auto">
              <a:xfrm flipV="1">
                <a:off x="3711" y="2354"/>
                <a:ext cx="106" cy="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19" name="Group 1057"/>
              <p:cNvGrpSpPr>
                <a:grpSpLocks/>
              </p:cNvGrpSpPr>
              <p:nvPr/>
            </p:nvGrpSpPr>
            <p:grpSpPr bwMode="auto">
              <a:xfrm>
                <a:off x="3535" y="2207"/>
                <a:ext cx="319" cy="222"/>
                <a:chOff x="2967" y="478"/>
                <a:chExt cx="788" cy="625"/>
              </a:xfrm>
            </p:grpSpPr>
            <p:pic>
              <p:nvPicPr>
                <p:cNvPr id="379" name="Picture 1058" descr="access_point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2" y="559"/>
                  <a:ext cx="576" cy="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0" name="Picture 1059" descr="antenna_radiation_stylize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" y="478"/>
                  <a:ext cx="788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" name="Freeform 1060"/>
              <p:cNvSpPr>
                <a:spLocks/>
              </p:cNvSpPr>
              <p:nvPr/>
            </p:nvSpPr>
            <p:spPr bwMode="auto">
              <a:xfrm>
                <a:off x="4419" y="2224"/>
                <a:ext cx="828" cy="425"/>
              </a:xfrm>
              <a:custGeom>
                <a:avLst/>
                <a:gdLst>
                  <a:gd name="T0" fmla="*/ 382 w 828"/>
                  <a:gd name="T1" fmla="*/ 30 h 425"/>
                  <a:gd name="T2" fmla="*/ 370 w 828"/>
                  <a:gd name="T3" fmla="*/ 30 h 425"/>
                  <a:gd name="T4" fmla="*/ 126 w 828"/>
                  <a:gd name="T5" fmla="*/ 32 h 425"/>
                  <a:gd name="T6" fmla="*/ 6 w 828"/>
                  <a:gd name="T7" fmla="*/ 126 h 425"/>
                  <a:gd name="T8" fmla="*/ 92 w 828"/>
                  <a:gd name="T9" fmla="*/ 274 h 425"/>
                  <a:gd name="T10" fmla="*/ 292 w 828"/>
                  <a:gd name="T11" fmla="*/ 384 h 425"/>
                  <a:gd name="T12" fmla="*/ 540 w 828"/>
                  <a:gd name="T13" fmla="*/ 416 h 425"/>
                  <a:gd name="T14" fmla="*/ 698 w 828"/>
                  <a:gd name="T15" fmla="*/ 330 h 425"/>
                  <a:gd name="T16" fmla="*/ 776 w 828"/>
                  <a:gd name="T17" fmla="*/ 170 h 425"/>
                  <a:gd name="T18" fmla="*/ 792 w 828"/>
                  <a:gd name="T19" fmla="*/ 22 h 425"/>
                  <a:gd name="T20" fmla="*/ 560 w 828"/>
                  <a:gd name="T21" fmla="*/ 38 h 425"/>
                  <a:gd name="T22" fmla="*/ 382 w 828"/>
                  <a:gd name="T23" fmla="*/ 30 h 4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8"/>
                  <a:gd name="T37" fmla="*/ 0 h 425"/>
                  <a:gd name="T38" fmla="*/ 828 w 828"/>
                  <a:gd name="T39" fmla="*/ 425 h 4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8" h="425">
                    <a:moveTo>
                      <a:pt x="382" y="30"/>
                    </a:moveTo>
                    <a:cubicBezTo>
                      <a:pt x="350" y="29"/>
                      <a:pt x="413" y="30"/>
                      <a:pt x="370" y="30"/>
                    </a:cubicBezTo>
                    <a:cubicBezTo>
                      <a:pt x="327" y="30"/>
                      <a:pt x="187" y="16"/>
                      <a:pt x="126" y="32"/>
                    </a:cubicBezTo>
                    <a:cubicBezTo>
                      <a:pt x="65" y="48"/>
                      <a:pt x="12" y="86"/>
                      <a:pt x="6" y="126"/>
                    </a:cubicBezTo>
                    <a:cubicBezTo>
                      <a:pt x="0" y="166"/>
                      <a:pt x="44" y="231"/>
                      <a:pt x="92" y="274"/>
                    </a:cubicBezTo>
                    <a:cubicBezTo>
                      <a:pt x="140" y="317"/>
                      <a:pt x="217" y="360"/>
                      <a:pt x="292" y="384"/>
                    </a:cubicBezTo>
                    <a:cubicBezTo>
                      <a:pt x="367" y="408"/>
                      <a:pt x="472" y="425"/>
                      <a:pt x="540" y="416"/>
                    </a:cubicBezTo>
                    <a:cubicBezTo>
                      <a:pt x="608" y="407"/>
                      <a:pt x="659" y="371"/>
                      <a:pt x="698" y="330"/>
                    </a:cubicBezTo>
                    <a:cubicBezTo>
                      <a:pt x="737" y="289"/>
                      <a:pt x="760" y="221"/>
                      <a:pt x="776" y="170"/>
                    </a:cubicBezTo>
                    <a:cubicBezTo>
                      <a:pt x="792" y="119"/>
                      <a:pt x="828" y="44"/>
                      <a:pt x="792" y="22"/>
                    </a:cubicBezTo>
                    <a:cubicBezTo>
                      <a:pt x="756" y="0"/>
                      <a:pt x="630" y="37"/>
                      <a:pt x="560" y="38"/>
                    </a:cubicBezTo>
                    <a:cubicBezTo>
                      <a:pt x="490" y="39"/>
                      <a:pt x="414" y="31"/>
                      <a:pt x="382" y="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1" name="Freeform 1061"/>
              <p:cNvSpPr>
                <a:spLocks/>
              </p:cNvSpPr>
              <p:nvPr/>
            </p:nvSpPr>
            <p:spPr bwMode="auto">
              <a:xfrm>
                <a:off x="4417" y="1263"/>
                <a:ext cx="1090" cy="709"/>
              </a:xfrm>
              <a:custGeom>
                <a:avLst/>
                <a:gdLst>
                  <a:gd name="T0" fmla="*/ 42311 w 765"/>
                  <a:gd name="T1" fmla="*/ 2813 h 459"/>
                  <a:gd name="T2" fmla="*/ 28673 w 765"/>
                  <a:gd name="T3" fmla="*/ 19976 h 459"/>
                  <a:gd name="T4" fmla="*/ 9592 w 765"/>
                  <a:gd name="T5" fmla="*/ 28431 h 459"/>
                  <a:gd name="T6" fmla="*/ 1371 w 765"/>
                  <a:gd name="T7" fmla="*/ 95805 h 459"/>
                  <a:gd name="T8" fmla="*/ 17940 w 765"/>
                  <a:gd name="T9" fmla="*/ 126584 h 459"/>
                  <a:gd name="T10" fmla="*/ 34487 w 765"/>
                  <a:gd name="T11" fmla="*/ 121332 h 459"/>
                  <a:gd name="T12" fmla="*/ 58210 w 765"/>
                  <a:gd name="T13" fmla="*/ 126584 h 459"/>
                  <a:gd name="T14" fmla="*/ 69657 w 765"/>
                  <a:gd name="T15" fmla="*/ 123646 h 459"/>
                  <a:gd name="T16" fmla="*/ 74979 w 765"/>
                  <a:gd name="T17" fmla="*/ 106087 h 459"/>
                  <a:gd name="T18" fmla="*/ 74848 w 765"/>
                  <a:gd name="T19" fmla="*/ 45030 h 459"/>
                  <a:gd name="T20" fmla="*/ 66057 w 765"/>
                  <a:gd name="T21" fmla="*/ 9823 h 459"/>
                  <a:gd name="T22" fmla="*/ 42311 w 765"/>
                  <a:gd name="T23" fmla="*/ 2813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" name="Line 1062"/>
              <p:cNvSpPr>
                <a:spLocks noChangeShapeType="1"/>
              </p:cNvSpPr>
              <p:nvPr/>
            </p:nvSpPr>
            <p:spPr bwMode="auto">
              <a:xfrm>
                <a:off x="4659" y="2404"/>
                <a:ext cx="103" cy="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3" name="Line 1063"/>
              <p:cNvSpPr>
                <a:spLocks noChangeShapeType="1"/>
              </p:cNvSpPr>
              <p:nvPr/>
            </p:nvSpPr>
            <p:spPr bwMode="auto">
              <a:xfrm>
                <a:off x="4720" y="2354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4" name="Line 1064"/>
              <p:cNvSpPr>
                <a:spLocks noChangeShapeType="1"/>
              </p:cNvSpPr>
              <p:nvPr/>
            </p:nvSpPr>
            <p:spPr bwMode="auto">
              <a:xfrm flipV="1">
                <a:off x="4869" y="2408"/>
                <a:ext cx="85" cy="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5" name="Line 1065"/>
              <p:cNvSpPr>
                <a:spLocks noChangeShapeType="1"/>
              </p:cNvSpPr>
              <p:nvPr/>
            </p:nvSpPr>
            <p:spPr bwMode="auto">
              <a:xfrm>
                <a:off x="4235" y="1632"/>
                <a:ext cx="321" cy="2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6" name="Line 1066"/>
              <p:cNvSpPr>
                <a:spLocks noChangeShapeType="1"/>
              </p:cNvSpPr>
              <p:nvPr/>
            </p:nvSpPr>
            <p:spPr bwMode="auto">
              <a:xfrm>
                <a:off x="4635" y="2961"/>
                <a:ext cx="246" cy="1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7" name="Line 1067"/>
              <p:cNvSpPr>
                <a:spLocks noChangeShapeType="1"/>
              </p:cNvSpPr>
              <p:nvPr/>
            </p:nvSpPr>
            <p:spPr bwMode="auto">
              <a:xfrm flipV="1">
                <a:off x="4244" y="2953"/>
                <a:ext cx="203" cy="12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8" name="Line 1068"/>
              <p:cNvSpPr>
                <a:spLocks noChangeShapeType="1"/>
              </p:cNvSpPr>
              <p:nvPr/>
            </p:nvSpPr>
            <p:spPr bwMode="auto">
              <a:xfrm flipV="1">
                <a:off x="4271" y="3137"/>
                <a:ext cx="6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1069"/>
              <p:cNvSpPr>
                <a:spLocks noChangeShapeType="1"/>
              </p:cNvSpPr>
              <p:nvPr/>
            </p:nvSpPr>
            <p:spPr bwMode="auto">
              <a:xfrm flipV="1">
                <a:off x="4773" y="1572"/>
                <a:ext cx="78" cy="5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0" name="Line 1070"/>
              <p:cNvSpPr>
                <a:spLocks noChangeShapeType="1"/>
              </p:cNvSpPr>
              <p:nvPr/>
            </p:nvSpPr>
            <p:spPr bwMode="auto">
              <a:xfrm>
                <a:off x="4665" y="1681"/>
                <a:ext cx="0" cy="52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" name="Line 1071"/>
              <p:cNvSpPr>
                <a:spLocks noChangeShapeType="1"/>
              </p:cNvSpPr>
              <p:nvPr/>
            </p:nvSpPr>
            <p:spPr bwMode="auto">
              <a:xfrm flipV="1">
                <a:off x="4773" y="1616"/>
                <a:ext cx="166" cy="18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2" name="Line 1072"/>
              <p:cNvSpPr>
                <a:spLocks noChangeShapeType="1"/>
              </p:cNvSpPr>
              <p:nvPr/>
            </p:nvSpPr>
            <p:spPr bwMode="auto">
              <a:xfrm>
                <a:off x="5003" y="1615"/>
                <a:ext cx="0" cy="12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" name="Line 1073"/>
              <p:cNvSpPr>
                <a:spLocks noChangeShapeType="1"/>
              </p:cNvSpPr>
              <p:nvPr/>
            </p:nvSpPr>
            <p:spPr bwMode="auto">
              <a:xfrm>
                <a:off x="4785" y="1808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4" name="Line 1074"/>
              <p:cNvSpPr>
                <a:spLocks noChangeShapeType="1"/>
              </p:cNvSpPr>
              <p:nvPr/>
            </p:nvSpPr>
            <p:spPr bwMode="auto">
              <a:xfrm>
                <a:off x="5134" y="1802"/>
                <a:ext cx="1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" name="Line 1075"/>
              <p:cNvSpPr>
                <a:spLocks noChangeShapeType="1"/>
              </p:cNvSpPr>
              <p:nvPr/>
            </p:nvSpPr>
            <p:spPr bwMode="auto">
              <a:xfrm flipH="1">
                <a:off x="4596" y="1850"/>
                <a:ext cx="62" cy="44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" name="Line 1076"/>
              <p:cNvSpPr>
                <a:spLocks noChangeShapeType="1"/>
              </p:cNvSpPr>
              <p:nvPr/>
            </p:nvSpPr>
            <p:spPr bwMode="auto">
              <a:xfrm flipH="1">
                <a:off x="4969" y="1850"/>
                <a:ext cx="70" cy="45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" name="Line 1077"/>
              <p:cNvSpPr>
                <a:spLocks noChangeShapeType="1"/>
              </p:cNvSpPr>
              <p:nvPr/>
            </p:nvSpPr>
            <p:spPr bwMode="auto">
              <a:xfrm flipV="1">
                <a:off x="4581" y="2569"/>
                <a:ext cx="143" cy="2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" name="Line 1078"/>
              <p:cNvSpPr>
                <a:spLocks noChangeShapeType="1"/>
              </p:cNvSpPr>
              <p:nvPr/>
            </p:nvSpPr>
            <p:spPr bwMode="auto">
              <a:xfrm>
                <a:off x="5257" y="1801"/>
                <a:ext cx="1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39" name="Group 1079"/>
              <p:cNvGrpSpPr>
                <a:grpSpLocks/>
              </p:cNvGrpSpPr>
              <p:nvPr/>
            </p:nvGrpSpPr>
            <p:grpSpPr bwMode="auto">
              <a:xfrm>
                <a:off x="3813" y="1163"/>
                <a:ext cx="295" cy="391"/>
                <a:chOff x="1653" y="3023"/>
                <a:chExt cx="622" cy="911"/>
              </a:xfrm>
            </p:grpSpPr>
            <p:sp>
              <p:nvSpPr>
                <p:cNvPr id="36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1766" y="3287"/>
                  <a:ext cx="188" cy="586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63" name="Line 271"/>
                <p:cNvSpPr>
                  <a:spLocks noChangeShapeType="1"/>
                </p:cNvSpPr>
                <p:nvPr/>
              </p:nvSpPr>
              <p:spPr bwMode="auto">
                <a:xfrm>
                  <a:off x="1954" y="3287"/>
                  <a:ext cx="188" cy="583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64" name="Line 272"/>
                <p:cNvSpPr>
                  <a:spLocks noChangeShapeType="1"/>
                </p:cNvSpPr>
                <p:nvPr/>
              </p:nvSpPr>
              <p:spPr bwMode="auto">
                <a:xfrm>
                  <a:off x="1766" y="3870"/>
                  <a:ext cx="188" cy="6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6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1954" y="3870"/>
                  <a:ext cx="188" cy="6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66" name="Line 274"/>
                <p:cNvSpPr>
                  <a:spLocks noChangeShapeType="1"/>
                </p:cNvSpPr>
                <p:nvPr/>
              </p:nvSpPr>
              <p:spPr bwMode="auto">
                <a:xfrm>
                  <a:off x="1954" y="3300"/>
                  <a:ext cx="0" cy="63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6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1766" y="3810"/>
                  <a:ext cx="188" cy="63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6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1954" y="3810"/>
                  <a:ext cx="188" cy="6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69" name="Line 277"/>
                <p:cNvSpPr>
                  <a:spLocks noChangeShapeType="1"/>
                </p:cNvSpPr>
                <p:nvPr/>
              </p:nvSpPr>
              <p:spPr bwMode="auto">
                <a:xfrm>
                  <a:off x="1846" y="3618"/>
                  <a:ext cx="108" cy="4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954" y="3618"/>
                  <a:ext cx="114" cy="4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1" name="Line 279"/>
                <p:cNvSpPr>
                  <a:spLocks noChangeShapeType="1"/>
                </p:cNvSpPr>
                <p:nvPr/>
              </p:nvSpPr>
              <p:spPr bwMode="auto">
                <a:xfrm>
                  <a:off x="1810" y="3704"/>
                  <a:ext cx="139" cy="65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1954" y="3717"/>
                  <a:ext cx="140" cy="57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1954" y="3530"/>
                  <a:ext cx="72" cy="2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954" y="3409"/>
                  <a:ext cx="45" cy="1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5" name="Line 283"/>
                <p:cNvSpPr>
                  <a:spLocks noChangeShapeType="1"/>
                </p:cNvSpPr>
                <p:nvPr/>
              </p:nvSpPr>
              <p:spPr bwMode="auto">
                <a:xfrm>
                  <a:off x="1873" y="3522"/>
                  <a:ext cx="87" cy="32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6" name="Line 284"/>
                <p:cNvSpPr>
                  <a:spLocks noChangeShapeType="1"/>
                </p:cNvSpPr>
                <p:nvPr/>
              </p:nvSpPr>
              <p:spPr bwMode="auto">
                <a:xfrm>
                  <a:off x="1912" y="3404"/>
                  <a:ext cx="50" cy="31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sp>
              <p:nvSpPr>
                <p:cNvPr id="377" name="Oval 1095"/>
                <p:cNvSpPr>
                  <a:spLocks noChangeArrowheads="1"/>
                </p:cNvSpPr>
                <p:nvPr/>
              </p:nvSpPr>
              <p:spPr bwMode="auto">
                <a:xfrm>
                  <a:off x="1921" y="3233"/>
                  <a:ext cx="63" cy="68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pic>
              <p:nvPicPr>
                <p:cNvPr id="378" name="Picture 1096" descr="cell_tower_radiation_gray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3" y="3023"/>
                  <a:ext cx="622" cy="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0" name="Group 1097"/>
              <p:cNvGrpSpPr>
                <a:grpSpLocks/>
              </p:cNvGrpSpPr>
              <p:nvPr/>
            </p:nvGrpSpPr>
            <p:grpSpPr bwMode="auto">
              <a:xfrm>
                <a:off x="3962" y="1516"/>
                <a:ext cx="286" cy="160"/>
                <a:chOff x="3843" y="1516"/>
                <a:chExt cx="286" cy="160"/>
              </a:xfrm>
            </p:grpSpPr>
            <p:sp>
              <p:nvSpPr>
                <p:cNvPr id="353" name="Line 1098"/>
                <p:cNvSpPr>
                  <a:spLocks noChangeShapeType="1"/>
                </p:cNvSpPr>
                <p:nvPr/>
              </p:nvSpPr>
              <p:spPr bwMode="auto">
                <a:xfrm>
                  <a:off x="3843" y="1516"/>
                  <a:ext cx="96" cy="6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54" name="Oval 407"/>
                <p:cNvSpPr>
                  <a:spLocks noChangeArrowheads="1"/>
                </p:cNvSpPr>
                <p:nvPr/>
              </p:nvSpPr>
              <p:spPr bwMode="auto">
                <a:xfrm>
                  <a:off x="3884" y="1616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3884" y="1610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56" name="Oval 411"/>
                <p:cNvSpPr>
                  <a:spLocks noChangeArrowheads="1"/>
                </p:cNvSpPr>
                <p:nvPr/>
              </p:nvSpPr>
              <p:spPr bwMode="auto">
                <a:xfrm>
                  <a:off x="3883" y="1569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57" name="Group 1102"/>
                <p:cNvGrpSpPr>
                  <a:grpSpLocks/>
                </p:cNvGrpSpPr>
                <p:nvPr/>
              </p:nvGrpSpPr>
              <p:grpSpPr bwMode="auto">
                <a:xfrm>
                  <a:off x="3932" y="1587"/>
                  <a:ext cx="138" cy="33"/>
                  <a:chOff x="2468" y="1332"/>
                  <a:chExt cx="310" cy="60"/>
                </a:xfrm>
              </p:grpSpPr>
              <p:sp>
                <p:nvSpPr>
                  <p:cNvPr id="360" name="Freeform 110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61" name="Freeform 110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58" name="Line 1105"/>
                <p:cNvSpPr>
                  <a:spLocks noChangeShapeType="1"/>
                </p:cNvSpPr>
                <p:nvPr/>
              </p:nvSpPr>
              <p:spPr bwMode="auto">
                <a:xfrm>
                  <a:off x="3884" y="1602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59" name="Line 1106"/>
                <p:cNvSpPr>
                  <a:spLocks noChangeShapeType="1"/>
                </p:cNvSpPr>
                <p:nvPr/>
              </p:nvSpPr>
              <p:spPr bwMode="auto">
                <a:xfrm>
                  <a:off x="4127" y="16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1" name="Group 1107"/>
              <p:cNvGrpSpPr>
                <a:grpSpLocks/>
              </p:cNvGrpSpPr>
              <p:nvPr/>
            </p:nvGrpSpPr>
            <p:grpSpPr bwMode="auto">
              <a:xfrm>
                <a:off x="4537" y="1571"/>
                <a:ext cx="246" cy="110"/>
                <a:chOff x="4334" y="1470"/>
                <a:chExt cx="246" cy="107"/>
              </a:xfrm>
            </p:grpSpPr>
            <p:sp>
              <p:nvSpPr>
                <p:cNvPr id="34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4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4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48" name="Group 1111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51" name="Freeform 111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52" name="Freeform 111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49" name="Line 1114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50" name="Line 1115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2" name="Group 1116"/>
              <p:cNvGrpSpPr>
                <a:grpSpLocks/>
              </p:cNvGrpSpPr>
              <p:nvPr/>
            </p:nvGrpSpPr>
            <p:grpSpPr bwMode="auto">
              <a:xfrm>
                <a:off x="4544" y="1737"/>
                <a:ext cx="246" cy="110"/>
                <a:chOff x="4334" y="1470"/>
                <a:chExt cx="246" cy="107"/>
              </a:xfrm>
            </p:grpSpPr>
            <p:sp>
              <p:nvSpPr>
                <p:cNvPr id="337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39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40" name="Group 1120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43" name="Freeform 112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44" name="Freeform 112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41" name="Line 1123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42" name="Line 1124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3" name="Group 1125"/>
              <p:cNvGrpSpPr>
                <a:grpSpLocks/>
              </p:cNvGrpSpPr>
              <p:nvPr/>
            </p:nvGrpSpPr>
            <p:grpSpPr bwMode="auto">
              <a:xfrm>
                <a:off x="4890" y="1738"/>
                <a:ext cx="246" cy="110"/>
                <a:chOff x="4334" y="1470"/>
                <a:chExt cx="246" cy="107"/>
              </a:xfrm>
            </p:grpSpPr>
            <p:sp>
              <p:nvSpPr>
                <p:cNvPr id="329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3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31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32" name="Group 1129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35" name="Freeform 113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36" name="Freeform 113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33" name="Line 1132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34" name="Line 1133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4" name="Group 1134"/>
              <p:cNvGrpSpPr>
                <a:grpSpLocks/>
              </p:cNvGrpSpPr>
              <p:nvPr/>
            </p:nvGrpSpPr>
            <p:grpSpPr bwMode="auto">
              <a:xfrm>
                <a:off x="4844" y="1508"/>
                <a:ext cx="246" cy="110"/>
                <a:chOff x="4334" y="1470"/>
                <a:chExt cx="246" cy="107"/>
              </a:xfrm>
            </p:grpSpPr>
            <p:sp>
              <p:nvSpPr>
                <p:cNvPr id="321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2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23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24" name="Group 1138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27" name="Freeform 113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28" name="Freeform 114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25" name="Line 1141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26" name="Line 1142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5" name="Group 1143"/>
              <p:cNvGrpSpPr>
                <a:grpSpLocks/>
              </p:cNvGrpSpPr>
              <p:nvPr/>
            </p:nvGrpSpPr>
            <p:grpSpPr bwMode="auto">
              <a:xfrm>
                <a:off x="4874" y="2296"/>
                <a:ext cx="310" cy="130"/>
                <a:chOff x="4334" y="1470"/>
                <a:chExt cx="246" cy="107"/>
              </a:xfrm>
            </p:grpSpPr>
            <p:sp>
              <p:nvSpPr>
                <p:cNvPr id="313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1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15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16" name="Group 1147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19" name="Freeform 114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20" name="Freeform 114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17" name="Line 1150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18" name="Line 1151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46" name="Line 1152"/>
              <p:cNvSpPr>
                <a:spLocks noChangeShapeType="1"/>
              </p:cNvSpPr>
              <p:nvPr/>
            </p:nvSpPr>
            <p:spPr bwMode="auto">
              <a:xfrm>
                <a:off x="4049" y="2358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47" name="Group 1153"/>
              <p:cNvGrpSpPr>
                <a:grpSpLocks/>
              </p:cNvGrpSpPr>
              <p:nvPr/>
            </p:nvGrpSpPr>
            <p:grpSpPr bwMode="auto">
              <a:xfrm>
                <a:off x="4464" y="2288"/>
                <a:ext cx="310" cy="130"/>
                <a:chOff x="4334" y="1470"/>
                <a:chExt cx="246" cy="107"/>
              </a:xfrm>
            </p:grpSpPr>
            <p:sp>
              <p:nvSpPr>
                <p:cNvPr id="30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0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0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08" name="Group 1157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11" name="Freeform 115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12" name="Freeform 115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09" name="Line 1160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10" name="Line 1161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8" name="Group 1162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297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9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99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00" name="Group 1166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03" name="Freeform 1167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04" name="Freeform 1168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01" name="Line 1169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02" name="Line 1170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9" name="Group 1171"/>
              <p:cNvGrpSpPr>
                <a:grpSpLocks/>
              </p:cNvGrpSpPr>
              <p:nvPr/>
            </p:nvGrpSpPr>
            <p:grpSpPr bwMode="auto">
              <a:xfrm>
                <a:off x="4782" y="3028"/>
                <a:ext cx="392" cy="154"/>
                <a:chOff x="4334" y="1470"/>
                <a:chExt cx="246" cy="107"/>
              </a:xfrm>
            </p:grpSpPr>
            <p:sp>
              <p:nvSpPr>
                <p:cNvPr id="289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9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91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292" name="Group 1175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95" name="Freeform 117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96" name="Freeform 117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293" name="Line 1178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94" name="Line 1179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50" name="Group 1180"/>
              <p:cNvGrpSpPr>
                <a:grpSpLocks/>
              </p:cNvGrpSpPr>
              <p:nvPr/>
            </p:nvGrpSpPr>
            <p:grpSpPr bwMode="auto">
              <a:xfrm>
                <a:off x="4388" y="2840"/>
                <a:ext cx="392" cy="154"/>
                <a:chOff x="4334" y="1470"/>
                <a:chExt cx="246" cy="107"/>
              </a:xfrm>
            </p:grpSpPr>
            <p:sp>
              <p:nvSpPr>
                <p:cNvPr id="281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83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284" name="Group 1184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87" name="Freeform 118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88" name="Freeform 118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285" name="Line 1187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86" name="Line 1188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51" name="Group 1189"/>
              <p:cNvGrpSpPr>
                <a:grpSpLocks/>
              </p:cNvGrpSpPr>
              <p:nvPr/>
            </p:nvGrpSpPr>
            <p:grpSpPr bwMode="auto">
              <a:xfrm>
                <a:off x="3932" y="3056"/>
                <a:ext cx="392" cy="154"/>
                <a:chOff x="4334" y="1470"/>
                <a:chExt cx="246" cy="107"/>
              </a:xfrm>
            </p:grpSpPr>
            <p:sp>
              <p:nvSpPr>
                <p:cNvPr id="273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75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276" name="Group 1193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79" name="Freeform 119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80" name="Freeform 119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277" name="Line 1196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78" name="Line 1197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52" name="Group 1198"/>
              <p:cNvGrpSpPr>
                <a:grpSpLocks/>
              </p:cNvGrpSpPr>
              <p:nvPr/>
            </p:nvGrpSpPr>
            <p:grpSpPr bwMode="auto">
              <a:xfrm>
                <a:off x="3812" y="2296"/>
                <a:ext cx="246" cy="108"/>
                <a:chOff x="4334" y="1470"/>
                <a:chExt cx="246" cy="107"/>
              </a:xfrm>
            </p:grpSpPr>
            <p:sp>
              <p:nvSpPr>
                <p:cNvPr id="26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6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6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268" name="Group 1202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71" name="Freeform 120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72" name="Freeform 120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269" name="Line 1205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70" name="Line 1206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9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53" name="Group 1207"/>
              <p:cNvGrpSpPr>
                <a:grpSpLocks/>
              </p:cNvGrpSpPr>
              <p:nvPr/>
            </p:nvGrpSpPr>
            <p:grpSpPr bwMode="auto">
              <a:xfrm>
                <a:off x="4511" y="3153"/>
                <a:ext cx="281" cy="266"/>
                <a:chOff x="5072" y="3611"/>
                <a:chExt cx="459" cy="380"/>
              </a:xfrm>
            </p:grpSpPr>
            <p:grpSp>
              <p:nvGrpSpPr>
                <p:cNvPr id="251" name="Group 1208"/>
                <p:cNvGrpSpPr>
                  <a:grpSpLocks/>
                </p:cNvGrpSpPr>
                <p:nvPr/>
              </p:nvGrpSpPr>
              <p:grpSpPr bwMode="auto">
                <a:xfrm>
                  <a:off x="5144" y="3611"/>
                  <a:ext cx="387" cy="99"/>
                  <a:chOff x="5030" y="2639"/>
                  <a:chExt cx="387" cy="99"/>
                </a:xfrm>
              </p:grpSpPr>
              <p:sp>
                <p:nvSpPr>
                  <p:cNvPr id="253" name="Freeform 1209"/>
                  <p:cNvSpPr>
                    <a:spLocks/>
                  </p:cNvSpPr>
                  <p:nvPr/>
                </p:nvSpPr>
                <p:spPr bwMode="auto">
                  <a:xfrm>
                    <a:off x="5134" y="2657"/>
                    <a:ext cx="69" cy="55"/>
                  </a:xfrm>
                  <a:custGeom>
                    <a:avLst/>
                    <a:gdLst>
                      <a:gd name="T0" fmla="*/ 0 w 199"/>
                      <a:gd name="T1" fmla="*/ 0 h 232"/>
                      <a:gd name="T2" fmla="*/ 0 w 199"/>
                      <a:gd name="T3" fmla="*/ 0 h 232"/>
                      <a:gd name="T4" fmla="*/ 0 w 199"/>
                      <a:gd name="T5" fmla="*/ 0 h 232"/>
                      <a:gd name="T6" fmla="*/ 0 w 199"/>
                      <a:gd name="T7" fmla="*/ 0 h 232"/>
                      <a:gd name="T8" fmla="*/ 0 w 199"/>
                      <a:gd name="T9" fmla="*/ 0 h 232"/>
                      <a:gd name="T10" fmla="*/ 0 w 199"/>
                      <a:gd name="T11" fmla="*/ 0 h 232"/>
                      <a:gd name="T12" fmla="*/ 0 w 199"/>
                      <a:gd name="T13" fmla="*/ 0 h 232"/>
                      <a:gd name="T14" fmla="*/ 0 w 199"/>
                      <a:gd name="T15" fmla="*/ 0 h 232"/>
                      <a:gd name="T16" fmla="*/ 0 w 199"/>
                      <a:gd name="T17" fmla="*/ 0 h 232"/>
                      <a:gd name="T18" fmla="*/ 0 w 199"/>
                      <a:gd name="T19" fmla="*/ 0 h 232"/>
                      <a:gd name="T20" fmla="*/ 0 w 199"/>
                      <a:gd name="T21" fmla="*/ 0 h 232"/>
                      <a:gd name="T22" fmla="*/ 0 w 199"/>
                      <a:gd name="T23" fmla="*/ 0 h 232"/>
                      <a:gd name="T24" fmla="*/ 0 w 199"/>
                      <a:gd name="T25" fmla="*/ 0 h 232"/>
                      <a:gd name="T26" fmla="*/ 0 w 199"/>
                      <a:gd name="T27" fmla="*/ 0 h 232"/>
                      <a:gd name="T28" fmla="*/ 0 w 199"/>
                      <a:gd name="T29" fmla="*/ 0 h 232"/>
                      <a:gd name="T30" fmla="*/ 0 w 199"/>
                      <a:gd name="T31" fmla="*/ 0 h 232"/>
                      <a:gd name="T32" fmla="*/ 0 w 199"/>
                      <a:gd name="T33" fmla="*/ 0 h 232"/>
                      <a:gd name="T34" fmla="*/ 0 w 199"/>
                      <a:gd name="T35" fmla="*/ 0 h 232"/>
                      <a:gd name="T36" fmla="*/ 0 w 199"/>
                      <a:gd name="T37" fmla="*/ 0 h 232"/>
                      <a:gd name="T38" fmla="*/ 0 w 199"/>
                      <a:gd name="T39" fmla="*/ 0 h 232"/>
                      <a:gd name="T40" fmla="*/ 0 w 199"/>
                      <a:gd name="T41" fmla="*/ 0 h 232"/>
                      <a:gd name="T42" fmla="*/ 0 w 199"/>
                      <a:gd name="T43" fmla="*/ 0 h 232"/>
                      <a:gd name="T44" fmla="*/ 0 w 199"/>
                      <a:gd name="T45" fmla="*/ 0 h 232"/>
                      <a:gd name="T46" fmla="*/ 0 w 199"/>
                      <a:gd name="T47" fmla="*/ 0 h 232"/>
                      <a:gd name="T48" fmla="*/ 0 w 199"/>
                      <a:gd name="T49" fmla="*/ 0 h 232"/>
                      <a:gd name="T50" fmla="*/ 0 w 199"/>
                      <a:gd name="T51" fmla="*/ 0 h 232"/>
                      <a:gd name="T52" fmla="*/ 0 w 199"/>
                      <a:gd name="T53" fmla="*/ 0 h 232"/>
                      <a:gd name="T54" fmla="*/ 0 w 199"/>
                      <a:gd name="T55" fmla="*/ 0 h 232"/>
                      <a:gd name="T56" fmla="*/ 0 w 199"/>
                      <a:gd name="T57" fmla="*/ 0 h 232"/>
                      <a:gd name="T58" fmla="*/ 0 w 199"/>
                      <a:gd name="T59" fmla="*/ 0 h 232"/>
                      <a:gd name="T60" fmla="*/ 0 w 199"/>
                      <a:gd name="T61" fmla="*/ 0 h 232"/>
                      <a:gd name="T62" fmla="*/ 0 w 199"/>
                      <a:gd name="T63" fmla="*/ 0 h 232"/>
                      <a:gd name="T64" fmla="*/ 0 w 199"/>
                      <a:gd name="T65" fmla="*/ 0 h 232"/>
                      <a:gd name="T66" fmla="*/ 0 w 199"/>
                      <a:gd name="T67" fmla="*/ 0 h 232"/>
                      <a:gd name="T68" fmla="*/ 0 w 199"/>
                      <a:gd name="T69" fmla="*/ 0 h 232"/>
                      <a:gd name="T70" fmla="*/ 0 w 199"/>
                      <a:gd name="T71" fmla="*/ 0 h 232"/>
                      <a:gd name="T72" fmla="*/ 0 w 199"/>
                      <a:gd name="T73" fmla="*/ 0 h 232"/>
                      <a:gd name="T74" fmla="*/ 0 w 199"/>
                      <a:gd name="T75" fmla="*/ 0 h 232"/>
                      <a:gd name="T76" fmla="*/ 0 w 199"/>
                      <a:gd name="T77" fmla="*/ 0 h 232"/>
                      <a:gd name="T78" fmla="*/ 0 w 199"/>
                      <a:gd name="T79" fmla="*/ 0 h 232"/>
                      <a:gd name="T80" fmla="*/ 0 w 199"/>
                      <a:gd name="T81" fmla="*/ 0 h 232"/>
                      <a:gd name="T82" fmla="*/ 0 w 199"/>
                      <a:gd name="T83" fmla="*/ 0 h 232"/>
                      <a:gd name="T84" fmla="*/ 0 w 199"/>
                      <a:gd name="T85" fmla="*/ 0 h 232"/>
                      <a:gd name="T86" fmla="*/ 0 w 199"/>
                      <a:gd name="T87" fmla="*/ 0 h 232"/>
                      <a:gd name="T88" fmla="*/ 0 w 199"/>
                      <a:gd name="T89" fmla="*/ 0 h 232"/>
                      <a:gd name="T90" fmla="*/ 0 w 199"/>
                      <a:gd name="T91" fmla="*/ 0 h 232"/>
                      <a:gd name="T92" fmla="*/ 0 w 199"/>
                      <a:gd name="T93" fmla="*/ 0 h 232"/>
                      <a:gd name="T94" fmla="*/ 0 w 199"/>
                      <a:gd name="T95" fmla="*/ 0 h 232"/>
                      <a:gd name="T96" fmla="*/ 0 w 199"/>
                      <a:gd name="T97" fmla="*/ 0 h 23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99"/>
                      <a:gd name="T148" fmla="*/ 0 h 232"/>
                      <a:gd name="T149" fmla="*/ 199 w 199"/>
                      <a:gd name="T150" fmla="*/ 232 h 23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99" h="232">
                        <a:moveTo>
                          <a:pt x="70" y="29"/>
                        </a:moveTo>
                        <a:lnTo>
                          <a:pt x="55" y="39"/>
                        </a:lnTo>
                        <a:lnTo>
                          <a:pt x="42" y="50"/>
                        </a:lnTo>
                        <a:lnTo>
                          <a:pt x="30" y="63"/>
                        </a:lnTo>
                        <a:lnTo>
                          <a:pt x="20" y="77"/>
                        </a:lnTo>
                        <a:lnTo>
                          <a:pt x="12" y="91"/>
                        </a:lnTo>
                        <a:lnTo>
                          <a:pt x="6" y="108"/>
                        </a:lnTo>
                        <a:lnTo>
                          <a:pt x="2" y="125"/>
                        </a:lnTo>
                        <a:lnTo>
                          <a:pt x="0" y="142"/>
                        </a:lnTo>
                        <a:lnTo>
                          <a:pt x="2" y="166"/>
                        </a:lnTo>
                        <a:lnTo>
                          <a:pt x="12" y="186"/>
                        </a:lnTo>
                        <a:lnTo>
                          <a:pt x="26" y="203"/>
                        </a:lnTo>
                        <a:lnTo>
                          <a:pt x="45" y="216"/>
                        </a:lnTo>
                        <a:lnTo>
                          <a:pt x="66" y="226"/>
                        </a:lnTo>
                        <a:lnTo>
                          <a:pt x="88" y="230"/>
                        </a:lnTo>
                        <a:lnTo>
                          <a:pt x="111" y="232"/>
                        </a:lnTo>
                        <a:lnTo>
                          <a:pt x="134" y="228"/>
                        </a:lnTo>
                        <a:lnTo>
                          <a:pt x="138" y="228"/>
                        </a:lnTo>
                        <a:lnTo>
                          <a:pt x="143" y="226"/>
                        </a:lnTo>
                        <a:lnTo>
                          <a:pt x="147" y="222"/>
                        </a:lnTo>
                        <a:lnTo>
                          <a:pt x="148" y="218"/>
                        </a:lnTo>
                        <a:lnTo>
                          <a:pt x="145" y="212"/>
                        </a:lnTo>
                        <a:lnTo>
                          <a:pt x="141" y="207"/>
                        </a:lnTo>
                        <a:lnTo>
                          <a:pt x="135" y="203"/>
                        </a:lnTo>
                        <a:lnTo>
                          <a:pt x="129" y="201"/>
                        </a:lnTo>
                        <a:lnTo>
                          <a:pt x="117" y="197"/>
                        </a:lnTo>
                        <a:lnTo>
                          <a:pt x="105" y="195"/>
                        </a:lnTo>
                        <a:lnTo>
                          <a:pt x="94" y="193"/>
                        </a:lnTo>
                        <a:lnTo>
                          <a:pt x="83" y="190"/>
                        </a:lnTo>
                        <a:lnTo>
                          <a:pt x="73" y="187"/>
                        </a:lnTo>
                        <a:lnTo>
                          <a:pt x="62" y="182"/>
                        </a:lnTo>
                        <a:lnTo>
                          <a:pt x="53" y="176"/>
                        </a:lnTo>
                        <a:lnTo>
                          <a:pt x="43" y="167"/>
                        </a:lnTo>
                        <a:lnTo>
                          <a:pt x="40" y="128"/>
                        </a:lnTo>
                        <a:lnTo>
                          <a:pt x="49" y="96"/>
                        </a:lnTo>
                        <a:lnTo>
                          <a:pt x="68" y="71"/>
                        </a:lnTo>
                        <a:lnTo>
                          <a:pt x="94" y="50"/>
                        </a:lnTo>
                        <a:lnTo>
                          <a:pt x="122" y="34"/>
                        </a:lnTo>
                        <a:lnTo>
                          <a:pt x="151" y="21"/>
                        </a:lnTo>
                        <a:lnTo>
                          <a:pt x="178" y="12"/>
                        </a:lnTo>
                        <a:lnTo>
                          <a:pt x="199" y="4"/>
                        </a:lnTo>
                        <a:lnTo>
                          <a:pt x="186" y="1"/>
                        </a:lnTo>
                        <a:lnTo>
                          <a:pt x="172" y="0"/>
                        </a:lnTo>
                        <a:lnTo>
                          <a:pt x="156" y="2"/>
                        </a:lnTo>
                        <a:lnTo>
                          <a:pt x="138" y="4"/>
                        </a:lnTo>
                        <a:lnTo>
                          <a:pt x="121" y="10"/>
                        </a:lnTo>
                        <a:lnTo>
                          <a:pt x="103" y="16"/>
                        </a:lnTo>
                        <a:lnTo>
                          <a:pt x="86" y="23"/>
                        </a:lnTo>
                        <a:lnTo>
                          <a:pt x="70" y="2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54" name="Freeform 1210"/>
                  <p:cNvSpPr>
                    <a:spLocks/>
                  </p:cNvSpPr>
                  <p:nvPr/>
                </p:nvSpPr>
                <p:spPr bwMode="auto">
                  <a:xfrm>
                    <a:off x="5252" y="2656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0"/>
                      <a:gd name="T2" fmla="*/ 0 w 128"/>
                      <a:gd name="T3" fmla="*/ 0 h 180"/>
                      <a:gd name="T4" fmla="*/ 0 w 128"/>
                      <a:gd name="T5" fmla="*/ 0 h 180"/>
                      <a:gd name="T6" fmla="*/ 0 w 128"/>
                      <a:gd name="T7" fmla="*/ 0 h 180"/>
                      <a:gd name="T8" fmla="*/ 0 w 128"/>
                      <a:gd name="T9" fmla="*/ 0 h 180"/>
                      <a:gd name="T10" fmla="*/ 0 w 128"/>
                      <a:gd name="T11" fmla="*/ 0 h 180"/>
                      <a:gd name="T12" fmla="*/ 0 w 128"/>
                      <a:gd name="T13" fmla="*/ 0 h 180"/>
                      <a:gd name="T14" fmla="*/ 0 w 128"/>
                      <a:gd name="T15" fmla="*/ 0 h 180"/>
                      <a:gd name="T16" fmla="*/ 0 w 128"/>
                      <a:gd name="T17" fmla="*/ 0 h 180"/>
                      <a:gd name="T18" fmla="*/ 0 w 128"/>
                      <a:gd name="T19" fmla="*/ 0 h 180"/>
                      <a:gd name="T20" fmla="*/ 0 w 128"/>
                      <a:gd name="T21" fmla="*/ 0 h 180"/>
                      <a:gd name="T22" fmla="*/ 0 w 128"/>
                      <a:gd name="T23" fmla="*/ 0 h 180"/>
                      <a:gd name="T24" fmla="*/ 0 w 128"/>
                      <a:gd name="T25" fmla="*/ 0 h 180"/>
                      <a:gd name="T26" fmla="*/ 0 w 128"/>
                      <a:gd name="T27" fmla="*/ 0 h 180"/>
                      <a:gd name="T28" fmla="*/ 0 w 128"/>
                      <a:gd name="T29" fmla="*/ 0 h 180"/>
                      <a:gd name="T30" fmla="*/ 0 w 128"/>
                      <a:gd name="T31" fmla="*/ 0 h 180"/>
                      <a:gd name="T32" fmla="*/ 0 w 128"/>
                      <a:gd name="T33" fmla="*/ 0 h 180"/>
                      <a:gd name="T34" fmla="*/ 0 w 128"/>
                      <a:gd name="T35" fmla="*/ 0 h 180"/>
                      <a:gd name="T36" fmla="*/ 0 w 128"/>
                      <a:gd name="T37" fmla="*/ 0 h 180"/>
                      <a:gd name="T38" fmla="*/ 0 w 128"/>
                      <a:gd name="T39" fmla="*/ 0 h 180"/>
                      <a:gd name="T40" fmla="*/ 0 w 128"/>
                      <a:gd name="T41" fmla="*/ 0 h 180"/>
                      <a:gd name="T42" fmla="*/ 0 w 128"/>
                      <a:gd name="T43" fmla="*/ 0 h 180"/>
                      <a:gd name="T44" fmla="*/ 0 w 128"/>
                      <a:gd name="T45" fmla="*/ 0 h 180"/>
                      <a:gd name="T46" fmla="*/ 0 w 128"/>
                      <a:gd name="T47" fmla="*/ 0 h 180"/>
                      <a:gd name="T48" fmla="*/ 0 w 128"/>
                      <a:gd name="T49" fmla="*/ 0 h 180"/>
                      <a:gd name="T50" fmla="*/ 0 w 128"/>
                      <a:gd name="T51" fmla="*/ 0 h 180"/>
                      <a:gd name="T52" fmla="*/ 0 w 128"/>
                      <a:gd name="T53" fmla="*/ 0 h 180"/>
                      <a:gd name="T54" fmla="*/ 0 w 128"/>
                      <a:gd name="T55" fmla="*/ 0 h 180"/>
                      <a:gd name="T56" fmla="*/ 0 w 128"/>
                      <a:gd name="T57" fmla="*/ 0 h 180"/>
                      <a:gd name="T58" fmla="*/ 0 w 128"/>
                      <a:gd name="T59" fmla="*/ 0 h 180"/>
                      <a:gd name="T60" fmla="*/ 0 w 128"/>
                      <a:gd name="T61" fmla="*/ 0 h 180"/>
                      <a:gd name="T62" fmla="*/ 0 w 128"/>
                      <a:gd name="T63" fmla="*/ 0 h 180"/>
                      <a:gd name="T64" fmla="*/ 0 w 128"/>
                      <a:gd name="T65" fmla="*/ 0 h 180"/>
                      <a:gd name="T66" fmla="*/ 0 w 128"/>
                      <a:gd name="T67" fmla="*/ 0 h 180"/>
                      <a:gd name="T68" fmla="*/ 0 w 128"/>
                      <a:gd name="T69" fmla="*/ 0 h 180"/>
                      <a:gd name="T70" fmla="*/ 0 w 128"/>
                      <a:gd name="T71" fmla="*/ 0 h 180"/>
                      <a:gd name="T72" fmla="*/ 0 w 128"/>
                      <a:gd name="T73" fmla="*/ 0 h 180"/>
                      <a:gd name="T74" fmla="*/ 0 w 128"/>
                      <a:gd name="T75" fmla="*/ 0 h 180"/>
                      <a:gd name="T76" fmla="*/ 0 w 128"/>
                      <a:gd name="T77" fmla="*/ 0 h 180"/>
                      <a:gd name="T78" fmla="*/ 0 w 128"/>
                      <a:gd name="T79" fmla="*/ 0 h 180"/>
                      <a:gd name="T80" fmla="*/ 0 w 128"/>
                      <a:gd name="T81" fmla="*/ 0 h 18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0"/>
                      <a:gd name="T125" fmla="*/ 128 w 128"/>
                      <a:gd name="T126" fmla="*/ 180 h 18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0">
                        <a:moveTo>
                          <a:pt x="108" y="59"/>
                        </a:moveTo>
                        <a:lnTo>
                          <a:pt x="113" y="77"/>
                        </a:lnTo>
                        <a:lnTo>
                          <a:pt x="111" y="94"/>
                        </a:lnTo>
                        <a:lnTo>
                          <a:pt x="103" y="108"/>
                        </a:lnTo>
                        <a:lnTo>
                          <a:pt x="91" y="121"/>
                        </a:lnTo>
                        <a:lnTo>
                          <a:pt x="77" y="132"/>
                        </a:lnTo>
                        <a:lnTo>
                          <a:pt x="61" y="144"/>
                        </a:lnTo>
                        <a:lnTo>
                          <a:pt x="45" y="154"/>
                        </a:lnTo>
                        <a:lnTo>
                          <a:pt x="30" y="164"/>
                        </a:lnTo>
                        <a:lnTo>
                          <a:pt x="28" y="168"/>
                        </a:lnTo>
                        <a:lnTo>
                          <a:pt x="27" y="170"/>
                        </a:lnTo>
                        <a:lnTo>
                          <a:pt x="27" y="174"/>
                        </a:lnTo>
                        <a:lnTo>
                          <a:pt x="28" y="177"/>
                        </a:lnTo>
                        <a:lnTo>
                          <a:pt x="32" y="179"/>
                        </a:lnTo>
                        <a:lnTo>
                          <a:pt x="35" y="180"/>
                        </a:lnTo>
                        <a:lnTo>
                          <a:pt x="37" y="180"/>
                        </a:lnTo>
                        <a:lnTo>
                          <a:pt x="41" y="179"/>
                        </a:lnTo>
                        <a:lnTo>
                          <a:pt x="60" y="169"/>
                        </a:lnTo>
                        <a:lnTo>
                          <a:pt x="77" y="158"/>
                        </a:lnTo>
                        <a:lnTo>
                          <a:pt x="94" y="145"/>
                        </a:lnTo>
                        <a:lnTo>
                          <a:pt x="109" y="130"/>
                        </a:lnTo>
                        <a:lnTo>
                          <a:pt x="120" y="114"/>
                        </a:lnTo>
                        <a:lnTo>
                          <a:pt x="127" y="95"/>
                        </a:lnTo>
                        <a:lnTo>
                          <a:pt x="128" y="76"/>
                        </a:lnTo>
                        <a:lnTo>
                          <a:pt x="123" y="55"/>
                        </a:lnTo>
                        <a:lnTo>
                          <a:pt x="113" y="39"/>
                        </a:lnTo>
                        <a:lnTo>
                          <a:pt x="97" y="25"/>
                        </a:lnTo>
                        <a:lnTo>
                          <a:pt x="79" y="15"/>
                        </a:lnTo>
                        <a:lnTo>
                          <a:pt x="57" y="7"/>
                        </a:lnTo>
                        <a:lnTo>
                          <a:pt x="36" y="2"/>
                        </a:lnTo>
                        <a:lnTo>
                          <a:pt x="19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14" y="9"/>
                        </a:lnTo>
                        <a:lnTo>
                          <a:pt x="29" y="14"/>
                        </a:lnTo>
                        <a:lnTo>
                          <a:pt x="46" y="19"/>
                        </a:lnTo>
                        <a:lnTo>
                          <a:pt x="61" y="23"/>
                        </a:lnTo>
                        <a:lnTo>
                          <a:pt x="76" y="29"/>
                        </a:lnTo>
                        <a:lnTo>
                          <a:pt x="89" y="37"/>
                        </a:lnTo>
                        <a:lnTo>
                          <a:pt x="100" y="46"/>
                        </a:lnTo>
                        <a:lnTo>
                          <a:pt x="108" y="5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55" name="Freeform 1211"/>
                  <p:cNvSpPr>
                    <a:spLocks/>
                  </p:cNvSpPr>
                  <p:nvPr/>
                </p:nvSpPr>
                <p:spPr bwMode="auto">
                  <a:xfrm>
                    <a:off x="5089" y="2646"/>
                    <a:ext cx="114" cy="88"/>
                  </a:xfrm>
                  <a:custGeom>
                    <a:avLst/>
                    <a:gdLst>
                      <a:gd name="T0" fmla="*/ 0 w 322"/>
                      <a:gd name="T1" fmla="*/ 0 h 378"/>
                      <a:gd name="T2" fmla="*/ 0 w 322"/>
                      <a:gd name="T3" fmla="*/ 0 h 378"/>
                      <a:gd name="T4" fmla="*/ 0 w 322"/>
                      <a:gd name="T5" fmla="*/ 0 h 378"/>
                      <a:gd name="T6" fmla="*/ 0 w 322"/>
                      <a:gd name="T7" fmla="*/ 0 h 378"/>
                      <a:gd name="T8" fmla="*/ 0 w 322"/>
                      <a:gd name="T9" fmla="*/ 0 h 378"/>
                      <a:gd name="T10" fmla="*/ 0 w 322"/>
                      <a:gd name="T11" fmla="*/ 0 h 378"/>
                      <a:gd name="T12" fmla="*/ 0 w 322"/>
                      <a:gd name="T13" fmla="*/ 0 h 378"/>
                      <a:gd name="T14" fmla="*/ 0 w 322"/>
                      <a:gd name="T15" fmla="*/ 0 h 378"/>
                      <a:gd name="T16" fmla="*/ 0 w 322"/>
                      <a:gd name="T17" fmla="*/ 0 h 378"/>
                      <a:gd name="T18" fmla="*/ 0 w 322"/>
                      <a:gd name="T19" fmla="*/ 0 h 378"/>
                      <a:gd name="T20" fmla="*/ 0 w 322"/>
                      <a:gd name="T21" fmla="*/ 0 h 378"/>
                      <a:gd name="T22" fmla="*/ 0 w 322"/>
                      <a:gd name="T23" fmla="*/ 0 h 378"/>
                      <a:gd name="T24" fmla="*/ 0 w 322"/>
                      <a:gd name="T25" fmla="*/ 0 h 378"/>
                      <a:gd name="T26" fmla="*/ 0 w 322"/>
                      <a:gd name="T27" fmla="*/ 0 h 378"/>
                      <a:gd name="T28" fmla="*/ 0 w 322"/>
                      <a:gd name="T29" fmla="*/ 0 h 378"/>
                      <a:gd name="T30" fmla="*/ 0 w 322"/>
                      <a:gd name="T31" fmla="*/ 0 h 378"/>
                      <a:gd name="T32" fmla="*/ 0 w 322"/>
                      <a:gd name="T33" fmla="*/ 0 h 378"/>
                      <a:gd name="T34" fmla="*/ 0 w 322"/>
                      <a:gd name="T35" fmla="*/ 0 h 378"/>
                      <a:gd name="T36" fmla="*/ 0 w 322"/>
                      <a:gd name="T37" fmla="*/ 0 h 378"/>
                      <a:gd name="T38" fmla="*/ 0 w 322"/>
                      <a:gd name="T39" fmla="*/ 0 h 378"/>
                      <a:gd name="T40" fmla="*/ 0 w 322"/>
                      <a:gd name="T41" fmla="*/ 0 h 378"/>
                      <a:gd name="T42" fmla="*/ 0 w 322"/>
                      <a:gd name="T43" fmla="*/ 0 h 378"/>
                      <a:gd name="T44" fmla="*/ 0 w 322"/>
                      <a:gd name="T45" fmla="*/ 0 h 378"/>
                      <a:gd name="T46" fmla="*/ 0 w 322"/>
                      <a:gd name="T47" fmla="*/ 0 h 378"/>
                      <a:gd name="T48" fmla="*/ 0 w 322"/>
                      <a:gd name="T49" fmla="*/ 0 h 378"/>
                      <a:gd name="T50" fmla="*/ 0 w 322"/>
                      <a:gd name="T51" fmla="*/ 0 h 378"/>
                      <a:gd name="T52" fmla="*/ 0 w 322"/>
                      <a:gd name="T53" fmla="*/ 0 h 378"/>
                      <a:gd name="T54" fmla="*/ 0 w 322"/>
                      <a:gd name="T55" fmla="*/ 0 h 378"/>
                      <a:gd name="T56" fmla="*/ 0 w 322"/>
                      <a:gd name="T57" fmla="*/ 0 h 378"/>
                      <a:gd name="T58" fmla="*/ 0 w 322"/>
                      <a:gd name="T59" fmla="*/ 0 h 378"/>
                      <a:gd name="T60" fmla="*/ 0 w 322"/>
                      <a:gd name="T61" fmla="*/ 0 h 378"/>
                      <a:gd name="T62" fmla="*/ 0 w 322"/>
                      <a:gd name="T63" fmla="*/ 0 h 378"/>
                      <a:gd name="T64" fmla="*/ 0 w 322"/>
                      <a:gd name="T65" fmla="*/ 0 h 378"/>
                      <a:gd name="T66" fmla="*/ 0 w 322"/>
                      <a:gd name="T67" fmla="*/ 0 h 378"/>
                      <a:gd name="T68" fmla="*/ 0 w 322"/>
                      <a:gd name="T69" fmla="*/ 0 h 378"/>
                      <a:gd name="T70" fmla="*/ 0 w 322"/>
                      <a:gd name="T71" fmla="*/ 0 h 378"/>
                      <a:gd name="T72" fmla="*/ 0 w 322"/>
                      <a:gd name="T73" fmla="*/ 0 h 378"/>
                      <a:gd name="T74" fmla="*/ 0 w 322"/>
                      <a:gd name="T75" fmla="*/ 0 h 378"/>
                      <a:gd name="T76" fmla="*/ 0 w 322"/>
                      <a:gd name="T77" fmla="*/ 0 h 378"/>
                      <a:gd name="T78" fmla="*/ 0 w 322"/>
                      <a:gd name="T79" fmla="*/ 0 h 378"/>
                      <a:gd name="T80" fmla="*/ 0 w 322"/>
                      <a:gd name="T81" fmla="*/ 0 h 378"/>
                      <a:gd name="T82" fmla="*/ 0 w 322"/>
                      <a:gd name="T83" fmla="*/ 0 h 378"/>
                      <a:gd name="T84" fmla="*/ 0 w 322"/>
                      <a:gd name="T85" fmla="*/ 0 h 378"/>
                      <a:gd name="T86" fmla="*/ 0 w 322"/>
                      <a:gd name="T87" fmla="*/ 0 h 37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2"/>
                      <a:gd name="T133" fmla="*/ 0 h 378"/>
                      <a:gd name="T134" fmla="*/ 322 w 322"/>
                      <a:gd name="T135" fmla="*/ 378 h 37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2" h="378">
                        <a:moveTo>
                          <a:pt x="125" y="49"/>
                        </a:moveTo>
                        <a:lnTo>
                          <a:pt x="100" y="70"/>
                        </a:lnTo>
                        <a:lnTo>
                          <a:pt x="76" y="90"/>
                        </a:lnTo>
                        <a:lnTo>
                          <a:pt x="53" y="115"/>
                        </a:lnTo>
                        <a:lnTo>
                          <a:pt x="34" y="140"/>
                        </a:lnTo>
                        <a:lnTo>
                          <a:pt x="17" y="166"/>
                        </a:lnTo>
                        <a:lnTo>
                          <a:pt x="5" y="195"/>
                        </a:lnTo>
                        <a:lnTo>
                          <a:pt x="0" y="226"/>
                        </a:lnTo>
                        <a:lnTo>
                          <a:pt x="1" y="258"/>
                        </a:lnTo>
                        <a:lnTo>
                          <a:pt x="3" y="266"/>
                        </a:lnTo>
                        <a:lnTo>
                          <a:pt x="5" y="275"/>
                        </a:lnTo>
                        <a:lnTo>
                          <a:pt x="9" y="282"/>
                        </a:lnTo>
                        <a:lnTo>
                          <a:pt x="14" y="290"/>
                        </a:lnTo>
                        <a:lnTo>
                          <a:pt x="19" y="297"/>
                        </a:lnTo>
                        <a:lnTo>
                          <a:pt x="26" y="304"/>
                        </a:lnTo>
                        <a:lnTo>
                          <a:pt x="32" y="310"/>
                        </a:lnTo>
                        <a:lnTo>
                          <a:pt x="41" y="314"/>
                        </a:lnTo>
                        <a:lnTo>
                          <a:pt x="56" y="324"/>
                        </a:lnTo>
                        <a:lnTo>
                          <a:pt x="71" y="332"/>
                        </a:lnTo>
                        <a:lnTo>
                          <a:pt x="86" y="338"/>
                        </a:lnTo>
                        <a:lnTo>
                          <a:pt x="103" y="344"/>
                        </a:lnTo>
                        <a:lnTo>
                          <a:pt x="119" y="350"/>
                        </a:lnTo>
                        <a:lnTo>
                          <a:pt x="136" y="355"/>
                        </a:lnTo>
                        <a:lnTo>
                          <a:pt x="152" y="359"/>
                        </a:lnTo>
                        <a:lnTo>
                          <a:pt x="168" y="363"/>
                        </a:lnTo>
                        <a:lnTo>
                          <a:pt x="186" y="366"/>
                        </a:lnTo>
                        <a:lnTo>
                          <a:pt x="202" y="368"/>
                        </a:lnTo>
                        <a:lnTo>
                          <a:pt x="220" y="371"/>
                        </a:lnTo>
                        <a:lnTo>
                          <a:pt x="238" y="373"/>
                        </a:lnTo>
                        <a:lnTo>
                          <a:pt x="254" y="374"/>
                        </a:lnTo>
                        <a:lnTo>
                          <a:pt x="272" y="375"/>
                        </a:lnTo>
                        <a:lnTo>
                          <a:pt x="289" y="376"/>
                        </a:lnTo>
                        <a:lnTo>
                          <a:pt x="306" y="378"/>
                        </a:lnTo>
                        <a:lnTo>
                          <a:pt x="311" y="378"/>
                        </a:lnTo>
                        <a:lnTo>
                          <a:pt x="316" y="375"/>
                        </a:lnTo>
                        <a:lnTo>
                          <a:pt x="320" y="371"/>
                        </a:lnTo>
                        <a:lnTo>
                          <a:pt x="322" y="366"/>
                        </a:lnTo>
                        <a:lnTo>
                          <a:pt x="322" y="360"/>
                        </a:lnTo>
                        <a:lnTo>
                          <a:pt x="320" y="356"/>
                        </a:lnTo>
                        <a:lnTo>
                          <a:pt x="315" y="352"/>
                        </a:lnTo>
                        <a:lnTo>
                          <a:pt x="309" y="350"/>
                        </a:lnTo>
                        <a:lnTo>
                          <a:pt x="294" y="347"/>
                        </a:lnTo>
                        <a:lnTo>
                          <a:pt x="279" y="344"/>
                        </a:lnTo>
                        <a:lnTo>
                          <a:pt x="263" y="341"/>
                        </a:lnTo>
                        <a:lnTo>
                          <a:pt x="247" y="338"/>
                        </a:lnTo>
                        <a:lnTo>
                          <a:pt x="232" y="336"/>
                        </a:lnTo>
                        <a:lnTo>
                          <a:pt x="216" y="334"/>
                        </a:lnTo>
                        <a:lnTo>
                          <a:pt x="200" y="332"/>
                        </a:lnTo>
                        <a:lnTo>
                          <a:pt x="185" y="328"/>
                        </a:lnTo>
                        <a:lnTo>
                          <a:pt x="170" y="326"/>
                        </a:lnTo>
                        <a:lnTo>
                          <a:pt x="154" y="322"/>
                        </a:lnTo>
                        <a:lnTo>
                          <a:pt x="139" y="318"/>
                        </a:lnTo>
                        <a:lnTo>
                          <a:pt x="124" y="314"/>
                        </a:lnTo>
                        <a:lnTo>
                          <a:pt x="110" y="309"/>
                        </a:lnTo>
                        <a:lnTo>
                          <a:pt x="94" y="303"/>
                        </a:lnTo>
                        <a:lnTo>
                          <a:pt x="80" y="297"/>
                        </a:lnTo>
                        <a:lnTo>
                          <a:pt x="66" y="289"/>
                        </a:lnTo>
                        <a:lnTo>
                          <a:pt x="55" y="281"/>
                        </a:lnTo>
                        <a:lnTo>
                          <a:pt x="45" y="271"/>
                        </a:lnTo>
                        <a:lnTo>
                          <a:pt x="38" y="259"/>
                        </a:lnTo>
                        <a:lnTo>
                          <a:pt x="35" y="245"/>
                        </a:lnTo>
                        <a:lnTo>
                          <a:pt x="34" y="232"/>
                        </a:lnTo>
                        <a:lnTo>
                          <a:pt x="35" y="216"/>
                        </a:lnTo>
                        <a:lnTo>
                          <a:pt x="38" y="200"/>
                        </a:lnTo>
                        <a:lnTo>
                          <a:pt x="43" y="187"/>
                        </a:lnTo>
                        <a:lnTo>
                          <a:pt x="51" y="170"/>
                        </a:lnTo>
                        <a:lnTo>
                          <a:pt x="60" y="152"/>
                        </a:lnTo>
                        <a:lnTo>
                          <a:pt x="71" y="137"/>
                        </a:lnTo>
                        <a:lnTo>
                          <a:pt x="83" y="124"/>
                        </a:lnTo>
                        <a:lnTo>
                          <a:pt x="94" y="110"/>
                        </a:lnTo>
                        <a:lnTo>
                          <a:pt x="107" y="96"/>
                        </a:lnTo>
                        <a:lnTo>
                          <a:pt x="123" y="82"/>
                        </a:lnTo>
                        <a:lnTo>
                          <a:pt x="138" y="69"/>
                        </a:lnTo>
                        <a:lnTo>
                          <a:pt x="153" y="57"/>
                        </a:lnTo>
                        <a:lnTo>
                          <a:pt x="173" y="47"/>
                        </a:lnTo>
                        <a:lnTo>
                          <a:pt x="195" y="38"/>
                        </a:lnTo>
                        <a:lnTo>
                          <a:pt x="218" y="28"/>
                        </a:lnTo>
                        <a:lnTo>
                          <a:pt x="238" y="20"/>
                        </a:lnTo>
                        <a:lnTo>
                          <a:pt x="254" y="13"/>
                        </a:lnTo>
                        <a:lnTo>
                          <a:pt x="264" y="7"/>
                        </a:lnTo>
                        <a:lnTo>
                          <a:pt x="268" y="2"/>
                        </a:lnTo>
                        <a:lnTo>
                          <a:pt x="256" y="0"/>
                        </a:lnTo>
                        <a:lnTo>
                          <a:pt x="240" y="1"/>
                        </a:lnTo>
                        <a:lnTo>
                          <a:pt x="221" y="4"/>
                        </a:lnTo>
                        <a:lnTo>
                          <a:pt x="201" y="10"/>
                        </a:lnTo>
                        <a:lnTo>
                          <a:pt x="180" y="18"/>
                        </a:lnTo>
                        <a:lnTo>
                          <a:pt x="160" y="27"/>
                        </a:lnTo>
                        <a:lnTo>
                          <a:pt x="141" y="38"/>
                        </a:lnTo>
                        <a:lnTo>
                          <a:pt x="125" y="4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56" name="Freeform 1212"/>
                  <p:cNvSpPr>
                    <a:spLocks/>
                  </p:cNvSpPr>
                  <p:nvPr/>
                </p:nvSpPr>
                <p:spPr bwMode="auto">
                  <a:xfrm>
                    <a:off x="5250" y="2643"/>
                    <a:ext cx="99" cy="59"/>
                  </a:xfrm>
                  <a:custGeom>
                    <a:avLst/>
                    <a:gdLst>
                      <a:gd name="T0" fmla="*/ 0 w 283"/>
                      <a:gd name="T1" fmla="*/ 0 h 252"/>
                      <a:gd name="T2" fmla="*/ 0 w 283"/>
                      <a:gd name="T3" fmla="*/ 0 h 252"/>
                      <a:gd name="T4" fmla="*/ 0 w 283"/>
                      <a:gd name="T5" fmla="*/ 0 h 252"/>
                      <a:gd name="T6" fmla="*/ 0 w 283"/>
                      <a:gd name="T7" fmla="*/ 0 h 252"/>
                      <a:gd name="T8" fmla="*/ 0 w 283"/>
                      <a:gd name="T9" fmla="*/ 0 h 252"/>
                      <a:gd name="T10" fmla="*/ 0 w 283"/>
                      <a:gd name="T11" fmla="*/ 0 h 252"/>
                      <a:gd name="T12" fmla="*/ 0 w 283"/>
                      <a:gd name="T13" fmla="*/ 0 h 252"/>
                      <a:gd name="T14" fmla="*/ 0 w 283"/>
                      <a:gd name="T15" fmla="*/ 0 h 252"/>
                      <a:gd name="T16" fmla="*/ 0 w 283"/>
                      <a:gd name="T17" fmla="*/ 0 h 252"/>
                      <a:gd name="T18" fmla="*/ 0 w 283"/>
                      <a:gd name="T19" fmla="*/ 0 h 252"/>
                      <a:gd name="T20" fmla="*/ 0 w 283"/>
                      <a:gd name="T21" fmla="*/ 0 h 252"/>
                      <a:gd name="T22" fmla="*/ 0 w 283"/>
                      <a:gd name="T23" fmla="*/ 0 h 252"/>
                      <a:gd name="T24" fmla="*/ 0 w 283"/>
                      <a:gd name="T25" fmla="*/ 0 h 252"/>
                      <a:gd name="T26" fmla="*/ 0 w 283"/>
                      <a:gd name="T27" fmla="*/ 0 h 252"/>
                      <a:gd name="T28" fmla="*/ 0 w 283"/>
                      <a:gd name="T29" fmla="*/ 0 h 252"/>
                      <a:gd name="T30" fmla="*/ 0 w 283"/>
                      <a:gd name="T31" fmla="*/ 0 h 252"/>
                      <a:gd name="T32" fmla="*/ 0 w 283"/>
                      <a:gd name="T33" fmla="*/ 0 h 252"/>
                      <a:gd name="T34" fmla="*/ 0 w 283"/>
                      <a:gd name="T35" fmla="*/ 0 h 252"/>
                      <a:gd name="T36" fmla="*/ 0 w 283"/>
                      <a:gd name="T37" fmla="*/ 0 h 252"/>
                      <a:gd name="T38" fmla="*/ 0 w 283"/>
                      <a:gd name="T39" fmla="*/ 0 h 252"/>
                      <a:gd name="T40" fmla="*/ 0 w 283"/>
                      <a:gd name="T41" fmla="*/ 0 h 252"/>
                      <a:gd name="T42" fmla="*/ 0 w 283"/>
                      <a:gd name="T43" fmla="*/ 0 h 252"/>
                      <a:gd name="T44" fmla="*/ 0 w 283"/>
                      <a:gd name="T45" fmla="*/ 0 h 252"/>
                      <a:gd name="T46" fmla="*/ 0 w 283"/>
                      <a:gd name="T47" fmla="*/ 0 h 252"/>
                      <a:gd name="T48" fmla="*/ 0 w 283"/>
                      <a:gd name="T49" fmla="*/ 0 h 252"/>
                      <a:gd name="T50" fmla="*/ 0 w 283"/>
                      <a:gd name="T51" fmla="*/ 0 h 252"/>
                      <a:gd name="T52" fmla="*/ 0 w 283"/>
                      <a:gd name="T53" fmla="*/ 0 h 252"/>
                      <a:gd name="T54" fmla="*/ 0 w 283"/>
                      <a:gd name="T55" fmla="*/ 0 h 252"/>
                      <a:gd name="T56" fmla="*/ 0 w 283"/>
                      <a:gd name="T57" fmla="*/ 0 h 252"/>
                      <a:gd name="T58" fmla="*/ 0 w 283"/>
                      <a:gd name="T59" fmla="*/ 0 h 252"/>
                      <a:gd name="T60" fmla="*/ 0 w 283"/>
                      <a:gd name="T61" fmla="*/ 0 h 252"/>
                      <a:gd name="T62" fmla="*/ 0 w 283"/>
                      <a:gd name="T63" fmla="*/ 0 h 252"/>
                      <a:gd name="T64" fmla="*/ 0 w 283"/>
                      <a:gd name="T65" fmla="*/ 0 h 252"/>
                      <a:gd name="T66" fmla="*/ 0 w 283"/>
                      <a:gd name="T67" fmla="*/ 0 h 252"/>
                      <a:gd name="T68" fmla="*/ 0 w 283"/>
                      <a:gd name="T69" fmla="*/ 0 h 252"/>
                      <a:gd name="T70" fmla="*/ 0 w 283"/>
                      <a:gd name="T71" fmla="*/ 0 h 252"/>
                      <a:gd name="T72" fmla="*/ 0 w 283"/>
                      <a:gd name="T73" fmla="*/ 0 h 252"/>
                      <a:gd name="T74" fmla="*/ 0 w 283"/>
                      <a:gd name="T75" fmla="*/ 0 h 252"/>
                      <a:gd name="T76" fmla="*/ 0 w 283"/>
                      <a:gd name="T77" fmla="*/ 0 h 252"/>
                      <a:gd name="T78" fmla="*/ 0 w 283"/>
                      <a:gd name="T79" fmla="*/ 0 h 252"/>
                      <a:gd name="T80" fmla="*/ 0 w 283"/>
                      <a:gd name="T81" fmla="*/ 0 h 252"/>
                      <a:gd name="T82" fmla="*/ 0 w 283"/>
                      <a:gd name="T83" fmla="*/ 0 h 252"/>
                      <a:gd name="T84" fmla="*/ 0 w 283"/>
                      <a:gd name="T85" fmla="*/ 0 h 252"/>
                      <a:gd name="T86" fmla="*/ 0 w 283"/>
                      <a:gd name="T87" fmla="*/ 0 h 252"/>
                      <a:gd name="T88" fmla="*/ 0 w 283"/>
                      <a:gd name="T89" fmla="*/ 0 h 252"/>
                      <a:gd name="T90" fmla="*/ 0 w 283"/>
                      <a:gd name="T91" fmla="*/ 0 h 252"/>
                      <a:gd name="T92" fmla="*/ 0 w 283"/>
                      <a:gd name="T93" fmla="*/ 0 h 252"/>
                      <a:gd name="T94" fmla="*/ 0 w 283"/>
                      <a:gd name="T95" fmla="*/ 0 h 252"/>
                      <a:gd name="T96" fmla="*/ 0 w 283"/>
                      <a:gd name="T97" fmla="*/ 0 h 252"/>
                      <a:gd name="T98" fmla="*/ 0 w 283"/>
                      <a:gd name="T99" fmla="*/ 0 h 252"/>
                      <a:gd name="T100" fmla="*/ 0 w 283"/>
                      <a:gd name="T101" fmla="*/ 0 h 252"/>
                      <a:gd name="T102" fmla="*/ 0 w 283"/>
                      <a:gd name="T103" fmla="*/ 0 h 252"/>
                      <a:gd name="T104" fmla="*/ 0 w 283"/>
                      <a:gd name="T105" fmla="*/ 0 h 252"/>
                      <a:gd name="T106" fmla="*/ 0 w 283"/>
                      <a:gd name="T107" fmla="*/ 0 h 252"/>
                      <a:gd name="T108" fmla="*/ 0 w 283"/>
                      <a:gd name="T109" fmla="*/ 0 h 252"/>
                      <a:gd name="T110" fmla="*/ 0 w 283"/>
                      <a:gd name="T111" fmla="*/ 0 h 252"/>
                      <a:gd name="T112" fmla="*/ 0 w 283"/>
                      <a:gd name="T113" fmla="*/ 0 h 252"/>
                      <a:gd name="T114" fmla="*/ 0 w 283"/>
                      <a:gd name="T115" fmla="*/ 0 h 252"/>
                      <a:gd name="T116" fmla="*/ 0 w 283"/>
                      <a:gd name="T117" fmla="*/ 0 h 252"/>
                      <a:gd name="T118" fmla="*/ 0 w 283"/>
                      <a:gd name="T119" fmla="*/ 0 h 252"/>
                      <a:gd name="T120" fmla="*/ 0 w 283"/>
                      <a:gd name="T121" fmla="*/ 0 h 2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3"/>
                      <a:gd name="T184" fmla="*/ 0 h 252"/>
                      <a:gd name="T185" fmla="*/ 283 w 283"/>
                      <a:gd name="T186" fmla="*/ 252 h 2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3" h="252">
                        <a:moveTo>
                          <a:pt x="235" y="77"/>
                        </a:moveTo>
                        <a:lnTo>
                          <a:pt x="248" y="91"/>
                        </a:lnTo>
                        <a:lnTo>
                          <a:pt x="256" y="107"/>
                        </a:lnTo>
                        <a:lnTo>
                          <a:pt x="259" y="124"/>
                        </a:lnTo>
                        <a:lnTo>
                          <a:pt x="259" y="142"/>
                        </a:lnTo>
                        <a:lnTo>
                          <a:pt x="257" y="157"/>
                        </a:lnTo>
                        <a:lnTo>
                          <a:pt x="252" y="170"/>
                        </a:lnTo>
                        <a:lnTo>
                          <a:pt x="244" y="183"/>
                        </a:lnTo>
                        <a:lnTo>
                          <a:pt x="236" y="193"/>
                        </a:lnTo>
                        <a:lnTo>
                          <a:pt x="225" y="204"/>
                        </a:lnTo>
                        <a:lnTo>
                          <a:pt x="215" y="214"/>
                        </a:lnTo>
                        <a:lnTo>
                          <a:pt x="204" y="224"/>
                        </a:lnTo>
                        <a:lnTo>
                          <a:pt x="194" y="234"/>
                        </a:lnTo>
                        <a:lnTo>
                          <a:pt x="191" y="238"/>
                        </a:lnTo>
                        <a:lnTo>
                          <a:pt x="191" y="241"/>
                        </a:lnTo>
                        <a:lnTo>
                          <a:pt x="191" y="245"/>
                        </a:lnTo>
                        <a:lnTo>
                          <a:pt x="194" y="248"/>
                        </a:lnTo>
                        <a:lnTo>
                          <a:pt x="197" y="250"/>
                        </a:lnTo>
                        <a:lnTo>
                          <a:pt x="202" y="252"/>
                        </a:lnTo>
                        <a:lnTo>
                          <a:pt x="205" y="250"/>
                        </a:lnTo>
                        <a:lnTo>
                          <a:pt x="209" y="248"/>
                        </a:lnTo>
                        <a:lnTo>
                          <a:pt x="232" y="233"/>
                        </a:lnTo>
                        <a:lnTo>
                          <a:pt x="252" y="214"/>
                        </a:lnTo>
                        <a:lnTo>
                          <a:pt x="268" y="192"/>
                        </a:lnTo>
                        <a:lnTo>
                          <a:pt x="278" y="167"/>
                        </a:lnTo>
                        <a:lnTo>
                          <a:pt x="283" y="141"/>
                        </a:lnTo>
                        <a:lnTo>
                          <a:pt x="280" y="115"/>
                        </a:lnTo>
                        <a:lnTo>
                          <a:pt x="271" y="91"/>
                        </a:lnTo>
                        <a:lnTo>
                          <a:pt x="252" y="69"/>
                        </a:lnTo>
                        <a:lnTo>
                          <a:pt x="238" y="57"/>
                        </a:lnTo>
                        <a:lnTo>
                          <a:pt x="222" y="48"/>
                        </a:lnTo>
                        <a:lnTo>
                          <a:pt x="204" y="39"/>
                        </a:lnTo>
                        <a:lnTo>
                          <a:pt x="184" y="31"/>
                        </a:lnTo>
                        <a:lnTo>
                          <a:pt x="164" y="23"/>
                        </a:lnTo>
                        <a:lnTo>
                          <a:pt x="144" y="17"/>
                        </a:lnTo>
                        <a:lnTo>
                          <a:pt x="123" y="13"/>
                        </a:lnTo>
                        <a:lnTo>
                          <a:pt x="103" y="8"/>
                        </a:lnTo>
                        <a:lnTo>
                          <a:pt x="83" y="5"/>
                        </a:ln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4" y="2"/>
                        </a:lnTo>
                        <a:lnTo>
                          <a:pt x="0" y="5"/>
                        </a:lnTo>
                        <a:lnTo>
                          <a:pt x="12" y="7"/>
                        </a:lnTo>
                        <a:lnTo>
                          <a:pt x="24" y="8"/>
                        </a:lnTo>
                        <a:lnTo>
                          <a:pt x="38" y="10"/>
                        </a:lnTo>
                        <a:lnTo>
                          <a:pt x="52" y="13"/>
                        </a:lnTo>
                        <a:lnTo>
                          <a:pt x="66" y="16"/>
                        </a:lnTo>
                        <a:lnTo>
                          <a:pt x="82" y="18"/>
                        </a:lnTo>
                        <a:lnTo>
                          <a:pt x="98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4"/>
                        </a:lnTo>
                        <a:lnTo>
                          <a:pt x="162" y="39"/>
                        </a:lnTo>
                        <a:lnTo>
                          <a:pt x="177" y="45"/>
                        </a:lnTo>
                        <a:lnTo>
                          <a:pt x="193" y="52"/>
                        </a:lnTo>
                        <a:lnTo>
                          <a:pt x="208" y="60"/>
                        </a:lnTo>
                        <a:lnTo>
                          <a:pt x="222" y="68"/>
                        </a:lnTo>
                        <a:lnTo>
                          <a:pt x="235" y="77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57" name="Freeform 1213"/>
                  <p:cNvSpPr>
                    <a:spLocks/>
                  </p:cNvSpPr>
                  <p:nvPr/>
                </p:nvSpPr>
                <p:spPr bwMode="auto">
                  <a:xfrm>
                    <a:off x="5047" y="2671"/>
                    <a:ext cx="40" cy="55"/>
                  </a:xfrm>
                  <a:custGeom>
                    <a:avLst/>
                    <a:gdLst>
                      <a:gd name="T0" fmla="*/ 0 w 114"/>
                      <a:gd name="T1" fmla="*/ 0 h 238"/>
                      <a:gd name="T2" fmla="*/ 0 w 114"/>
                      <a:gd name="T3" fmla="*/ 0 h 238"/>
                      <a:gd name="T4" fmla="*/ 0 w 114"/>
                      <a:gd name="T5" fmla="*/ 0 h 238"/>
                      <a:gd name="T6" fmla="*/ 0 w 114"/>
                      <a:gd name="T7" fmla="*/ 0 h 238"/>
                      <a:gd name="T8" fmla="*/ 0 w 114"/>
                      <a:gd name="T9" fmla="*/ 0 h 238"/>
                      <a:gd name="T10" fmla="*/ 0 w 114"/>
                      <a:gd name="T11" fmla="*/ 0 h 238"/>
                      <a:gd name="T12" fmla="*/ 0 w 114"/>
                      <a:gd name="T13" fmla="*/ 0 h 238"/>
                      <a:gd name="T14" fmla="*/ 0 w 114"/>
                      <a:gd name="T15" fmla="*/ 0 h 238"/>
                      <a:gd name="T16" fmla="*/ 0 w 114"/>
                      <a:gd name="T17" fmla="*/ 0 h 238"/>
                      <a:gd name="T18" fmla="*/ 0 w 114"/>
                      <a:gd name="T19" fmla="*/ 0 h 238"/>
                      <a:gd name="T20" fmla="*/ 0 w 114"/>
                      <a:gd name="T21" fmla="*/ 0 h 238"/>
                      <a:gd name="T22" fmla="*/ 0 w 114"/>
                      <a:gd name="T23" fmla="*/ 0 h 238"/>
                      <a:gd name="T24" fmla="*/ 0 w 114"/>
                      <a:gd name="T25" fmla="*/ 0 h 238"/>
                      <a:gd name="T26" fmla="*/ 0 w 114"/>
                      <a:gd name="T27" fmla="*/ 0 h 238"/>
                      <a:gd name="T28" fmla="*/ 0 w 114"/>
                      <a:gd name="T29" fmla="*/ 0 h 238"/>
                      <a:gd name="T30" fmla="*/ 0 w 114"/>
                      <a:gd name="T31" fmla="*/ 0 h 238"/>
                      <a:gd name="T32" fmla="*/ 0 w 114"/>
                      <a:gd name="T33" fmla="*/ 0 h 238"/>
                      <a:gd name="T34" fmla="*/ 0 w 114"/>
                      <a:gd name="T35" fmla="*/ 0 h 238"/>
                      <a:gd name="T36" fmla="*/ 0 w 114"/>
                      <a:gd name="T37" fmla="*/ 0 h 238"/>
                      <a:gd name="T38" fmla="*/ 0 w 114"/>
                      <a:gd name="T39" fmla="*/ 0 h 238"/>
                      <a:gd name="T40" fmla="*/ 0 w 114"/>
                      <a:gd name="T41" fmla="*/ 0 h 238"/>
                      <a:gd name="T42" fmla="*/ 0 w 114"/>
                      <a:gd name="T43" fmla="*/ 0 h 238"/>
                      <a:gd name="T44" fmla="*/ 0 w 114"/>
                      <a:gd name="T45" fmla="*/ 0 h 238"/>
                      <a:gd name="T46" fmla="*/ 0 w 114"/>
                      <a:gd name="T47" fmla="*/ 0 h 238"/>
                      <a:gd name="T48" fmla="*/ 0 w 114"/>
                      <a:gd name="T49" fmla="*/ 0 h 238"/>
                      <a:gd name="T50" fmla="*/ 0 w 114"/>
                      <a:gd name="T51" fmla="*/ 0 h 238"/>
                      <a:gd name="T52" fmla="*/ 0 w 114"/>
                      <a:gd name="T53" fmla="*/ 0 h 238"/>
                      <a:gd name="T54" fmla="*/ 0 w 114"/>
                      <a:gd name="T55" fmla="*/ 0 h 238"/>
                      <a:gd name="T56" fmla="*/ 0 w 114"/>
                      <a:gd name="T57" fmla="*/ 0 h 238"/>
                      <a:gd name="T58" fmla="*/ 0 w 114"/>
                      <a:gd name="T59" fmla="*/ 0 h 238"/>
                      <a:gd name="T60" fmla="*/ 0 w 114"/>
                      <a:gd name="T61" fmla="*/ 0 h 238"/>
                      <a:gd name="T62" fmla="*/ 0 w 114"/>
                      <a:gd name="T63" fmla="*/ 0 h 238"/>
                      <a:gd name="T64" fmla="*/ 0 w 114"/>
                      <a:gd name="T65" fmla="*/ 0 h 238"/>
                      <a:gd name="T66" fmla="*/ 0 w 114"/>
                      <a:gd name="T67" fmla="*/ 0 h 238"/>
                      <a:gd name="T68" fmla="*/ 0 w 114"/>
                      <a:gd name="T69" fmla="*/ 0 h 238"/>
                      <a:gd name="T70" fmla="*/ 0 w 114"/>
                      <a:gd name="T71" fmla="*/ 0 h 238"/>
                      <a:gd name="T72" fmla="*/ 0 w 114"/>
                      <a:gd name="T73" fmla="*/ 0 h 238"/>
                      <a:gd name="T74" fmla="*/ 0 w 114"/>
                      <a:gd name="T75" fmla="*/ 0 h 238"/>
                      <a:gd name="T76" fmla="*/ 0 w 114"/>
                      <a:gd name="T77" fmla="*/ 0 h 238"/>
                      <a:gd name="T78" fmla="*/ 0 w 114"/>
                      <a:gd name="T79" fmla="*/ 0 h 238"/>
                      <a:gd name="T80" fmla="*/ 0 w 114"/>
                      <a:gd name="T81" fmla="*/ 0 h 2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4"/>
                      <a:gd name="T124" fmla="*/ 0 h 238"/>
                      <a:gd name="T125" fmla="*/ 114 w 114"/>
                      <a:gd name="T126" fmla="*/ 238 h 2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4" h="238">
                        <a:moveTo>
                          <a:pt x="0" y="130"/>
                        </a:moveTo>
                        <a:lnTo>
                          <a:pt x="0" y="149"/>
                        </a:lnTo>
                        <a:lnTo>
                          <a:pt x="4" y="168"/>
                        </a:lnTo>
                        <a:lnTo>
                          <a:pt x="12" y="185"/>
                        </a:lnTo>
                        <a:lnTo>
                          <a:pt x="24" y="200"/>
                        </a:lnTo>
                        <a:lnTo>
                          <a:pt x="38" y="213"/>
                        </a:lnTo>
                        <a:lnTo>
                          <a:pt x="55" y="224"/>
                        </a:lnTo>
                        <a:lnTo>
                          <a:pt x="73" y="232"/>
                        </a:lnTo>
                        <a:lnTo>
                          <a:pt x="92" y="237"/>
                        </a:lnTo>
                        <a:lnTo>
                          <a:pt x="98" y="238"/>
                        </a:lnTo>
                        <a:lnTo>
                          <a:pt x="104" y="235"/>
                        </a:lnTo>
                        <a:lnTo>
                          <a:pt x="109" y="232"/>
                        </a:lnTo>
                        <a:lnTo>
                          <a:pt x="111" y="227"/>
                        </a:lnTo>
                        <a:lnTo>
                          <a:pt x="111" y="222"/>
                        </a:lnTo>
                        <a:lnTo>
                          <a:pt x="110" y="216"/>
                        </a:lnTo>
                        <a:lnTo>
                          <a:pt x="106" y="211"/>
                        </a:lnTo>
                        <a:lnTo>
                          <a:pt x="100" y="209"/>
                        </a:lnTo>
                        <a:lnTo>
                          <a:pt x="82" y="202"/>
                        </a:lnTo>
                        <a:lnTo>
                          <a:pt x="64" y="193"/>
                        </a:lnTo>
                        <a:lnTo>
                          <a:pt x="50" y="180"/>
                        </a:lnTo>
                        <a:lnTo>
                          <a:pt x="39" y="167"/>
                        </a:lnTo>
                        <a:lnTo>
                          <a:pt x="32" y="149"/>
                        </a:lnTo>
                        <a:lnTo>
                          <a:pt x="29" y="131"/>
                        </a:lnTo>
                        <a:lnTo>
                          <a:pt x="29" y="111"/>
                        </a:lnTo>
                        <a:lnTo>
                          <a:pt x="35" y="91"/>
                        </a:lnTo>
                        <a:lnTo>
                          <a:pt x="42" y="76"/>
                        </a:lnTo>
                        <a:lnTo>
                          <a:pt x="51" y="62"/>
                        </a:lnTo>
                        <a:lnTo>
                          <a:pt x="62" y="49"/>
                        </a:lnTo>
                        <a:lnTo>
                          <a:pt x="73" y="38"/>
                        </a:lnTo>
                        <a:lnTo>
                          <a:pt x="84" y="28"/>
                        </a:lnTo>
                        <a:lnTo>
                          <a:pt x="96" y="18"/>
                        </a:lnTo>
                        <a:lnTo>
                          <a:pt x="106" y="9"/>
                        </a:lnTo>
                        <a:lnTo>
                          <a:pt x="114" y="1"/>
                        </a:lnTo>
                        <a:lnTo>
                          <a:pt x="106" y="0"/>
                        </a:lnTo>
                        <a:lnTo>
                          <a:pt x="93" y="6"/>
                        </a:lnTo>
                        <a:lnTo>
                          <a:pt x="76" y="18"/>
                        </a:lnTo>
                        <a:lnTo>
                          <a:pt x="56" y="36"/>
                        </a:lnTo>
                        <a:lnTo>
                          <a:pt x="37" y="57"/>
                        </a:lnTo>
                        <a:lnTo>
                          <a:pt x="20" y="80"/>
                        </a:lnTo>
                        <a:lnTo>
                          <a:pt x="7" y="106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58" name="Freeform 1214"/>
                  <p:cNvSpPr>
                    <a:spLocks/>
                  </p:cNvSpPr>
                  <p:nvPr/>
                </p:nvSpPr>
                <p:spPr bwMode="auto">
                  <a:xfrm>
                    <a:off x="5330" y="2639"/>
                    <a:ext cx="87" cy="73"/>
                  </a:xfrm>
                  <a:custGeom>
                    <a:avLst/>
                    <a:gdLst>
                      <a:gd name="T0" fmla="*/ 0 w 246"/>
                      <a:gd name="T1" fmla="*/ 0 h 310"/>
                      <a:gd name="T2" fmla="*/ 0 w 246"/>
                      <a:gd name="T3" fmla="*/ 0 h 310"/>
                      <a:gd name="T4" fmla="*/ 0 w 246"/>
                      <a:gd name="T5" fmla="*/ 0 h 310"/>
                      <a:gd name="T6" fmla="*/ 0 w 246"/>
                      <a:gd name="T7" fmla="*/ 0 h 310"/>
                      <a:gd name="T8" fmla="*/ 0 w 246"/>
                      <a:gd name="T9" fmla="*/ 0 h 310"/>
                      <a:gd name="T10" fmla="*/ 0 w 246"/>
                      <a:gd name="T11" fmla="*/ 0 h 310"/>
                      <a:gd name="T12" fmla="*/ 0 w 246"/>
                      <a:gd name="T13" fmla="*/ 0 h 310"/>
                      <a:gd name="T14" fmla="*/ 0 w 246"/>
                      <a:gd name="T15" fmla="*/ 0 h 310"/>
                      <a:gd name="T16" fmla="*/ 0 w 246"/>
                      <a:gd name="T17" fmla="*/ 0 h 310"/>
                      <a:gd name="T18" fmla="*/ 0 w 246"/>
                      <a:gd name="T19" fmla="*/ 0 h 310"/>
                      <a:gd name="T20" fmla="*/ 0 w 246"/>
                      <a:gd name="T21" fmla="*/ 0 h 310"/>
                      <a:gd name="T22" fmla="*/ 0 w 246"/>
                      <a:gd name="T23" fmla="*/ 0 h 310"/>
                      <a:gd name="T24" fmla="*/ 0 w 246"/>
                      <a:gd name="T25" fmla="*/ 0 h 310"/>
                      <a:gd name="T26" fmla="*/ 0 w 246"/>
                      <a:gd name="T27" fmla="*/ 0 h 310"/>
                      <a:gd name="T28" fmla="*/ 0 w 246"/>
                      <a:gd name="T29" fmla="*/ 0 h 310"/>
                      <a:gd name="T30" fmla="*/ 0 w 246"/>
                      <a:gd name="T31" fmla="*/ 0 h 310"/>
                      <a:gd name="T32" fmla="*/ 0 w 246"/>
                      <a:gd name="T33" fmla="*/ 0 h 310"/>
                      <a:gd name="T34" fmla="*/ 0 w 246"/>
                      <a:gd name="T35" fmla="*/ 0 h 310"/>
                      <a:gd name="T36" fmla="*/ 0 w 246"/>
                      <a:gd name="T37" fmla="*/ 0 h 310"/>
                      <a:gd name="T38" fmla="*/ 0 w 246"/>
                      <a:gd name="T39" fmla="*/ 0 h 310"/>
                      <a:gd name="T40" fmla="*/ 0 w 246"/>
                      <a:gd name="T41" fmla="*/ 0 h 310"/>
                      <a:gd name="T42" fmla="*/ 0 w 246"/>
                      <a:gd name="T43" fmla="*/ 0 h 310"/>
                      <a:gd name="T44" fmla="*/ 0 w 246"/>
                      <a:gd name="T45" fmla="*/ 0 h 310"/>
                      <a:gd name="T46" fmla="*/ 0 w 246"/>
                      <a:gd name="T47" fmla="*/ 0 h 310"/>
                      <a:gd name="T48" fmla="*/ 0 w 246"/>
                      <a:gd name="T49" fmla="*/ 0 h 310"/>
                      <a:gd name="T50" fmla="*/ 0 w 246"/>
                      <a:gd name="T51" fmla="*/ 0 h 310"/>
                      <a:gd name="T52" fmla="*/ 0 w 246"/>
                      <a:gd name="T53" fmla="*/ 0 h 310"/>
                      <a:gd name="T54" fmla="*/ 0 w 246"/>
                      <a:gd name="T55" fmla="*/ 0 h 310"/>
                      <a:gd name="T56" fmla="*/ 0 w 246"/>
                      <a:gd name="T57" fmla="*/ 0 h 310"/>
                      <a:gd name="T58" fmla="*/ 0 w 246"/>
                      <a:gd name="T59" fmla="*/ 0 h 310"/>
                      <a:gd name="T60" fmla="*/ 0 w 246"/>
                      <a:gd name="T61" fmla="*/ 0 h 310"/>
                      <a:gd name="T62" fmla="*/ 0 w 246"/>
                      <a:gd name="T63" fmla="*/ 0 h 310"/>
                      <a:gd name="T64" fmla="*/ 0 w 246"/>
                      <a:gd name="T65" fmla="*/ 0 h 310"/>
                      <a:gd name="T66" fmla="*/ 0 w 246"/>
                      <a:gd name="T67" fmla="*/ 0 h 310"/>
                      <a:gd name="T68" fmla="*/ 0 w 246"/>
                      <a:gd name="T69" fmla="*/ 0 h 310"/>
                      <a:gd name="T70" fmla="*/ 0 w 246"/>
                      <a:gd name="T71" fmla="*/ 0 h 310"/>
                      <a:gd name="T72" fmla="*/ 0 w 246"/>
                      <a:gd name="T73" fmla="*/ 0 h 310"/>
                      <a:gd name="T74" fmla="*/ 0 w 246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6"/>
                      <a:gd name="T115" fmla="*/ 0 h 310"/>
                      <a:gd name="T116" fmla="*/ 246 w 246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6" h="310">
                        <a:moveTo>
                          <a:pt x="199" y="116"/>
                        </a:moveTo>
                        <a:lnTo>
                          <a:pt x="207" y="124"/>
                        </a:lnTo>
                        <a:lnTo>
                          <a:pt x="214" y="133"/>
                        </a:lnTo>
                        <a:lnTo>
                          <a:pt x="219" y="143"/>
                        </a:lnTo>
                        <a:lnTo>
                          <a:pt x="223" y="154"/>
                        </a:lnTo>
                        <a:lnTo>
                          <a:pt x="225" y="164"/>
                        </a:lnTo>
                        <a:lnTo>
                          <a:pt x="225" y="176"/>
                        </a:lnTo>
                        <a:lnTo>
                          <a:pt x="221" y="187"/>
                        </a:lnTo>
                        <a:lnTo>
                          <a:pt x="216" y="197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8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3" y="264"/>
                        </a:lnTo>
                        <a:lnTo>
                          <a:pt x="132" y="274"/>
                        </a:lnTo>
                        <a:lnTo>
                          <a:pt x="129" y="278"/>
                        </a:lnTo>
                        <a:lnTo>
                          <a:pt x="126" y="282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1" y="305"/>
                        </a:lnTo>
                        <a:lnTo>
                          <a:pt x="125" y="309"/>
                        </a:lnTo>
                        <a:lnTo>
                          <a:pt x="130" y="310"/>
                        </a:lnTo>
                        <a:lnTo>
                          <a:pt x="134" y="310"/>
                        </a:lnTo>
                        <a:lnTo>
                          <a:pt x="139" y="309"/>
                        </a:lnTo>
                        <a:lnTo>
                          <a:pt x="143" y="305"/>
                        </a:lnTo>
                        <a:lnTo>
                          <a:pt x="154" y="293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19" y="233"/>
                        </a:lnTo>
                        <a:lnTo>
                          <a:pt x="231" y="219"/>
                        </a:lnTo>
                        <a:lnTo>
                          <a:pt x="239" y="204"/>
                        </a:lnTo>
                        <a:lnTo>
                          <a:pt x="245" y="187"/>
                        </a:lnTo>
                        <a:lnTo>
                          <a:pt x="246" y="170"/>
                        </a:lnTo>
                        <a:lnTo>
                          <a:pt x="242" y="153"/>
                        </a:lnTo>
                        <a:lnTo>
                          <a:pt x="236" y="136"/>
                        </a:lnTo>
                        <a:lnTo>
                          <a:pt x="227" y="120"/>
                        </a:lnTo>
                        <a:lnTo>
                          <a:pt x="215" y="107"/>
                        </a:lnTo>
                        <a:lnTo>
                          <a:pt x="201" y="94"/>
                        </a:lnTo>
                        <a:lnTo>
                          <a:pt x="187" y="82"/>
                        </a:lnTo>
                        <a:lnTo>
                          <a:pt x="177" y="74"/>
                        </a:lnTo>
                        <a:lnTo>
                          <a:pt x="165" y="68"/>
                        </a:lnTo>
                        <a:lnTo>
                          <a:pt x="152" y="60"/>
                        </a:lnTo>
                        <a:lnTo>
                          <a:pt x="139" y="51"/>
                        </a:lnTo>
                        <a:lnTo>
                          <a:pt x="126" y="43"/>
                        </a:lnTo>
                        <a:lnTo>
                          <a:pt x="112" y="35"/>
                        </a:lnTo>
                        <a:lnTo>
                          <a:pt x="98" y="28"/>
                        </a:lnTo>
                        <a:lnTo>
                          <a:pt x="85" y="22"/>
                        </a:lnTo>
                        <a:lnTo>
                          <a:pt x="72" y="16"/>
                        </a:lnTo>
                        <a:lnTo>
                          <a:pt x="59" y="10"/>
                        </a:lnTo>
                        <a:lnTo>
                          <a:pt x="46" y="7"/>
                        </a:lnTo>
                        <a:lnTo>
                          <a:pt x="35" y="3"/>
                        </a:lnTo>
                        <a:lnTo>
                          <a:pt x="24" y="1"/>
                        </a:lnTo>
                        <a:lnTo>
                          <a:pt x="15" y="0"/>
                        </a:lnTo>
                        <a:lnTo>
                          <a:pt x="7" y="1"/>
                        </a:lnTo>
                        <a:lnTo>
                          <a:pt x="0" y="3"/>
                        </a:lnTo>
                        <a:lnTo>
                          <a:pt x="8" y="6"/>
                        </a:lnTo>
                        <a:lnTo>
                          <a:pt x="17" y="9"/>
                        </a:lnTo>
                        <a:lnTo>
                          <a:pt x="28" y="14"/>
                        </a:lnTo>
                        <a:lnTo>
                          <a:pt x="38" y="18"/>
                        </a:lnTo>
                        <a:lnTo>
                          <a:pt x="51" y="24"/>
                        </a:lnTo>
                        <a:lnTo>
                          <a:pt x="64" y="30"/>
                        </a:lnTo>
                        <a:lnTo>
                          <a:pt x="78" y="37"/>
                        </a:lnTo>
                        <a:lnTo>
                          <a:pt x="92" y="43"/>
                        </a:lnTo>
                        <a:lnTo>
                          <a:pt x="106" y="51"/>
                        </a:lnTo>
                        <a:lnTo>
                          <a:pt x="120" y="60"/>
                        </a:lnTo>
                        <a:lnTo>
                          <a:pt x="134" y="69"/>
                        </a:lnTo>
                        <a:lnTo>
                          <a:pt x="148" y="78"/>
                        </a:lnTo>
                        <a:lnTo>
                          <a:pt x="163" y="87"/>
                        </a:lnTo>
                        <a:lnTo>
                          <a:pt x="175" y="96"/>
                        </a:lnTo>
                        <a:lnTo>
                          <a:pt x="187" y="105"/>
                        </a:lnTo>
                        <a:lnTo>
                          <a:pt x="199" y="116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59" name="Freeform 1215"/>
                  <p:cNvSpPr>
                    <a:spLocks/>
                  </p:cNvSpPr>
                  <p:nvPr/>
                </p:nvSpPr>
                <p:spPr bwMode="auto">
                  <a:xfrm>
                    <a:off x="5115" y="2660"/>
                    <a:ext cx="69" cy="55"/>
                  </a:xfrm>
                  <a:custGeom>
                    <a:avLst/>
                    <a:gdLst>
                      <a:gd name="T0" fmla="*/ 0 w 198"/>
                      <a:gd name="T1" fmla="*/ 0 h 236"/>
                      <a:gd name="T2" fmla="*/ 0 w 198"/>
                      <a:gd name="T3" fmla="*/ 0 h 236"/>
                      <a:gd name="T4" fmla="*/ 0 w 198"/>
                      <a:gd name="T5" fmla="*/ 0 h 236"/>
                      <a:gd name="T6" fmla="*/ 0 w 198"/>
                      <a:gd name="T7" fmla="*/ 0 h 236"/>
                      <a:gd name="T8" fmla="*/ 0 w 198"/>
                      <a:gd name="T9" fmla="*/ 0 h 236"/>
                      <a:gd name="T10" fmla="*/ 0 w 198"/>
                      <a:gd name="T11" fmla="*/ 0 h 236"/>
                      <a:gd name="T12" fmla="*/ 0 w 198"/>
                      <a:gd name="T13" fmla="*/ 0 h 236"/>
                      <a:gd name="T14" fmla="*/ 0 w 198"/>
                      <a:gd name="T15" fmla="*/ 0 h 236"/>
                      <a:gd name="T16" fmla="*/ 0 w 198"/>
                      <a:gd name="T17" fmla="*/ 0 h 236"/>
                      <a:gd name="T18" fmla="*/ 0 w 198"/>
                      <a:gd name="T19" fmla="*/ 0 h 236"/>
                      <a:gd name="T20" fmla="*/ 0 w 198"/>
                      <a:gd name="T21" fmla="*/ 0 h 236"/>
                      <a:gd name="T22" fmla="*/ 0 w 198"/>
                      <a:gd name="T23" fmla="*/ 0 h 236"/>
                      <a:gd name="T24" fmla="*/ 0 w 198"/>
                      <a:gd name="T25" fmla="*/ 0 h 236"/>
                      <a:gd name="T26" fmla="*/ 0 w 198"/>
                      <a:gd name="T27" fmla="*/ 0 h 236"/>
                      <a:gd name="T28" fmla="*/ 0 w 198"/>
                      <a:gd name="T29" fmla="*/ 0 h 236"/>
                      <a:gd name="T30" fmla="*/ 0 w 198"/>
                      <a:gd name="T31" fmla="*/ 0 h 236"/>
                      <a:gd name="T32" fmla="*/ 0 w 198"/>
                      <a:gd name="T33" fmla="*/ 0 h 236"/>
                      <a:gd name="T34" fmla="*/ 0 w 198"/>
                      <a:gd name="T35" fmla="*/ 0 h 236"/>
                      <a:gd name="T36" fmla="*/ 0 w 198"/>
                      <a:gd name="T37" fmla="*/ 0 h 236"/>
                      <a:gd name="T38" fmla="*/ 0 w 198"/>
                      <a:gd name="T39" fmla="*/ 0 h 236"/>
                      <a:gd name="T40" fmla="*/ 0 w 198"/>
                      <a:gd name="T41" fmla="*/ 0 h 236"/>
                      <a:gd name="T42" fmla="*/ 0 w 198"/>
                      <a:gd name="T43" fmla="*/ 0 h 236"/>
                      <a:gd name="T44" fmla="*/ 0 w 198"/>
                      <a:gd name="T45" fmla="*/ 0 h 236"/>
                      <a:gd name="T46" fmla="*/ 0 w 198"/>
                      <a:gd name="T47" fmla="*/ 0 h 236"/>
                      <a:gd name="T48" fmla="*/ 0 w 198"/>
                      <a:gd name="T49" fmla="*/ 0 h 236"/>
                      <a:gd name="T50" fmla="*/ 0 w 198"/>
                      <a:gd name="T51" fmla="*/ 0 h 236"/>
                      <a:gd name="T52" fmla="*/ 0 w 198"/>
                      <a:gd name="T53" fmla="*/ 0 h 236"/>
                      <a:gd name="T54" fmla="*/ 0 w 198"/>
                      <a:gd name="T55" fmla="*/ 0 h 236"/>
                      <a:gd name="T56" fmla="*/ 0 w 198"/>
                      <a:gd name="T57" fmla="*/ 0 h 236"/>
                      <a:gd name="T58" fmla="*/ 0 w 198"/>
                      <a:gd name="T59" fmla="*/ 0 h 236"/>
                      <a:gd name="T60" fmla="*/ 0 w 198"/>
                      <a:gd name="T61" fmla="*/ 0 h 236"/>
                      <a:gd name="T62" fmla="*/ 0 w 198"/>
                      <a:gd name="T63" fmla="*/ 0 h 236"/>
                      <a:gd name="T64" fmla="*/ 0 w 198"/>
                      <a:gd name="T65" fmla="*/ 0 h 236"/>
                      <a:gd name="T66" fmla="*/ 0 w 198"/>
                      <a:gd name="T67" fmla="*/ 0 h 236"/>
                      <a:gd name="T68" fmla="*/ 0 w 198"/>
                      <a:gd name="T69" fmla="*/ 0 h 236"/>
                      <a:gd name="T70" fmla="*/ 0 w 198"/>
                      <a:gd name="T71" fmla="*/ 0 h 236"/>
                      <a:gd name="T72" fmla="*/ 0 w 198"/>
                      <a:gd name="T73" fmla="*/ 0 h 236"/>
                      <a:gd name="T74" fmla="*/ 0 w 198"/>
                      <a:gd name="T75" fmla="*/ 0 h 236"/>
                      <a:gd name="T76" fmla="*/ 0 w 198"/>
                      <a:gd name="T77" fmla="*/ 0 h 236"/>
                      <a:gd name="T78" fmla="*/ 0 w 198"/>
                      <a:gd name="T79" fmla="*/ 0 h 236"/>
                      <a:gd name="T80" fmla="*/ 0 w 198"/>
                      <a:gd name="T81" fmla="*/ 0 h 236"/>
                      <a:gd name="T82" fmla="*/ 0 w 198"/>
                      <a:gd name="T83" fmla="*/ 0 h 236"/>
                      <a:gd name="T84" fmla="*/ 0 w 198"/>
                      <a:gd name="T85" fmla="*/ 0 h 236"/>
                      <a:gd name="T86" fmla="*/ 0 w 198"/>
                      <a:gd name="T87" fmla="*/ 0 h 236"/>
                      <a:gd name="T88" fmla="*/ 0 w 198"/>
                      <a:gd name="T89" fmla="*/ 0 h 236"/>
                      <a:gd name="T90" fmla="*/ 0 w 198"/>
                      <a:gd name="T91" fmla="*/ 0 h 236"/>
                      <a:gd name="T92" fmla="*/ 0 w 198"/>
                      <a:gd name="T93" fmla="*/ 0 h 236"/>
                      <a:gd name="T94" fmla="*/ 0 w 198"/>
                      <a:gd name="T95" fmla="*/ 0 h 236"/>
                      <a:gd name="T96" fmla="*/ 0 w 198"/>
                      <a:gd name="T97" fmla="*/ 0 h 236"/>
                      <a:gd name="T98" fmla="*/ 0 w 198"/>
                      <a:gd name="T99" fmla="*/ 0 h 236"/>
                      <a:gd name="T100" fmla="*/ 0 w 198"/>
                      <a:gd name="T101" fmla="*/ 0 h 236"/>
                      <a:gd name="T102" fmla="*/ 0 w 198"/>
                      <a:gd name="T103" fmla="*/ 0 h 236"/>
                      <a:gd name="T104" fmla="*/ 0 w 198"/>
                      <a:gd name="T105" fmla="*/ 0 h 236"/>
                      <a:gd name="T106" fmla="*/ 0 w 198"/>
                      <a:gd name="T107" fmla="*/ 0 h 236"/>
                      <a:gd name="T108" fmla="*/ 0 w 198"/>
                      <a:gd name="T109" fmla="*/ 0 h 236"/>
                      <a:gd name="T110" fmla="*/ 0 w 198"/>
                      <a:gd name="T111" fmla="*/ 0 h 236"/>
                      <a:gd name="T112" fmla="*/ 0 w 198"/>
                      <a:gd name="T113" fmla="*/ 0 h 236"/>
                      <a:gd name="T114" fmla="*/ 0 w 198"/>
                      <a:gd name="T115" fmla="*/ 0 h 236"/>
                      <a:gd name="T116" fmla="*/ 0 w 198"/>
                      <a:gd name="T117" fmla="*/ 0 h 236"/>
                      <a:gd name="T118" fmla="*/ 0 w 198"/>
                      <a:gd name="T119" fmla="*/ 0 h 236"/>
                      <a:gd name="T120" fmla="*/ 0 w 198"/>
                      <a:gd name="T121" fmla="*/ 0 h 2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8"/>
                      <a:gd name="T184" fmla="*/ 0 h 236"/>
                      <a:gd name="T185" fmla="*/ 198 w 198"/>
                      <a:gd name="T186" fmla="*/ 236 h 2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8" h="236">
                        <a:moveTo>
                          <a:pt x="73" y="36"/>
                        </a:moveTo>
                        <a:lnTo>
                          <a:pt x="58" y="46"/>
                        </a:lnTo>
                        <a:lnTo>
                          <a:pt x="46" y="58"/>
                        </a:lnTo>
                        <a:lnTo>
                          <a:pt x="33" y="72"/>
                        </a:lnTo>
                        <a:lnTo>
                          <a:pt x="22" y="85"/>
                        </a:lnTo>
                        <a:lnTo>
                          <a:pt x="14" y="100"/>
                        </a:lnTo>
                        <a:lnTo>
                          <a:pt x="7" y="115"/>
                        </a:lnTo>
                        <a:lnTo>
                          <a:pt x="2" y="130"/>
                        </a:lnTo>
                        <a:lnTo>
                          <a:pt x="0" y="146"/>
                        </a:lnTo>
                        <a:lnTo>
                          <a:pt x="2" y="170"/>
                        </a:lnTo>
                        <a:lnTo>
                          <a:pt x="12" y="190"/>
                        </a:lnTo>
                        <a:lnTo>
                          <a:pt x="26" y="207"/>
                        </a:lnTo>
                        <a:lnTo>
                          <a:pt x="43" y="220"/>
                        </a:lnTo>
                        <a:lnTo>
                          <a:pt x="64" y="229"/>
                        </a:lnTo>
                        <a:lnTo>
                          <a:pt x="88" y="235"/>
                        </a:lnTo>
                        <a:lnTo>
                          <a:pt x="110" y="236"/>
                        </a:lnTo>
                        <a:lnTo>
                          <a:pt x="132" y="232"/>
                        </a:lnTo>
                        <a:lnTo>
                          <a:pt x="137" y="232"/>
                        </a:lnTo>
                        <a:lnTo>
                          <a:pt x="142" y="230"/>
                        </a:lnTo>
                        <a:lnTo>
                          <a:pt x="145" y="226"/>
                        </a:lnTo>
                        <a:lnTo>
                          <a:pt x="146" y="221"/>
                        </a:lnTo>
                        <a:lnTo>
                          <a:pt x="145" y="219"/>
                        </a:lnTo>
                        <a:lnTo>
                          <a:pt x="142" y="219"/>
                        </a:lnTo>
                        <a:lnTo>
                          <a:pt x="137" y="217"/>
                        </a:lnTo>
                        <a:lnTo>
                          <a:pt x="131" y="217"/>
                        </a:lnTo>
                        <a:lnTo>
                          <a:pt x="124" y="217"/>
                        </a:lnTo>
                        <a:lnTo>
                          <a:pt x="118" y="217"/>
                        </a:lnTo>
                        <a:lnTo>
                          <a:pt x="112" y="217"/>
                        </a:lnTo>
                        <a:lnTo>
                          <a:pt x="109" y="217"/>
                        </a:lnTo>
                        <a:lnTo>
                          <a:pt x="97" y="216"/>
                        </a:lnTo>
                        <a:lnTo>
                          <a:pt x="87" y="215"/>
                        </a:lnTo>
                        <a:lnTo>
                          <a:pt x="75" y="214"/>
                        </a:lnTo>
                        <a:lnTo>
                          <a:pt x="63" y="211"/>
                        </a:lnTo>
                        <a:lnTo>
                          <a:pt x="51" y="207"/>
                        </a:lnTo>
                        <a:lnTo>
                          <a:pt x="40" y="199"/>
                        </a:lnTo>
                        <a:lnTo>
                          <a:pt x="29" y="189"/>
                        </a:lnTo>
                        <a:lnTo>
                          <a:pt x="17" y="174"/>
                        </a:lnTo>
                        <a:lnTo>
                          <a:pt x="15" y="157"/>
                        </a:lnTo>
                        <a:lnTo>
                          <a:pt x="16" y="141"/>
                        </a:lnTo>
                        <a:lnTo>
                          <a:pt x="21" y="124"/>
                        </a:lnTo>
                        <a:lnTo>
                          <a:pt x="28" y="109"/>
                        </a:lnTo>
                        <a:lnTo>
                          <a:pt x="39" y="96"/>
                        </a:lnTo>
                        <a:lnTo>
                          <a:pt x="50" y="82"/>
                        </a:lnTo>
                        <a:lnTo>
                          <a:pt x="63" y="70"/>
                        </a:lnTo>
                        <a:lnTo>
                          <a:pt x="78" y="59"/>
                        </a:lnTo>
                        <a:lnTo>
                          <a:pt x="94" y="49"/>
                        </a:lnTo>
                        <a:lnTo>
                          <a:pt x="110" y="39"/>
                        </a:lnTo>
                        <a:lnTo>
                          <a:pt x="126" y="31"/>
                        </a:lnTo>
                        <a:lnTo>
                          <a:pt x="142" y="24"/>
                        </a:lnTo>
                        <a:lnTo>
                          <a:pt x="158" y="19"/>
                        </a:lnTo>
                        <a:lnTo>
                          <a:pt x="172" y="13"/>
                        </a:lnTo>
                        <a:lnTo>
                          <a:pt x="186" y="10"/>
                        </a:lnTo>
                        <a:lnTo>
                          <a:pt x="198" y="7"/>
                        </a:lnTo>
                        <a:lnTo>
                          <a:pt x="190" y="3"/>
                        </a:lnTo>
                        <a:lnTo>
                          <a:pt x="177" y="0"/>
                        </a:lnTo>
                        <a:lnTo>
                          <a:pt x="162" y="3"/>
                        </a:lnTo>
                        <a:lnTo>
                          <a:pt x="144" y="6"/>
                        </a:lnTo>
                        <a:lnTo>
                          <a:pt x="124" y="12"/>
                        </a:lnTo>
                        <a:lnTo>
                          <a:pt x="105" y="19"/>
                        </a:lnTo>
                        <a:lnTo>
                          <a:pt x="88" y="28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60" name="Freeform 1216"/>
                  <p:cNvSpPr>
                    <a:spLocks/>
                  </p:cNvSpPr>
                  <p:nvPr/>
                </p:nvSpPr>
                <p:spPr bwMode="auto">
                  <a:xfrm>
                    <a:off x="5233" y="2660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3"/>
                      <a:gd name="T2" fmla="*/ 0 w 128"/>
                      <a:gd name="T3" fmla="*/ 0 h 183"/>
                      <a:gd name="T4" fmla="*/ 0 w 128"/>
                      <a:gd name="T5" fmla="*/ 0 h 183"/>
                      <a:gd name="T6" fmla="*/ 0 w 128"/>
                      <a:gd name="T7" fmla="*/ 0 h 183"/>
                      <a:gd name="T8" fmla="*/ 0 w 128"/>
                      <a:gd name="T9" fmla="*/ 0 h 183"/>
                      <a:gd name="T10" fmla="*/ 0 w 128"/>
                      <a:gd name="T11" fmla="*/ 0 h 183"/>
                      <a:gd name="T12" fmla="*/ 0 w 128"/>
                      <a:gd name="T13" fmla="*/ 0 h 183"/>
                      <a:gd name="T14" fmla="*/ 0 w 128"/>
                      <a:gd name="T15" fmla="*/ 0 h 183"/>
                      <a:gd name="T16" fmla="*/ 0 w 128"/>
                      <a:gd name="T17" fmla="*/ 0 h 183"/>
                      <a:gd name="T18" fmla="*/ 0 w 128"/>
                      <a:gd name="T19" fmla="*/ 0 h 183"/>
                      <a:gd name="T20" fmla="*/ 0 w 128"/>
                      <a:gd name="T21" fmla="*/ 0 h 183"/>
                      <a:gd name="T22" fmla="*/ 0 w 128"/>
                      <a:gd name="T23" fmla="*/ 0 h 183"/>
                      <a:gd name="T24" fmla="*/ 0 w 128"/>
                      <a:gd name="T25" fmla="*/ 0 h 183"/>
                      <a:gd name="T26" fmla="*/ 0 w 128"/>
                      <a:gd name="T27" fmla="*/ 0 h 183"/>
                      <a:gd name="T28" fmla="*/ 0 w 128"/>
                      <a:gd name="T29" fmla="*/ 0 h 183"/>
                      <a:gd name="T30" fmla="*/ 0 w 128"/>
                      <a:gd name="T31" fmla="*/ 0 h 183"/>
                      <a:gd name="T32" fmla="*/ 0 w 128"/>
                      <a:gd name="T33" fmla="*/ 0 h 183"/>
                      <a:gd name="T34" fmla="*/ 0 w 128"/>
                      <a:gd name="T35" fmla="*/ 0 h 183"/>
                      <a:gd name="T36" fmla="*/ 0 w 128"/>
                      <a:gd name="T37" fmla="*/ 0 h 183"/>
                      <a:gd name="T38" fmla="*/ 0 w 128"/>
                      <a:gd name="T39" fmla="*/ 0 h 183"/>
                      <a:gd name="T40" fmla="*/ 0 w 128"/>
                      <a:gd name="T41" fmla="*/ 0 h 183"/>
                      <a:gd name="T42" fmla="*/ 0 w 128"/>
                      <a:gd name="T43" fmla="*/ 0 h 183"/>
                      <a:gd name="T44" fmla="*/ 0 w 128"/>
                      <a:gd name="T45" fmla="*/ 0 h 183"/>
                      <a:gd name="T46" fmla="*/ 0 w 128"/>
                      <a:gd name="T47" fmla="*/ 0 h 183"/>
                      <a:gd name="T48" fmla="*/ 0 w 128"/>
                      <a:gd name="T49" fmla="*/ 0 h 183"/>
                      <a:gd name="T50" fmla="*/ 0 w 128"/>
                      <a:gd name="T51" fmla="*/ 0 h 183"/>
                      <a:gd name="T52" fmla="*/ 0 w 128"/>
                      <a:gd name="T53" fmla="*/ 0 h 183"/>
                      <a:gd name="T54" fmla="*/ 0 w 128"/>
                      <a:gd name="T55" fmla="*/ 0 h 183"/>
                      <a:gd name="T56" fmla="*/ 0 w 128"/>
                      <a:gd name="T57" fmla="*/ 0 h 183"/>
                      <a:gd name="T58" fmla="*/ 0 w 128"/>
                      <a:gd name="T59" fmla="*/ 0 h 183"/>
                      <a:gd name="T60" fmla="*/ 0 w 128"/>
                      <a:gd name="T61" fmla="*/ 0 h 183"/>
                      <a:gd name="T62" fmla="*/ 0 w 128"/>
                      <a:gd name="T63" fmla="*/ 0 h 183"/>
                      <a:gd name="T64" fmla="*/ 0 w 128"/>
                      <a:gd name="T65" fmla="*/ 0 h 183"/>
                      <a:gd name="T66" fmla="*/ 0 w 128"/>
                      <a:gd name="T67" fmla="*/ 0 h 183"/>
                      <a:gd name="T68" fmla="*/ 0 w 128"/>
                      <a:gd name="T69" fmla="*/ 0 h 183"/>
                      <a:gd name="T70" fmla="*/ 0 w 128"/>
                      <a:gd name="T71" fmla="*/ 0 h 183"/>
                      <a:gd name="T72" fmla="*/ 0 w 128"/>
                      <a:gd name="T73" fmla="*/ 0 h 183"/>
                      <a:gd name="T74" fmla="*/ 0 w 128"/>
                      <a:gd name="T75" fmla="*/ 0 h 183"/>
                      <a:gd name="T76" fmla="*/ 0 w 128"/>
                      <a:gd name="T77" fmla="*/ 0 h 183"/>
                      <a:gd name="T78" fmla="*/ 0 w 128"/>
                      <a:gd name="T79" fmla="*/ 0 h 183"/>
                      <a:gd name="T80" fmla="*/ 0 w 128"/>
                      <a:gd name="T81" fmla="*/ 0 h 18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3"/>
                      <a:gd name="T125" fmla="*/ 128 w 128"/>
                      <a:gd name="T126" fmla="*/ 183 h 18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3">
                        <a:moveTo>
                          <a:pt x="108" y="61"/>
                        </a:moveTo>
                        <a:lnTo>
                          <a:pt x="111" y="80"/>
                        </a:lnTo>
                        <a:lnTo>
                          <a:pt x="109" y="97"/>
                        </a:lnTo>
                        <a:lnTo>
                          <a:pt x="101" y="110"/>
                        </a:lnTo>
                        <a:lnTo>
                          <a:pt x="89" y="123"/>
                        </a:lnTo>
                        <a:lnTo>
                          <a:pt x="75" y="134"/>
                        </a:lnTo>
                        <a:lnTo>
                          <a:pt x="60" y="145"/>
                        </a:lnTo>
                        <a:lnTo>
                          <a:pt x="43" y="156"/>
                        </a:lnTo>
                        <a:lnTo>
                          <a:pt x="29" y="167"/>
                        </a:lnTo>
                        <a:lnTo>
                          <a:pt x="27" y="170"/>
                        </a:lnTo>
                        <a:lnTo>
                          <a:pt x="26" y="172"/>
                        </a:lnTo>
                        <a:lnTo>
                          <a:pt x="26" y="176"/>
                        </a:lnTo>
                        <a:lnTo>
                          <a:pt x="28" y="179"/>
                        </a:lnTo>
                        <a:lnTo>
                          <a:pt x="30" y="182"/>
                        </a:lnTo>
                        <a:lnTo>
                          <a:pt x="34" y="183"/>
                        </a:lnTo>
                        <a:lnTo>
                          <a:pt x="37" y="183"/>
                        </a:lnTo>
                        <a:lnTo>
                          <a:pt x="41" y="182"/>
                        </a:lnTo>
                        <a:lnTo>
                          <a:pt x="58" y="171"/>
                        </a:lnTo>
                        <a:lnTo>
                          <a:pt x="76" y="160"/>
                        </a:lnTo>
                        <a:lnTo>
                          <a:pt x="92" y="147"/>
                        </a:lnTo>
                        <a:lnTo>
                          <a:pt x="108" y="132"/>
                        </a:lnTo>
                        <a:lnTo>
                          <a:pt x="118" y="116"/>
                        </a:lnTo>
                        <a:lnTo>
                          <a:pt x="125" y="98"/>
                        </a:lnTo>
                        <a:lnTo>
                          <a:pt x="128" y="78"/>
                        </a:lnTo>
                        <a:lnTo>
                          <a:pt x="123" y="58"/>
                        </a:lnTo>
                        <a:lnTo>
                          <a:pt x="112" y="41"/>
                        </a:lnTo>
                        <a:lnTo>
                          <a:pt x="98" y="28"/>
                        </a:lnTo>
                        <a:lnTo>
                          <a:pt x="80" y="16"/>
                        </a:lnTo>
                        <a:lnTo>
                          <a:pt x="61" y="8"/>
                        </a:lnTo>
                        <a:lnTo>
                          <a:pt x="41" y="2"/>
                        </a:lnTo>
                        <a:lnTo>
                          <a:pt x="23" y="0"/>
                        </a:lnTo>
                        <a:lnTo>
                          <a:pt x="9" y="1"/>
                        </a:lnTo>
                        <a:lnTo>
                          <a:pt x="0" y="6"/>
                        </a:lnTo>
                        <a:lnTo>
                          <a:pt x="16" y="10"/>
                        </a:lnTo>
                        <a:lnTo>
                          <a:pt x="33" y="14"/>
                        </a:lnTo>
                        <a:lnTo>
                          <a:pt x="48" y="17"/>
                        </a:lnTo>
                        <a:lnTo>
                          <a:pt x="63" y="22"/>
                        </a:lnTo>
                        <a:lnTo>
                          <a:pt x="77" y="28"/>
                        </a:lnTo>
                        <a:lnTo>
                          <a:pt x="90" y="36"/>
                        </a:lnTo>
                        <a:lnTo>
                          <a:pt x="101" y="46"/>
                        </a:lnTo>
                        <a:lnTo>
                          <a:pt x="10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61" name="Freeform 1217"/>
                  <p:cNvSpPr>
                    <a:spLocks/>
                  </p:cNvSpPr>
                  <p:nvPr/>
                </p:nvSpPr>
                <p:spPr bwMode="auto">
                  <a:xfrm>
                    <a:off x="5070" y="2650"/>
                    <a:ext cx="112" cy="88"/>
                  </a:xfrm>
                  <a:custGeom>
                    <a:avLst/>
                    <a:gdLst>
                      <a:gd name="T0" fmla="*/ 0 w 323"/>
                      <a:gd name="T1" fmla="*/ 0 h 379"/>
                      <a:gd name="T2" fmla="*/ 0 w 323"/>
                      <a:gd name="T3" fmla="*/ 0 h 379"/>
                      <a:gd name="T4" fmla="*/ 0 w 323"/>
                      <a:gd name="T5" fmla="*/ 0 h 379"/>
                      <a:gd name="T6" fmla="*/ 0 w 323"/>
                      <a:gd name="T7" fmla="*/ 0 h 379"/>
                      <a:gd name="T8" fmla="*/ 0 w 323"/>
                      <a:gd name="T9" fmla="*/ 0 h 379"/>
                      <a:gd name="T10" fmla="*/ 0 w 323"/>
                      <a:gd name="T11" fmla="*/ 0 h 379"/>
                      <a:gd name="T12" fmla="*/ 0 w 323"/>
                      <a:gd name="T13" fmla="*/ 0 h 379"/>
                      <a:gd name="T14" fmla="*/ 0 w 323"/>
                      <a:gd name="T15" fmla="*/ 0 h 379"/>
                      <a:gd name="T16" fmla="*/ 0 w 323"/>
                      <a:gd name="T17" fmla="*/ 0 h 379"/>
                      <a:gd name="T18" fmla="*/ 0 w 323"/>
                      <a:gd name="T19" fmla="*/ 0 h 379"/>
                      <a:gd name="T20" fmla="*/ 0 w 323"/>
                      <a:gd name="T21" fmla="*/ 0 h 379"/>
                      <a:gd name="T22" fmla="*/ 0 w 323"/>
                      <a:gd name="T23" fmla="*/ 0 h 379"/>
                      <a:gd name="T24" fmla="*/ 0 w 323"/>
                      <a:gd name="T25" fmla="*/ 0 h 379"/>
                      <a:gd name="T26" fmla="*/ 0 w 323"/>
                      <a:gd name="T27" fmla="*/ 0 h 379"/>
                      <a:gd name="T28" fmla="*/ 0 w 323"/>
                      <a:gd name="T29" fmla="*/ 0 h 379"/>
                      <a:gd name="T30" fmla="*/ 0 w 323"/>
                      <a:gd name="T31" fmla="*/ 0 h 379"/>
                      <a:gd name="T32" fmla="*/ 0 w 323"/>
                      <a:gd name="T33" fmla="*/ 0 h 379"/>
                      <a:gd name="T34" fmla="*/ 0 w 323"/>
                      <a:gd name="T35" fmla="*/ 0 h 379"/>
                      <a:gd name="T36" fmla="*/ 0 w 323"/>
                      <a:gd name="T37" fmla="*/ 0 h 379"/>
                      <a:gd name="T38" fmla="*/ 0 w 323"/>
                      <a:gd name="T39" fmla="*/ 0 h 379"/>
                      <a:gd name="T40" fmla="*/ 0 w 323"/>
                      <a:gd name="T41" fmla="*/ 0 h 379"/>
                      <a:gd name="T42" fmla="*/ 0 w 323"/>
                      <a:gd name="T43" fmla="*/ 0 h 379"/>
                      <a:gd name="T44" fmla="*/ 0 w 323"/>
                      <a:gd name="T45" fmla="*/ 0 h 379"/>
                      <a:gd name="T46" fmla="*/ 0 w 323"/>
                      <a:gd name="T47" fmla="*/ 0 h 379"/>
                      <a:gd name="T48" fmla="*/ 0 w 323"/>
                      <a:gd name="T49" fmla="*/ 0 h 379"/>
                      <a:gd name="T50" fmla="*/ 0 w 323"/>
                      <a:gd name="T51" fmla="*/ 0 h 379"/>
                      <a:gd name="T52" fmla="*/ 0 w 323"/>
                      <a:gd name="T53" fmla="*/ 0 h 379"/>
                      <a:gd name="T54" fmla="*/ 0 w 323"/>
                      <a:gd name="T55" fmla="*/ 0 h 379"/>
                      <a:gd name="T56" fmla="*/ 0 w 323"/>
                      <a:gd name="T57" fmla="*/ 0 h 379"/>
                      <a:gd name="T58" fmla="*/ 0 w 323"/>
                      <a:gd name="T59" fmla="*/ 0 h 379"/>
                      <a:gd name="T60" fmla="*/ 0 w 323"/>
                      <a:gd name="T61" fmla="*/ 0 h 379"/>
                      <a:gd name="T62" fmla="*/ 0 w 323"/>
                      <a:gd name="T63" fmla="*/ 0 h 379"/>
                      <a:gd name="T64" fmla="*/ 0 w 323"/>
                      <a:gd name="T65" fmla="*/ 0 h 379"/>
                      <a:gd name="T66" fmla="*/ 0 w 323"/>
                      <a:gd name="T67" fmla="*/ 0 h 379"/>
                      <a:gd name="T68" fmla="*/ 0 w 323"/>
                      <a:gd name="T69" fmla="*/ 0 h 379"/>
                      <a:gd name="T70" fmla="*/ 0 w 323"/>
                      <a:gd name="T71" fmla="*/ 0 h 379"/>
                      <a:gd name="T72" fmla="*/ 0 w 323"/>
                      <a:gd name="T73" fmla="*/ 0 h 379"/>
                      <a:gd name="T74" fmla="*/ 0 w 323"/>
                      <a:gd name="T75" fmla="*/ 0 h 379"/>
                      <a:gd name="T76" fmla="*/ 0 w 323"/>
                      <a:gd name="T77" fmla="*/ 0 h 379"/>
                      <a:gd name="T78" fmla="*/ 0 w 323"/>
                      <a:gd name="T79" fmla="*/ 0 h 379"/>
                      <a:gd name="T80" fmla="*/ 0 w 323"/>
                      <a:gd name="T81" fmla="*/ 0 h 379"/>
                      <a:gd name="T82" fmla="*/ 0 w 323"/>
                      <a:gd name="T83" fmla="*/ 0 h 379"/>
                      <a:gd name="T84" fmla="*/ 0 w 323"/>
                      <a:gd name="T85" fmla="*/ 0 h 379"/>
                      <a:gd name="T86" fmla="*/ 0 w 323"/>
                      <a:gd name="T87" fmla="*/ 0 h 37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3"/>
                      <a:gd name="T133" fmla="*/ 0 h 379"/>
                      <a:gd name="T134" fmla="*/ 323 w 323"/>
                      <a:gd name="T135" fmla="*/ 379 h 37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3" h="379">
                        <a:moveTo>
                          <a:pt x="126" y="50"/>
                        </a:moveTo>
                        <a:lnTo>
                          <a:pt x="101" y="70"/>
                        </a:lnTo>
                        <a:lnTo>
                          <a:pt x="76" y="92"/>
                        </a:lnTo>
                        <a:lnTo>
                          <a:pt x="54" y="115"/>
                        </a:lnTo>
                        <a:lnTo>
                          <a:pt x="34" y="140"/>
                        </a:lnTo>
                        <a:lnTo>
                          <a:pt x="18" y="167"/>
                        </a:lnTo>
                        <a:lnTo>
                          <a:pt x="6" y="196"/>
                        </a:lnTo>
                        <a:lnTo>
                          <a:pt x="0" y="227"/>
                        </a:lnTo>
                        <a:lnTo>
                          <a:pt x="1" y="259"/>
                        </a:lnTo>
                        <a:lnTo>
                          <a:pt x="4" y="267"/>
                        </a:lnTo>
                        <a:lnTo>
                          <a:pt x="7" y="277"/>
                        </a:lnTo>
                        <a:lnTo>
                          <a:pt x="11" y="283"/>
                        </a:lnTo>
                        <a:lnTo>
                          <a:pt x="15" y="291"/>
                        </a:lnTo>
                        <a:lnTo>
                          <a:pt x="21" y="298"/>
                        </a:lnTo>
                        <a:lnTo>
                          <a:pt x="27" y="305"/>
                        </a:lnTo>
                        <a:lnTo>
                          <a:pt x="34" y="311"/>
                        </a:lnTo>
                        <a:lnTo>
                          <a:pt x="41" y="316"/>
                        </a:lnTo>
                        <a:lnTo>
                          <a:pt x="57" y="325"/>
                        </a:lnTo>
                        <a:lnTo>
                          <a:pt x="72" y="333"/>
                        </a:lnTo>
                        <a:lnTo>
                          <a:pt x="87" y="340"/>
                        </a:lnTo>
                        <a:lnTo>
                          <a:pt x="103" y="345"/>
                        </a:lnTo>
                        <a:lnTo>
                          <a:pt x="120" y="351"/>
                        </a:lnTo>
                        <a:lnTo>
                          <a:pt x="136" y="356"/>
                        </a:lnTo>
                        <a:lnTo>
                          <a:pt x="153" y="360"/>
                        </a:lnTo>
                        <a:lnTo>
                          <a:pt x="169" y="364"/>
                        </a:lnTo>
                        <a:lnTo>
                          <a:pt x="187" y="367"/>
                        </a:lnTo>
                        <a:lnTo>
                          <a:pt x="204" y="370"/>
                        </a:lnTo>
                        <a:lnTo>
                          <a:pt x="221" y="372"/>
                        </a:lnTo>
                        <a:lnTo>
                          <a:pt x="238" y="374"/>
                        </a:lnTo>
                        <a:lnTo>
                          <a:pt x="256" y="375"/>
                        </a:lnTo>
                        <a:lnTo>
                          <a:pt x="273" y="376"/>
                        </a:lnTo>
                        <a:lnTo>
                          <a:pt x="290" y="378"/>
                        </a:lnTo>
                        <a:lnTo>
                          <a:pt x="307" y="379"/>
                        </a:lnTo>
                        <a:lnTo>
                          <a:pt x="312" y="379"/>
                        </a:lnTo>
                        <a:lnTo>
                          <a:pt x="317" y="375"/>
                        </a:lnTo>
                        <a:lnTo>
                          <a:pt x="320" y="372"/>
                        </a:lnTo>
                        <a:lnTo>
                          <a:pt x="323" y="366"/>
                        </a:lnTo>
                        <a:lnTo>
                          <a:pt x="323" y="360"/>
                        </a:lnTo>
                        <a:lnTo>
                          <a:pt x="320" y="356"/>
                        </a:lnTo>
                        <a:lnTo>
                          <a:pt x="316" y="352"/>
                        </a:lnTo>
                        <a:lnTo>
                          <a:pt x="311" y="351"/>
                        </a:lnTo>
                        <a:lnTo>
                          <a:pt x="295" y="351"/>
                        </a:lnTo>
                        <a:lnTo>
                          <a:pt x="279" y="351"/>
                        </a:lnTo>
                        <a:lnTo>
                          <a:pt x="263" y="350"/>
                        </a:lnTo>
                        <a:lnTo>
                          <a:pt x="248" y="349"/>
                        </a:lnTo>
                        <a:lnTo>
                          <a:pt x="231" y="348"/>
                        </a:lnTo>
                        <a:lnTo>
                          <a:pt x="215" y="345"/>
                        </a:lnTo>
                        <a:lnTo>
                          <a:pt x="200" y="343"/>
                        </a:lnTo>
                        <a:lnTo>
                          <a:pt x="183" y="341"/>
                        </a:lnTo>
                        <a:lnTo>
                          <a:pt x="168" y="337"/>
                        </a:lnTo>
                        <a:lnTo>
                          <a:pt x="151" y="334"/>
                        </a:lnTo>
                        <a:lnTo>
                          <a:pt x="136" y="329"/>
                        </a:lnTo>
                        <a:lnTo>
                          <a:pt x="121" y="325"/>
                        </a:lnTo>
                        <a:lnTo>
                          <a:pt x="106" y="320"/>
                        </a:lnTo>
                        <a:lnTo>
                          <a:pt x="92" y="313"/>
                        </a:lnTo>
                        <a:lnTo>
                          <a:pt x="76" y="306"/>
                        </a:lnTo>
                        <a:lnTo>
                          <a:pt x="62" y="300"/>
                        </a:lnTo>
                        <a:lnTo>
                          <a:pt x="51" y="291"/>
                        </a:lnTo>
                        <a:lnTo>
                          <a:pt x="41" y="280"/>
                        </a:lnTo>
                        <a:lnTo>
                          <a:pt x="35" y="269"/>
                        </a:lnTo>
                        <a:lnTo>
                          <a:pt x="31" y="255"/>
                        </a:lnTo>
                        <a:lnTo>
                          <a:pt x="31" y="239"/>
                        </a:lnTo>
                        <a:lnTo>
                          <a:pt x="33" y="218"/>
                        </a:lnTo>
                        <a:lnTo>
                          <a:pt x="38" y="197"/>
                        </a:lnTo>
                        <a:lnTo>
                          <a:pt x="42" y="182"/>
                        </a:lnTo>
                        <a:lnTo>
                          <a:pt x="51" y="165"/>
                        </a:lnTo>
                        <a:lnTo>
                          <a:pt x="60" y="150"/>
                        </a:lnTo>
                        <a:lnTo>
                          <a:pt x="68" y="136"/>
                        </a:lnTo>
                        <a:lnTo>
                          <a:pt x="79" y="124"/>
                        </a:lnTo>
                        <a:lnTo>
                          <a:pt x="89" y="111"/>
                        </a:lnTo>
                        <a:lnTo>
                          <a:pt x="101" y="100"/>
                        </a:lnTo>
                        <a:lnTo>
                          <a:pt x="114" y="88"/>
                        </a:lnTo>
                        <a:lnTo>
                          <a:pt x="129" y="76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81" y="41"/>
                        </a:lnTo>
                        <a:lnTo>
                          <a:pt x="201" y="31"/>
                        </a:lnTo>
                        <a:lnTo>
                          <a:pt x="219" y="22"/>
                        </a:lnTo>
                        <a:lnTo>
                          <a:pt x="237" y="14"/>
                        </a:lnTo>
                        <a:lnTo>
                          <a:pt x="253" y="7"/>
                        </a:lnTo>
                        <a:lnTo>
                          <a:pt x="268" y="1"/>
                        </a:lnTo>
                        <a:lnTo>
                          <a:pt x="255" y="0"/>
                        </a:lnTo>
                        <a:lnTo>
                          <a:pt x="238" y="1"/>
                        </a:lnTo>
                        <a:lnTo>
                          <a:pt x="221" y="5"/>
                        </a:lnTo>
                        <a:lnTo>
                          <a:pt x="201" y="11"/>
                        </a:lnTo>
                        <a:lnTo>
                          <a:pt x="181" y="19"/>
                        </a:lnTo>
                        <a:lnTo>
                          <a:pt x="161" y="28"/>
                        </a:lnTo>
                        <a:lnTo>
                          <a:pt x="142" y="39"/>
                        </a:lnTo>
                        <a:lnTo>
                          <a:pt x="12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62" name="Freeform 1218"/>
                  <p:cNvSpPr>
                    <a:spLocks/>
                  </p:cNvSpPr>
                  <p:nvPr/>
                </p:nvSpPr>
                <p:spPr bwMode="auto">
                  <a:xfrm>
                    <a:off x="5229" y="2647"/>
                    <a:ext cx="99" cy="59"/>
                  </a:xfrm>
                  <a:custGeom>
                    <a:avLst/>
                    <a:gdLst>
                      <a:gd name="T0" fmla="*/ 0 w 282"/>
                      <a:gd name="T1" fmla="*/ 0 h 253"/>
                      <a:gd name="T2" fmla="*/ 0 w 282"/>
                      <a:gd name="T3" fmla="*/ 0 h 253"/>
                      <a:gd name="T4" fmla="*/ 0 w 282"/>
                      <a:gd name="T5" fmla="*/ 0 h 253"/>
                      <a:gd name="T6" fmla="*/ 0 w 282"/>
                      <a:gd name="T7" fmla="*/ 0 h 253"/>
                      <a:gd name="T8" fmla="*/ 0 w 282"/>
                      <a:gd name="T9" fmla="*/ 0 h 253"/>
                      <a:gd name="T10" fmla="*/ 0 w 282"/>
                      <a:gd name="T11" fmla="*/ 0 h 253"/>
                      <a:gd name="T12" fmla="*/ 0 w 282"/>
                      <a:gd name="T13" fmla="*/ 0 h 253"/>
                      <a:gd name="T14" fmla="*/ 0 w 282"/>
                      <a:gd name="T15" fmla="*/ 0 h 253"/>
                      <a:gd name="T16" fmla="*/ 0 w 282"/>
                      <a:gd name="T17" fmla="*/ 0 h 253"/>
                      <a:gd name="T18" fmla="*/ 0 w 282"/>
                      <a:gd name="T19" fmla="*/ 0 h 253"/>
                      <a:gd name="T20" fmla="*/ 0 w 282"/>
                      <a:gd name="T21" fmla="*/ 0 h 253"/>
                      <a:gd name="T22" fmla="*/ 0 w 282"/>
                      <a:gd name="T23" fmla="*/ 0 h 253"/>
                      <a:gd name="T24" fmla="*/ 0 w 282"/>
                      <a:gd name="T25" fmla="*/ 0 h 253"/>
                      <a:gd name="T26" fmla="*/ 0 w 282"/>
                      <a:gd name="T27" fmla="*/ 0 h 253"/>
                      <a:gd name="T28" fmla="*/ 0 w 282"/>
                      <a:gd name="T29" fmla="*/ 0 h 253"/>
                      <a:gd name="T30" fmla="*/ 0 w 282"/>
                      <a:gd name="T31" fmla="*/ 0 h 253"/>
                      <a:gd name="T32" fmla="*/ 0 w 282"/>
                      <a:gd name="T33" fmla="*/ 0 h 253"/>
                      <a:gd name="T34" fmla="*/ 0 w 282"/>
                      <a:gd name="T35" fmla="*/ 0 h 253"/>
                      <a:gd name="T36" fmla="*/ 0 w 282"/>
                      <a:gd name="T37" fmla="*/ 0 h 253"/>
                      <a:gd name="T38" fmla="*/ 0 w 282"/>
                      <a:gd name="T39" fmla="*/ 0 h 253"/>
                      <a:gd name="T40" fmla="*/ 0 w 282"/>
                      <a:gd name="T41" fmla="*/ 0 h 253"/>
                      <a:gd name="T42" fmla="*/ 0 w 282"/>
                      <a:gd name="T43" fmla="*/ 0 h 253"/>
                      <a:gd name="T44" fmla="*/ 0 w 282"/>
                      <a:gd name="T45" fmla="*/ 0 h 253"/>
                      <a:gd name="T46" fmla="*/ 0 w 282"/>
                      <a:gd name="T47" fmla="*/ 0 h 253"/>
                      <a:gd name="T48" fmla="*/ 0 w 282"/>
                      <a:gd name="T49" fmla="*/ 0 h 253"/>
                      <a:gd name="T50" fmla="*/ 0 w 282"/>
                      <a:gd name="T51" fmla="*/ 0 h 253"/>
                      <a:gd name="T52" fmla="*/ 0 w 282"/>
                      <a:gd name="T53" fmla="*/ 0 h 253"/>
                      <a:gd name="T54" fmla="*/ 0 w 282"/>
                      <a:gd name="T55" fmla="*/ 0 h 253"/>
                      <a:gd name="T56" fmla="*/ 0 w 282"/>
                      <a:gd name="T57" fmla="*/ 0 h 253"/>
                      <a:gd name="T58" fmla="*/ 0 w 282"/>
                      <a:gd name="T59" fmla="*/ 0 h 253"/>
                      <a:gd name="T60" fmla="*/ 0 w 282"/>
                      <a:gd name="T61" fmla="*/ 0 h 253"/>
                      <a:gd name="T62" fmla="*/ 0 w 282"/>
                      <a:gd name="T63" fmla="*/ 0 h 253"/>
                      <a:gd name="T64" fmla="*/ 0 w 282"/>
                      <a:gd name="T65" fmla="*/ 0 h 253"/>
                      <a:gd name="T66" fmla="*/ 0 w 282"/>
                      <a:gd name="T67" fmla="*/ 0 h 253"/>
                      <a:gd name="T68" fmla="*/ 0 w 282"/>
                      <a:gd name="T69" fmla="*/ 0 h 253"/>
                      <a:gd name="T70" fmla="*/ 0 w 282"/>
                      <a:gd name="T71" fmla="*/ 0 h 253"/>
                      <a:gd name="T72" fmla="*/ 0 w 282"/>
                      <a:gd name="T73" fmla="*/ 0 h 253"/>
                      <a:gd name="T74" fmla="*/ 0 w 282"/>
                      <a:gd name="T75" fmla="*/ 0 h 253"/>
                      <a:gd name="T76" fmla="*/ 0 w 282"/>
                      <a:gd name="T77" fmla="*/ 0 h 253"/>
                      <a:gd name="T78" fmla="*/ 0 w 282"/>
                      <a:gd name="T79" fmla="*/ 0 h 253"/>
                      <a:gd name="T80" fmla="*/ 0 w 282"/>
                      <a:gd name="T81" fmla="*/ 0 h 253"/>
                      <a:gd name="T82" fmla="*/ 0 w 282"/>
                      <a:gd name="T83" fmla="*/ 0 h 253"/>
                      <a:gd name="T84" fmla="*/ 0 w 282"/>
                      <a:gd name="T85" fmla="*/ 0 h 253"/>
                      <a:gd name="T86" fmla="*/ 0 w 282"/>
                      <a:gd name="T87" fmla="*/ 0 h 253"/>
                      <a:gd name="T88" fmla="*/ 0 w 282"/>
                      <a:gd name="T89" fmla="*/ 0 h 253"/>
                      <a:gd name="T90" fmla="*/ 0 w 282"/>
                      <a:gd name="T91" fmla="*/ 0 h 253"/>
                      <a:gd name="T92" fmla="*/ 0 w 282"/>
                      <a:gd name="T93" fmla="*/ 0 h 253"/>
                      <a:gd name="T94" fmla="*/ 0 w 282"/>
                      <a:gd name="T95" fmla="*/ 0 h 253"/>
                      <a:gd name="T96" fmla="*/ 0 w 282"/>
                      <a:gd name="T97" fmla="*/ 0 h 253"/>
                      <a:gd name="T98" fmla="*/ 0 w 282"/>
                      <a:gd name="T99" fmla="*/ 0 h 253"/>
                      <a:gd name="T100" fmla="*/ 0 w 282"/>
                      <a:gd name="T101" fmla="*/ 0 h 253"/>
                      <a:gd name="T102" fmla="*/ 0 w 282"/>
                      <a:gd name="T103" fmla="*/ 0 h 253"/>
                      <a:gd name="T104" fmla="*/ 0 w 282"/>
                      <a:gd name="T105" fmla="*/ 0 h 253"/>
                      <a:gd name="T106" fmla="*/ 0 w 282"/>
                      <a:gd name="T107" fmla="*/ 0 h 253"/>
                      <a:gd name="T108" fmla="*/ 0 w 282"/>
                      <a:gd name="T109" fmla="*/ 0 h 253"/>
                      <a:gd name="T110" fmla="*/ 0 w 282"/>
                      <a:gd name="T111" fmla="*/ 0 h 253"/>
                      <a:gd name="T112" fmla="*/ 0 w 282"/>
                      <a:gd name="T113" fmla="*/ 0 h 253"/>
                      <a:gd name="T114" fmla="*/ 0 w 282"/>
                      <a:gd name="T115" fmla="*/ 0 h 253"/>
                      <a:gd name="T116" fmla="*/ 0 w 282"/>
                      <a:gd name="T117" fmla="*/ 0 h 253"/>
                      <a:gd name="T118" fmla="*/ 0 w 282"/>
                      <a:gd name="T119" fmla="*/ 0 h 253"/>
                      <a:gd name="T120" fmla="*/ 0 w 282"/>
                      <a:gd name="T121" fmla="*/ 0 h 25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2"/>
                      <a:gd name="T184" fmla="*/ 0 h 253"/>
                      <a:gd name="T185" fmla="*/ 282 w 282"/>
                      <a:gd name="T186" fmla="*/ 253 h 25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2" h="253">
                        <a:moveTo>
                          <a:pt x="235" y="78"/>
                        </a:moveTo>
                        <a:lnTo>
                          <a:pt x="248" y="92"/>
                        </a:lnTo>
                        <a:lnTo>
                          <a:pt x="255" y="108"/>
                        </a:lnTo>
                        <a:lnTo>
                          <a:pt x="259" y="125"/>
                        </a:lnTo>
                        <a:lnTo>
                          <a:pt x="259" y="144"/>
                        </a:lnTo>
                        <a:lnTo>
                          <a:pt x="257" y="159"/>
                        </a:lnTo>
                        <a:lnTo>
                          <a:pt x="252" y="171"/>
                        </a:lnTo>
                        <a:lnTo>
                          <a:pt x="244" y="184"/>
                        </a:lnTo>
                        <a:lnTo>
                          <a:pt x="236" y="194"/>
                        </a:lnTo>
                        <a:lnTo>
                          <a:pt x="225" y="206"/>
                        </a:lnTo>
                        <a:lnTo>
                          <a:pt x="215" y="215"/>
                        </a:lnTo>
                        <a:lnTo>
                          <a:pt x="204" y="225"/>
                        </a:lnTo>
                        <a:lnTo>
                          <a:pt x="194" y="236"/>
                        </a:lnTo>
                        <a:lnTo>
                          <a:pt x="191" y="239"/>
                        </a:lnTo>
                        <a:lnTo>
                          <a:pt x="190" y="242"/>
                        </a:lnTo>
                        <a:lnTo>
                          <a:pt x="191" y="246"/>
                        </a:lnTo>
                        <a:lnTo>
                          <a:pt x="194" y="249"/>
                        </a:lnTo>
                        <a:lnTo>
                          <a:pt x="197" y="252"/>
                        </a:lnTo>
                        <a:lnTo>
                          <a:pt x="201" y="253"/>
                        </a:lnTo>
                        <a:lnTo>
                          <a:pt x="205" y="252"/>
                        </a:lnTo>
                        <a:lnTo>
                          <a:pt x="209" y="249"/>
                        </a:lnTo>
                        <a:lnTo>
                          <a:pt x="232" y="234"/>
                        </a:lnTo>
                        <a:lnTo>
                          <a:pt x="251" y="215"/>
                        </a:lnTo>
                        <a:lnTo>
                          <a:pt x="267" y="192"/>
                        </a:lnTo>
                        <a:lnTo>
                          <a:pt x="278" y="168"/>
                        </a:lnTo>
                        <a:lnTo>
                          <a:pt x="282" y="141"/>
                        </a:lnTo>
                        <a:lnTo>
                          <a:pt x="279" y="116"/>
                        </a:lnTo>
                        <a:lnTo>
                          <a:pt x="270" y="92"/>
                        </a:lnTo>
                        <a:lnTo>
                          <a:pt x="251" y="70"/>
                        </a:lnTo>
                        <a:lnTo>
                          <a:pt x="237" y="59"/>
                        </a:lnTo>
                        <a:lnTo>
                          <a:pt x="221" y="48"/>
                        </a:lnTo>
                        <a:lnTo>
                          <a:pt x="202" y="39"/>
                        </a:lnTo>
                        <a:lnTo>
                          <a:pt x="183" y="31"/>
                        </a:lnTo>
                        <a:lnTo>
                          <a:pt x="163" y="24"/>
                        </a:lnTo>
                        <a:lnTo>
                          <a:pt x="142" y="18"/>
                        </a:lnTo>
                        <a:lnTo>
                          <a:pt x="122" y="13"/>
                        </a:lnTo>
                        <a:lnTo>
                          <a:pt x="101" y="8"/>
                        </a:lnTo>
                        <a:lnTo>
                          <a:pt x="82" y="5"/>
                        </a:lnTo>
                        <a:lnTo>
                          <a:pt x="63" y="2"/>
                        </a:lnTo>
                        <a:lnTo>
                          <a:pt x="47" y="0"/>
                        </a:lnTo>
                        <a:lnTo>
                          <a:pt x="32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4" y="4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25" y="9"/>
                        </a:lnTo>
                        <a:lnTo>
                          <a:pt x="38" y="12"/>
                        </a:lnTo>
                        <a:lnTo>
                          <a:pt x="52" y="14"/>
                        </a:lnTo>
                        <a:lnTo>
                          <a:pt x="67" y="16"/>
                        </a:lnTo>
                        <a:lnTo>
                          <a:pt x="82" y="18"/>
                        </a:lnTo>
                        <a:lnTo>
                          <a:pt x="97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5"/>
                        </a:lnTo>
                        <a:lnTo>
                          <a:pt x="162" y="40"/>
                        </a:lnTo>
                        <a:lnTo>
                          <a:pt x="177" y="46"/>
                        </a:lnTo>
                        <a:lnTo>
                          <a:pt x="192" y="53"/>
                        </a:lnTo>
                        <a:lnTo>
                          <a:pt x="208" y="60"/>
                        </a:lnTo>
                        <a:lnTo>
                          <a:pt x="222" y="69"/>
                        </a:lnTo>
                        <a:lnTo>
                          <a:pt x="235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63" name="Freeform 1219"/>
                  <p:cNvSpPr>
                    <a:spLocks/>
                  </p:cNvSpPr>
                  <p:nvPr/>
                </p:nvSpPr>
                <p:spPr bwMode="auto">
                  <a:xfrm>
                    <a:off x="5030" y="2680"/>
                    <a:ext cx="40" cy="54"/>
                  </a:xfrm>
                  <a:custGeom>
                    <a:avLst/>
                    <a:gdLst>
                      <a:gd name="T0" fmla="*/ 0 w 115"/>
                      <a:gd name="T1" fmla="*/ 0 h 236"/>
                      <a:gd name="T2" fmla="*/ 0 w 115"/>
                      <a:gd name="T3" fmla="*/ 0 h 236"/>
                      <a:gd name="T4" fmla="*/ 0 w 115"/>
                      <a:gd name="T5" fmla="*/ 0 h 236"/>
                      <a:gd name="T6" fmla="*/ 0 w 115"/>
                      <a:gd name="T7" fmla="*/ 0 h 236"/>
                      <a:gd name="T8" fmla="*/ 0 w 115"/>
                      <a:gd name="T9" fmla="*/ 0 h 236"/>
                      <a:gd name="T10" fmla="*/ 0 w 115"/>
                      <a:gd name="T11" fmla="*/ 0 h 236"/>
                      <a:gd name="T12" fmla="*/ 0 w 115"/>
                      <a:gd name="T13" fmla="*/ 0 h 236"/>
                      <a:gd name="T14" fmla="*/ 0 w 115"/>
                      <a:gd name="T15" fmla="*/ 0 h 236"/>
                      <a:gd name="T16" fmla="*/ 0 w 115"/>
                      <a:gd name="T17" fmla="*/ 0 h 236"/>
                      <a:gd name="T18" fmla="*/ 0 w 115"/>
                      <a:gd name="T19" fmla="*/ 0 h 236"/>
                      <a:gd name="T20" fmla="*/ 0 w 115"/>
                      <a:gd name="T21" fmla="*/ 0 h 236"/>
                      <a:gd name="T22" fmla="*/ 0 w 115"/>
                      <a:gd name="T23" fmla="*/ 0 h 236"/>
                      <a:gd name="T24" fmla="*/ 0 w 115"/>
                      <a:gd name="T25" fmla="*/ 0 h 236"/>
                      <a:gd name="T26" fmla="*/ 0 w 115"/>
                      <a:gd name="T27" fmla="*/ 0 h 236"/>
                      <a:gd name="T28" fmla="*/ 0 w 115"/>
                      <a:gd name="T29" fmla="*/ 0 h 236"/>
                      <a:gd name="T30" fmla="*/ 0 w 115"/>
                      <a:gd name="T31" fmla="*/ 0 h 236"/>
                      <a:gd name="T32" fmla="*/ 0 w 115"/>
                      <a:gd name="T33" fmla="*/ 0 h 236"/>
                      <a:gd name="T34" fmla="*/ 0 w 115"/>
                      <a:gd name="T35" fmla="*/ 0 h 236"/>
                      <a:gd name="T36" fmla="*/ 0 w 115"/>
                      <a:gd name="T37" fmla="*/ 0 h 236"/>
                      <a:gd name="T38" fmla="*/ 0 w 115"/>
                      <a:gd name="T39" fmla="*/ 0 h 236"/>
                      <a:gd name="T40" fmla="*/ 0 w 115"/>
                      <a:gd name="T41" fmla="*/ 0 h 236"/>
                      <a:gd name="T42" fmla="*/ 0 w 115"/>
                      <a:gd name="T43" fmla="*/ 0 h 236"/>
                      <a:gd name="T44" fmla="*/ 0 w 115"/>
                      <a:gd name="T45" fmla="*/ 0 h 236"/>
                      <a:gd name="T46" fmla="*/ 0 w 115"/>
                      <a:gd name="T47" fmla="*/ 0 h 236"/>
                      <a:gd name="T48" fmla="*/ 0 w 115"/>
                      <a:gd name="T49" fmla="*/ 0 h 236"/>
                      <a:gd name="T50" fmla="*/ 0 w 115"/>
                      <a:gd name="T51" fmla="*/ 0 h 236"/>
                      <a:gd name="T52" fmla="*/ 0 w 115"/>
                      <a:gd name="T53" fmla="*/ 0 h 236"/>
                      <a:gd name="T54" fmla="*/ 0 w 115"/>
                      <a:gd name="T55" fmla="*/ 0 h 236"/>
                      <a:gd name="T56" fmla="*/ 0 w 115"/>
                      <a:gd name="T57" fmla="*/ 0 h 236"/>
                      <a:gd name="T58" fmla="*/ 0 w 115"/>
                      <a:gd name="T59" fmla="*/ 0 h 236"/>
                      <a:gd name="T60" fmla="*/ 0 w 115"/>
                      <a:gd name="T61" fmla="*/ 0 h 236"/>
                      <a:gd name="T62" fmla="*/ 0 w 115"/>
                      <a:gd name="T63" fmla="*/ 0 h 236"/>
                      <a:gd name="T64" fmla="*/ 0 w 115"/>
                      <a:gd name="T65" fmla="*/ 0 h 236"/>
                      <a:gd name="T66" fmla="*/ 0 w 115"/>
                      <a:gd name="T67" fmla="*/ 0 h 236"/>
                      <a:gd name="T68" fmla="*/ 0 w 115"/>
                      <a:gd name="T69" fmla="*/ 0 h 236"/>
                      <a:gd name="T70" fmla="*/ 0 w 115"/>
                      <a:gd name="T71" fmla="*/ 0 h 236"/>
                      <a:gd name="T72" fmla="*/ 0 w 115"/>
                      <a:gd name="T73" fmla="*/ 0 h 236"/>
                      <a:gd name="T74" fmla="*/ 0 w 115"/>
                      <a:gd name="T75" fmla="*/ 0 h 236"/>
                      <a:gd name="T76" fmla="*/ 0 w 115"/>
                      <a:gd name="T77" fmla="*/ 0 h 236"/>
                      <a:gd name="T78" fmla="*/ 0 w 115"/>
                      <a:gd name="T79" fmla="*/ 0 h 236"/>
                      <a:gd name="T80" fmla="*/ 0 w 115"/>
                      <a:gd name="T81" fmla="*/ 0 h 2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5"/>
                      <a:gd name="T124" fmla="*/ 0 h 236"/>
                      <a:gd name="T125" fmla="*/ 115 w 115"/>
                      <a:gd name="T126" fmla="*/ 236 h 2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5" h="236">
                        <a:moveTo>
                          <a:pt x="0" y="128"/>
                        </a:moveTo>
                        <a:lnTo>
                          <a:pt x="0" y="148"/>
                        </a:lnTo>
                        <a:lnTo>
                          <a:pt x="5" y="166"/>
                        </a:lnTo>
                        <a:lnTo>
                          <a:pt x="13" y="184"/>
                        </a:lnTo>
                        <a:lnTo>
                          <a:pt x="24" y="198"/>
                        </a:lnTo>
                        <a:lnTo>
                          <a:pt x="39" y="211"/>
                        </a:lnTo>
                        <a:lnTo>
                          <a:pt x="55" y="223"/>
                        </a:lnTo>
                        <a:lnTo>
                          <a:pt x="74" y="231"/>
                        </a:lnTo>
                        <a:lnTo>
                          <a:pt x="92" y="235"/>
                        </a:lnTo>
                        <a:lnTo>
                          <a:pt x="98" y="236"/>
                        </a:lnTo>
                        <a:lnTo>
                          <a:pt x="104" y="234"/>
                        </a:lnTo>
                        <a:lnTo>
                          <a:pt x="109" y="231"/>
                        </a:lnTo>
                        <a:lnTo>
                          <a:pt x="111" y="226"/>
                        </a:lnTo>
                        <a:lnTo>
                          <a:pt x="111" y="220"/>
                        </a:lnTo>
                        <a:lnTo>
                          <a:pt x="110" y="215"/>
                        </a:lnTo>
                        <a:lnTo>
                          <a:pt x="107" y="210"/>
                        </a:lnTo>
                        <a:lnTo>
                          <a:pt x="101" y="208"/>
                        </a:lnTo>
                        <a:lnTo>
                          <a:pt x="82" y="201"/>
                        </a:lnTo>
                        <a:lnTo>
                          <a:pt x="64" y="192"/>
                        </a:lnTo>
                        <a:lnTo>
                          <a:pt x="50" y="179"/>
                        </a:lnTo>
                        <a:lnTo>
                          <a:pt x="40" y="165"/>
                        </a:lnTo>
                        <a:lnTo>
                          <a:pt x="33" y="148"/>
                        </a:lnTo>
                        <a:lnTo>
                          <a:pt x="29" y="130"/>
                        </a:lnTo>
                        <a:lnTo>
                          <a:pt x="29" y="110"/>
                        </a:lnTo>
                        <a:lnTo>
                          <a:pt x="35" y="89"/>
                        </a:lnTo>
                        <a:lnTo>
                          <a:pt x="43" y="74"/>
                        </a:lnTo>
                        <a:lnTo>
                          <a:pt x="56" y="60"/>
                        </a:lnTo>
                        <a:lnTo>
                          <a:pt x="70" y="46"/>
                        </a:lnTo>
                        <a:lnTo>
                          <a:pt x="85" y="33"/>
                        </a:lnTo>
                        <a:lnTo>
                          <a:pt x="98" y="23"/>
                        </a:lnTo>
                        <a:lnTo>
                          <a:pt x="109" y="12"/>
                        </a:lnTo>
                        <a:lnTo>
                          <a:pt x="115" y="6"/>
                        </a:lnTo>
                        <a:lnTo>
                          <a:pt x="115" y="0"/>
                        </a:lnTo>
                        <a:lnTo>
                          <a:pt x="102" y="4"/>
                        </a:lnTo>
                        <a:lnTo>
                          <a:pt x="85" y="12"/>
                        </a:lnTo>
                        <a:lnTo>
                          <a:pt x="68" y="26"/>
                        </a:lnTo>
                        <a:lnTo>
                          <a:pt x="49" y="42"/>
                        </a:lnTo>
                        <a:lnTo>
                          <a:pt x="32" y="61"/>
                        </a:lnTo>
                        <a:lnTo>
                          <a:pt x="17" y="82"/>
                        </a:lnTo>
                        <a:lnTo>
                          <a:pt x="6" y="10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64" name="Freeform 1220"/>
                  <p:cNvSpPr>
                    <a:spLocks/>
                  </p:cNvSpPr>
                  <p:nvPr/>
                </p:nvSpPr>
                <p:spPr bwMode="auto">
                  <a:xfrm>
                    <a:off x="5311" y="2643"/>
                    <a:ext cx="87" cy="73"/>
                  </a:xfrm>
                  <a:custGeom>
                    <a:avLst/>
                    <a:gdLst>
                      <a:gd name="T0" fmla="*/ 0 w 245"/>
                      <a:gd name="T1" fmla="*/ 0 h 310"/>
                      <a:gd name="T2" fmla="*/ 0 w 245"/>
                      <a:gd name="T3" fmla="*/ 0 h 310"/>
                      <a:gd name="T4" fmla="*/ 0 w 245"/>
                      <a:gd name="T5" fmla="*/ 0 h 310"/>
                      <a:gd name="T6" fmla="*/ 0 w 245"/>
                      <a:gd name="T7" fmla="*/ 0 h 310"/>
                      <a:gd name="T8" fmla="*/ 0 w 245"/>
                      <a:gd name="T9" fmla="*/ 0 h 310"/>
                      <a:gd name="T10" fmla="*/ 0 w 245"/>
                      <a:gd name="T11" fmla="*/ 0 h 310"/>
                      <a:gd name="T12" fmla="*/ 0 w 245"/>
                      <a:gd name="T13" fmla="*/ 0 h 310"/>
                      <a:gd name="T14" fmla="*/ 0 w 245"/>
                      <a:gd name="T15" fmla="*/ 0 h 310"/>
                      <a:gd name="T16" fmla="*/ 0 w 245"/>
                      <a:gd name="T17" fmla="*/ 0 h 310"/>
                      <a:gd name="T18" fmla="*/ 0 w 245"/>
                      <a:gd name="T19" fmla="*/ 0 h 310"/>
                      <a:gd name="T20" fmla="*/ 0 w 245"/>
                      <a:gd name="T21" fmla="*/ 0 h 310"/>
                      <a:gd name="T22" fmla="*/ 0 w 245"/>
                      <a:gd name="T23" fmla="*/ 0 h 310"/>
                      <a:gd name="T24" fmla="*/ 0 w 245"/>
                      <a:gd name="T25" fmla="*/ 0 h 310"/>
                      <a:gd name="T26" fmla="*/ 0 w 245"/>
                      <a:gd name="T27" fmla="*/ 0 h 310"/>
                      <a:gd name="T28" fmla="*/ 0 w 245"/>
                      <a:gd name="T29" fmla="*/ 0 h 310"/>
                      <a:gd name="T30" fmla="*/ 0 w 245"/>
                      <a:gd name="T31" fmla="*/ 0 h 310"/>
                      <a:gd name="T32" fmla="*/ 0 w 245"/>
                      <a:gd name="T33" fmla="*/ 0 h 310"/>
                      <a:gd name="T34" fmla="*/ 0 w 245"/>
                      <a:gd name="T35" fmla="*/ 0 h 310"/>
                      <a:gd name="T36" fmla="*/ 0 w 245"/>
                      <a:gd name="T37" fmla="*/ 0 h 310"/>
                      <a:gd name="T38" fmla="*/ 0 w 245"/>
                      <a:gd name="T39" fmla="*/ 0 h 310"/>
                      <a:gd name="T40" fmla="*/ 0 w 245"/>
                      <a:gd name="T41" fmla="*/ 0 h 310"/>
                      <a:gd name="T42" fmla="*/ 0 w 245"/>
                      <a:gd name="T43" fmla="*/ 0 h 310"/>
                      <a:gd name="T44" fmla="*/ 0 w 245"/>
                      <a:gd name="T45" fmla="*/ 0 h 310"/>
                      <a:gd name="T46" fmla="*/ 0 w 245"/>
                      <a:gd name="T47" fmla="*/ 0 h 310"/>
                      <a:gd name="T48" fmla="*/ 0 w 245"/>
                      <a:gd name="T49" fmla="*/ 0 h 310"/>
                      <a:gd name="T50" fmla="*/ 0 w 245"/>
                      <a:gd name="T51" fmla="*/ 0 h 310"/>
                      <a:gd name="T52" fmla="*/ 0 w 245"/>
                      <a:gd name="T53" fmla="*/ 0 h 310"/>
                      <a:gd name="T54" fmla="*/ 0 w 245"/>
                      <a:gd name="T55" fmla="*/ 0 h 310"/>
                      <a:gd name="T56" fmla="*/ 0 w 245"/>
                      <a:gd name="T57" fmla="*/ 0 h 310"/>
                      <a:gd name="T58" fmla="*/ 0 w 245"/>
                      <a:gd name="T59" fmla="*/ 0 h 310"/>
                      <a:gd name="T60" fmla="*/ 0 w 245"/>
                      <a:gd name="T61" fmla="*/ 0 h 310"/>
                      <a:gd name="T62" fmla="*/ 0 w 245"/>
                      <a:gd name="T63" fmla="*/ 0 h 310"/>
                      <a:gd name="T64" fmla="*/ 0 w 245"/>
                      <a:gd name="T65" fmla="*/ 0 h 310"/>
                      <a:gd name="T66" fmla="*/ 0 w 245"/>
                      <a:gd name="T67" fmla="*/ 0 h 310"/>
                      <a:gd name="T68" fmla="*/ 0 w 245"/>
                      <a:gd name="T69" fmla="*/ 0 h 310"/>
                      <a:gd name="T70" fmla="*/ 0 w 245"/>
                      <a:gd name="T71" fmla="*/ 0 h 310"/>
                      <a:gd name="T72" fmla="*/ 0 w 245"/>
                      <a:gd name="T73" fmla="*/ 0 h 310"/>
                      <a:gd name="T74" fmla="*/ 0 w 245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5"/>
                      <a:gd name="T115" fmla="*/ 0 h 310"/>
                      <a:gd name="T116" fmla="*/ 245 w 245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5" h="310">
                        <a:moveTo>
                          <a:pt x="200" y="116"/>
                        </a:moveTo>
                        <a:lnTo>
                          <a:pt x="208" y="124"/>
                        </a:lnTo>
                        <a:lnTo>
                          <a:pt x="214" y="133"/>
                        </a:lnTo>
                        <a:lnTo>
                          <a:pt x="220" y="144"/>
                        </a:lnTo>
                        <a:lnTo>
                          <a:pt x="223" y="154"/>
                        </a:lnTo>
                        <a:lnTo>
                          <a:pt x="226" y="164"/>
                        </a:lnTo>
                        <a:lnTo>
                          <a:pt x="224" y="176"/>
                        </a:lnTo>
                        <a:lnTo>
                          <a:pt x="222" y="187"/>
                        </a:lnTo>
                        <a:lnTo>
                          <a:pt x="216" y="198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9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2" y="264"/>
                        </a:lnTo>
                        <a:lnTo>
                          <a:pt x="132" y="275"/>
                        </a:lnTo>
                        <a:lnTo>
                          <a:pt x="128" y="278"/>
                        </a:lnTo>
                        <a:lnTo>
                          <a:pt x="126" y="283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2" y="306"/>
                        </a:lnTo>
                        <a:lnTo>
                          <a:pt x="126" y="309"/>
                        </a:lnTo>
                        <a:lnTo>
                          <a:pt x="131" y="310"/>
                        </a:lnTo>
                        <a:lnTo>
                          <a:pt x="135" y="310"/>
                        </a:lnTo>
                        <a:lnTo>
                          <a:pt x="139" y="309"/>
                        </a:lnTo>
                        <a:lnTo>
                          <a:pt x="142" y="306"/>
                        </a:lnTo>
                        <a:lnTo>
                          <a:pt x="154" y="292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20" y="233"/>
                        </a:lnTo>
                        <a:lnTo>
                          <a:pt x="230" y="219"/>
                        </a:lnTo>
                        <a:lnTo>
                          <a:pt x="238" y="204"/>
                        </a:lnTo>
                        <a:lnTo>
                          <a:pt x="244" y="186"/>
                        </a:lnTo>
                        <a:lnTo>
                          <a:pt x="245" y="169"/>
                        </a:lnTo>
                        <a:lnTo>
                          <a:pt x="243" y="152"/>
                        </a:lnTo>
                        <a:lnTo>
                          <a:pt x="237" y="134"/>
                        </a:lnTo>
                        <a:lnTo>
                          <a:pt x="228" y="119"/>
                        </a:lnTo>
                        <a:lnTo>
                          <a:pt x="217" y="105"/>
                        </a:lnTo>
                        <a:lnTo>
                          <a:pt x="203" y="93"/>
                        </a:lnTo>
                        <a:lnTo>
                          <a:pt x="188" y="83"/>
                        </a:lnTo>
                        <a:lnTo>
                          <a:pt x="176" y="76"/>
                        </a:lnTo>
                        <a:lnTo>
                          <a:pt x="163" y="69"/>
                        </a:lnTo>
                        <a:lnTo>
                          <a:pt x="151" y="61"/>
                        </a:lnTo>
                        <a:lnTo>
                          <a:pt x="136" y="54"/>
                        </a:lnTo>
                        <a:lnTo>
                          <a:pt x="122" y="46"/>
                        </a:lnTo>
                        <a:lnTo>
                          <a:pt x="107" y="39"/>
                        </a:lnTo>
                        <a:lnTo>
                          <a:pt x="93" y="31"/>
                        </a:lnTo>
                        <a:lnTo>
                          <a:pt x="79" y="24"/>
                        </a:lnTo>
                        <a:lnTo>
                          <a:pt x="66" y="18"/>
                        </a:lnTo>
                        <a:lnTo>
                          <a:pt x="53" y="13"/>
                        </a:lnTo>
                        <a:lnTo>
                          <a:pt x="40" y="8"/>
                        </a:lnTo>
                        <a:lnTo>
                          <a:pt x="30" y="5"/>
                        </a:lnTo>
                        <a:lnTo>
                          <a:pt x="20" y="1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6" y="20"/>
                        </a:lnTo>
                        <a:lnTo>
                          <a:pt x="47" y="25"/>
                        </a:lnTo>
                        <a:lnTo>
                          <a:pt x="60" y="31"/>
                        </a:lnTo>
                        <a:lnTo>
                          <a:pt x="73" y="37"/>
                        </a:lnTo>
                        <a:lnTo>
                          <a:pt x="86" y="44"/>
                        </a:lnTo>
                        <a:lnTo>
                          <a:pt x="99" y="51"/>
                        </a:lnTo>
                        <a:lnTo>
                          <a:pt x="113" y="57"/>
                        </a:lnTo>
                        <a:lnTo>
                          <a:pt x="126" y="64"/>
                        </a:lnTo>
                        <a:lnTo>
                          <a:pt x="139" y="71"/>
                        </a:lnTo>
                        <a:lnTo>
                          <a:pt x="152" y="79"/>
                        </a:lnTo>
                        <a:lnTo>
                          <a:pt x="165" y="88"/>
                        </a:lnTo>
                        <a:lnTo>
                          <a:pt x="176" y="96"/>
                        </a:lnTo>
                        <a:lnTo>
                          <a:pt x="188" y="106"/>
                        </a:lnTo>
                        <a:lnTo>
                          <a:pt x="200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252" name="Picture 1221" descr="access_point_stylized_gray_small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" y="3642"/>
                  <a:ext cx="43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roup 1222"/>
              <p:cNvGrpSpPr>
                <a:grpSpLocks/>
              </p:cNvGrpSpPr>
              <p:nvPr/>
            </p:nvGrpSpPr>
            <p:grpSpPr bwMode="auto">
              <a:xfrm>
                <a:off x="3552" y="2211"/>
                <a:ext cx="251" cy="226"/>
                <a:chOff x="5072" y="3611"/>
                <a:chExt cx="459" cy="380"/>
              </a:xfrm>
            </p:grpSpPr>
            <p:grpSp>
              <p:nvGrpSpPr>
                <p:cNvPr id="237" name="Group 1223"/>
                <p:cNvGrpSpPr>
                  <a:grpSpLocks/>
                </p:cNvGrpSpPr>
                <p:nvPr/>
              </p:nvGrpSpPr>
              <p:grpSpPr bwMode="auto">
                <a:xfrm>
                  <a:off x="5144" y="3611"/>
                  <a:ext cx="387" cy="99"/>
                  <a:chOff x="5030" y="2639"/>
                  <a:chExt cx="387" cy="99"/>
                </a:xfrm>
              </p:grpSpPr>
              <p:sp>
                <p:nvSpPr>
                  <p:cNvPr id="239" name="Freeform 1224"/>
                  <p:cNvSpPr>
                    <a:spLocks/>
                  </p:cNvSpPr>
                  <p:nvPr/>
                </p:nvSpPr>
                <p:spPr bwMode="auto">
                  <a:xfrm>
                    <a:off x="5134" y="2657"/>
                    <a:ext cx="69" cy="55"/>
                  </a:xfrm>
                  <a:custGeom>
                    <a:avLst/>
                    <a:gdLst>
                      <a:gd name="T0" fmla="*/ 0 w 199"/>
                      <a:gd name="T1" fmla="*/ 0 h 232"/>
                      <a:gd name="T2" fmla="*/ 0 w 199"/>
                      <a:gd name="T3" fmla="*/ 0 h 232"/>
                      <a:gd name="T4" fmla="*/ 0 w 199"/>
                      <a:gd name="T5" fmla="*/ 0 h 232"/>
                      <a:gd name="T6" fmla="*/ 0 w 199"/>
                      <a:gd name="T7" fmla="*/ 0 h 232"/>
                      <a:gd name="T8" fmla="*/ 0 w 199"/>
                      <a:gd name="T9" fmla="*/ 0 h 232"/>
                      <a:gd name="T10" fmla="*/ 0 w 199"/>
                      <a:gd name="T11" fmla="*/ 0 h 232"/>
                      <a:gd name="T12" fmla="*/ 0 w 199"/>
                      <a:gd name="T13" fmla="*/ 0 h 232"/>
                      <a:gd name="T14" fmla="*/ 0 w 199"/>
                      <a:gd name="T15" fmla="*/ 0 h 232"/>
                      <a:gd name="T16" fmla="*/ 0 w 199"/>
                      <a:gd name="T17" fmla="*/ 0 h 232"/>
                      <a:gd name="T18" fmla="*/ 0 w 199"/>
                      <a:gd name="T19" fmla="*/ 0 h 232"/>
                      <a:gd name="T20" fmla="*/ 0 w 199"/>
                      <a:gd name="T21" fmla="*/ 0 h 232"/>
                      <a:gd name="T22" fmla="*/ 0 w 199"/>
                      <a:gd name="T23" fmla="*/ 0 h 232"/>
                      <a:gd name="T24" fmla="*/ 0 w 199"/>
                      <a:gd name="T25" fmla="*/ 0 h 232"/>
                      <a:gd name="T26" fmla="*/ 0 w 199"/>
                      <a:gd name="T27" fmla="*/ 0 h 232"/>
                      <a:gd name="T28" fmla="*/ 0 w 199"/>
                      <a:gd name="T29" fmla="*/ 0 h 232"/>
                      <a:gd name="T30" fmla="*/ 0 w 199"/>
                      <a:gd name="T31" fmla="*/ 0 h 232"/>
                      <a:gd name="T32" fmla="*/ 0 w 199"/>
                      <a:gd name="T33" fmla="*/ 0 h 232"/>
                      <a:gd name="T34" fmla="*/ 0 w 199"/>
                      <a:gd name="T35" fmla="*/ 0 h 232"/>
                      <a:gd name="T36" fmla="*/ 0 w 199"/>
                      <a:gd name="T37" fmla="*/ 0 h 232"/>
                      <a:gd name="T38" fmla="*/ 0 w 199"/>
                      <a:gd name="T39" fmla="*/ 0 h 232"/>
                      <a:gd name="T40" fmla="*/ 0 w 199"/>
                      <a:gd name="T41" fmla="*/ 0 h 232"/>
                      <a:gd name="T42" fmla="*/ 0 w 199"/>
                      <a:gd name="T43" fmla="*/ 0 h 232"/>
                      <a:gd name="T44" fmla="*/ 0 w 199"/>
                      <a:gd name="T45" fmla="*/ 0 h 232"/>
                      <a:gd name="T46" fmla="*/ 0 w 199"/>
                      <a:gd name="T47" fmla="*/ 0 h 232"/>
                      <a:gd name="T48" fmla="*/ 0 w 199"/>
                      <a:gd name="T49" fmla="*/ 0 h 232"/>
                      <a:gd name="T50" fmla="*/ 0 w 199"/>
                      <a:gd name="T51" fmla="*/ 0 h 232"/>
                      <a:gd name="T52" fmla="*/ 0 w 199"/>
                      <a:gd name="T53" fmla="*/ 0 h 232"/>
                      <a:gd name="T54" fmla="*/ 0 w 199"/>
                      <a:gd name="T55" fmla="*/ 0 h 232"/>
                      <a:gd name="T56" fmla="*/ 0 w 199"/>
                      <a:gd name="T57" fmla="*/ 0 h 232"/>
                      <a:gd name="T58" fmla="*/ 0 w 199"/>
                      <a:gd name="T59" fmla="*/ 0 h 232"/>
                      <a:gd name="T60" fmla="*/ 0 w 199"/>
                      <a:gd name="T61" fmla="*/ 0 h 232"/>
                      <a:gd name="T62" fmla="*/ 0 w 199"/>
                      <a:gd name="T63" fmla="*/ 0 h 232"/>
                      <a:gd name="T64" fmla="*/ 0 w 199"/>
                      <a:gd name="T65" fmla="*/ 0 h 232"/>
                      <a:gd name="T66" fmla="*/ 0 w 199"/>
                      <a:gd name="T67" fmla="*/ 0 h 232"/>
                      <a:gd name="T68" fmla="*/ 0 w 199"/>
                      <a:gd name="T69" fmla="*/ 0 h 232"/>
                      <a:gd name="T70" fmla="*/ 0 w 199"/>
                      <a:gd name="T71" fmla="*/ 0 h 232"/>
                      <a:gd name="T72" fmla="*/ 0 w 199"/>
                      <a:gd name="T73" fmla="*/ 0 h 232"/>
                      <a:gd name="T74" fmla="*/ 0 w 199"/>
                      <a:gd name="T75" fmla="*/ 0 h 232"/>
                      <a:gd name="T76" fmla="*/ 0 w 199"/>
                      <a:gd name="T77" fmla="*/ 0 h 232"/>
                      <a:gd name="T78" fmla="*/ 0 w 199"/>
                      <a:gd name="T79" fmla="*/ 0 h 232"/>
                      <a:gd name="T80" fmla="*/ 0 w 199"/>
                      <a:gd name="T81" fmla="*/ 0 h 232"/>
                      <a:gd name="T82" fmla="*/ 0 w 199"/>
                      <a:gd name="T83" fmla="*/ 0 h 232"/>
                      <a:gd name="T84" fmla="*/ 0 w 199"/>
                      <a:gd name="T85" fmla="*/ 0 h 232"/>
                      <a:gd name="T86" fmla="*/ 0 w 199"/>
                      <a:gd name="T87" fmla="*/ 0 h 232"/>
                      <a:gd name="T88" fmla="*/ 0 w 199"/>
                      <a:gd name="T89" fmla="*/ 0 h 232"/>
                      <a:gd name="T90" fmla="*/ 0 w 199"/>
                      <a:gd name="T91" fmla="*/ 0 h 232"/>
                      <a:gd name="T92" fmla="*/ 0 w 199"/>
                      <a:gd name="T93" fmla="*/ 0 h 232"/>
                      <a:gd name="T94" fmla="*/ 0 w 199"/>
                      <a:gd name="T95" fmla="*/ 0 h 232"/>
                      <a:gd name="T96" fmla="*/ 0 w 199"/>
                      <a:gd name="T97" fmla="*/ 0 h 23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99"/>
                      <a:gd name="T148" fmla="*/ 0 h 232"/>
                      <a:gd name="T149" fmla="*/ 199 w 199"/>
                      <a:gd name="T150" fmla="*/ 232 h 23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99" h="232">
                        <a:moveTo>
                          <a:pt x="70" y="29"/>
                        </a:moveTo>
                        <a:lnTo>
                          <a:pt x="55" y="39"/>
                        </a:lnTo>
                        <a:lnTo>
                          <a:pt x="42" y="50"/>
                        </a:lnTo>
                        <a:lnTo>
                          <a:pt x="30" y="63"/>
                        </a:lnTo>
                        <a:lnTo>
                          <a:pt x="20" y="77"/>
                        </a:lnTo>
                        <a:lnTo>
                          <a:pt x="12" y="91"/>
                        </a:lnTo>
                        <a:lnTo>
                          <a:pt x="6" y="108"/>
                        </a:lnTo>
                        <a:lnTo>
                          <a:pt x="2" y="125"/>
                        </a:lnTo>
                        <a:lnTo>
                          <a:pt x="0" y="142"/>
                        </a:lnTo>
                        <a:lnTo>
                          <a:pt x="2" y="166"/>
                        </a:lnTo>
                        <a:lnTo>
                          <a:pt x="12" y="186"/>
                        </a:lnTo>
                        <a:lnTo>
                          <a:pt x="26" y="203"/>
                        </a:lnTo>
                        <a:lnTo>
                          <a:pt x="45" y="216"/>
                        </a:lnTo>
                        <a:lnTo>
                          <a:pt x="66" y="226"/>
                        </a:lnTo>
                        <a:lnTo>
                          <a:pt x="88" y="230"/>
                        </a:lnTo>
                        <a:lnTo>
                          <a:pt x="111" y="232"/>
                        </a:lnTo>
                        <a:lnTo>
                          <a:pt x="134" y="228"/>
                        </a:lnTo>
                        <a:lnTo>
                          <a:pt x="138" y="228"/>
                        </a:lnTo>
                        <a:lnTo>
                          <a:pt x="143" y="226"/>
                        </a:lnTo>
                        <a:lnTo>
                          <a:pt x="147" y="222"/>
                        </a:lnTo>
                        <a:lnTo>
                          <a:pt x="148" y="218"/>
                        </a:lnTo>
                        <a:lnTo>
                          <a:pt x="145" y="212"/>
                        </a:lnTo>
                        <a:lnTo>
                          <a:pt x="141" y="207"/>
                        </a:lnTo>
                        <a:lnTo>
                          <a:pt x="135" y="203"/>
                        </a:lnTo>
                        <a:lnTo>
                          <a:pt x="129" y="201"/>
                        </a:lnTo>
                        <a:lnTo>
                          <a:pt x="117" y="197"/>
                        </a:lnTo>
                        <a:lnTo>
                          <a:pt x="105" y="195"/>
                        </a:lnTo>
                        <a:lnTo>
                          <a:pt x="94" y="193"/>
                        </a:lnTo>
                        <a:lnTo>
                          <a:pt x="83" y="190"/>
                        </a:lnTo>
                        <a:lnTo>
                          <a:pt x="73" y="187"/>
                        </a:lnTo>
                        <a:lnTo>
                          <a:pt x="62" y="182"/>
                        </a:lnTo>
                        <a:lnTo>
                          <a:pt x="53" y="176"/>
                        </a:lnTo>
                        <a:lnTo>
                          <a:pt x="43" y="167"/>
                        </a:lnTo>
                        <a:lnTo>
                          <a:pt x="40" y="128"/>
                        </a:lnTo>
                        <a:lnTo>
                          <a:pt x="49" y="96"/>
                        </a:lnTo>
                        <a:lnTo>
                          <a:pt x="68" y="71"/>
                        </a:lnTo>
                        <a:lnTo>
                          <a:pt x="94" y="50"/>
                        </a:lnTo>
                        <a:lnTo>
                          <a:pt x="122" y="34"/>
                        </a:lnTo>
                        <a:lnTo>
                          <a:pt x="151" y="21"/>
                        </a:lnTo>
                        <a:lnTo>
                          <a:pt x="178" y="12"/>
                        </a:lnTo>
                        <a:lnTo>
                          <a:pt x="199" y="4"/>
                        </a:lnTo>
                        <a:lnTo>
                          <a:pt x="186" y="1"/>
                        </a:lnTo>
                        <a:lnTo>
                          <a:pt x="172" y="0"/>
                        </a:lnTo>
                        <a:lnTo>
                          <a:pt x="156" y="2"/>
                        </a:lnTo>
                        <a:lnTo>
                          <a:pt x="138" y="4"/>
                        </a:lnTo>
                        <a:lnTo>
                          <a:pt x="121" y="10"/>
                        </a:lnTo>
                        <a:lnTo>
                          <a:pt x="103" y="16"/>
                        </a:lnTo>
                        <a:lnTo>
                          <a:pt x="86" y="23"/>
                        </a:lnTo>
                        <a:lnTo>
                          <a:pt x="70" y="2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0" name="Freeform 1225"/>
                  <p:cNvSpPr>
                    <a:spLocks/>
                  </p:cNvSpPr>
                  <p:nvPr/>
                </p:nvSpPr>
                <p:spPr bwMode="auto">
                  <a:xfrm>
                    <a:off x="5252" y="2656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0"/>
                      <a:gd name="T2" fmla="*/ 0 w 128"/>
                      <a:gd name="T3" fmla="*/ 0 h 180"/>
                      <a:gd name="T4" fmla="*/ 0 w 128"/>
                      <a:gd name="T5" fmla="*/ 0 h 180"/>
                      <a:gd name="T6" fmla="*/ 0 w 128"/>
                      <a:gd name="T7" fmla="*/ 0 h 180"/>
                      <a:gd name="T8" fmla="*/ 0 w 128"/>
                      <a:gd name="T9" fmla="*/ 0 h 180"/>
                      <a:gd name="T10" fmla="*/ 0 w 128"/>
                      <a:gd name="T11" fmla="*/ 0 h 180"/>
                      <a:gd name="T12" fmla="*/ 0 w 128"/>
                      <a:gd name="T13" fmla="*/ 0 h 180"/>
                      <a:gd name="T14" fmla="*/ 0 w 128"/>
                      <a:gd name="T15" fmla="*/ 0 h 180"/>
                      <a:gd name="T16" fmla="*/ 0 w 128"/>
                      <a:gd name="T17" fmla="*/ 0 h 180"/>
                      <a:gd name="T18" fmla="*/ 0 w 128"/>
                      <a:gd name="T19" fmla="*/ 0 h 180"/>
                      <a:gd name="T20" fmla="*/ 0 w 128"/>
                      <a:gd name="T21" fmla="*/ 0 h 180"/>
                      <a:gd name="T22" fmla="*/ 0 w 128"/>
                      <a:gd name="T23" fmla="*/ 0 h 180"/>
                      <a:gd name="T24" fmla="*/ 0 w 128"/>
                      <a:gd name="T25" fmla="*/ 0 h 180"/>
                      <a:gd name="T26" fmla="*/ 0 w 128"/>
                      <a:gd name="T27" fmla="*/ 0 h 180"/>
                      <a:gd name="T28" fmla="*/ 0 w 128"/>
                      <a:gd name="T29" fmla="*/ 0 h 180"/>
                      <a:gd name="T30" fmla="*/ 0 w 128"/>
                      <a:gd name="T31" fmla="*/ 0 h 180"/>
                      <a:gd name="T32" fmla="*/ 0 w 128"/>
                      <a:gd name="T33" fmla="*/ 0 h 180"/>
                      <a:gd name="T34" fmla="*/ 0 w 128"/>
                      <a:gd name="T35" fmla="*/ 0 h 180"/>
                      <a:gd name="T36" fmla="*/ 0 w 128"/>
                      <a:gd name="T37" fmla="*/ 0 h 180"/>
                      <a:gd name="T38" fmla="*/ 0 w 128"/>
                      <a:gd name="T39" fmla="*/ 0 h 180"/>
                      <a:gd name="T40" fmla="*/ 0 w 128"/>
                      <a:gd name="T41" fmla="*/ 0 h 180"/>
                      <a:gd name="T42" fmla="*/ 0 w 128"/>
                      <a:gd name="T43" fmla="*/ 0 h 180"/>
                      <a:gd name="T44" fmla="*/ 0 w 128"/>
                      <a:gd name="T45" fmla="*/ 0 h 180"/>
                      <a:gd name="T46" fmla="*/ 0 w 128"/>
                      <a:gd name="T47" fmla="*/ 0 h 180"/>
                      <a:gd name="T48" fmla="*/ 0 w 128"/>
                      <a:gd name="T49" fmla="*/ 0 h 180"/>
                      <a:gd name="T50" fmla="*/ 0 w 128"/>
                      <a:gd name="T51" fmla="*/ 0 h 180"/>
                      <a:gd name="T52" fmla="*/ 0 w 128"/>
                      <a:gd name="T53" fmla="*/ 0 h 180"/>
                      <a:gd name="T54" fmla="*/ 0 w 128"/>
                      <a:gd name="T55" fmla="*/ 0 h 180"/>
                      <a:gd name="T56" fmla="*/ 0 w 128"/>
                      <a:gd name="T57" fmla="*/ 0 h 180"/>
                      <a:gd name="T58" fmla="*/ 0 w 128"/>
                      <a:gd name="T59" fmla="*/ 0 h 180"/>
                      <a:gd name="T60" fmla="*/ 0 w 128"/>
                      <a:gd name="T61" fmla="*/ 0 h 180"/>
                      <a:gd name="T62" fmla="*/ 0 w 128"/>
                      <a:gd name="T63" fmla="*/ 0 h 180"/>
                      <a:gd name="T64" fmla="*/ 0 w 128"/>
                      <a:gd name="T65" fmla="*/ 0 h 180"/>
                      <a:gd name="T66" fmla="*/ 0 w 128"/>
                      <a:gd name="T67" fmla="*/ 0 h 180"/>
                      <a:gd name="T68" fmla="*/ 0 w 128"/>
                      <a:gd name="T69" fmla="*/ 0 h 180"/>
                      <a:gd name="T70" fmla="*/ 0 w 128"/>
                      <a:gd name="T71" fmla="*/ 0 h 180"/>
                      <a:gd name="T72" fmla="*/ 0 w 128"/>
                      <a:gd name="T73" fmla="*/ 0 h 180"/>
                      <a:gd name="T74" fmla="*/ 0 w 128"/>
                      <a:gd name="T75" fmla="*/ 0 h 180"/>
                      <a:gd name="T76" fmla="*/ 0 w 128"/>
                      <a:gd name="T77" fmla="*/ 0 h 180"/>
                      <a:gd name="T78" fmla="*/ 0 w 128"/>
                      <a:gd name="T79" fmla="*/ 0 h 180"/>
                      <a:gd name="T80" fmla="*/ 0 w 128"/>
                      <a:gd name="T81" fmla="*/ 0 h 18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0"/>
                      <a:gd name="T125" fmla="*/ 128 w 128"/>
                      <a:gd name="T126" fmla="*/ 180 h 18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0">
                        <a:moveTo>
                          <a:pt x="108" y="59"/>
                        </a:moveTo>
                        <a:lnTo>
                          <a:pt x="113" y="77"/>
                        </a:lnTo>
                        <a:lnTo>
                          <a:pt x="111" y="94"/>
                        </a:lnTo>
                        <a:lnTo>
                          <a:pt x="103" y="108"/>
                        </a:lnTo>
                        <a:lnTo>
                          <a:pt x="91" y="121"/>
                        </a:lnTo>
                        <a:lnTo>
                          <a:pt x="77" y="132"/>
                        </a:lnTo>
                        <a:lnTo>
                          <a:pt x="61" y="144"/>
                        </a:lnTo>
                        <a:lnTo>
                          <a:pt x="45" y="154"/>
                        </a:lnTo>
                        <a:lnTo>
                          <a:pt x="30" y="164"/>
                        </a:lnTo>
                        <a:lnTo>
                          <a:pt x="28" y="168"/>
                        </a:lnTo>
                        <a:lnTo>
                          <a:pt x="27" y="170"/>
                        </a:lnTo>
                        <a:lnTo>
                          <a:pt x="27" y="174"/>
                        </a:lnTo>
                        <a:lnTo>
                          <a:pt x="28" y="177"/>
                        </a:lnTo>
                        <a:lnTo>
                          <a:pt x="32" y="179"/>
                        </a:lnTo>
                        <a:lnTo>
                          <a:pt x="35" y="180"/>
                        </a:lnTo>
                        <a:lnTo>
                          <a:pt x="37" y="180"/>
                        </a:lnTo>
                        <a:lnTo>
                          <a:pt x="41" y="179"/>
                        </a:lnTo>
                        <a:lnTo>
                          <a:pt x="60" y="169"/>
                        </a:lnTo>
                        <a:lnTo>
                          <a:pt x="77" y="158"/>
                        </a:lnTo>
                        <a:lnTo>
                          <a:pt x="94" y="145"/>
                        </a:lnTo>
                        <a:lnTo>
                          <a:pt x="109" y="130"/>
                        </a:lnTo>
                        <a:lnTo>
                          <a:pt x="120" y="114"/>
                        </a:lnTo>
                        <a:lnTo>
                          <a:pt x="127" y="95"/>
                        </a:lnTo>
                        <a:lnTo>
                          <a:pt x="128" y="76"/>
                        </a:lnTo>
                        <a:lnTo>
                          <a:pt x="123" y="55"/>
                        </a:lnTo>
                        <a:lnTo>
                          <a:pt x="113" y="39"/>
                        </a:lnTo>
                        <a:lnTo>
                          <a:pt x="97" y="25"/>
                        </a:lnTo>
                        <a:lnTo>
                          <a:pt x="79" y="15"/>
                        </a:lnTo>
                        <a:lnTo>
                          <a:pt x="57" y="7"/>
                        </a:lnTo>
                        <a:lnTo>
                          <a:pt x="36" y="2"/>
                        </a:lnTo>
                        <a:lnTo>
                          <a:pt x="19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14" y="9"/>
                        </a:lnTo>
                        <a:lnTo>
                          <a:pt x="29" y="14"/>
                        </a:lnTo>
                        <a:lnTo>
                          <a:pt x="46" y="19"/>
                        </a:lnTo>
                        <a:lnTo>
                          <a:pt x="61" y="23"/>
                        </a:lnTo>
                        <a:lnTo>
                          <a:pt x="76" y="29"/>
                        </a:lnTo>
                        <a:lnTo>
                          <a:pt x="89" y="37"/>
                        </a:lnTo>
                        <a:lnTo>
                          <a:pt x="100" y="46"/>
                        </a:lnTo>
                        <a:lnTo>
                          <a:pt x="108" y="5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1" name="Freeform 1226"/>
                  <p:cNvSpPr>
                    <a:spLocks/>
                  </p:cNvSpPr>
                  <p:nvPr/>
                </p:nvSpPr>
                <p:spPr bwMode="auto">
                  <a:xfrm>
                    <a:off x="5089" y="2646"/>
                    <a:ext cx="114" cy="88"/>
                  </a:xfrm>
                  <a:custGeom>
                    <a:avLst/>
                    <a:gdLst>
                      <a:gd name="T0" fmla="*/ 0 w 322"/>
                      <a:gd name="T1" fmla="*/ 0 h 378"/>
                      <a:gd name="T2" fmla="*/ 0 w 322"/>
                      <a:gd name="T3" fmla="*/ 0 h 378"/>
                      <a:gd name="T4" fmla="*/ 0 w 322"/>
                      <a:gd name="T5" fmla="*/ 0 h 378"/>
                      <a:gd name="T6" fmla="*/ 0 w 322"/>
                      <a:gd name="T7" fmla="*/ 0 h 378"/>
                      <a:gd name="T8" fmla="*/ 0 w 322"/>
                      <a:gd name="T9" fmla="*/ 0 h 378"/>
                      <a:gd name="T10" fmla="*/ 0 w 322"/>
                      <a:gd name="T11" fmla="*/ 0 h 378"/>
                      <a:gd name="T12" fmla="*/ 0 w 322"/>
                      <a:gd name="T13" fmla="*/ 0 h 378"/>
                      <a:gd name="T14" fmla="*/ 0 w 322"/>
                      <a:gd name="T15" fmla="*/ 0 h 378"/>
                      <a:gd name="T16" fmla="*/ 0 w 322"/>
                      <a:gd name="T17" fmla="*/ 0 h 378"/>
                      <a:gd name="T18" fmla="*/ 0 w 322"/>
                      <a:gd name="T19" fmla="*/ 0 h 378"/>
                      <a:gd name="T20" fmla="*/ 0 w 322"/>
                      <a:gd name="T21" fmla="*/ 0 h 378"/>
                      <a:gd name="T22" fmla="*/ 0 w 322"/>
                      <a:gd name="T23" fmla="*/ 0 h 378"/>
                      <a:gd name="T24" fmla="*/ 0 w 322"/>
                      <a:gd name="T25" fmla="*/ 0 h 378"/>
                      <a:gd name="T26" fmla="*/ 0 w 322"/>
                      <a:gd name="T27" fmla="*/ 0 h 378"/>
                      <a:gd name="T28" fmla="*/ 0 w 322"/>
                      <a:gd name="T29" fmla="*/ 0 h 378"/>
                      <a:gd name="T30" fmla="*/ 0 w 322"/>
                      <a:gd name="T31" fmla="*/ 0 h 378"/>
                      <a:gd name="T32" fmla="*/ 0 w 322"/>
                      <a:gd name="T33" fmla="*/ 0 h 378"/>
                      <a:gd name="T34" fmla="*/ 0 w 322"/>
                      <a:gd name="T35" fmla="*/ 0 h 378"/>
                      <a:gd name="T36" fmla="*/ 0 w 322"/>
                      <a:gd name="T37" fmla="*/ 0 h 378"/>
                      <a:gd name="T38" fmla="*/ 0 w 322"/>
                      <a:gd name="T39" fmla="*/ 0 h 378"/>
                      <a:gd name="T40" fmla="*/ 0 w 322"/>
                      <a:gd name="T41" fmla="*/ 0 h 378"/>
                      <a:gd name="T42" fmla="*/ 0 w 322"/>
                      <a:gd name="T43" fmla="*/ 0 h 378"/>
                      <a:gd name="T44" fmla="*/ 0 w 322"/>
                      <a:gd name="T45" fmla="*/ 0 h 378"/>
                      <a:gd name="T46" fmla="*/ 0 w 322"/>
                      <a:gd name="T47" fmla="*/ 0 h 378"/>
                      <a:gd name="T48" fmla="*/ 0 w 322"/>
                      <a:gd name="T49" fmla="*/ 0 h 378"/>
                      <a:gd name="T50" fmla="*/ 0 w 322"/>
                      <a:gd name="T51" fmla="*/ 0 h 378"/>
                      <a:gd name="T52" fmla="*/ 0 w 322"/>
                      <a:gd name="T53" fmla="*/ 0 h 378"/>
                      <a:gd name="T54" fmla="*/ 0 w 322"/>
                      <a:gd name="T55" fmla="*/ 0 h 378"/>
                      <a:gd name="T56" fmla="*/ 0 w 322"/>
                      <a:gd name="T57" fmla="*/ 0 h 378"/>
                      <a:gd name="T58" fmla="*/ 0 w 322"/>
                      <a:gd name="T59" fmla="*/ 0 h 378"/>
                      <a:gd name="T60" fmla="*/ 0 w 322"/>
                      <a:gd name="T61" fmla="*/ 0 h 378"/>
                      <a:gd name="T62" fmla="*/ 0 w 322"/>
                      <a:gd name="T63" fmla="*/ 0 h 378"/>
                      <a:gd name="T64" fmla="*/ 0 w 322"/>
                      <a:gd name="T65" fmla="*/ 0 h 378"/>
                      <a:gd name="T66" fmla="*/ 0 w 322"/>
                      <a:gd name="T67" fmla="*/ 0 h 378"/>
                      <a:gd name="T68" fmla="*/ 0 w 322"/>
                      <a:gd name="T69" fmla="*/ 0 h 378"/>
                      <a:gd name="T70" fmla="*/ 0 w 322"/>
                      <a:gd name="T71" fmla="*/ 0 h 378"/>
                      <a:gd name="T72" fmla="*/ 0 w 322"/>
                      <a:gd name="T73" fmla="*/ 0 h 378"/>
                      <a:gd name="T74" fmla="*/ 0 w 322"/>
                      <a:gd name="T75" fmla="*/ 0 h 378"/>
                      <a:gd name="T76" fmla="*/ 0 w 322"/>
                      <a:gd name="T77" fmla="*/ 0 h 378"/>
                      <a:gd name="T78" fmla="*/ 0 w 322"/>
                      <a:gd name="T79" fmla="*/ 0 h 378"/>
                      <a:gd name="T80" fmla="*/ 0 w 322"/>
                      <a:gd name="T81" fmla="*/ 0 h 378"/>
                      <a:gd name="T82" fmla="*/ 0 w 322"/>
                      <a:gd name="T83" fmla="*/ 0 h 378"/>
                      <a:gd name="T84" fmla="*/ 0 w 322"/>
                      <a:gd name="T85" fmla="*/ 0 h 378"/>
                      <a:gd name="T86" fmla="*/ 0 w 322"/>
                      <a:gd name="T87" fmla="*/ 0 h 37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2"/>
                      <a:gd name="T133" fmla="*/ 0 h 378"/>
                      <a:gd name="T134" fmla="*/ 322 w 322"/>
                      <a:gd name="T135" fmla="*/ 378 h 37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2" h="378">
                        <a:moveTo>
                          <a:pt x="125" y="49"/>
                        </a:moveTo>
                        <a:lnTo>
                          <a:pt x="100" y="70"/>
                        </a:lnTo>
                        <a:lnTo>
                          <a:pt x="76" y="90"/>
                        </a:lnTo>
                        <a:lnTo>
                          <a:pt x="53" y="115"/>
                        </a:lnTo>
                        <a:lnTo>
                          <a:pt x="34" y="140"/>
                        </a:lnTo>
                        <a:lnTo>
                          <a:pt x="17" y="166"/>
                        </a:lnTo>
                        <a:lnTo>
                          <a:pt x="5" y="195"/>
                        </a:lnTo>
                        <a:lnTo>
                          <a:pt x="0" y="226"/>
                        </a:lnTo>
                        <a:lnTo>
                          <a:pt x="1" y="258"/>
                        </a:lnTo>
                        <a:lnTo>
                          <a:pt x="3" y="266"/>
                        </a:lnTo>
                        <a:lnTo>
                          <a:pt x="5" y="275"/>
                        </a:lnTo>
                        <a:lnTo>
                          <a:pt x="9" y="282"/>
                        </a:lnTo>
                        <a:lnTo>
                          <a:pt x="14" y="290"/>
                        </a:lnTo>
                        <a:lnTo>
                          <a:pt x="19" y="297"/>
                        </a:lnTo>
                        <a:lnTo>
                          <a:pt x="26" y="304"/>
                        </a:lnTo>
                        <a:lnTo>
                          <a:pt x="32" y="310"/>
                        </a:lnTo>
                        <a:lnTo>
                          <a:pt x="41" y="314"/>
                        </a:lnTo>
                        <a:lnTo>
                          <a:pt x="56" y="324"/>
                        </a:lnTo>
                        <a:lnTo>
                          <a:pt x="71" y="332"/>
                        </a:lnTo>
                        <a:lnTo>
                          <a:pt x="86" y="338"/>
                        </a:lnTo>
                        <a:lnTo>
                          <a:pt x="103" y="344"/>
                        </a:lnTo>
                        <a:lnTo>
                          <a:pt x="119" y="350"/>
                        </a:lnTo>
                        <a:lnTo>
                          <a:pt x="136" y="355"/>
                        </a:lnTo>
                        <a:lnTo>
                          <a:pt x="152" y="359"/>
                        </a:lnTo>
                        <a:lnTo>
                          <a:pt x="168" y="363"/>
                        </a:lnTo>
                        <a:lnTo>
                          <a:pt x="186" y="366"/>
                        </a:lnTo>
                        <a:lnTo>
                          <a:pt x="202" y="368"/>
                        </a:lnTo>
                        <a:lnTo>
                          <a:pt x="220" y="371"/>
                        </a:lnTo>
                        <a:lnTo>
                          <a:pt x="238" y="373"/>
                        </a:lnTo>
                        <a:lnTo>
                          <a:pt x="254" y="374"/>
                        </a:lnTo>
                        <a:lnTo>
                          <a:pt x="272" y="375"/>
                        </a:lnTo>
                        <a:lnTo>
                          <a:pt x="289" y="376"/>
                        </a:lnTo>
                        <a:lnTo>
                          <a:pt x="306" y="378"/>
                        </a:lnTo>
                        <a:lnTo>
                          <a:pt x="311" y="378"/>
                        </a:lnTo>
                        <a:lnTo>
                          <a:pt x="316" y="375"/>
                        </a:lnTo>
                        <a:lnTo>
                          <a:pt x="320" y="371"/>
                        </a:lnTo>
                        <a:lnTo>
                          <a:pt x="322" y="366"/>
                        </a:lnTo>
                        <a:lnTo>
                          <a:pt x="322" y="360"/>
                        </a:lnTo>
                        <a:lnTo>
                          <a:pt x="320" y="356"/>
                        </a:lnTo>
                        <a:lnTo>
                          <a:pt x="315" y="352"/>
                        </a:lnTo>
                        <a:lnTo>
                          <a:pt x="309" y="350"/>
                        </a:lnTo>
                        <a:lnTo>
                          <a:pt x="294" y="347"/>
                        </a:lnTo>
                        <a:lnTo>
                          <a:pt x="279" y="344"/>
                        </a:lnTo>
                        <a:lnTo>
                          <a:pt x="263" y="341"/>
                        </a:lnTo>
                        <a:lnTo>
                          <a:pt x="247" y="338"/>
                        </a:lnTo>
                        <a:lnTo>
                          <a:pt x="232" y="336"/>
                        </a:lnTo>
                        <a:lnTo>
                          <a:pt x="216" y="334"/>
                        </a:lnTo>
                        <a:lnTo>
                          <a:pt x="200" y="332"/>
                        </a:lnTo>
                        <a:lnTo>
                          <a:pt x="185" y="328"/>
                        </a:lnTo>
                        <a:lnTo>
                          <a:pt x="170" y="326"/>
                        </a:lnTo>
                        <a:lnTo>
                          <a:pt x="154" y="322"/>
                        </a:lnTo>
                        <a:lnTo>
                          <a:pt x="139" y="318"/>
                        </a:lnTo>
                        <a:lnTo>
                          <a:pt x="124" y="314"/>
                        </a:lnTo>
                        <a:lnTo>
                          <a:pt x="110" y="309"/>
                        </a:lnTo>
                        <a:lnTo>
                          <a:pt x="94" y="303"/>
                        </a:lnTo>
                        <a:lnTo>
                          <a:pt x="80" y="297"/>
                        </a:lnTo>
                        <a:lnTo>
                          <a:pt x="66" y="289"/>
                        </a:lnTo>
                        <a:lnTo>
                          <a:pt x="55" y="281"/>
                        </a:lnTo>
                        <a:lnTo>
                          <a:pt x="45" y="271"/>
                        </a:lnTo>
                        <a:lnTo>
                          <a:pt x="38" y="259"/>
                        </a:lnTo>
                        <a:lnTo>
                          <a:pt x="35" y="245"/>
                        </a:lnTo>
                        <a:lnTo>
                          <a:pt x="34" y="232"/>
                        </a:lnTo>
                        <a:lnTo>
                          <a:pt x="35" y="216"/>
                        </a:lnTo>
                        <a:lnTo>
                          <a:pt x="38" y="200"/>
                        </a:lnTo>
                        <a:lnTo>
                          <a:pt x="43" y="187"/>
                        </a:lnTo>
                        <a:lnTo>
                          <a:pt x="51" y="170"/>
                        </a:lnTo>
                        <a:lnTo>
                          <a:pt x="60" y="152"/>
                        </a:lnTo>
                        <a:lnTo>
                          <a:pt x="71" y="137"/>
                        </a:lnTo>
                        <a:lnTo>
                          <a:pt x="83" y="124"/>
                        </a:lnTo>
                        <a:lnTo>
                          <a:pt x="94" y="110"/>
                        </a:lnTo>
                        <a:lnTo>
                          <a:pt x="107" y="96"/>
                        </a:lnTo>
                        <a:lnTo>
                          <a:pt x="123" y="82"/>
                        </a:lnTo>
                        <a:lnTo>
                          <a:pt x="138" y="69"/>
                        </a:lnTo>
                        <a:lnTo>
                          <a:pt x="153" y="57"/>
                        </a:lnTo>
                        <a:lnTo>
                          <a:pt x="173" y="47"/>
                        </a:lnTo>
                        <a:lnTo>
                          <a:pt x="195" y="38"/>
                        </a:lnTo>
                        <a:lnTo>
                          <a:pt x="218" y="28"/>
                        </a:lnTo>
                        <a:lnTo>
                          <a:pt x="238" y="20"/>
                        </a:lnTo>
                        <a:lnTo>
                          <a:pt x="254" y="13"/>
                        </a:lnTo>
                        <a:lnTo>
                          <a:pt x="264" y="7"/>
                        </a:lnTo>
                        <a:lnTo>
                          <a:pt x="268" y="2"/>
                        </a:lnTo>
                        <a:lnTo>
                          <a:pt x="256" y="0"/>
                        </a:lnTo>
                        <a:lnTo>
                          <a:pt x="240" y="1"/>
                        </a:lnTo>
                        <a:lnTo>
                          <a:pt x="221" y="4"/>
                        </a:lnTo>
                        <a:lnTo>
                          <a:pt x="201" y="10"/>
                        </a:lnTo>
                        <a:lnTo>
                          <a:pt x="180" y="18"/>
                        </a:lnTo>
                        <a:lnTo>
                          <a:pt x="160" y="27"/>
                        </a:lnTo>
                        <a:lnTo>
                          <a:pt x="141" y="38"/>
                        </a:lnTo>
                        <a:lnTo>
                          <a:pt x="125" y="4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2" name="Freeform 1227"/>
                  <p:cNvSpPr>
                    <a:spLocks/>
                  </p:cNvSpPr>
                  <p:nvPr/>
                </p:nvSpPr>
                <p:spPr bwMode="auto">
                  <a:xfrm>
                    <a:off x="5250" y="2643"/>
                    <a:ext cx="99" cy="59"/>
                  </a:xfrm>
                  <a:custGeom>
                    <a:avLst/>
                    <a:gdLst>
                      <a:gd name="T0" fmla="*/ 0 w 283"/>
                      <a:gd name="T1" fmla="*/ 0 h 252"/>
                      <a:gd name="T2" fmla="*/ 0 w 283"/>
                      <a:gd name="T3" fmla="*/ 0 h 252"/>
                      <a:gd name="T4" fmla="*/ 0 w 283"/>
                      <a:gd name="T5" fmla="*/ 0 h 252"/>
                      <a:gd name="T6" fmla="*/ 0 w 283"/>
                      <a:gd name="T7" fmla="*/ 0 h 252"/>
                      <a:gd name="T8" fmla="*/ 0 w 283"/>
                      <a:gd name="T9" fmla="*/ 0 h 252"/>
                      <a:gd name="T10" fmla="*/ 0 w 283"/>
                      <a:gd name="T11" fmla="*/ 0 h 252"/>
                      <a:gd name="T12" fmla="*/ 0 w 283"/>
                      <a:gd name="T13" fmla="*/ 0 h 252"/>
                      <a:gd name="T14" fmla="*/ 0 w 283"/>
                      <a:gd name="T15" fmla="*/ 0 h 252"/>
                      <a:gd name="T16" fmla="*/ 0 w 283"/>
                      <a:gd name="T17" fmla="*/ 0 h 252"/>
                      <a:gd name="T18" fmla="*/ 0 w 283"/>
                      <a:gd name="T19" fmla="*/ 0 h 252"/>
                      <a:gd name="T20" fmla="*/ 0 w 283"/>
                      <a:gd name="T21" fmla="*/ 0 h 252"/>
                      <a:gd name="T22" fmla="*/ 0 w 283"/>
                      <a:gd name="T23" fmla="*/ 0 h 252"/>
                      <a:gd name="T24" fmla="*/ 0 w 283"/>
                      <a:gd name="T25" fmla="*/ 0 h 252"/>
                      <a:gd name="T26" fmla="*/ 0 w 283"/>
                      <a:gd name="T27" fmla="*/ 0 h 252"/>
                      <a:gd name="T28" fmla="*/ 0 w 283"/>
                      <a:gd name="T29" fmla="*/ 0 h 252"/>
                      <a:gd name="T30" fmla="*/ 0 w 283"/>
                      <a:gd name="T31" fmla="*/ 0 h 252"/>
                      <a:gd name="T32" fmla="*/ 0 w 283"/>
                      <a:gd name="T33" fmla="*/ 0 h 252"/>
                      <a:gd name="T34" fmla="*/ 0 w 283"/>
                      <a:gd name="T35" fmla="*/ 0 h 252"/>
                      <a:gd name="T36" fmla="*/ 0 w 283"/>
                      <a:gd name="T37" fmla="*/ 0 h 252"/>
                      <a:gd name="T38" fmla="*/ 0 w 283"/>
                      <a:gd name="T39" fmla="*/ 0 h 252"/>
                      <a:gd name="T40" fmla="*/ 0 w 283"/>
                      <a:gd name="T41" fmla="*/ 0 h 252"/>
                      <a:gd name="T42" fmla="*/ 0 w 283"/>
                      <a:gd name="T43" fmla="*/ 0 h 252"/>
                      <a:gd name="T44" fmla="*/ 0 w 283"/>
                      <a:gd name="T45" fmla="*/ 0 h 252"/>
                      <a:gd name="T46" fmla="*/ 0 w 283"/>
                      <a:gd name="T47" fmla="*/ 0 h 252"/>
                      <a:gd name="T48" fmla="*/ 0 w 283"/>
                      <a:gd name="T49" fmla="*/ 0 h 252"/>
                      <a:gd name="T50" fmla="*/ 0 w 283"/>
                      <a:gd name="T51" fmla="*/ 0 h 252"/>
                      <a:gd name="T52" fmla="*/ 0 w 283"/>
                      <a:gd name="T53" fmla="*/ 0 h 252"/>
                      <a:gd name="T54" fmla="*/ 0 w 283"/>
                      <a:gd name="T55" fmla="*/ 0 h 252"/>
                      <a:gd name="T56" fmla="*/ 0 w 283"/>
                      <a:gd name="T57" fmla="*/ 0 h 252"/>
                      <a:gd name="T58" fmla="*/ 0 w 283"/>
                      <a:gd name="T59" fmla="*/ 0 h 252"/>
                      <a:gd name="T60" fmla="*/ 0 w 283"/>
                      <a:gd name="T61" fmla="*/ 0 h 252"/>
                      <a:gd name="T62" fmla="*/ 0 w 283"/>
                      <a:gd name="T63" fmla="*/ 0 h 252"/>
                      <a:gd name="T64" fmla="*/ 0 w 283"/>
                      <a:gd name="T65" fmla="*/ 0 h 252"/>
                      <a:gd name="T66" fmla="*/ 0 w 283"/>
                      <a:gd name="T67" fmla="*/ 0 h 252"/>
                      <a:gd name="T68" fmla="*/ 0 w 283"/>
                      <a:gd name="T69" fmla="*/ 0 h 252"/>
                      <a:gd name="T70" fmla="*/ 0 w 283"/>
                      <a:gd name="T71" fmla="*/ 0 h 252"/>
                      <a:gd name="T72" fmla="*/ 0 w 283"/>
                      <a:gd name="T73" fmla="*/ 0 h 252"/>
                      <a:gd name="T74" fmla="*/ 0 w 283"/>
                      <a:gd name="T75" fmla="*/ 0 h 252"/>
                      <a:gd name="T76" fmla="*/ 0 w 283"/>
                      <a:gd name="T77" fmla="*/ 0 h 252"/>
                      <a:gd name="T78" fmla="*/ 0 w 283"/>
                      <a:gd name="T79" fmla="*/ 0 h 252"/>
                      <a:gd name="T80" fmla="*/ 0 w 283"/>
                      <a:gd name="T81" fmla="*/ 0 h 252"/>
                      <a:gd name="T82" fmla="*/ 0 w 283"/>
                      <a:gd name="T83" fmla="*/ 0 h 252"/>
                      <a:gd name="T84" fmla="*/ 0 w 283"/>
                      <a:gd name="T85" fmla="*/ 0 h 252"/>
                      <a:gd name="T86" fmla="*/ 0 w 283"/>
                      <a:gd name="T87" fmla="*/ 0 h 252"/>
                      <a:gd name="T88" fmla="*/ 0 w 283"/>
                      <a:gd name="T89" fmla="*/ 0 h 252"/>
                      <a:gd name="T90" fmla="*/ 0 w 283"/>
                      <a:gd name="T91" fmla="*/ 0 h 252"/>
                      <a:gd name="T92" fmla="*/ 0 w 283"/>
                      <a:gd name="T93" fmla="*/ 0 h 252"/>
                      <a:gd name="T94" fmla="*/ 0 w 283"/>
                      <a:gd name="T95" fmla="*/ 0 h 252"/>
                      <a:gd name="T96" fmla="*/ 0 w 283"/>
                      <a:gd name="T97" fmla="*/ 0 h 252"/>
                      <a:gd name="T98" fmla="*/ 0 w 283"/>
                      <a:gd name="T99" fmla="*/ 0 h 252"/>
                      <a:gd name="T100" fmla="*/ 0 w 283"/>
                      <a:gd name="T101" fmla="*/ 0 h 252"/>
                      <a:gd name="T102" fmla="*/ 0 w 283"/>
                      <a:gd name="T103" fmla="*/ 0 h 252"/>
                      <a:gd name="T104" fmla="*/ 0 w 283"/>
                      <a:gd name="T105" fmla="*/ 0 h 252"/>
                      <a:gd name="T106" fmla="*/ 0 w 283"/>
                      <a:gd name="T107" fmla="*/ 0 h 252"/>
                      <a:gd name="T108" fmla="*/ 0 w 283"/>
                      <a:gd name="T109" fmla="*/ 0 h 252"/>
                      <a:gd name="T110" fmla="*/ 0 w 283"/>
                      <a:gd name="T111" fmla="*/ 0 h 252"/>
                      <a:gd name="T112" fmla="*/ 0 w 283"/>
                      <a:gd name="T113" fmla="*/ 0 h 252"/>
                      <a:gd name="T114" fmla="*/ 0 w 283"/>
                      <a:gd name="T115" fmla="*/ 0 h 252"/>
                      <a:gd name="T116" fmla="*/ 0 w 283"/>
                      <a:gd name="T117" fmla="*/ 0 h 252"/>
                      <a:gd name="T118" fmla="*/ 0 w 283"/>
                      <a:gd name="T119" fmla="*/ 0 h 252"/>
                      <a:gd name="T120" fmla="*/ 0 w 283"/>
                      <a:gd name="T121" fmla="*/ 0 h 2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3"/>
                      <a:gd name="T184" fmla="*/ 0 h 252"/>
                      <a:gd name="T185" fmla="*/ 283 w 283"/>
                      <a:gd name="T186" fmla="*/ 252 h 2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3" h="252">
                        <a:moveTo>
                          <a:pt x="235" y="77"/>
                        </a:moveTo>
                        <a:lnTo>
                          <a:pt x="248" y="91"/>
                        </a:lnTo>
                        <a:lnTo>
                          <a:pt x="256" y="107"/>
                        </a:lnTo>
                        <a:lnTo>
                          <a:pt x="259" y="124"/>
                        </a:lnTo>
                        <a:lnTo>
                          <a:pt x="259" y="142"/>
                        </a:lnTo>
                        <a:lnTo>
                          <a:pt x="257" y="157"/>
                        </a:lnTo>
                        <a:lnTo>
                          <a:pt x="252" y="170"/>
                        </a:lnTo>
                        <a:lnTo>
                          <a:pt x="244" y="183"/>
                        </a:lnTo>
                        <a:lnTo>
                          <a:pt x="236" y="193"/>
                        </a:lnTo>
                        <a:lnTo>
                          <a:pt x="225" y="204"/>
                        </a:lnTo>
                        <a:lnTo>
                          <a:pt x="215" y="214"/>
                        </a:lnTo>
                        <a:lnTo>
                          <a:pt x="204" y="224"/>
                        </a:lnTo>
                        <a:lnTo>
                          <a:pt x="194" y="234"/>
                        </a:lnTo>
                        <a:lnTo>
                          <a:pt x="191" y="238"/>
                        </a:lnTo>
                        <a:lnTo>
                          <a:pt x="191" y="241"/>
                        </a:lnTo>
                        <a:lnTo>
                          <a:pt x="191" y="245"/>
                        </a:lnTo>
                        <a:lnTo>
                          <a:pt x="194" y="248"/>
                        </a:lnTo>
                        <a:lnTo>
                          <a:pt x="197" y="250"/>
                        </a:lnTo>
                        <a:lnTo>
                          <a:pt x="202" y="252"/>
                        </a:lnTo>
                        <a:lnTo>
                          <a:pt x="205" y="250"/>
                        </a:lnTo>
                        <a:lnTo>
                          <a:pt x="209" y="248"/>
                        </a:lnTo>
                        <a:lnTo>
                          <a:pt x="232" y="233"/>
                        </a:lnTo>
                        <a:lnTo>
                          <a:pt x="252" y="214"/>
                        </a:lnTo>
                        <a:lnTo>
                          <a:pt x="268" y="192"/>
                        </a:lnTo>
                        <a:lnTo>
                          <a:pt x="278" y="167"/>
                        </a:lnTo>
                        <a:lnTo>
                          <a:pt x="283" y="141"/>
                        </a:lnTo>
                        <a:lnTo>
                          <a:pt x="280" y="115"/>
                        </a:lnTo>
                        <a:lnTo>
                          <a:pt x="271" y="91"/>
                        </a:lnTo>
                        <a:lnTo>
                          <a:pt x="252" y="69"/>
                        </a:lnTo>
                        <a:lnTo>
                          <a:pt x="238" y="57"/>
                        </a:lnTo>
                        <a:lnTo>
                          <a:pt x="222" y="48"/>
                        </a:lnTo>
                        <a:lnTo>
                          <a:pt x="204" y="39"/>
                        </a:lnTo>
                        <a:lnTo>
                          <a:pt x="184" y="31"/>
                        </a:lnTo>
                        <a:lnTo>
                          <a:pt x="164" y="23"/>
                        </a:lnTo>
                        <a:lnTo>
                          <a:pt x="144" y="17"/>
                        </a:lnTo>
                        <a:lnTo>
                          <a:pt x="123" y="13"/>
                        </a:lnTo>
                        <a:lnTo>
                          <a:pt x="103" y="8"/>
                        </a:lnTo>
                        <a:lnTo>
                          <a:pt x="83" y="5"/>
                        </a:ln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4" y="2"/>
                        </a:lnTo>
                        <a:lnTo>
                          <a:pt x="0" y="5"/>
                        </a:lnTo>
                        <a:lnTo>
                          <a:pt x="12" y="7"/>
                        </a:lnTo>
                        <a:lnTo>
                          <a:pt x="24" y="8"/>
                        </a:lnTo>
                        <a:lnTo>
                          <a:pt x="38" y="10"/>
                        </a:lnTo>
                        <a:lnTo>
                          <a:pt x="52" y="13"/>
                        </a:lnTo>
                        <a:lnTo>
                          <a:pt x="66" y="16"/>
                        </a:lnTo>
                        <a:lnTo>
                          <a:pt x="82" y="18"/>
                        </a:lnTo>
                        <a:lnTo>
                          <a:pt x="98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4"/>
                        </a:lnTo>
                        <a:lnTo>
                          <a:pt x="162" y="39"/>
                        </a:lnTo>
                        <a:lnTo>
                          <a:pt x="177" y="45"/>
                        </a:lnTo>
                        <a:lnTo>
                          <a:pt x="193" y="52"/>
                        </a:lnTo>
                        <a:lnTo>
                          <a:pt x="208" y="60"/>
                        </a:lnTo>
                        <a:lnTo>
                          <a:pt x="222" y="68"/>
                        </a:lnTo>
                        <a:lnTo>
                          <a:pt x="235" y="77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3" name="Freeform 1228"/>
                  <p:cNvSpPr>
                    <a:spLocks/>
                  </p:cNvSpPr>
                  <p:nvPr/>
                </p:nvSpPr>
                <p:spPr bwMode="auto">
                  <a:xfrm>
                    <a:off x="5047" y="2671"/>
                    <a:ext cx="40" cy="55"/>
                  </a:xfrm>
                  <a:custGeom>
                    <a:avLst/>
                    <a:gdLst>
                      <a:gd name="T0" fmla="*/ 0 w 114"/>
                      <a:gd name="T1" fmla="*/ 0 h 238"/>
                      <a:gd name="T2" fmla="*/ 0 w 114"/>
                      <a:gd name="T3" fmla="*/ 0 h 238"/>
                      <a:gd name="T4" fmla="*/ 0 w 114"/>
                      <a:gd name="T5" fmla="*/ 0 h 238"/>
                      <a:gd name="T6" fmla="*/ 0 w 114"/>
                      <a:gd name="T7" fmla="*/ 0 h 238"/>
                      <a:gd name="T8" fmla="*/ 0 w 114"/>
                      <a:gd name="T9" fmla="*/ 0 h 238"/>
                      <a:gd name="T10" fmla="*/ 0 w 114"/>
                      <a:gd name="T11" fmla="*/ 0 h 238"/>
                      <a:gd name="T12" fmla="*/ 0 w 114"/>
                      <a:gd name="T13" fmla="*/ 0 h 238"/>
                      <a:gd name="T14" fmla="*/ 0 w 114"/>
                      <a:gd name="T15" fmla="*/ 0 h 238"/>
                      <a:gd name="T16" fmla="*/ 0 w 114"/>
                      <a:gd name="T17" fmla="*/ 0 h 238"/>
                      <a:gd name="T18" fmla="*/ 0 w 114"/>
                      <a:gd name="T19" fmla="*/ 0 h 238"/>
                      <a:gd name="T20" fmla="*/ 0 w 114"/>
                      <a:gd name="T21" fmla="*/ 0 h 238"/>
                      <a:gd name="T22" fmla="*/ 0 w 114"/>
                      <a:gd name="T23" fmla="*/ 0 h 238"/>
                      <a:gd name="T24" fmla="*/ 0 w 114"/>
                      <a:gd name="T25" fmla="*/ 0 h 238"/>
                      <a:gd name="T26" fmla="*/ 0 w 114"/>
                      <a:gd name="T27" fmla="*/ 0 h 238"/>
                      <a:gd name="T28" fmla="*/ 0 w 114"/>
                      <a:gd name="T29" fmla="*/ 0 h 238"/>
                      <a:gd name="T30" fmla="*/ 0 w 114"/>
                      <a:gd name="T31" fmla="*/ 0 h 238"/>
                      <a:gd name="T32" fmla="*/ 0 w 114"/>
                      <a:gd name="T33" fmla="*/ 0 h 238"/>
                      <a:gd name="T34" fmla="*/ 0 w 114"/>
                      <a:gd name="T35" fmla="*/ 0 h 238"/>
                      <a:gd name="T36" fmla="*/ 0 w 114"/>
                      <a:gd name="T37" fmla="*/ 0 h 238"/>
                      <a:gd name="T38" fmla="*/ 0 w 114"/>
                      <a:gd name="T39" fmla="*/ 0 h 238"/>
                      <a:gd name="T40" fmla="*/ 0 w 114"/>
                      <a:gd name="T41" fmla="*/ 0 h 238"/>
                      <a:gd name="T42" fmla="*/ 0 w 114"/>
                      <a:gd name="T43" fmla="*/ 0 h 238"/>
                      <a:gd name="T44" fmla="*/ 0 w 114"/>
                      <a:gd name="T45" fmla="*/ 0 h 238"/>
                      <a:gd name="T46" fmla="*/ 0 w 114"/>
                      <a:gd name="T47" fmla="*/ 0 h 238"/>
                      <a:gd name="T48" fmla="*/ 0 w 114"/>
                      <a:gd name="T49" fmla="*/ 0 h 238"/>
                      <a:gd name="T50" fmla="*/ 0 w 114"/>
                      <a:gd name="T51" fmla="*/ 0 h 238"/>
                      <a:gd name="T52" fmla="*/ 0 w 114"/>
                      <a:gd name="T53" fmla="*/ 0 h 238"/>
                      <a:gd name="T54" fmla="*/ 0 w 114"/>
                      <a:gd name="T55" fmla="*/ 0 h 238"/>
                      <a:gd name="T56" fmla="*/ 0 w 114"/>
                      <a:gd name="T57" fmla="*/ 0 h 238"/>
                      <a:gd name="T58" fmla="*/ 0 w 114"/>
                      <a:gd name="T59" fmla="*/ 0 h 238"/>
                      <a:gd name="T60" fmla="*/ 0 w 114"/>
                      <a:gd name="T61" fmla="*/ 0 h 238"/>
                      <a:gd name="T62" fmla="*/ 0 w 114"/>
                      <a:gd name="T63" fmla="*/ 0 h 238"/>
                      <a:gd name="T64" fmla="*/ 0 w 114"/>
                      <a:gd name="T65" fmla="*/ 0 h 238"/>
                      <a:gd name="T66" fmla="*/ 0 w 114"/>
                      <a:gd name="T67" fmla="*/ 0 h 238"/>
                      <a:gd name="T68" fmla="*/ 0 w 114"/>
                      <a:gd name="T69" fmla="*/ 0 h 238"/>
                      <a:gd name="T70" fmla="*/ 0 w 114"/>
                      <a:gd name="T71" fmla="*/ 0 h 238"/>
                      <a:gd name="T72" fmla="*/ 0 w 114"/>
                      <a:gd name="T73" fmla="*/ 0 h 238"/>
                      <a:gd name="T74" fmla="*/ 0 w 114"/>
                      <a:gd name="T75" fmla="*/ 0 h 238"/>
                      <a:gd name="T76" fmla="*/ 0 w 114"/>
                      <a:gd name="T77" fmla="*/ 0 h 238"/>
                      <a:gd name="T78" fmla="*/ 0 w 114"/>
                      <a:gd name="T79" fmla="*/ 0 h 238"/>
                      <a:gd name="T80" fmla="*/ 0 w 114"/>
                      <a:gd name="T81" fmla="*/ 0 h 2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4"/>
                      <a:gd name="T124" fmla="*/ 0 h 238"/>
                      <a:gd name="T125" fmla="*/ 114 w 114"/>
                      <a:gd name="T126" fmla="*/ 238 h 2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4" h="238">
                        <a:moveTo>
                          <a:pt x="0" y="130"/>
                        </a:moveTo>
                        <a:lnTo>
                          <a:pt x="0" y="149"/>
                        </a:lnTo>
                        <a:lnTo>
                          <a:pt x="4" y="168"/>
                        </a:lnTo>
                        <a:lnTo>
                          <a:pt x="12" y="185"/>
                        </a:lnTo>
                        <a:lnTo>
                          <a:pt x="24" y="200"/>
                        </a:lnTo>
                        <a:lnTo>
                          <a:pt x="38" y="213"/>
                        </a:lnTo>
                        <a:lnTo>
                          <a:pt x="55" y="224"/>
                        </a:lnTo>
                        <a:lnTo>
                          <a:pt x="73" y="232"/>
                        </a:lnTo>
                        <a:lnTo>
                          <a:pt x="92" y="237"/>
                        </a:lnTo>
                        <a:lnTo>
                          <a:pt x="98" y="238"/>
                        </a:lnTo>
                        <a:lnTo>
                          <a:pt x="104" y="235"/>
                        </a:lnTo>
                        <a:lnTo>
                          <a:pt x="109" y="232"/>
                        </a:lnTo>
                        <a:lnTo>
                          <a:pt x="111" y="227"/>
                        </a:lnTo>
                        <a:lnTo>
                          <a:pt x="111" y="222"/>
                        </a:lnTo>
                        <a:lnTo>
                          <a:pt x="110" y="216"/>
                        </a:lnTo>
                        <a:lnTo>
                          <a:pt x="106" y="211"/>
                        </a:lnTo>
                        <a:lnTo>
                          <a:pt x="100" y="209"/>
                        </a:lnTo>
                        <a:lnTo>
                          <a:pt x="82" y="202"/>
                        </a:lnTo>
                        <a:lnTo>
                          <a:pt x="64" y="193"/>
                        </a:lnTo>
                        <a:lnTo>
                          <a:pt x="50" y="180"/>
                        </a:lnTo>
                        <a:lnTo>
                          <a:pt x="39" y="167"/>
                        </a:lnTo>
                        <a:lnTo>
                          <a:pt x="32" y="149"/>
                        </a:lnTo>
                        <a:lnTo>
                          <a:pt x="29" y="131"/>
                        </a:lnTo>
                        <a:lnTo>
                          <a:pt x="29" y="111"/>
                        </a:lnTo>
                        <a:lnTo>
                          <a:pt x="35" y="91"/>
                        </a:lnTo>
                        <a:lnTo>
                          <a:pt x="42" y="76"/>
                        </a:lnTo>
                        <a:lnTo>
                          <a:pt x="51" y="62"/>
                        </a:lnTo>
                        <a:lnTo>
                          <a:pt x="62" y="49"/>
                        </a:lnTo>
                        <a:lnTo>
                          <a:pt x="73" y="38"/>
                        </a:lnTo>
                        <a:lnTo>
                          <a:pt x="84" y="28"/>
                        </a:lnTo>
                        <a:lnTo>
                          <a:pt x="96" y="18"/>
                        </a:lnTo>
                        <a:lnTo>
                          <a:pt x="106" y="9"/>
                        </a:lnTo>
                        <a:lnTo>
                          <a:pt x="114" y="1"/>
                        </a:lnTo>
                        <a:lnTo>
                          <a:pt x="106" y="0"/>
                        </a:lnTo>
                        <a:lnTo>
                          <a:pt x="93" y="6"/>
                        </a:lnTo>
                        <a:lnTo>
                          <a:pt x="76" y="18"/>
                        </a:lnTo>
                        <a:lnTo>
                          <a:pt x="56" y="36"/>
                        </a:lnTo>
                        <a:lnTo>
                          <a:pt x="37" y="57"/>
                        </a:lnTo>
                        <a:lnTo>
                          <a:pt x="20" y="80"/>
                        </a:lnTo>
                        <a:lnTo>
                          <a:pt x="7" y="106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4" name="Freeform 1229"/>
                  <p:cNvSpPr>
                    <a:spLocks/>
                  </p:cNvSpPr>
                  <p:nvPr/>
                </p:nvSpPr>
                <p:spPr bwMode="auto">
                  <a:xfrm>
                    <a:off x="5330" y="2639"/>
                    <a:ext cx="87" cy="73"/>
                  </a:xfrm>
                  <a:custGeom>
                    <a:avLst/>
                    <a:gdLst>
                      <a:gd name="T0" fmla="*/ 0 w 246"/>
                      <a:gd name="T1" fmla="*/ 0 h 310"/>
                      <a:gd name="T2" fmla="*/ 0 w 246"/>
                      <a:gd name="T3" fmla="*/ 0 h 310"/>
                      <a:gd name="T4" fmla="*/ 0 w 246"/>
                      <a:gd name="T5" fmla="*/ 0 h 310"/>
                      <a:gd name="T6" fmla="*/ 0 w 246"/>
                      <a:gd name="T7" fmla="*/ 0 h 310"/>
                      <a:gd name="T8" fmla="*/ 0 w 246"/>
                      <a:gd name="T9" fmla="*/ 0 h 310"/>
                      <a:gd name="T10" fmla="*/ 0 w 246"/>
                      <a:gd name="T11" fmla="*/ 0 h 310"/>
                      <a:gd name="T12" fmla="*/ 0 w 246"/>
                      <a:gd name="T13" fmla="*/ 0 h 310"/>
                      <a:gd name="T14" fmla="*/ 0 w 246"/>
                      <a:gd name="T15" fmla="*/ 0 h 310"/>
                      <a:gd name="T16" fmla="*/ 0 w 246"/>
                      <a:gd name="T17" fmla="*/ 0 h 310"/>
                      <a:gd name="T18" fmla="*/ 0 w 246"/>
                      <a:gd name="T19" fmla="*/ 0 h 310"/>
                      <a:gd name="T20" fmla="*/ 0 w 246"/>
                      <a:gd name="T21" fmla="*/ 0 h 310"/>
                      <a:gd name="T22" fmla="*/ 0 w 246"/>
                      <a:gd name="T23" fmla="*/ 0 h 310"/>
                      <a:gd name="T24" fmla="*/ 0 w 246"/>
                      <a:gd name="T25" fmla="*/ 0 h 310"/>
                      <a:gd name="T26" fmla="*/ 0 w 246"/>
                      <a:gd name="T27" fmla="*/ 0 h 310"/>
                      <a:gd name="T28" fmla="*/ 0 w 246"/>
                      <a:gd name="T29" fmla="*/ 0 h 310"/>
                      <a:gd name="T30" fmla="*/ 0 w 246"/>
                      <a:gd name="T31" fmla="*/ 0 h 310"/>
                      <a:gd name="T32" fmla="*/ 0 w 246"/>
                      <a:gd name="T33" fmla="*/ 0 h 310"/>
                      <a:gd name="T34" fmla="*/ 0 w 246"/>
                      <a:gd name="T35" fmla="*/ 0 h 310"/>
                      <a:gd name="T36" fmla="*/ 0 w 246"/>
                      <a:gd name="T37" fmla="*/ 0 h 310"/>
                      <a:gd name="T38" fmla="*/ 0 w 246"/>
                      <a:gd name="T39" fmla="*/ 0 h 310"/>
                      <a:gd name="T40" fmla="*/ 0 w 246"/>
                      <a:gd name="T41" fmla="*/ 0 h 310"/>
                      <a:gd name="T42" fmla="*/ 0 w 246"/>
                      <a:gd name="T43" fmla="*/ 0 h 310"/>
                      <a:gd name="T44" fmla="*/ 0 w 246"/>
                      <a:gd name="T45" fmla="*/ 0 h 310"/>
                      <a:gd name="T46" fmla="*/ 0 w 246"/>
                      <a:gd name="T47" fmla="*/ 0 h 310"/>
                      <a:gd name="T48" fmla="*/ 0 w 246"/>
                      <a:gd name="T49" fmla="*/ 0 h 310"/>
                      <a:gd name="T50" fmla="*/ 0 w 246"/>
                      <a:gd name="T51" fmla="*/ 0 h 310"/>
                      <a:gd name="T52" fmla="*/ 0 w 246"/>
                      <a:gd name="T53" fmla="*/ 0 h 310"/>
                      <a:gd name="T54" fmla="*/ 0 w 246"/>
                      <a:gd name="T55" fmla="*/ 0 h 310"/>
                      <a:gd name="T56" fmla="*/ 0 w 246"/>
                      <a:gd name="T57" fmla="*/ 0 h 310"/>
                      <a:gd name="T58" fmla="*/ 0 w 246"/>
                      <a:gd name="T59" fmla="*/ 0 h 310"/>
                      <a:gd name="T60" fmla="*/ 0 w 246"/>
                      <a:gd name="T61" fmla="*/ 0 h 310"/>
                      <a:gd name="T62" fmla="*/ 0 w 246"/>
                      <a:gd name="T63" fmla="*/ 0 h 310"/>
                      <a:gd name="T64" fmla="*/ 0 w 246"/>
                      <a:gd name="T65" fmla="*/ 0 h 310"/>
                      <a:gd name="T66" fmla="*/ 0 w 246"/>
                      <a:gd name="T67" fmla="*/ 0 h 310"/>
                      <a:gd name="T68" fmla="*/ 0 w 246"/>
                      <a:gd name="T69" fmla="*/ 0 h 310"/>
                      <a:gd name="T70" fmla="*/ 0 w 246"/>
                      <a:gd name="T71" fmla="*/ 0 h 310"/>
                      <a:gd name="T72" fmla="*/ 0 w 246"/>
                      <a:gd name="T73" fmla="*/ 0 h 310"/>
                      <a:gd name="T74" fmla="*/ 0 w 246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6"/>
                      <a:gd name="T115" fmla="*/ 0 h 310"/>
                      <a:gd name="T116" fmla="*/ 246 w 246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6" h="310">
                        <a:moveTo>
                          <a:pt x="199" y="116"/>
                        </a:moveTo>
                        <a:lnTo>
                          <a:pt x="207" y="124"/>
                        </a:lnTo>
                        <a:lnTo>
                          <a:pt x="214" y="133"/>
                        </a:lnTo>
                        <a:lnTo>
                          <a:pt x="219" y="143"/>
                        </a:lnTo>
                        <a:lnTo>
                          <a:pt x="223" y="154"/>
                        </a:lnTo>
                        <a:lnTo>
                          <a:pt x="225" y="164"/>
                        </a:lnTo>
                        <a:lnTo>
                          <a:pt x="225" y="176"/>
                        </a:lnTo>
                        <a:lnTo>
                          <a:pt x="221" y="187"/>
                        </a:lnTo>
                        <a:lnTo>
                          <a:pt x="216" y="197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8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3" y="264"/>
                        </a:lnTo>
                        <a:lnTo>
                          <a:pt x="132" y="274"/>
                        </a:lnTo>
                        <a:lnTo>
                          <a:pt x="129" y="278"/>
                        </a:lnTo>
                        <a:lnTo>
                          <a:pt x="126" y="282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1" y="305"/>
                        </a:lnTo>
                        <a:lnTo>
                          <a:pt x="125" y="309"/>
                        </a:lnTo>
                        <a:lnTo>
                          <a:pt x="130" y="310"/>
                        </a:lnTo>
                        <a:lnTo>
                          <a:pt x="134" y="310"/>
                        </a:lnTo>
                        <a:lnTo>
                          <a:pt x="139" y="309"/>
                        </a:lnTo>
                        <a:lnTo>
                          <a:pt x="143" y="305"/>
                        </a:lnTo>
                        <a:lnTo>
                          <a:pt x="154" y="293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19" y="233"/>
                        </a:lnTo>
                        <a:lnTo>
                          <a:pt x="231" y="219"/>
                        </a:lnTo>
                        <a:lnTo>
                          <a:pt x="239" y="204"/>
                        </a:lnTo>
                        <a:lnTo>
                          <a:pt x="245" y="187"/>
                        </a:lnTo>
                        <a:lnTo>
                          <a:pt x="246" y="170"/>
                        </a:lnTo>
                        <a:lnTo>
                          <a:pt x="242" y="153"/>
                        </a:lnTo>
                        <a:lnTo>
                          <a:pt x="236" y="136"/>
                        </a:lnTo>
                        <a:lnTo>
                          <a:pt x="227" y="120"/>
                        </a:lnTo>
                        <a:lnTo>
                          <a:pt x="215" y="107"/>
                        </a:lnTo>
                        <a:lnTo>
                          <a:pt x="201" y="94"/>
                        </a:lnTo>
                        <a:lnTo>
                          <a:pt x="187" y="82"/>
                        </a:lnTo>
                        <a:lnTo>
                          <a:pt x="177" y="74"/>
                        </a:lnTo>
                        <a:lnTo>
                          <a:pt x="165" y="68"/>
                        </a:lnTo>
                        <a:lnTo>
                          <a:pt x="152" y="60"/>
                        </a:lnTo>
                        <a:lnTo>
                          <a:pt x="139" y="51"/>
                        </a:lnTo>
                        <a:lnTo>
                          <a:pt x="126" y="43"/>
                        </a:lnTo>
                        <a:lnTo>
                          <a:pt x="112" y="35"/>
                        </a:lnTo>
                        <a:lnTo>
                          <a:pt x="98" y="28"/>
                        </a:lnTo>
                        <a:lnTo>
                          <a:pt x="85" y="22"/>
                        </a:lnTo>
                        <a:lnTo>
                          <a:pt x="72" y="16"/>
                        </a:lnTo>
                        <a:lnTo>
                          <a:pt x="59" y="10"/>
                        </a:lnTo>
                        <a:lnTo>
                          <a:pt x="46" y="7"/>
                        </a:lnTo>
                        <a:lnTo>
                          <a:pt x="35" y="3"/>
                        </a:lnTo>
                        <a:lnTo>
                          <a:pt x="24" y="1"/>
                        </a:lnTo>
                        <a:lnTo>
                          <a:pt x="15" y="0"/>
                        </a:lnTo>
                        <a:lnTo>
                          <a:pt x="7" y="1"/>
                        </a:lnTo>
                        <a:lnTo>
                          <a:pt x="0" y="3"/>
                        </a:lnTo>
                        <a:lnTo>
                          <a:pt x="8" y="6"/>
                        </a:lnTo>
                        <a:lnTo>
                          <a:pt x="17" y="9"/>
                        </a:lnTo>
                        <a:lnTo>
                          <a:pt x="28" y="14"/>
                        </a:lnTo>
                        <a:lnTo>
                          <a:pt x="38" y="18"/>
                        </a:lnTo>
                        <a:lnTo>
                          <a:pt x="51" y="24"/>
                        </a:lnTo>
                        <a:lnTo>
                          <a:pt x="64" y="30"/>
                        </a:lnTo>
                        <a:lnTo>
                          <a:pt x="78" y="37"/>
                        </a:lnTo>
                        <a:lnTo>
                          <a:pt x="92" y="43"/>
                        </a:lnTo>
                        <a:lnTo>
                          <a:pt x="106" y="51"/>
                        </a:lnTo>
                        <a:lnTo>
                          <a:pt x="120" y="60"/>
                        </a:lnTo>
                        <a:lnTo>
                          <a:pt x="134" y="69"/>
                        </a:lnTo>
                        <a:lnTo>
                          <a:pt x="148" y="78"/>
                        </a:lnTo>
                        <a:lnTo>
                          <a:pt x="163" y="87"/>
                        </a:lnTo>
                        <a:lnTo>
                          <a:pt x="175" y="96"/>
                        </a:lnTo>
                        <a:lnTo>
                          <a:pt x="187" y="105"/>
                        </a:lnTo>
                        <a:lnTo>
                          <a:pt x="199" y="116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5" name="Freeform 1230"/>
                  <p:cNvSpPr>
                    <a:spLocks/>
                  </p:cNvSpPr>
                  <p:nvPr/>
                </p:nvSpPr>
                <p:spPr bwMode="auto">
                  <a:xfrm>
                    <a:off x="5115" y="2660"/>
                    <a:ext cx="69" cy="55"/>
                  </a:xfrm>
                  <a:custGeom>
                    <a:avLst/>
                    <a:gdLst>
                      <a:gd name="T0" fmla="*/ 0 w 198"/>
                      <a:gd name="T1" fmla="*/ 0 h 236"/>
                      <a:gd name="T2" fmla="*/ 0 w 198"/>
                      <a:gd name="T3" fmla="*/ 0 h 236"/>
                      <a:gd name="T4" fmla="*/ 0 w 198"/>
                      <a:gd name="T5" fmla="*/ 0 h 236"/>
                      <a:gd name="T6" fmla="*/ 0 w 198"/>
                      <a:gd name="T7" fmla="*/ 0 h 236"/>
                      <a:gd name="T8" fmla="*/ 0 w 198"/>
                      <a:gd name="T9" fmla="*/ 0 h 236"/>
                      <a:gd name="T10" fmla="*/ 0 w 198"/>
                      <a:gd name="T11" fmla="*/ 0 h 236"/>
                      <a:gd name="T12" fmla="*/ 0 w 198"/>
                      <a:gd name="T13" fmla="*/ 0 h 236"/>
                      <a:gd name="T14" fmla="*/ 0 w 198"/>
                      <a:gd name="T15" fmla="*/ 0 h 236"/>
                      <a:gd name="T16" fmla="*/ 0 w 198"/>
                      <a:gd name="T17" fmla="*/ 0 h 236"/>
                      <a:gd name="T18" fmla="*/ 0 w 198"/>
                      <a:gd name="T19" fmla="*/ 0 h 236"/>
                      <a:gd name="T20" fmla="*/ 0 w 198"/>
                      <a:gd name="T21" fmla="*/ 0 h 236"/>
                      <a:gd name="T22" fmla="*/ 0 w 198"/>
                      <a:gd name="T23" fmla="*/ 0 h 236"/>
                      <a:gd name="T24" fmla="*/ 0 w 198"/>
                      <a:gd name="T25" fmla="*/ 0 h 236"/>
                      <a:gd name="T26" fmla="*/ 0 w 198"/>
                      <a:gd name="T27" fmla="*/ 0 h 236"/>
                      <a:gd name="T28" fmla="*/ 0 w 198"/>
                      <a:gd name="T29" fmla="*/ 0 h 236"/>
                      <a:gd name="T30" fmla="*/ 0 w 198"/>
                      <a:gd name="T31" fmla="*/ 0 h 236"/>
                      <a:gd name="T32" fmla="*/ 0 w 198"/>
                      <a:gd name="T33" fmla="*/ 0 h 236"/>
                      <a:gd name="T34" fmla="*/ 0 w 198"/>
                      <a:gd name="T35" fmla="*/ 0 h 236"/>
                      <a:gd name="T36" fmla="*/ 0 w 198"/>
                      <a:gd name="T37" fmla="*/ 0 h 236"/>
                      <a:gd name="T38" fmla="*/ 0 w 198"/>
                      <a:gd name="T39" fmla="*/ 0 h 236"/>
                      <a:gd name="T40" fmla="*/ 0 w 198"/>
                      <a:gd name="T41" fmla="*/ 0 h 236"/>
                      <a:gd name="T42" fmla="*/ 0 w 198"/>
                      <a:gd name="T43" fmla="*/ 0 h 236"/>
                      <a:gd name="T44" fmla="*/ 0 w 198"/>
                      <a:gd name="T45" fmla="*/ 0 h 236"/>
                      <a:gd name="T46" fmla="*/ 0 w 198"/>
                      <a:gd name="T47" fmla="*/ 0 h 236"/>
                      <a:gd name="T48" fmla="*/ 0 w 198"/>
                      <a:gd name="T49" fmla="*/ 0 h 236"/>
                      <a:gd name="T50" fmla="*/ 0 w 198"/>
                      <a:gd name="T51" fmla="*/ 0 h 236"/>
                      <a:gd name="T52" fmla="*/ 0 w 198"/>
                      <a:gd name="T53" fmla="*/ 0 h 236"/>
                      <a:gd name="T54" fmla="*/ 0 w 198"/>
                      <a:gd name="T55" fmla="*/ 0 h 236"/>
                      <a:gd name="T56" fmla="*/ 0 w 198"/>
                      <a:gd name="T57" fmla="*/ 0 h 236"/>
                      <a:gd name="T58" fmla="*/ 0 w 198"/>
                      <a:gd name="T59" fmla="*/ 0 h 236"/>
                      <a:gd name="T60" fmla="*/ 0 w 198"/>
                      <a:gd name="T61" fmla="*/ 0 h 236"/>
                      <a:gd name="T62" fmla="*/ 0 w 198"/>
                      <a:gd name="T63" fmla="*/ 0 h 236"/>
                      <a:gd name="T64" fmla="*/ 0 w 198"/>
                      <a:gd name="T65" fmla="*/ 0 h 236"/>
                      <a:gd name="T66" fmla="*/ 0 w 198"/>
                      <a:gd name="T67" fmla="*/ 0 h 236"/>
                      <a:gd name="T68" fmla="*/ 0 w 198"/>
                      <a:gd name="T69" fmla="*/ 0 h 236"/>
                      <a:gd name="T70" fmla="*/ 0 w 198"/>
                      <a:gd name="T71" fmla="*/ 0 h 236"/>
                      <a:gd name="T72" fmla="*/ 0 w 198"/>
                      <a:gd name="T73" fmla="*/ 0 h 236"/>
                      <a:gd name="T74" fmla="*/ 0 w 198"/>
                      <a:gd name="T75" fmla="*/ 0 h 236"/>
                      <a:gd name="T76" fmla="*/ 0 w 198"/>
                      <a:gd name="T77" fmla="*/ 0 h 236"/>
                      <a:gd name="T78" fmla="*/ 0 w 198"/>
                      <a:gd name="T79" fmla="*/ 0 h 236"/>
                      <a:gd name="T80" fmla="*/ 0 w 198"/>
                      <a:gd name="T81" fmla="*/ 0 h 236"/>
                      <a:gd name="T82" fmla="*/ 0 w 198"/>
                      <a:gd name="T83" fmla="*/ 0 h 236"/>
                      <a:gd name="T84" fmla="*/ 0 w 198"/>
                      <a:gd name="T85" fmla="*/ 0 h 236"/>
                      <a:gd name="T86" fmla="*/ 0 w 198"/>
                      <a:gd name="T87" fmla="*/ 0 h 236"/>
                      <a:gd name="T88" fmla="*/ 0 w 198"/>
                      <a:gd name="T89" fmla="*/ 0 h 236"/>
                      <a:gd name="T90" fmla="*/ 0 w 198"/>
                      <a:gd name="T91" fmla="*/ 0 h 236"/>
                      <a:gd name="T92" fmla="*/ 0 w 198"/>
                      <a:gd name="T93" fmla="*/ 0 h 236"/>
                      <a:gd name="T94" fmla="*/ 0 w 198"/>
                      <a:gd name="T95" fmla="*/ 0 h 236"/>
                      <a:gd name="T96" fmla="*/ 0 w 198"/>
                      <a:gd name="T97" fmla="*/ 0 h 236"/>
                      <a:gd name="T98" fmla="*/ 0 w 198"/>
                      <a:gd name="T99" fmla="*/ 0 h 236"/>
                      <a:gd name="T100" fmla="*/ 0 w 198"/>
                      <a:gd name="T101" fmla="*/ 0 h 236"/>
                      <a:gd name="T102" fmla="*/ 0 w 198"/>
                      <a:gd name="T103" fmla="*/ 0 h 236"/>
                      <a:gd name="T104" fmla="*/ 0 w 198"/>
                      <a:gd name="T105" fmla="*/ 0 h 236"/>
                      <a:gd name="T106" fmla="*/ 0 w 198"/>
                      <a:gd name="T107" fmla="*/ 0 h 236"/>
                      <a:gd name="T108" fmla="*/ 0 w 198"/>
                      <a:gd name="T109" fmla="*/ 0 h 236"/>
                      <a:gd name="T110" fmla="*/ 0 w 198"/>
                      <a:gd name="T111" fmla="*/ 0 h 236"/>
                      <a:gd name="T112" fmla="*/ 0 w 198"/>
                      <a:gd name="T113" fmla="*/ 0 h 236"/>
                      <a:gd name="T114" fmla="*/ 0 w 198"/>
                      <a:gd name="T115" fmla="*/ 0 h 236"/>
                      <a:gd name="T116" fmla="*/ 0 w 198"/>
                      <a:gd name="T117" fmla="*/ 0 h 236"/>
                      <a:gd name="T118" fmla="*/ 0 w 198"/>
                      <a:gd name="T119" fmla="*/ 0 h 236"/>
                      <a:gd name="T120" fmla="*/ 0 w 198"/>
                      <a:gd name="T121" fmla="*/ 0 h 2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8"/>
                      <a:gd name="T184" fmla="*/ 0 h 236"/>
                      <a:gd name="T185" fmla="*/ 198 w 198"/>
                      <a:gd name="T186" fmla="*/ 236 h 2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8" h="236">
                        <a:moveTo>
                          <a:pt x="73" y="36"/>
                        </a:moveTo>
                        <a:lnTo>
                          <a:pt x="58" y="46"/>
                        </a:lnTo>
                        <a:lnTo>
                          <a:pt x="46" y="58"/>
                        </a:lnTo>
                        <a:lnTo>
                          <a:pt x="33" y="72"/>
                        </a:lnTo>
                        <a:lnTo>
                          <a:pt x="22" y="85"/>
                        </a:lnTo>
                        <a:lnTo>
                          <a:pt x="14" y="100"/>
                        </a:lnTo>
                        <a:lnTo>
                          <a:pt x="7" y="115"/>
                        </a:lnTo>
                        <a:lnTo>
                          <a:pt x="2" y="130"/>
                        </a:lnTo>
                        <a:lnTo>
                          <a:pt x="0" y="146"/>
                        </a:lnTo>
                        <a:lnTo>
                          <a:pt x="2" y="170"/>
                        </a:lnTo>
                        <a:lnTo>
                          <a:pt x="12" y="190"/>
                        </a:lnTo>
                        <a:lnTo>
                          <a:pt x="26" y="207"/>
                        </a:lnTo>
                        <a:lnTo>
                          <a:pt x="43" y="220"/>
                        </a:lnTo>
                        <a:lnTo>
                          <a:pt x="64" y="229"/>
                        </a:lnTo>
                        <a:lnTo>
                          <a:pt x="88" y="235"/>
                        </a:lnTo>
                        <a:lnTo>
                          <a:pt x="110" y="236"/>
                        </a:lnTo>
                        <a:lnTo>
                          <a:pt x="132" y="232"/>
                        </a:lnTo>
                        <a:lnTo>
                          <a:pt x="137" y="232"/>
                        </a:lnTo>
                        <a:lnTo>
                          <a:pt x="142" y="230"/>
                        </a:lnTo>
                        <a:lnTo>
                          <a:pt x="145" y="226"/>
                        </a:lnTo>
                        <a:lnTo>
                          <a:pt x="146" y="221"/>
                        </a:lnTo>
                        <a:lnTo>
                          <a:pt x="145" y="219"/>
                        </a:lnTo>
                        <a:lnTo>
                          <a:pt x="142" y="219"/>
                        </a:lnTo>
                        <a:lnTo>
                          <a:pt x="137" y="217"/>
                        </a:lnTo>
                        <a:lnTo>
                          <a:pt x="131" y="217"/>
                        </a:lnTo>
                        <a:lnTo>
                          <a:pt x="124" y="217"/>
                        </a:lnTo>
                        <a:lnTo>
                          <a:pt x="118" y="217"/>
                        </a:lnTo>
                        <a:lnTo>
                          <a:pt x="112" y="217"/>
                        </a:lnTo>
                        <a:lnTo>
                          <a:pt x="109" y="217"/>
                        </a:lnTo>
                        <a:lnTo>
                          <a:pt x="97" y="216"/>
                        </a:lnTo>
                        <a:lnTo>
                          <a:pt x="87" y="215"/>
                        </a:lnTo>
                        <a:lnTo>
                          <a:pt x="75" y="214"/>
                        </a:lnTo>
                        <a:lnTo>
                          <a:pt x="63" y="211"/>
                        </a:lnTo>
                        <a:lnTo>
                          <a:pt x="51" y="207"/>
                        </a:lnTo>
                        <a:lnTo>
                          <a:pt x="40" y="199"/>
                        </a:lnTo>
                        <a:lnTo>
                          <a:pt x="29" y="189"/>
                        </a:lnTo>
                        <a:lnTo>
                          <a:pt x="17" y="174"/>
                        </a:lnTo>
                        <a:lnTo>
                          <a:pt x="15" y="157"/>
                        </a:lnTo>
                        <a:lnTo>
                          <a:pt x="16" y="141"/>
                        </a:lnTo>
                        <a:lnTo>
                          <a:pt x="21" y="124"/>
                        </a:lnTo>
                        <a:lnTo>
                          <a:pt x="28" y="109"/>
                        </a:lnTo>
                        <a:lnTo>
                          <a:pt x="39" y="96"/>
                        </a:lnTo>
                        <a:lnTo>
                          <a:pt x="50" y="82"/>
                        </a:lnTo>
                        <a:lnTo>
                          <a:pt x="63" y="70"/>
                        </a:lnTo>
                        <a:lnTo>
                          <a:pt x="78" y="59"/>
                        </a:lnTo>
                        <a:lnTo>
                          <a:pt x="94" y="49"/>
                        </a:lnTo>
                        <a:lnTo>
                          <a:pt x="110" y="39"/>
                        </a:lnTo>
                        <a:lnTo>
                          <a:pt x="126" y="31"/>
                        </a:lnTo>
                        <a:lnTo>
                          <a:pt x="142" y="24"/>
                        </a:lnTo>
                        <a:lnTo>
                          <a:pt x="158" y="19"/>
                        </a:lnTo>
                        <a:lnTo>
                          <a:pt x="172" y="13"/>
                        </a:lnTo>
                        <a:lnTo>
                          <a:pt x="186" y="10"/>
                        </a:lnTo>
                        <a:lnTo>
                          <a:pt x="198" y="7"/>
                        </a:lnTo>
                        <a:lnTo>
                          <a:pt x="190" y="3"/>
                        </a:lnTo>
                        <a:lnTo>
                          <a:pt x="177" y="0"/>
                        </a:lnTo>
                        <a:lnTo>
                          <a:pt x="162" y="3"/>
                        </a:lnTo>
                        <a:lnTo>
                          <a:pt x="144" y="6"/>
                        </a:lnTo>
                        <a:lnTo>
                          <a:pt x="124" y="12"/>
                        </a:lnTo>
                        <a:lnTo>
                          <a:pt x="105" y="19"/>
                        </a:lnTo>
                        <a:lnTo>
                          <a:pt x="88" y="28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6" name="Freeform 1231"/>
                  <p:cNvSpPr>
                    <a:spLocks/>
                  </p:cNvSpPr>
                  <p:nvPr/>
                </p:nvSpPr>
                <p:spPr bwMode="auto">
                  <a:xfrm>
                    <a:off x="5233" y="2660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3"/>
                      <a:gd name="T2" fmla="*/ 0 w 128"/>
                      <a:gd name="T3" fmla="*/ 0 h 183"/>
                      <a:gd name="T4" fmla="*/ 0 w 128"/>
                      <a:gd name="T5" fmla="*/ 0 h 183"/>
                      <a:gd name="T6" fmla="*/ 0 w 128"/>
                      <a:gd name="T7" fmla="*/ 0 h 183"/>
                      <a:gd name="T8" fmla="*/ 0 w 128"/>
                      <a:gd name="T9" fmla="*/ 0 h 183"/>
                      <a:gd name="T10" fmla="*/ 0 w 128"/>
                      <a:gd name="T11" fmla="*/ 0 h 183"/>
                      <a:gd name="T12" fmla="*/ 0 w 128"/>
                      <a:gd name="T13" fmla="*/ 0 h 183"/>
                      <a:gd name="T14" fmla="*/ 0 w 128"/>
                      <a:gd name="T15" fmla="*/ 0 h 183"/>
                      <a:gd name="T16" fmla="*/ 0 w 128"/>
                      <a:gd name="T17" fmla="*/ 0 h 183"/>
                      <a:gd name="T18" fmla="*/ 0 w 128"/>
                      <a:gd name="T19" fmla="*/ 0 h 183"/>
                      <a:gd name="T20" fmla="*/ 0 w 128"/>
                      <a:gd name="T21" fmla="*/ 0 h 183"/>
                      <a:gd name="T22" fmla="*/ 0 w 128"/>
                      <a:gd name="T23" fmla="*/ 0 h 183"/>
                      <a:gd name="T24" fmla="*/ 0 w 128"/>
                      <a:gd name="T25" fmla="*/ 0 h 183"/>
                      <a:gd name="T26" fmla="*/ 0 w 128"/>
                      <a:gd name="T27" fmla="*/ 0 h 183"/>
                      <a:gd name="T28" fmla="*/ 0 w 128"/>
                      <a:gd name="T29" fmla="*/ 0 h 183"/>
                      <a:gd name="T30" fmla="*/ 0 w 128"/>
                      <a:gd name="T31" fmla="*/ 0 h 183"/>
                      <a:gd name="T32" fmla="*/ 0 w 128"/>
                      <a:gd name="T33" fmla="*/ 0 h 183"/>
                      <a:gd name="T34" fmla="*/ 0 w 128"/>
                      <a:gd name="T35" fmla="*/ 0 h 183"/>
                      <a:gd name="T36" fmla="*/ 0 w 128"/>
                      <a:gd name="T37" fmla="*/ 0 h 183"/>
                      <a:gd name="T38" fmla="*/ 0 w 128"/>
                      <a:gd name="T39" fmla="*/ 0 h 183"/>
                      <a:gd name="T40" fmla="*/ 0 w 128"/>
                      <a:gd name="T41" fmla="*/ 0 h 183"/>
                      <a:gd name="T42" fmla="*/ 0 w 128"/>
                      <a:gd name="T43" fmla="*/ 0 h 183"/>
                      <a:gd name="T44" fmla="*/ 0 w 128"/>
                      <a:gd name="T45" fmla="*/ 0 h 183"/>
                      <a:gd name="T46" fmla="*/ 0 w 128"/>
                      <a:gd name="T47" fmla="*/ 0 h 183"/>
                      <a:gd name="T48" fmla="*/ 0 w 128"/>
                      <a:gd name="T49" fmla="*/ 0 h 183"/>
                      <a:gd name="T50" fmla="*/ 0 w 128"/>
                      <a:gd name="T51" fmla="*/ 0 h 183"/>
                      <a:gd name="T52" fmla="*/ 0 w 128"/>
                      <a:gd name="T53" fmla="*/ 0 h 183"/>
                      <a:gd name="T54" fmla="*/ 0 w 128"/>
                      <a:gd name="T55" fmla="*/ 0 h 183"/>
                      <a:gd name="T56" fmla="*/ 0 w 128"/>
                      <a:gd name="T57" fmla="*/ 0 h 183"/>
                      <a:gd name="T58" fmla="*/ 0 w 128"/>
                      <a:gd name="T59" fmla="*/ 0 h 183"/>
                      <a:gd name="T60" fmla="*/ 0 w 128"/>
                      <a:gd name="T61" fmla="*/ 0 h 183"/>
                      <a:gd name="T62" fmla="*/ 0 w 128"/>
                      <a:gd name="T63" fmla="*/ 0 h 183"/>
                      <a:gd name="T64" fmla="*/ 0 w 128"/>
                      <a:gd name="T65" fmla="*/ 0 h 183"/>
                      <a:gd name="T66" fmla="*/ 0 w 128"/>
                      <a:gd name="T67" fmla="*/ 0 h 183"/>
                      <a:gd name="T68" fmla="*/ 0 w 128"/>
                      <a:gd name="T69" fmla="*/ 0 h 183"/>
                      <a:gd name="T70" fmla="*/ 0 w 128"/>
                      <a:gd name="T71" fmla="*/ 0 h 183"/>
                      <a:gd name="T72" fmla="*/ 0 w 128"/>
                      <a:gd name="T73" fmla="*/ 0 h 183"/>
                      <a:gd name="T74" fmla="*/ 0 w 128"/>
                      <a:gd name="T75" fmla="*/ 0 h 183"/>
                      <a:gd name="T76" fmla="*/ 0 w 128"/>
                      <a:gd name="T77" fmla="*/ 0 h 183"/>
                      <a:gd name="T78" fmla="*/ 0 w 128"/>
                      <a:gd name="T79" fmla="*/ 0 h 183"/>
                      <a:gd name="T80" fmla="*/ 0 w 128"/>
                      <a:gd name="T81" fmla="*/ 0 h 18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3"/>
                      <a:gd name="T125" fmla="*/ 128 w 128"/>
                      <a:gd name="T126" fmla="*/ 183 h 18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3">
                        <a:moveTo>
                          <a:pt x="108" y="61"/>
                        </a:moveTo>
                        <a:lnTo>
                          <a:pt x="111" y="80"/>
                        </a:lnTo>
                        <a:lnTo>
                          <a:pt x="109" y="97"/>
                        </a:lnTo>
                        <a:lnTo>
                          <a:pt x="101" y="110"/>
                        </a:lnTo>
                        <a:lnTo>
                          <a:pt x="89" y="123"/>
                        </a:lnTo>
                        <a:lnTo>
                          <a:pt x="75" y="134"/>
                        </a:lnTo>
                        <a:lnTo>
                          <a:pt x="60" y="145"/>
                        </a:lnTo>
                        <a:lnTo>
                          <a:pt x="43" y="156"/>
                        </a:lnTo>
                        <a:lnTo>
                          <a:pt x="29" y="167"/>
                        </a:lnTo>
                        <a:lnTo>
                          <a:pt x="27" y="170"/>
                        </a:lnTo>
                        <a:lnTo>
                          <a:pt x="26" y="172"/>
                        </a:lnTo>
                        <a:lnTo>
                          <a:pt x="26" y="176"/>
                        </a:lnTo>
                        <a:lnTo>
                          <a:pt x="28" y="179"/>
                        </a:lnTo>
                        <a:lnTo>
                          <a:pt x="30" y="182"/>
                        </a:lnTo>
                        <a:lnTo>
                          <a:pt x="34" y="183"/>
                        </a:lnTo>
                        <a:lnTo>
                          <a:pt x="37" y="183"/>
                        </a:lnTo>
                        <a:lnTo>
                          <a:pt x="41" y="182"/>
                        </a:lnTo>
                        <a:lnTo>
                          <a:pt x="58" y="171"/>
                        </a:lnTo>
                        <a:lnTo>
                          <a:pt x="76" y="160"/>
                        </a:lnTo>
                        <a:lnTo>
                          <a:pt x="92" y="147"/>
                        </a:lnTo>
                        <a:lnTo>
                          <a:pt x="108" y="132"/>
                        </a:lnTo>
                        <a:lnTo>
                          <a:pt x="118" y="116"/>
                        </a:lnTo>
                        <a:lnTo>
                          <a:pt x="125" y="98"/>
                        </a:lnTo>
                        <a:lnTo>
                          <a:pt x="128" y="78"/>
                        </a:lnTo>
                        <a:lnTo>
                          <a:pt x="123" y="58"/>
                        </a:lnTo>
                        <a:lnTo>
                          <a:pt x="112" y="41"/>
                        </a:lnTo>
                        <a:lnTo>
                          <a:pt x="98" y="28"/>
                        </a:lnTo>
                        <a:lnTo>
                          <a:pt x="80" y="16"/>
                        </a:lnTo>
                        <a:lnTo>
                          <a:pt x="61" y="8"/>
                        </a:lnTo>
                        <a:lnTo>
                          <a:pt x="41" y="2"/>
                        </a:lnTo>
                        <a:lnTo>
                          <a:pt x="23" y="0"/>
                        </a:lnTo>
                        <a:lnTo>
                          <a:pt x="9" y="1"/>
                        </a:lnTo>
                        <a:lnTo>
                          <a:pt x="0" y="6"/>
                        </a:lnTo>
                        <a:lnTo>
                          <a:pt x="16" y="10"/>
                        </a:lnTo>
                        <a:lnTo>
                          <a:pt x="33" y="14"/>
                        </a:lnTo>
                        <a:lnTo>
                          <a:pt x="48" y="17"/>
                        </a:lnTo>
                        <a:lnTo>
                          <a:pt x="63" y="22"/>
                        </a:lnTo>
                        <a:lnTo>
                          <a:pt x="77" y="28"/>
                        </a:lnTo>
                        <a:lnTo>
                          <a:pt x="90" y="36"/>
                        </a:lnTo>
                        <a:lnTo>
                          <a:pt x="101" y="46"/>
                        </a:lnTo>
                        <a:lnTo>
                          <a:pt x="10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7" name="Freeform 1232"/>
                  <p:cNvSpPr>
                    <a:spLocks/>
                  </p:cNvSpPr>
                  <p:nvPr/>
                </p:nvSpPr>
                <p:spPr bwMode="auto">
                  <a:xfrm>
                    <a:off x="5070" y="2650"/>
                    <a:ext cx="112" cy="88"/>
                  </a:xfrm>
                  <a:custGeom>
                    <a:avLst/>
                    <a:gdLst>
                      <a:gd name="T0" fmla="*/ 0 w 323"/>
                      <a:gd name="T1" fmla="*/ 0 h 379"/>
                      <a:gd name="T2" fmla="*/ 0 w 323"/>
                      <a:gd name="T3" fmla="*/ 0 h 379"/>
                      <a:gd name="T4" fmla="*/ 0 w 323"/>
                      <a:gd name="T5" fmla="*/ 0 h 379"/>
                      <a:gd name="T6" fmla="*/ 0 w 323"/>
                      <a:gd name="T7" fmla="*/ 0 h 379"/>
                      <a:gd name="T8" fmla="*/ 0 w 323"/>
                      <a:gd name="T9" fmla="*/ 0 h 379"/>
                      <a:gd name="T10" fmla="*/ 0 w 323"/>
                      <a:gd name="T11" fmla="*/ 0 h 379"/>
                      <a:gd name="T12" fmla="*/ 0 w 323"/>
                      <a:gd name="T13" fmla="*/ 0 h 379"/>
                      <a:gd name="T14" fmla="*/ 0 w 323"/>
                      <a:gd name="T15" fmla="*/ 0 h 379"/>
                      <a:gd name="T16" fmla="*/ 0 w 323"/>
                      <a:gd name="T17" fmla="*/ 0 h 379"/>
                      <a:gd name="T18" fmla="*/ 0 w 323"/>
                      <a:gd name="T19" fmla="*/ 0 h 379"/>
                      <a:gd name="T20" fmla="*/ 0 w 323"/>
                      <a:gd name="T21" fmla="*/ 0 h 379"/>
                      <a:gd name="T22" fmla="*/ 0 w 323"/>
                      <a:gd name="T23" fmla="*/ 0 h 379"/>
                      <a:gd name="T24" fmla="*/ 0 w 323"/>
                      <a:gd name="T25" fmla="*/ 0 h 379"/>
                      <a:gd name="T26" fmla="*/ 0 w 323"/>
                      <a:gd name="T27" fmla="*/ 0 h 379"/>
                      <a:gd name="T28" fmla="*/ 0 w 323"/>
                      <a:gd name="T29" fmla="*/ 0 h 379"/>
                      <a:gd name="T30" fmla="*/ 0 w 323"/>
                      <a:gd name="T31" fmla="*/ 0 h 379"/>
                      <a:gd name="T32" fmla="*/ 0 w 323"/>
                      <a:gd name="T33" fmla="*/ 0 h 379"/>
                      <a:gd name="T34" fmla="*/ 0 w 323"/>
                      <a:gd name="T35" fmla="*/ 0 h 379"/>
                      <a:gd name="T36" fmla="*/ 0 w 323"/>
                      <a:gd name="T37" fmla="*/ 0 h 379"/>
                      <a:gd name="T38" fmla="*/ 0 w 323"/>
                      <a:gd name="T39" fmla="*/ 0 h 379"/>
                      <a:gd name="T40" fmla="*/ 0 w 323"/>
                      <a:gd name="T41" fmla="*/ 0 h 379"/>
                      <a:gd name="T42" fmla="*/ 0 w 323"/>
                      <a:gd name="T43" fmla="*/ 0 h 379"/>
                      <a:gd name="T44" fmla="*/ 0 w 323"/>
                      <a:gd name="T45" fmla="*/ 0 h 379"/>
                      <a:gd name="T46" fmla="*/ 0 w 323"/>
                      <a:gd name="T47" fmla="*/ 0 h 379"/>
                      <a:gd name="T48" fmla="*/ 0 w 323"/>
                      <a:gd name="T49" fmla="*/ 0 h 379"/>
                      <a:gd name="T50" fmla="*/ 0 w 323"/>
                      <a:gd name="T51" fmla="*/ 0 h 379"/>
                      <a:gd name="T52" fmla="*/ 0 w 323"/>
                      <a:gd name="T53" fmla="*/ 0 h 379"/>
                      <a:gd name="T54" fmla="*/ 0 w 323"/>
                      <a:gd name="T55" fmla="*/ 0 h 379"/>
                      <a:gd name="T56" fmla="*/ 0 w 323"/>
                      <a:gd name="T57" fmla="*/ 0 h 379"/>
                      <a:gd name="T58" fmla="*/ 0 w 323"/>
                      <a:gd name="T59" fmla="*/ 0 h 379"/>
                      <a:gd name="T60" fmla="*/ 0 w 323"/>
                      <a:gd name="T61" fmla="*/ 0 h 379"/>
                      <a:gd name="T62" fmla="*/ 0 w 323"/>
                      <a:gd name="T63" fmla="*/ 0 h 379"/>
                      <a:gd name="T64" fmla="*/ 0 w 323"/>
                      <a:gd name="T65" fmla="*/ 0 h 379"/>
                      <a:gd name="T66" fmla="*/ 0 w 323"/>
                      <a:gd name="T67" fmla="*/ 0 h 379"/>
                      <a:gd name="T68" fmla="*/ 0 w 323"/>
                      <a:gd name="T69" fmla="*/ 0 h 379"/>
                      <a:gd name="T70" fmla="*/ 0 w 323"/>
                      <a:gd name="T71" fmla="*/ 0 h 379"/>
                      <a:gd name="T72" fmla="*/ 0 w 323"/>
                      <a:gd name="T73" fmla="*/ 0 h 379"/>
                      <a:gd name="T74" fmla="*/ 0 w 323"/>
                      <a:gd name="T75" fmla="*/ 0 h 379"/>
                      <a:gd name="T76" fmla="*/ 0 w 323"/>
                      <a:gd name="T77" fmla="*/ 0 h 379"/>
                      <a:gd name="T78" fmla="*/ 0 w 323"/>
                      <a:gd name="T79" fmla="*/ 0 h 379"/>
                      <a:gd name="T80" fmla="*/ 0 w 323"/>
                      <a:gd name="T81" fmla="*/ 0 h 379"/>
                      <a:gd name="T82" fmla="*/ 0 w 323"/>
                      <a:gd name="T83" fmla="*/ 0 h 379"/>
                      <a:gd name="T84" fmla="*/ 0 w 323"/>
                      <a:gd name="T85" fmla="*/ 0 h 379"/>
                      <a:gd name="T86" fmla="*/ 0 w 323"/>
                      <a:gd name="T87" fmla="*/ 0 h 37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3"/>
                      <a:gd name="T133" fmla="*/ 0 h 379"/>
                      <a:gd name="T134" fmla="*/ 323 w 323"/>
                      <a:gd name="T135" fmla="*/ 379 h 37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3" h="379">
                        <a:moveTo>
                          <a:pt x="126" y="50"/>
                        </a:moveTo>
                        <a:lnTo>
                          <a:pt x="101" y="70"/>
                        </a:lnTo>
                        <a:lnTo>
                          <a:pt x="76" y="92"/>
                        </a:lnTo>
                        <a:lnTo>
                          <a:pt x="54" y="115"/>
                        </a:lnTo>
                        <a:lnTo>
                          <a:pt x="34" y="140"/>
                        </a:lnTo>
                        <a:lnTo>
                          <a:pt x="18" y="167"/>
                        </a:lnTo>
                        <a:lnTo>
                          <a:pt x="6" y="196"/>
                        </a:lnTo>
                        <a:lnTo>
                          <a:pt x="0" y="227"/>
                        </a:lnTo>
                        <a:lnTo>
                          <a:pt x="1" y="259"/>
                        </a:lnTo>
                        <a:lnTo>
                          <a:pt x="4" y="267"/>
                        </a:lnTo>
                        <a:lnTo>
                          <a:pt x="7" y="277"/>
                        </a:lnTo>
                        <a:lnTo>
                          <a:pt x="11" y="283"/>
                        </a:lnTo>
                        <a:lnTo>
                          <a:pt x="15" y="291"/>
                        </a:lnTo>
                        <a:lnTo>
                          <a:pt x="21" y="298"/>
                        </a:lnTo>
                        <a:lnTo>
                          <a:pt x="27" y="305"/>
                        </a:lnTo>
                        <a:lnTo>
                          <a:pt x="34" y="311"/>
                        </a:lnTo>
                        <a:lnTo>
                          <a:pt x="41" y="316"/>
                        </a:lnTo>
                        <a:lnTo>
                          <a:pt x="57" y="325"/>
                        </a:lnTo>
                        <a:lnTo>
                          <a:pt x="72" y="333"/>
                        </a:lnTo>
                        <a:lnTo>
                          <a:pt x="87" y="340"/>
                        </a:lnTo>
                        <a:lnTo>
                          <a:pt x="103" y="345"/>
                        </a:lnTo>
                        <a:lnTo>
                          <a:pt x="120" y="351"/>
                        </a:lnTo>
                        <a:lnTo>
                          <a:pt x="136" y="356"/>
                        </a:lnTo>
                        <a:lnTo>
                          <a:pt x="153" y="360"/>
                        </a:lnTo>
                        <a:lnTo>
                          <a:pt x="169" y="364"/>
                        </a:lnTo>
                        <a:lnTo>
                          <a:pt x="187" y="367"/>
                        </a:lnTo>
                        <a:lnTo>
                          <a:pt x="204" y="370"/>
                        </a:lnTo>
                        <a:lnTo>
                          <a:pt x="221" y="372"/>
                        </a:lnTo>
                        <a:lnTo>
                          <a:pt x="238" y="374"/>
                        </a:lnTo>
                        <a:lnTo>
                          <a:pt x="256" y="375"/>
                        </a:lnTo>
                        <a:lnTo>
                          <a:pt x="273" y="376"/>
                        </a:lnTo>
                        <a:lnTo>
                          <a:pt x="290" y="378"/>
                        </a:lnTo>
                        <a:lnTo>
                          <a:pt x="307" y="379"/>
                        </a:lnTo>
                        <a:lnTo>
                          <a:pt x="312" y="379"/>
                        </a:lnTo>
                        <a:lnTo>
                          <a:pt x="317" y="375"/>
                        </a:lnTo>
                        <a:lnTo>
                          <a:pt x="320" y="372"/>
                        </a:lnTo>
                        <a:lnTo>
                          <a:pt x="323" y="366"/>
                        </a:lnTo>
                        <a:lnTo>
                          <a:pt x="323" y="360"/>
                        </a:lnTo>
                        <a:lnTo>
                          <a:pt x="320" y="356"/>
                        </a:lnTo>
                        <a:lnTo>
                          <a:pt x="316" y="352"/>
                        </a:lnTo>
                        <a:lnTo>
                          <a:pt x="311" y="351"/>
                        </a:lnTo>
                        <a:lnTo>
                          <a:pt x="295" y="351"/>
                        </a:lnTo>
                        <a:lnTo>
                          <a:pt x="279" y="351"/>
                        </a:lnTo>
                        <a:lnTo>
                          <a:pt x="263" y="350"/>
                        </a:lnTo>
                        <a:lnTo>
                          <a:pt x="248" y="349"/>
                        </a:lnTo>
                        <a:lnTo>
                          <a:pt x="231" y="348"/>
                        </a:lnTo>
                        <a:lnTo>
                          <a:pt x="215" y="345"/>
                        </a:lnTo>
                        <a:lnTo>
                          <a:pt x="200" y="343"/>
                        </a:lnTo>
                        <a:lnTo>
                          <a:pt x="183" y="341"/>
                        </a:lnTo>
                        <a:lnTo>
                          <a:pt x="168" y="337"/>
                        </a:lnTo>
                        <a:lnTo>
                          <a:pt x="151" y="334"/>
                        </a:lnTo>
                        <a:lnTo>
                          <a:pt x="136" y="329"/>
                        </a:lnTo>
                        <a:lnTo>
                          <a:pt x="121" y="325"/>
                        </a:lnTo>
                        <a:lnTo>
                          <a:pt x="106" y="320"/>
                        </a:lnTo>
                        <a:lnTo>
                          <a:pt x="92" y="313"/>
                        </a:lnTo>
                        <a:lnTo>
                          <a:pt x="76" y="306"/>
                        </a:lnTo>
                        <a:lnTo>
                          <a:pt x="62" y="300"/>
                        </a:lnTo>
                        <a:lnTo>
                          <a:pt x="51" y="291"/>
                        </a:lnTo>
                        <a:lnTo>
                          <a:pt x="41" y="280"/>
                        </a:lnTo>
                        <a:lnTo>
                          <a:pt x="35" y="269"/>
                        </a:lnTo>
                        <a:lnTo>
                          <a:pt x="31" y="255"/>
                        </a:lnTo>
                        <a:lnTo>
                          <a:pt x="31" y="239"/>
                        </a:lnTo>
                        <a:lnTo>
                          <a:pt x="33" y="218"/>
                        </a:lnTo>
                        <a:lnTo>
                          <a:pt x="38" y="197"/>
                        </a:lnTo>
                        <a:lnTo>
                          <a:pt x="42" y="182"/>
                        </a:lnTo>
                        <a:lnTo>
                          <a:pt x="51" y="165"/>
                        </a:lnTo>
                        <a:lnTo>
                          <a:pt x="60" y="150"/>
                        </a:lnTo>
                        <a:lnTo>
                          <a:pt x="68" y="136"/>
                        </a:lnTo>
                        <a:lnTo>
                          <a:pt x="79" y="124"/>
                        </a:lnTo>
                        <a:lnTo>
                          <a:pt x="89" y="111"/>
                        </a:lnTo>
                        <a:lnTo>
                          <a:pt x="101" y="100"/>
                        </a:lnTo>
                        <a:lnTo>
                          <a:pt x="114" y="88"/>
                        </a:lnTo>
                        <a:lnTo>
                          <a:pt x="129" y="76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81" y="41"/>
                        </a:lnTo>
                        <a:lnTo>
                          <a:pt x="201" y="31"/>
                        </a:lnTo>
                        <a:lnTo>
                          <a:pt x="219" y="22"/>
                        </a:lnTo>
                        <a:lnTo>
                          <a:pt x="237" y="14"/>
                        </a:lnTo>
                        <a:lnTo>
                          <a:pt x="253" y="7"/>
                        </a:lnTo>
                        <a:lnTo>
                          <a:pt x="268" y="1"/>
                        </a:lnTo>
                        <a:lnTo>
                          <a:pt x="255" y="0"/>
                        </a:lnTo>
                        <a:lnTo>
                          <a:pt x="238" y="1"/>
                        </a:lnTo>
                        <a:lnTo>
                          <a:pt x="221" y="5"/>
                        </a:lnTo>
                        <a:lnTo>
                          <a:pt x="201" y="11"/>
                        </a:lnTo>
                        <a:lnTo>
                          <a:pt x="181" y="19"/>
                        </a:lnTo>
                        <a:lnTo>
                          <a:pt x="161" y="28"/>
                        </a:lnTo>
                        <a:lnTo>
                          <a:pt x="142" y="39"/>
                        </a:lnTo>
                        <a:lnTo>
                          <a:pt x="12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8" name="Freeform 1233"/>
                  <p:cNvSpPr>
                    <a:spLocks/>
                  </p:cNvSpPr>
                  <p:nvPr/>
                </p:nvSpPr>
                <p:spPr bwMode="auto">
                  <a:xfrm>
                    <a:off x="5229" y="2647"/>
                    <a:ext cx="99" cy="59"/>
                  </a:xfrm>
                  <a:custGeom>
                    <a:avLst/>
                    <a:gdLst>
                      <a:gd name="T0" fmla="*/ 0 w 282"/>
                      <a:gd name="T1" fmla="*/ 0 h 253"/>
                      <a:gd name="T2" fmla="*/ 0 w 282"/>
                      <a:gd name="T3" fmla="*/ 0 h 253"/>
                      <a:gd name="T4" fmla="*/ 0 w 282"/>
                      <a:gd name="T5" fmla="*/ 0 h 253"/>
                      <a:gd name="T6" fmla="*/ 0 w 282"/>
                      <a:gd name="T7" fmla="*/ 0 h 253"/>
                      <a:gd name="T8" fmla="*/ 0 w 282"/>
                      <a:gd name="T9" fmla="*/ 0 h 253"/>
                      <a:gd name="T10" fmla="*/ 0 w 282"/>
                      <a:gd name="T11" fmla="*/ 0 h 253"/>
                      <a:gd name="T12" fmla="*/ 0 w 282"/>
                      <a:gd name="T13" fmla="*/ 0 h 253"/>
                      <a:gd name="T14" fmla="*/ 0 w 282"/>
                      <a:gd name="T15" fmla="*/ 0 h 253"/>
                      <a:gd name="T16" fmla="*/ 0 w 282"/>
                      <a:gd name="T17" fmla="*/ 0 h 253"/>
                      <a:gd name="T18" fmla="*/ 0 w 282"/>
                      <a:gd name="T19" fmla="*/ 0 h 253"/>
                      <a:gd name="T20" fmla="*/ 0 w 282"/>
                      <a:gd name="T21" fmla="*/ 0 h 253"/>
                      <a:gd name="T22" fmla="*/ 0 w 282"/>
                      <a:gd name="T23" fmla="*/ 0 h 253"/>
                      <a:gd name="T24" fmla="*/ 0 w 282"/>
                      <a:gd name="T25" fmla="*/ 0 h 253"/>
                      <a:gd name="T26" fmla="*/ 0 w 282"/>
                      <a:gd name="T27" fmla="*/ 0 h 253"/>
                      <a:gd name="T28" fmla="*/ 0 w 282"/>
                      <a:gd name="T29" fmla="*/ 0 h 253"/>
                      <a:gd name="T30" fmla="*/ 0 w 282"/>
                      <a:gd name="T31" fmla="*/ 0 h 253"/>
                      <a:gd name="T32" fmla="*/ 0 w 282"/>
                      <a:gd name="T33" fmla="*/ 0 h 253"/>
                      <a:gd name="T34" fmla="*/ 0 w 282"/>
                      <a:gd name="T35" fmla="*/ 0 h 253"/>
                      <a:gd name="T36" fmla="*/ 0 w 282"/>
                      <a:gd name="T37" fmla="*/ 0 h 253"/>
                      <a:gd name="T38" fmla="*/ 0 w 282"/>
                      <a:gd name="T39" fmla="*/ 0 h 253"/>
                      <a:gd name="T40" fmla="*/ 0 w 282"/>
                      <a:gd name="T41" fmla="*/ 0 h 253"/>
                      <a:gd name="T42" fmla="*/ 0 w 282"/>
                      <a:gd name="T43" fmla="*/ 0 h 253"/>
                      <a:gd name="T44" fmla="*/ 0 w 282"/>
                      <a:gd name="T45" fmla="*/ 0 h 253"/>
                      <a:gd name="T46" fmla="*/ 0 w 282"/>
                      <a:gd name="T47" fmla="*/ 0 h 253"/>
                      <a:gd name="T48" fmla="*/ 0 w 282"/>
                      <a:gd name="T49" fmla="*/ 0 h 253"/>
                      <a:gd name="T50" fmla="*/ 0 w 282"/>
                      <a:gd name="T51" fmla="*/ 0 h 253"/>
                      <a:gd name="T52" fmla="*/ 0 w 282"/>
                      <a:gd name="T53" fmla="*/ 0 h 253"/>
                      <a:gd name="T54" fmla="*/ 0 w 282"/>
                      <a:gd name="T55" fmla="*/ 0 h 253"/>
                      <a:gd name="T56" fmla="*/ 0 w 282"/>
                      <a:gd name="T57" fmla="*/ 0 h 253"/>
                      <a:gd name="T58" fmla="*/ 0 w 282"/>
                      <a:gd name="T59" fmla="*/ 0 h 253"/>
                      <a:gd name="T60" fmla="*/ 0 w 282"/>
                      <a:gd name="T61" fmla="*/ 0 h 253"/>
                      <a:gd name="T62" fmla="*/ 0 w 282"/>
                      <a:gd name="T63" fmla="*/ 0 h 253"/>
                      <a:gd name="T64" fmla="*/ 0 w 282"/>
                      <a:gd name="T65" fmla="*/ 0 h 253"/>
                      <a:gd name="T66" fmla="*/ 0 w 282"/>
                      <a:gd name="T67" fmla="*/ 0 h 253"/>
                      <a:gd name="T68" fmla="*/ 0 w 282"/>
                      <a:gd name="T69" fmla="*/ 0 h 253"/>
                      <a:gd name="T70" fmla="*/ 0 w 282"/>
                      <a:gd name="T71" fmla="*/ 0 h 253"/>
                      <a:gd name="T72" fmla="*/ 0 w 282"/>
                      <a:gd name="T73" fmla="*/ 0 h 253"/>
                      <a:gd name="T74" fmla="*/ 0 w 282"/>
                      <a:gd name="T75" fmla="*/ 0 h 253"/>
                      <a:gd name="T76" fmla="*/ 0 w 282"/>
                      <a:gd name="T77" fmla="*/ 0 h 253"/>
                      <a:gd name="T78" fmla="*/ 0 w 282"/>
                      <a:gd name="T79" fmla="*/ 0 h 253"/>
                      <a:gd name="T80" fmla="*/ 0 w 282"/>
                      <a:gd name="T81" fmla="*/ 0 h 253"/>
                      <a:gd name="T82" fmla="*/ 0 w 282"/>
                      <a:gd name="T83" fmla="*/ 0 h 253"/>
                      <a:gd name="T84" fmla="*/ 0 w 282"/>
                      <a:gd name="T85" fmla="*/ 0 h 253"/>
                      <a:gd name="T86" fmla="*/ 0 w 282"/>
                      <a:gd name="T87" fmla="*/ 0 h 253"/>
                      <a:gd name="T88" fmla="*/ 0 w 282"/>
                      <a:gd name="T89" fmla="*/ 0 h 253"/>
                      <a:gd name="T90" fmla="*/ 0 w 282"/>
                      <a:gd name="T91" fmla="*/ 0 h 253"/>
                      <a:gd name="T92" fmla="*/ 0 w 282"/>
                      <a:gd name="T93" fmla="*/ 0 h 253"/>
                      <a:gd name="T94" fmla="*/ 0 w 282"/>
                      <a:gd name="T95" fmla="*/ 0 h 253"/>
                      <a:gd name="T96" fmla="*/ 0 w 282"/>
                      <a:gd name="T97" fmla="*/ 0 h 253"/>
                      <a:gd name="T98" fmla="*/ 0 w 282"/>
                      <a:gd name="T99" fmla="*/ 0 h 253"/>
                      <a:gd name="T100" fmla="*/ 0 w 282"/>
                      <a:gd name="T101" fmla="*/ 0 h 253"/>
                      <a:gd name="T102" fmla="*/ 0 w 282"/>
                      <a:gd name="T103" fmla="*/ 0 h 253"/>
                      <a:gd name="T104" fmla="*/ 0 w 282"/>
                      <a:gd name="T105" fmla="*/ 0 h 253"/>
                      <a:gd name="T106" fmla="*/ 0 w 282"/>
                      <a:gd name="T107" fmla="*/ 0 h 253"/>
                      <a:gd name="T108" fmla="*/ 0 w 282"/>
                      <a:gd name="T109" fmla="*/ 0 h 253"/>
                      <a:gd name="T110" fmla="*/ 0 w 282"/>
                      <a:gd name="T111" fmla="*/ 0 h 253"/>
                      <a:gd name="T112" fmla="*/ 0 w 282"/>
                      <a:gd name="T113" fmla="*/ 0 h 253"/>
                      <a:gd name="T114" fmla="*/ 0 w 282"/>
                      <a:gd name="T115" fmla="*/ 0 h 253"/>
                      <a:gd name="T116" fmla="*/ 0 w 282"/>
                      <a:gd name="T117" fmla="*/ 0 h 253"/>
                      <a:gd name="T118" fmla="*/ 0 w 282"/>
                      <a:gd name="T119" fmla="*/ 0 h 253"/>
                      <a:gd name="T120" fmla="*/ 0 w 282"/>
                      <a:gd name="T121" fmla="*/ 0 h 25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2"/>
                      <a:gd name="T184" fmla="*/ 0 h 253"/>
                      <a:gd name="T185" fmla="*/ 282 w 282"/>
                      <a:gd name="T186" fmla="*/ 253 h 25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2" h="253">
                        <a:moveTo>
                          <a:pt x="235" y="78"/>
                        </a:moveTo>
                        <a:lnTo>
                          <a:pt x="248" y="92"/>
                        </a:lnTo>
                        <a:lnTo>
                          <a:pt x="255" y="108"/>
                        </a:lnTo>
                        <a:lnTo>
                          <a:pt x="259" y="125"/>
                        </a:lnTo>
                        <a:lnTo>
                          <a:pt x="259" y="144"/>
                        </a:lnTo>
                        <a:lnTo>
                          <a:pt x="257" y="159"/>
                        </a:lnTo>
                        <a:lnTo>
                          <a:pt x="252" y="171"/>
                        </a:lnTo>
                        <a:lnTo>
                          <a:pt x="244" y="184"/>
                        </a:lnTo>
                        <a:lnTo>
                          <a:pt x="236" y="194"/>
                        </a:lnTo>
                        <a:lnTo>
                          <a:pt x="225" y="206"/>
                        </a:lnTo>
                        <a:lnTo>
                          <a:pt x="215" y="215"/>
                        </a:lnTo>
                        <a:lnTo>
                          <a:pt x="204" y="225"/>
                        </a:lnTo>
                        <a:lnTo>
                          <a:pt x="194" y="236"/>
                        </a:lnTo>
                        <a:lnTo>
                          <a:pt x="191" y="239"/>
                        </a:lnTo>
                        <a:lnTo>
                          <a:pt x="190" y="242"/>
                        </a:lnTo>
                        <a:lnTo>
                          <a:pt x="191" y="246"/>
                        </a:lnTo>
                        <a:lnTo>
                          <a:pt x="194" y="249"/>
                        </a:lnTo>
                        <a:lnTo>
                          <a:pt x="197" y="252"/>
                        </a:lnTo>
                        <a:lnTo>
                          <a:pt x="201" y="253"/>
                        </a:lnTo>
                        <a:lnTo>
                          <a:pt x="205" y="252"/>
                        </a:lnTo>
                        <a:lnTo>
                          <a:pt x="209" y="249"/>
                        </a:lnTo>
                        <a:lnTo>
                          <a:pt x="232" y="234"/>
                        </a:lnTo>
                        <a:lnTo>
                          <a:pt x="251" y="215"/>
                        </a:lnTo>
                        <a:lnTo>
                          <a:pt x="267" y="192"/>
                        </a:lnTo>
                        <a:lnTo>
                          <a:pt x="278" y="168"/>
                        </a:lnTo>
                        <a:lnTo>
                          <a:pt x="282" y="141"/>
                        </a:lnTo>
                        <a:lnTo>
                          <a:pt x="279" y="116"/>
                        </a:lnTo>
                        <a:lnTo>
                          <a:pt x="270" y="92"/>
                        </a:lnTo>
                        <a:lnTo>
                          <a:pt x="251" y="70"/>
                        </a:lnTo>
                        <a:lnTo>
                          <a:pt x="237" y="59"/>
                        </a:lnTo>
                        <a:lnTo>
                          <a:pt x="221" y="48"/>
                        </a:lnTo>
                        <a:lnTo>
                          <a:pt x="202" y="39"/>
                        </a:lnTo>
                        <a:lnTo>
                          <a:pt x="183" y="31"/>
                        </a:lnTo>
                        <a:lnTo>
                          <a:pt x="163" y="24"/>
                        </a:lnTo>
                        <a:lnTo>
                          <a:pt x="142" y="18"/>
                        </a:lnTo>
                        <a:lnTo>
                          <a:pt x="122" y="13"/>
                        </a:lnTo>
                        <a:lnTo>
                          <a:pt x="101" y="8"/>
                        </a:lnTo>
                        <a:lnTo>
                          <a:pt x="82" y="5"/>
                        </a:lnTo>
                        <a:lnTo>
                          <a:pt x="63" y="2"/>
                        </a:lnTo>
                        <a:lnTo>
                          <a:pt x="47" y="0"/>
                        </a:lnTo>
                        <a:lnTo>
                          <a:pt x="32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4" y="4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25" y="9"/>
                        </a:lnTo>
                        <a:lnTo>
                          <a:pt x="38" y="12"/>
                        </a:lnTo>
                        <a:lnTo>
                          <a:pt x="52" y="14"/>
                        </a:lnTo>
                        <a:lnTo>
                          <a:pt x="67" y="16"/>
                        </a:lnTo>
                        <a:lnTo>
                          <a:pt x="82" y="18"/>
                        </a:lnTo>
                        <a:lnTo>
                          <a:pt x="97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5"/>
                        </a:lnTo>
                        <a:lnTo>
                          <a:pt x="162" y="40"/>
                        </a:lnTo>
                        <a:lnTo>
                          <a:pt x="177" y="46"/>
                        </a:lnTo>
                        <a:lnTo>
                          <a:pt x="192" y="53"/>
                        </a:lnTo>
                        <a:lnTo>
                          <a:pt x="208" y="60"/>
                        </a:lnTo>
                        <a:lnTo>
                          <a:pt x="222" y="69"/>
                        </a:lnTo>
                        <a:lnTo>
                          <a:pt x="235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49" name="Freeform 1234"/>
                  <p:cNvSpPr>
                    <a:spLocks/>
                  </p:cNvSpPr>
                  <p:nvPr/>
                </p:nvSpPr>
                <p:spPr bwMode="auto">
                  <a:xfrm>
                    <a:off x="5030" y="2680"/>
                    <a:ext cx="40" cy="54"/>
                  </a:xfrm>
                  <a:custGeom>
                    <a:avLst/>
                    <a:gdLst>
                      <a:gd name="T0" fmla="*/ 0 w 115"/>
                      <a:gd name="T1" fmla="*/ 0 h 236"/>
                      <a:gd name="T2" fmla="*/ 0 w 115"/>
                      <a:gd name="T3" fmla="*/ 0 h 236"/>
                      <a:gd name="T4" fmla="*/ 0 w 115"/>
                      <a:gd name="T5" fmla="*/ 0 h 236"/>
                      <a:gd name="T6" fmla="*/ 0 w 115"/>
                      <a:gd name="T7" fmla="*/ 0 h 236"/>
                      <a:gd name="T8" fmla="*/ 0 w 115"/>
                      <a:gd name="T9" fmla="*/ 0 h 236"/>
                      <a:gd name="T10" fmla="*/ 0 w 115"/>
                      <a:gd name="T11" fmla="*/ 0 h 236"/>
                      <a:gd name="T12" fmla="*/ 0 w 115"/>
                      <a:gd name="T13" fmla="*/ 0 h 236"/>
                      <a:gd name="T14" fmla="*/ 0 w 115"/>
                      <a:gd name="T15" fmla="*/ 0 h 236"/>
                      <a:gd name="T16" fmla="*/ 0 w 115"/>
                      <a:gd name="T17" fmla="*/ 0 h 236"/>
                      <a:gd name="T18" fmla="*/ 0 w 115"/>
                      <a:gd name="T19" fmla="*/ 0 h 236"/>
                      <a:gd name="T20" fmla="*/ 0 w 115"/>
                      <a:gd name="T21" fmla="*/ 0 h 236"/>
                      <a:gd name="T22" fmla="*/ 0 w 115"/>
                      <a:gd name="T23" fmla="*/ 0 h 236"/>
                      <a:gd name="T24" fmla="*/ 0 w 115"/>
                      <a:gd name="T25" fmla="*/ 0 h 236"/>
                      <a:gd name="T26" fmla="*/ 0 w 115"/>
                      <a:gd name="T27" fmla="*/ 0 h 236"/>
                      <a:gd name="T28" fmla="*/ 0 w 115"/>
                      <a:gd name="T29" fmla="*/ 0 h 236"/>
                      <a:gd name="T30" fmla="*/ 0 w 115"/>
                      <a:gd name="T31" fmla="*/ 0 h 236"/>
                      <a:gd name="T32" fmla="*/ 0 w 115"/>
                      <a:gd name="T33" fmla="*/ 0 h 236"/>
                      <a:gd name="T34" fmla="*/ 0 w 115"/>
                      <a:gd name="T35" fmla="*/ 0 h 236"/>
                      <a:gd name="T36" fmla="*/ 0 w 115"/>
                      <a:gd name="T37" fmla="*/ 0 h 236"/>
                      <a:gd name="T38" fmla="*/ 0 w 115"/>
                      <a:gd name="T39" fmla="*/ 0 h 236"/>
                      <a:gd name="T40" fmla="*/ 0 w 115"/>
                      <a:gd name="T41" fmla="*/ 0 h 236"/>
                      <a:gd name="T42" fmla="*/ 0 w 115"/>
                      <a:gd name="T43" fmla="*/ 0 h 236"/>
                      <a:gd name="T44" fmla="*/ 0 w 115"/>
                      <a:gd name="T45" fmla="*/ 0 h 236"/>
                      <a:gd name="T46" fmla="*/ 0 w 115"/>
                      <a:gd name="T47" fmla="*/ 0 h 236"/>
                      <a:gd name="T48" fmla="*/ 0 w 115"/>
                      <a:gd name="T49" fmla="*/ 0 h 236"/>
                      <a:gd name="T50" fmla="*/ 0 w 115"/>
                      <a:gd name="T51" fmla="*/ 0 h 236"/>
                      <a:gd name="T52" fmla="*/ 0 w 115"/>
                      <a:gd name="T53" fmla="*/ 0 h 236"/>
                      <a:gd name="T54" fmla="*/ 0 w 115"/>
                      <a:gd name="T55" fmla="*/ 0 h 236"/>
                      <a:gd name="T56" fmla="*/ 0 w 115"/>
                      <a:gd name="T57" fmla="*/ 0 h 236"/>
                      <a:gd name="T58" fmla="*/ 0 w 115"/>
                      <a:gd name="T59" fmla="*/ 0 h 236"/>
                      <a:gd name="T60" fmla="*/ 0 w 115"/>
                      <a:gd name="T61" fmla="*/ 0 h 236"/>
                      <a:gd name="T62" fmla="*/ 0 w 115"/>
                      <a:gd name="T63" fmla="*/ 0 h 236"/>
                      <a:gd name="T64" fmla="*/ 0 w 115"/>
                      <a:gd name="T65" fmla="*/ 0 h 236"/>
                      <a:gd name="T66" fmla="*/ 0 w 115"/>
                      <a:gd name="T67" fmla="*/ 0 h 236"/>
                      <a:gd name="T68" fmla="*/ 0 w 115"/>
                      <a:gd name="T69" fmla="*/ 0 h 236"/>
                      <a:gd name="T70" fmla="*/ 0 w 115"/>
                      <a:gd name="T71" fmla="*/ 0 h 236"/>
                      <a:gd name="T72" fmla="*/ 0 w 115"/>
                      <a:gd name="T73" fmla="*/ 0 h 236"/>
                      <a:gd name="T74" fmla="*/ 0 w 115"/>
                      <a:gd name="T75" fmla="*/ 0 h 236"/>
                      <a:gd name="T76" fmla="*/ 0 w 115"/>
                      <a:gd name="T77" fmla="*/ 0 h 236"/>
                      <a:gd name="T78" fmla="*/ 0 w 115"/>
                      <a:gd name="T79" fmla="*/ 0 h 236"/>
                      <a:gd name="T80" fmla="*/ 0 w 115"/>
                      <a:gd name="T81" fmla="*/ 0 h 2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5"/>
                      <a:gd name="T124" fmla="*/ 0 h 236"/>
                      <a:gd name="T125" fmla="*/ 115 w 115"/>
                      <a:gd name="T126" fmla="*/ 236 h 2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5" h="236">
                        <a:moveTo>
                          <a:pt x="0" y="128"/>
                        </a:moveTo>
                        <a:lnTo>
                          <a:pt x="0" y="148"/>
                        </a:lnTo>
                        <a:lnTo>
                          <a:pt x="5" y="166"/>
                        </a:lnTo>
                        <a:lnTo>
                          <a:pt x="13" y="184"/>
                        </a:lnTo>
                        <a:lnTo>
                          <a:pt x="24" y="198"/>
                        </a:lnTo>
                        <a:lnTo>
                          <a:pt x="39" y="211"/>
                        </a:lnTo>
                        <a:lnTo>
                          <a:pt x="55" y="223"/>
                        </a:lnTo>
                        <a:lnTo>
                          <a:pt x="74" y="231"/>
                        </a:lnTo>
                        <a:lnTo>
                          <a:pt x="92" y="235"/>
                        </a:lnTo>
                        <a:lnTo>
                          <a:pt x="98" y="236"/>
                        </a:lnTo>
                        <a:lnTo>
                          <a:pt x="104" y="234"/>
                        </a:lnTo>
                        <a:lnTo>
                          <a:pt x="109" y="231"/>
                        </a:lnTo>
                        <a:lnTo>
                          <a:pt x="111" y="226"/>
                        </a:lnTo>
                        <a:lnTo>
                          <a:pt x="111" y="220"/>
                        </a:lnTo>
                        <a:lnTo>
                          <a:pt x="110" y="215"/>
                        </a:lnTo>
                        <a:lnTo>
                          <a:pt x="107" y="210"/>
                        </a:lnTo>
                        <a:lnTo>
                          <a:pt x="101" y="208"/>
                        </a:lnTo>
                        <a:lnTo>
                          <a:pt x="82" y="201"/>
                        </a:lnTo>
                        <a:lnTo>
                          <a:pt x="64" y="192"/>
                        </a:lnTo>
                        <a:lnTo>
                          <a:pt x="50" y="179"/>
                        </a:lnTo>
                        <a:lnTo>
                          <a:pt x="40" y="165"/>
                        </a:lnTo>
                        <a:lnTo>
                          <a:pt x="33" y="148"/>
                        </a:lnTo>
                        <a:lnTo>
                          <a:pt x="29" y="130"/>
                        </a:lnTo>
                        <a:lnTo>
                          <a:pt x="29" y="110"/>
                        </a:lnTo>
                        <a:lnTo>
                          <a:pt x="35" y="89"/>
                        </a:lnTo>
                        <a:lnTo>
                          <a:pt x="43" y="74"/>
                        </a:lnTo>
                        <a:lnTo>
                          <a:pt x="56" y="60"/>
                        </a:lnTo>
                        <a:lnTo>
                          <a:pt x="70" y="46"/>
                        </a:lnTo>
                        <a:lnTo>
                          <a:pt x="85" y="33"/>
                        </a:lnTo>
                        <a:lnTo>
                          <a:pt x="98" y="23"/>
                        </a:lnTo>
                        <a:lnTo>
                          <a:pt x="109" y="12"/>
                        </a:lnTo>
                        <a:lnTo>
                          <a:pt x="115" y="6"/>
                        </a:lnTo>
                        <a:lnTo>
                          <a:pt x="115" y="0"/>
                        </a:lnTo>
                        <a:lnTo>
                          <a:pt x="102" y="4"/>
                        </a:lnTo>
                        <a:lnTo>
                          <a:pt x="85" y="12"/>
                        </a:lnTo>
                        <a:lnTo>
                          <a:pt x="68" y="26"/>
                        </a:lnTo>
                        <a:lnTo>
                          <a:pt x="49" y="42"/>
                        </a:lnTo>
                        <a:lnTo>
                          <a:pt x="32" y="61"/>
                        </a:lnTo>
                        <a:lnTo>
                          <a:pt x="17" y="82"/>
                        </a:lnTo>
                        <a:lnTo>
                          <a:pt x="6" y="10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50" name="Freeform 1235"/>
                  <p:cNvSpPr>
                    <a:spLocks/>
                  </p:cNvSpPr>
                  <p:nvPr/>
                </p:nvSpPr>
                <p:spPr bwMode="auto">
                  <a:xfrm>
                    <a:off x="5311" y="2643"/>
                    <a:ext cx="87" cy="73"/>
                  </a:xfrm>
                  <a:custGeom>
                    <a:avLst/>
                    <a:gdLst>
                      <a:gd name="T0" fmla="*/ 0 w 245"/>
                      <a:gd name="T1" fmla="*/ 0 h 310"/>
                      <a:gd name="T2" fmla="*/ 0 w 245"/>
                      <a:gd name="T3" fmla="*/ 0 h 310"/>
                      <a:gd name="T4" fmla="*/ 0 w 245"/>
                      <a:gd name="T5" fmla="*/ 0 h 310"/>
                      <a:gd name="T6" fmla="*/ 0 w 245"/>
                      <a:gd name="T7" fmla="*/ 0 h 310"/>
                      <a:gd name="T8" fmla="*/ 0 w 245"/>
                      <a:gd name="T9" fmla="*/ 0 h 310"/>
                      <a:gd name="T10" fmla="*/ 0 w 245"/>
                      <a:gd name="T11" fmla="*/ 0 h 310"/>
                      <a:gd name="T12" fmla="*/ 0 w 245"/>
                      <a:gd name="T13" fmla="*/ 0 h 310"/>
                      <a:gd name="T14" fmla="*/ 0 w 245"/>
                      <a:gd name="T15" fmla="*/ 0 h 310"/>
                      <a:gd name="T16" fmla="*/ 0 w 245"/>
                      <a:gd name="T17" fmla="*/ 0 h 310"/>
                      <a:gd name="T18" fmla="*/ 0 w 245"/>
                      <a:gd name="T19" fmla="*/ 0 h 310"/>
                      <a:gd name="T20" fmla="*/ 0 w 245"/>
                      <a:gd name="T21" fmla="*/ 0 h 310"/>
                      <a:gd name="T22" fmla="*/ 0 w 245"/>
                      <a:gd name="T23" fmla="*/ 0 h 310"/>
                      <a:gd name="T24" fmla="*/ 0 w 245"/>
                      <a:gd name="T25" fmla="*/ 0 h 310"/>
                      <a:gd name="T26" fmla="*/ 0 w 245"/>
                      <a:gd name="T27" fmla="*/ 0 h 310"/>
                      <a:gd name="T28" fmla="*/ 0 w 245"/>
                      <a:gd name="T29" fmla="*/ 0 h 310"/>
                      <a:gd name="T30" fmla="*/ 0 w 245"/>
                      <a:gd name="T31" fmla="*/ 0 h 310"/>
                      <a:gd name="T32" fmla="*/ 0 w 245"/>
                      <a:gd name="T33" fmla="*/ 0 h 310"/>
                      <a:gd name="T34" fmla="*/ 0 w 245"/>
                      <a:gd name="T35" fmla="*/ 0 h 310"/>
                      <a:gd name="T36" fmla="*/ 0 w 245"/>
                      <a:gd name="T37" fmla="*/ 0 h 310"/>
                      <a:gd name="T38" fmla="*/ 0 w 245"/>
                      <a:gd name="T39" fmla="*/ 0 h 310"/>
                      <a:gd name="T40" fmla="*/ 0 w 245"/>
                      <a:gd name="T41" fmla="*/ 0 h 310"/>
                      <a:gd name="T42" fmla="*/ 0 w 245"/>
                      <a:gd name="T43" fmla="*/ 0 h 310"/>
                      <a:gd name="T44" fmla="*/ 0 w 245"/>
                      <a:gd name="T45" fmla="*/ 0 h 310"/>
                      <a:gd name="T46" fmla="*/ 0 w 245"/>
                      <a:gd name="T47" fmla="*/ 0 h 310"/>
                      <a:gd name="T48" fmla="*/ 0 w 245"/>
                      <a:gd name="T49" fmla="*/ 0 h 310"/>
                      <a:gd name="T50" fmla="*/ 0 w 245"/>
                      <a:gd name="T51" fmla="*/ 0 h 310"/>
                      <a:gd name="T52" fmla="*/ 0 w 245"/>
                      <a:gd name="T53" fmla="*/ 0 h 310"/>
                      <a:gd name="T54" fmla="*/ 0 w 245"/>
                      <a:gd name="T55" fmla="*/ 0 h 310"/>
                      <a:gd name="T56" fmla="*/ 0 w 245"/>
                      <a:gd name="T57" fmla="*/ 0 h 310"/>
                      <a:gd name="T58" fmla="*/ 0 w 245"/>
                      <a:gd name="T59" fmla="*/ 0 h 310"/>
                      <a:gd name="T60" fmla="*/ 0 w 245"/>
                      <a:gd name="T61" fmla="*/ 0 h 310"/>
                      <a:gd name="T62" fmla="*/ 0 w 245"/>
                      <a:gd name="T63" fmla="*/ 0 h 310"/>
                      <a:gd name="T64" fmla="*/ 0 w 245"/>
                      <a:gd name="T65" fmla="*/ 0 h 310"/>
                      <a:gd name="T66" fmla="*/ 0 w 245"/>
                      <a:gd name="T67" fmla="*/ 0 h 310"/>
                      <a:gd name="T68" fmla="*/ 0 w 245"/>
                      <a:gd name="T69" fmla="*/ 0 h 310"/>
                      <a:gd name="T70" fmla="*/ 0 w 245"/>
                      <a:gd name="T71" fmla="*/ 0 h 310"/>
                      <a:gd name="T72" fmla="*/ 0 w 245"/>
                      <a:gd name="T73" fmla="*/ 0 h 310"/>
                      <a:gd name="T74" fmla="*/ 0 w 245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5"/>
                      <a:gd name="T115" fmla="*/ 0 h 310"/>
                      <a:gd name="T116" fmla="*/ 245 w 245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5" h="310">
                        <a:moveTo>
                          <a:pt x="200" y="116"/>
                        </a:moveTo>
                        <a:lnTo>
                          <a:pt x="208" y="124"/>
                        </a:lnTo>
                        <a:lnTo>
                          <a:pt x="214" y="133"/>
                        </a:lnTo>
                        <a:lnTo>
                          <a:pt x="220" y="144"/>
                        </a:lnTo>
                        <a:lnTo>
                          <a:pt x="223" y="154"/>
                        </a:lnTo>
                        <a:lnTo>
                          <a:pt x="226" y="164"/>
                        </a:lnTo>
                        <a:lnTo>
                          <a:pt x="224" y="176"/>
                        </a:lnTo>
                        <a:lnTo>
                          <a:pt x="222" y="187"/>
                        </a:lnTo>
                        <a:lnTo>
                          <a:pt x="216" y="198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9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2" y="264"/>
                        </a:lnTo>
                        <a:lnTo>
                          <a:pt x="132" y="275"/>
                        </a:lnTo>
                        <a:lnTo>
                          <a:pt x="128" y="278"/>
                        </a:lnTo>
                        <a:lnTo>
                          <a:pt x="126" y="283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2" y="306"/>
                        </a:lnTo>
                        <a:lnTo>
                          <a:pt x="126" y="309"/>
                        </a:lnTo>
                        <a:lnTo>
                          <a:pt x="131" y="310"/>
                        </a:lnTo>
                        <a:lnTo>
                          <a:pt x="135" y="310"/>
                        </a:lnTo>
                        <a:lnTo>
                          <a:pt x="139" y="309"/>
                        </a:lnTo>
                        <a:lnTo>
                          <a:pt x="142" y="306"/>
                        </a:lnTo>
                        <a:lnTo>
                          <a:pt x="154" y="292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20" y="233"/>
                        </a:lnTo>
                        <a:lnTo>
                          <a:pt x="230" y="219"/>
                        </a:lnTo>
                        <a:lnTo>
                          <a:pt x="238" y="204"/>
                        </a:lnTo>
                        <a:lnTo>
                          <a:pt x="244" y="186"/>
                        </a:lnTo>
                        <a:lnTo>
                          <a:pt x="245" y="169"/>
                        </a:lnTo>
                        <a:lnTo>
                          <a:pt x="243" y="152"/>
                        </a:lnTo>
                        <a:lnTo>
                          <a:pt x="237" y="134"/>
                        </a:lnTo>
                        <a:lnTo>
                          <a:pt x="228" y="119"/>
                        </a:lnTo>
                        <a:lnTo>
                          <a:pt x="217" y="105"/>
                        </a:lnTo>
                        <a:lnTo>
                          <a:pt x="203" y="93"/>
                        </a:lnTo>
                        <a:lnTo>
                          <a:pt x="188" y="83"/>
                        </a:lnTo>
                        <a:lnTo>
                          <a:pt x="176" y="76"/>
                        </a:lnTo>
                        <a:lnTo>
                          <a:pt x="163" y="69"/>
                        </a:lnTo>
                        <a:lnTo>
                          <a:pt x="151" y="61"/>
                        </a:lnTo>
                        <a:lnTo>
                          <a:pt x="136" y="54"/>
                        </a:lnTo>
                        <a:lnTo>
                          <a:pt x="122" y="46"/>
                        </a:lnTo>
                        <a:lnTo>
                          <a:pt x="107" y="39"/>
                        </a:lnTo>
                        <a:lnTo>
                          <a:pt x="93" y="31"/>
                        </a:lnTo>
                        <a:lnTo>
                          <a:pt x="79" y="24"/>
                        </a:lnTo>
                        <a:lnTo>
                          <a:pt x="66" y="18"/>
                        </a:lnTo>
                        <a:lnTo>
                          <a:pt x="53" y="13"/>
                        </a:lnTo>
                        <a:lnTo>
                          <a:pt x="40" y="8"/>
                        </a:lnTo>
                        <a:lnTo>
                          <a:pt x="30" y="5"/>
                        </a:lnTo>
                        <a:lnTo>
                          <a:pt x="20" y="1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6" y="20"/>
                        </a:lnTo>
                        <a:lnTo>
                          <a:pt x="47" y="25"/>
                        </a:lnTo>
                        <a:lnTo>
                          <a:pt x="60" y="31"/>
                        </a:lnTo>
                        <a:lnTo>
                          <a:pt x="73" y="37"/>
                        </a:lnTo>
                        <a:lnTo>
                          <a:pt x="86" y="44"/>
                        </a:lnTo>
                        <a:lnTo>
                          <a:pt x="99" y="51"/>
                        </a:lnTo>
                        <a:lnTo>
                          <a:pt x="113" y="57"/>
                        </a:lnTo>
                        <a:lnTo>
                          <a:pt x="126" y="64"/>
                        </a:lnTo>
                        <a:lnTo>
                          <a:pt x="139" y="71"/>
                        </a:lnTo>
                        <a:lnTo>
                          <a:pt x="152" y="79"/>
                        </a:lnTo>
                        <a:lnTo>
                          <a:pt x="165" y="88"/>
                        </a:lnTo>
                        <a:lnTo>
                          <a:pt x="176" y="96"/>
                        </a:lnTo>
                        <a:lnTo>
                          <a:pt x="188" y="106"/>
                        </a:lnTo>
                        <a:lnTo>
                          <a:pt x="200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238" name="Picture 1236" descr="access_point_stylized_gray_small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" y="3642"/>
                  <a:ext cx="43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5" name="Line 1237"/>
              <p:cNvSpPr>
                <a:spLocks noChangeShapeType="1"/>
              </p:cNvSpPr>
              <p:nvPr/>
            </p:nvSpPr>
            <p:spPr bwMode="auto">
              <a:xfrm rot="5400000" flipV="1">
                <a:off x="5034" y="3427"/>
                <a:ext cx="2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grpSp>
            <p:nvGrpSpPr>
              <p:cNvPr id="56" name="Group 1238"/>
              <p:cNvGrpSpPr>
                <a:grpSpLocks/>
              </p:cNvGrpSpPr>
              <p:nvPr/>
            </p:nvGrpSpPr>
            <p:grpSpPr bwMode="auto">
              <a:xfrm flipH="1">
                <a:off x="3638" y="2856"/>
                <a:ext cx="261" cy="235"/>
                <a:chOff x="2839" y="3501"/>
                <a:chExt cx="755" cy="803"/>
              </a:xfrm>
            </p:grpSpPr>
            <p:pic>
              <p:nvPicPr>
                <p:cNvPr id="235" name="Picture 1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Freeform 1240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  <p:grpSp>
            <p:nvGrpSpPr>
              <p:cNvPr id="57" name="Group 1241"/>
              <p:cNvGrpSpPr>
                <a:grpSpLocks/>
              </p:cNvGrpSpPr>
              <p:nvPr/>
            </p:nvGrpSpPr>
            <p:grpSpPr bwMode="auto">
              <a:xfrm flipH="1">
                <a:off x="3438" y="3121"/>
                <a:ext cx="304" cy="256"/>
                <a:chOff x="2839" y="3501"/>
                <a:chExt cx="755" cy="803"/>
              </a:xfrm>
            </p:grpSpPr>
            <p:pic>
              <p:nvPicPr>
                <p:cNvPr id="233" name="Picture 1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4" name="Freeform 1243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  <p:grpSp>
            <p:nvGrpSpPr>
              <p:cNvPr id="58" name="Group 1244"/>
              <p:cNvGrpSpPr>
                <a:grpSpLocks/>
              </p:cNvGrpSpPr>
              <p:nvPr/>
            </p:nvGrpSpPr>
            <p:grpSpPr bwMode="auto">
              <a:xfrm flipH="1">
                <a:off x="3739" y="3311"/>
                <a:ext cx="269" cy="220"/>
                <a:chOff x="2839" y="3501"/>
                <a:chExt cx="755" cy="803"/>
              </a:xfrm>
            </p:grpSpPr>
            <p:pic>
              <p:nvPicPr>
                <p:cNvPr id="231" name="Picture 1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2" name="Freeform 1246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  <p:grpSp>
            <p:nvGrpSpPr>
              <p:cNvPr id="59" name="Group 1247"/>
              <p:cNvGrpSpPr>
                <a:grpSpLocks/>
              </p:cNvGrpSpPr>
              <p:nvPr/>
            </p:nvGrpSpPr>
            <p:grpSpPr bwMode="auto">
              <a:xfrm>
                <a:off x="4126" y="3300"/>
                <a:ext cx="269" cy="221"/>
                <a:chOff x="2839" y="3501"/>
                <a:chExt cx="755" cy="803"/>
              </a:xfrm>
            </p:grpSpPr>
            <p:pic>
              <p:nvPicPr>
                <p:cNvPr id="229" name="Picture 1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0" name="Freeform 1249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  <p:pic>
            <p:nvPicPr>
              <p:cNvPr id="60" name="Picture 1250" descr="car_icon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" y="1084"/>
                <a:ext cx="53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" name="Group 1251"/>
              <p:cNvGrpSpPr>
                <a:grpSpLocks/>
              </p:cNvGrpSpPr>
              <p:nvPr/>
            </p:nvGrpSpPr>
            <p:grpSpPr bwMode="auto">
              <a:xfrm>
                <a:off x="3536" y="974"/>
                <a:ext cx="262" cy="243"/>
                <a:chOff x="2751" y="1851"/>
                <a:chExt cx="462" cy="478"/>
              </a:xfrm>
            </p:grpSpPr>
            <p:pic>
              <p:nvPicPr>
                <p:cNvPr id="227" name="Picture 1252" descr="iphone_stylized_small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8" name="Picture 1253" descr="antenna_radiation_stylized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roup 1254"/>
              <p:cNvGrpSpPr>
                <a:grpSpLocks/>
              </p:cNvGrpSpPr>
              <p:nvPr/>
            </p:nvGrpSpPr>
            <p:grpSpPr bwMode="auto">
              <a:xfrm>
                <a:off x="5191" y="3151"/>
                <a:ext cx="143" cy="303"/>
                <a:chOff x="4140" y="429"/>
                <a:chExt cx="1425" cy="2396"/>
              </a:xfrm>
            </p:grpSpPr>
            <p:sp>
              <p:nvSpPr>
                <p:cNvPr id="195" name="Freeform 1255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4 w 354"/>
                    <a:gd name="T1" fmla="*/ 0 h 2742"/>
                    <a:gd name="T2" fmla="*/ 19 w 354"/>
                    <a:gd name="T3" fmla="*/ 32 h 2742"/>
                    <a:gd name="T4" fmla="*/ 19 w 354"/>
                    <a:gd name="T5" fmla="*/ 246 h 2742"/>
                    <a:gd name="T6" fmla="*/ 0 w 354"/>
                    <a:gd name="T7" fmla="*/ 258 h 2742"/>
                    <a:gd name="T8" fmla="*/ 4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6" name="Rectangle 1256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97" name="Freeform 1257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1 w 211"/>
                    <a:gd name="T3" fmla="*/ 21 h 2537"/>
                    <a:gd name="T4" fmla="*/ 2 w 211"/>
                    <a:gd name="T5" fmla="*/ 23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8" name="Freeform 1258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3 h 226"/>
                    <a:gd name="T4" fmla="*/ 18 w 328"/>
                    <a:gd name="T5" fmla="*/ 23 h 226"/>
                    <a:gd name="T6" fmla="*/ 0 w 328"/>
                    <a:gd name="T7" fmla="*/ 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9" name="Rectangle 1259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grpSp>
              <p:nvGrpSpPr>
                <p:cNvPr id="200" name="Group 1260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25" name="AutoShape 1261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226" name="AutoShape 126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201" name="Rectangle 1263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grpSp>
              <p:nvGrpSpPr>
                <p:cNvPr id="202" name="Group 1264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23" name="AutoShape 1265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224" name="AutoShape 1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203" name="Rectangle 1267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04" name="Rectangle 1268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grpSp>
              <p:nvGrpSpPr>
                <p:cNvPr id="205" name="Group 1269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21" name="AutoShape 1270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222" name="AutoShape 127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206" name="Freeform 1272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2 h 226"/>
                    <a:gd name="T4" fmla="*/ 18 w 328"/>
                    <a:gd name="T5" fmla="*/ 21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207" name="Group 1273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9" name="AutoShape 1274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220" name="AutoShape 127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208" name="Rectangle 1276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09" name="Freeform 1277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7 w 296"/>
                    <a:gd name="T3" fmla="*/ 12 h 256"/>
                    <a:gd name="T4" fmla="*/ 17 w 296"/>
                    <a:gd name="T5" fmla="*/ 23 h 256"/>
                    <a:gd name="T6" fmla="*/ 0 w 296"/>
                    <a:gd name="T7" fmla="*/ 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0" name="Freeform 1278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8 w 304"/>
                    <a:gd name="T3" fmla="*/ 16 h 288"/>
                    <a:gd name="T4" fmla="*/ 16 w 304"/>
                    <a:gd name="T5" fmla="*/ 28 h 288"/>
                    <a:gd name="T6" fmla="*/ 2 w 304"/>
                    <a:gd name="T7" fmla="*/ 12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1" name="Oval 1279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12" name="Freeform 1280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1 h 240"/>
                    <a:gd name="T2" fmla="*/ 2 w 306"/>
                    <a:gd name="T3" fmla="*/ 23 h 240"/>
                    <a:gd name="T4" fmla="*/ 18 w 306"/>
                    <a:gd name="T5" fmla="*/ 11 h 240"/>
                    <a:gd name="T6" fmla="*/ 17 w 306"/>
                    <a:gd name="T7" fmla="*/ 0 h 240"/>
                    <a:gd name="T8" fmla="*/ 0 w 306"/>
                    <a:gd name="T9" fmla="*/ 1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3" name="AutoShape 1281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14" name="AutoShape 1282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15" name="Oval 1283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16" name="Oval 1284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7" name="Oval 1285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18" name="Rectangle 1286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grpSp>
            <p:nvGrpSpPr>
              <p:cNvPr id="63" name="Group 1287"/>
              <p:cNvGrpSpPr>
                <a:grpSpLocks/>
              </p:cNvGrpSpPr>
              <p:nvPr/>
            </p:nvGrpSpPr>
            <p:grpSpPr bwMode="auto">
              <a:xfrm>
                <a:off x="4992" y="3341"/>
                <a:ext cx="143" cy="303"/>
                <a:chOff x="4140" y="429"/>
                <a:chExt cx="1425" cy="2396"/>
              </a:xfrm>
            </p:grpSpPr>
            <p:sp>
              <p:nvSpPr>
                <p:cNvPr id="163" name="Freeform 1288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4 w 354"/>
                    <a:gd name="T1" fmla="*/ 0 h 2742"/>
                    <a:gd name="T2" fmla="*/ 19 w 354"/>
                    <a:gd name="T3" fmla="*/ 32 h 2742"/>
                    <a:gd name="T4" fmla="*/ 19 w 354"/>
                    <a:gd name="T5" fmla="*/ 246 h 2742"/>
                    <a:gd name="T6" fmla="*/ 0 w 354"/>
                    <a:gd name="T7" fmla="*/ 258 h 2742"/>
                    <a:gd name="T8" fmla="*/ 4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64" name="Rectangle 1289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65" name="Freeform 1290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1 w 211"/>
                    <a:gd name="T3" fmla="*/ 21 h 2537"/>
                    <a:gd name="T4" fmla="*/ 2 w 211"/>
                    <a:gd name="T5" fmla="*/ 23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66" name="Freeform 1291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3 h 226"/>
                    <a:gd name="T4" fmla="*/ 18 w 328"/>
                    <a:gd name="T5" fmla="*/ 23 h 226"/>
                    <a:gd name="T6" fmla="*/ 0 w 328"/>
                    <a:gd name="T7" fmla="*/ 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67" name="Rectangle 1292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grpSp>
              <p:nvGrpSpPr>
                <p:cNvPr id="168" name="Group 1293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93" name="AutoShape 1294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194" name="AutoShape 129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169" name="Rectangle 1296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grpSp>
              <p:nvGrpSpPr>
                <p:cNvPr id="170" name="Group 1297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91" name="AutoShape 1298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192" name="AutoShape 1299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171" name="Rectangle 1300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72" name="Rectangle 1301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grpSp>
              <p:nvGrpSpPr>
                <p:cNvPr id="173" name="Group 1302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89" name="AutoShape 1303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190" name="AutoShape 1304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174" name="Freeform 1305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2 h 226"/>
                    <a:gd name="T4" fmla="*/ 18 w 328"/>
                    <a:gd name="T5" fmla="*/ 21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175" name="Group 1306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87" name="AutoShape 130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  <p:sp>
                <p:nvSpPr>
                  <p:cNvPr id="188" name="AutoShape 130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/>
                  </a:p>
                </p:txBody>
              </p:sp>
            </p:grpSp>
            <p:sp>
              <p:nvSpPr>
                <p:cNvPr id="176" name="Rectangle 1309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77" name="Freeform 1310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7 w 296"/>
                    <a:gd name="T3" fmla="*/ 12 h 256"/>
                    <a:gd name="T4" fmla="*/ 17 w 296"/>
                    <a:gd name="T5" fmla="*/ 23 h 256"/>
                    <a:gd name="T6" fmla="*/ 0 w 296"/>
                    <a:gd name="T7" fmla="*/ 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78" name="Freeform 1311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8 w 304"/>
                    <a:gd name="T3" fmla="*/ 16 h 288"/>
                    <a:gd name="T4" fmla="*/ 16 w 304"/>
                    <a:gd name="T5" fmla="*/ 28 h 288"/>
                    <a:gd name="T6" fmla="*/ 2 w 304"/>
                    <a:gd name="T7" fmla="*/ 12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79" name="Oval 1312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80" name="Freeform 1313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1 h 240"/>
                    <a:gd name="T2" fmla="*/ 2 w 306"/>
                    <a:gd name="T3" fmla="*/ 23 h 240"/>
                    <a:gd name="T4" fmla="*/ 18 w 306"/>
                    <a:gd name="T5" fmla="*/ 11 h 240"/>
                    <a:gd name="T6" fmla="*/ 17 w 306"/>
                    <a:gd name="T7" fmla="*/ 0 h 240"/>
                    <a:gd name="T8" fmla="*/ 0 w 306"/>
                    <a:gd name="T9" fmla="*/ 1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1" name="AutoShape 1314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82" name="AutoShape 1315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83" name="Oval 1316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84" name="Oval 1317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Oval 1318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86" name="Rectangle 1319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grpSp>
            <p:nvGrpSpPr>
              <p:cNvPr id="64" name="Group 1320"/>
              <p:cNvGrpSpPr>
                <a:grpSpLocks/>
              </p:cNvGrpSpPr>
              <p:nvPr/>
            </p:nvGrpSpPr>
            <p:grpSpPr bwMode="auto">
              <a:xfrm>
                <a:off x="3340" y="1287"/>
                <a:ext cx="337" cy="257"/>
                <a:chOff x="877" y="1008"/>
                <a:chExt cx="2747" cy="2591"/>
              </a:xfrm>
            </p:grpSpPr>
            <p:pic>
              <p:nvPicPr>
                <p:cNvPr id="140" name="Picture 1321" descr="antenna_stylized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" name="Picture 1322" descr="laptop_keyboard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Freeform 1323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143" name="Picture 1324" descr="screen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4" name="Freeform 1325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45" name="Freeform 1326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46" name="Freeform 1327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47" name="Freeform 1328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48" name="Freeform 1329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49" name="Freeform 1330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150" name="Group 1331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57" name="Freeform 1332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58" name="Freeform 1333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59" name="Freeform 1334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60" name="Freeform 1335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61" name="Freeform 1336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62" name="Freeform 1337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51" name="Freeform 1338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52" name="Freeform 1339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53" name="Freeform 1340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54" name="Freeform 1341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55" name="Freeform 1342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56" name="Freeform 1343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65" name="Group 1344"/>
              <p:cNvGrpSpPr>
                <a:grpSpLocks/>
              </p:cNvGrpSpPr>
              <p:nvPr/>
            </p:nvGrpSpPr>
            <p:grpSpPr bwMode="auto">
              <a:xfrm>
                <a:off x="4329" y="3456"/>
                <a:ext cx="299" cy="257"/>
                <a:chOff x="877" y="1008"/>
                <a:chExt cx="2747" cy="2591"/>
              </a:xfrm>
            </p:grpSpPr>
            <p:pic>
              <p:nvPicPr>
                <p:cNvPr id="117" name="Picture 1345" descr="antenna_stylized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" name="Picture 1346" descr="laptop_keyboard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9" name="Freeform 1347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120" name="Picture 1348" descr="screen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1" name="Freeform 1349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2" name="Freeform 1350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3" name="Freeform 1351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4" name="Freeform 1352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5" name="Freeform 1353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6" name="Freeform 1354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127" name="Group 1355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34" name="Freeform 1356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35" name="Freeform 1357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36" name="Freeform 1358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37" name="Freeform 1359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38" name="Freeform 1360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39" name="Freeform 1361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28" name="Freeform 1362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9" name="Freeform 1363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30" name="Freeform 1364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31" name="Freeform 1365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32" name="Freeform 1366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33" name="Freeform 1367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66" name="Group 1368"/>
              <p:cNvGrpSpPr>
                <a:grpSpLocks/>
              </p:cNvGrpSpPr>
              <p:nvPr/>
            </p:nvGrpSpPr>
            <p:grpSpPr bwMode="auto">
              <a:xfrm>
                <a:off x="3503" y="1916"/>
                <a:ext cx="280" cy="257"/>
                <a:chOff x="877" y="1008"/>
                <a:chExt cx="2747" cy="2591"/>
              </a:xfrm>
            </p:grpSpPr>
            <p:pic>
              <p:nvPicPr>
                <p:cNvPr id="94" name="Picture 1369" descr="antenna_stylized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1370" descr="laptop_keyboard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6" name="Freeform 1371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97" name="Picture 1372" descr="screen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8" name="Freeform 1373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9" name="Freeform 1374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0" name="Freeform 1375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1" name="Freeform 1376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2" name="Freeform 1377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3" name="Freeform 1378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104" name="Group 1379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11" name="Freeform 1380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12" name="Freeform 1381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13" name="Freeform 1382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14" name="Freeform 1383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15" name="Freeform 1384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16" name="Freeform 1385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05" name="Freeform 1386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6" name="Freeform 1387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7" name="Freeform 1388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8" name="Freeform 1389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9" name="Freeform 1390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0" name="Freeform 1391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67" name="Group 1392"/>
              <p:cNvGrpSpPr>
                <a:grpSpLocks/>
              </p:cNvGrpSpPr>
              <p:nvPr/>
            </p:nvGrpSpPr>
            <p:grpSpPr bwMode="auto">
              <a:xfrm flipH="1">
                <a:off x="3742" y="2030"/>
                <a:ext cx="261" cy="235"/>
                <a:chOff x="2839" y="3501"/>
                <a:chExt cx="755" cy="803"/>
              </a:xfrm>
            </p:grpSpPr>
            <p:pic>
              <p:nvPicPr>
                <p:cNvPr id="92" name="Picture 139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Freeform 1394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  <p:grpSp>
            <p:nvGrpSpPr>
              <p:cNvPr id="68" name="Group 1395"/>
              <p:cNvGrpSpPr>
                <a:grpSpLocks/>
              </p:cNvGrpSpPr>
              <p:nvPr/>
            </p:nvGrpSpPr>
            <p:grpSpPr bwMode="auto">
              <a:xfrm>
                <a:off x="4603" y="3416"/>
                <a:ext cx="299" cy="257"/>
                <a:chOff x="877" y="1008"/>
                <a:chExt cx="2747" cy="2591"/>
              </a:xfrm>
            </p:grpSpPr>
            <p:pic>
              <p:nvPicPr>
                <p:cNvPr id="69" name="Picture 1396" descr="antenna_stylized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0" name="Picture 1397" descr="laptop_keyboard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" name="Freeform 1398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72" name="Picture 1399" descr="screen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Freeform 1400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4" name="Freeform 1401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5" name="Freeform 1402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6" name="Freeform 1403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7" name="Freeform 1404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8" name="Freeform 1405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79" name="Group 1406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86" name="Freeform 1407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87" name="Freeform 1408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88" name="Freeform 1409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89" name="Freeform 1410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90" name="Freeform 1411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91" name="Freeform 1412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80" name="Freeform 1413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1" name="Freeform 1414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2" name="Freeform 1415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3" name="Freeform 1416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4" name="Freeform 1417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5" name="Freeform 1418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383" name="Line 913"/>
            <p:cNvSpPr>
              <a:spLocks noChangeShapeType="1"/>
            </p:cNvSpPr>
            <p:nvPr/>
          </p:nvSpPr>
          <p:spPr bwMode="auto">
            <a:xfrm>
              <a:off x="6850063" y="3786188"/>
              <a:ext cx="1290637" cy="541337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4" name="Line 911"/>
            <p:cNvSpPr>
              <a:spLocks noChangeShapeType="1"/>
            </p:cNvSpPr>
            <p:nvPr/>
          </p:nvSpPr>
          <p:spPr bwMode="auto">
            <a:xfrm>
              <a:off x="6945313" y="660400"/>
              <a:ext cx="1700212" cy="338613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385" name="Group 618"/>
            <p:cNvGrpSpPr>
              <a:grpSpLocks/>
            </p:cNvGrpSpPr>
            <p:nvPr/>
          </p:nvGrpSpPr>
          <p:grpSpPr bwMode="auto">
            <a:xfrm>
              <a:off x="5857875" y="503238"/>
              <a:ext cx="1044575" cy="965201"/>
              <a:chOff x="4047" y="420"/>
              <a:chExt cx="658" cy="608"/>
            </a:xfrm>
          </p:grpSpPr>
          <p:sp>
            <p:nvSpPr>
              <p:cNvPr id="386" name="Rectangle 227"/>
              <p:cNvSpPr>
                <a:spLocks noChangeArrowheads="1"/>
              </p:cNvSpPr>
              <p:nvPr/>
            </p:nvSpPr>
            <p:spPr bwMode="auto">
              <a:xfrm>
                <a:off x="4266" y="420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387" name="Rectangle 228"/>
              <p:cNvSpPr>
                <a:spLocks noChangeArrowheads="1"/>
              </p:cNvSpPr>
              <p:nvPr/>
            </p:nvSpPr>
            <p:spPr bwMode="auto">
              <a:xfrm>
                <a:off x="4245" y="435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388" name="Rectangle 229"/>
              <p:cNvSpPr>
                <a:spLocks noChangeArrowheads="1"/>
              </p:cNvSpPr>
              <p:nvPr/>
            </p:nvSpPr>
            <p:spPr bwMode="auto">
              <a:xfrm>
                <a:off x="4251" y="438"/>
                <a:ext cx="426" cy="12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389" name="Text Box 230"/>
              <p:cNvSpPr txBox="1">
                <a:spLocks noChangeArrowheads="1"/>
              </p:cNvSpPr>
              <p:nvPr/>
            </p:nvSpPr>
            <p:spPr bwMode="auto">
              <a:xfrm>
                <a:off x="4192" y="420"/>
                <a:ext cx="513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>
                    <a:solidFill>
                      <a:schemeClr val="bg1"/>
                    </a:solidFill>
                  </a:rPr>
                  <a:t>application</a:t>
                </a:r>
                <a:endParaRPr lang="en-US" altLang="en-US" sz="1200" dirty="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physical</a:t>
                </a:r>
                <a:endParaRPr lang="en-US" altLang="en-US" sz="3600" dirty="0"/>
              </a:p>
            </p:txBody>
          </p:sp>
          <p:sp>
            <p:nvSpPr>
              <p:cNvPr id="390" name="Line 231"/>
              <p:cNvSpPr>
                <a:spLocks noChangeShapeType="1"/>
              </p:cNvSpPr>
              <p:nvPr/>
            </p:nvSpPr>
            <p:spPr bwMode="auto">
              <a:xfrm>
                <a:off x="4245" y="65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91" name="Line 232"/>
              <p:cNvSpPr>
                <a:spLocks noChangeShapeType="1"/>
              </p:cNvSpPr>
              <p:nvPr/>
            </p:nvSpPr>
            <p:spPr bwMode="auto">
              <a:xfrm>
                <a:off x="4251" y="73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92" name="Line 233"/>
              <p:cNvSpPr>
                <a:spLocks noChangeShapeType="1"/>
              </p:cNvSpPr>
              <p:nvPr/>
            </p:nvSpPr>
            <p:spPr bwMode="auto">
              <a:xfrm>
                <a:off x="4251" y="82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93" name="Freeform 917"/>
              <p:cNvSpPr>
                <a:spLocks/>
              </p:cNvSpPr>
              <p:nvPr/>
            </p:nvSpPr>
            <p:spPr bwMode="auto">
              <a:xfrm>
                <a:off x="4047" y="434"/>
                <a:ext cx="192" cy="594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594">
                    <a:moveTo>
                      <a:pt x="0" y="594"/>
                    </a:moveTo>
                    <a:lnTo>
                      <a:pt x="192" y="0"/>
                    </a:lnTo>
                    <a:lnTo>
                      <a:pt x="192" y="515"/>
                    </a:lnTo>
                    <a:lnTo>
                      <a:pt x="0" y="59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94" name="Group 619"/>
            <p:cNvGrpSpPr>
              <a:grpSpLocks/>
            </p:cNvGrpSpPr>
            <p:nvPr/>
          </p:nvGrpSpPr>
          <p:grpSpPr bwMode="auto">
            <a:xfrm>
              <a:off x="7956550" y="4087813"/>
              <a:ext cx="1044575" cy="965201"/>
              <a:chOff x="4047" y="420"/>
              <a:chExt cx="658" cy="608"/>
            </a:xfrm>
          </p:grpSpPr>
          <p:sp>
            <p:nvSpPr>
              <p:cNvPr id="395" name="Rectangle 227"/>
              <p:cNvSpPr>
                <a:spLocks noChangeArrowheads="1"/>
              </p:cNvSpPr>
              <p:nvPr/>
            </p:nvSpPr>
            <p:spPr bwMode="auto">
              <a:xfrm>
                <a:off x="4266" y="420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396" name="Rectangle 228"/>
              <p:cNvSpPr>
                <a:spLocks noChangeArrowheads="1"/>
              </p:cNvSpPr>
              <p:nvPr/>
            </p:nvSpPr>
            <p:spPr bwMode="auto">
              <a:xfrm>
                <a:off x="4245" y="435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397" name="Rectangle 229"/>
              <p:cNvSpPr>
                <a:spLocks noChangeArrowheads="1"/>
              </p:cNvSpPr>
              <p:nvPr/>
            </p:nvSpPr>
            <p:spPr bwMode="auto">
              <a:xfrm>
                <a:off x="4251" y="438"/>
                <a:ext cx="426" cy="12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398" name="Text Box 230"/>
              <p:cNvSpPr txBox="1">
                <a:spLocks noChangeArrowheads="1"/>
              </p:cNvSpPr>
              <p:nvPr/>
            </p:nvSpPr>
            <p:spPr bwMode="auto">
              <a:xfrm>
                <a:off x="4192" y="420"/>
                <a:ext cx="513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>
                    <a:solidFill>
                      <a:schemeClr val="bg1"/>
                    </a:solidFill>
                  </a:rPr>
                  <a:t>application</a:t>
                </a:r>
                <a:endParaRPr lang="en-US" altLang="en-US" sz="1200" dirty="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physical</a:t>
                </a:r>
                <a:endParaRPr lang="en-US" altLang="en-US" sz="3600" dirty="0"/>
              </a:p>
            </p:txBody>
          </p:sp>
          <p:sp>
            <p:nvSpPr>
              <p:cNvPr id="399" name="Line 231"/>
              <p:cNvSpPr>
                <a:spLocks noChangeShapeType="1"/>
              </p:cNvSpPr>
              <p:nvPr/>
            </p:nvSpPr>
            <p:spPr bwMode="auto">
              <a:xfrm>
                <a:off x="4245" y="65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00" name="Line 232"/>
              <p:cNvSpPr>
                <a:spLocks noChangeShapeType="1"/>
              </p:cNvSpPr>
              <p:nvPr/>
            </p:nvSpPr>
            <p:spPr bwMode="auto">
              <a:xfrm>
                <a:off x="4251" y="73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01" name="Line 233"/>
              <p:cNvSpPr>
                <a:spLocks noChangeShapeType="1"/>
              </p:cNvSpPr>
              <p:nvPr/>
            </p:nvSpPr>
            <p:spPr bwMode="auto">
              <a:xfrm>
                <a:off x="4251" y="82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02" name="Freeform 917"/>
              <p:cNvSpPr>
                <a:spLocks/>
              </p:cNvSpPr>
              <p:nvPr/>
            </p:nvSpPr>
            <p:spPr bwMode="auto">
              <a:xfrm>
                <a:off x="4047" y="434"/>
                <a:ext cx="192" cy="594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594">
                    <a:moveTo>
                      <a:pt x="0" y="594"/>
                    </a:moveTo>
                    <a:lnTo>
                      <a:pt x="192" y="0"/>
                    </a:lnTo>
                    <a:lnTo>
                      <a:pt x="192" y="515"/>
                    </a:lnTo>
                    <a:lnTo>
                      <a:pt x="0" y="59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403" name="Group 628"/>
            <p:cNvGrpSpPr>
              <a:grpSpLocks/>
            </p:cNvGrpSpPr>
            <p:nvPr/>
          </p:nvGrpSpPr>
          <p:grpSpPr bwMode="auto">
            <a:xfrm>
              <a:off x="5815013" y="3651250"/>
              <a:ext cx="1044575" cy="965201"/>
              <a:chOff x="4047" y="420"/>
              <a:chExt cx="658" cy="608"/>
            </a:xfrm>
          </p:grpSpPr>
          <p:sp>
            <p:nvSpPr>
              <p:cNvPr id="404" name="Rectangle 227"/>
              <p:cNvSpPr>
                <a:spLocks noChangeArrowheads="1"/>
              </p:cNvSpPr>
              <p:nvPr/>
            </p:nvSpPr>
            <p:spPr bwMode="auto">
              <a:xfrm>
                <a:off x="4266" y="420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405" name="Rectangle 228"/>
              <p:cNvSpPr>
                <a:spLocks noChangeArrowheads="1"/>
              </p:cNvSpPr>
              <p:nvPr/>
            </p:nvSpPr>
            <p:spPr bwMode="auto">
              <a:xfrm>
                <a:off x="4245" y="435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406" name="Rectangle 229"/>
              <p:cNvSpPr>
                <a:spLocks noChangeArrowheads="1"/>
              </p:cNvSpPr>
              <p:nvPr/>
            </p:nvSpPr>
            <p:spPr bwMode="auto">
              <a:xfrm>
                <a:off x="4251" y="438"/>
                <a:ext cx="426" cy="12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407" name="Text Box 230"/>
              <p:cNvSpPr txBox="1">
                <a:spLocks noChangeArrowheads="1"/>
              </p:cNvSpPr>
              <p:nvPr/>
            </p:nvSpPr>
            <p:spPr bwMode="auto">
              <a:xfrm>
                <a:off x="4192" y="420"/>
                <a:ext cx="513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>
                    <a:solidFill>
                      <a:schemeClr val="bg1"/>
                    </a:solidFill>
                  </a:rPr>
                  <a:t>application</a:t>
                </a:r>
                <a:endParaRPr lang="en-US" altLang="en-US" sz="1200" dirty="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physical</a:t>
                </a:r>
                <a:endParaRPr lang="en-US" altLang="en-US" sz="3600" dirty="0"/>
              </a:p>
            </p:txBody>
          </p:sp>
          <p:sp>
            <p:nvSpPr>
              <p:cNvPr id="408" name="Line 231"/>
              <p:cNvSpPr>
                <a:spLocks noChangeShapeType="1"/>
              </p:cNvSpPr>
              <p:nvPr/>
            </p:nvSpPr>
            <p:spPr bwMode="auto">
              <a:xfrm>
                <a:off x="4245" y="65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09" name="Line 232"/>
              <p:cNvSpPr>
                <a:spLocks noChangeShapeType="1"/>
              </p:cNvSpPr>
              <p:nvPr/>
            </p:nvSpPr>
            <p:spPr bwMode="auto">
              <a:xfrm>
                <a:off x="4251" y="73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0" name="Line 233"/>
              <p:cNvSpPr>
                <a:spLocks noChangeShapeType="1"/>
              </p:cNvSpPr>
              <p:nvPr/>
            </p:nvSpPr>
            <p:spPr bwMode="auto">
              <a:xfrm>
                <a:off x="4251" y="82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1" name="Freeform 917"/>
              <p:cNvSpPr>
                <a:spLocks/>
              </p:cNvSpPr>
              <p:nvPr/>
            </p:nvSpPr>
            <p:spPr bwMode="auto">
              <a:xfrm>
                <a:off x="4047" y="434"/>
                <a:ext cx="192" cy="594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594">
                    <a:moveTo>
                      <a:pt x="0" y="594"/>
                    </a:moveTo>
                    <a:lnTo>
                      <a:pt x="192" y="0"/>
                    </a:lnTo>
                    <a:lnTo>
                      <a:pt x="192" y="515"/>
                    </a:lnTo>
                    <a:lnTo>
                      <a:pt x="0" y="59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9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6285247" cy="652910"/>
          </a:xfrm>
        </p:spPr>
        <p:txBody>
          <a:bodyPr>
            <a:normAutofit/>
          </a:bodyPr>
          <a:lstStyle/>
          <a:p>
            <a:r>
              <a:rPr lang="en-US" dirty="0"/>
              <a:t>Client-server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969919"/>
            <a:ext cx="6769236" cy="5771844"/>
          </a:xfrm>
        </p:spPr>
        <p:txBody>
          <a:bodyPr anchor="ctr">
            <a:norm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Servers</a:t>
            </a:r>
            <a:r>
              <a:rPr lang="en-US" i="1" dirty="0">
                <a:solidFill>
                  <a:schemeClr val="accent6"/>
                </a:solidFill>
              </a:rPr>
              <a:t>: </a:t>
            </a:r>
            <a:r>
              <a:rPr lang="en-US" dirty="0"/>
              <a:t>handle requests</a:t>
            </a:r>
          </a:p>
          <a:p>
            <a:pPr lvl="1"/>
            <a:r>
              <a:rPr lang="en-US" dirty="0"/>
              <a:t>Always powered on</a:t>
            </a:r>
          </a:p>
          <a:p>
            <a:pPr lvl="1"/>
            <a:r>
              <a:rPr lang="en-US" dirty="0"/>
              <a:t>Permanent IP addresses</a:t>
            </a:r>
          </a:p>
          <a:p>
            <a:pPr lvl="1"/>
            <a:r>
              <a:rPr lang="en-US" dirty="0"/>
              <a:t>Usually have a DNS hostname</a:t>
            </a:r>
          </a:p>
          <a:p>
            <a:pPr lvl="1"/>
            <a:r>
              <a:rPr lang="en-US" dirty="0"/>
              <a:t>Usually reside in data centers</a:t>
            </a:r>
          </a:p>
          <a:p>
            <a:pPr lvl="1"/>
            <a:r>
              <a:rPr lang="en-US" dirty="0"/>
              <a:t>No display, keyboard, or mouse</a:t>
            </a:r>
          </a:p>
          <a:p>
            <a:pPr lvl="1"/>
            <a:r>
              <a:rPr lang="en-US" b="1" dirty="0"/>
              <a:t>Listen</a:t>
            </a:r>
            <a:r>
              <a:rPr lang="en-US" dirty="0"/>
              <a:t> for requests from clients.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Clients</a:t>
            </a:r>
            <a:r>
              <a:rPr lang="en-US" i="1" dirty="0">
                <a:solidFill>
                  <a:schemeClr val="accent6"/>
                </a:solidFill>
              </a:rPr>
              <a:t>: </a:t>
            </a:r>
            <a:r>
              <a:rPr lang="en-US" dirty="0"/>
              <a:t>make requests</a:t>
            </a:r>
            <a:endParaRPr lang="en-US" i="1" dirty="0"/>
          </a:p>
          <a:p>
            <a:pPr lvl="1"/>
            <a:r>
              <a:rPr lang="en-US" dirty="0"/>
              <a:t>Opposite of above, in every way.</a:t>
            </a:r>
          </a:p>
          <a:p>
            <a:pPr lvl="1"/>
            <a:r>
              <a:rPr lang="en-US" b="1" dirty="0"/>
              <a:t>Do not listen </a:t>
            </a:r>
            <a:r>
              <a:rPr lang="en-US" dirty="0"/>
              <a:t>for </a:t>
            </a:r>
            <a:r>
              <a:rPr lang="en-US" i="1" dirty="0"/>
              <a:t>unsolicited</a:t>
            </a:r>
            <a:r>
              <a:rPr lang="en-US" dirty="0"/>
              <a:t> messages</a:t>
            </a:r>
          </a:p>
          <a:p>
            <a:pPr lvl="2"/>
            <a:r>
              <a:rPr lang="en-US" dirty="0"/>
              <a:t>Only accept responses to their requests.</a:t>
            </a:r>
          </a:p>
          <a:p>
            <a:pPr lvl="1"/>
            <a:r>
              <a:rPr lang="en-US" dirty="0"/>
              <a:t>Do not communicate directly with other clients.  Server must </a:t>
            </a:r>
            <a:r>
              <a:rPr lang="en-US" i="1" dirty="0"/>
              <a:t>relay</a:t>
            </a:r>
            <a:r>
              <a:rPr lang="en-US" dirty="0"/>
              <a:t> messages.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7237225" y="8298612"/>
            <a:ext cx="88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client</a:t>
            </a:r>
          </a:p>
        </p:txBody>
      </p:sp>
      <p:grpSp>
        <p:nvGrpSpPr>
          <p:cNvPr id="417" name="Group 416"/>
          <p:cNvGrpSpPr/>
          <p:nvPr/>
        </p:nvGrpSpPr>
        <p:grpSpPr>
          <a:xfrm>
            <a:off x="6548718" y="328471"/>
            <a:ext cx="5455345" cy="6354553"/>
            <a:chOff x="7197273" y="1083928"/>
            <a:chExt cx="4806790" cy="5599096"/>
          </a:xfrm>
        </p:grpSpPr>
        <p:grpSp>
          <p:nvGrpSpPr>
            <p:cNvPr id="4" name="Group 1037"/>
            <p:cNvGrpSpPr>
              <a:grpSpLocks/>
            </p:cNvGrpSpPr>
            <p:nvPr/>
          </p:nvGrpSpPr>
          <p:grpSpPr bwMode="auto">
            <a:xfrm>
              <a:off x="7395881" y="1083928"/>
              <a:ext cx="4361154" cy="5599096"/>
              <a:chOff x="3277" y="974"/>
              <a:chExt cx="2230" cy="2863"/>
            </a:xfrm>
          </p:grpSpPr>
          <p:sp>
            <p:nvSpPr>
              <p:cNvPr id="5" name="Freeform 1038"/>
              <p:cNvSpPr>
                <a:spLocks/>
              </p:cNvSpPr>
              <p:nvPr/>
            </p:nvSpPr>
            <p:spPr bwMode="auto">
              <a:xfrm>
                <a:off x="3277" y="1079"/>
                <a:ext cx="1094" cy="675"/>
              </a:xfrm>
              <a:custGeom>
                <a:avLst/>
                <a:gdLst>
                  <a:gd name="T0" fmla="*/ 1314 w 1036"/>
                  <a:gd name="T1" fmla="*/ 11 h 675"/>
                  <a:gd name="T2" fmla="*/ 793 w 1036"/>
                  <a:gd name="T3" fmla="*/ 53 h 675"/>
                  <a:gd name="T4" fmla="*/ 419 w 1036"/>
                  <a:gd name="T5" fmla="*/ 129 h 675"/>
                  <a:gd name="T6" fmla="*/ 312 w 1036"/>
                  <a:gd name="T7" fmla="*/ 229 h 675"/>
                  <a:gd name="T8" fmla="*/ 43 w 1036"/>
                  <a:gd name="T9" fmla="*/ 297 h 675"/>
                  <a:gd name="T10" fmla="*/ 35 w 1036"/>
                  <a:gd name="T11" fmla="*/ 459 h 675"/>
                  <a:gd name="T12" fmla="*/ 267 w 1036"/>
                  <a:gd name="T13" fmla="*/ 489 h 675"/>
                  <a:gd name="T14" fmla="*/ 932 w 1036"/>
                  <a:gd name="T15" fmla="*/ 489 h 675"/>
                  <a:gd name="T16" fmla="*/ 1213 w 1036"/>
                  <a:gd name="T17" fmla="*/ 555 h 675"/>
                  <a:gd name="T18" fmla="*/ 1527 w 1036"/>
                  <a:gd name="T19" fmla="*/ 657 h 675"/>
                  <a:gd name="T20" fmla="*/ 1766 w 1036"/>
                  <a:gd name="T21" fmla="*/ 661 h 675"/>
                  <a:gd name="T22" fmla="*/ 1931 w 1036"/>
                  <a:gd name="T23" fmla="*/ 603 h 675"/>
                  <a:gd name="T24" fmla="*/ 2015 w 1036"/>
                  <a:gd name="T25" fmla="*/ 445 h 675"/>
                  <a:gd name="T26" fmla="*/ 2067 w 1036"/>
                  <a:gd name="T27" fmla="*/ 291 h 675"/>
                  <a:gd name="T28" fmla="*/ 2073 w 1036"/>
                  <a:gd name="T29" fmla="*/ 107 h 675"/>
                  <a:gd name="T30" fmla="*/ 1895 w 1036"/>
                  <a:gd name="T31" fmla="*/ 17 h 675"/>
                  <a:gd name="T32" fmla="*/ 1574 w 1036"/>
                  <a:gd name="T33" fmla="*/ 3 h 675"/>
                  <a:gd name="T34" fmla="*/ 1314 w 1036"/>
                  <a:gd name="T35" fmla="*/ 11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grpSp>
            <p:nvGrpSpPr>
              <p:cNvPr id="6" name="Group 1039"/>
              <p:cNvGrpSpPr>
                <a:grpSpLocks/>
              </p:cNvGrpSpPr>
              <p:nvPr/>
            </p:nvGrpSpPr>
            <p:grpSpPr bwMode="auto">
              <a:xfrm>
                <a:off x="3383" y="1920"/>
                <a:ext cx="919" cy="588"/>
                <a:chOff x="2889" y="1631"/>
                <a:chExt cx="980" cy="743"/>
              </a:xfrm>
            </p:grpSpPr>
            <p:sp>
              <p:nvSpPr>
                <p:cNvPr id="381" name="Rectangle 1040"/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382" name="AutoShape 1041"/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80" cy="25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solidFill>
                      <a:srgbClr val="00CCFF"/>
                    </a:solidFill>
                  </a:endParaRPr>
                </a:p>
              </p:txBody>
            </p:sp>
          </p:grpSp>
          <p:sp>
            <p:nvSpPr>
              <p:cNvPr id="7" name="Freeform 1042"/>
              <p:cNvSpPr>
                <a:spLocks/>
              </p:cNvSpPr>
              <p:nvPr/>
            </p:nvSpPr>
            <p:spPr bwMode="auto">
              <a:xfrm>
                <a:off x="3379" y="2788"/>
                <a:ext cx="2032" cy="1049"/>
              </a:xfrm>
              <a:custGeom>
                <a:avLst/>
                <a:gdLst>
                  <a:gd name="T0" fmla="*/ 1044 w 2032"/>
                  <a:gd name="T1" fmla="*/ 26 h 1049"/>
                  <a:gd name="T2" fmla="*/ 847 w 2032"/>
                  <a:gd name="T3" fmla="*/ 125 h 1049"/>
                  <a:gd name="T4" fmla="*/ 580 w 2032"/>
                  <a:gd name="T5" fmla="*/ 68 h 1049"/>
                  <a:gd name="T6" fmla="*/ 143 w 2032"/>
                  <a:gd name="T7" fmla="*/ 170 h 1049"/>
                  <a:gd name="T8" fmla="*/ 48 w 2032"/>
                  <a:gd name="T9" fmla="*/ 374 h 1049"/>
                  <a:gd name="T10" fmla="*/ 41 w 2032"/>
                  <a:gd name="T11" fmla="*/ 680 h 1049"/>
                  <a:gd name="T12" fmla="*/ 294 w 2032"/>
                  <a:gd name="T13" fmla="*/ 744 h 1049"/>
                  <a:gd name="T14" fmla="*/ 660 w 2032"/>
                  <a:gd name="T15" fmla="*/ 893 h 1049"/>
                  <a:gd name="T16" fmla="*/ 1088 w 2032"/>
                  <a:gd name="T17" fmla="*/ 1014 h 1049"/>
                  <a:gd name="T18" fmla="*/ 1525 w 2032"/>
                  <a:gd name="T19" fmla="*/ 1031 h 1049"/>
                  <a:gd name="T20" fmla="*/ 1831 w 2032"/>
                  <a:gd name="T21" fmla="*/ 907 h 1049"/>
                  <a:gd name="T22" fmla="*/ 2015 w 2032"/>
                  <a:gd name="T23" fmla="*/ 714 h 1049"/>
                  <a:gd name="T24" fmla="*/ 1931 w 2032"/>
                  <a:gd name="T25" fmla="*/ 251 h 1049"/>
                  <a:gd name="T26" fmla="*/ 1658 w 2032"/>
                  <a:gd name="T27" fmla="*/ 114 h 1049"/>
                  <a:gd name="T28" fmla="*/ 1355 w 2032"/>
                  <a:gd name="T29" fmla="*/ 15 h 1049"/>
                  <a:gd name="T30" fmla="*/ 1044 w 2032"/>
                  <a:gd name="T31" fmla="*/ 26 h 10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32"/>
                  <a:gd name="T49" fmla="*/ 0 h 1049"/>
                  <a:gd name="T50" fmla="*/ 2032 w 2032"/>
                  <a:gd name="T51" fmla="*/ 1049 h 10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32" h="1049">
                    <a:moveTo>
                      <a:pt x="1044" y="26"/>
                    </a:moveTo>
                    <a:cubicBezTo>
                      <a:pt x="959" y="45"/>
                      <a:pt x="924" y="118"/>
                      <a:pt x="847" y="125"/>
                    </a:cubicBezTo>
                    <a:cubicBezTo>
                      <a:pt x="770" y="132"/>
                      <a:pt x="697" y="61"/>
                      <a:pt x="580" y="68"/>
                    </a:cubicBezTo>
                    <a:cubicBezTo>
                      <a:pt x="463" y="75"/>
                      <a:pt x="232" y="119"/>
                      <a:pt x="143" y="170"/>
                    </a:cubicBezTo>
                    <a:cubicBezTo>
                      <a:pt x="54" y="221"/>
                      <a:pt x="65" y="289"/>
                      <a:pt x="48" y="374"/>
                    </a:cubicBezTo>
                    <a:cubicBezTo>
                      <a:pt x="31" y="459"/>
                      <a:pt x="0" y="618"/>
                      <a:pt x="41" y="680"/>
                    </a:cubicBezTo>
                    <a:cubicBezTo>
                      <a:pt x="82" y="742"/>
                      <a:pt x="191" y="709"/>
                      <a:pt x="294" y="744"/>
                    </a:cubicBezTo>
                    <a:cubicBezTo>
                      <a:pt x="397" y="779"/>
                      <a:pt x="527" y="849"/>
                      <a:pt x="660" y="893"/>
                    </a:cubicBezTo>
                    <a:cubicBezTo>
                      <a:pt x="793" y="938"/>
                      <a:pt x="944" y="991"/>
                      <a:pt x="1088" y="1014"/>
                    </a:cubicBezTo>
                    <a:cubicBezTo>
                      <a:pt x="1232" y="1036"/>
                      <a:pt x="1401" y="1049"/>
                      <a:pt x="1525" y="1031"/>
                    </a:cubicBezTo>
                    <a:cubicBezTo>
                      <a:pt x="1649" y="1012"/>
                      <a:pt x="1749" y="960"/>
                      <a:pt x="1831" y="907"/>
                    </a:cubicBezTo>
                    <a:cubicBezTo>
                      <a:pt x="1913" y="855"/>
                      <a:pt x="1998" y="824"/>
                      <a:pt x="2015" y="714"/>
                    </a:cubicBezTo>
                    <a:cubicBezTo>
                      <a:pt x="2032" y="604"/>
                      <a:pt x="1990" y="350"/>
                      <a:pt x="1931" y="251"/>
                    </a:cubicBezTo>
                    <a:cubicBezTo>
                      <a:pt x="1872" y="151"/>
                      <a:pt x="1754" y="153"/>
                      <a:pt x="1658" y="114"/>
                    </a:cubicBezTo>
                    <a:cubicBezTo>
                      <a:pt x="1562" y="76"/>
                      <a:pt x="1457" y="30"/>
                      <a:pt x="1355" y="15"/>
                    </a:cubicBezTo>
                    <a:cubicBezTo>
                      <a:pt x="1253" y="0"/>
                      <a:pt x="1129" y="8"/>
                      <a:pt x="1044" y="2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" name="Line 1043"/>
              <p:cNvSpPr>
                <a:spLocks noChangeShapeType="1"/>
              </p:cNvSpPr>
              <p:nvPr/>
            </p:nvSpPr>
            <p:spPr bwMode="auto">
              <a:xfrm rot="-5400000">
                <a:off x="4942" y="3252"/>
                <a:ext cx="330" cy="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9" name="Line 1044"/>
              <p:cNvSpPr>
                <a:spLocks noChangeShapeType="1"/>
              </p:cNvSpPr>
              <p:nvPr/>
            </p:nvSpPr>
            <p:spPr bwMode="auto">
              <a:xfrm rot="5400000" flipV="1">
                <a:off x="5034" y="3429"/>
                <a:ext cx="2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0" name="Line 1045"/>
              <p:cNvSpPr>
                <a:spLocks noChangeShapeType="1"/>
              </p:cNvSpPr>
              <p:nvPr/>
            </p:nvSpPr>
            <p:spPr bwMode="auto">
              <a:xfrm rot="-5400000">
                <a:off x="5151" y="3225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1" name="Line 1047"/>
              <p:cNvSpPr>
                <a:spLocks noChangeShapeType="1"/>
              </p:cNvSpPr>
              <p:nvPr/>
            </p:nvSpPr>
            <p:spPr bwMode="auto">
              <a:xfrm>
                <a:off x="3843" y="3009"/>
                <a:ext cx="1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2" name="Line 1048"/>
              <p:cNvSpPr>
                <a:spLocks noChangeShapeType="1"/>
              </p:cNvSpPr>
              <p:nvPr/>
            </p:nvSpPr>
            <p:spPr bwMode="auto">
              <a:xfrm flipV="1">
                <a:off x="3680" y="3155"/>
                <a:ext cx="248" cy="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3" name="Line 1051"/>
              <p:cNvSpPr>
                <a:spLocks noChangeShapeType="1"/>
              </p:cNvSpPr>
              <p:nvPr/>
            </p:nvSpPr>
            <p:spPr bwMode="auto">
              <a:xfrm flipH="1">
                <a:off x="3948" y="3208"/>
                <a:ext cx="96" cy="11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4" name="Line 1052"/>
              <p:cNvSpPr>
                <a:spLocks noChangeShapeType="1"/>
              </p:cNvSpPr>
              <p:nvPr/>
            </p:nvSpPr>
            <p:spPr bwMode="auto">
              <a:xfrm flipH="1" flipV="1">
                <a:off x="4144" y="3212"/>
                <a:ext cx="53" cy="11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5" name="Line 1053"/>
              <p:cNvSpPr>
                <a:spLocks noChangeShapeType="1"/>
              </p:cNvSpPr>
              <p:nvPr/>
            </p:nvSpPr>
            <p:spPr bwMode="auto">
              <a:xfrm>
                <a:off x="4248" y="3185"/>
                <a:ext cx="317" cy="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6" name="Line 1054"/>
              <p:cNvSpPr>
                <a:spLocks noChangeShapeType="1"/>
              </p:cNvSpPr>
              <p:nvPr/>
            </p:nvSpPr>
            <p:spPr bwMode="auto">
              <a:xfrm>
                <a:off x="3898" y="3025"/>
                <a:ext cx="56" cy="6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7" name="Line 1055"/>
              <p:cNvSpPr>
                <a:spLocks noChangeShapeType="1"/>
              </p:cNvSpPr>
              <p:nvPr/>
            </p:nvSpPr>
            <p:spPr bwMode="auto">
              <a:xfrm>
                <a:off x="3809" y="2257"/>
                <a:ext cx="148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8" name="Line 1056"/>
              <p:cNvSpPr>
                <a:spLocks noChangeShapeType="1"/>
              </p:cNvSpPr>
              <p:nvPr/>
            </p:nvSpPr>
            <p:spPr bwMode="auto">
              <a:xfrm flipV="1">
                <a:off x="3711" y="2354"/>
                <a:ext cx="106" cy="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grpSp>
            <p:nvGrpSpPr>
              <p:cNvPr id="19" name="Group 1057"/>
              <p:cNvGrpSpPr>
                <a:grpSpLocks/>
              </p:cNvGrpSpPr>
              <p:nvPr/>
            </p:nvGrpSpPr>
            <p:grpSpPr bwMode="auto">
              <a:xfrm>
                <a:off x="3535" y="2207"/>
                <a:ext cx="319" cy="222"/>
                <a:chOff x="2967" y="478"/>
                <a:chExt cx="788" cy="625"/>
              </a:xfrm>
            </p:grpSpPr>
            <p:pic>
              <p:nvPicPr>
                <p:cNvPr id="379" name="Picture 1058" descr="access_point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2" y="559"/>
                  <a:ext cx="576" cy="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0" name="Picture 1059" descr="antenna_radiation_stylize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" y="478"/>
                  <a:ext cx="788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" name="Freeform 1060"/>
              <p:cNvSpPr>
                <a:spLocks/>
              </p:cNvSpPr>
              <p:nvPr/>
            </p:nvSpPr>
            <p:spPr bwMode="auto">
              <a:xfrm>
                <a:off x="4419" y="2224"/>
                <a:ext cx="828" cy="425"/>
              </a:xfrm>
              <a:custGeom>
                <a:avLst/>
                <a:gdLst>
                  <a:gd name="T0" fmla="*/ 382 w 828"/>
                  <a:gd name="T1" fmla="*/ 30 h 425"/>
                  <a:gd name="T2" fmla="*/ 370 w 828"/>
                  <a:gd name="T3" fmla="*/ 30 h 425"/>
                  <a:gd name="T4" fmla="*/ 126 w 828"/>
                  <a:gd name="T5" fmla="*/ 32 h 425"/>
                  <a:gd name="T6" fmla="*/ 6 w 828"/>
                  <a:gd name="T7" fmla="*/ 126 h 425"/>
                  <a:gd name="T8" fmla="*/ 92 w 828"/>
                  <a:gd name="T9" fmla="*/ 274 h 425"/>
                  <a:gd name="T10" fmla="*/ 292 w 828"/>
                  <a:gd name="T11" fmla="*/ 384 h 425"/>
                  <a:gd name="T12" fmla="*/ 540 w 828"/>
                  <a:gd name="T13" fmla="*/ 416 h 425"/>
                  <a:gd name="T14" fmla="*/ 698 w 828"/>
                  <a:gd name="T15" fmla="*/ 330 h 425"/>
                  <a:gd name="T16" fmla="*/ 776 w 828"/>
                  <a:gd name="T17" fmla="*/ 170 h 425"/>
                  <a:gd name="T18" fmla="*/ 792 w 828"/>
                  <a:gd name="T19" fmla="*/ 22 h 425"/>
                  <a:gd name="T20" fmla="*/ 560 w 828"/>
                  <a:gd name="T21" fmla="*/ 38 h 425"/>
                  <a:gd name="T22" fmla="*/ 382 w 828"/>
                  <a:gd name="T23" fmla="*/ 30 h 4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8"/>
                  <a:gd name="T37" fmla="*/ 0 h 425"/>
                  <a:gd name="T38" fmla="*/ 828 w 828"/>
                  <a:gd name="T39" fmla="*/ 425 h 4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8" h="425">
                    <a:moveTo>
                      <a:pt x="382" y="30"/>
                    </a:moveTo>
                    <a:cubicBezTo>
                      <a:pt x="350" y="29"/>
                      <a:pt x="413" y="30"/>
                      <a:pt x="370" y="30"/>
                    </a:cubicBezTo>
                    <a:cubicBezTo>
                      <a:pt x="327" y="30"/>
                      <a:pt x="187" y="16"/>
                      <a:pt x="126" y="32"/>
                    </a:cubicBezTo>
                    <a:cubicBezTo>
                      <a:pt x="65" y="48"/>
                      <a:pt x="12" y="86"/>
                      <a:pt x="6" y="126"/>
                    </a:cubicBezTo>
                    <a:cubicBezTo>
                      <a:pt x="0" y="166"/>
                      <a:pt x="44" y="231"/>
                      <a:pt x="92" y="274"/>
                    </a:cubicBezTo>
                    <a:cubicBezTo>
                      <a:pt x="140" y="317"/>
                      <a:pt x="217" y="360"/>
                      <a:pt x="292" y="384"/>
                    </a:cubicBezTo>
                    <a:cubicBezTo>
                      <a:pt x="367" y="408"/>
                      <a:pt x="472" y="425"/>
                      <a:pt x="540" y="416"/>
                    </a:cubicBezTo>
                    <a:cubicBezTo>
                      <a:pt x="608" y="407"/>
                      <a:pt x="659" y="371"/>
                      <a:pt x="698" y="330"/>
                    </a:cubicBezTo>
                    <a:cubicBezTo>
                      <a:pt x="737" y="289"/>
                      <a:pt x="760" y="221"/>
                      <a:pt x="776" y="170"/>
                    </a:cubicBezTo>
                    <a:cubicBezTo>
                      <a:pt x="792" y="119"/>
                      <a:pt x="828" y="44"/>
                      <a:pt x="792" y="22"/>
                    </a:cubicBezTo>
                    <a:cubicBezTo>
                      <a:pt x="756" y="0"/>
                      <a:pt x="630" y="37"/>
                      <a:pt x="560" y="38"/>
                    </a:cubicBezTo>
                    <a:cubicBezTo>
                      <a:pt x="490" y="39"/>
                      <a:pt x="414" y="31"/>
                      <a:pt x="382" y="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1" name="Freeform 1061"/>
              <p:cNvSpPr>
                <a:spLocks/>
              </p:cNvSpPr>
              <p:nvPr/>
            </p:nvSpPr>
            <p:spPr bwMode="auto">
              <a:xfrm>
                <a:off x="4417" y="1263"/>
                <a:ext cx="1090" cy="709"/>
              </a:xfrm>
              <a:custGeom>
                <a:avLst/>
                <a:gdLst>
                  <a:gd name="T0" fmla="*/ 42311 w 765"/>
                  <a:gd name="T1" fmla="*/ 2813 h 459"/>
                  <a:gd name="T2" fmla="*/ 28673 w 765"/>
                  <a:gd name="T3" fmla="*/ 19976 h 459"/>
                  <a:gd name="T4" fmla="*/ 9592 w 765"/>
                  <a:gd name="T5" fmla="*/ 28431 h 459"/>
                  <a:gd name="T6" fmla="*/ 1371 w 765"/>
                  <a:gd name="T7" fmla="*/ 95805 h 459"/>
                  <a:gd name="T8" fmla="*/ 17940 w 765"/>
                  <a:gd name="T9" fmla="*/ 126584 h 459"/>
                  <a:gd name="T10" fmla="*/ 34487 w 765"/>
                  <a:gd name="T11" fmla="*/ 121332 h 459"/>
                  <a:gd name="T12" fmla="*/ 58210 w 765"/>
                  <a:gd name="T13" fmla="*/ 126584 h 459"/>
                  <a:gd name="T14" fmla="*/ 69657 w 765"/>
                  <a:gd name="T15" fmla="*/ 123646 h 459"/>
                  <a:gd name="T16" fmla="*/ 74979 w 765"/>
                  <a:gd name="T17" fmla="*/ 106087 h 459"/>
                  <a:gd name="T18" fmla="*/ 74848 w 765"/>
                  <a:gd name="T19" fmla="*/ 45030 h 459"/>
                  <a:gd name="T20" fmla="*/ 66057 w 765"/>
                  <a:gd name="T21" fmla="*/ 9823 h 459"/>
                  <a:gd name="T22" fmla="*/ 42311 w 765"/>
                  <a:gd name="T23" fmla="*/ 2813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2" name="Line 1062"/>
              <p:cNvSpPr>
                <a:spLocks noChangeShapeType="1"/>
              </p:cNvSpPr>
              <p:nvPr/>
            </p:nvSpPr>
            <p:spPr bwMode="auto">
              <a:xfrm>
                <a:off x="4659" y="2404"/>
                <a:ext cx="103" cy="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3" name="Line 1063"/>
              <p:cNvSpPr>
                <a:spLocks noChangeShapeType="1"/>
              </p:cNvSpPr>
              <p:nvPr/>
            </p:nvSpPr>
            <p:spPr bwMode="auto">
              <a:xfrm>
                <a:off x="4720" y="2354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4" name="Line 1064"/>
              <p:cNvSpPr>
                <a:spLocks noChangeShapeType="1"/>
              </p:cNvSpPr>
              <p:nvPr/>
            </p:nvSpPr>
            <p:spPr bwMode="auto">
              <a:xfrm flipV="1">
                <a:off x="4869" y="2408"/>
                <a:ext cx="85" cy="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5" name="Line 1065"/>
              <p:cNvSpPr>
                <a:spLocks noChangeShapeType="1"/>
              </p:cNvSpPr>
              <p:nvPr/>
            </p:nvSpPr>
            <p:spPr bwMode="auto">
              <a:xfrm>
                <a:off x="4235" y="1632"/>
                <a:ext cx="321" cy="2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6" name="Line 1066"/>
              <p:cNvSpPr>
                <a:spLocks noChangeShapeType="1"/>
              </p:cNvSpPr>
              <p:nvPr/>
            </p:nvSpPr>
            <p:spPr bwMode="auto">
              <a:xfrm>
                <a:off x="4635" y="2961"/>
                <a:ext cx="246" cy="1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7" name="Line 1067"/>
              <p:cNvSpPr>
                <a:spLocks noChangeShapeType="1"/>
              </p:cNvSpPr>
              <p:nvPr/>
            </p:nvSpPr>
            <p:spPr bwMode="auto">
              <a:xfrm flipV="1">
                <a:off x="4244" y="2953"/>
                <a:ext cx="203" cy="12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8" name="Line 1068"/>
              <p:cNvSpPr>
                <a:spLocks noChangeShapeType="1"/>
              </p:cNvSpPr>
              <p:nvPr/>
            </p:nvSpPr>
            <p:spPr bwMode="auto">
              <a:xfrm flipV="1">
                <a:off x="4271" y="3137"/>
                <a:ext cx="6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9" name="Line 1069"/>
              <p:cNvSpPr>
                <a:spLocks noChangeShapeType="1"/>
              </p:cNvSpPr>
              <p:nvPr/>
            </p:nvSpPr>
            <p:spPr bwMode="auto">
              <a:xfrm flipV="1">
                <a:off x="4773" y="1572"/>
                <a:ext cx="78" cy="5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0" name="Line 1070"/>
              <p:cNvSpPr>
                <a:spLocks noChangeShapeType="1"/>
              </p:cNvSpPr>
              <p:nvPr/>
            </p:nvSpPr>
            <p:spPr bwMode="auto">
              <a:xfrm>
                <a:off x="4665" y="1681"/>
                <a:ext cx="0" cy="52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1" name="Line 1071"/>
              <p:cNvSpPr>
                <a:spLocks noChangeShapeType="1"/>
              </p:cNvSpPr>
              <p:nvPr/>
            </p:nvSpPr>
            <p:spPr bwMode="auto">
              <a:xfrm flipV="1">
                <a:off x="4773" y="1616"/>
                <a:ext cx="166" cy="18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2" name="Line 1072"/>
              <p:cNvSpPr>
                <a:spLocks noChangeShapeType="1"/>
              </p:cNvSpPr>
              <p:nvPr/>
            </p:nvSpPr>
            <p:spPr bwMode="auto">
              <a:xfrm>
                <a:off x="5003" y="1615"/>
                <a:ext cx="0" cy="12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3" name="Line 1073"/>
              <p:cNvSpPr>
                <a:spLocks noChangeShapeType="1"/>
              </p:cNvSpPr>
              <p:nvPr/>
            </p:nvSpPr>
            <p:spPr bwMode="auto">
              <a:xfrm>
                <a:off x="4785" y="1808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4" name="Line 1074"/>
              <p:cNvSpPr>
                <a:spLocks noChangeShapeType="1"/>
              </p:cNvSpPr>
              <p:nvPr/>
            </p:nvSpPr>
            <p:spPr bwMode="auto">
              <a:xfrm>
                <a:off x="5134" y="1802"/>
                <a:ext cx="1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5" name="Line 1075"/>
              <p:cNvSpPr>
                <a:spLocks noChangeShapeType="1"/>
              </p:cNvSpPr>
              <p:nvPr/>
            </p:nvSpPr>
            <p:spPr bwMode="auto">
              <a:xfrm flipH="1">
                <a:off x="4596" y="1850"/>
                <a:ext cx="62" cy="44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6" name="Line 1076"/>
              <p:cNvSpPr>
                <a:spLocks noChangeShapeType="1"/>
              </p:cNvSpPr>
              <p:nvPr/>
            </p:nvSpPr>
            <p:spPr bwMode="auto">
              <a:xfrm flipH="1">
                <a:off x="4969" y="1850"/>
                <a:ext cx="70" cy="45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7" name="Line 1077"/>
              <p:cNvSpPr>
                <a:spLocks noChangeShapeType="1"/>
              </p:cNvSpPr>
              <p:nvPr/>
            </p:nvSpPr>
            <p:spPr bwMode="auto">
              <a:xfrm flipV="1">
                <a:off x="4581" y="2569"/>
                <a:ext cx="143" cy="2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8" name="Line 1078"/>
              <p:cNvSpPr>
                <a:spLocks noChangeShapeType="1"/>
              </p:cNvSpPr>
              <p:nvPr/>
            </p:nvSpPr>
            <p:spPr bwMode="auto">
              <a:xfrm>
                <a:off x="5257" y="1801"/>
                <a:ext cx="1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grpSp>
            <p:nvGrpSpPr>
              <p:cNvPr id="39" name="Group 1079"/>
              <p:cNvGrpSpPr>
                <a:grpSpLocks/>
              </p:cNvGrpSpPr>
              <p:nvPr/>
            </p:nvGrpSpPr>
            <p:grpSpPr bwMode="auto">
              <a:xfrm>
                <a:off x="3813" y="1163"/>
                <a:ext cx="295" cy="391"/>
                <a:chOff x="1653" y="3023"/>
                <a:chExt cx="622" cy="911"/>
              </a:xfrm>
            </p:grpSpPr>
            <p:sp>
              <p:nvSpPr>
                <p:cNvPr id="36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1766" y="3287"/>
                  <a:ext cx="188" cy="586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63" name="Line 271"/>
                <p:cNvSpPr>
                  <a:spLocks noChangeShapeType="1"/>
                </p:cNvSpPr>
                <p:nvPr/>
              </p:nvSpPr>
              <p:spPr bwMode="auto">
                <a:xfrm>
                  <a:off x="1954" y="3287"/>
                  <a:ext cx="188" cy="583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64" name="Line 272"/>
                <p:cNvSpPr>
                  <a:spLocks noChangeShapeType="1"/>
                </p:cNvSpPr>
                <p:nvPr/>
              </p:nvSpPr>
              <p:spPr bwMode="auto">
                <a:xfrm>
                  <a:off x="1766" y="3870"/>
                  <a:ext cx="188" cy="6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6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1954" y="3870"/>
                  <a:ext cx="188" cy="6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66" name="Line 274"/>
                <p:cNvSpPr>
                  <a:spLocks noChangeShapeType="1"/>
                </p:cNvSpPr>
                <p:nvPr/>
              </p:nvSpPr>
              <p:spPr bwMode="auto">
                <a:xfrm>
                  <a:off x="1954" y="3300"/>
                  <a:ext cx="0" cy="63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6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1766" y="3810"/>
                  <a:ext cx="188" cy="63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6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1954" y="3810"/>
                  <a:ext cx="188" cy="6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69" name="Line 277"/>
                <p:cNvSpPr>
                  <a:spLocks noChangeShapeType="1"/>
                </p:cNvSpPr>
                <p:nvPr/>
              </p:nvSpPr>
              <p:spPr bwMode="auto">
                <a:xfrm>
                  <a:off x="1846" y="3618"/>
                  <a:ext cx="108" cy="4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954" y="3618"/>
                  <a:ext cx="114" cy="4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1" name="Line 279"/>
                <p:cNvSpPr>
                  <a:spLocks noChangeShapeType="1"/>
                </p:cNvSpPr>
                <p:nvPr/>
              </p:nvSpPr>
              <p:spPr bwMode="auto">
                <a:xfrm>
                  <a:off x="1810" y="3704"/>
                  <a:ext cx="139" cy="65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1954" y="3717"/>
                  <a:ext cx="140" cy="57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1954" y="3530"/>
                  <a:ext cx="72" cy="2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954" y="3409"/>
                  <a:ext cx="45" cy="1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5" name="Line 283"/>
                <p:cNvSpPr>
                  <a:spLocks noChangeShapeType="1"/>
                </p:cNvSpPr>
                <p:nvPr/>
              </p:nvSpPr>
              <p:spPr bwMode="auto">
                <a:xfrm>
                  <a:off x="1873" y="3522"/>
                  <a:ext cx="87" cy="32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6" name="Line 284"/>
                <p:cNvSpPr>
                  <a:spLocks noChangeShapeType="1"/>
                </p:cNvSpPr>
                <p:nvPr/>
              </p:nvSpPr>
              <p:spPr bwMode="auto">
                <a:xfrm>
                  <a:off x="1912" y="3404"/>
                  <a:ext cx="50" cy="31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377" name="Oval 1095"/>
                <p:cNvSpPr>
                  <a:spLocks noChangeArrowheads="1"/>
                </p:cNvSpPr>
                <p:nvPr/>
              </p:nvSpPr>
              <p:spPr bwMode="auto">
                <a:xfrm>
                  <a:off x="1921" y="3233"/>
                  <a:ext cx="63" cy="68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pic>
              <p:nvPicPr>
                <p:cNvPr id="378" name="Picture 1096" descr="cell_tower_radiation_gray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3" y="3023"/>
                  <a:ext cx="622" cy="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0" name="Group 1097"/>
              <p:cNvGrpSpPr>
                <a:grpSpLocks/>
              </p:cNvGrpSpPr>
              <p:nvPr/>
            </p:nvGrpSpPr>
            <p:grpSpPr bwMode="auto">
              <a:xfrm>
                <a:off x="3962" y="1516"/>
                <a:ext cx="286" cy="160"/>
                <a:chOff x="3843" y="1516"/>
                <a:chExt cx="286" cy="160"/>
              </a:xfrm>
            </p:grpSpPr>
            <p:sp>
              <p:nvSpPr>
                <p:cNvPr id="353" name="Line 1098"/>
                <p:cNvSpPr>
                  <a:spLocks noChangeShapeType="1"/>
                </p:cNvSpPr>
                <p:nvPr/>
              </p:nvSpPr>
              <p:spPr bwMode="auto">
                <a:xfrm>
                  <a:off x="3843" y="1516"/>
                  <a:ext cx="96" cy="6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54" name="Oval 407"/>
                <p:cNvSpPr>
                  <a:spLocks noChangeArrowheads="1"/>
                </p:cNvSpPr>
                <p:nvPr/>
              </p:nvSpPr>
              <p:spPr bwMode="auto">
                <a:xfrm>
                  <a:off x="3884" y="1616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3884" y="1610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56" name="Oval 411"/>
                <p:cNvSpPr>
                  <a:spLocks noChangeArrowheads="1"/>
                </p:cNvSpPr>
                <p:nvPr/>
              </p:nvSpPr>
              <p:spPr bwMode="auto">
                <a:xfrm>
                  <a:off x="3883" y="1569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57" name="Group 1102"/>
                <p:cNvGrpSpPr>
                  <a:grpSpLocks/>
                </p:cNvGrpSpPr>
                <p:nvPr/>
              </p:nvGrpSpPr>
              <p:grpSpPr bwMode="auto">
                <a:xfrm>
                  <a:off x="3932" y="1587"/>
                  <a:ext cx="138" cy="33"/>
                  <a:chOff x="2468" y="1332"/>
                  <a:chExt cx="310" cy="60"/>
                </a:xfrm>
              </p:grpSpPr>
              <p:sp>
                <p:nvSpPr>
                  <p:cNvPr id="360" name="Freeform 110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61" name="Freeform 110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58" name="Line 1105"/>
                <p:cNvSpPr>
                  <a:spLocks noChangeShapeType="1"/>
                </p:cNvSpPr>
                <p:nvPr/>
              </p:nvSpPr>
              <p:spPr bwMode="auto">
                <a:xfrm>
                  <a:off x="3884" y="1602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59" name="Line 1106"/>
                <p:cNvSpPr>
                  <a:spLocks noChangeShapeType="1"/>
                </p:cNvSpPr>
                <p:nvPr/>
              </p:nvSpPr>
              <p:spPr bwMode="auto">
                <a:xfrm>
                  <a:off x="4127" y="16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" name="Group 1107"/>
              <p:cNvGrpSpPr>
                <a:grpSpLocks/>
              </p:cNvGrpSpPr>
              <p:nvPr/>
            </p:nvGrpSpPr>
            <p:grpSpPr bwMode="auto">
              <a:xfrm>
                <a:off x="4537" y="1571"/>
                <a:ext cx="246" cy="110"/>
                <a:chOff x="4334" y="1470"/>
                <a:chExt cx="246" cy="107"/>
              </a:xfrm>
            </p:grpSpPr>
            <p:sp>
              <p:nvSpPr>
                <p:cNvPr id="34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4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4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48" name="Group 1111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51" name="Freeform 111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52" name="Freeform 111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49" name="Line 1114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50" name="Line 1115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" name="Group 1116"/>
              <p:cNvGrpSpPr>
                <a:grpSpLocks/>
              </p:cNvGrpSpPr>
              <p:nvPr/>
            </p:nvGrpSpPr>
            <p:grpSpPr bwMode="auto">
              <a:xfrm>
                <a:off x="4544" y="1737"/>
                <a:ext cx="246" cy="110"/>
                <a:chOff x="4334" y="1470"/>
                <a:chExt cx="246" cy="107"/>
              </a:xfrm>
            </p:grpSpPr>
            <p:sp>
              <p:nvSpPr>
                <p:cNvPr id="337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39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40" name="Group 1120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43" name="Freeform 112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44" name="Freeform 112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41" name="Line 1123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42" name="Line 1124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3" name="Group 1125"/>
              <p:cNvGrpSpPr>
                <a:grpSpLocks/>
              </p:cNvGrpSpPr>
              <p:nvPr/>
            </p:nvGrpSpPr>
            <p:grpSpPr bwMode="auto">
              <a:xfrm>
                <a:off x="4890" y="1738"/>
                <a:ext cx="246" cy="110"/>
                <a:chOff x="4334" y="1470"/>
                <a:chExt cx="246" cy="107"/>
              </a:xfrm>
            </p:grpSpPr>
            <p:sp>
              <p:nvSpPr>
                <p:cNvPr id="329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3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31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32" name="Group 1129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35" name="Freeform 113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36" name="Freeform 113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33" name="Line 1132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34" name="Line 1133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4" name="Group 1134"/>
              <p:cNvGrpSpPr>
                <a:grpSpLocks/>
              </p:cNvGrpSpPr>
              <p:nvPr/>
            </p:nvGrpSpPr>
            <p:grpSpPr bwMode="auto">
              <a:xfrm>
                <a:off x="4844" y="1508"/>
                <a:ext cx="246" cy="110"/>
                <a:chOff x="4334" y="1470"/>
                <a:chExt cx="246" cy="107"/>
              </a:xfrm>
            </p:grpSpPr>
            <p:sp>
              <p:nvSpPr>
                <p:cNvPr id="321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2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23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24" name="Group 1138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27" name="Freeform 113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28" name="Freeform 114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25" name="Line 1141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26" name="Line 1142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5" name="Group 1143"/>
              <p:cNvGrpSpPr>
                <a:grpSpLocks/>
              </p:cNvGrpSpPr>
              <p:nvPr/>
            </p:nvGrpSpPr>
            <p:grpSpPr bwMode="auto">
              <a:xfrm>
                <a:off x="4874" y="2296"/>
                <a:ext cx="310" cy="130"/>
                <a:chOff x="4334" y="1470"/>
                <a:chExt cx="246" cy="107"/>
              </a:xfrm>
            </p:grpSpPr>
            <p:sp>
              <p:nvSpPr>
                <p:cNvPr id="313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1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15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16" name="Group 1147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19" name="Freeform 114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20" name="Freeform 114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17" name="Line 1150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18" name="Line 1151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46" name="Line 1152"/>
              <p:cNvSpPr>
                <a:spLocks noChangeShapeType="1"/>
              </p:cNvSpPr>
              <p:nvPr/>
            </p:nvSpPr>
            <p:spPr bwMode="auto">
              <a:xfrm>
                <a:off x="4049" y="2358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grpSp>
            <p:nvGrpSpPr>
              <p:cNvPr id="47" name="Group 1153"/>
              <p:cNvGrpSpPr>
                <a:grpSpLocks/>
              </p:cNvGrpSpPr>
              <p:nvPr/>
            </p:nvGrpSpPr>
            <p:grpSpPr bwMode="auto">
              <a:xfrm>
                <a:off x="4464" y="2288"/>
                <a:ext cx="310" cy="130"/>
                <a:chOff x="4334" y="1470"/>
                <a:chExt cx="246" cy="107"/>
              </a:xfrm>
            </p:grpSpPr>
            <p:sp>
              <p:nvSpPr>
                <p:cNvPr id="30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0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30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08" name="Group 1157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11" name="Freeform 115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12" name="Freeform 115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09" name="Line 1160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10" name="Line 1161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8" name="Group 1162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297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9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99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300" name="Group 1166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03" name="Freeform 1167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04" name="Freeform 1168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01" name="Line 1169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302" name="Line 1170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9" name="Group 1171"/>
              <p:cNvGrpSpPr>
                <a:grpSpLocks/>
              </p:cNvGrpSpPr>
              <p:nvPr/>
            </p:nvGrpSpPr>
            <p:grpSpPr bwMode="auto">
              <a:xfrm>
                <a:off x="4782" y="3028"/>
                <a:ext cx="392" cy="154"/>
                <a:chOff x="4334" y="1470"/>
                <a:chExt cx="246" cy="107"/>
              </a:xfrm>
            </p:grpSpPr>
            <p:sp>
              <p:nvSpPr>
                <p:cNvPr id="289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9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91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292" name="Group 1175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95" name="Freeform 117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96" name="Freeform 117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293" name="Line 1178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94" name="Line 1179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50" name="Group 1180"/>
              <p:cNvGrpSpPr>
                <a:grpSpLocks/>
              </p:cNvGrpSpPr>
              <p:nvPr/>
            </p:nvGrpSpPr>
            <p:grpSpPr bwMode="auto">
              <a:xfrm>
                <a:off x="4388" y="2840"/>
                <a:ext cx="392" cy="154"/>
                <a:chOff x="4334" y="1470"/>
                <a:chExt cx="246" cy="107"/>
              </a:xfrm>
            </p:grpSpPr>
            <p:sp>
              <p:nvSpPr>
                <p:cNvPr id="281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83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284" name="Group 1184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87" name="Freeform 118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88" name="Freeform 118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285" name="Line 1187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6" name="Line 1188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51" name="Group 1189"/>
              <p:cNvGrpSpPr>
                <a:grpSpLocks/>
              </p:cNvGrpSpPr>
              <p:nvPr/>
            </p:nvGrpSpPr>
            <p:grpSpPr bwMode="auto">
              <a:xfrm>
                <a:off x="3932" y="3056"/>
                <a:ext cx="392" cy="154"/>
                <a:chOff x="4334" y="1470"/>
                <a:chExt cx="246" cy="107"/>
              </a:xfrm>
            </p:grpSpPr>
            <p:sp>
              <p:nvSpPr>
                <p:cNvPr id="273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75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276" name="Group 1193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79" name="Freeform 119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80" name="Freeform 119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277" name="Line 1196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8" name="Line 1197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52" name="Group 1198"/>
              <p:cNvGrpSpPr>
                <a:grpSpLocks/>
              </p:cNvGrpSpPr>
              <p:nvPr/>
            </p:nvGrpSpPr>
            <p:grpSpPr bwMode="auto">
              <a:xfrm>
                <a:off x="3812" y="2296"/>
                <a:ext cx="246" cy="108"/>
                <a:chOff x="4334" y="1470"/>
                <a:chExt cx="246" cy="107"/>
              </a:xfrm>
            </p:grpSpPr>
            <p:sp>
              <p:nvSpPr>
                <p:cNvPr id="26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6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sp>
              <p:nvSpPr>
                <p:cNvPr id="26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600">
                    <a:latin typeface="Times New Roman" charset="0"/>
                  </a:endParaRPr>
                </a:p>
              </p:txBody>
            </p:sp>
            <p:grpSp>
              <p:nvGrpSpPr>
                <p:cNvPr id="268" name="Group 1202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71" name="Freeform 120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72" name="Freeform 120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269" name="Line 1205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0" name="Line 1206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9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53" name="Group 1207"/>
              <p:cNvGrpSpPr>
                <a:grpSpLocks/>
              </p:cNvGrpSpPr>
              <p:nvPr/>
            </p:nvGrpSpPr>
            <p:grpSpPr bwMode="auto">
              <a:xfrm>
                <a:off x="4511" y="3153"/>
                <a:ext cx="281" cy="266"/>
                <a:chOff x="5072" y="3611"/>
                <a:chExt cx="459" cy="380"/>
              </a:xfrm>
            </p:grpSpPr>
            <p:grpSp>
              <p:nvGrpSpPr>
                <p:cNvPr id="251" name="Group 1208"/>
                <p:cNvGrpSpPr>
                  <a:grpSpLocks/>
                </p:cNvGrpSpPr>
                <p:nvPr/>
              </p:nvGrpSpPr>
              <p:grpSpPr bwMode="auto">
                <a:xfrm>
                  <a:off x="5144" y="3611"/>
                  <a:ext cx="387" cy="99"/>
                  <a:chOff x="5030" y="2639"/>
                  <a:chExt cx="387" cy="99"/>
                </a:xfrm>
              </p:grpSpPr>
              <p:sp>
                <p:nvSpPr>
                  <p:cNvPr id="253" name="Freeform 1209"/>
                  <p:cNvSpPr>
                    <a:spLocks/>
                  </p:cNvSpPr>
                  <p:nvPr/>
                </p:nvSpPr>
                <p:spPr bwMode="auto">
                  <a:xfrm>
                    <a:off x="5134" y="2657"/>
                    <a:ext cx="69" cy="55"/>
                  </a:xfrm>
                  <a:custGeom>
                    <a:avLst/>
                    <a:gdLst>
                      <a:gd name="T0" fmla="*/ 0 w 199"/>
                      <a:gd name="T1" fmla="*/ 0 h 232"/>
                      <a:gd name="T2" fmla="*/ 0 w 199"/>
                      <a:gd name="T3" fmla="*/ 0 h 232"/>
                      <a:gd name="T4" fmla="*/ 0 w 199"/>
                      <a:gd name="T5" fmla="*/ 0 h 232"/>
                      <a:gd name="T6" fmla="*/ 0 w 199"/>
                      <a:gd name="T7" fmla="*/ 0 h 232"/>
                      <a:gd name="T8" fmla="*/ 0 w 199"/>
                      <a:gd name="T9" fmla="*/ 0 h 232"/>
                      <a:gd name="T10" fmla="*/ 0 w 199"/>
                      <a:gd name="T11" fmla="*/ 0 h 232"/>
                      <a:gd name="T12" fmla="*/ 0 w 199"/>
                      <a:gd name="T13" fmla="*/ 0 h 232"/>
                      <a:gd name="T14" fmla="*/ 0 w 199"/>
                      <a:gd name="T15" fmla="*/ 0 h 232"/>
                      <a:gd name="T16" fmla="*/ 0 w 199"/>
                      <a:gd name="T17" fmla="*/ 0 h 232"/>
                      <a:gd name="T18" fmla="*/ 0 w 199"/>
                      <a:gd name="T19" fmla="*/ 0 h 232"/>
                      <a:gd name="T20" fmla="*/ 0 w 199"/>
                      <a:gd name="T21" fmla="*/ 0 h 232"/>
                      <a:gd name="T22" fmla="*/ 0 w 199"/>
                      <a:gd name="T23" fmla="*/ 0 h 232"/>
                      <a:gd name="T24" fmla="*/ 0 w 199"/>
                      <a:gd name="T25" fmla="*/ 0 h 232"/>
                      <a:gd name="T26" fmla="*/ 0 w 199"/>
                      <a:gd name="T27" fmla="*/ 0 h 232"/>
                      <a:gd name="T28" fmla="*/ 0 w 199"/>
                      <a:gd name="T29" fmla="*/ 0 h 232"/>
                      <a:gd name="T30" fmla="*/ 0 w 199"/>
                      <a:gd name="T31" fmla="*/ 0 h 232"/>
                      <a:gd name="T32" fmla="*/ 0 w 199"/>
                      <a:gd name="T33" fmla="*/ 0 h 232"/>
                      <a:gd name="T34" fmla="*/ 0 w 199"/>
                      <a:gd name="T35" fmla="*/ 0 h 232"/>
                      <a:gd name="T36" fmla="*/ 0 w 199"/>
                      <a:gd name="T37" fmla="*/ 0 h 232"/>
                      <a:gd name="T38" fmla="*/ 0 w 199"/>
                      <a:gd name="T39" fmla="*/ 0 h 232"/>
                      <a:gd name="T40" fmla="*/ 0 w 199"/>
                      <a:gd name="T41" fmla="*/ 0 h 232"/>
                      <a:gd name="T42" fmla="*/ 0 w 199"/>
                      <a:gd name="T43" fmla="*/ 0 h 232"/>
                      <a:gd name="T44" fmla="*/ 0 w 199"/>
                      <a:gd name="T45" fmla="*/ 0 h 232"/>
                      <a:gd name="T46" fmla="*/ 0 w 199"/>
                      <a:gd name="T47" fmla="*/ 0 h 232"/>
                      <a:gd name="T48" fmla="*/ 0 w 199"/>
                      <a:gd name="T49" fmla="*/ 0 h 232"/>
                      <a:gd name="T50" fmla="*/ 0 w 199"/>
                      <a:gd name="T51" fmla="*/ 0 h 232"/>
                      <a:gd name="T52" fmla="*/ 0 w 199"/>
                      <a:gd name="T53" fmla="*/ 0 h 232"/>
                      <a:gd name="T54" fmla="*/ 0 w 199"/>
                      <a:gd name="T55" fmla="*/ 0 h 232"/>
                      <a:gd name="T56" fmla="*/ 0 w 199"/>
                      <a:gd name="T57" fmla="*/ 0 h 232"/>
                      <a:gd name="T58" fmla="*/ 0 w 199"/>
                      <a:gd name="T59" fmla="*/ 0 h 232"/>
                      <a:gd name="T60" fmla="*/ 0 w 199"/>
                      <a:gd name="T61" fmla="*/ 0 h 232"/>
                      <a:gd name="T62" fmla="*/ 0 w 199"/>
                      <a:gd name="T63" fmla="*/ 0 h 232"/>
                      <a:gd name="T64" fmla="*/ 0 w 199"/>
                      <a:gd name="T65" fmla="*/ 0 h 232"/>
                      <a:gd name="T66" fmla="*/ 0 w 199"/>
                      <a:gd name="T67" fmla="*/ 0 h 232"/>
                      <a:gd name="T68" fmla="*/ 0 w 199"/>
                      <a:gd name="T69" fmla="*/ 0 h 232"/>
                      <a:gd name="T70" fmla="*/ 0 w 199"/>
                      <a:gd name="T71" fmla="*/ 0 h 232"/>
                      <a:gd name="T72" fmla="*/ 0 w 199"/>
                      <a:gd name="T73" fmla="*/ 0 h 232"/>
                      <a:gd name="T74" fmla="*/ 0 w 199"/>
                      <a:gd name="T75" fmla="*/ 0 h 232"/>
                      <a:gd name="T76" fmla="*/ 0 w 199"/>
                      <a:gd name="T77" fmla="*/ 0 h 232"/>
                      <a:gd name="T78" fmla="*/ 0 w 199"/>
                      <a:gd name="T79" fmla="*/ 0 h 232"/>
                      <a:gd name="T80" fmla="*/ 0 w 199"/>
                      <a:gd name="T81" fmla="*/ 0 h 232"/>
                      <a:gd name="T82" fmla="*/ 0 w 199"/>
                      <a:gd name="T83" fmla="*/ 0 h 232"/>
                      <a:gd name="T84" fmla="*/ 0 w 199"/>
                      <a:gd name="T85" fmla="*/ 0 h 232"/>
                      <a:gd name="T86" fmla="*/ 0 w 199"/>
                      <a:gd name="T87" fmla="*/ 0 h 232"/>
                      <a:gd name="T88" fmla="*/ 0 w 199"/>
                      <a:gd name="T89" fmla="*/ 0 h 232"/>
                      <a:gd name="T90" fmla="*/ 0 w 199"/>
                      <a:gd name="T91" fmla="*/ 0 h 232"/>
                      <a:gd name="T92" fmla="*/ 0 w 199"/>
                      <a:gd name="T93" fmla="*/ 0 h 232"/>
                      <a:gd name="T94" fmla="*/ 0 w 199"/>
                      <a:gd name="T95" fmla="*/ 0 h 232"/>
                      <a:gd name="T96" fmla="*/ 0 w 199"/>
                      <a:gd name="T97" fmla="*/ 0 h 23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99"/>
                      <a:gd name="T148" fmla="*/ 0 h 232"/>
                      <a:gd name="T149" fmla="*/ 199 w 199"/>
                      <a:gd name="T150" fmla="*/ 232 h 23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99" h="232">
                        <a:moveTo>
                          <a:pt x="70" y="29"/>
                        </a:moveTo>
                        <a:lnTo>
                          <a:pt x="55" y="39"/>
                        </a:lnTo>
                        <a:lnTo>
                          <a:pt x="42" y="50"/>
                        </a:lnTo>
                        <a:lnTo>
                          <a:pt x="30" y="63"/>
                        </a:lnTo>
                        <a:lnTo>
                          <a:pt x="20" y="77"/>
                        </a:lnTo>
                        <a:lnTo>
                          <a:pt x="12" y="91"/>
                        </a:lnTo>
                        <a:lnTo>
                          <a:pt x="6" y="108"/>
                        </a:lnTo>
                        <a:lnTo>
                          <a:pt x="2" y="125"/>
                        </a:lnTo>
                        <a:lnTo>
                          <a:pt x="0" y="142"/>
                        </a:lnTo>
                        <a:lnTo>
                          <a:pt x="2" y="166"/>
                        </a:lnTo>
                        <a:lnTo>
                          <a:pt x="12" y="186"/>
                        </a:lnTo>
                        <a:lnTo>
                          <a:pt x="26" y="203"/>
                        </a:lnTo>
                        <a:lnTo>
                          <a:pt x="45" y="216"/>
                        </a:lnTo>
                        <a:lnTo>
                          <a:pt x="66" y="226"/>
                        </a:lnTo>
                        <a:lnTo>
                          <a:pt x="88" y="230"/>
                        </a:lnTo>
                        <a:lnTo>
                          <a:pt x="111" y="232"/>
                        </a:lnTo>
                        <a:lnTo>
                          <a:pt x="134" y="228"/>
                        </a:lnTo>
                        <a:lnTo>
                          <a:pt x="138" y="228"/>
                        </a:lnTo>
                        <a:lnTo>
                          <a:pt x="143" y="226"/>
                        </a:lnTo>
                        <a:lnTo>
                          <a:pt x="147" y="222"/>
                        </a:lnTo>
                        <a:lnTo>
                          <a:pt x="148" y="218"/>
                        </a:lnTo>
                        <a:lnTo>
                          <a:pt x="145" y="212"/>
                        </a:lnTo>
                        <a:lnTo>
                          <a:pt x="141" y="207"/>
                        </a:lnTo>
                        <a:lnTo>
                          <a:pt x="135" y="203"/>
                        </a:lnTo>
                        <a:lnTo>
                          <a:pt x="129" y="201"/>
                        </a:lnTo>
                        <a:lnTo>
                          <a:pt x="117" y="197"/>
                        </a:lnTo>
                        <a:lnTo>
                          <a:pt x="105" y="195"/>
                        </a:lnTo>
                        <a:lnTo>
                          <a:pt x="94" y="193"/>
                        </a:lnTo>
                        <a:lnTo>
                          <a:pt x="83" y="190"/>
                        </a:lnTo>
                        <a:lnTo>
                          <a:pt x="73" y="187"/>
                        </a:lnTo>
                        <a:lnTo>
                          <a:pt x="62" y="182"/>
                        </a:lnTo>
                        <a:lnTo>
                          <a:pt x="53" y="176"/>
                        </a:lnTo>
                        <a:lnTo>
                          <a:pt x="43" y="167"/>
                        </a:lnTo>
                        <a:lnTo>
                          <a:pt x="40" y="128"/>
                        </a:lnTo>
                        <a:lnTo>
                          <a:pt x="49" y="96"/>
                        </a:lnTo>
                        <a:lnTo>
                          <a:pt x="68" y="71"/>
                        </a:lnTo>
                        <a:lnTo>
                          <a:pt x="94" y="50"/>
                        </a:lnTo>
                        <a:lnTo>
                          <a:pt x="122" y="34"/>
                        </a:lnTo>
                        <a:lnTo>
                          <a:pt x="151" y="21"/>
                        </a:lnTo>
                        <a:lnTo>
                          <a:pt x="178" y="12"/>
                        </a:lnTo>
                        <a:lnTo>
                          <a:pt x="199" y="4"/>
                        </a:lnTo>
                        <a:lnTo>
                          <a:pt x="186" y="1"/>
                        </a:lnTo>
                        <a:lnTo>
                          <a:pt x="172" y="0"/>
                        </a:lnTo>
                        <a:lnTo>
                          <a:pt x="156" y="2"/>
                        </a:lnTo>
                        <a:lnTo>
                          <a:pt x="138" y="4"/>
                        </a:lnTo>
                        <a:lnTo>
                          <a:pt x="121" y="10"/>
                        </a:lnTo>
                        <a:lnTo>
                          <a:pt x="103" y="16"/>
                        </a:lnTo>
                        <a:lnTo>
                          <a:pt x="86" y="23"/>
                        </a:lnTo>
                        <a:lnTo>
                          <a:pt x="70" y="2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54" name="Freeform 1210"/>
                  <p:cNvSpPr>
                    <a:spLocks/>
                  </p:cNvSpPr>
                  <p:nvPr/>
                </p:nvSpPr>
                <p:spPr bwMode="auto">
                  <a:xfrm>
                    <a:off x="5252" y="2656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0"/>
                      <a:gd name="T2" fmla="*/ 0 w 128"/>
                      <a:gd name="T3" fmla="*/ 0 h 180"/>
                      <a:gd name="T4" fmla="*/ 0 w 128"/>
                      <a:gd name="T5" fmla="*/ 0 h 180"/>
                      <a:gd name="T6" fmla="*/ 0 w 128"/>
                      <a:gd name="T7" fmla="*/ 0 h 180"/>
                      <a:gd name="T8" fmla="*/ 0 w 128"/>
                      <a:gd name="T9" fmla="*/ 0 h 180"/>
                      <a:gd name="T10" fmla="*/ 0 w 128"/>
                      <a:gd name="T11" fmla="*/ 0 h 180"/>
                      <a:gd name="T12" fmla="*/ 0 w 128"/>
                      <a:gd name="T13" fmla="*/ 0 h 180"/>
                      <a:gd name="T14" fmla="*/ 0 w 128"/>
                      <a:gd name="T15" fmla="*/ 0 h 180"/>
                      <a:gd name="T16" fmla="*/ 0 w 128"/>
                      <a:gd name="T17" fmla="*/ 0 h 180"/>
                      <a:gd name="T18" fmla="*/ 0 w 128"/>
                      <a:gd name="T19" fmla="*/ 0 h 180"/>
                      <a:gd name="T20" fmla="*/ 0 w 128"/>
                      <a:gd name="T21" fmla="*/ 0 h 180"/>
                      <a:gd name="T22" fmla="*/ 0 w 128"/>
                      <a:gd name="T23" fmla="*/ 0 h 180"/>
                      <a:gd name="T24" fmla="*/ 0 w 128"/>
                      <a:gd name="T25" fmla="*/ 0 h 180"/>
                      <a:gd name="T26" fmla="*/ 0 w 128"/>
                      <a:gd name="T27" fmla="*/ 0 h 180"/>
                      <a:gd name="T28" fmla="*/ 0 w 128"/>
                      <a:gd name="T29" fmla="*/ 0 h 180"/>
                      <a:gd name="T30" fmla="*/ 0 w 128"/>
                      <a:gd name="T31" fmla="*/ 0 h 180"/>
                      <a:gd name="T32" fmla="*/ 0 w 128"/>
                      <a:gd name="T33" fmla="*/ 0 h 180"/>
                      <a:gd name="T34" fmla="*/ 0 w 128"/>
                      <a:gd name="T35" fmla="*/ 0 h 180"/>
                      <a:gd name="T36" fmla="*/ 0 w 128"/>
                      <a:gd name="T37" fmla="*/ 0 h 180"/>
                      <a:gd name="T38" fmla="*/ 0 w 128"/>
                      <a:gd name="T39" fmla="*/ 0 h 180"/>
                      <a:gd name="T40" fmla="*/ 0 w 128"/>
                      <a:gd name="T41" fmla="*/ 0 h 180"/>
                      <a:gd name="T42" fmla="*/ 0 w 128"/>
                      <a:gd name="T43" fmla="*/ 0 h 180"/>
                      <a:gd name="T44" fmla="*/ 0 w 128"/>
                      <a:gd name="T45" fmla="*/ 0 h 180"/>
                      <a:gd name="T46" fmla="*/ 0 w 128"/>
                      <a:gd name="T47" fmla="*/ 0 h 180"/>
                      <a:gd name="T48" fmla="*/ 0 w 128"/>
                      <a:gd name="T49" fmla="*/ 0 h 180"/>
                      <a:gd name="T50" fmla="*/ 0 w 128"/>
                      <a:gd name="T51" fmla="*/ 0 h 180"/>
                      <a:gd name="T52" fmla="*/ 0 w 128"/>
                      <a:gd name="T53" fmla="*/ 0 h 180"/>
                      <a:gd name="T54" fmla="*/ 0 w 128"/>
                      <a:gd name="T55" fmla="*/ 0 h 180"/>
                      <a:gd name="T56" fmla="*/ 0 w 128"/>
                      <a:gd name="T57" fmla="*/ 0 h 180"/>
                      <a:gd name="T58" fmla="*/ 0 w 128"/>
                      <a:gd name="T59" fmla="*/ 0 h 180"/>
                      <a:gd name="T60" fmla="*/ 0 w 128"/>
                      <a:gd name="T61" fmla="*/ 0 h 180"/>
                      <a:gd name="T62" fmla="*/ 0 w 128"/>
                      <a:gd name="T63" fmla="*/ 0 h 180"/>
                      <a:gd name="T64" fmla="*/ 0 w 128"/>
                      <a:gd name="T65" fmla="*/ 0 h 180"/>
                      <a:gd name="T66" fmla="*/ 0 w 128"/>
                      <a:gd name="T67" fmla="*/ 0 h 180"/>
                      <a:gd name="T68" fmla="*/ 0 w 128"/>
                      <a:gd name="T69" fmla="*/ 0 h 180"/>
                      <a:gd name="T70" fmla="*/ 0 w 128"/>
                      <a:gd name="T71" fmla="*/ 0 h 180"/>
                      <a:gd name="T72" fmla="*/ 0 w 128"/>
                      <a:gd name="T73" fmla="*/ 0 h 180"/>
                      <a:gd name="T74" fmla="*/ 0 w 128"/>
                      <a:gd name="T75" fmla="*/ 0 h 180"/>
                      <a:gd name="T76" fmla="*/ 0 w 128"/>
                      <a:gd name="T77" fmla="*/ 0 h 180"/>
                      <a:gd name="T78" fmla="*/ 0 w 128"/>
                      <a:gd name="T79" fmla="*/ 0 h 180"/>
                      <a:gd name="T80" fmla="*/ 0 w 128"/>
                      <a:gd name="T81" fmla="*/ 0 h 18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0"/>
                      <a:gd name="T125" fmla="*/ 128 w 128"/>
                      <a:gd name="T126" fmla="*/ 180 h 18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0">
                        <a:moveTo>
                          <a:pt x="108" y="59"/>
                        </a:moveTo>
                        <a:lnTo>
                          <a:pt x="113" y="77"/>
                        </a:lnTo>
                        <a:lnTo>
                          <a:pt x="111" y="94"/>
                        </a:lnTo>
                        <a:lnTo>
                          <a:pt x="103" y="108"/>
                        </a:lnTo>
                        <a:lnTo>
                          <a:pt x="91" y="121"/>
                        </a:lnTo>
                        <a:lnTo>
                          <a:pt x="77" y="132"/>
                        </a:lnTo>
                        <a:lnTo>
                          <a:pt x="61" y="144"/>
                        </a:lnTo>
                        <a:lnTo>
                          <a:pt x="45" y="154"/>
                        </a:lnTo>
                        <a:lnTo>
                          <a:pt x="30" y="164"/>
                        </a:lnTo>
                        <a:lnTo>
                          <a:pt x="28" y="168"/>
                        </a:lnTo>
                        <a:lnTo>
                          <a:pt x="27" y="170"/>
                        </a:lnTo>
                        <a:lnTo>
                          <a:pt x="27" y="174"/>
                        </a:lnTo>
                        <a:lnTo>
                          <a:pt x="28" y="177"/>
                        </a:lnTo>
                        <a:lnTo>
                          <a:pt x="32" y="179"/>
                        </a:lnTo>
                        <a:lnTo>
                          <a:pt x="35" y="180"/>
                        </a:lnTo>
                        <a:lnTo>
                          <a:pt x="37" y="180"/>
                        </a:lnTo>
                        <a:lnTo>
                          <a:pt x="41" y="179"/>
                        </a:lnTo>
                        <a:lnTo>
                          <a:pt x="60" y="169"/>
                        </a:lnTo>
                        <a:lnTo>
                          <a:pt x="77" y="158"/>
                        </a:lnTo>
                        <a:lnTo>
                          <a:pt x="94" y="145"/>
                        </a:lnTo>
                        <a:lnTo>
                          <a:pt x="109" y="130"/>
                        </a:lnTo>
                        <a:lnTo>
                          <a:pt x="120" y="114"/>
                        </a:lnTo>
                        <a:lnTo>
                          <a:pt x="127" y="95"/>
                        </a:lnTo>
                        <a:lnTo>
                          <a:pt x="128" y="76"/>
                        </a:lnTo>
                        <a:lnTo>
                          <a:pt x="123" y="55"/>
                        </a:lnTo>
                        <a:lnTo>
                          <a:pt x="113" y="39"/>
                        </a:lnTo>
                        <a:lnTo>
                          <a:pt x="97" y="25"/>
                        </a:lnTo>
                        <a:lnTo>
                          <a:pt x="79" y="15"/>
                        </a:lnTo>
                        <a:lnTo>
                          <a:pt x="57" y="7"/>
                        </a:lnTo>
                        <a:lnTo>
                          <a:pt x="36" y="2"/>
                        </a:lnTo>
                        <a:lnTo>
                          <a:pt x="19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14" y="9"/>
                        </a:lnTo>
                        <a:lnTo>
                          <a:pt x="29" y="14"/>
                        </a:lnTo>
                        <a:lnTo>
                          <a:pt x="46" y="19"/>
                        </a:lnTo>
                        <a:lnTo>
                          <a:pt x="61" y="23"/>
                        </a:lnTo>
                        <a:lnTo>
                          <a:pt x="76" y="29"/>
                        </a:lnTo>
                        <a:lnTo>
                          <a:pt x="89" y="37"/>
                        </a:lnTo>
                        <a:lnTo>
                          <a:pt x="100" y="46"/>
                        </a:lnTo>
                        <a:lnTo>
                          <a:pt x="108" y="5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55" name="Freeform 1211"/>
                  <p:cNvSpPr>
                    <a:spLocks/>
                  </p:cNvSpPr>
                  <p:nvPr/>
                </p:nvSpPr>
                <p:spPr bwMode="auto">
                  <a:xfrm>
                    <a:off x="5089" y="2646"/>
                    <a:ext cx="114" cy="88"/>
                  </a:xfrm>
                  <a:custGeom>
                    <a:avLst/>
                    <a:gdLst>
                      <a:gd name="T0" fmla="*/ 0 w 322"/>
                      <a:gd name="T1" fmla="*/ 0 h 378"/>
                      <a:gd name="T2" fmla="*/ 0 w 322"/>
                      <a:gd name="T3" fmla="*/ 0 h 378"/>
                      <a:gd name="T4" fmla="*/ 0 w 322"/>
                      <a:gd name="T5" fmla="*/ 0 h 378"/>
                      <a:gd name="T6" fmla="*/ 0 w 322"/>
                      <a:gd name="T7" fmla="*/ 0 h 378"/>
                      <a:gd name="T8" fmla="*/ 0 w 322"/>
                      <a:gd name="T9" fmla="*/ 0 h 378"/>
                      <a:gd name="T10" fmla="*/ 0 w 322"/>
                      <a:gd name="T11" fmla="*/ 0 h 378"/>
                      <a:gd name="T12" fmla="*/ 0 w 322"/>
                      <a:gd name="T13" fmla="*/ 0 h 378"/>
                      <a:gd name="T14" fmla="*/ 0 w 322"/>
                      <a:gd name="T15" fmla="*/ 0 h 378"/>
                      <a:gd name="T16" fmla="*/ 0 w 322"/>
                      <a:gd name="T17" fmla="*/ 0 h 378"/>
                      <a:gd name="T18" fmla="*/ 0 w 322"/>
                      <a:gd name="T19" fmla="*/ 0 h 378"/>
                      <a:gd name="T20" fmla="*/ 0 w 322"/>
                      <a:gd name="T21" fmla="*/ 0 h 378"/>
                      <a:gd name="T22" fmla="*/ 0 w 322"/>
                      <a:gd name="T23" fmla="*/ 0 h 378"/>
                      <a:gd name="T24" fmla="*/ 0 w 322"/>
                      <a:gd name="T25" fmla="*/ 0 h 378"/>
                      <a:gd name="T26" fmla="*/ 0 w 322"/>
                      <a:gd name="T27" fmla="*/ 0 h 378"/>
                      <a:gd name="T28" fmla="*/ 0 w 322"/>
                      <a:gd name="T29" fmla="*/ 0 h 378"/>
                      <a:gd name="T30" fmla="*/ 0 w 322"/>
                      <a:gd name="T31" fmla="*/ 0 h 378"/>
                      <a:gd name="T32" fmla="*/ 0 w 322"/>
                      <a:gd name="T33" fmla="*/ 0 h 378"/>
                      <a:gd name="T34" fmla="*/ 0 w 322"/>
                      <a:gd name="T35" fmla="*/ 0 h 378"/>
                      <a:gd name="T36" fmla="*/ 0 w 322"/>
                      <a:gd name="T37" fmla="*/ 0 h 378"/>
                      <a:gd name="T38" fmla="*/ 0 w 322"/>
                      <a:gd name="T39" fmla="*/ 0 h 378"/>
                      <a:gd name="T40" fmla="*/ 0 w 322"/>
                      <a:gd name="T41" fmla="*/ 0 h 378"/>
                      <a:gd name="T42" fmla="*/ 0 w 322"/>
                      <a:gd name="T43" fmla="*/ 0 h 378"/>
                      <a:gd name="T44" fmla="*/ 0 w 322"/>
                      <a:gd name="T45" fmla="*/ 0 h 378"/>
                      <a:gd name="T46" fmla="*/ 0 w 322"/>
                      <a:gd name="T47" fmla="*/ 0 h 378"/>
                      <a:gd name="T48" fmla="*/ 0 w 322"/>
                      <a:gd name="T49" fmla="*/ 0 h 378"/>
                      <a:gd name="T50" fmla="*/ 0 w 322"/>
                      <a:gd name="T51" fmla="*/ 0 h 378"/>
                      <a:gd name="T52" fmla="*/ 0 w 322"/>
                      <a:gd name="T53" fmla="*/ 0 h 378"/>
                      <a:gd name="T54" fmla="*/ 0 w 322"/>
                      <a:gd name="T55" fmla="*/ 0 h 378"/>
                      <a:gd name="T56" fmla="*/ 0 w 322"/>
                      <a:gd name="T57" fmla="*/ 0 h 378"/>
                      <a:gd name="T58" fmla="*/ 0 w 322"/>
                      <a:gd name="T59" fmla="*/ 0 h 378"/>
                      <a:gd name="T60" fmla="*/ 0 w 322"/>
                      <a:gd name="T61" fmla="*/ 0 h 378"/>
                      <a:gd name="T62" fmla="*/ 0 w 322"/>
                      <a:gd name="T63" fmla="*/ 0 h 378"/>
                      <a:gd name="T64" fmla="*/ 0 w 322"/>
                      <a:gd name="T65" fmla="*/ 0 h 378"/>
                      <a:gd name="T66" fmla="*/ 0 w 322"/>
                      <a:gd name="T67" fmla="*/ 0 h 378"/>
                      <a:gd name="T68" fmla="*/ 0 w 322"/>
                      <a:gd name="T69" fmla="*/ 0 h 378"/>
                      <a:gd name="T70" fmla="*/ 0 w 322"/>
                      <a:gd name="T71" fmla="*/ 0 h 378"/>
                      <a:gd name="T72" fmla="*/ 0 w 322"/>
                      <a:gd name="T73" fmla="*/ 0 h 378"/>
                      <a:gd name="T74" fmla="*/ 0 w 322"/>
                      <a:gd name="T75" fmla="*/ 0 h 378"/>
                      <a:gd name="T76" fmla="*/ 0 w 322"/>
                      <a:gd name="T77" fmla="*/ 0 h 378"/>
                      <a:gd name="T78" fmla="*/ 0 w 322"/>
                      <a:gd name="T79" fmla="*/ 0 h 378"/>
                      <a:gd name="T80" fmla="*/ 0 w 322"/>
                      <a:gd name="T81" fmla="*/ 0 h 378"/>
                      <a:gd name="T82" fmla="*/ 0 w 322"/>
                      <a:gd name="T83" fmla="*/ 0 h 378"/>
                      <a:gd name="T84" fmla="*/ 0 w 322"/>
                      <a:gd name="T85" fmla="*/ 0 h 378"/>
                      <a:gd name="T86" fmla="*/ 0 w 322"/>
                      <a:gd name="T87" fmla="*/ 0 h 37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2"/>
                      <a:gd name="T133" fmla="*/ 0 h 378"/>
                      <a:gd name="T134" fmla="*/ 322 w 322"/>
                      <a:gd name="T135" fmla="*/ 378 h 37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2" h="378">
                        <a:moveTo>
                          <a:pt x="125" y="49"/>
                        </a:moveTo>
                        <a:lnTo>
                          <a:pt x="100" y="70"/>
                        </a:lnTo>
                        <a:lnTo>
                          <a:pt x="76" y="90"/>
                        </a:lnTo>
                        <a:lnTo>
                          <a:pt x="53" y="115"/>
                        </a:lnTo>
                        <a:lnTo>
                          <a:pt x="34" y="140"/>
                        </a:lnTo>
                        <a:lnTo>
                          <a:pt x="17" y="166"/>
                        </a:lnTo>
                        <a:lnTo>
                          <a:pt x="5" y="195"/>
                        </a:lnTo>
                        <a:lnTo>
                          <a:pt x="0" y="226"/>
                        </a:lnTo>
                        <a:lnTo>
                          <a:pt x="1" y="258"/>
                        </a:lnTo>
                        <a:lnTo>
                          <a:pt x="3" y="266"/>
                        </a:lnTo>
                        <a:lnTo>
                          <a:pt x="5" y="275"/>
                        </a:lnTo>
                        <a:lnTo>
                          <a:pt x="9" y="282"/>
                        </a:lnTo>
                        <a:lnTo>
                          <a:pt x="14" y="290"/>
                        </a:lnTo>
                        <a:lnTo>
                          <a:pt x="19" y="297"/>
                        </a:lnTo>
                        <a:lnTo>
                          <a:pt x="26" y="304"/>
                        </a:lnTo>
                        <a:lnTo>
                          <a:pt x="32" y="310"/>
                        </a:lnTo>
                        <a:lnTo>
                          <a:pt x="41" y="314"/>
                        </a:lnTo>
                        <a:lnTo>
                          <a:pt x="56" y="324"/>
                        </a:lnTo>
                        <a:lnTo>
                          <a:pt x="71" y="332"/>
                        </a:lnTo>
                        <a:lnTo>
                          <a:pt x="86" y="338"/>
                        </a:lnTo>
                        <a:lnTo>
                          <a:pt x="103" y="344"/>
                        </a:lnTo>
                        <a:lnTo>
                          <a:pt x="119" y="350"/>
                        </a:lnTo>
                        <a:lnTo>
                          <a:pt x="136" y="355"/>
                        </a:lnTo>
                        <a:lnTo>
                          <a:pt x="152" y="359"/>
                        </a:lnTo>
                        <a:lnTo>
                          <a:pt x="168" y="363"/>
                        </a:lnTo>
                        <a:lnTo>
                          <a:pt x="186" y="366"/>
                        </a:lnTo>
                        <a:lnTo>
                          <a:pt x="202" y="368"/>
                        </a:lnTo>
                        <a:lnTo>
                          <a:pt x="220" y="371"/>
                        </a:lnTo>
                        <a:lnTo>
                          <a:pt x="238" y="373"/>
                        </a:lnTo>
                        <a:lnTo>
                          <a:pt x="254" y="374"/>
                        </a:lnTo>
                        <a:lnTo>
                          <a:pt x="272" y="375"/>
                        </a:lnTo>
                        <a:lnTo>
                          <a:pt x="289" y="376"/>
                        </a:lnTo>
                        <a:lnTo>
                          <a:pt x="306" y="378"/>
                        </a:lnTo>
                        <a:lnTo>
                          <a:pt x="311" y="378"/>
                        </a:lnTo>
                        <a:lnTo>
                          <a:pt x="316" y="375"/>
                        </a:lnTo>
                        <a:lnTo>
                          <a:pt x="320" y="371"/>
                        </a:lnTo>
                        <a:lnTo>
                          <a:pt x="322" y="366"/>
                        </a:lnTo>
                        <a:lnTo>
                          <a:pt x="322" y="360"/>
                        </a:lnTo>
                        <a:lnTo>
                          <a:pt x="320" y="356"/>
                        </a:lnTo>
                        <a:lnTo>
                          <a:pt x="315" y="352"/>
                        </a:lnTo>
                        <a:lnTo>
                          <a:pt x="309" y="350"/>
                        </a:lnTo>
                        <a:lnTo>
                          <a:pt x="294" y="347"/>
                        </a:lnTo>
                        <a:lnTo>
                          <a:pt x="279" y="344"/>
                        </a:lnTo>
                        <a:lnTo>
                          <a:pt x="263" y="341"/>
                        </a:lnTo>
                        <a:lnTo>
                          <a:pt x="247" y="338"/>
                        </a:lnTo>
                        <a:lnTo>
                          <a:pt x="232" y="336"/>
                        </a:lnTo>
                        <a:lnTo>
                          <a:pt x="216" y="334"/>
                        </a:lnTo>
                        <a:lnTo>
                          <a:pt x="200" y="332"/>
                        </a:lnTo>
                        <a:lnTo>
                          <a:pt x="185" y="328"/>
                        </a:lnTo>
                        <a:lnTo>
                          <a:pt x="170" y="326"/>
                        </a:lnTo>
                        <a:lnTo>
                          <a:pt x="154" y="322"/>
                        </a:lnTo>
                        <a:lnTo>
                          <a:pt x="139" y="318"/>
                        </a:lnTo>
                        <a:lnTo>
                          <a:pt x="124" y="314"/>
                        </a:lnTo>
                        <a:lnTo>
                          <a:pt x="110" y="309"/>
                        </a:lnTo>
                        <a:lnTo>
                          <a:pt x="94" y="303"/>
                        </a:lnTo>
                        <a:lnTo>
                          <a:pt x="80" y="297"/>
                        </a:lnTo>
                        <a:lnTo>
                          <a:pt x="66" y="289"/>
                        </a:lnTo>
                        <a:lnTo>
                          <a:pt x="55" y="281"/>
                        </a:lnTo>
                        <a:lnTo>
                          <a:pt x="45" y="271"/>
                        </a:lnTo>
                        <a:lnTo>
                          <a:pt x="38" y="259"/>
                        </a:lnTo>
                        <a:lnTo>
                          <a:pt x="35" y="245"/>
                        </a:lnTo>
                        <a:lnTo>
                          <a:pt x="34" y="232"/>
                        </a:lnTo>
                        <a:lnTo>
                          <a:pt x="35" y="216"/>
                        </a:lnTo>
                        <a:lnTo>
                          <a:pt x="38" y="200"/>
                        </a:lnTo>
                        <a:lnTo>
                          <a:pt x="43" y="187"/>
                        </a:lnTo>
                        <a:lnTo>
                          <a:pt x="51" y="170"/>
                        </a:lnTo>
                        <a:lnTo>
                          <a:pt x="60" y="152"/>
                        </a:lnTo>
                        <a:lnTo>
                          <a:pt x="71" y="137"/>
                        </a:lnTo>
                        <a:lnTo>
                          <a:pt x="83" y="124"/>
                        </a:lnTo>
                        <a:lnTo>
                          <a:pt x="94" y="110"/>
                        </a:lnTo>
                        <a:lnTo>
                          <a:pt x="107" y="96"/>
                        </a:lnTo>
                        <a:lnTo>
                          <a:pt x="123" y="82"/>
                        </a:lnTo>
                        <a:lnTo>
                          <a:pt x="138" y="69"/>
                        </a:lnTo>
                        <a:lnTo>
                          <a:pt x="153" y="57"/>
                        </a:lnTo>
                        <a:lnTo>
                          <a:pt x="173" y="47"/>
                        </a:lnTo>
                        <a:lnTo>
                          <a:pt x="195" y="38"/>
                        </a:lnTo>
                        <a:lnTo>
                          <a:pt x="218" y="28"/>
                        </a:lnTo>
                        <a:lnTo>
                          <a:pt x="238" y="20"/>
                        </a:lnTo>
                        <a:lnTo>
                          <a:pt x="254" y="13"/>
                        </a:lnTo>
                        <a:lnTo>
                          <a:pt x="264" y="7"/>
                        </a:lnTo>
                        <a:lnTo>
                          <a:pt x="268" y="2"/>
                        </a:lnTo>
                        <a:lnTo>
                          <a:pt x="256" y="0"/>
                        </a:lnTo>
                        <a:lnTo>
                          <a:pt x="240" y="1"/>
                        </a:lnTo>
                        <a:lnTo>
                          <a:pt x="221" y="4"/>
                        </a:lnTo>
                        <a:lnTo>
                          <a:pt x="201" y="10"/>
                        </a:lnTo>
                        <a:lnTo>
                          <a:pt x="180" y="18"/>
                        </a:lnTo>
                        <a:lnTo>
                          <a:pt x="160" y="27"/>
                        </a:lnTo>
                        <a:lnTo>
                          <a:pt x="141" y="38"/>
                        </a:lnTo>
                        <a:lnTo>
                          <a:pt x="125" y="4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56" name="Freeform 1212"/>
                  <p:cNvSpPr>
                    <a:spLocks/>
                  </p:cNvSpPr>
                  <p:nvPr/>
                </p:nvSpPr>
                <p:spPr bwMode="auto">
                  <a:xfrm>
                    <a:off x="5250" y="2643"/>
                    <a:ext cx="99" cy="59"/>
                  </a:xfrm>
                  <a:custGeom>
                    <a:avLst/>
                    <a:gdLst>
                      <a:gd name="T0" fmla="*/ 0 w 283"/>
                      <a:gd name="T1" fmla="*/ 0 h 252"/>
                      <a:gd name="T2" fmla="*/ 0 w 283"/>
                      <a:gd name="T3" fmla="*/ 0 h 252"/>
                      <a:gd name="T4" fmla="*/ 0 w 283"/>
                      <a:gd name="T5" fmla="*/ 0 h 252"/>
                      <a:gd name="T6" fmla="*/ 0 w 283"/>
                      <a:gd name="T7" fmla="*/ 0 h 252"/>
                      <a:gd name="T8" fmla="*/ 0 w 283"/>
                      <a:gd name="T9" fmla="*/ 0 h 252"/>
                      <a:gd name="T10" fmla="*/ 0 w 283"/>
                      <a:gd name="T11" fmla="*/ 0 h 252"/>
                      <a:gd name="T12" fmla="*/ 0 w 283"/>
                      <a:gd name="T13" fmla="*/ 0 h 252"/>
                      <a:gd name="T14" fmla="*/ 0 w 283"/>
                      <a:gd name="T15" fmla="*/ 0 h 252"/>
                      <a:gd name="T16" fmla="*/ 0 w 283"/>
                      <a:gd name="T17" fmla="*/ 0 h 252"/>
                      <a:gd name="T18" fmla="*/ 0 w 283"/>
                      <a:gd name="T19" fmla="*/ 0 h 252"/>
                      <a:gd name="T20" fmla="*/ 0 w 283"/>
                      <a:gd name="T21" fmla="*/ 0 h 252"/>
                      <a:gd name="T22" fmla="*/ 0 w 283"/>
                      <a:gd name="T23" fmla="*/ 0 h 252"/>
                      <a:gd name="T24" fmla="*/ 0 w 283"/>
                      <a:gd name="T25" fmla="*/ 0 h 252"/>
                      <a:gd name="T26" fmla="*/ 0 w 283"/>
                      <a:gd name="T27" fmla="*/ 0 h 252"/>
                      <a:gd name="T28" fmla="*/ 0 w 283"/>
                      <a:gd name="T29" fmla="*/ 0 h 252"/>
                      <a:gd name="T30" fmla="*/ 0 w 283"/>
                      <a:gd name="T31" fmla="*/ 0 h 252"/>
                      <a:gd name="T32" fmla="*/ 0 w 283"/>
                      <a:gd name="T33" fmla="*/ 0 h 252"/>
                      <a:gd name="T34" fmla="*/ 0 w 283"/>
                      <a:gd name="T35" fmla="*/ 0 h 252"/>
                      <a:gd name="T36" fmla="*/ 0 w 283"/>
                      <a:gd name="T37" fmla="*/ 0 h 252"/>
                      <a:gd name="T38" fmla="*/ 0 w 283"/>
                      <a:gd name="T39" fmla="*/ 0 h 252"/>
                      <a:gd name="T40" fmla="*/ 0 w 283"/>
                      <a:gd name="T41" fmla="*/ 0 h 252"/>
                      <a:gd name="T42" fmla="*/ 0 w 283"/>
                      <a:gd name="T43" fmla="*/ 0 h 252"/>
                      <a:gd name="T44" fmla="*/ 0 w 283"/>
                      <a:gd name="T45" fmla="*/ 0 h 252"/>
                      <a:gd name="T46" fmla="*/ 0 w 283"/>
                      <a:gd name="T47" fmla="*/ 0 h 252"/>
                      <a:gd name="T48" fmla="*/ 0 w 283"/>
                      <a:gd name="T49" fmla="*/ 0 h 252"/>
                      <a:gd name="T50" fmla="*/ 0 w 283"/>
                      <a:gd name="T51" fmla="*/ 0 h 252"/>
                      <a:gd name="T52" fmla="*/ 0 w 283"/>
                      <a:gd name="T53" fmla="*/ 0 h 252"/>
                      <a:gd name="T54" fmla="*/ 0 w 283"/>
                      <a:gd name="T55" fmla="*/ 0 h 252"/>
                      <a:gd name="T56" fmla="*/ 0 w 283"/>
                      <a:gd name="T57" fmla="*/ 0 h 252"/>
                      <a:gd name="T58" fmla="*/ 0 w 283"/>
                      <a:gd name="T59" fmla="*/ 0 h 252"/>
                      <a:gd name="T60" fmla="*/ 0 w 283"/>
                      <a:gd name="T61" fmla="*/ 0 h 252"/>
                      <a:gd name="T62" fmla="*/ 0 w 283"/>
                      <a:gd name="T63" fmla="*/ 0 h 252"/>
                      <a:gd name="T64" fmla="*/ 0 w 283"/>
                      <a:gd name="T65" fmla="*/ 0 h 252"/>
                      <a:gd name="T66" fmla="*/ 0 w 283"/>
                      <a:gd name="T67" fmla="*/ 0 h 252"/>
                      <a:gd name="T68" fmla="*/ 0 w 283"/>
                      <a:gd name="T69" fmla="*/ 0 h 252"/>
                      <a:gd name="T70" fmla="*/ 0 w 283"/>
                      <a:gd name="T71" fmla="*/ 0 h 252"/>
                      <a:gd name="T72" fmla="*/ 0 w 283"/>
                      <a:gd name="T73" fmla="*/ 0 h 252"/>
                      <a:gd name="T74" fmla="*/ 0 w 283"/>
                      <a:gd name="T75" fmla="*/ 0 h 252"/>
                      <a:gd name="T76" fmla="*/ 0 w 283"/>
                      <a:gd name="T77" fmla="*/ 0 h 252"/>
                      <a:gd name="T78" fmla="*/ 0 w 283"/>
                      <a:gd name="T79" fmla="*/ 0 h 252"/>
                      <a:gd name="T80" fmla="*/ 0 w 283"/>
                      <a:gd name="T81" fmla="*/ 0 h 252"/>
                      <a:gd name="T82" fmla="*/ 0 w 283"/>
                      <a:gd name="T83" fmla="*/ 0 h 252"/>
                      <a:gd name="T84" fmla="*/ 0 w 283"/>
                      <a:gd name="T85" fmla="*/ 0 h 252"/>
                      <a:gd name="T86" fmla="*/ 0 w 283"/>
                      <a:gd name="T87" fmla="*/ 0 h 252"/>
                      <a:gd name="T88" fmla="*/ 0 w 283"/>
                      <a:gd name="T89" fmla="*/ 0 h 252"/>
                      <a:gd name="T90" fmla="*/ 0 w 283"/>
                      <a:gd name="T91" fmla="*/ 0 h 252"/>
                      <a:gd name="T92" fmla="*/ 0 w 283"/>
                      <a:gd name="T93" fmla="*/ 0 h 252"/>
                      <a:gd name="T94" fmla="*/ 0 w 283"/>
                      <a:gd name="T95" fmla="*/ 0 h 252"/>
                      <a:gd name="T96" fmla="*/ 0 w 283"/>
                      <a:gd name="T97" fmla="*/ 0 h 252"/>
                      <a:gd name="T98" fmla="*/ 0 w 283"/>
                      <a:gd name="T99" fmla="*/ 0 h 252"/>
                      <a:gd name="T100" fmla="*/ 0 w 283"/>
                      <a:gd name="T101" fmla="*/ 0 h 252"/>
                      <a:gd name="T102" fmla="*/ 0 w 283"/>
                      <a:gd name="T103" fmla="*/ 0 h 252"/>
                      <a:gd name="T104" fmla="*/ 0 w 283"/>
                      <a:gd name="T105" fmla="*/ 0 h 252"/>
                      <a:gd name="T106" fmla="*/ 0 w 283"/>
                      <a:gd name="T107" fmla="*/ 0 h 252"/>
                      <a:gd name="T108" fmla="*/ 0 w 283"/>
                      <a:gd name="T109" fmla="*/ 0 h 252"/>
                      <a:gd name="T110" fmla="*/ 0 w 283"/>
                      <a:gd name="T111" fmla="*/ 0 h 252"/>
                      <a:gd name="T112" fmla="*/ 0 w 283"/>
                      <a:gd name="T113" fmla="*/ 0 h 252"/>
                      <a:gd name="T114" fmla="*/ 0 w 283"/>
                      <a:gd name="T115" fmla="*/ 0 h 252"/>
                      <a:gd name="T116" fmla="*/ 0 w 283"/>
                      <a:gd name="T117" fmla="*/ 0 h 252"/>
                      <a:gd name="T118" fmla="*/ 0 w 283"/>
                      <a:gd name="T119" fmla="*/ 0 h 252"/>
                      <a:gd name="T120" fmla="*/ 0 w 283"/>
                      <a:gd name="T121" fmla="*/ 0 h 2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3"/>
                      <a:gd name="T184" fmla="*/ 0 h 252"/>
                      <a:gd name="T185" fmla="*/ 283 w 283"/>
                      <a:gd name="T186" fmla="*/ 252 h 2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3" h="252">
                        <a:moveTo>
                          <a:pt x="235" y="77"/>
                        </a:moveTo>
                        <a:lnTo>
                          <a:pt x="248" y="91"/>
                        </a:lnTo>
                        <a:lnTo>
                          <a:pt x="256" y="107"/>
                        </a:lnTo>
                        <a:lnTo>
                          <a:pt x="259" y="124"/>
                        </a:lnTo>
                        <a:lnTo>
                          <a:pt x="259" y="142"/>
                        </a:lnTo>
                        <a:lnTo>
                          <a:pt x="257" y="157"/>
                        </a:lnTo>
                        <a:lnTo>
                          <a:pt x="252" y="170"/>
                        </a:lnTo>
                        <a:lnTo>
                          <a:pt x="244" y="183"/>
                        </a:lnTo>
                        <a:lnTo>
                          <a:pt x="236" y="193"/>
                        </a:lnTo>
                        <a:lnTo>
                          <a:pt x="225" y="204"/>
                        </a:lnTo>
                        <a:lnTo>
                          <a:pt x="215" y="214"/>
                        </a:lnTo>
                        <a:lnTo>
                          <a:pt x="204" y="224"/>
                        </a:lnTo>
                        <a:lnTo>
                          <a:pt x="194" y="234"/>
                        </a:lnTo>
                        <a:lnTo>
                          <a:pt x="191" y="238"/>
                        </a:lnTo>
                        <a:lnTo>
                          <a:pt x="191" y="241"/>
                        </a:lnTo>
                        <a:lnTo>
                          <a:pt x="191" y="245"/>
                        </a:lnTo>
                        <a:lnTo>
                          <a:pt x="194" y="248"/>
                        </a:lnTo>
                        <a:lnTo>
                          <a:pt x="197" y="250"/>
                        </a:lnTo>
                        <a:lnTo>
                          <a:pt x="202" y="252"/>
                        </a:lnTo>
                        <a:lnTo>
                          <a:pt x="205" y="250"/>
                        </a:lnTo>
                        <a:lnTo>
                          <a:pt x="209" y="248"/>
                        </a:lnTo>
                        <a:lnTo>
                          <a:pt x="232" y="233"/>
                        </a:lnTo>
                        <a:lnTo>
                          <a:pt x="252" y="214"/>
                        </a:lnTo>
                        <a:lnTo>
                          <a:pt x="268" y="192"/>
                        </a:lnTo>
                        <a:lnTo>
                          <a:pt x="278" y="167"/>
                        </a:lnTo>
                        <a:lnTo>
                          <a:pt x="283" y="141"/>
                        </a:lnTo>
                        <a:lnTo>
                          <a:pt x="280" y="115"/>
                        </a:lnTo>
                        <a:lnTo>
                          <a:pt x="271" y="91"/>
                        </a:lnTo>
                        <a:lnTo>
                          <a:pt x="252" y="69"/>
                        </a:lnTo>
                        <a:lnTo>
                          <a:pt x="238" y="57"/>
                        </a:lnTo>
                        <a:lnTo>
                          <a:pt x="222" y="48"/>
                        </a:lnTo>
                        <a:lnTo>
                          <a:pt x="204" y="39"/>
                        </a:lnTo>
                        <a:lnTo>
                          <a:pt x="184" y="31"/>
                        </a:lnTo>
                        <a:lnTo>
                          <a:pt x="164" y="23"/>
                        </a:lnTo>
                        <a:lnTo>
                          <a:pt x="144" y="17"/>
                        </a:lnTo>
                        <a:lnTo>
                          <a:pt x="123" y="13"/>
                        </a:lnTo>
                        <a:lnTo>
                          <a:pt x="103" y="8"/>
                        </a:lnTo>
                        <a:lnTo>
                          <a:pt x="83" y="5"/>
                        </a:ln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4" y="2"/>
                        </a:lnTo>
                        <a:lnTo>
                          <a:pt x="0" y="5"/>
                        </a:lnTo>
                        <a:lnTo>
                          <a:pt x="12" y="7"/>
                        </a:lnTo>
                        <a:lnTo>
                          <a:pt x="24" y="8"/>
                        </a:lnTo>
                        <a:lnTo>
                          <a:pt x="38" y="10"/>
                        </a:lnTo>
                        <a:lnTo>
                          <a:pt x="52" y="13"/>
                        </a:lnTo>
                        <a:lnTo>
                          <a:pt x="66" y="16"/>
                        </a:lnTo>
                        <a:lnTo>
                          <a:pt x="82" y="18"/>
                        </a:lnTo>
                        <a:lnTo>
                          <a:pt x="98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4"/>
                        </a:lnTo>
                        <a:lnTo>
                          <a:pt x="162" y="39"/>
                        </a:lnTo>
                        <a:lnTo>
                          <a:pt x="177" y="45"/>
                        </a:lnTo>
                        <a:lnTo>
                          <a:pt x="193" y="52"/>
                        </a:lnTo>
                        <a:lnTo>
                          <a:pt x="208" y="60"/>
                        </a:lnTo>
                        <a:lnTo>
                          <a:pt x="222" y="68"/>
                        </a:lnTo>
                        <a:lnTo>
                          <a:pt x="235" y="77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57" name="Freeform 1213"/>
                  <p:cNvSpPr>
                    <a:spLocks/>
                  </p:cNvSpPr>
                  <p:nvPr/>
                </p:nvSpPr>
                <p:spPr bwMode="auto">
                  <a:xfrm>
                    <a:off x="5047" y="2671"/>
                    <a:ext cx="40" cy="55"/>
                  </a:xfrm>
                  <a:custGeom>
                    <a:avLst/>
                    <a:gdLst>
                      <a:gd name="T0" fmla="*/ 0 w 114"/>
                      <a:gd name="T1" fmla="*/ 0 h 238"/>
                      <a:gd name="T2" fmla="*/ 0 w 114"/>
                      <a:gd name="T3" fmla="*/ 0 h 238"/>
                      <a:gd name="T4" fmla="*/ 0 w 114"/>
                      <a:gd name="T5" fmla="*/ 0 h 238"/>
                      <a:gd name="T6" fmla="*/ 0 w 114"/>
                      <a:gd name="T7" fmla="*/ 0 h 238"/>
                      <a:gd name="T8" fmla="*/ 0 w 114"/>
                      <a:gd name="T9" fmla="*/ 0 h 238"/>
                      <a:gd name="T10" fmla="*/ 0 w 114"/>
                      <a:gd name="T11" fmla="*/ 0 h 238"/>
                      <a:gd name="T12" fmla="*/ 0 w 114"/>
                      <a:gd name="T13" fmla="*/ 0 h 238"/>
                      <a:gd name="T14" fmla="*/ 0 w 114"/>
                      <a:gd name="T15" fmla="*/ 0 h 238"/>
                      <a:gd name="T16" fmla="*/ 0 w 114"/>
                      <a:gd name="T17" fmla="*/ 0 h 238"/>
                      <a:gd name="T18" fmla="*/ 0 w 114"/>
                      <a:gd name="T19" fmla="*/ 0 h 238"/>
                      <a:gd name="T20" fmla="*/ 0 w 114"/>
                      <a:gd name="T21" fmla="*/ 0 h 238"/>
                      <a:gd name="T22" fmla="*/ 0 w 114"/>
                      <a:gd name="T23" fmla="*/ 0 h 238"/>
                      <a:gd name="T24" fmla="*/ 0 w 114"/>
                      <a:gd name="T25" fmla="*/ 0 h 238"/>
                      <a:gd name="T26" fmla="*/ 0 w 114"/>
                      <a:gd name="T27" fmla="*/ 0 h 238"/>
                      <a:gd name="T28" fmla="*/ 0 w 114"/>
                      <a:gd name="T29" fmla="*/ 0 h 238"/>
                      <a:gd name="T30" fmla="*/ 0 w 114"/>
                      <a:gd name="T31" fmla="*/ 0 h 238"/>
                      <a:gd name="T32" fmla="*/ 0 w 114"/>
                      <a:gd name="T33" fmla="*/ 0 h 238"/>
                      <a:gd name="T34" fmla="*/ 0 w 114"/>
                      <a:gd name="T35" fmla="*/ 0 h 238"/>
                      <a:gd name="T36" fmla="*/ 0 w 114"/>
                      <a:gd name="T37" fmla="*/ 0 h 238"/>
                      <a:gd name="T38" fmla="*/ 0 w 114"/>
                      <a:gd name="T39" fmla="*/ 0 h 238"/>
                      <a:gd name="T40" fmla="*/ 0 w 114"/>
                      <a:gd name="T41" fmla="*/ 0 h 238"/>
                      <a:gd name="T42" fmla="*/ 0 w 114"/>
                      <a:gd name="T43" fmla="*/ 0 h 238"/>
                      <a:gd name="T44" fmla="*/ 0 w 114"/>
                      <a:gd name="T45" fmla="*/ 0 h 238"/>
                      <a:gd name="T46" fmla="*/ 0 w 114"/>
                      <a:gd name="T47" fmla="*/ 0 h 238"/>
                      <a:gd name="T48" fmla="*/ 0 w 114"/>
                      <a:gd name="T49" fmla="*/ 0 h 238"/>
                      <a:gd name="T50" fmla="*/ 0 w 114"/>
                      <a:gd name="T51" fmla="*/ 0 h 238"/>
                      <a:gd name="T52" fmla="*/ 0 w 114"/>
                      <a:gd name="T53" fmla="*/ 0 h 238"/>
                      <a:gd name="T54" fmla="*/ 0 w 114"/>
                      <a:gd name="T55" fmla="*/ 0 h 238"/>
                      <a:gd name="T56" fmla="*/ 0 w 114"/>
                      <a:gd name="T57" fmla="*/ 0 h 238"/>
                      <a:gd name="T58" fmla="*/ 0 w 114"/>
                      <a:gd name="T59" fmla="*/ 0 h 238"/>
                      <a:gd name="T60" fmla="*/ 0 w 114"/>
                      <a:gd name="T61" fmla="*/ 0 h 238"/>
                      <a:gd name="T62" fmla="*/ 0 w 114"/>
                      <a:gd name="T63" fmla="*/ 0 h 238"/>
                      <a:gd name="T64" fmla="*/ 0 w 114"/>
                      <a:gd name="T65" fmla="*/ 0 h 238"/>
                      <a:gd name="T66" fmla="*/ 0 w 114"/>
                      <a:gd name="T67" fmla="*/ 0 h 238"/>
                      <a:gd name="T68" fmla="*/ 0 w 114"/>
                      <a:gd name="T69" fmla="*/ 0 h 238"/>
                      <a:gd name="T70" fmla="*/ 0 w 114"/>
                      <a:gd name="T71" fmla="*/ 0 h 238"/>
                      <a:gd name="T72" fmla="*/ 0 w 114"/>
                      <a:gd name="T73" fmla="*/ 0 h 238"/>
                      <a:gd name="T74" fmla="*/ 0 w 114"/>
                      <a:gd name="T75" fmla="*/ 0 h 238"/>
                      <a:gd name="T76" fmla="*/ 0 w 114"/>
                      <a:gd name="T77" fmla="*/ 0 h 238"/>
                      <a:gd name="T78" fmla="*/ 0 w 114"/>
                      <a:gd name="T79" fmla="*/ 0 h 238"/>
                      <a:gd name="T80" fmla="*/ 0 w 114"/>
                      <a:gd name="T81" fmla="*/ 0 h 2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4"/>
                      <a:gd name="T124" fmla="*/ 0 h 238"/>
                      <a:gd name="T125" fmla="*/ 114 w 114"/>
                      <a:gd name="T126" fmla="*/ 238 h 2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4" h="238">
                        <a:moveTo>
                          <a:pt x="0" y="130"/>
                        </a:moveTo>
                        <a:lnTo>
                          <a:pt x="0" y="149"/>
                        </a:lnTo>
                        <a:lnTo>
                          <a:pt x="4" y="168"/>
                        </a:lnTo>
                        <a:lnTo>
                          <a:pt x="12" y="185"/>
                        </a:lnTo>
                        <a:lnTo>
                          <a:pt x="24" y="200"/>
                        </a:lnTo>
                        <a:lnTo>
                          <a:pt x="38" y="213"/>
                        </a:lnTo>
                        <a:lnTo>
                          <a:pt x="55" y="224"/>
                        </a:lnTo>
                        <a:lnTo>
                          <a:pt x="73" y="232"/>
                        </a:lnTo>
                        <a:lnTo>
                          <a:pt x="92" y="237"/>
                        </a:lnTo>
                        <a:lnTo>
                          <a:pt x="98" y="238"/>
                        </a:lnTo>
                        <a:lnTo>
                          <a:pt x="104" y="235"/>
                        </a:lnTo>
                        <a:lnTo>
                          <a:pt x="109" y="232"/>
                        </a:lnTo>
                        <a:lnTo>
                          <a:pt x="111" y="227"/>
                        </a:lnTo>
                        <a:lnTo>
                          <a:pt x="111" y="222"/>
                        </a:lnTo>
                        <a:lnTo>
                          <a:pt x="110" y="216"/>
                        </a:lnTo>
                        <a:lnTo>
                          <a:pt x="106" y="211"/>
                        </a:lnTo>
                        <a:lnTo>
                          <a:pt x="100" y="209"/>
                        </a:lnTo>
                        <a:lnTo>
                          <a:pt x="82" y="202"/>
                        </a:lnTo>
                        <a:lnTo>
                          <a:pt x="64" y="193"/>
                        </a:lnTo>
                        <a:lnTo>
                          <a:pt x="50" y="180"/>
                        </a:lnTo>
                        <a:lnTo>
                          <a:pt x="39" y="167"/>
                        </a:lnTo>
                        <a:lnTo>
                          <a:pt x="32" y="149"/>
                        </a:lnTo>
                        <a:lnTo>
                          <a:pt x="29" y="131"/>
                        </a:lnTo>
                        <a:lnTo>
                          <a:pt x="29" y="111"/>
                        </a:lnTo>
                        <a:lnTo>
                          <a:pt x="35" y="91"/>
                        </a:lnTo>
                        <a:lnTo>
                          <a:pt x="42" y="76"/>
                        </a:lnTo>
                        <a:lnTo>
                          <a:pt x="51" y="62"/>
                        </a:lnTo>
                        <a:lnTo>
                          <a:pt x="62" y="49"/>
                        </a:lnTo>
                        <a:lnTo>
                          <a:pt x="73" y="38"/>
                        </a:lnTo>
                        <a:lnTo>
                          <a:pt x="84" y="28"/>
                        </a:lnTo>
                        <a:lnTo>
                          <a:pt x="96" y="18"/>
                        </a:lnTo>
                        <a:lnTo>
                          <a:pt x="106" y="9"/>
                        </a:lnTo>
                        <a:lnTo>
                          <a:pt x="114" y="1"/>
                        </a:lnTo>
                        <a:lnTo>
                          <a:pt x="106" y="0"/>
                        </a:lnTo>
                        <a:lnTo>
                          <a:pt x="93" y="6"/>
                        </a:lnTo>
                        <a:lnTo>
                          <a:pt x="76" y="18"/>
                        </a:lnTo>
                        <a:lnTo>
                          <a:pt x="56" y="36"/>
                        </a:lnTo>
                        <a:lnTo>
                          <a:pt x="37" y="57"/>
                        </a:lnTo>
                        <a:lnTo>
                          <a:pt x="20" y="80"/>
                        </a:lnTo>
                        <a:lnTo>
                          <a:pt x="7" y="106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58" name="Freeform 1214"/>
                  <p:cNvSpPr>
                    <a:spLocks/>
                  </p:cNvSpPr>
                  <p:nvPr/>
                </p:nvSpPr>
                <p:spPr bwMode="auto">
                  <a:xfrm>
                    <a:off x="5330" y="2639"/>
                    <a:ext cx="87" cy="73"/>
                  </a:xfrm>
                  <a:custGeom>
                    <a:avLst/>
                    <a:gdLst>
                      <a:gd name="T0" fmla="*/ 0 w 246"/>
                      <a:gd name="T1" fmla="*/ 0 h 310"/>
                      <a:gd name="T2" fmla="*/ 0 w 246"/>
                      <a:gd name="T3" fmla="*/ 0 h 310"/>
                      <a:gd name="T4" fmla="*/ 0 w 246"/>
                      <a:gd name="T5" fmla="*/ 0 h 310"/>
                      <a:gd name="T6" fmla="*/ 0 w 246"/>
                      <a:gd name="T7" fmla="*/ 0 h 310"/>
                      <a:gd name="T8" fmla="*/ 0 w 246"/>
                      <a:gd name="T9" fmla="*/ 0 h 310"/>
                      <a:gd name="T10" fmla="*/ 0 w 246"/>
                      <a:gd name="T11" fmla="*/ 0 h 310"/>
                      <a:gd name="T12" fmla="*/ 0 w 246"/>
                      <a:gd name="T13" fmla="*/ 0 h 310"/>
                      <a:gd name="T14" fmla="*/ 0 w 246"/>
                      <a:gd name="T15" fmla="*/ 0 h 310"/>
                      <a:gd name="T16" fmla="*/ 0 w 246"/>
                      <a:gd name="T17" fmla="*/ 0 h 310"/>
                      <a:gd name="T18" fmla="*/ 0 w 246"/>
                      <a:gd name="T19" fmla="*/ 0 h 310"/>
                      <a:gd name="T20" fmla="*/ 0 w 246"/>
                      <a:gd name="T21" fmla="*/ 0 h 310"/>
                      <a:gd name="T22" fmla="*/ 0 w 246"/>
                      <a:gd name="T23" fmla="*/ 0 h 310"/>
                      <a:gd name="T24" fmla="*/ 0 w 246"/>
                      <a:gd name="T25" fmla="*/ 0 h 310"/>
                      <a:gd name="T26" fmla="*/ 0 w 246"/>
                      <a:gd name="T27" fmla="*/ 0 h 310"/>
                      <a:gd name="T28" fmla="*/ 0 w 246"/>
                      <a:gd name="T29" fmla="*/ 0 h 310"/>
                      <a:gd name="T30" fmla="*/ 0 w 246"/>
                      <a:gd name="T31" fmla="*/ 0 h 310"/>
                      <a:gd name="T32" fmla="*/ 0 w 246"/>
                      <a:gd name="T33" fmla="*/ 0 h 310"/>
                      <a:gd name="T34" fmla="*/ 0 w 246"/>
                      <a:gd name="T35" fmla="*/ 0 h 310"/>
                      <a:gd name="T36" fmla="*/ 0 w 246"/>
                      <a:gd name="T37" fmla="*/ 0 h 310"/>
                      <a:gd name="T38" fmla="*/ 0 w 246"/>
                      <a:gd name="T39" fmla="*/ 0 h 310"/>
                      <a:gd name="T40" fmla="*/ 0 w 246"/>
                      <a:gd name="T41" fmla="*/ 0 h 310"/>
                      <a:gd name="T42" fmla="*/ 0 w 246"/>
                      <a:gd name="T43" fmla="*/ 0 h 310"/>
                      <a:gd name="T44" fmla="*/ 0 w 246"/>
                      <a:gd name="T45" fmla="*/ 0 h 310"/>
                      <a:gd name="T46" fmla="*/ 0 w 246"/>
                      <a:gd name="T47" fmla="*/ 0 h 310"/>
                      <a:gd name="T48" fmla="*/ 0 w 246"/>
                      <a:gd name="T49" fmla="*/ 0 h 310"/>
                      <a:gd name="T50" fmla="*/ 0 w 246"/>
                      <a:gd name="T51" fmla="*/ 0 h 310"/>
                      <a:gd name="T52" fmla="*/ 0 w 246"/>
                      <a:gd name="T53" fmla="*/ 0 h 310"/>
                      <a:gd name="T54" fmla="*/ 0 w 246"/>
                      <a:gd name="T55" fmla="*/ 0 h 310"/>
                      <a:gd name="T56" fmla="*/ 0 w 246"/>
                      <a:gd name="T57" fmla="*/ 0 h 310"/>
                      <a:gd name="T58" fmla="*/ 0 w 246"/>
                      <a:gd name="T59" fmla="*/ 0 h 310"/>
                      <a:gd name="T60" fmla="*/ 0 w 246"/>
                      <a:gd name="T61" fmla="*/ 0 h 310"/>
                      <a:gd name="T62" fmla="*/ 0 w 246"/>
                      <a:gd name="T63" fmla="*/ 0 h 310"/>
                      <a:gd name="T64" fmla="*/ 0 w 246"/>
                      <a:gd name="T65" fmla="*/ 0 h 310"/>
                      <a:gd name="T66" fmla="*/ 0 w 246"/>
                      <a:gd name="T67" fmla="*/ 0 h 310"/>
                      <a:gd name="T68" fmla="*/ 0 w 246"/>
                      <a:gd name="T69" fmla="*/ 0 h 310"/>
                      <a:gd name="T70" fmla="*/ 0 w 246"/>
                      <a:gd name="T71" fmla="*/ 0 h 310"/>
                      <a:gd name="T72" fmla="*/ 0 w 246"/>
                      <a:gd name="T73" fmla="*/ 0 h 310"/>
                      <a:gd name="T74" fmla="*/ 0 w 246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6"/>
                      <a:gd name="T115" fmla="*/ 0 h 310"/>
                      <a:gd name="T116" fmla="*/ 246 w 246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6" h="310">
                        <a:moveTo>
                          <a:pt x="199" y="116"/>
                        </a:moveTo>
                        <a:lnTo>
                          <a:pt x="207" y="124"/>
                        </a:lnTo>
                        <a:lnTo>
                          <a:pt x="214" y="133"/>
                        </a:lnTo>
                        <a:lnTo>
                          <a:pt x="219" y="143"/>
                        </a:lnTo>
                        <a:lnTo>
                          <a:pt x="223" y="154"/>
                        </a:lnTo>
                        <a:lnTo>
                          <a:pt x="225" y="164"/>
                        </a:lnTo>
                        <a:lnTo>
                          <a:pt x="225" y="176"/>
                        </a:lnTo>
                        <a:lnTo>
                          <a:pt x="221" y="187"/>
                        </a:lnTo>
                        <a:lnTo>
                          <a:pt x="216" y="197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8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3" y="264"/>
                        </a:lnTo>
                        <a:lnTo>
                          <a:pt x="132" y="274"/>
                        </a:lnTo>
                        <a:lnTo>
                          <a:pt x="129" y="278"/>
                        </a:lnTo>
                        <a:lnTo>
                          <a:pt x="126" y="282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1" y="305"/>
                        </a:lnTo>
                        <a:lnTo>
                          <a:pt x="125" y="309"/>
                        </a:lnTo>
                        <a:lnTo>
                          <a:pt x="130" y="310"/>
                        </a:lnTo>
                        <a:lnTo>
                          <a:pt x="134" y="310"/>
                        </a:lnTo>
                        <a:lnTo>
                          <a:pt x="139" y="309"/>
                        </a:lnTo>
                        <a:lnTo>
                          <a:pt x="143" y="305"/>
                        </a:lnTo>
                        <a:lnTo>
                          <a:pt x="154" y="293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19" y="233"/>
                        </a:lnTo>
                        <a:lnTo>
                          <a:pt x="231" y="219"/>
                        </a:lnTo>
                        <a:lnTo>
                          <a:pt x="239" y="204"/>
                        </a:lnTo>
                        <a:lnTo>
                          <a:pt x="245" y="187"/>
                        </a:lnTo>
                        <a:lnTo>
                          <a:pt x="246" y="170"/>
                        </a:lnTo>
                        <a:lnTo>
                          <a:pt x="242" y="153"/>
                        </a:lnTo>
                        <a:lnTo>
                          <a:pt x="236" y="136"/>
                        </a:lnTo>
                        <a:lnTo>
                          <a:pt x="227" y="120"/>
                        </a:lnTo>
                        <a:lnTo>
                          <a:pt x="215" y="107"/>
                        </a:lnTo>
                        <a:lnTo>
                          <a:pt x="201" y="94"/>
                        </a:lnTo>
                        <a:lnTo>
                          <a:pt x="187" y="82"/>
                        </a:lnTo>
                        <a:lnTo>
                          <a:pt x="177" y="74"/>
                        </a:lnTo>
                        <a:lnTo>
                          <a:pt x="165" y="68"/>
                        </a:lnTo>
                        <a:lnTo>
                          <a:pt x="152" y="60"/>
                        </a:lnTo>
                        <a:lnTo>
                          <a:pt x="139" y="51"/>
                        </a:lnTo>
                        <a:lnTo>
                          <a:pt x="126" y="43"/>
                        </a:lnTo>
                        <a:lnTo>
                          <a:pt x="112" y="35"/>
                        </a:lnTo>
                        <a:lnTo>
                          <a:pt x="98" y="28"/>
                        </a:lnTo>
                        <a:lnTo>
                          <a:pt x="85" y="22"/>
                        </a:lnTo>
                        <a:lnTo>
                          <a:pt x="72" y="16"/>
                        </a:lnTo>
                        <a:lnTo>
                          <a:pt x="59" y="10"/>
                        </a:lnTo>
                        <a:lnTo>
                          <a:pt x="46" y="7"/>
                        </a:lnTo>
                        <a:lnTo>
                          <a:pt x="35" y="3"/>
                        </a:lnTo>
                        <a:lnTo>
                          <a:pt x="24" y="1"/>
                        </a:lnTo>
                        <a:lnTo>
                          <a:pt x="15" y="0"/>
                        </a:lnTo>
                        <a:lnTo>
                          <a:pt x="7" y="1"/>
                        </a:lnTo>
                        <a:lnTo>
                          <a:pt x="0" y="3"/>
                        </a:lnTo>
                        <a:lnTo>
                          <a:pt x="8" y="6"/>
                        </a:lnTo>
                        <a:lnTo>
                          <a:pt x="17" y="9"/>
                        </a:lnTo>
                        <a:lnTo>
                          <a:pt x="28" y="14"/>
                        </a:lnTo>
                        <a:lnTo>
                          <a:pt x="38" y="18"/>
                        </a:lnTo>
                        <a:lnTo>
                          <a:pt x="51" y="24"/>
                        </a:lnTo>
                        <a:lnTo>
                          <a:pt x="64" y="30"/>
                        </a:lnTo>
                        <a:lnTo>
                          <a:pt x="78" y="37"/>
                        </a:lnTo>
                        <a:lnTo>
                          <a:pt x="92" y="43"/>
                        </a:lnTo>
                        <a:lnTo>
                          <a:pt x="106" y="51"/>
                        </a:lnTo>
                        <a:lnTo>
                          <a:pt x="120" y="60"/>
                        </a:lnTo>
                        <a:lnTo>
                          <a:pt x="134" y="69"/>
                        </a:lnTo>
                        <a:lnTo>
                          <a:pt x="148" y="78"/>
                        </a:lnTo>
                        <a:lnTo>
                          <a:pt x="163" y="87"/>
                        </a:lnTo>
                        <a:lnTo>
                          <a:pt x="175" y="96"/>
                        </a:lnTo>
                        <a:lnTo>
                          <a:pt x="187" y="105"/>
                        </a:lnTo>
                        <a:lnTo>
                          <a:pt x="199" y="116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59" name="Freeform 1215"/>
                  <p:cNvSpPr>
                    <a:spLocks/>
                  </p:cNvSpPr>
                  <p:nvPr/>
                </p:nvSpPr>
                <p:spPr bwMode="auto">
                  <a:xfrm>
                    <a:off x="5115" y="2660"/>
                    <a:ext cx="69" cy="55"/>
                  </a:xfrm>
                  <a:custGeom>
                    <a:avLst/>
                    <a:gdLst>
                      <a:gd name="T0" fmla="*/ 0 w 198"/>
                      <a:gd name="T1" fmla="*/ 0 h 236"/>
                      <a:gd name="T2" fmla="*/ 0 w 198"/>
                      <a:gd name="T3" fmla="*/ 0 h 236"/>
                      <a:gd name="T4" fmla="*/ 0 w 198"/>
                      <a:gd name="T5" fmla="*/ 0 h 236"/>
                      <a:gd name="T6" fmla="*/ 0 w 198"/>
                      <a:gd name="T7" fmla="*/ 0 h 236"/>
                      <a:gd name="T8" fmla="*/ 0 w 198"/>
                      <a:gd name="T9" fmla="*/ 0 h 236"/>
                      <a:gd name="T10" fmla="*/ 0 w 198"/>
                      <a:gd name="T11" fmla="*/ 0 h 236"/>
                      <a:gd name="T12" fmla="*/ 0 w 198"/>
                      <a:gd name="T13" fmla="*/ 0 h 236"/>
                      <a:gd name="T14" fmla="*/ 0 w 198"/>
                      <a:gd name="T15" fmla="*/ 0 h 236"/>
                      <a:gd name="T16" fmla="*/ 0 w 198"/>
                      <a:gd name="T17" fmla="*/ 0 h 236"/>
                      <a:gd name="T18" fmla="*/ 0 w 198"/>
                      <a:gd name="T19" fmla="*/ 0 h 236"/>
                      <a:gd name="T20" fmla="*/ 0 w 198"/>
                      <a:gd name="T21" fmla="*/ 0 h 236"/>
                      <a:gd name="T22" fmla="*/ 0 w 198"/>
                      <a:gd name="T23" fmla="*/ 0 h 236"/>
                      <a:gd name="T24" fmla="*/ 0 w 198"/>
                      <a:gd name="T25" fmla="*/ 0 h 236"/>
                      <a:gd name="T26" fmla="*/ 0 w 198"/>
                      <a:gd name="T27" fmla="*/ 0 h 236"/>
                      <a:gd name="T28" fmla="*/ 0 w 198"/>
                      <a:gd name="T29" fmla="*/ 0 h 236"/>
                      <a:gd name="T30" fmla="*/ 0 w 198"/>
                      <a:gd name="T31" fmla="*/ 0 h 236"/>
                      <a:gd name="T32" fmla="*/ 0 w 198"/>
                      <a:gd name="T33" fmla="*/ 0 h 236"/>
                      <a:gd name="T34" fmla="*/ 0 w 198"/>
                      <a:gd name="T35" fmla="*/ 0 h 236"/>
                      <a:gd name="T36" fmla="*/ 0 w 198"/>
                      <a:gd name="T37" fmla="*/ 0 h 236"/>
                      <a:gd name="T38" fmla="*/ 0 w 198"/>
                      <a:gd name="T39" fmla="*/ 0 h 236"/>
                      <a:gd name="T40" fmla="*/ 0 w 198"/>
                      <a:gd name="T41" fmla="*/ 0 h 236"/>
                      <a:gd name="T42" fmla="*/ 0 w 198"/>
                      <a:gd name="T43" fmla="*/ 0 h 236"/>
                      <a:gd name="T44" fmla="*/ 0 w 198"/>
                      <a:gd name="T45" fmla="*/ 0 h 236"/>
                      <a:gd name="T46" fmla="*/ 0 w 198"/>
                      <a:gd name="T47" fmla="*/ 0 h 236"/>
                      <a:gd name="T48" fmla="*/ 0 w 198"/>
                      <a:gd name="T49" fmla="*/ 0 h 236"/>
                      <a:gd name="T50" fmla="*/ 0 w 198"/>
                      <a:gd name="T51" fmla="*/ 0 h 236"/>
                      <a:gd name="T52" fmla="*/ 0 w 198"/>
                      <a:gd name="T53" fmla="*/ 0 h 236"/>
                      <a:gd name="T54" fmla="*/ 0 w 198"/>
                      <a:gd name="T55" fmla="*/ 0 h 236"/>
                      <a:gd name="T56" fmla="*/ 0 w 198"/>
                      <a:gd name="T57" fmla="*/ 0 h 236"/>
                      <a:gd name="T58" fmla="*/ 0 w 198"/>
                      <a:gd name="T59" fmla="*/ 0 h 236"/>
                      <a:gd name="T60" fmla="*/ 0 w 198"/>
                      <a:gd name="T61" fmla="*/ 0 h 236"/>
                      <a:gd name="T62" fmla="*/ 0 w 198"/>
                      <a:gd name="T63" fmla="*/ 0 h 236"/>
                      <a:gd name="T64" fmla="*/ 0 w 198"/>
                      <a:gd name="T65" fmla="*/ 0 h 236"/>
                      <a:gd name="T66" fmla="*/ 0 w 198"/>
                      <a:gd name="T67" fmla="*/ 0 h 236"/>
                      <a:gd name="T68" fmla="*/ 0 w 198"/>
                      <a:gd name="T69" fmla="*/ 0 h 236"/>
                      <a:gd name="T70" fmla="*/ 0 w 198"/>
                      <a:gd name="T71" fmla="*/ 0 h 236"/>
                      <a:gd name="T72" fmla="*/ 0 w 198"/>
                      <a:gd name="T73" fmla="*/ 0 h 236"/>
                      <a:gd name="T74" fmla="*/ 0 w 198"/>
                      <a:gd name="T75" fmla="*/ 0 h 236"/>
                      <a:gd name="T76" fmla="*/ 0 w 198"/>
                      <a:gd name="T77" fmla="*/ 0 h 236"/>
                      <a:gd name="T78" fmla="*/ 0 w 198"/>
                      <a:gd name="T79" fmla="*/ 0 h 236"/>
                      <a:gd name="T80" fmla="*/ 0 w 198"/>
                      <a:gd name="T81" fmla="*/ 0 h 236"/>
                      <a:gd name="T82" fmla="*/ 0 w 198"/>
                      <a:gd name="T83" fmla="*/ 0 h 236"/>
                      <a:gd name="T84" fmla="*/ 0 w 198"/>
                      <a:gd name="T85" fmla="*/ 0 h 236"/>
                      <a:gd name="T86" fmla="*/ 0 w 198"/>
                      <a:gd name="T87" fmla="*/ 0 h 236"/>
                      <a:gd name="T88" fmla="*/ 0 w 198"/>
                      <a:gd name="T89" fmla="*/ 0 h 236"/>
                      <a:gd name="T90" fmla="*/ 0 w 198"/>
                      <a:gd name="T91" fmla="*/ 0 h 236"/>
                      <a:gd name="T92" fmla="*/ 0 w 198"/>
                      <a:gd name="T93" fmla="*/ 0 h 236"/>
                      <a:gd name="T94" fmla="*/ 0 w 198"/>
                      <a:gd name="T95" fmla="*/ 0 h 236"/>
                      <a:gd name="T96" fmla="*/ 0 w 198"/>
                      <a:gd name="T97" fmla="*/ 0 h 236"/>
                      <a:gd name="T98" fmla="*/ 0 w 198"/>
                      <a:gd name="T99" fmla="*/ 0 h 236"/>
                      <a:gd name="T100" fmla="*/ 0 w 198"/>
                      <a:gd name="T101" fmla="*/ 0 h 236"/>
                      <a:gd name="T102" fmla="*/ 0 w 198"/>
                      <a:gd name="T103" fmla="*/ 0 h 236"/>
                      <a:gd name="T104" fmla="*/ 0 w 198"/>
                      <a:gd name="T105" fmla="*/ 0 h 236"/>
                      <a:gd name="T106" fmla="*/ 0 w 198"/>
                      <a:gd name="T107" fmla="*/ 0 h 236"/>
                      <a:gd name="T108" fmla="*/ 0 w 198"/>
                      <a:gd name="T109" fmla="*/ 0 h 236"/>
                      <a:gd name="T110" fmla="*/ 0 w 198"/>
                      <a:gd name="T111" fmla="*/ 0 h 236"/>
                      <a:gd name="T112" fmla="*/ 0 w 198"/>
                      <a:gd name="T113" fmla="*/ 0 h 236"/>
                      <a:gd name="T114" fmla="*/ 0 w 198"/>
                      <a:gd name="T115" fmla="*/ 0 h 236"/>
                      <a:gd name="T116" fmla="*/ 0 w 198"/>
                      <a:gd name="T117" fmla="*/ 0 h 236"/>
                      <a:gd name="T118" fmla="*/ 0 w 198"/>
                      <a:gd name="T119" fmla="*/ 0 h 236"/>
                      <a:gd name="T120" fmla="*/ 0 w 198"/>
                      <a:gd name="T121" fmla="*/ 0 h 2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8"/>
                      <a:gd name="T184" fmla="*/ 0 h 236"/>
                      <a:gd name="T185" fmla="*/ 198 w 198"/>
                      <a:gd name="T186" fmla="*/ 236 h 2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8" h="236">
                        <a:moveTo>
                          <a:pt x="73" y="36"/>
                        </a:moveTo>
                        <a:lnTo>
                          <a:pt x="58" y="46"/>
                        </a:lnTo>
                        <a:lnTo>
                          <a:pt x="46" y="58"/>
                        </a:lnTo>
                        <a:lnTo>
                          <a:pt x="33" y="72"/>
                        </a:lnTo>
                        <a:lnTo>
                          <a:pt x="22" y="85"/>
                        </a:lnTo>
                        <a:lnTo>
                          <a:pt x="14" y="100"/>
                        </a:lnTo>
                        <a:lnTo>
                          <a:pt x="7" y="115"/>
                        </a:lnTo>
                        <a:lnTo>
                          <a:pt x="2" y="130"/>
                        </a:lnTo>
                        <a:lnTo>
                          <a:pt x="0" y="146"/>
                        </a:lnTo>
                        <a:lnTo>
                          <a:pt x="2" y="170"/>
                        </a:lnTo>
                        <a:lnTo>
                          <a:pt x="12" y="190"/>
                        </a:lnTo>
                        <a:lnTo>
                          <a:pt x="26" y="207"/>
                        </a:lnTo>
                        <a:lnTo>
                          <a:pt x="43" y="220"/>
                        </a:lnTo>
                        <a:lnTo>
                          <a:pt x="64" y="229"/>
                        </a:lnTo>
                        <a:lnTo>
                          <a:pt x="88" y="235"/>
                        </a:lnTo>
                        <a:lnTo>
                          <a:pt x="110" y="236"/>
                        </a:lnTo>
                        <a:lnTo>
                          <a:pt x="132" y="232"/>
                        </a:lnTo>
                        <a:lnTo>
                          <a:pt x="137" y="232"/>
                        </a:lnTo>
                        <a:lnTo>
                          <a:pt x="142" y="230"/>
                        </a:lnTo>
                        <a:lnTo>
                          <a:pt x="145" y="226"/>
                        </a:lnTo>
                        <a:lnTo>
                          <a:pt x="146" y="221"/>
                        </a:lnTo>
                        <a:lnTo>
                          <a:pt x="145" y="219"/>
                        </a:lnTo>
                        <a:lnTo>
                          <a:pt x="142" y="219"/>
                        </a:lnTo>
                        <a:lnTo>
                          <a:pt x="137" y="217"/>
                        </a:lnTo>
                        <a:lnTo>
                          <a:pt x="131" y="217"/>
                        </a:lnTo>
                        <a:lnTo>
                          <a:pt x="124" y="217"/>
                        </a:lnTo>
                        <a:lnTo>
                          <a:pt x="118" y="217"/>
                        </a:lnTo>
                        <a:lnTo>
                          <a:pt x="112" y="217"/>
                        </a:lnTo>
                        <a:lnTo>
                          <a:pt x="109" y="217"/>
                        </a:lnTo>
                        <a:lnTo>
                          <a:pt x="97" y="216"/>
                        </a:lnTo>
                        <a:lnTo>
                          <a:pt x="87" y="215"/>
                        </a:lnTo>
                        <a:lnTo>
                          <a:pt x="75" y="214"/>
                        </a:lnTo>
                        <a:lnTo>
                          <a:pt x="63" y="211"/>
                        </a:lnTo>
                        <a:lnTo>
                          <a:pt x="51" y="207"/>
                        </a:lnTo>
                        <a:lnTo>
                          <a:pt x="40" y="199"/>
                        </a:lnTo>
                        <a:lnTo>
                          <a:pt x="29" y="189"/>
                        </a:lnTo>
                        <a:lnTo>
                          <a:pt x="17" y="174"/>
                        </a:lnTo>
                        <a:lnTo>
                          <a:pt x="15" y="157"/>
                        </a:lnTo>
                        <a:lnTo>
                          <a:pt x="16" y="141"/>
                        </a:lnTo>
                        <a:lnTo>
                          <a:pt x="21" y="124"/>
                        </a:lnTo>
                        <a:lnTo>
                          <a:pt x="28" y="109"/>
                        </a:lnTo>
                        <a:lnTo>
                          <a:pt x="39" y="96"/>
                        </a:lnTo>
                        <a:lnTo>
                          <a:pt x="50" y="82"/>
                        </a:lnTo>
                        <a:lnTo>
                          <a:pt x="63" y="70"/>
                        </a:lnTo>
                        <a:lnTo>
                          <a:pt x="78" y="59"/>
                        </a:lnTo>
                        <a:lnTo>
                          <a:pt x="94" y="49"/>
                        </a:lnTo>
                        <a:lnTo>
                          <a:pt x="110" y="39"/>
                        </a:lnTo>
                        <a:lnTo>
                          <a:pt x="126" y="31"/>
                        </a:lnTo>
                        <a:lnTo>
                          <a:pt x="142" y="24"/>
                        </a:lnTo>
                        <a:lnTo>
                          <a:pt x="158" y="19"/>
                        </a:lnTo>
                        <a:lnTo>
                          <a:pt x="172" y="13"/>
                        </a:lnTo>
                        <a:lnTo>
                          <a:pt x="186" y="10"/>
                        </a:lnTo>
                        <a:lnTo>
                          <a:pt x="198" y="7"/>
                        </a:lnTo>
                        <a:lnTo>
                          <a:pt x="190" y="3"/>
                        </a:lnTo>
                        <a:lnTo>
                          <a:pt x="177" y="0"/>
                        </a:lnTo>
                        <a:lnTo>
                          <a:pt x="162" y="3"/>
                        </a:lnTo>
                        <a:lnTo>
                          <a:pt x="144" y="6"/>
                        </a:lnTo>
                        <a:lnTo>
                          <a:pt x="124" y="12"/>
                        </a:lnTo>
                        <a:lnTo>
                          <a:pt x="105" y="19"/>
                        </a:lnTo>
                        <a:lnTo>
                          <a:pt x="88" y="28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60" name="Freeform 1216"/>
                  <p:cNvSpPr>
                    <a:spLocks/>
                  </p:cNvSpPr>
                  <p:nvPr/>
                </p:nvSpPr>
                <p:spPr bwMode="auto">
                  <a:xfrm>
                    <a:off x="5233" y="2660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3"/>
                      <a:gd name="T2" fmla="*/ 0 w 128"/>
                      <a:gd name="T3" fmla="*/ 0 h 183"/>
                      <a:gd name="T4" fmla="*/ 0 w 128"/>
                      <a:gd name="T5" fmla="*/ 0 h 183"/>
                      <a:gd name="T6" fmla="*/ 0 w 128"/>
                      <a:gd name="T7" fmla="*/ 0 h 183"/>
                      <a:gd name="T8" fmla="*/ 0 w 128"/>
                      <a:gd name="T9" fmla="*/ 0 h 183"/>
                      <a:gd name="T10" fmla="*/ 0 w 128"/>
                      <a:gd name="T11" fmla="*/ 0 h 183"/>
                      <a:gd name="T12" fmla="*/ 0 w 128"/>
                      <a:gd name="T13" fmla="*/ 0 h 183"/>
                      <a:gd name="T14" fmla="*/ 0 w 128"/>
                      <a:gd name="T15" fmla="*/ 0 h 183"/>
                      <a:gd name="T16" fmla="*/ 0 w 128"/>
                      <a:gd name="T17" fmla="*/ 0 h 183"/>
                      <a:gd name="T18" fmla="*/ 0 w 128"/>
                      <a:gd name="T19" fmla="*/ 0 h 183"/>
                      <a:gd name="T20" fmla="*/ 0 w 128"/>
                      <a:gd name="T21" fmla="*/ 0 h 183"/>
                      <a:gd name="T22" fmla="*/ 0 w 128"/>
                      <a:gd name="T23" fmla="*/ 0 h 183"/>
                      <a:gd name="T24" fmla="*/ 0 w 128"/>
                      <a:gd name="T25" fmla="*/ 0 h 183"/>
                      <a:gd name="T26" fmla="*/ 0 w 128"/>
                      <a:gd name="T27" fmla="*/ 0 h 183"/>
                      <a:gd name="T28" fmla="*/ 0 w 128"/>
                      <a:gd name="T29" fmla="*/ 0 h 183"/>
                      <a:gd name="T30" fmla="*/ 0 w 128"/>
                      <a:gd name="T31" fmla="*/ 0 h 183"/>
                      <a:gd name="T32" fmla="*/ 0 w 128"/>
                      <a:gd name="T33" fmla="*/ 0 h 183"/>
                      <a:gd name="T34" fmla="*/ 0 w 128"/>
                      <a:gd name="T35" fmla="*/ 0 h 183"/>
                      <a:gd name="T36" fmla="*/ 0 w 128"/>
                      <a:gd name="T37" fmla="*/ 0 h 183"/>
                      <a:gd name="T38" fmla="*/ 0 w 128"/>
                      <a:gd name="T39" fmla="*/ 0 h 183"/>
                      <a:gd name="T40" fmla="*/ 0 w 128"/>
                      <a:gd name="T41" fmla="*/ 0 h 183"/>
                      <a:gd name="T42" fmla="*/ 0 w 128"/>
                      <a:gd name="T43" fmla="*/ 0 h 183"/>
                      <a:gd name="T44" fmla="*/ 0 w 128"/>
                      <a:gd name="T45" fmla="*/ 0 h 183"/>
                      <a:gd name="T46" fmla="*/ 0 w 128"/>
                      <a:gd name="T47" fmla="*/ 0 h 183"/>
                      <a:gd name="T48" fmla="*/ 0 w 128"/>
                      <a:gd name="T49" fmla="*/ 0 h 183"/>
                      <a:gd name="T50" fmla="*/ 0 w 128"/>
                      <a:gd name="T51" fmla="*/ 0 h 183"/>
                      <a:gd name="T52" fmla="*/ 0 w 128"/>
                      <a:gd name="T53" fmla="*/ 0 h 183"/>
                      <a:gd name="T54" fmla="*/ 0 w 128"/>
                      <a:gd name="T55" fmla="*/ 0 h 183"/>
                      <a:gd name="T56" fmla="*/ 0 w 128"/>
                      <a:gd name="T57" fmla="*/ 0 h 183"/>
                      <a:gd name="T58" fmla="*/ 0 w 128"/>
                      <a:gd name="T59" fmla="*/ 0 h 183"/>
                      <a:gd name="T60" fmla="*/ 0 w 128"/>
                      <a:gd name="T61" fmla="*/ 0 h 183"/>
                      <a:gd name="T62" fmla="*/ 0 w 128"/>
                      <a:gd name="T63" fmla="*/ 0 h 183"/>
                      <a:gd name="T64" fmla="*/ 0 w 128"/>
                      <a:gd name="T65" fmla="*/ 0 h 183"/>
                      <a:gd name="T66" fmla="*/ 0 w 128"/>
                      <a:gd name="T67" fmla="*/ 0 h 183"/>
                      <a:gd name="T68" fmla="*/ 0 w 128"/>
                      <a:gd name="T69" fmla="*/ 0 h 183"/>
                      <a:gd name="T70" fmla="*/ 0 w 128"/>
                      <a:gd name="T71" fmla="*/ 0 h 183"/>
                      <a:gd name="T72" fmla="*/ 0 w 128"/>
                      <a:gd name="T73" fmla="*/ 0 h 183"/>
                      <a:gd name="T74" fmla="*/ 0 w 128"/>
                      <a:gd name="T75" fmla="*/ 0 h 183"/>
                      <a:gd name="T76" fmla="*/ 0 w 128"/>
                      <a:gd name="T77" fmla="*/ 0 h 183"/>
                      <a:gd name="T78" fmla="*/ 0 w 128"/>
                      <a:gd name="T79" fmla="*/ 0 h 183"/>
                      <a:gd name="T80" fmla="*/ 0 w 128"/>
                      <a:gd name="T81" fmla="*/ 0 h 18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3"/>
                      <a:gd name="T125" fmla="*/ 128 w 128"/>
                      <a:gd name="T126" fmla="*/ 183 h 18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3">
                        <a:moveTo>
                          <a:pt x="108" y="61"/>
                        </a:moveTo>
                        <a:lnTo>
                          <a:pt x="111" y="80"/>
                        </a:lnTo>
                        <a:lnTo>
                          <a:pt x="109" y="97"/>
                        </a:lnTo>
                        <a:lnTo>
                          <a:pt x="101" y="110"/>
                        </a:lnTo>
                        <a:lnTo>
                          <a:pt x="89" y="123"/>
                        </a:lnTo>
                        <a:lnTo>
                          <a:pt x="75" y="134"/>
                        </a:lnTo>
                        <a:lnTo>
                          <a:pt x="60" y="145"/>
                        </a:lnTo>
                        <a:lnTo>
                          <a:pt x="43" y="156"/>
                        </a:lnTo>
                        <a:lnTo>
                          <a:pt x="29" y="167"/>
                        </a:lnTo>
                        <a:lnTo>
                          <a:pt x="27" y="170"/>
                        </a:lnTo>
                        <a:lnTo>
                          <a:pt x="26" y="172"/>
                        </a:lnTo>
                        <a:lnTo>
                          <a:pt x="26" y="176"/>
                        </a:lnTo>
                        <a:lnTo>
                          <a:pt x="28" y="179"/>
                        </a:lnTo>
                        <a:lnTo>
                          <a:pt x="30" y="182"/>
                        </a:lnTo>
                        <a:lnTo>
                          <a:pt x="34" y="183"/>
                        </a:lnTo>
                        <a:lnTo>
                          <a:pt x="37" y="183"/>
                        </a:lnTo>
                        <a:lnTo>
                          <a:pt x="41" y="182"/>
                        </a:lnTo>
                        <a:lnTo>
                          <a:pt x="58" y="171"/>
                        </a:lnTo>
                        <a:lnTo>
                          <a:pt x="76" y="160"/>
                        </a:lnTo>
                        <a:lnTo>
                          <a:pt x="92" y="147"/>
                        </a:lnTo>
                        <a:lnTo>
                          <a:pt x="108" y="132"/>
                        </a:lnTo>
                        <a:lnTo>
                          <a:pt x="118" y="116"/>
                        </a:lnTo>
                        <a:lnTo>
                          <a:pt x="125" y="98"/>
                        </a:lnTo>
                        <a:lnTo>
                          <a:pt x="128" y="78"/>
                        </a:lnTo>
                        <a:lnTo>
                          <a:pt x="123" y="58"/>
                        </a:lnTo>
                        <a:lnTo>
                          <a:pt x="112" y="41"/>
                        </a:lnTo>
                        <a:lnTo>
                          <a:pt x="98" y="28"/>
                        </a:lnTo>
                        <a:lnTo>
                          <a:pt x="80" y="16"/>
                        </a:lnTo>
                        <a:lnTo>
                          <a:pt x="61" y="8"/>
                        </a:lnTo>
                        <a:lnTo>
                          <a:pt x="41" y="2"/>
                        </a:lnTo>
                        <a:lnTo>
                          <a:pt x="23" y="0"/>
                        </a:lnTo>
                        <a:lnTo>
                          <a:pt x="9" y="1"/>
                        </a:lnTo>
                        <a:lnTo>
                          <a:pt x="0" y="6"/>
                        </a:lnTo>
                        <a:lnTo>
                          <a:pt x="16" y="10"/>
                        </a:lnTo>
                        <a:lnTo>
                          <a:pt x="33" y="14"/>
                        </a:lnTo>
                        <a:lnTo>
                          <a:pt x="48" y="17"/>
                        </a:lnTo>
                        <a:lnTo>
                          <a:pt x="63" y="22"/>
                        </a:lnTo>
                        <a:lnTo>
                          <a:pt x="77" y="28"/>
                        </a:lnTo>
                        <a:lnTo>
                          <a:pt x="90" y="36"/>
                        </a:lnTo>
                        <a:lnTo>
                          <a:pt x="101" y="46"/>
                        </a:lnTo>
                        <a:lnTo>
                          <a:pt x="10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61" name="Freeform 1217"/>
                  <p:cNvSpPr>
                    <a:spLocks/>
                  </p:cNvSpPr>
                  <p:nvPr/>
                </p:nvSpPr>
                <p:spPr bwMode="auto">
                  <a:xfrm>
                    <a:off x="5070" y="2650"/>
                    <a:ext cx="112" cy="88"/>
                  </a:xfrm>
                  <a:custGeom>
                    <a:avLst/>
                    <a:gdLst>
                      <a:gd name="T0" fmla="*/ 0 w 323"/>
                      <a:gd name="T1" fmla="*/ 0 h 379"/>
                      <a:gd name="T2" fmla="*/ 0 w 323"/>
                      <a:gd name="T3" fmla="*/ 0 h 379"/>
                      <a:gd name="T4" fmla="*/ 0 w 323"/>
                      <a:gd name="T5" fmla="*/ 0 h 379"/>
                      <a:gd name="T6" fmla="*/ 0 w 323"/>
                      <a:gd name="T7" fmla="*/ 0 h 379"/>
                      <a:gd name="T8" fmla="*/ 0 w 323"/>
                      <a:gd name="T9" fmla="*/ 0 h 379"/>
                      <a:gd name="T10" fmla="*/ 0 w 323"/>
                      <a:gd name="T11" fmla="*/ 0 h 379"/>
                      <a:gd name="T12" fmla="*/ 0 w 323"/>
                      <a:gd name="T13" fmla="*/ 0 h 379"/>
                      <a:gd name="T14" fmla="*/ 0 w 323"/>
                      <a:gd name="T15" fmla="*/ 0 h 379"/>
                      <a:gd name="T16" fmla="*/ 0 w 323"/>
                      <a:gd name="T17" fmla="*/ 0 h 379"/>
                      <a:gd name="T18" fmla="*/ 0 w 323"/>
                      <a:gd name="T19" fmla="*/ 0 h 379"/>
                      <a:gd name="T20" fmla="*/ 0 w 323"/>
                      <a:gd name="T21" fmla="*/ 0 h 379"/>
                      <a:gd name="T22" fmla="*/ 0 w 323"/>
                      <a:gd name="T23" fmla="*/ 0 h 379"/>
                      <a:gd name="T24" fmla="*/ 0 w 323"/>
                      <a:gd name="T25" fmla="*/ 0 h 379"/>
                      <a:gd name="T26" fmla="*/ 0 w 323"/>
                      <a:gd name="T27" fmla="*/ 0 h 379"/>
                      <a:gd name="T28" fmla="*/ 0 w 323"/>
                      <a:gd name="T29" fmla="*/ 0 h 379"/>
                      <a:gd name="T30" fmla="*/ 0 w 323"/>
                      <a:gd name="T31" fmla="*/ 0 h 379"/>
                      <a:gd name="T32" fmla="*/ 0 w 323"/>
                      <a:gd name="T33" fmla="*/ 0 h 379"/>
                      <a:gd name="T34" fmla="*/ 0 w 323"/>
                      <a:gd name="T35" fmla="*/ 0 h 379"/>
                      <a:gd name="T36" fmla="*/ 0 w 323"/>
                      <a:gd name="T37" fmla="*/ 0 h 379"/>
                      <a:gd name="T38" fmla="*/ 0 w 323"/>
                      <a:gd name="T39" fmla="*/ 0 h 379"/>
                      <a:gd name="T40" fmla="*/ 0 w 323"/>
                      <a:gd name="T41" fmla="*/ 0 h 379"/>
                      <a:gd name="T42" fmla="*/ 0 w 323"/>
                      <a:gd name="T43" fmla="*/ 0 h 379"/>
                      <a:gd name="T44" fmla="*/ 0 w 323"/>
                      <a:gd name="T45" fmla="*/ 0 h 379"/>
                      <a:gd name="T46" fmla="*/ 0 w 323"/>
                      <a:gd name="T47" fmla="*/ 0 h 379"/>
                      <a:gd name="T48" fmla="*/ 0 w 323"/>
                      <a:gd name="T49" fmla="*/ 0 h 379"/>
                      <a:gd name="T50" fmla="*/ 0 w 323"/>
                      <a:gd name="T51" fmla="*/ 0 h 379"/>
                      <a:gd name="T52" fmla="*/ 0 w 323"/>
                      <a:gd name="T53" fmla="*/ 0 h 379"/>
                      <a:gd name="T54" fmla="*/ 0 w 323"/>
                      <a:gd name="T55" fmla="*/ 0 h 379"/>
                      <a:gd name="T56" fmla="*/ 0 w 323"/>
                      <a:gd name="T57" fmla="*/ 0 h 379"/>
                      <a:gd name="T58" fmla="*/ 0 w 323"/>
                      <a:gd name="T59" fmla="*/ 0 h 379"/>
                      <a:gd name="T60" fmla="*/ 0 w 323"/>
                      <a:gd name="T61" fmla="*/ 0 h 379"/>
                      <a:gd name="T62" fmla="*/ 0 w 323"/>
                      <a:gd name="T63" fmla="*/ 0 h 379"/>
                      <a:gd name="T64" fmla="*/ 0 w 323"/>
                      <a:gd name="T65" fmla="*/ 0 h 379"/>
                      <a:gd name="T66" fmla="*/ 0 w 323"/>
                      <a:gd name="T67" fmla="*/ 0 h 379"/>
                      <a:gd name="T68" fmla="*/ 0 w 323"/>
                      <a:gd name="T69" fmla="*/ 0 h 379"/>
                      <a:gd name="T70" fmla="*/ 0 w 323"/>
                      <a:gd name="T71" fmla="*/ 0 h 379"/>
                      <a:gd name="T72" fmla="*/ 0 w 323"/>
                      <a:gd name="T73" fmla="*/ 0 h 379"/>
                      <a:gd name="T74" fmla="*/ 0 w 323"/>
                      <a:gd name="T75" fmla="*/ 0 h 379"/>
                      <a:gd name="T76" fmla="*/ 0 w 323"/>
                      <a:gd name="T77" fmla="*/ 0 h 379"/>
                      <a:gd name="T78" fmla="*/ 0 w 323"/>
                      <a:gd name="T79" fmla="*/ 0 h 379"/>
                      <a:gd name="T80" fmla="*/ 0 w 323"/>
                      <a:gd name="T81" fmla="*/ 0 h 379"/>
                      <a:gd name="T82" fmla="*/ 0 w 323"/>
                      <a:gd name="T83" fmla="*/ 0 h 379"/>
                      <a:gd name="T84" fmla="*/ 0 w 323"/>
                      <a:gd name="T85" fmla="*/ 0 h 379"/>
                      <a:gd name="T86" fmla="*/ 0 w 323"/>
                      <a:gd name="T87" fmla="*/ 0 h 37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3"/>
                      <a:gd name="T133" fmla="*/ 0 h 379"/>
                      <a:gd name="T134" fmla="*/ 323 w 323"/>
                      <a:gd name="T135" fmla="*/ 379 h 37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3" h="379">
                        <a:moveTo>
                          <a:pt x="126" y="50"/>
                        </a:moveTo>
                        <a:lnTo>
                          <a:pt x="101" y="70"/>
                        </a:lnTo>
                        <a:lnTo>
                          <a:pt x="76" y="92"/>
                        </a:lnTo>
                        <a:lnTo>
                          <a:pt x="54" y="115"/>
                        </a:lnTo>
                        <a:lnTo>
                          <a:pt x="34" y="140"/>
                        </a:lnTo>
                        <a:lnTo>
                          <a:pt x="18" y="167"/>
                        </a:lnTo>
                        <a:lnTo>
                          <a:pt x="6" y="196"/>
                        </a:lnTo>
                        <a:lnTo>
                          <a:pt x="0" y="227"/>
                        </a:lnTo>
                        <a:lnTo>
                          <a:pt x="1" y="259"/>
                        </a:lnTo>
                        <a:lnTo>
                          <a:pt x="4" y="267"/>
                        </a:lnTo>
                        <a:lnTo>
                          <a:pt x="7" y="277"/>
                        </a:lnTo>
                        <a:lnTo>
                          <a:pt x="11" y="283"/>
                        </a:lnTo>
                        <a:lnTo>
                          <a:pt x="15" y="291"/>
                        </a:lnTo>
                        <a:lnTo>
                          <a:pt x="21" y="298"/>
                        </a:lnTo>
                        <a:lnTo>
                          <a:pt x="27" y="305"/>
                        </a:lnTo>
                        <a:lnTo>
                          <a:pt x="34" y="311"/>
                        </a:lnTo>
                        <a:lnTo>
                          <a:pt x="41" y="316"/>
                        </a:lnTo>
                        <a:lnTo>
                          <a:pt x="57" y="325"/>
                        </a:lnTo>
                        <a:lnTo>
                          <a:pt x="72" y="333"/>
                        </a:lnTo>
                        <a:lnTo>
                          <a:pt x="87" y="340"/>
                        </a:lnTo>
                        <a:lnTo>
                          <a:pt x="103" y="345"/>
                        </a:lnTo>
                        <a:lnTo>
                          <a:pt x="120" y="351"/>
                        </a:lnTo>
                        <a:lnTo>
                          <a:pt x="136" y="356"/>
                        </a:lnTo>
                        <a:lnTo>
                          <a:pt x="153" y="360"/>
                        </a:lnTo>
                        <a:lnTo>
                          <a:pt x="169" y="364"/>
                        </a:lnTo>
                        <a:lnTo>
                          <a:pt x="187" y="367"/>
                        </a:lnTo>
                        <a:lnTo>
                          <a:pt x="204" y="370"/>
                        </a:lnTo>
                        <a:lnTo>
                          <a:pt x="221" y="372"/>
                        </a:lnTo>
                        <a:lnTo>
                          <a:pt x="238" y="374"/>
                        </a:lnTo>
                        <a:lnTo>
                          <a:pt x="256" y="375"/>
                        </a:lnTo>
                        <a:lnTo>
                          <a:pt x="273" y="376"/>
                        </a:lnTo>
                        <a:lnTo>
                          <a:pt x="290" y="378"/>
                        </a:lnTo>
                        <a:lnTo>
                          <a:pt x="307" y="379"/>
                        </a:lnTo>
                        <a:lnTo>
                          <a:pt x="312" y="379"/>
                        </a:lnTo>
                        <a:lnTo>
                          <a:pt x="317" y="375"/>
                        </a:lnTo>
                        <a:lnTo>
                          <a:pt x="320" y="372"/>
                        </a:lnTo>
                        <a:lnTo>
                          <a:pt x="323" y="366"/>
                        </a:lnTo>
                        <a:lnTo>
                          <a:pt x="323" y="360"/>
                        </a:lnTo>
                        <a:lnTo>
                          <a:pt x="320" y="356"/>
                        </a:lnTo>
                        <a:lnTo>
                          <a:pt x="316" y="352"/>
                        </a:lnTo>
                        <a:lnTo>
                          <a:pt x="311" y="351"/>
                        </a:lnTo>
                        <a:lnTo>
                          <a:pt x="295" y="351"/>
                        </a:lnTo>
                        <a:lnTo>
                          <a:pt x="279" y="351"/>
                        </a:lnTo>
                        <a:lnTo>
                          <a:pt x="263" y="350"/>
                        </a:lnTo>
                        <a:lnTo>
                          <a:pt x="248" y="349"/>
                        </a:lnTo>
                        <a:lnTo>
                          <a:pt x="231" y="348"/>
                        </a:lnTo>
                        <a:lnTo>
                          <a:pt x="215" y="345"/>
                        </a:lnTo>
                        <a:lnTo>
                          <a:pt x="200" y="343"/>
                        </a:lnTo>
                        <a:lnTo>
                          <a:pt x="183" y="341"/>
                        </a:lnTo>
                        <a:lnTo>
                          <a:pt x="168" y="337"/>
                        </a:lnTo>
                        <a:lnTo>
                          <a:pt x="151" y="334"/>
                        </a:lnTo>
                        <a:lnTo>
                          <a:pt x="136" y="329"/>
                        </a:lnTo>
                        <a:lnTo>
                          <a:pt x="121" y="325"/>
                        </a:lnTo>
                        <a:lnTo>
                          <a:pt x="106" y="320"/>
                        </a:lnTo>
                        <a:lnTo>
                          <a:pt x="92" y="313"/>
                        </a:lnTo>
                        <a:lnTo>
                          <a:pt x="76" y="306"/>
                        </a:lnTo>
                        <a:lnTo>
                          <a:pt x="62" y="300"/>
                        </a:lnTo>
                        <a:lnTo>
                          <a:pt x="51" y="291"/>
                        </a:lnTo>
                        <a:lnTo>
                          <a:pt x="41" y="280"/>
                        </a:lnTo>
                        <a:lnTo>
                          <a:pt x="35" y="269"/>
                        </a:lnTo>
                        <a:lnTo>
                          <a:pt x="31" y="255"/>
                        </a:lnTo>
                        <a:lnTo>
                          <a:pt x="31" y="239"/>
                        </a:lnTo>
                        <a:lnTo>
                          <a:pt x="33" y="218"/>
                        </a:lnTo>
                        <a:lnTo>
                          <a:pt x="38" y="197"/>
                        </a:lnTo>
                        <a:lnTo>
                          <a:pt x="42" y="182"/>
                        </a:lnTo>
                        <a:lnTo>
                          <a:pt x="51" y="165"/>
                        </a:lnTo>
                        <a:lnTo>
                          <a:pt x="60" y="150"/>
                        </a:lnTo>
                        <a:lnTo>
                          <a:pt x="68" y="136"/>
                        </a:lnTo>
                        <a:lnTo>
                          <a:pt x="79" y="124"/>
                        </a:lnTo>
                        <a:lnTo>
                          <a:pt x="89" y="111"/>
                        </a:lnTo>
                        <a:lnTo>
                          <a:pt x="101" y="100"/>
                        </a:lnTo>
                        <a:lnTo>
                          <a:pt x="114" y="88"/>
                        </a:lnTo>
                        <a:lnTo>
                          <a:pt x="129" y="76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81" y="41"/>
                        </a:lnTo>
                        <a:lnTo>
                          <a:pt x="201" y="31"/>
                        </a:lnTo>
                        <a:lnTo>
                          <a:pt x="219" y="22"/>
                        </a:lnTo>
                        <a:lnTo>
                          <a:pt x="237" y="14"/>
                        </a:lnTo>
                        <a:lnTo>
                          <a:pt x="253" y="7"/>
                        </a:lnTo>
                        <a:lnTo>
                          <a:pt x="268" y="1"/>
                        </a:lnTo>
                        <a:lnTo>
                          <a:pt x="255" y="0"/>
                        </a:lnTo>
                        <a:lnTo>
                          <a:pt x="238" y="1"/>
                        </a:lnTo>
                        <a:lnTo>
                          <a:pt x="221" y="5"/>
                        </a:lnTo>
                        <a:lnTo>
                          <a:pt x="201" y="11"/>
                        </a:lnTo>
                        <a:lnTo>
                          <a:pt x="181" y="19"/>
                        </a:lnTo>
                        <a:lnTo>
                          <a:pt x="161" y="28"/>
                        </a:lnTo>
                        <a:lnTo>
                          <a:pt x="142" y="39"/>
                        </a:lnTo>
                        <a:lnTo>
                          <a:pt x="12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62" name="Freeform 1218"/>
                  <p:cNvSpPr>
                    <a:spLocks/>
                  </p:cNvSpPr>
                  <p:nvPr/>
                </p:nvSpPr>
                <p:spPr bwMode="auto">
                  <a:xfrm>
                    <a:off x="5229" y="2647"/>
                    <a:ext cx="99" cy="59"/>
                  </a:xfrm>
                  <a:custGeom>
                    <a:avLst/>
                    <a:gdLst>
                      <a:gd name="T0" fmla="*/ 0 w 282"/>
                      <a:gd name="T1" fmla="*/ 0 h 253"/>
                      <a:gd name="T2" fmla="*/ 0 w 282"/>
                      <a:gd name="T3" fmla="*/ 0 h 253"/>
                      <a:gd name="T4" fmla="*/ 0 w 282"/>
                      <a:gd name="T5" fmla="*/ 0 h 253"/>
                      <a:gd name="T6" fmla="*/ 0 w 282"/>
                      <a:gd name="T7" fmla="*/ 0 h 253"/>
                      <a:gd name="T8" fmla="*/ 0 w 282"/>
                      <a:gd name="T9" fmla="*/ 0 h 253"/>
                      <a:gd name="T10" fmla="*/ 0 w 282"/>
                      <a:gd name="T11" fmla="*/ 0 h 253"/>
                      <a:gd name="T12" fmla="*/ 0 w 282"/>
                      <a:gd name="T13" fmla="*/ 0 h 253"/>
                      <a:gd name="T14" fmla="*/ 0 w 282"/>
                      <a:gd name="T15" fmla="*/ 0 h 253"/>
                      <a:gd name="T16" fmla="*/ 0 w 282"/>
                      <a:gd name="T17" fmla="*/ 0 h 253"/>
                      <a:gd name="T18" fmla="*/ 0 w 282"/>
                      <a:gd name="T19" fmla="*/ 0 h 253"/>
                      <a:gd name="T20" fmla="*/ 0 w 282"/>
                      <a:gd name="T21" fmla="*/ 0 h 253"/>
                      <a:gd name="T22" fmla="*/ 0 w 282"/>
                      <a:gd name="T23" fmla="*/ 0 h 253"/>
                      <a:gd name="T24" fmla="*/ 0 w 282"/>
                      <a:gd name="T25" fmla="*/ 0 h 253"/>
                      <a:gd name="T26" fmla="*/ 0 w 282"/>
                      <a:gd name="T27" fmla="*/ 0 h 253"/>
                      <a:gd name="T28" fmla="*/ 0 w 282"/>
                      <a:gd name="T29" fmla="*/ 0 h 253"/>
                      <a:gd name="T30" fmla="*/ 0 w 282"/>
                      <a:gd name="T31" fmla="*/ 0 h 253"/>
                      <a:gd name="T32" fmla="*/ 0 w 282"/>
                      <a:gd name="T33" fmla="*/ 0 h 253"/>
                      <a:gd name="T34" fmla="*/ 0 w 282"/>
                      <a:gd name="T35" fmla="*/ 0 h 253"/>
                      <a:gd name="T36" fmla="*/ 0 w 282"/>
                      <a:gd name="T37" fmla="*/ 0 h 253"/>
                      <a:gd name="T38" fmla="*/ 0 w 282"/>
                      <a:gd name="T39" fmla="*/ 0 h 253"/>
                      <a:gd name="T40" fmla="*/ 0 w 282"/>
                      <a:gd name="T41" fmla="*/ 0 h 253"/>
                      <a:gd name="T42" fmla="*/ 0 w 282"/>
                      <a:gd name="T43" fmla="*/ 0 h 253"/>
                      <a:gd name="T44" fmla="*/ 0 w 282"/>
                      <a:gd name="T45" fmla="*/ 0 h 253"/>
                      <a:gd name="T46" fmla="*/ 0 w 282"/>
                      <a:gd name="T47" fmla="*/ 0 h 253"/>
                      <a:gd name="T48" fmla="*/ 0 w 282"/>
                      <a:gd name="T49" fmla="*/ 0 h 253"/>
                      <a:gd name="T50" fmla="*/ 0 w 282"/>
                      <a:gd name="T51" fmla="*/ 0 h 253"/>
                      <a:gd name="T52" fmla="*/ 0 w 282"/>
                      <a:gd name="T53" fmla="*/ 0 h 253"/>
                      <a:gd name="T54" fmla="*/ 0 w 282"/>
                      <a:gd name="T55" fmla="*/ 0 h 253"/>
                      <a:gd name="T56" fmla="*/ 0 w 282"/>
                      <a:gd name="T57" fmla="*/ 0 h 253"/>
                      <a:gd name="T58" fmla="*/ 0 w 282"/>
                      <a:gd name="T59" fmla="*/ 0 h 253"/>
                      <a:gd name="T60" fmla="*/ 0 w 282"/>
                      <a:gd name="T61" fmla="*/ 0 h 253"/>
                      <a:gd name="T62" fmla="*/ 0 w 282"/>
                      <a:gd name="T63" fmla="*/ 0 h 253"/>
                      <a:gd name="T64" fmla="*/ 0 w 282"/>
                      <a:gd name="T65" fmla="*/ 0 h 253"/>
                      <a:gd name="T66" fmla="*/ 0 w 282"/>
                      <a:gd name="T67" fmla="*/ 0 h 253"/>
                      <a:gd name="T68" fmla="*/ 0 w 282"/>
                      <a:gd name="T69" fmla="*/ 0 h 253"/>
                      <a:gd name="T70" fmla="*/ 0 w 282"/>
                      <a:gd name="T71" fmla="*/ 0 h 253"/>
                      <a:gd name="T72" fmla="*/ 0 w 282"/>
                      <a:gd name="T73" fmla="*/ 0 h 253"/>
                      <a:gd name="T74" fmla="*/ 0 w 282"/>
                      <a:gd name="T75" fmla="*/ 0 h 253"/>
                      <a:gd name="T76" fmla="*/ 0 w 282"/>
                      <a:gd name="T77" fmla="*/ 0 h 253"/>
                      <a:gd name="T78" fmla="*/ 0 w 282"/>
                      <a:gd name="T79" fmla="*/ 0 h 253"/>
                      <a:gd name="T80" fmla="*/ 0 w 282"/>
                      <a:gd name="T81" fmla="*/ 0 h 253"/>
                      <a:gd name="T82" fmla="*/ 0 w 282"/>
                      <a:gd name="T83" fmla="*/ 0 h 253"/>
                      <a:gd name="T84" fmla="*/ 0 w 282"/>
                      <a:gd name="T85" fmla="*/ 0 h 253"/>
                      <a:gd name="T86" fmla="*/ 0 w 282"/>
                      <a:gd name="T87" fmla="*/ 0 h 253"/>
                      <a:gd name="T88" fmla="*/ 0 w 282"/>
                      <a:gd name="T89" fmla="*/ 0 h 253"/>
                      <a:gd name="T90" fmla="*/ 0 w 282"/>
                      <a:gd name="T91" fmla="*/ 0 h 253"/>
                      <a:gd name="T92" fmla="*/ 0 w 282"/>
                      <a:gd name="T93" fmla="*/ 0 h 253"/>
                      <a:gd name="T94" fmla="*/ 0 w 282"/>
                      <a:gd name="T95" fmla="*/ 0 h 253"/>
                      <a:gd name="T96" fmla="*/ 0 w 282"/>
                      <a:gd name="T97" fmla="*/ 0 h 253"/>
                      <a:gd name="T98" fmla="*/ 0 w 282"/>
                      <a:gd name="T99" fmla="*/ 0 h 253"/>
                      <a:gd name="T100" fmla="*/ 0 w 282"/>
                      <a:gd name="T101" fmla="*/ 0 h 253"/>
                      <a:gd name="T102" fmla="*/ 0 w 282"/>
                      <a:gd name="T103" fmla="*/ 0 h 253"/>
                      <a:gd name="T104" fmla="*/ 0 w 282"/>
                      <a:gd name="T105" fmla="*/ 0 h 253"/>
                      <a:gd name="T106" fmla="*/ 0 w 282"/>
                      <a:gd name="T107" fmla="*/ 0 h 253"/>
                      <a:gd name="T108" fmla="*/ 0 w 282"/>
                      <a:gd name="T109" fmla="*/ 0 h 253"/>
                      <a:gd name="T110" fmla="*/ 0 w 282"/>
                      <a:gd name="T111" fmla="*/ 0 h 253"/>
                      <a:gd name="T112" fmla="*/ 0 w 282"/>
                      <a:gd name="T113" fmla="*/ 0 h 253"/>
                      <a:gd name="T114" fmla="*/ 0 w 282"/>
                      <a:gd name="T115" fmla="*/ 0 h 253"/>
                      <a:gd name="T116" fmla="*/ 0 w 282"/>
                      <a:gd name="T117" fmla="*/ 0 h 253"/>
                      <a:gd name="T118" fmla="*/ 0 w 282"/>
                      <a:gd name="T119" fmla="*/ 0 h 253"/>
                      <a:gd name="T120" fmla="*/ 0 w 282"/>
                      <a:gd name="T121" fmla="*/ 0 h 25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2"/>
                      <a:gd name="T184" fmla="*/ 0 h 253"/>
                      <a:gd name="T185" fmla="*/ 282 w 282"/>
                      <a:gd name="T186" fmla="*/ 253 h 25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2" h="253">
                        <a:moveTo>
                          <a:pt x="235" y="78"/>
                        </a:moveTo>
                        <a:lnTo>
                          <a:pt x="248" y="92"/>
                        </a:lnTo>
                        <a:lnTo>
                          <a:pt x="255" y="108"/>
                        </a:lnTo>
                        <a:lnTo>
                          <a:pt x="259" y="125"/>
                        </a:lnTo>
                        <a:lnTo>
                          <a:pt x="259" y="144"/>
                        </a:lnTo>
                        <a:lnTo>
                          <a:pt x="257" y="159"/>
                        </a:lnTo>
                        <a:lnTo>
                          <a:pt x="252" y="171"/>
                        </a:lnTo>
                        <a:lnTo>
                          <a:pt x="244" y="184"/>
                        </a:lnTo>
                        <a:lnTo>
                          <a:pt x="236" y="194"/>
                        </a:lnTo>
                        <a:lnTo>
                          <a:pt x="225" y="206"/>
                        </a:lnTo>
                        <a:lnTo>
                          <a:pt x="215" y="215"/>
                        </a:lnTo>
                        <a:lnTo>
                          <a:pt x="204" y="225"/>
                        </a:lnTo>
                        <a:lnTo>
                          <a:pt x="194" y="236"/>
                        </a:lnTo>
                        <a:lnTo>
                          <a:pt x="191" y="239"/>
                        </a:lnTo>
                        <a:lnTo>
                          <a:pt x="190" y="242"/>
                        </a:lnTo>
                        <a:lnTo>
                          <a:pt x="191" y="246"/>
                        </a:lnTo>
                        <a:lnTo>
                          <a:pt x="194" y="249"/>
                        </a:lnTo>
                        <a:lnTo>
                          <a:pt x="197" y="252"/>
                        </a:lnTo>
                        <a:lnTo>
                          <a:pt x="201" y="253"/>
                        </a:lnTo>
                        <a:lnTo>
                          <a:pt x="205" y="252"/>
                        </a:lnTo>
                        <a:lnTo>
                          <a:pt x="209" y="249"/>
                        </a:lnTo>
                        <a:lnTo>
                          <a:pt x="232" y="234"/>
                        </a:lnTo>
                        <a:lnTo>
                          <a:pt x="251" y="215"/>
                        </a:lnTo>
                        <a:lnTo>
                          <a:pt x="267" y="192"/>
                        </a:lnTo>
                        <a:lnTo>
                          <a:pt x="278" y="168"/>
                        </a:lnTo>
                        <a:lnTo>
                          <a:pt x="282" y="141"/>
                        </a:lnTo>
                        <a:lnTo>
                          <a:pt x="279" y="116"/>
                        </a:lnTo>
                        <a:lnTo>
                          <a:pt x="270" y="92"/>
                        </a:lnTo>
                        <a:lnTo>
                          <a:pt x="251" y="70"/>
                        </a:lnTo>
                        <a:lnTo>
                          <a:pt x="237" y="59"/>
                        </a:lnTo>
                        <a:lnTo>
                          <a:pt x="221" y="48"/>
                        </a:lnTo>
                        <a:lnTo>
                          <a:pt x="202" y="39"/>
                        </a:lnTo>
                        <a:lnTo>
                          <a:pt x="183" y="31"/>
                        </a:lnTo>
                        <a:lnTo>
                          <a:pt x="163" y="24"/>
                        </a:lnTo>
                        <a:lnTo>
                          <a:pt x="142" y="18"/>
                        </a:lnTo>
                        <a:lnTo>
                          <a:pt x="122" y="13"/>
                        </a:lnTo>
                        <a:lnTo>
                          <a:pt x="101" y="8"/>
                        </a:lnTo>
                        <a:lnTo>
                          <a:pt x="82" y="5"/>
                        </a:lnTo>
                        <a:lnTo>
                          <a:pt x="63" y="2"/>
                        </a:lnTo>
                        <a:lnTo>
                          <a:pt x="47" y="0"/>
                        </a:lnTo>
                        <a:lnTo>
                          <a:pt x="32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4" y="4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25" y="9"/>
                        </a:lnTo>
                        <a:lnTo>
                          <a:pt x="38" y="12"/>
                        </a:lnTo>
                        <a:lnTo>
                          <a:pt x="52" y="14"/>
                        </a:lnTo>
                        <a:lnTo>
                          <a:pt x="67" y="16"/>
                        </a:lnTo>
                        <a:lnTo>
                          <a:pt x="82" y="18"/>
                        </a:lnTo>
                        <a:lnTo>
                          <a:pt x="97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5"/>
                        </a:lnTo>
                        <a:lnTo>
                          <a:pt x="162" y="40"/>
                        </a:lnTo>
                        <a:lnTo>
                          <a:pt x="177" y="46"/>
                        </a:lnTo>
                        <a:lnTo>
                          <a:pt x="192" y="53"/>
                        </a:lnTo>
                        <a:lnTo>
                          <a:pt x="208" y="60"/>
                        </a:lnTo>
                        <a:lnTo>
                          <a:pt x="222" y="69"/>
                        </a:lnTo>
                        <a:lnTo>
                          <a:pt x="235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63" name="Freeform 1219"/>
                  <p:cNvSpPr>
                    <a:spLocks/>
                  </p:cNvSpPr>
                  <p:nvPr/>
                </p:nvSpPr>
                <p:spPr bwMode="auto">
                  <a:xfrm>
                    <a:off x="5030" y="2680"/>
                    <a:ext cx="40" cy="54"/>
                  </a:xfrm>
                  <a:custGeom>
                    <a:avLst/>
                    <a:gdLst>
                      <a:gd name="T0" fmla="*/ 0 w 115"/>
                      <a:gd name="T1" fmla="*/ 0 h 236"/>
                      <a:gd name="T2" fmla="*/ 0 w 115"/>
                      <a:gd name="T3" fmla="*/ 0 h 236"/>
                      <a:gd name="T4" fmla="*/ 0 w 115"/>
                      <a:gd name="T5" fmla="*/ 0 h 236"/>
                      <a:gd name="T6" fmla="*/ 0 w 115"/>
                      <a:gd name="T7" fmla="*/ 0 h 236"/>
                      <a:gd name="T8" fmla="*/ 0 w 115"/>
                      <a:gd name="T9" fmla="*/ 0 h 236"/>
                      <a:gd name="T10" fmla="*/ 0 w 115"/>
                      <a:gd name="T11" fmla="*/ 0 h 236"/>
                      <a:gd name="T12" fmla="*/ 0 w 115"/>
                      <a:gd name="T13" fmla="*/ 0 h 236"/>
                      <a:gd name="T14" fmla="*/ 0 w 115"/>
                      <a:gd name="T15" fmla="*/ 0 h 236"/>
                      <a:gd name="T16" fmla="*/ 0 w 115"/>
                      <a:gd name="T17" fmla="*/ 0 h 236"/>
                      <a:gd name="T18" fmla="*/ 0 w 115"/>
                      <a:gd name="T19" fmla="*/ 0 h 236"/>
                      <a:gd name="T20" fmla="*/ 0 w 115"/>
                      <a:gd name="T21" fmla="*/ 0 h 236"/>
                      <a:gd name="T22" fmla="*/ 0 w 115"/>
                      <a:gd name="T23" fmla="*/ 0 h 236"/>
                      <a:gd name="T24" fmla="*/ 0 w 115"/>
                      <a:gd name="T25" fmla="*/ 0 h 236"/>
                      <a:gd name="T26" fmla="*/ 0 w 115"/>
                      <a:gd name="T27" fmla="*/ 0 h 236"/>
                      <a:gd name="T28" fmla="*/ 0 w 115"/>
                      <a:gd name="T29" fmla="*/ 0 h 236"/>
                      <a:gd name="T30" fmla="*/ 0 w 115"/>
                      <a:gd name="T31" fmla="*/ 0 h 236"/>
                      <a:gd name="T32" fmla="*/ 0 w 115"/>
                      <a:gd name="T33" fmla="*/ 0 h 236"/>
                      <a:gd name="T34" fmla="*/ 0 w 115"/>
                      <a:gd name="T35" fmla="*/ 0 h 236"/>
                      <a:gd name="T36" fmla="*/ 0 w 115"/>
                      <a:gd name="T37" fmla="*/ 0 h 236"/>
                      <a:gd name="T38" fmla="*/ 0 w 115"/>
                      <a:gd name="T39" fmla="*/ 0 h 236"/>
                      <a:gd name="T40" fmla="*/ 0 w 115"/>
                      <a:gd name="T41" fmla="*/ 0 h 236"/>
                      <a:gd name="T42" fmla="*/ 0 w 115"/>
                      <a:gd name="T43" fmla="*/ 0 h 236"/>
                      <a:gd name="T44" fmla="*/ 0 w 115"/>
                      <a:gd name="T45" fmla="*/ 0 h 236"/>
                      <a:gd name="T46" fmla="*/ 0 w 115"/>
                      <a:gd name="T47" fmla="*/ 0 h 236"/>
                      <a:gd name="T48" fmla="*/ 0 w 115"/>
                      <a:gd name="T49" fmla="*/ 0 h 236"/>
                      <a:gd name="T50" fmla="*/ 0 w 115"/>
                      <a:gd name="T51" fmla="*/ 0 h 236"/>
                      <a:gd name="T52" fmla="*/ 0 w 115"/>
                      <a:gd name="T53" fmla="*/ 0 h 236"/>
                      <a:gd name="T54" fmla="*/ 0 w 115"/>
                      <a:gd name="T55" fmla="*/ 0 h 236"/>
                      <a:gd name="T56" fmla="*/ 0 w 115"/>
                      <a:gd name="T57" fmla="*/ 0 h 236"/>
                      <a:gd name="T58" fmla="*/ 0 w 115"/>
                      <a:gd name="T59" fmla="*/ 0 h 236"/>
                      <a:gd name="T60" fmla="*/ 0 w 115"/>
                      <a:gd name="T61" fmla="*/ 0 h 236"/>
                      <a:gd name="T62" fmla="*/ 0 w 115"/>
                      <a:gd name="T63" fmla="*/ 0 h 236"/>
                      <a:gd name="T64" fmla="*/ 0 w 115"/>
                      <a:gd name="T65" fmla="*/ 0 h 236"/>
                      <a:gd name="T66" fmla="*/ 0 w 115"/>
                      <a:gd name="T67" fmla="*/ 0 h 236"/>
                      <a:gd name="T68" fmla="*/ 0 w 115"/>
                      <a:gd name="T69" fmla="*/ 0 h 236"/>
                      <a:gd name="T70" fmla="*/ 0 w 115"/>
                      <a:gd name="T71" fmla="*/ 0 h 236"/>
                      <a:gd name="T72" fmla="*/ 0 w 115"/>
                      <a:gd name="T73" fmla="*/ 0 h 236"/>
                      <a:gd name="T74" fmla="*/ 0 w 115"/>
                      <a:gd name="T75" fmla="*/ 0 h 236"/>
                      <a:gd name="T76" fmla="*/ 0 w 115"/>
                      <a:gd name="T77" fmla="*/ 0 h 236"/>
                      <a:gd name="T78" fmla="*/ 0 w 115"/>
                      <a:gd name="T79" fmla="*/ 0 h 236"/>
                      <a:gd name="T80" fmla="*/ 0 w 115"/>
                      <a:gd name="T81" fmla="*/ 0 h 2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5"/>
                      <a:gd name="T124" fmla="*/ 0 h 236"/>
                      <a:gd name="T125" fmla="*/ 115 w 115"/>
                      <a:gd name="T126" fmla="*/ 236 h 2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5" h="236">
                        <a:moveTo>
                          <a:pt x="0" y="128"/>
                        </a:moveTo>
                        <a:lnTo>
                          <a:pt x="0" y="148"/>
                        </a:lnTo>
                        <a:lnTo>
                          <a:pt x="5" y="166"/>
                        </a:lnTo>
                        <a:lnTo>
                          <a:pt x="13" y="184"/>
                        </a:lnTo>
                        <a:lnTo>
                          <a:pt x="24" y="198"/>
                        </a:lnTo>
                        <a:lnTo>
                          <a:pt x="39" y="211"/>
                        </a:lnTo>
                        <a:lnTo>
                          <a:pt x="55" y="223"/>
                        </a:lnTo>
                        <a:lnTo>
                          <a:pt x="74" y="231"/>
                        </a:lnTo>
                        <a:lnTo>
                          <a:pt x="92" y="235"/>
                        </a:lnTo>
                        <a:lnTo>
                          <a:pt x="98" y="236"/>
                        </a:lnTo>
                        <a:lnTo>
                          <a:pt x="104" y="234"/>
                        </a:lnTo>
                        <a:lnTo>
                          <a:pt x="109" y="231"/>
                        </a:lnTo>
                        <a:lnTo>
                          <a:pt x="111" y="226"/>
                        </a:lnTo>
                        <a:lnTo>
                          <a:pt x="111" y="220"/>
                        </a:lnTo>
                        <a:lnTo>
                          <a:pt x="110" y="215"/>
                        </a:lnTo>
                        <a:lnTo>
                          <a:pt x="107" y="210"/>
                        </a:lnTo>
                        <a:lnTo>
                          <a:pt x="101" y="208"/>
                        </a:lnTo>
                        <a:lnTo>
                          <a:pt x="82" y="201"/>
                        </a:lnTo>
                        <a:lnTo>
                          <a:pt x="64" y="192"/>
                        </a:lnTo>
                        <a:lnTo>
                          <a:pt x="50" y="179"/>
                        </a:lnTo>
                        <a:lnTo>
                          <a:pt x="40" y="165"/>
                        </a:lnTo>
                        <a:lnTo>
                          <a:pt x="33" y="148"/>
                        </a:lnTo>
                        <a:lnTo>
                          <a:pt x="29" y="130"/>
                        </a:lnTo>
                        <a:lnTo>
                          <a:pt x="29" y="110"/>
                        </a:lnTo>
                        <a:lnTo>
                          <a:pt x="35" y="89"/>
                        </a:lnTo>
                        <a:lnTo>
                          <a:pt x="43" y="74"/>
                        </a:lnTo>
                        <a:lnTo>
                          <a:pt x="56" y="60"/>
                        </a:lnTo>
                        <a:lnTo>
                          <a:pt x="70" y="46"/>
                        </a:lnTo>
                        <a:lnTo>
                          <a:pt x="85" y="33"/>
                        </a:lnTo>
                        <a:lnTo>
                          <a:pt x="98" y="23"/>
                        </a:lnTo>
                        <a:lnTo>
                          <a:pt x="109" y="12"/>
                        </a:lnTo>
                        <a:lnTo>
                          <a:pt x="115" y="6"/>
                        </a:lnTo>
                        <a:lnTo>
                          <a:pt x="115" y="0"/>
                        </a:lnTo>
                        <a:lnTo>
                          <a:pt x="102" y="4"/>
                        </a:lnTo>
                        <a:lnTo>
                          <a:pt x="85" y="12"/>
                        </a:lnTo>
                        <a:lnTo>
                          <a:pt x="68" y="26"/>
                        </a:lnTo>
                        <a:lnTo>
                          <a:pt x="49" y="42"/>
                        </a:lnTo>
                        <a:lnTo>
                          <a:pt x="32" y="61"/>
                        </a:lnTo>
                        <a:lnTo>
                          <a:pt x="17" y="82"/>
                        </a:lnTo>
                        <a:lnTo>
                          <a:pt x="6" y="10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64" name="Freeform 1220"/>
                  <p:cNvSpPr>
                    <a:spLocks/>
                  </p:cNvSpPr>
                  <p:nvPr/>
                </p:nvSpPr>
                <p:spPr bwMode="auto">
                  <a:xfrm>
                    <a:off x="5311" y="2643"/>
                    <a:ext cx="87" cy="73"/>
                  </a:xfrm>
                  <a:custGeom>
                    <a:avLst/>
                    <a:gdLst>
                      <a:gd name="T0" fmla="*/ 0 w 245"/>
                      <a:gd name="T1" fmla="*/ 0 h 310"/>
                      <a:gd name="T2" fmla="*/ 0 w 245"/>
                      <a:gd name="T3" fmla="*/ 0 h 310"/>
                      <a:gd name="T4" fmla="*/ 0 w 245"/>
                      <a:gd name="T5" fmla="*/ 0 h 310"/>
                      <a:gd name="T6" fmla="*/ 0 w 245"/>
                      <a:gd name="T7" fmla="*/ 0 h 310"/>
                      <a:gd name="T8" fmla="*/ 0 w 245"/>
                      <a:gd name="T9" fmla="*/ 0 h 310"/>
                      <a:gd name="T10" fmla="*/ 0 w 245"/>
                      <a:gd name="T11" fmla="*/ 0 h 310"/>
                      <a:gd name="T12" fmla="*/ 0 w 245"/>
                      <a:gd name="T13" fmla="*/ 0 h 310"/>
                      <a:gd name="T14" fmla="*/ 0 w 245"/>
                      <a:gd name="T15" fmla="*/ 0 h 310"/>
                      <a:gd name="T16" fmla="*/ 0 w 245"/>
                      <a:gd name="T17" fmla="*/ 0 h 310"/>
                      <a:gd name="T18" fmla="*/ 0 w 245"/>
                      <a:gd name="T19" fmla="*/ 0 h 310"/>
                      <a:gd name="T20" fmla="*/ 0 w 245"/>
                      <a:gd name="T21" fmla="*/ 0 h 310"/>
                      <a:gd name="T22" fmla="*/ 0 w 245"/>
                      <a:gd name="T23" fmla="*/ 0 h 310"/>
                      <a:gd name="T24" fmla="*/ 0 w 245"/>
                      <a:gd name="T25" fmla="*/ 0 h 310"/>
                      <a:gd name="T26" fmla="*/ 0 w 245"/>
                      <a:gd name="T27" fmla="*/ 0 h 310"/>
                      <a:gd name="T28" fmla="*/ 0 w 245"/>
                      <a:gd name="T29" fmla="*/ 0 h 310"/>
                      <a:gd name="T30" fmla="*/ 0 w 245"/>
                      <a:gd name="T31" fmla="*/ 0 h 310"/>
                      <a:gd name="T32" fmla="*/ 0 w 245"/>
                      <a:gd name="T33" fmla="*/ 0 h 310"/>
                      <a:gd name="T34" fmla="*/ 0 w 245"/>
                      <a:gd name="T35" fmla="*/ 0 h 310"/>
                      <a:gd name="T36" fmla="*/ 0 w 245"/>
                      <a:gd name="T37" fmla="*/ 0 h 310"/>
                      <a:gd name="T38" fmla="*/ 0 w 245"/>
                      <a:gd name="T39" fmla="*/ 0 h 310"/>
                      <a:gd name="T40" fmla="*/ 0 w 245"/>
                      <a:gd name="T41" fmla="*/ 0 h 310"/>
                      <a:gd name="T42" fmla="*/ 0 w 245"/>
                      <a:gd name="T43" fmla="*/ 0 h 310"/>
                      <a:gd name="T44" fmla="*/ 0 w 245"/>
                      <a:gd name="T45" fmla="*/ 0 h 310"/>
                      <a:gd name="T46" fmla="*/ 0 w 245"/>
                      <a:gd name="T47" fmla="*/ 0 h 310"/>
                      <a:gd name="T48" fmla="*/ 0 w 245"/>
                      <a:gd name="T49" fmla="*/ 0 h 310"/>
                      <a:gd name="T50" fmla="*/ 0 w 245"/>
                      <a:gd name="T51" fmla="*/ 0 h 310"/>
                      <a:gd name="T52" fmla="*/ 0 w 245"/>
                      <a:gd name="T53" fmla="*/ 0 h 310"/>
                      <a:gd name="T54" fmla="*/ 0 w 245"/>
                      <a:gd name="T55" fmla="*/ 0 h 310"/>
                      <a:gd name="T56" fmla="*/ 0 w 245"/>
                      <a:gd name="T57" fmla="*/ 0 h 310"/>
                      <a:gd name="T58" fmla="*/ 0 w 245"/>
                      <a:gd name="T59" fmla="*/ 0 h 310"/>
                      <a:gd name="T60" fmla="*/ 0 w 245"/>
                      <a:gd name="T61" fmla="*/ 0 h 310"/>
                      <a:gd name="T62" fmla="*/ 0 w 245"/>
                      <a:gd name="T63" fmla="*/ 0 h 310"/>
                      <a:gd name="T64" fmla="*/ 0 w 245"/>
                      <a:gd name="T65" fmla="*/ 0 h 310"/>
                      <a:gd name="T66" fmla="*/ 0 w 245"/>
                      <a:gd name="T67" fmla="*/ 0 h 310"/>
                      <a:gd name="T68" fmla="*/ 0 w 245"/>
                      <a:gd name="T69" fmla="*/ 0 h 310"/>
                      <a:gd name="T70" fmla="*/ 0 w 245"/>
                      <a:gd name="T71" fmla="*/ 0 h 310"/>
                      <a:gd name="T72" fmla="*/ 0 w 245"/>
                      <a:gd name="T73" fmla="*/ 0 h 310"/>
                      <a:gd name="T74" fmla="*/ 0 w 245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5"/>
                      <a:gd name="T115" fmla="*/ 0 h 310"/>
                      <a:gd name="T116" fmla="*/ 245 w 245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5" h="310">
                        <a:moveTo>
                          <a:pt x="200" y="116"/>
                        </a:moveTo>
                        <a:lnTo>
                          <a:pt x="208" y="124"/>
                        </a:lnTo>
                        <a:lnTo>
                          <a:pt x="214" y="133"/>
                        </a:lnTo>
                        <a:lnTo>
                          <a:pt x="220" y="144"/>
                        </a:lnTo>
                        <a:lnTo>
                          <a:pt x="223" y="154"/>
                        </a:lnTo>
                        <a:lnTo>
                          <a:pt x="226" y="164"/>
                        </a:lnTo>
                        <a:lnTo>
                          <a:pt x="224" y="176"/>
                        </a:lnTo>
                        <a:lnTo>
                          <a:pt x="222" y="187"/>
                        </a:lnTo>
                        <a:lnTo>
                          <a:pt x="216" y="198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9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2" y="264"/>
                        </a:lnTo>
                        <a:lnTo>
                          <a:pt x="132" y="275"/>
                        </a:lnTo>
                        <a:lnTo>
                          <a:pt x="128" y="278"/>
                        </a:lnTo>
                        <a:lnTo>
                          <a:pt x="126" y="283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2" y="306"/>
                        </a:lnTo>
                        <a:lnTo>
                          <a:pt x="126" y="309"/>
                        </a:lnTo>
                        <a:lnTo>
                          <a:pt x="131" y="310"/>
                        </a:lnTo>
                        <a:lnTo>
                          <a:pt x="135" y="310"/>
                        </a:lnTo>
                        <a:lnTo>
                          <a:pt x="139" y="309"/>
                        </a:lnTo>
                        <a:lnTo>
                          <a:pt x="142" y="306"/>
                        </a:lnTo>
                        <a:lnTo>
                          <a:pt x="154" y="292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20" y="233"/>
                        </a:lnTo>
                        <a:lnTo>
                          <a:pt x="230" y="219"/>
                        </a:lnTo>
                        <a:lnTo>
                          <a:pt x="238" y="204"/>
                        </a:lnTo>
                        <a:lnTo>
                          <a:pt x="244" y="186"/>
                        </a:lnTo>
                        <a:lnTo>
                          <a:pt x="245" y="169"/>
                        </a:lnTo>
                        <a:lnTo>
                          <a:pt x="243" y="152"/>
                        </a:lnTo>
                        <a:lnTo>
                          <a:pt x="237" y="134"/>
                        </a:lnTo>
                        <a:lnTo>
                          <a:pt x="228" y="119"/>
                        </a:lnTo>
                        <a:lnTo>
                          <a:pt x="217" y="105"/>
                        </a:lnTo>
                        <a:lnTo>
                          <a:pt x="203" y="93"/>
                        </a:lnTo>
                        <a:lnTo>
                          <a:pt x="188" y="83"/>
                        </a:lnTo>
                        <a:lnTo>
                          <a:pt x="176" y="76"/>
                        </a:lnTo>
                        <a:lnTo>
                          <a:pt x="163" y="69"/>
                        </a:lnTo>
                        <a:lnTo>
                          <a:pt x="151" y="61"/>
                        </a:lnTo>
                        <a:lnTo>
                          <a:pt x="136" y="54"/>
                        </a:lnTo>
                        <a:lnTo>
                          <a:pt x="122" y="46"/>
                        </a:lnTo>
                        <a:lnTo>
                          <a:pt x="107" y="39"/>
                        </a:lnTo>
                        <a:lnTo>
                          <a:pt x="93" y="31"/>
                        </a:lnTo>
                        <a:lnTo>
                          <a:pt x="79" y="24"/>
                        </a:lnTo>
                        <a:lnTo>
                          <a:pt x="66" y="18"/>
                        </a:lnTo>
                        <a:lnTo>
                          <a:pt x="53" y="13"/>
                        </a:lnTo>
                        <a:lnTo>
                          <a:pt x="40" y="8"/>
                        </a:lnTo>
                        <a:lnTo>
                          <a:pt x="30" y="5"/>
                        </a:lnTo>
                        <a:lnTo>
                          <a:pt x="20" y="1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6" y="20"/>
                        </a:lnTo>
                        <a:lnTo>
                          <a:pt x="47" y="25"/>
                        </a:lnTo>
                        <a:lnTo>
                          <a:pt x="60" y="31"/>
                        </a:lnTo>
                        <a:lnTo>
                          <a:pt x="73" y="37"/>
                        </a:lnTo>
                        <a:lnTo>
                          <a:pt x="86" y="44"/>
                        </a:lnTo>
                        <a:lnTo>
                          <a:pt x="99" y="51"/>
                        </a:lnTo>
                        <a:lnTo>
                          <a:pt x="113" y="57"/>
                        </a:lnTo>
                        <a:lnTo>
                          <a:pt x="126" y="64"/>
                        </a:lnTo>
                        <a:lnTo>
                          <a:pt x="139" y="71"/>
                        </a:lnTo>
                        <a:lnTo>
                          <a:pt x="152" y="79"/>
                        </a:lnTo>
                        <a:lnTo>
                          <a:pt x="165" y="88"/>
                        </a:lnTo>
                        <a:lnTo>
                          <a:pt x="176" y="96"/>
                        </a:lnTo>
                        <a:lnTo>
                          <a:pt x="188" y="106"/>
                        </a:lnTo>
                        <a:lnTo>
                          <a:pt x="200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pic>
              <p:nvPicPr>
                <p:cNvPr id="252" name="Picture 1221" descr="access_point_stylized_gray_small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" y="3642"/>
                  <a:ext cx="43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roup 1222"/>
              <p:cNvGrpSpPr>
                <a:grpSpLocks/>
              </p:cNvGrpSpPr>
              <p:nvPr/>
            </p:nvGrpSpPr>
            <p:grpSpPr bwMode="auto">
              <a:xfrm>
                <a:off x="3552" y="2211"/>
                <a:ext cx="251" cy="226"/>
                <a:chOff x="5072" y="3611"/>
                <a:chExt cx="459" cy="380"/>
              </a:xfrm>
            </p:grpSpPr>
            <p:grpSp>
              <p:nvGrpSpPr>
                <p:cNvPr id="237" name="Group 1223"/>
                <p:cNvGrpSpPr>
                  <a:grpSpLocks/>
                </p:cNvGrpSpPr>
                <p:nvPr/>
              </p:nvGrpSpPr>
              <p:grpSpPr bwMode="auto">
                <a:xfrm>
                  <a:off x="5144" y="3611"/>
                  <a:ext cx="387" cy="99"/>
                  <a:chOff x="5030" y="2639"/>
                  <a:chExt cx="387" cy="99"/>
                </a:xfrm>
              </p:grpSpPr>
              <p:sp>
                <p:nvSpPr>
                  <p:cNvPr id="239" name="Freeform 1224"/>
                  <p:cNvSpPr>
                    <a:spLocks/>
                  </p:cNvSpPr>
                  <p:nvPr/>
                </p:nvSpPr>
                <p:spPr bwMode="auto">
                  <a:xfrm>
                    <a:off x="5134" y="2657"/>
                    <a:ext cx="69" cy="55"/>
                  </a:xfrm>
                  <a:custGeom>
                    <a:avLst/>
                    <a:gdLst>
                      <a:gd name="T0" fmla="*/ 0 w 199"/>
                      <a:gd name="T1" fmla="*/ 0 h 232"/>
                      <a:gd name="T2" fmla="*/ 0 w 199"/>
                      <a:gd name="T3" fmla="*/ 0 h 232"/>
                      <a:gd name="T4" fmla="*/ 0 w 199"/>
                      <a:gd name="T5" fmla="*/ 0 h 232"/>
                      <a:gd name="T6" fmla="*/ 0 w 199"/>
                      <a:gd name="T7" fmla="*/ 0 h 232"/>
                      <a:gd name="T8" fmla="*/ 0 w 199"/>
                      <a:gd name="T9" fmla="*/ 0 h 232"/>
                      <a:gd name="T10" fmla="*/ 0 w 199"/>
                      <a:gd name="T11" fmla="*/ 0 h 232"/>
                      <a:gd name="T12" fmla="*/ 0 w 199"/>
                      <a:gd name="T13" fmla="*/ 0 h 232"/>
                      <a:gd name="T14" fmla="*/ 0 w 199"/>
                      <a:gd name="T15" fmla="*/ 0 h 232"/>
                      <a:gd name="T16" fmla="*/ 0 w 199"/>
                      <a:gd name="T17" fmla="*/ 0 h 232"/>
                      <a:gd name="T18" fmla="*/ 0 w 199"/>
                      <a:gd name="T19" fmla="*/ 0 h 232"/>
                      <a:gd name="T20" fmla="*/ 0 w 199"/>
                      <a:gd name="T21" fmla="*/ 0 h 232"/>
                      <a:gd name="T22" fmla="*/ 0 w 199"/>
                      <a:gd name="T23" fmla="*/ 0 h 232"/>
                      <a:gd name="T24" fmla="*/ 0 w 199"/>
                      <a:gd name="T25" fmla="*/ 0 h 232"/>
                      <a:gd name="T26" fmla="*/ 0 w 199"/>
                      <a:gd name="T27" fmla="*/ 0 h 232"/>
                      <a:gd name="T28" fmla="*/ 0 w 199"/>
                      <a:gd name="T29" fmla="*/ 0 h 232"/>
                      <a:gd name="T30" fmla="*/ 0 w 199"/>
                      <a:gd name="T31" fmla="*/ 0 h 232"/>
                      <a:gd name="T32" fmla="*/ 0 w 199"/>
                      <a:gd name="T33" fmla="*/ 0 h 232"/>
                      <a:gd name="T34" fmla="*/ 0 w 199"/>
                      <a:gd name="T35" fmla="*/ 0 h 232"/>
                      <a:gd name="T36" fmla="*/ 0 w 199"/>
                      <a:gd name="T37" fmla="*/ 0 h 232"/>
                      <a:gd name="T38" fmla="*/ 0 w 199"/>
                      <a:gd name="T39" fmla="*/ 0 h 232"/>
                      <a:gd name="T40" fmla="*/ 0 w 199"/>
                      <a:gd name="T41" fmla="*/ 0 h 232"/>
                      <a:gd name="T42" fmla="*/ 0 w 199"/>
                      <a:gd name="T43" fmla="*/ 0 h 232"/>
                      <a:gd name="T44" fmla="*/ 0 w 199"/>
                      <a:gd name="T45" fmla="*/ 0 h 232"/>
                      <a:gd name="T46" fmla="*/ 0 w 199"/>
                      <a:gd name="T47" fmla="*/ 0 h 232"/>
                      <a:gd name="T48" fmla="*/ 0 w 199"/>
                      <a:gd name="T49" fmla="*/ 0 h 232"/>
                      <a:gd name="T50" fmla="*/ 0 w 199"/>
                      <a:gd name="T51" fmla="*/ 0 h 232"/>
                      <a:gd name="T52" fmla="*/ 0 w 199"/>
                      <a:gd name="T53" fmla="*/ 0 h 232"/>
                      <a:gd name="T54" fmla="*/ 0 w 199"/>
                      <a:gd name="T55" fmla="*/ 0 h 232"/>
                      <a:gd name="T56" fmla="*/ 0 w 199"/>
                      <a:gd name="T57" fmla="*/ 0 h 232"/>
                      <a:gd name="T58" fmla="*/ 0 w 199"/>
                      <a:gd name="T59" fmla="*/ 0 h 232"/>
                      <a:gd name="T60" fmla="*/ 0 w 199"/>
                      <a:gd name="T61" fmla="*/ 0 h 232"/>
                      <a:gd name="T62" fmla="*/ 0 w 199"/>
                      <a:gd name="T63" fmla="*/ 0 h 232"/>
                      <a:gd name="T64" fmla="*/ 0 w 199"/>
                      <a:gd name="T65" fmla="*/ 0 h 232"/>
                      <a:gd name="T66" fmla="*/ 0 w 199"/>
                      <a:gd name="T67" fmla="*/ 0 h 232"/>
                      <a:gd name="T68" fmla="*/ 0 w 199"/>
                      <a:gd name="T69" fmla="*/ 0 h 232"/>
                      <a:gd name="T70" fmla="*/ 0 w 199"/>
                      <a:gd name="T71" fmla="*/ 0 h 232"/>
                      <a:gd name="T72" fmla="*/ 0 w 199"/>
                      <a:gd name="T73" fmla="*/ 0 h 232"/>
                      <a:gd name="T74" fmla="*/ 0 w 199"/>
                      <a:gd name="T75" fmla="*/ 0 h 232"/>
                      <a:gd name="T76" fmla="*/ 0 w 199"/>
                      <a:gd name="T77" fmla="*/ 0 h 232"/>
                      <a:gd name="T78" fmla="*/ 0 w 199"/>
                      <a:gd name="T79" fmla="*/ 0 h 232"/>
                      <a:gd name="T80" fmla="*/ 0 w 199"/>
                      <a:gd name="T81" fmla="*/ 0 h 232"/>
                      <a:gd name="T82" fmla="*/ 0 w 199"/>
                      <a:gd name="T83" fmla="*/ 0 h 232"/>
                      <a:gd name="T84" fmla="*/ 0 w 199"/>
                      <a:gd name="T85" fmla="*/ 0 h 232"/>
                      <a:gd name="T86" fmla="*/ 0 w 199"/>
                      <a:gd name="T87" fmla="*/ 0 h 232"/>
                      <a:gd name="T88" fmla="*/ 0 w 199"/>
                      <a:gd name="T89" fmla="*/ 0 h 232"/>
                      <a:gd name="T90" fmla="*/ 0 w 199"/>
                      <a:gd name="T91" fmla="*/ 0 h 232"/>
                      <a:gd name="T92" fmla="*/ 0 w 199"/>
                      <a:gd name="T93" fmla="*/ 0 h 232"/>
                      <a:gd name="T94" fmla="*/ 0 w 199"/>
                      <a:gd name="T95" fmla="*/ 0 h 232"/>
                      <a:gd name="T96" fmla="*/ 0 w 199"/>
                      <a:gd name="T97" fmla="*/ 0 h 23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99"/>
                      <a:gd name="T148" fmla="*/ 0 h 232"/>
                      <a:gd name="T149" fmla="*/ 199 w 199"/>
                      <a:gd name="T150" fmla="*/ 232 h 23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99" h="232">
                        <a:moveTo>
                          <a:pt x="70" y="29"/>
                        </a:moveTo>
                        <a:lnTo>
                          <a:pt x="55" y="39"/>
                        </a:lnTo>
                        <a:lnTo>
                          <a:pt x="42" y="50"/>
                        </a:lnTo>
                        <a:lnTo>
                          <a:pt x="30" y="63"/>
                        </a:lnTo>
                        <a:lnTo>
                          <a:pt x="20" y="77"/>
                        </a:lnTo>
                        <a:lnTo>
                          <a:pt x="12" y="91"/>
                        </a:lnTo>
                        <a:lnTo>
                          <a:pt x="6" y="108"/>
                        </a:lnTo>
                        <a:lnTo>
                          <a:pt x="2" y="125"/>
                        </a:lnTo>
                        <a:lnTo>
                          <a:pt x="0" y="142"/>
                        </a:lnTo>
                        <a:lnTo>
                          <a:pt x="2" y="166"/>
                        </a:lnTo>
                        <a:lnTo>
                          <a:pt x="12" y="186"/>
                        </a:lnTo>
                        <a:lnTo>
                          <a:pt x="26" y="203"/>
                        </a:lnTo>
                        <a:lnTo>
                          <a:pt x="45" y="216"/>
                        </a:lnTo>
                        <a:lnTo>
                          <a:pt x="66" y="226"/>
                        </a:lnTo>
                        <a:lnTo>
                          <a:pt x="88" y="230"/>
                        </a:lnTo>
                        <a:lnTo>
                          <a:pt x="111" y="232"/>
                        </a:lnTo>
                        <a:lnTo>
                          <a:pt x="134" y="228"/>
                        </a:lnTo>
                        <a:lnTo>
                          <a:pt x="138" y="228"/>
                        </a:lnTo>
                        <a:lnTo>
                          <a:pt x="143" y="226"/>
                        </a:lnTo>
                        <a:lnTo>
                          <a:pt x="147" y="222"/>
                        </a:lnTo>
                        <a:lnTo>
                          <a:pt x="148" y="218"/>
                        </a:lnTo>
                        <a:lnTo>
                          <a:pt x="145" y="212"/>
                        </a:lnTo>
                        <a:lnTo>
                          <a:pt x="141" y="207"/>
                        </a:lnTo>
                        <a:lnTo>
                          <a:pt x="135" y="203"/>
                        </a:lnTo>
                        <a:lnTo>
                          <a:pt x="129" y="201"/>
                        </a:lnTo>
                        <a:lnTo>
                          <a:pt x="117" y="197"/>
                        </a:lnTo>
                        <a:lnTo>
                          <a:pt x="105" y="195"/>
                        </a:lnTo>
                        <a:lnTo>
                          <a:pt x="94" y="193"/>
                        </a:lnTo>
                        <a:lnTo>
                          <a:pt x="83" y="190"/>
                        </a:lnTo>
                        <a:lnTo>
                          <a:pt x="73" y="187"/>
                        </a:lnTo>
                        <a:lnTo>
                          <a:pt x="62" y="182"/>
                        </a:lnTo>
                        <a:lnTo>
                          <a:pt x="53" y="176"/>
                        </a:lnTo>
                        <a:lnTo>
                          <a:pt x="43" y="167"/>
                        </a:lnTo>
                        <a:lnTo>
                          <a:pt x="40" y="128"/>
                        </a:lnTo>
                        <a:lnTo>
                          <a:pt x="49" y="96"/>
                        </a:lnTo>
                        <a:lnTo>
                          <a:pt x="68" y="71"/>
                        </a:lnTo>
                        <a:lnTo>
                          <a:pt x="94" y="50"/>
                        </a:lnTo>
                        <a:lnTo>
                          <a:pt x="122" y="34"/>
                        </a:lnTo>
                        <a:lnTo>
                          <a:pt x="151" y="21"/>
                        </a:lnTo>
                        <a:lnTo>
                          <a:pt x="178" y="12"/>
                        </a:lnTo>
                        <a:lnTo>
                          <a:pt x="199" y="4"/>
                        </a:lnTo>
                        <a:lnTo>
                          <a:pt x="186" y="1"/>
                        </a:lnTo>
                        <a:lnTo>
                          <a:pt x="172" y="0"/>
                        </a:lnTo>
                        <a:lnTo>
                          <a:pt x="156" y="2"/>
                        </a:lnTo>
                        <a:lnTo>
                          <a:pt x="138" y="4"/>
                        </a:lnTo>
                        <a:lnTo>
                          <a:pt x="121" y="10"/>
                        </a:lnTo>
                        <a:lnTo>
                          <a:pt x="103" y="16"/>
                        </a:lnTo>
                        <a:lnTo>
                          <a:pt x="86" y="23"/>
                        </a:lnTo>
                        <a:lnTo>
                          <a:pt x="70" y="2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0" name="Freeform 1225"/>
                  <p:cNvSpPr>
                    <a:spLocks/>
                  </p:cNvSpPr>
                  <p:nvPr/>
                </p:nvSpPr>
                <p:spPr bwMode="auto">
                  <a:xfrm>
                    <a:off x="5252" y="2656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0"/>
                      <a:gd name="T2" fmla="*/ 0 w 128"/>
                      <a:gd name="T3" fmla="*/ 0 h 180"/>
                      <a:gd name="T4" fmla="*/ 0 w 128"/>
                      <a:gd name="T5" fmla="*/ 0 h 180"/>
                      <a:gd name="T6" fmla="*/ 0 w 128"/>
                      <a:gd name="T7" fmla="*/ 0 h 180"/>
                      <a:gd name="T8" fmla="*/ 0 w 128"/>
                      <a:gd name="T9" fmla="*/ 0 h 180"/>
                      <a:gd name="T10" fmla="*/ 0 w 128"/>
                      <a:gd name="T11" fmla="*/ 0 h 180"/>
                      <a:gd name="T12" fmla="*/ 0 w 128"/>
                      <a:gd name="T13" fmla="*/ 0 h 180"/>
                      <a:gd name="T14" fmla="*/ 0 w 128"/>
                      <a:gd name="T15" fmla="*/ 0 h 180"/>
                      <a:gd name="T16" fmla="*/ 0 w 128"/>
                      <a:gd name="T17" fmla="*/ 0 h 180"/>
                      <a:gd name="T18" fmla="*/ 0 w 128"/>
                      <a:gd name="T19" fmla="*/ 0 h 180"/>
                      <a:gd name="T20" fmla="*/ 0 w 128"/>
                      <a:gd name="T21" fmla="*/ 0 h 180"/>
                      <a:gd name="T22" fmla="*/ 0 w 128"/>
                      <a:gd name="T23" fmla="*/ 0 h 180"/>
                      <a:gd name="T24" fmla="*/ 0 w 128"/>
                      <a:gd name="T25" fmla="*/ 0 h 180"/>
                      <a:gd name="T26" fmla="*/ 0 w 128"/>
                      <a:gd name="T27" fmla="*/ 0 h 180"/>
                      <a:gd name="T28" fmla="*/ 0 w 128"/>
                      <a:gd name="T29" fmla="*/ 0 h 180"/>
                      <a:gd name="T30" fmla="*/ 0 w 128"/>
                      <a:gd name="T31" fmla="*/ 0 h 180"/>
                      <a:gd name="T32" fmla="*/ 0 w 128"/>
                      <a:gd name="T33" fmla="*/ 0 h 180"/>
                      <a:gd name="T34" fmla="*/ 0 w 128"/>
                      <a:gd name="T35" fmla="*/ 0 h 180"/>
                      <a:gd name="T36" fmla="*/ 0 w 128"/>
                      <a:gd name="T37" fmla="*/ 0 h 180"/>
                      <a:gd name="T38" fmla="*/ 0 w 128"/>
                      <a:gd name="T39" fmla="*/ 0 h 180"/>
                      <a:gd name="T40" fmla="*/ 0 w 128"/>
                      <a:gd name="T41" fmla="*/ 0 h 180"/>
                      <a:gd name="T42" fmla="*/ 0 w 128"/>
                      <a:gd name="T43" fmla="*/ 0 h 180"/>
                      <a:gd name="T44" fmla="*/ 0 w 128"/>
                      <a:gd name="T45" fmla="*/ 0 h 180"/>
                      <a:gd name="T46" fmla="*/ 0 w 128"/>
                      <a:gd name="T47" fmla="*/ 0 h 180"/>
                      <a:gd name="T48" fmla="*/ 0 w 128"/>
                      <a:gd name="T49" fmla="*/ 0 h 180"/>
                      <a:gd name="T50" fmla="*/ 0 w 128"/>
                      <a:gd name="T51" fmla="*/ 0 h 180"/>
                      <a:gd name="T52" fmla="*/ 0 w 128"/>
                      <a:gd name="T53" fmla="*/ 0 h 180"/>
                      <a:gd name="T54" fmla="*/ 0 w 128"/>
                      <a:gd name="T55" fmla="*/ 0 h 180"/>
                      <a:gd name="T56" fmla="*/ 0 w 128"/>
                      <a:gd name="T57" fmla="*/ 0 h 180"/>
                      <a:gd name="T58" fmla="*/ 0 w 128"/>
                      <a:gd name="T59" fmla="*/ 0 h 180"/>
                      <a:gd name="T60" fmla="*/ 0 w 128"/>
                      <a:gd name="T61" fmla="*/ 0 h 180"/>
                      <a:gd name="T62" fmla="*/ 0 w 128"/>
                      <a:gd name="T63" fmla="*/ 0 h 180"/>
                      <a:gd name="T64" fmla="*/ 0 w 128"/>
                      <a:gd name="T65" fmla="*/ 0 h 180"/>
                      <a:gd name="T66" fmla="*/ 0 w 128"/>
                      <a:gd name="T67" fmla="*/ 0 h 180"/>
                      <a:gd name="T68" fmla="*/ 0 w 128"/>
                      <a:gd name="T69" fmla="*/ 0 h 180"/>
                      <a:gd name="T70" fmla="*/ 0 w 128"/>
                      <a:gd name="T71" fmla="*/ 0 h 180"/>
                      <a:gd name="T72" fmla="*/ 0 w 128"/>
                      <a:gd name="T73" fmla="*/ 0 h 180"/>
                      <a:gd name="T74" fmla="*/ 0 w 128"/>
                      <a:gd name="T75" fmla="*/ 0 h 180"/>
                      <a:gd name="T76" fmla="*/ 0 w 128"/>
                      <a:gd name="T77" fmla="*/ 0 h 180"/>
                      <a:gd name="T78" fmla="*/ 0 w 128"/>
                      <a:gd name="T79" fmla="*/ 0 h 180"/>
                      <a:gd name="T80" fmla="*/ 0 w 128"/>
                      <a:gd name="T81" fmla="*/ 0 h 18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0"/>
                      <a:gd name="T125" fmla="*/ 128 w 128"/>
                      <a:gd name="T126" fmla="*/ 180 h 18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0">
                        <a:moveTo>
                          <a:pt x="108" y="59"/>
                        </a:moveTo>
                        <a:lnTo>
                          <a:pt x="113" y="77"/>
                        </a:lnTo>
                        <a:lnTo>
                          <a:pt x="111" y="94"/>
                        </a:lnTo>
                        <a:lnTo>
                          <a:pt x="103" y="108"/>
                        </a:lnTo>
                        <a:lnTo>
                          <a:pt x="91" y="121"/>
                        </a:lnTo>
                        <a:lnTo>
                          <a:pt x="77" y="132"/>
                        </a:lnTo>
                        <a:lnTo>
                          <a:pt x="61" y="144"/>
                        </a:lnTo>
                        <a:lnTo>
                          <a:pt x="45" y="154"/>
                        </a:lnTo>
                        <a:lnTo>
                          <a:pt x="30" y="164"/>
                        </a:lnTo>
                        <a:lnTo>
                          <a:pt x="28" y="168"/>
                        </a:lnTo>
                        <a:lnTo>
                          <a:pt x="27" y="170"/>
                        </a:lnTo>
                        <a:lnTo>
                          <a:pt x="27" y="174"/>
                        </a:lnTo>
                        <a:lnTo>
                          <a:pt x="28" y="177"/>
                        </a:lnTo>
                        <a:lnTo>
                          <a:pt x="32" y="179"/>
                        </a:lnTo>
                        <a:lnTo>
                          <a:pt x="35" y="180"/>
                        </a:lnTo>
                        <a:lnTo>
                          <a:pt x="37" y="180"/>
                        </a:lnTo>
                        <a:lnTo>
                          <a:pt x="41" y="179"/>
                        </a:lnTo>
                        <a:lnTo>
                          <a:pt x="60" y="169"/>
                        </a:lnTo>
                        <a:lnTo>
                          <a:pt x="77" y="158"/>
                        </a:lnTo>
                        <a:lnTo>
                          <a:pt x="94" y="145"/>
                        </a:lnTo>
                        <a:lnTo>
                          <a:pt x="109" y="130"/>
                        </a:lnTo>
                        <a:lnTo>
                          <a:pt x="120" y="114"/>
                        </a:lnTo>
                        <a:lnTo>
                          <a:pt x="127" y="95"/>
                        </a:lnTo>
                        <a:lnTo>
                          <a:pt x="128" y="76"/>
                        </a:lnTo>
                        <a:lnTo>
                          <a:pt x="123" y="55"/>
                        </a:lnTo>
                        <a:lnTo>
                          <a:pt x="113" y="39"/>
                        </a:lnTo>
                        <a:lnTo>
                          <a:pt x="97" y="25"/>
                        </a:lnTo>
                        <a:lnTo>
                          <a:pt x="79" y="15"/>
                        </a:lnTo>
                        <a:lnTo>
                          <a:pt x="57" y="7"/>
                        </a:lnTo>
                        <a:lnTo>
                          <a:pt x="36" y="2"/>
                        </a:lnTo>
                        <a:lnTo>
                          <a:pt x="19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14" y="9"/>
                        </a:lnTo>
                        <a:lnTo>
                          <a:pt x="29" y="14"/>
                        </a:lnTo>
                        <a:lnTo>
                          <a:pt x="46" y="19"/>
                        </a:lnTo>
                        <a:lnTo>
                          <a:pt x="61" y="23"/>
                        </a:lnTo>
                        <a:lnTo>
                          <a:pt x="76" y="29"/>
                        </a:lnTo>
                        <a:lnTo>
                          <a:pt x="89" y="37"/>
                        </a:lnTo>
                        <a:lnTo>
                          <a:pt x="100" y="46"/>
                        </a:lnTo>
                        <a:lnTo>
                          <a:pt x="108" y="5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1" name="Freeform 1226"/>
                  <p:cNvSpPr>
                    <a:spLocks/>
                  </p:cNvSpPr>
                  <p:nvPr/>
                </p:nvSpPr>
                <p:spPr bwMode="auto">
                  <a:xfrm>
                    <a:off x="5089" y="2646"/>
                    <a:ext cx="114" cy="88"/>
                  </a:xfrm>
                  <a:custGeom>
                    <a:avLst/>
                    <a:gdLst>
                      <a:gd name="T0" fmla="*/ 0 w 322"/>
                      <a:gd name="T1" fmla="*/ 0 h 378"/>
                      <a:gd name="T2" fmla="*/ 0 w 322"/>
                      <a:gd name="T3" fmla="*/ 0 h 378"/>
                      <a:gd name="T4" fmla="*/ 0 w 322"/>
                      <a:gd name="T5" fmla="*/ 0 h 378"/>
                      <a:gd name="T6" fmla="*/ 0 w 322"/>
                      <a:gd name="T7" fmla="*/ 0 h 378"/>
                      <a:gd name="T8" fmla="*/ 0 w 322"/>
                      <a:gd name="T9" fmla="*/ 0 h 378"/>
                      <a:gd name="T10" fmla="*/ 0 w 322"/>
                      <a:gd name="T11" fmla="*/ 0 h 378"/>
                      <a:gd name="T12" fmla="*/ 0 w 322"/>
                      <a:gd name="T13" fmla="*/ 0 h 378"/>
                      <a:gd name="T14" fmla="*/ 0 w 322"/>
                      <a:gd name="T15" fmla="*/ 0 h 378"/>
                      <a:gd name="T16" fmla="*/ 0 w 322"/>
                      <a:gd name="T17" fmla="*/ 0 h 378"/>
                      <a:gd name="T18" fmla="*/ 0 w 322"/>
                      <a:gd name="T19" fmla="*/ 0 h 378"/>
                      <a:gd name="T20" fmla="*/ 0 w 322"/>
                      <a:gd name="T21" fmla="*/ 0 h 378"/>
                      <a:gd name="T22" fmla="*/ 0 w 322"/>
                      <a:gd name="T23" fmla="*/ 0 h 378"/>
                      <a:gd name="T24" fmla="*/ 0 w 322"/>
                      <a:gd name="T25" fmla="*/ 0 h 378"/>
                      <a:gd name="T26" fmla="*/ 0 w 322"/>
                      <a:gd name="T27" fmla="*/ 0 h 378"/>
                      <a:gd name="T28" fmla="*/ 0 w 322"/>
                      <a:gd name="T29" fmla="*/ 0 h 378"/>
                      <a:gd name="T30" fmla="*/ 0 w 322"/>
                      <a:gd name="T31" fmla="*/ 0 h 378"/>
                      <a:gd name="T32" fmla="*/ 0 w 322"/>
                      <a:gd name="T33" fmla="*/ 0 h 378"/>
                      <a:gd name="T34" fmla="*/ 0 w 322"/>
                      <a:gd name="T35" fmla="*/ 0 h 378"/>
                      <a:gd name="T36" fmla="*/ 0 w 322"/>
                      <a:gd name="T37" fmla="*/ 0 h 378"/>
                      <a:gd name="T38" fmla="*/ 0 w 322"/>
                      <a:gd name="T39" fmla="*/ 0 h 378"/>
                      <a:gd name="T40" fmla="*/ 0 w 322"/>
                      <a:gd name="T41" fmla="*/ 0 h 378"/>
                      <a:gd name="T42" fmla="*/ 0 w 322"/>
                      <a:gd name="T43" fmla="*/ 0 h 378"/>
                      <a:gd name="T44" fmla="*/ 0 w 322"/>
                      <a:gd name="T45" fmla="*/ 0 h 378"/>
                      <a:gd name="T46" fmla="*/ 0 w 322"/>
                      <a:gd name="T47" fmla="*/ 0 h 378"/>
                      <a:gd name="T48" fmla="*/ 0 w 322"/>
                      <a:gd name="T49" fmla="*/ 0 h 378"/>
                      <a:gd name="T50" fmla="*/ 0 w 322"/>
                      <a:gd name="T51" fmla="*/ 0 h 378"/>
                      <a:gd name="T52" fmla="*/ 0 w 322"/>
                      <a:gd name="T53" fmla="*/ 0 h 378"/>
                      <a:gd name="T54" fmla="*/ 0 w 322"/>
                      <a:gd name="T55" fmla="*/ 0 h 378"/>
                      <a:gd name="T56" fmla="*/ 0 w 322"/>
                      <a:gd name="T57" fmla="*/ 0 h 378"/>
                      <a:gd name="T58" fmla="*/ 0 w 322"/>
                      <a:gd name="T59" fmla="*/ 0 h 378"/>
                      <a:gd name="T60" fmla="*/ 0 w 322"/>
                      <a:gd name="T61" fmla="*/ 0 h 378"/>
                      <a:gd name="T62" fmla="*/ 0 w 322"/>
                      <a:gd name="T63" fmla="*/ 0 h 378"/>
                      <a:gd name="T64" fmla="*/ 0 w 322"/>
                      <a:gd name="T65" fmla="*/ 0 h 378"/>
                      <a:gd name="T66" fmla="*/ 0 w 322"/>
                      <a:gd name="T67" fmla="*/ 0 h 378"/>
                      <a:gd name="T68" fmla="*/ 0 w 322"/>
                      <a:gd name="T69" fmla="*/ 0 h 378"/>
                      <a:gd name="T70" fmla="*/ 0 w 322"/>
                      <a:gd name="T71" fmla="*/ 0 h 378"/>
                      <a:gd name="T72" fmla="*/ 0 w 322"/>
                      <a:gd name="T73" fmla="*/ 0 h 378"/>
                      <a:gd name="T74" fmla="*/ 0 w 322"/>
                      <a:gd name="T75" fmla="*/ 0 h 378"/>
                      <a:gd name="T76" fmla="*/ 0 w 322"/>
                      <a:gd name="T77" fmla="*/ 0 h 378"/>
                      <a:gd name="T78" fmla="*/ 0 w 322"/>
                      <a:gd name="T79" fmla="*/ 0 h 378"/>
                      <a:gd name="T80" fmla="*/ 0 w 322"/>
                      <a:gd name="T81" fmla="*/ 0 h 378"/>
                      <a:gd name="T82" fmla="*/ 0 w 322"/>
                      <a:gd name="T83" fmla="*/ 0 h 378"/>
                      <a:gd name="T84" fmla="*/ 0 w 322"/>
                      <a:gd name="T85" fmla="*/ 0 h 378"/>
                      <a:gd name="T86" fmla="*/ 0 w 322"/>
                      <a:gd name="T87" fmla="*/ 0 h 37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2"/>
                      <a:gd name="T133" fmla="*/ 0 h 378"/>
                      <a:gd name="T134" fmla="*/ 322 w 322"/>
                      <a:gd name="T135" fmla="*/ 378 h 37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2" h="378">
                        <a:moveTo>
                          <a:pt x="125" y="49"/>
                        </a:moveTo>
                        <a:lnTo>
                          <a:pt x="100" y="70"/>
                        </a:lnTo>
                        <a:lnTo>
                          <a:pt x="76" y="90"/>
                        </a:lnTo>
                        <a:lnTo>
                          <a:pt x="53" y="115"/>
                        </a:lnTo>
                        <a:lnTo>
                          <a:pt x="34" y="140"/>
                        </a:lnTo>
                        <a:lnTo>
                          <a:pt x="17" y="166"/>
                        </a:lnTo>
                        <a:lnTo>
                          <a:pt x="5" y="195"/>
                        </a:lnTo>
                        <a:lnTo>
                          <a:pt x="0" y="226"/>
                        </a:lnTo>
                        <a:lnTo>
                          <a:pt x="1" y="258"/>
                        </a:lnTo>
                        <a:lnTo>
                          <a:pt x="3" y="266"/>
                        </a:lnTo>
                        <a:lnTo>
                          <a:pt x="5" y="275"/>
                        </a:lnTo>
                        <a:lnTo>
                          <a:pt x="9" y="282"/>
                        </a:lnTo>
                        <a:lnTo>
                          <a:pt x="14" y="290"/>
                        </a:lnTo>
                        <a:lnTo>
                          <a:pt x="19" y="297"/>
                        </a:lnTo>
                        <a:lnTo>
                          <a:pt x="26" y="304"/>
                        </a:lnTo>
                        <a:lnTo>
                          <a:pt x="32" y="310"/>
                        </a:lnTo>
                        <a:lnTo>
                          <a:pt x="41" y="314"/>
                        </a:lnTo>
                        <a:lnTo>
                          <a:pt x="56" y="324"/>
                        </a:lnTo>
                        <a:lnTo>
                          <a:pt x="71" y="332"/>
                        </a:lnTo>
                        <a:lnTo>
                          <a:pt x="86" y="338"/>
                        </a:lnTo>
                        <a:lnTo>
                          <a:pt x="103" y="344"/>
                        </a:lnTo>
                        <a:lnTo>
                          <a:pt x="119" y="350"/>
                        </a:lnTo>
                        <a:lnTo>
                          <a:pt x="136" y="355"/>
                        </a:lnTo>
                        <a:lnTo>
                          <a:pt x="152" y="359"/>
                        </a:lnTo>
                        <a:lnTo>
                          <a:pt x="168" y="363"/>
                        </a:lnTo>
                        <a:lnTo>
                          <a:pt x="186" y="366"/>
                        </a:lnTo>
                        <a:lnTo>
                          <a:pt x="202" y="368"/>
                        </a:lnTo>
                        <a:lnTo>
                          <a:pt x="220" y="371"/>
                        </a:lnTo>
                        <a:lnTo>
                          <a:pt x="238" y="373"/>
                        </a:lnTo>
                        <a:lnTo>
                          <a:pt x="254" y="374"/>
                        </a:lnTo>
                        <a:lnTo>
                          <a:pt x="272" y="375"/>
                        </a:lnTo>
                        <a:lnTo>
                          <a:pt x="289" y="376"/>
                        </a:lnTo>
                        <a:lnTo>
                          <a:pt x="306" y="378"/>
                        </a:lnTo>
                        <a:lnTo>
                          <a:pt x="311" y="378"/>
                        </a:lnTo>
                        <a:lnTo>
                          <a:pt x="316" y="375"/>
                        </a:lnTo>
                        <a:lnTo>
                          <a:pt x="320" y="371"/>
                        </a:lnTo>
                        <a:lnTo>
                          <a:pt x="322" y="366"/>
                        </a:lnTo>
                        <a:lnTo>
                          <a:pt x="322" y="360"/>
                        </a:lnTo>
                        <a:lnTo>
                          <a:pt x="320" y="356"/>
                        </a:lnTo>
                        <a:lnTo>
                          <a:pt x="315" y="352"/>
                        </a:lnTo>
                        <a:lnTo>
                          <a:pt x="309" y="350"/>
                        </a:lnTo>
                        <a:lnTo>
                          <a:pt x="294" y="347"/>
                        </a:lnTo>
                        <a:lnTo>
                          <a:pt x="279" y="344"/>
                        </a:lnTo>
                        <a:lnTo>
                          <a:pt x="263" y="341"/>
                        </a:lnTo>
                        <a:lnTo>
                          <a:pt x="247" y="338"/>
                        </a:lnTo>
                        <a:lnTo>
                          <a:pt x="232" y="336"/>
                        </a:lnTo>
                        <a:lnTo>
                          <a:pt x="216" y="334"/>
                        </a:lnTo>
                        <a:lnTo>
                          <a:pt x="200" y="332"/>
                        </a:lnTo>
                        <a:lnTo>
                          <a:pt x="185" y="328"/>
                        </a:lnTo>
                        <a:lnTo>
                          <a:pt x="170" y="326"/>
                        </a:lnTo>
                        <a:lnTo>
                          <a:pt x="154" y="322"/>
                        </a:lnTo>
                        <a:lnTo>
                          <a:pt x="139" y="318"/>
                        </a:lnTo>
                        <a:lnTo>
                          <a:pt x="124" y="314"/>
                        </a:lnTo>
                        <a:lnTo>
                          <a:pt x="110" y="309"/>
                        </a:lnTo>
                        <a:lnTo>
                          <a:pt x="94" y="303"/>
                        </a:lnTo>
                        <a:lnTo>
                          <a:pt x="80" y="297"/>
                        </a:lnTo>
                        <a:lnTo>
                          <a:pt x="66" y="289"/>
                        </a:lnTo>
                        <a:lnTo>
                          <a:pt x="55" y="281"/>
                        </a:lnTo>
                        <a:lnTo>
                          <a:pt x="45" y="271"/>
                        </a:lnTo>
                        <a:lnTo>
                          <a:pt x="38" y="259"/>
                        </a:lnTo>
                        <a:lnTo>
                          <a:pt x="35" y="245"/>
                        </a:lnTo>
                        <a:lnTo>
                          <a:pt x="34" y="232"/>
                        </a:lnTo>
                        <a:lnTo>
                          <a:pt x="35" y="216"/>
                        </a:lnTo>
                        <a:lnTo>
                          <a:pt x="38" y="200"/>
                        </a:lnTo>
                        <a:lnTo>
                          <a:pt x="43" y="187"/>
                        </a:lnTo>
                        <a:lnTo>
                          <a:pt x="51" y="170"/>
                        </a:lnTo>
                        <a:lnTo>
                          <a:pt x="60" y="152"/>
                        </a:lnTo>
                        <a:lnTo>
                          <a:pt x="71" y="137"/>
                        </a:lnTo>
                        <a:lnTo>
                          <a:pt x="83" y="124"/>
                        </a:lnTo>
                        <a:lnTo>
                          <a:pt x="94" y="110"/>
                        </a:lnTo>
                        <a:lnTo>
                          <a:pt x="107" y="96"/>
                        </a:lnTo>
                        <a:lnTo>
                          <a:pt x="123" y="82"/>
                        </a:lnTo>
                        <a:lnTo>
                          <a:pt x="138" y="69"/>
                        </a:lnTo>
                        <a:lnTo>
                          <a:pt x="153" y="57"/>
                        </a:lnTo>
                        <a:lnTo>
                          <a:pt x="173" y="47"/>
                        </a:lnTo>
                        <a:lnTo>
                          <a:pt x="195" y="38"/>
                        </a:lnTo>
                        <a:lnTo>
                          <a:pt x="218" y="28"/>
                        </a:lnTo>
                        <a:lnTo>
                          <a:pt x="238" y="20"/>
                        </a:lnTo>
                        <a:lnTo>
                          <a:pt x="254" y="13"/>
                        </a:lnTo>
                        <a:lnTo>
                          <a:pt x="264" y="7"/>
                        </a:lnTo>
                        <a:lnTo>
                          <a:pt x="268" y="2"/>
                        </a:lnTo>
                        <a:lnTo>
                          <a:pt x="256" y="0"/>
                        </a:lnTo>
                        <a:lnTo>
                          <a:pt x="240" y="1"/>
                        </a:lnTo>
                        <a:lnTo>
                          <a:pt x="221" y="4"/>
                        </a:lnTo>
                        <a:lnTo>
                          <a:pt x="201" y="10"/>
                        </a:lnTo>
                        <a:lnTo>
                          <a:pt x="180" y="18"/>
                        </a:lnTo>
                        <a:lnTo>
                          <a:pt x="160" y="27"/>
                        </a:lnTo>
                        <a:lnTo>
                          <a:pt x="141" y="38"/>
                        </a:lnTo>
                        <a:lnTo>
                          <a:pt x="125" y="4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2" name="Freeform 1227"/>
                  <p:cNvSpPr>
                    <a:spLocks/>
                  </p:cNvSpPr>
                  <p:nvPr/>
                </p:nvSpPr>
                <p:spPr bwMode="auto">
                  <a:xfrm>
                    <a:off x="5250" y="2643"/>
                    <a:ext cx="99" cy="59"/>
                  </a:xfrm>
                  <a:custGeom>
                    <a:avLst/>
                    <a:gdLst>
                      <a:gd name="T0" fmla="*/ 0 w 283"/>
                      <a:gd name="T1" fmla="*/ 0 h 252"/>
                      <a:gd name="T2" fmla="*/ 0 w 283"/>
                      <a:gd name="T3" fmla="*/ 0 h 252"/>
                      <a:gd name="T4" fmla="*/ 0 w 283"/>
                      <a:gd name="T5" fmla="*/ 0 h 252"/>
                      <a:gd name="T6" fmla="*/ 0 w 283"/>
                      <a:gd name="T7" fmla="*/ 0 h 252"/>
                      <a:gd name="T8" fmla="*/ 0 w 283"/>
                      <a:gd name="T9" fmla="*/ 0 h 252"/>
                      <a:gd name="T10" fmla="*/ 0 w 283"/>
                      <a:gd name="T11" fmla="*/ 0 h 252"/>
                      <a:gd name="T12" fmla="*/ 0 w 283"/>
                      <a:gd name="T13" fmla="*/ 0 h 252"/>
                      <a:gd name="T14" fmla="*/ 0 w 283"/>
                      <a:gd name="T15" fmla="*/ 0 h 252"/>
                      <a:gd name="T16" fmla="*/ 0 w 283"/>
                      <a:gd name="T17" fmla="*/ 0 h 252"/>
                      <a:gd name="T18" fmla="*/ 0 w 283"/>
                      <a:gd name="T19" fmla="*/ 0 h 252"/>
                      <a:gd name="T20" fmla="*/ 0 w 283"/>
                      <a:gd name="T21" fmla="*/ 0 h 252"/>
                      <a:gd name="T22" fmla="*/ 0 w 283"/>
                      <a:gd name="T23" fmla="*/ 0 h 252"/>
                      <a:gd name="T24" fmla="*/ 0 w 283"/>
                      <a:gd name="T25" fmla="*/ 0 h 252"/>
                      <a:gd name="T26" fmla="*/ 0 w 283"/>
                      <a:gd name="T27" fmla="*/ 0 h 252"/>
                      <a:gd name="T28" fmla="*/ 0 w 283"/>
                      <a:gd name="T29" fmla="*/ 0 h 252"/>
                      <a:gd name="T30" fmla="*/ 0 w 283"/>
                      <a:gd name="T31" fmla="*/ 0 h 252"/>
                      <a:gd name="T32" fmla="*/ 0 w 283"/>
                      <a:gd name="T33" fmla="*/ 0 h 252"/>
                      <a:gd name="T34" fmla="*/ 0 w 283"/>
                      <a:gd name="T35" fmla="*/ 0 h 252"/>
                      <a:gd name="T36" fmla="*/ 0 w 283"/>
                      <a:gd name="T37" fmla="*/ 0 h 252"/>
                      <a:gd name="T38" fmla="*/ 0 w 283"/>
                      <a:gd name="T39" fmla="*/ 0 h 252"/>
                      <a:gd name="T40" fmla="*/ 0 w 283"/>
                      <a:gd name="T41" fmla="*/ 0 h 252"/>
                      <a:gd name="T42" fmla="*/ 0 w 283"/>
                      <a:gd name="T43" fmla="*/ 0 h 252"/>
                      <a:gd name="T44" fmla="*/ 0 w 283"/>
                      <a:gd name="T45" fmla="*/ 0 h 252"/>
                      <a:gd name="T46" fmla="*/ 0 w 283"/>
                      <a:gd name="T47" fmla="*/ 0 h 252"/>
                      <a:gd name="T48" fmla="*/ 0 w 283"/>
                      <a:gd name="T49" fmla="*/ 0 h 252"/>
                      <a:gd name="T50" fmla="*/ 0 w 283"/>
                      <a:gd name="T51" fmla="*/ 0 h 252"/>
                      <a:gd name="T52" fmla="*/ 0 w 283"/>
                      <a:gd name="T53" fmla="*/ 0 h 252"/>
                      <a:gd name="T54" fmla="*/ 0 w 283"/>
                      <a:gd name="T55" fmla="*/ 0 h 252"/>
                      <a:gd name="T56" fmla="*/ 0 w 283"/>
                      <a:gd name="T57" fmla="*/ 0 h 252"/>
                      <a:gd name="T58" fmla="*/ 0 w 283"/>
                      <a:gd name="T59" fmla="*/ 0 h 252"/>
                      <a:gd name="T60" fmla="*/ 0 w 283"/>
                      <a:gd name="T61" fmla="*/ 0 h 252"/>
                      <a:gd name="T62" fmla="*/ 0 w 283"/>
                      <a:gd name="T63" fmla="*/ 0 h 252"/>
                      <a:gd name="T64" fmla="*/ 0 w 283"/>
                      <a:gd name="T65" fmla="*/ 0 h 252"/>
                      <a:gd name="T66" fmla="*/ 0 w 283"/>
                      <a:gd name="T67" fmla="*/ 0 h 252"/>
                      <a:gd name="T68" fmla="*/ 0 w 283"/>
                      <a:gd name="T69" fmla="*/ 0 h 252"/>
                      <a:gd name="T70" fmla="*/ 0 w 283"/>
                      <a:gd name="T71" fmla="*/ 0 h 252"/>
                      <a:gd name="T72" fmla="*/ 0 w 283"/>
                      <a:gd name="T73" fmla="*/ 0 h 252"/>
                      <a:gd name="T74" fmla="*/ 0 w 283"/>
                      <a:gd name="T75" fmla="*/ 0 h 252"/>
                      <a:gd name="T76" fmla="*/ 0 w 283"/>
                      <a:gd name="T77" fmla="*/ 0 h 252"/>
                      <a:gd name="T78" fmla="*/ 0 w 283"/>
                      <a:gd name="T79" fmla="*/ 0 h 252"/>
                      <a:gd name="T80" fmla="*/ 0 w 283"/>
                      <a:gd name="T81" fmla="*/ 0 h 252"/>
                      <a:gd name="T82" fmla="*/ 0 w 283"/>
                      <a:gd name="T83" fmla="*/ 0 h 252"/>
                      <a:gd name="T84" fmla="*/ 0 w 283"/>
                      <a:gd name="T85" fmla="*/ 0 h 252"/>
                      <a:gd name="T86" fmla="*/ 0 w 283"/>
                      <a:gd name="T87" fmla="*/ 0 h 252"/>
                      <a:gd name="T88" fmla="*/ 0 w 283"/>
                      <a:gd name="T89" fmla="*/ 0 h 252"/>
                      <a:gd name="T90" fmla="*/ 0 w 283"/>
                      <a:gd name="T91" fmla="*/ 0 h 252"/>
                      <a:gd name="T92" fmla="*/ 0 w 283"/>
                      <a:gd name="T93" fmla="*/ 0 h 252"/>
                      <a:gd name="T94" fmla="*/ 0 w 283"/>
                      <a:gd name="T95" fmla="*/ 0 h 252"/>
                      <a:gd name="T96" fmla="*/ 0 w 283"/>
                      <a:gd name="T97" fmla="*/ 0 h 252"/>
                      <a:gd name="T98" fmla="*/ 0 w 283"/>
                      <a:gd name="T99" fmla="*/ 0 h 252"/>
                      <a:gd name="T100" fmla="*/ 0 w 283"/>
                      <a:gd name="T101" fmla="*/ 0 h 252"/>
                      <a:gd name="T102" fmla="*/ 0 w 283"/>
                      <a:gd name="T103" fmla="*/ 0 h 252"/>
                      <a:gd name="T104" fmla="*/ 0 w 283"/>
                      <a:gd name="T105" fmla="*/ 0 h 252"/>
                      <a:gd name="T106" fmla="*/ 0 w 283"/>
                      <a:gd name="T107" fmla="*/ 0 h 252"/>
                      <a:gd name="T108" fmla="*/ 0 w 283"/>
                      <a:gd name="T109" fmla="*/ 0 h 252"/>
                      <a:gd name="T110" fmla="*/ 0 w 283"/>
                      <a:gd name="T111" fmla="*/ 0 h 252"/>
                      <a:gd name="T112" fmla="*/ 0 w 283"/>
                      <a:gd name="T113" fmla="*/ 0 h 252"/>
                      <a:gd name="T114" fmla="*/ 0 w 283"/>
                      <a:gd name="T115" fmla="*/ 0 h 252"/>
                      <a:gd name="T116" fmla="*/ 0 w 283"/>
                      <a:gd name="T117" fmla="*/ 0 h 252"/>
                      <a:gd name="T118" fmla="*/ 0 w 283"/>
                      <a:gd name="T119" fmla="*/ 0 h 252"/>
                      <a:gd name="T120" fmla="*/ 0 w 283"/>
                      <a:gd name="T121" fmla="*/ 0 h 2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3"/>
                      <a:gd name="T184" fmla="*/ 0 h 252"/>
                      <a:gd name="T185" fmla="*/ 283 w 283"/>
                      <a:gd name="T186" fmla="*/ 252 h 2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3" h="252">
                        <a:moveTo>
                          <a:pt x="235" y="77"/>
                        </a:moveTo>
                        <a:lnTo>
                          <a:pt x="248" y="91"/>
                        </a:lnTo>
                        <a:lnTo>
                          <a:pt x="256" y="107"/>
                        </a:lnTo>
                        <a:lnTo>
                          <a:pt x="259" y="124"/>
                        </a:lnTo>
                        <a:lnTo>
                          <a:pt x="259" y="142"/>
                        </a:lnTo>
                        <a:lnTo>
                          <a:pt x="257" y="157"/>
                        </a:lnTo>
                        <a:lnTo>
                          <a:pt x="252" y="170"/>
                        </a:lnTo>
                        <a:lnTo>
                          <a:pt x="244" y="183"/>
                        </a:lnTo>
                        <a:lnTo>
                          <a:pt x="236" y="193"/>
                        </a:lnTo>
                        <a:lnTo>
                          <a:pt x="225" y="204"/>
                        </a:lnTo>
                        <a:lnTo>
                          <a:pt x="215" y="214"/>
                        </a:lnTo>
                        <a:lnTo>
                          <a:pt x="204" y="224"/>
                        </a:lnTo>
                        <a:lnTo>
                          <a:pt x="194" y="234"/>
                        </a:lnTo>
                        <a:lnTo>
                          <a:pt x="191" y="238"/>
                        </a:lnTo>
                        <a:lnTo>
                          <a:pt x="191" y="241"/>
                        </a:lnTo>
                        <a:lnTo>
                          <a:pt x="191" y="245"/>
                        </a:lnTo>
                        <a:lnTo>
                          <a:pt x="194" y="248"/>
                        </a:lnTo>
                        <a:lnTo>
                          <a:pt x="197" y="250"/>
                        </a:lnTo>
                        <a:lnTo>
                          <a:pt x="202" y="252"/>
                        </a:lnTo>
                        <a:lnTo>
                          <a:pt x="205" y="250"/>
                        </a:lnTo>
                        <a:lnTo>
                          <a:pt x="209" y="248"/>
                        </a:lnTo>
                        <a:lnTo>
                          <a:pt x="232" y="233"/>
                        </a:lnTo>
                        <a:lnTo>
                          <a:pt x="252" y="214"/>
                        </a:lnTo>
                        <a:lnTo>
                          <a:pt x="268" y="192"/>
                        </a:lnTo>
                        <a:lnTo>
                          <a:pt x="278" y="167"/>
                        </a:lnTo>
                        <a:lnTo>
                          <a:pt x="283" y="141"/>
                        </a:lnTo>
                        <a:lnTo>
                          <a:pt x="280" y="115"/>
                        </a:lnTo>
                        <a:lnTo>
                          <a:pt x="271" y="91"/>
                        </a:lnTo>
                        <a:lnTo>
                          <a:pt x="252" y="69"/>
                        </a:lnTo>
                        <a:lnTo>
                          <a:pt x="238" y="57"/>
                        </a:lnTo>
                        <a:lnTo>
                          <a:pt x="222" y="48"/>
                        </a:lnTo>
                        <a:lnTo>
                          <a:pt x="204" y="39"/>
                        </a:lnTo>
                        <a:lnTo>
                          <a:pt x="184" y="31"/>
                        </a:lnTo>
                        <a:lnTo>
                          <a:pt x="164" y="23"/>
                        </a:lnTo>
                        <a:lnTo>
                          <a:pt x="144" y="17"/>
                        </a:lnTo>
                        <a:lnTo>
                          <a:pt x="123" y="13"/>
                        </a:lnTo>
                        <a:lnTo>
                          <a:pt x="103" y="8"/>
                        </a:lnTo>
                        <a:lnTo>
                          <a:pt x="83" y="5"/>
                        </a:ln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4" y="2"/>
                        </a:lnTo>
                        <a:lnTo>
                          <a:pt x="0" y="5"/>
                        </a:lnTo>
                        <a:lnTo>
                          <a:pt x="12" y="7"/>
                        </a:lnTo>
                        <a:lnTo>
                          <a:pt x="24" y="8"/>
                        </a:lnTo>
                        <a:lnTo>
                          <a:pt x="38" y="10"/>
                        </a:lnTo>
                        <a:lnTo>
                          <a:pt x="52" y="13"/>
                        </a:lnTo>
                        <a:lnTo>
                          <a:pt x="66" y="16"/>
                        </a:lnTo>
                        <a:lnTo>
                          <a:pt x="82" y="18"/>
                        </a:lnTo>
                        <a:lnTo>
                          <a:pt x="98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4"/>
                        </a:lnTo>
                        <a:lnTo>
                          <a:pt x="162" y="39"/>
                        </a:lnTo>
                        <a:lnTo>
                          <a:pt x="177" y="45"/>
                        </a:lnTo>
                        <a:lnTo>
                          <a:pt x="193" y="52"/>
                        </a:lnTo>
                        <a:lnTo>
                          <a:pt x="208" y="60"/>
                        </a:lnTo>
                        <a:lnTo>
                          <a:pt x="222" y="68"/>
                        </a:lnTo>
                        <a:lnTo>
                          <a:pt x="235" y="77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3" name="Freeform 1228"/>
                  <p:cNvSpPr>
                    <a:spLocks/>
                  </p:cNvSpPr>
                  <p:nvPr/>
                </p:nvSpPr>
                <p:spPr bwMode="auto">
                  <a:xfrm>
                    <a:off x="5047" y="2671"/>
                    <a:ext cx="40" cy="55"/>
                  </a:xfrm>
                  <a:custGeom>
                    <a:avLst/>
                    <a:gdLst>
                      <a:gd name="T0" fmla="*/ 0 w 114"/>
                      <a:gd name="T1" fmla="*/ 0 h 238"/>
                      <a:gd name="T2" fmla="*/ 0 w 114"/>
                      <a:gd name="T3" fmla="*/ 0 h 238"/>
                      <a:gd name="T4" fmla="*/ 0 w 114"/>
                      <a:gd name="T5" fmla="*/ 0 h 238"/>
                      <a:gd name="T6" fmla="*/ 0 w 114"/>
                      <a:gd name="T7" fmla="*/ 0 h 238"/>
                      <a:gd name="T8" fmla="*/ 0 w 114"/>
                      <a:gd name="T9" fmla="*/ 0 h 238"/>
                      <a:gd name="T10" fmla="*/ 0 w 114"/>
                      <a:gd name="T11" fmla="*/ 0 h 238"/>
                      <a:gd name="T12" fmla="*/ 0 w 114"/>
                      <a:gd name="T13" fmla="*/ 0 h 238"/>
                      <a:gd name="T14" fmla="*/ 0 w 114"/>
                      <a:gd name="T15" fmla="*/ 0 h 238"/>
                      <a:gd name="T16" fmla="*/ 0 w 114"/>
                      <a:gd name="T17" fmla="*/ 0 h 238"/>
                      <a:gd name="T18" fmla="*/ 0 w 114"/>
                      <a:gd name="T19" fmla="*/ 0 h 238"/>
                      <a:gd name="T20" fmla="*/ 0 w 114"/>
                      <a:gd name="T21" fmla="*/ 0 h 238"/>
                      <a:gd name="T22" fmla="*/ 0 w 114"/>
                      <a:gd name="T23" fmla="*/ 0 h 238"/>
                      <a:gd name="T24" fmla="*/ 0 w 114"/>
                      <a:gd name="T25" fmla="*/ 0 h 238"/>
                      <a:gd name="T26" fmla="*/ 0 w 114"/>
                      <a:gd name="T27" fmla="*/ 0 h 238"/>
                      <a:gd name="T28" fmla="*/ 0 w 114"/>
                      <a:gd name="T29" fmla="*/ 0 h 238"/>
                      <a:gd name="T30" fmla="*/ 0 w 114"/>
                      <a:gd name="T31" fmla="*/ 0 h 238"/>
                      <a:gd name="T32" fmla="*/ 0 w 114"/>
                      <a:gd name="T33" fmla="*/ 0 h 238"/>
                      <a:gd name="T34" fmla="*/ 0 w 114"/>
                      <a:gd name="T35" fmla="*/ 0 h 238"/>
                      <a:gd name="T36" fmla="*/ 0 w 114"/>
                      <a:gd name="T37" fmla="*/ 0 h 238"/>
                      <a:gd name="T38" fmla="*/ 0 w 114"/>
                      <a:gd name="T39" fmla="*/ 0 h 238"/>
                      <a:gd name="T40" fmla="*/ 0 w 114"/>
                      <a:gd name="T41" fmla="*/ 0 h 238"/>
                      <a:gd name="T42" fmla="*/ 0 w 114"/>
                      <a:gd name="T43" fmla="*/ 0 h 238"/>
                      <a:gd name="T44" fmla="*/ 0 w 114"/>
                      <a:gd name="T45" fmla="*/ 0 h 238"/>
                      <a:gd name="T46" fmla="*/ 0 w 114"/>
                      <a:gd name="T47" fmla="*/ 0 h 238"/>
                      <a:gd name="T48" fmla="*/ 0 w 114"/>
                      <a:gd name="T49" fmla="*/ 0 h 238"/>
                      <a:gd name="T50" fmla="*/ 0 w 114"/>
                      <a:gd name="T51" fmla="*/ 0 h 238"/>
                      <a:gd name="T52" fmla="*/ 0 w 114"/>
                      <a:gd name="T53" fmla="*/ 0 h 238"/>
                      <a:gd name="T54" fmla="*/ 0 w 114"/>
                      <a:gd name="T55" fmla="*/ 0 h 238"/>
                      <a:gd name="T56" fmla="*/ 0 w 114"/>
                      <a:gd name="T57" fmla="*/ 0 h 238"/>
                      <a:gd name="T58" fmla="*/ 0 w 114"/>
                      <a:gd name="T59" fmla="*/ 0 h 238"/>
                      <a:gd name="T60" fmla="*/ 0 w 114"/>
                      <a:gd name="T61" fmla="*/ 0 h 238"/>
                      <a:gd name="T62" fmla="*/ 0 w 114"/>
                      <a:gd name="T63" fmla="*/ 0 h 238"/>
                      <a:gd name="T64" fmla="*/ 0 w 114"/>
                      <a:gd name="T65" fmla="*/ 0 h 238"/>
                      <a:gd name="T66" fmla="*/ 0 w 114"/>
                      <a:gd name="T67" fmla="*/ 0 h 238"/>
                      <a:gd name="T68" fmla="*/ 0 w 114"/>
                      <a:gd name="T69" fmla="*/ 0 h 238"/>
                      <a:gd name="T70" fmla="*/ 0 w 114"/>
                      <a:gd name="T71" fmla="*/ 0 h 238"/>
                      <a:gd name="T72" fmla="*/ 0 w 114"/>
                      <a:gd name="T73" fmla="*/ 0 h 238"/>
                      <a:gd name="T74" fmla="*/ 0 w 114"/>
                      <a:gd name="T75" fmla="*/ 0 h 238"/>
                      <a:gd name="T76" fmla="*/ 0 w 114"/>
                      <a:gd name="T77" fmla="*/ 0 h 238"/>
                      <a:gd name="T78" fmla="*/ 0 w 114"/>
                      <a:gd name="T79" fmla="*/ 0 h 238"/>
                      <a:gd name="T80" fmla="*/ 0 w 114"/>
                      <a:gd name="T81" fmla="*/ 0 h 2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4"/>
                      <a:gd name="T124" fmla="*/ 0 h 238"/>
                      <a:gd name="T125" fmla="*/ 114 w 114"/>
                      <a:gd name="T126" fmla="*/ 238 h 2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4" h="238">
                        <a:moveTo>
                          <a:pt x="0" y="130"/>
                        </a:moveTo>
                        <a:lnTo>
                          <a:pt x="0" y="149"/>
                        </a:lnTo>
                        <a:lnTo>
                          <a:pt x="4" y="168"/>
                        </a:lnTo>
                        <a:lnTo>
                          <a:pt x="12" y="185"/>
                        </a:lnTo>
                        <a:lnTo>
                          <a:pt x="24" y="200"/>
                        </a:lnTo>
                        <a:lnTo>
                          <a:pt x="38" y="213"/>
                        </a:lnTo>
                        <a:lnTo>
                          <a:pt x="55" y="224"/>
                        </a:lnTo>
                        <a:lnTo>
                          <a:pt x="73" y="232"/>
                        </a:lnTo>
                        <a:lnTo>
                          <a:pt x="92" y="237"/>
                        </a:lnTo>
                        <a:lnTo>
                          <a:pt x="98" y="238"/>
                        </a:lnTo>
                        <a:lnTo>
                          <a:pt x="104" y="235"/>
                        </a:lnTo>
                        <a:lnTo>
                          <a:pt x="109" y="232"/>
                        </a:lnTo>
                        <a:lnTo>
                          <a:pt x="111" y="227"/>
                        </a:lnTo>
                        <a:lnTo>
                          <a:pt x="111" y="222"/>
                        </a:lnTo>
                        <a:lnTo>
                          <a:pt x="110" y="216"/>
                        </a:lnTo>
                        <a:lnTo>
                          <a:pt x="106" y="211"/>
                        </a:lnTo>
                        <a:lnTo>
                          <a:pt x="100" y="209"/>
                        </a:lnTo>
                        <a:lnTo>
                          <a:pt x="82" y="202"/>
                        </a:lnTo>
                        <a:lnTo>
                          <a:pt x="64" y="193"/>
                        </a:lnTo>
                        <a:lnTo>
                          <a:pt x="50" y="180"/>
                        </a:lnTo>
                        <a:lnTo>
                          <a:pt x="39" y="167"/>
                        </a:lnTo>
                        <a:lnTo>
                          <a:pt x="32" y="149"/>
                        </a:lnTo>
                        <a:lnTo>
                          <a:pt x="29" y="131"/>
                        </a:lnTo>
                        <a:lnTo>
                          <a:pt x="29" y="111"/>
                        </a:lnTo>
                        <a:lnTo>
                          <a:pt x="35" y="91"/>
                        </a:lnTo>
                        <a:lnTo>
                          <a:pt x="42" y="76"/>
                        </a:lnTo>
                        <a:lnTo>
                          <a:pt x="51" y="62"/>
                        </a:lnTo>
                        <a:lnTo>
                          <a:pt x="62" y="49"/>
                        </a:lnTo>
                        <a:lnTo>
                          <a:pt x="73" y="38"/>
                        </a:lnTo>
                        <a:lnTo>
                          <a:pt x="84" y="28"/>
                        </a:lnTo>
                        <a:lnTo>
                          <a:pt x="96" y="18"/>
                        </a:lnTo>
                        <a:lnTo>
                          <a:pt x="106" y="9"/>
                        </a:lnTo>
                        <a:lnTo>
                          <a:pt x="114" y="1"/>
                        </a:lnTo>
                        <a:lnTo>
                          <a:pt x="106" y="0"/>
                        </a:lnTo>
                        <a:lnTo>
                          <a:pt x="93" y="6"/>
                        </a:lnTo>
                        <a:lnTo>
                          <a:pt x="76" y="18"/>
                        </a:lnTo>
                        <a:lnTo>
                          <a:pt x="56" y="36"/>
                        </a:lnTo>
                        <a:lnTo>
                          <a:pt x="37" y="57"/>
                        </a:lnTo>
                        <a:lnTo>
                          <a:pt x="20" y="80"/>
                        </a:lnTo>
                        <a:lnTo>
                          <a:pt x="7" y="106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4" name="Freeform 1229"/>
                  <p:cNvSpPr>
                    <a:spLocks/>
                  </p:cNvSpPr>
                  <p:nvPr/>
                </p:nvSpPr>
                <p:spPr bwMode="auto">
                  <a:xfrm>
                    <a:off x="5330" y="2639"/>
                    <a:ext cx="87" cy="73"/>
                  </a:xfrm>
                  <a:custGeom>
                    <a:avLst/>
                    <a:gdLst>
                      <a:gd name="T0" fmla="*/ 0 w 246"/>
                      <a:gd name="T1" fmla="*/ 0 h 310"/>
                      <a:gd name="T2" fmla="*/ 0 w 246"/>
                      <a:gd name="T3" fmla="*/ 0 h 310"/>
                      <a:gd name="T4" fmla="*/ 0 w 246"/>
                      <a:gd name="T5" fmla="*/ 0 h 310"/>
                      <a:gd name="T6" fmla="*/ 0 w 246"/>
                      <a:gd name="T7" fmla="*/ 0 h 310"/>
                      <a:gd name="T8" fmla="*/ 0 w 246"/>
                      <a:gd name="T9" fmla="*/ 0 h 310"/>
                      <a:gd name="T10" fmla="*/ 0 w 246"/>
                      <a:gd name="T11" fmla="*/ 0 h 310"/>
                      <a:gd name="T12" fmla="*/ 0 w 246"/>
                      <a:gd name="T13" fmla="*/ 0 h 310"/>
                      <a:gd name="T14" fmla="*/ 0 w 246"/>
                      <a:gd name="T15" fmla="*/ 0 h 310"/>
                      <a:gd name="T16" fmla="*/ 0 w 246"/>
                      <a:gd name="T17" fmla="*/ 0 h 310"/>
                      <a:gd name="T18" fmla="*/ 0 w 246"/>
                      <a:gd name="T19" fmla="*/ 0 h 310"/>
                      <a:gd name="T20" fmla="*/ 0 w 246"/>
                      <a:gd name="T21" fmla="*/ 0 h 310"/>
                      <a:gd name="T22" fmla="*/ 0 w 246"/>
                      <a:gd name="T23" fmla="*/ 0 h 310"/>
                      <a:gd name="T24" fmla="*/ 0 w 246"/>
                      <a:gd name="T25" fmla="*/ 0 h 310"/>
                      <a:gd name="T26" fmla="*/ 0 w 246"/>
                      <a:gd name="T27" fmla="*/ 0 h 310"/>
                      <a:gd name="T28" fmla="*/ 0 w 246"/>
                      <a:gd name="T29" fmla="*/ 0 h 310"/>
                      <a:gd name="T30" fmla="*/ 0 w 246"/>
                      <a:gd name="T31" fmla="*/ 0 h 310"/>
                      <a:gd name="T32" fmla="*/ 0 w 246"/>
                      <a:gd name="T33" fmla="*/ 0 h 310"/>
                      <a:gd name="T34" fmla="*/ 0 w 246"/>
                      <a:gd name="T35" fmla="*/ 0 h 310"/>
                      <a:gd name="T36" fmla="*/ 0 w 246"/>
                      <a:gd name="T37" fmla="*/ 0 h 310"/>
                      <a:gd name="T38" fmla="*/ 0 w 246"/>
                      <a:gd name="T39" fmla="*/ 0 h 310"/>
                      <a:gd name="T40" fmla="*/ 0 w 246"/>
                      <a:gd name="T41" fmla="*/ 0 h 310"/>
                      <a:gd name="T42" fmla="*/ 0 w 246"/>
                      <a:gd name="T43" fmla="*/ 0 h 310"/>
                      <a:gd name="T44" fmla="*/ 0 w 246"/>
                      <a:gd name="T45" fmla="*/ 0 h 310"/>
                      <a:gd name="T46" fmla="*/ 0 w 246"/>
                      <a:gd name="T47" fmla="*/ 0 h 310"/>
                      <a:gd name="T48" fmla="*/ 0 w 246"/>
                      <a:gd name="T49" fmla="*/ 0 h 310"/>
                      <a:gd name="T50" fmla="*/ 0 w 246"/>
                      <a:gd name="T51" fmla="*/ 0 h 310"/>
                      <a:gd name="T52" fmla="*/ 0 w 246"/>
                      <a:gd name="T53" fmla="*/ 0 h 310"/>
                      <a:gd name="T54" fmla="*/ 0 w 246"/>
                      <a:gd name="T55" fmla="*/ 0 h 310"/>
                      <a:gd name="T56" fmla="*/ 0 w 246"/>
                      <a:gd name="T57" fmla="*/ 0 h 310"/>
                      <a:gd name="T58" fmla="*/ 0 w 246"/>
                      <a:gd name="T59" fmla="*/ 0 h 310"/>
                      <a:gd name="T60" fmla="*/ 0 w 246"/>
                      <a:gd name="T61" fmla="*/ 0 h 310"/>
                      <a:gd name="T62" fmla="*/ 0 w 246"/>
                      <a:gd name="T63" fmla="*/ 0 h 310"/>
                      <a:gd name="T64" fmla="*/ 0 w 246"/>
                      <a:gd name="T65" fmla="*/ 0 h 310"/>
                      <a:gd name="T66" fmla="*/ 0 w 246"/>
                      <a:gd name="T67" fmla="*/ 0 h 310"/>
                      <a:gd name="T68" fmla="*/ 0 w 246"/>
                      <a:gd name="T69" fmla="*/ 0 h 310"/>
                      <a:gd name="T70" fmla="*/ 0 w 246"/>
                      <a:gd name="T71" fmla="*/ 0 h 310"/>
                      <a:gd name="T72" fmla="*/ 0 w 246"/>
                      <a:gd name="T73" fmla="*/ 0 h 310"/>
                      <a:gd name="T74" fmla="*/ 0 w 246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6"/>
                      <a:gd name="T115" fmla="*/ 0 h 310"/>
                      <a:gd name="T116" fmla="*/ 246 w 246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6" h="310">
                        <a:moveTo>
                          <a:pt x="199" y="116"/>
                        </a:moveTo>
                        <a:lnTo>
                          <a:pt x="207" y="124"/>
                        </a:lnTo>
                        <a:lnTo>
                          <a:pt x="214" y="133"/>
                        </a:lnTo>
                        <a:lnTo>
                          <a:pt x="219" y="143"/>
                        </a:lnTo>
                        <a:lnTo>
                          <a:pt x="223" y="154"/>
                        </a:lnTo>
                        <a:lnTo>
                          <a:pt x="225" y="164"/>
                        </a:lnTo>
                        <a:lnTo>
                          <a:pt x="225" y="176"/>
                        </a:lnTo>
                        <a:lnTo>
                          <a:pt x="221" y="187"/>
                        </a:lnTo>
                        <a:lnTo>
                          <a:pt x="216" y="197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8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3" y="264"/>
                        </a:lnTo>
                        <a:lnTo>
                          <a:pt x="132" y="274"/>
                        </a:lnTo>
                        <a:lnTo>
                          <a:pt x="129" y="278"/>
                        </a:lnTo>
                        <a:lnTo>
                          <a:pt x="126" y="282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1" y="305"/>
                        </a:lnTo>
                        <a:lnTo>
                          <a:pt x="125" y="309"/>
                        </a:lnTo>
                        <a:lnTo>
                          <a:pt x="130" y="310"/>
                        </a:lnTo>
                        <a:lnTo>
                          <a:pt x="134" y="310"/>
                        </a:lnTo>
                        <a:lnTo>
                          <a:pt x="139" y="309"/>
                        </a:lnTo>
                        <a:lnTo>
                          <a:pt x="143" y="305"/>
                        </a:lnTo>
                        <a:lnTo>
                          <a:pt x="154" y="293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19" y="233"/>
                        </a:lnTo>
                        <a:lnTo>
                          <a:pt x="231" y="219"/>
                        </a:lnTo>
                        <a:lnTo>
                          <a:pt x="239" y="204"/>
                        </a:lnTo>
                        <a:lnTo>
                          <a:pt x="245" y="187"/>
                        </a:lnTo>
                        <a:lnTo>
                          <a:pt x="246" y="170"/>
                        </a:lnTo>
                        <a:lnTo>
                          <a:pt x="242" y="153"/>
                        </a:lnTo>
                        <a:lnTo>
                          <a:pt x="236" y="136"/>
                        </a:lnTo>
                        <a:lnTo>
                          <a:pt x="227" y="120"/>
                        </a:lnTo>
                        <a:lnTo>
                          <a:pt x="215" y="107"/>
                        </a:lnTo>
                        <a:lnTo>
                          <a:pt x="201" y="94"/>
                        </a:lnTo>
                        <a:lnTo>
                          <a:pt x="187" y="82"/>
                        </a:lnTo>
                        <a:lnTo>
                          <a:pt x="177" y="74"/>
                        </a:lnTo>
                        <a:lnTo>
                          <a:pt x="165" y="68"/>
                        </a:lnTo>
                        <a:lnTo>
                          <a:pt x="152" y="60"/>
                        </a:lnTo>
                        <a:lnTo>
                          <a:pt x="139" y="51"/>
                        </a:lnTo>
                        <a:lnTo>
                          <a:pt x="126" y="43"/>
                        </a:lnTo>
                        <a:lnTo>
                          <a:pt x="112" y="35"/>
                        </a:lnTo>
                        <a:lnTo>
                          <a:pt x="98" y="28"/>
                        </a:lnTo>
                        <a:lnTo>
                          <a:pt x="85" y="22"/>
                        </a:lnTo>
                        <a:lnTo>
                          <a:pt x="72" y="16"/>
                        </a:lnTo>
                        <a:lnTo>
                          <a:pt x="59" y="10"/>
                        </a:lnTo>
                        <a:lnTo>
                          <a:pt x="46" y="7"/>
                        </a:lnTo>
                        <a:lnTo>
                          <a:pt x="35" y="3"/>
                        </a:lnTo>
                        <a:lnTo>
                          <a:pt x="24" y="1"/>
                        </a:lnTo>
                        <a:lnTo>
                          <a:pt x="15" y="0"/>
                        </a:lnTo>
                        <a:lnTo>
                          <a:pt x="7" y="1"/>
                        </a:lnTo>
                        <a:lnTo>
                          <a:pt x="0" y="3"/>
                        </a:lnTo>
                        <a:lnTo>
                          <a:pt x="8" y="6"/>
                        </a:lnTo>
                        <a:lnTo>
                          <a:pt x="17" y="9"/>
                        </a:lnTo>
                        <a:lnTo>
                          <a:pt x="28" y="14"/>
                        </a:lnTo>
                        <a:lnTo>
                          <a:pt x="38" y="18"/>
                        </a:lnTo>
                        <a:lnTo>
                          <a:pt x="51" y="24"/>
                        </a:lnTo>
                        <a:lnTo>
                          <a:pt x="64" y="30"/>
                        </a:lnTo>
                        <a:lnTo>
                          <a:pt x="78" y="37"/>
                        </a:lnTo>
                        <a:lnTo>
                          <a:pt x="92" y="43"/>
                        </a:lnTo>
                        <a:lnTo>
                          <a:pt x="106" y="51"/>
                        </a:lnTo>
                        <a:lnTo>
                          <a:pt x="120" y="60"/>
                        </a:lnTo>
                        <a:lnTo>
                          <a:pt x="134" y="69"/>
                        </a:lnTo>
                        <a:lnTo>
                          <a:pt x="148" y="78"/>
                        </a:lnTo>
                        <a:lnTo>
                          <a:pt x="163" y="87"/>
                        </a:lnTo>
                        <a:lnTo>
                          <a:pt x="175" y="96"/>
                        </a:lnTo>
                        <a:lnTo>
                          <a:pt x="187" y="105"/>
                        </a:lnTo>
                        <a:lnTo>
                          <a:pt x="199" y="116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5" name="Freeform 1230"/>
                  <p:cNvSpPr>
                    <a:spLocks/>
                  </p:cNvSpPr>
                  <p:nvPr/>
                </p:nvSpPr>
                <p:spPr bwMode="auto">
                  <a:xfrm>
                    <a:off x="5115" y="2660"/>
                    <a:ext cx="69" cy="55"/>
                  </a:xfrm>
                  <a:custGeom>
                    <a:avLst/>
                    <a:gdLst>
                      <a:gd name="T0" fmla="*/ 0 w 198"/>
                      <a:gd name="T1" fmla="*/ 0 h 236"/>
                      <a:gd name="T2" fmla="*/ 0 w 198"/>
                      <a:gd name="T3" fmla="*/ 0 h 236"/>
                      <a:gd name="T4" fmla="*/ 0 w 198"/>
                      <a:gd name="T5" fmla="*/ 0 h 236"/>
                      <a:gd name="T6" fmla="*/ 0 w 198"/>
                      <a:gd name="T7" fmla="*/ 0 h 236"/>
                      <a:gd name="T8" fmla="*/ 0 w 198"/>
                      <a:gd name="T9" fmla="*/ 0 h 236"/>
                      <a:gd name="T10" fmla="*/ 0 w 198"/>
                      <a:gd name="T11" fmla="*/ 0 h 236"/>
                      <a:gd name="T12" fmla="*/ 0 w 198"/>
                      <a:gd name="T13" fmla="*/ 0 h 236"/>
                      <a:gd name="T14" fmla="*/ 0 w 198"/>
                      <a:gd name="T15" fmla="*/ 0 h 236"/>
                      <a:gd name="T16" fmla="*/ 0 w 198"/>
                      <a:gd name="T17" fmla="*/ 0 h 236"/>
                      <a:gd name="T18" fmla="*/ 0 w 198"/>
                      <a:gd name="T19" fmla="*/ 0 h 236"/>
                      <a:gd name="T20" fmla="*/ 0 w 198"/>
                      <a:gd name="T21" fmla="*/ 0 h 236"/>
                      <a:gd name="T22" fmla="*/ 0 w 198"/>
                      <a:gd name="T23" fmla="*/ 0 h 236"/>
                      <a:gd name="T24" fmla="*/ 0 w 198"/>
                      <a:gd name="T25" fmla="*/ 0 h 236"/>
                      <a:gd name="T26" fmla="*/ 0 w 198"/>
                      <a:gd name="T27" fmla="*/ 0 h 236"/>
                      <a:gd name="T28" fmla="*/ 0 w 198"/>
                      <a:gd name="T29" fmla="*/ 0 h 236"/>
                      <a:gd name="T30" fmla="*/ 0 w 198"/>
                      <a:gd name="T31" fmla="*/ 0 h 236"/>
                      <a:gd name="T32" fmla="*/ 0 w 198"/>
                      <a:gd name="T33" fmla="*/ 0 h 236"/>
                      <a:gd name="T34" fmla="*/ 0 w 198"/>
                      <a:gd name="T35" fmla="*/ 0 h 236"/>
                      <a:gd name="T36" fmla="*/ 0 w 198"/>
                      <a:gd name="T37" fmla="*/ 0 h 236"/>
                      <a:gd name="T38" fmla="*/ 0 w 198"/>
                      <a:gd name="T39" fmla="*/ 0 h 236"/>
                      <a:gd name="T40" fmla="*/ 0 w 198"/>
                      <a:gd name="T41" fmla="*/ 0 h 236"/>
                      <a:gd name="T42" fmla="*/ 0 w 198"/>
                      <a:gd name="T43" fmla="*/ 0 h 236"/>
                      <a:gd name="T44" fmla="*/ 0 w 198"/>
                      <a:gd name="T45" fmla="*/ 0 h 236"/>
                      <a:gd name="T46" fmla="*/ 0 w 198"/>
                      <a:gd name="T47" fmla="*/ 0 h 236"/>
                      <a:gd name="T48" fmla="*/ 0 w 198"/>
                      <a:gd name="T49" fmla="*/ 0 h 236"/>
                      <a:gd name="T50" fmla="*/ 0 w 198"/>
                      <a:gd name="T51" fmla="*/ 0 h 236"/>
                      <a:gd name="T52" fmla="*/ 0 w 198"/>
                      <a:gd name="T53" fmla="*/ 0 h 236"/>
                      <a:gd name="T54" fmla="*/ 0 w 198"/>
                      <a:gd name="T55" fmla="*/ 0 h 236"/>
                      <a:gd name="T56" fmla="*/ 0 w 198"/>
                      <a:gd name="T57" fmla="*/ 0 h 236"/>
                      <a:gd name="T58" fmla="*/ 0 w 198"/>
                      <a:gd name="T59" fmla="*/ 0 h 236"/>
                      <a:gd name="T60" fmla="*/ 0 w 198"/>
                      <a:gd name="T61" fmla="*/ 0 h 236"/>
                      <a:gd name="T62" fmla="*/ 0 w 198"/>
                      <a:gd name="T63" fmla="*/ 0 h 236"/>
                      <a:gd name="T64" fmla="*/ 0 w 198"/>
                      <a:gd name="T65" fmla="*/ 0 h 236"/>
                      <a:gd name="T66" fmla="*/ 0 w 198"/>
                      <a:gd name="T67" fmla="*/ 0 h 236"/>
                      <a:gd name="T68" fmla="*/ 0 w 198"/>
                      <a:gd name="T69" fmla="*/ 0 h 236"/>
                      <a:gd name="T70" fmla="*/ 0 w 198"/>
                      <a:gd name="T71" fmla="*/ 0 h 236"/>
                      <a:gd name="T72" fmla="*/ 0 w 198"/>
                      <a:gd name="T73" fmla="*/ 0 h 236"/>
                      <a:gd name="T74" fmla="*/ 0 w 198"/>
                      <a:gd name="T75" fmla="*/ 0 h 236"/>
                      <a:gd name="T76" fmla="*/ 0 w 198"/>
                      <a:gd name="T77" fmla="*/ 0 h 236"/>
                      <a:gd name="T78" fmla="*/ 0 w 198"/>
                      <a:gd name="T79" fmla="*/ 0 h 236"/>
                      <a:gd name="T80" fmla="*/ 0 w 198"/>
                      <a:gd name="T81" fmla="*/ 0 h 236"/>
                      <a:gd name="T82" fmla="*/ 0 w 198"/>
                      <a:gd name="T83" fmla="*/ 0 h 236"/>
                      <a:gd name="T84" fmla="*/ 0 w 198"/>
                      <a:gd name="T85" fmla="*/ 0 h 236"/>
                      <a:gd name="T86" fmla="*/ 0 w 198"/>
                      <a:gd name="T87" fmla="*/ 0 h 236"/>
                      <a:gd name="T88" fmla="*/ 0 w 198"/>
                      <a:gd name="T89" fmla="*/ 0 h 236"/>
                      <a:gd name="T90" fmla="*/ 0 w 198"/>
                      <a:gd name="T91" fmla="*/ 0 h 236"/>
                      <a:gd name="T92" fmla="*/ 0 w 198"/>
                      <a:gd name="T93" fmla="*/ 0 h 236"/>
                      <a:gd name="T94" fmla="*/ 0 w 198"/>
                      <a:gd name="T95" fmla="*/ 0 h 236"/>
                      <a:gd name="T96" fmla="*/ 0 w 198"/>
                      <a:gd name="T97" fmla="*/ 0 h 236"/>
                      <a:gd name="T98" fmla="*/ 0 w 198"/>
                      <a:gd name="T99" fmla="*/ 0 h 236"/>
                      <a:gd name="T100" fmla="*/ 0 w 198"/>
                      <a:gd name="T101" fmla="*/ 0 h 236"/>
                      <a:gd name="T102" fmla="*/ 0 w 198"/>
                      <a:gd name="T103" fmla="*/ 0 h 236"/>
                      <a:gd name="T104" fmla="*/ 0 w 198"/>
                      <a:gd name="T105" fmla="*/ 0 h 236"/>
                      <a:gd name="T106" fmla="*/ 0 w 198"/>
                      <a:gd name="T107" fmla="*/ 0 h 236"/>
                      <a:gd name="T108" fmla="*/ 0 w 198"/>
                      <a:gd name="T109" fmla="*/ 0 h 236"/>
                      <a:gd name="T110" fmla="*/ 0 w 198"/>
                      <a:gd name="T111" fmla="*/ 0 h 236"/>
                      <a:gd name="T112" fmla="*/ 0 w 198"/>
                      <a:gd name="T113" fmla="*/ 0 h 236"/>
                      <a:gd name="T114" fmla="*/ 0 w 198"/>
                      <a:gd name="T115" fmla="*/ 0 h 236"/>
                      <a:gd name="T116" fmla="*/ 0 w 198"/>
                      <a:gd name="T117" fmla="*/ 0 h 236"/>
                      <a:gd name="T118" fmla="*/ 0 w 198"/>
                      <a:gd name="T119" fmla="*/ 0 h 236"/>
                      <a:gd name="T120" fmla="*/ 0 w 198"/>
                      <a:gd name="T121" fmla="*/ 0 h 2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8"/>
                      <a:gd name="T184" fmla="*/ 0 h 236"/>
                      <a:gd name="T185" fmla="*/ 198 w 198"/>
                      <a:gd name="T186" fmla="*/ 236 h 2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8" h="236">
                        <a:moveTo>
                          <a:pt x="73" y="36"/>
                        </a:moveTo>
                        <a:lnTo>
                          <a:pt x="58" y="46"/>
                        </a:lnTo>
                        <a:lnTo>
                          <a:pt x="46" y="58"/>
                        </a:lnTo>
                        <a:lnTo>
                          <a:pt x="33" y="72"/>
                        </a:lnTo>
                        <a:lnTo>
                          <a:pt x="22" y="85"/>
                        </a:lnTo>
                        <a:lnTo>
                          <a:pt x="14" y="100"/>
                        </a:lnTo>
                        <a:lnTo>
                          <a:pt x="7" y="115"/>
                        </a:lnTo>
                        <a:lnTo>
                          <a:pt x="2" y="130"/>
                        </a:lnTo>
                        <a:lnTo>
                          <a:pt x="0" y="146"/>
                        </a:lnTo>
                        <a:lnTo>
                          <a:pt x="2" y="170"/>
                        </a:lnTo>
                        <a:lnTo>
                          <a:pt x="12" y="190"/>
                        </a:lnTo>
                        <a:lnTo>
                          <a:pt x="26" y="207"/>
                        </a:lnTo>
                        <a:lnTo>
                          <a:pt x="43" y="220"/>
                        </a:lnTo>
                        <a:lnTo>
                          <a:pt x="64" y="229"/>
                        </a:lnTo>
                        <a:lnTo>
                          <a:pt x="88" y="235"/>
                        </a:lnTo>
                        <a:lnTo>
                          <a:pt x="110" y="236"/>
                        </a:lnTo>
                        <a:lnTo>
                          <a:pt x="132" y="232"/>
                        </a:lnTo>
                        <a:lnTo>
                          <a:pt x="137" y="232"/>
                        </a:lnTo>
                        <a:lnTo>
                          <a:pt x="142" y="230"/>
                        </a:lnTo>
                        <a:lnTo>
                          <a:pt x="145" y="226"/>
                        </a:lnTo>
                        <a:lnTo>
                          <a:pt x="146" y="221"/>
                        </a:lnTo>
                        <a:lnTo>
                          <a:pt x="145" y="219"/>
                        </a:lnTo>
                        <a:lnTo>
                          <a:pt x="142" y="219"/>
                        </a:lnTo>
                        <a:lnTo>
                          <a:pt x="137" y="217"/>
                        </a:lnTo>
                        <a:lnTo>
                          <a:pt x="131" y="217"/>
                        </a:lnTo>
                        <a:lnTo>
                          <a:pt x="124" y="217"/>
                        </a:lnTo>
                        <a:lnTo>
                          <a:pt x="118" y="217"/>
                        </a:lnTo>
                        <a:lnTo>
                          <a:pt x="112" y="217"/>
                        </a:lnTo>
                        <a:lnTo>
                          <a:pt x="109" y="217"/>
                        </a:lnTo>
                        <a:lnTo>
                          <a:pt x="97" y="216"/>
                        </a:lnTo>
                        <a:lnTo>
                          <a:pt x="87" y="215"/>
                        </a:lnTo>
                        <a:lnTo>
                          <a:pt x="75" y="214"/>
                        </a:lnTo>
                        <a:lnTo>
                          <a:pt x="63" y="211"/>
                        </a:lnTo>
                        <a:lnTo>
                          <a:pt x="51" y="207"/>
                        </a:lnTo>
                        <a:lnTo>
                          <a:pt x="40" y="199"/>
                        </a:lnTo>
                        <a:lnTo>
                          <a:pt x="29" y="189"/>
                        </a:lnTo>
                        <a:lnTo>
                          <a:pt x="17" y="174"/>
                        </a:lnTo>
                        <a:lnTo>
                          <a:pt x="15" y="157"/>
                        </a:lnTo>
                        <a:lnTo>
                          <a:pt x="16" y="141"/>
                        </a:lnTo>
                        <a:lnTo>
                          <a:pt x="21" y="124"/>
                        </a:lnTo>
                        <a:lnTo>
                          <a:pt x="28" y="109"/>
                        </a:lnTo>
                        <a:lnTo>
                          <a:pt x="39" y="96"/>
                        </a:lnTo>
                        <a:lnTo>
                          <a:pt x="50" y="82"/>
                        </a:lnTo>
                        <a:lnTo>
                          <a:pt x="63" y="70"/>
                        </a:lnTo>
                        <a:lnTo>
                          <a:pt x="78" y="59"/>
                        </a:lnTo>
                        <a:lnTo>
                          <a:pt x="94" y="49"/>
                        </a:lnTo>
                        <a:lnTo>
                          <a:pt x="110" y="39"/>
                        </a:lnTo>
                        <a:lnTo>
                          <a:pt x="126" y="31"/>
                        </a:lnTo>
                        <a:lnTo>
                          <a:pt x="142" y="24"/>
                        </a:lnTo>
                        <a:lnTo>
                          <a:pt x="158" y="19"/>
                        </a:lnTo>
                        <a:lnTo>
                          <a:pt x="172" y="13"/>
                        </a:lnTo>
                        <a:lnTo>
                          <a:pt x="186" y="10"/>
                        </a:lnTo>
                        <a:lnTo>
                          <a:pt x="198" y="7"/>
                        </a:lnTo>
                        <a:lnTo>
                          <a:pt x="190" y="3"/>
                        </a:lnTo>
                        <a:lnTo>
                          <a:pt x="177" y="0"/>
                        </a:lnTo>
                        <a:lnTo>
                          <a:pt x="162" y="3"/>
                        </a:lnTo>
                        <a:lnTo>
                          <a:pt x="144" y="6"/>
                        </a:lnTo>
                        <a:lnTo>
                          <a:pt x="124" y="12"/>
                        </a:lnTo>
                        <a:lnTo>
                          <a:pt x="105" y="19"/>
                        </a:lnTo>
                        <a:lnTo>
                          <a:pt x="88" y="28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6" name="Freeform 1231"/>
                  <p:cNvSpPr>
                    <a:spLocks/>
                  </p:cNvSpPr>
                  <p:nvPr/>
                </p:nvSpPr>
                <p:spPr bwMode="auto">
                  <a:xfrm>
                    <a:off x="5233" y="2660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3"/>
                      <a:gd name="T2" fmla="*/ 0 w 128"/>
                      <a:gd name="T3" fmla="*/ 0 h 183"/>
                      <a:gd name="T4" fmla="*/ 0 w 128"/>
                      <a:gd name="T5" fmla="*/ 0 h 183"/>
                      <a:gd name="T6" fmla="*/ 0 w 128"/>
                      <a:gd name="T7" fmla="*/ 0 h 183"/>
                      <a:gd name="T8" fmla="*/ 0 w 128"/>
                      <a:gd name="T9" fmla="*/ 0 h 183"/>
                      <a:gd name="T10" fmla="*/ 0 w 128"/>
                      <a:gd name="T11" fmla="*/ 0 h 183"/>
                      <a:gd name="T12" fmla="*/ 0 w 128"/>
                      <a:gd name="T13" fmla="*/ 0 h 183"/>
                      <a:gd name="T14" fmla="*/ 0 w 128"/>
                      <a:gd name="T15" fmla="*/ 0 h 183"/>
                      <a:gd name="T16" fmla="*/ 0 w 128"/>
                      <a:gd name="T17" fmla="*/ 0 h 183"/>
                      <a:gd name="T18" fmla="*/ 0 w 128"/>
                      <a:gd name="T19" fmla="*/ 0 h 183"/>
                      <a:gd name="T20" fmla="*/ 0 w 128"/>
                      <a:gd name="T21" fmla="*/ 0 h 183"/>
                      <a:gd name="T22" fmla="*/ 0 w 128"/>
                      <a:gd name="T23" fmla="*/ 0 h 183"/>
                      <a:gd name="T24" fmla="*/ 0 w 128"/>
                      <a:gd name="T25" fmla="*/ 0 h 183"/>
                      <a:gd name="T26" fmla="*/ 0 w 128"/>
                      <a:gd name="T27" fmla="*/ 0 h 183"/>
                      <a:gd name="T28" fmla="*/ 0 w 128"/>
                      <a:gd name="T29" fmla="*/ 0 h 183"/>
                      <a:gd name="T30" fmla="*/ 0 w 128"/>
                      <a:gd name="T31" fmla="*/ 0 h 183"/>
                      <a:gd name="T32" fmla="*/ 0 w 128"/>
                      <a:gd name="T33" fmla="*/ 0 h 183"/>
                      <a:gd name="T34" fmla="*/ 0 w 128"/>
                      <a:gd name="T35" fmla="*/ 0 h 183"/>
                      <a:gd name="T36" fmla="*/ 0 w 128"/>
                      <a:gd name="T37" fmla="*/ 0 h 183"/>
                      <a:gd name="T38" fmla="*/ 0 w 128"/>
                      <a:gd name="T39" fmla="*/ 0 h 183"/>
                      <a:gd name="T40" fmla="*/ 0 w 128"/>
                      <a:gd name="T41" fmla="*/ 0 h 183"/>
                      <a:gd name="T42" fmla="*/ 0 w 128"/>
                      <a:gd name="T43" fmla="*/ 0 h 183"/>
                      <a:gd name="T44" fmla="*/ 0 w 128"/>
                      <a:gd name="T45" fmla="*/ 0 h 183"/>
                      <a:gd name="T46" fmla="*/ 0 w 128"/>
                      <a:gd name="T47" fmla="*/ 0 h 183"/>
                      <a:gd name="T48" fmla="*/ 0 w 128"/>
                      <a:gd name="T49" fmla="*/ 0 h 183"/>
                      <a:gd name="T50" fmla="*/ 0 w 128"/>
                      <a:gd name="T51" fmla="*/ 0 h 183"/>
                      <a:gd name="T52" fmla="*/ 0 w 128"/>
                      <a:gd name="T53" fmla="*/ 0 h 183"/>
                      <a:gd name="T54" fmla="*/ 0 w 128"/>
                      <a:gd name="T55" fmla="*/ 0 h 183"/>
                      <a:gd name="T56" fmla="*/ 0 w 128"/>
                      <a:gd name="T57" fmla="*/ 0 h 183"/>
                      <a:gd name="T58" fmla="*/ 0 w 128"/>
                      <a:gd name="T59" fmla="*/ 0 h 183"/>
                      <a:gd name="T60" fmla="*/ 0 w 128"/>
                      <a:gd name="T61" fmla="*/ 0 h 183"/>
                      <a:gd name="T62" fmla="*/ 0 w 128"/>
                      <a:gd name="T63" fmla="*/ 0 h 183"/>
                      <a:gd name="T64" fmla="*/ 0 w 128"/>
                      <a:gd name="T65" fmla="*/ 0 h 183"/>
                      <a:gd name="T66" fmla="*/ 0 w 128"/>
                      <a:gd name="T67" fmla="*/ 0 h 183"/>
                      <a:gd name="T68" fmla="*/ 0 w 128"/>
                      <a:gd name="T69" fmla="*/ 0 h 183"/>
                      <a:gd name="T70" fmla="*/ 0 w 128"/>
                      <a:gd name="T71" fmla="*/ 0 h 183"/>
                      <a:gd name="T72" fmla="*/ 0 w 128"/>
                      <a:gd name="T73" fmla="*/ 0 h 183"/>
                      <a:gd name="T74" fmla="*/ 0 w 128"/>
                      <a:gd name="T75" fmla="*/ 0 h 183"/>
                      <a:gd name="T76" fmla="*/ 0 w 128"/>
                      <a:gd name="T77" fmla="*/ 0 h 183"/>
                      <a:gd name="T78" fmla="*/ 0 w 128"/>
                      <a:gd name="T79" fmla="*/ 0 h 183"/>
                      <a:gd name="T80" fmla="*/ 0 w 128"/>
                      <a:gd name="T81" fmla="*/ 0 h 18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3"/>
                      <a:gd name="T125" fmla="*/ 128 w 128"/>
                      <a:gd name="T126" fmla="*/ 183 h 18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3">
                        <a:moveTo>
                          <a:pt x="108" y="61"/>
                        </a:moveTo>
                        <a:lnTo>
                          <a:pt x="111" y="80"/>
                        </a:lnTo>
                        <a:lnTo>
                          <a:pt x="109" y="97"/>
                        </a:lnTo>
                        <a:lnTo>
                          <a:pt x="101" y="110"/>
                        </a:lnTo>
                        <a:lnTo>
                          <a:pt x="89" y="123"/>
                        </a:lnTo>
                        <a:lnTo>
                          <a:pt x="75" y="134"/>
                        </a:lnTo>
                        <a:lnTo>
                          <a:pt x="60" y="145"/>
                        </a:lnTo>
                        <a:lnTo>
                          <a:pt x="43" y="156"/>
                        </a:lnTo>
                        <a:lnTo>
                          <a:pt x="29" y="167"/>
                        </a:lnTo>
                        <a:lnTo>
                          <a:pt x="27" y="170"/>
                        </a:lnTo>
                        <a:lnTo>
                          <a:pt x="26" y="172"/>
                        </a:lnTo>
                        <a:lnTo>
                          <a:pt x="26" y="176"/>
                        </a:lnTo>
                        <a:lnTo>
                          <a:pt x="28" y="179"/>
                        </a:lnTo>
                        <a:lnTo>
                          <a:pt x="30" y="182"/>
                        </a:lnTo>
                        <a:lnTo>
                          <a:pt x="34" y="183"/>
                        </a:lnTo>
                        <a:lnTo>
                          <a:pt x="37" y="183"/>
                        </a:lnTo>
                        <a:lnTo>
                          <a:pt x="41" y="182"/>
                        </a:lnTo>
                        <a:lnTo>
                          <a:pt x="58" y="171"/>
                        </a:lnTo>
                        <a:lnTo>
                          <a:pt x="76" y="160"/>
                        </a:lnTo>
                        <a:lnTo>
                          <a:pt x="92" y="147"/>
                        </a:lnTo>
                        <a:lnTo>
                          <a:pt x="108" y="132"/>
                        </a:lnTo>
                        <a:lnTo>
                          <a:pt x="118" y="116"/>
                        </a:lnTo>
                        <a:lnTo>
                          <a:pt x="125" y="98"/>
                        </a:lnTo>
                        <a:lnTo>
                          <a:pt x="128" y="78"/>
                        </a:lnTo>
                        <a:lnTo>
                          <a:pt x="123" y="58"/>
                        </a:lnTo>
                        <a:lnTo>
                          <a:pt x="112" y="41"/>
                        </a:lnTo>
                        <a:lnTo>
                          <a:pt x="98" y="28"/>
                        </a:lnTo>
                        <a:lnTo>
                          <a:pt x="80" y="16"/>
                        </a:lnTo>
                        <a:lnTo>
                          <a:pt x="61" y="8"/>
                        </a:lnTo>
                        <a:lnTo>
                          <a:pt x="41" y="2"/>
                        </a:lnTo>
                        <a:lnTo>
                          <a:pt x="23" y="0"/>
                        </a:lnTo>
                        <a:lnTo>
                          <a:pt x="9" y="1"/>
                        </a:lnTo>
                        <a:lnTo>
                          <a:pt x="0" y="6"/>
                        </a:lnTo>
                        <a:lnTo>
                          <a:pt x="16" y="10"/>
                        </a:lnTo>
                        <a:lnTo>
                          <a:pt x="33" y="14"/>
                        </a:lnTo>
                        <a:lnTo>
                          <a:pt x="48" y="17"/>
                        </a:lnTo>
                        <a:lnTo>
                          <a:pt x="63" y="22"/>
                        </a:lnTo>
                        <a:lnTo>
                          <a:pt x="77" y="28"/>
                        </a:lnTo>
                        <a:lnTo>
                          <a:pt x="90" y="36"/>
                        </a:lnTo>
                        <a:lnTo>
                          <a:pt x="101" y="46"/>
                        </a:lnTo>
                        <a:lnTo>
                          <a:pt x="10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7" name="Freeform 1232"/>
                  <p:cNvSpPr>
                    <a:spLocks/>
                  </p:cNvSpPr>
                  <p:nvPr/>
                </p:nvSpPr>
                <p:spPr bwMode="auto">
                  <a:xfrm>
                    <a:off x="5070" y="2650"/>
                    <a:ext cx="112" cy="88"/>
                  </a:xfrm>
                  <a:custGeom>
                    <a:avLst/>
                    <a:gdLst>
                      <a:gd name="T0" fmla="*/ 0 w 323"/>
                      <a:gd name="T1" fmla="*/ 0 h 379"/>
                      <a:gd name="T2" fmla="*/ 0 w 323"/>
                      <a:gd name="T3" fmla="*/ 0 h 379"/>
                      <a:gd name="T4" fmla="*/ 0 w 323"/>
                      <a:gd name="T5" fmla="*/ 0 h 379"/>
                      <a:gd name="T6" fmla="*/ 0 w 323"/>
                      <a:gd name="T7" fmla="*/ 0 h 379"/>
                      <a:gd name="T8" fmla="*/ 0 w 323"/>
                      <a:gd name="T9" fmla="*/ 0 h 379"/>
                      <a:gd name="T10" fmla="*/ 0 w 323"/>
                      <a:gd name="T11" fmla="*/ 0 h 379"/>
                      <a:gd name="T12" fmla="*/ 0 w 323"/>
                      <a:gd name="T13" fmla="*/ 0 h 379"/>
                      <a:gd name="T14" fmla="*/ 0 w 323"/>
                      <a:gd name="T15" fmla="*/ 0 h 379"/>
                      <a:gd name="T16" fmla="*/ 0 w 323"/>
                      <a:gd name="T17" fmla="*/ 0 h 379"/>
                      <a:gd name="T18" fmla="*/ 0 w 323"/>
                      <a:gd name="T19" fmla="*/ 0 h 379"/>
                      <a:gd name="T20" fmla="*/ 0 w 323"/>
                      <a:gd name="T21" fmla="*/ 0 h 379"/>
                      <a:gd name="T22" fmla="*/ 0 w 323"/>
                      <a:gd name="T23" fmla="*/ 0 h 379"/>
                      <a:gd name="T24" fmla="*/ 0 w 323"/>
                      <a:gd name="T25" fmla="*/ 0 h 379"/>
                      <a:gd name="T26" fmla="*/ 0 w 323"/>
                      <a:gd name="T27" fmla="*/ 0 h 379"/>
                      <a:gd name="T28" fmla="*/ 0 w 323"/>
                      <a:gd name="T29" fmla="*/ 0 h 379"/>
                      <a:gd name="T30" fmla="*/ 0 w 323"/>
                      <a:gd name="T31" fmla="*/ 0 h 379"/>
                      <a:gd name="T32" fmla="*/ 0 w 323"/>
                      <a:gd name="T33" fmla="*/ 0 h 379"/>
                      <a:gd name="T34" fmla="*/ 0 w 323"/>
                      <a:gd name="T35" fmla="*/ 0 h 379"/>
                      <a:gd name="T36" fmla="*/ 0 w 323"/>
                      <a:gd name="T37" fmla="*/ 0 h 379"/>
                      <a:gd name="T38" fmla="*/ 0 w 323"/>
                      <a:gd name="T39" fmla="*/ 0 h 379"/>
                      <a:gd name="T40" fmla="*/ 0 w 323"/>
                      <a:gd name="T41" fmla="*/ 0 h 379"/>
                      <a:gd name="T42" fmla="*/ 0 w 323"/>
                      <a:gd name="T43" fmla="*/ 0 h 379"/>
                      <a:gd name="T44" fmla="*/ 0 w 323"/>
                      <a:gd name="T45" fmla="*/ 0 h 379"/>
                      <a:gd name="T46" fmla="*/ 0 w 323"/>
                      <a:gd name="T47" fmla="*/ 0 h 379"/>
                      <a:gd name="T48" fmla="*/ 0 w 323"/>
                      <a:gd name="T49" fmla="*/ 0 h 379"/>
                      <a:gd name="T50" fmla="*/ 0 w 323"/>
                      <a:gd name="T51" fmla="*/ 0 h 379"/>
                      <a:gd name="T52" fmla="*/ 0 w 323"/>
                      <a:gd name="T53" fmla="*/ 0 h 379"/>
                      <a:gd name="T54" fmla="*/ 0 w 323"/>
                      <a:gd name="T55" fmla="*/ 0 h 379"/>
                      <a:gd name="T56" fmla="*/ 0 w 323"/>
                      <a:gd name="T57" fmla="*/ 0 h 379"/>
                      <a:gd name="T58" fmla="*/ 0 w 323"/>
                      <a:gd name="T59" fmla="*/ 0 h 379"/>
                      <a:gd name="T60" fmla="*/ 0 w 323"/>
                      <a:gd name="T61" fmla="*/ 0 h 379"/>
                      <a:gd name="T62" fmla="*/ 0 w 323"/>
                      <a:gd name="T63" fmla="*/ 0 h 379"/>
                      <a:gd name="T64" fmla="*/ 0 w 323"/>
                      <a:gd name="T65" fmla="*/ 0 h 379"/>
                      <a:gd name="T66" fmla="*/ 0 w 323"/>
                      <a:gd name="T67" fmla="*/ 0 h 379"/>
                      <a:gd name="T68" fmla="*/ 0 w 323"/>
                      <a:gd name="T69" fmla="*/ 0 h 379"/>
                      <a:gd name="T70" fmla="*/ 0 w 323"/>
                      <a:gd name="T71" fmla="*/ 0 h 379"/>
                      <a:gd name="T72" fmla="*/ 0 w 323"/>
                      <a:gd name="T73" fmla="*/ 0 h 379"/>
                      <a:gd name="T74" fmla="*/ 0 w 323"/>
                      <a:gd name="T75" fmla="*/ 0 h 379"/>
                      <a:gd name="T76" fmla="*/ 0 w 323"/>
                      <a:gd name="T77" fmla="*/ 0 h 379"/>
                      <a:gd name="T78" fmla="*/ 0 w 323"/>
                      <a:gd name="T79" fmla="*/ 0 h 379"/>
                      <a:gd name="T80" fmla="*/ 0 w 323"/>
                      <a:gd name="T81" fmla="*/ 0 h 379"/>
                      <a:gd name="T82" fmla="*/ 0 w 323"/>
                      <a:gd name="T83" fmla="*/ 0 h 379"/>
                      <a:gd name="T84" fmla="*/ 0 w 323"/>
                      <a:gd name="T85" fmla="*/ 0 h 379"/>
                      <a:gd name="T86" fmla="*/ 0 w 323"/>
                      <a:gd name="T87" fmla="*/ 0 h 37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3"/>
                      <a:gd name="T133" fmla="*/ 0 h 379"/>
                      <a:gd name="T134" fmla="*/ 323 w 323"/>
                      <a:gd name="T135" fmla="*/ 379 h 37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3" h="379">
                        <a:moveTo>
                          <a:pt x="126" y="50"/>
                        </a:moveTo>
                        <a:lnTo>
                          <a:pt x="101" y="70"/>
                        </a:lnTo>
                        <a:lnTo>
                          <a:pt x="76" y="92"/>
                        </a:lnTo>
                        <a:lnTo>
                          <a:pt x="54" y="115"/>
                        </a:lnTo>
                        <a:lnTo>
                          <a:pt x="34" y="140"/>
                        </a:lnTo>
                        <a:lnTo>
                          <a:pt x="18" y="167"/>
                        </a:lnTo>
                        <a:lnTo>
                          <a:pt x="6" y="196"/>
                        </a:lnTo>
                        <a:lnTo>
                          <a:pt x="0" y="227"/>
                        </a:lnTo>
                        <a:lnTo>
                          <a:pt x="1" y="259"/>
                        </a:lnTo>
                        <a:lnTo>
                          <a:pt x="4" y="267"/>
                        </a:lnTo>
                        <a:lnTo>
                          <a:pt x="7" y="277"/>
                        </a:lnTo>
                        <a:lnTo>
                          <a:pt x="11" y="283"/>
                        </a:lnTo>
                        <a:lnTo>
                          <a:pt x="15" y="291"/>
                        </a:lnTo>
                        <a:lnTo>
                          <a:pt x="21" y="298"/>
                        </a:lnTo>
                        <a:lnTo>
                          <a:pt x="27" y="305"/>
                        </a:lnTo>
                        <a:lnTo>
                          <a:pt x="34" y="311"/>
                        </a:lnTo>
                        <a:lnTo>
                          <a:pt x="41" y="316"/>
                        </a:lnTo>
                        <a:lnTo>
                          <a:pt x="57" y="325"/>
                        </a:lnTo>
                        <a:lnTo>
                          <a:pt x="72" y="333"/>
                        </a:lnTo>
                        <a:lnTo>
                          <a:pt x="87" y="340"/>
                        </a:lnTo>
                        <a:lnTo>
                          <a:pt x="103" y="345"/>
                        </a:lnTo>
                        <a:lnTo>
                          <a:pt x="120" y="351"/>
                        </a:lnTo>
                        <a:lnTo>
                          <a:pt x="136" y="356"/>
                        </a:lnTo>
                        <a:lnTo>
                          <a:pt x="153" y="360"/>
                        </a:lnTo>
                        <a:lnTo>
                          <a:pt x="169" y="364"/>
                        </a:lnTo>
                        <a:lnTo>
                          <a:pt x="187" y="367"/>
                        </a:lnTo>
                        <a:lnTo>
                          <a:pt x="204" y="370"/>
                        </a:lnTo>
                        <a:lnTo>
                          <a:pt x="221" y="372"/>
                        </a:lnTo>
                        <a:lnTo>
                          <a:pt x="238" y="374"/>
                        </a:lnTo>
                        <a:lnTo>
                          <a:pt x="256" y="375"/>
                        </a:lnTo>
                        <a:lnTo>
                          <a:pt x="273" y="376"/>
                        </a:lnTo>
                        <a:lnTo>
                          <a:pt x="290" y="378"/>
                        </a:lnTo>
                        <a:lnTo>
                          <a:pt x="307" y="379"/>
                        </a:lnTo>
                        <a:lnTo>
                          <a:pt x="312" y="379"/>
                        </a:lnTo>
                        <a:lnTo>
                          <a:pt x="317" y="375"/>
                        </a:lnTo>
                        <a:lnTo>
                          <a:pt x="320" y="372"/>
                        </a:lnTo>
                        <a:lnTo>
                          <a:pt x="323" y="366"/>
                        </a:lnTo>
                        <a:lnTo>
                          <a:pt x="323" y="360"/>
                        </a:lnTo>
                        <a:lnTo>
                          <a:pt x="320" y="356"/>
                        </a:lnTo>
                        <a:lnTo>
                          <a:pt x="316" y="352"/>
                        </a:lnTo>
                        <a:lnTo>
                          <a:pt x="311" y="351"/>
                        </a:lnTo>
                        <a:lnTo>
                          <a:pt x="295" y="351"/>
                        </a:lnTo>
                        <a:lnTo>
                          <a:pt x="279" y="351"/>
                        </a:lnTo>
                        <a:lnTo>
                          <a:pt x="263" y="350"/>
                        </a:lnTo>
                        <a:lnTo>
                          <a:pt x="248" y="349"/>
                        </a:lnTo>
                        <a:lnTo>
                          <a:pt x="231" y="348"/>
                        </a:lnTo>
                        <a:lnTo>
                          <a:pt x="215" y="345"/>
                        </a:lnTo>
                        <a:lnTo>
                          <a:pt x="200" y="343"/>
                        </a:lnTo>
                        <a:lnTo>
                          <a:pt x="183" y="341"/>
                        </a:lnTo>
                        <a:lnTo>
                          <a:pt x="168" y="337"/>
                        </a:lnTo>
                        <a:lnTo>
                          <a:pt x="151" y="334"/>
                        </a:lnTo>
                        <a:lnTo>
                          <a:pt x="136" y="329"/>
                        </a:lnTo>
                        <a:lnTo>
                          <a:pt x="121" y="325"/>
                        </a:lnTo>
                        <a:lnTo>
                          <a:pt x="106" y="320"/>
                        </a:lnTo>
                        <a:lnTo>
                          <a:pt x="92" y="313"/>
                        </a:lnTo>
                        <a:lnTo>
                          <a:pt x="76" y="306"/>
                        </a:lnTo>
                        <a:lnTo>
                          <a:pt x="62" y="300"/>
                        </a:lnTo>
                        <a:lnTo>
                          <a:pt x="51" y="291"/>
                        </a:lnTo>
                        <a:lnTo>
                          <a:pt x="41" y="280"/>
                        </a:lnTo>
                        <a:lnTo>
                          <a:pt x="35" y="269"/>
                        </a:lnTo>
                        <a:lnTo>
                          <a:pt x="31" y="255"/>
                        </a:lnTo>
                        <a:lnTo>
                          <a:pt x="31" y="239"/>
                        </a:lnTo>
                        <a:lnTo>
                          <a:pt x="33" y="218"/>
                        </a:lnTo>
                        <a:lnTo>
                          <a:pt x="38" y="197"/>
                        </a:lnTo>
                        <a:lnTo>
                          <a:pt x="42" y="182"/>
                        </a:lnTo>
                        <a:lnTo>
                          <a:pt x="51" y="165"/>
                        </a:lnTo>
                        <a:lnTo>
                          <a:pt x="60" y="150"/>
                        </a:lnTo>
                        <a:lnTo>
                          <a:pt x="68" y="136"/>
                        </a:lnTo>
                        <a:lnTo>
                          <a:pt x="79" y="124"/>
                        </a:lnTo>
                        <a:lnTo>
                          <a:pt x="89" y="111"/>
                        </a:lnTo>
                        <a:lnTo>
                          <a:pt x="101" y="100"/>
                        </a:lnTo>
                        <a:lnTo>
                          <a:pt x="114" y="88"/>
                        </a:lnTo>
                        <a:lnTo>
                          <a:pt x="129" y="76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81" y="41"/>
                        </a:lnTo>
                        <a:lnTo>
                          <a:pt x="201" y="31"/>
                        </a:lnTo>
                        <a:lnTo>
                          <a:pt x="219" y="22"/>
                        </a:lnTo>
                        <a:lnTo>
                          <a:pt x="237" y="14"/>
                        </a:lnTo>
                        <a:lnTo>
                          <a:pt x="253" y="7"/>
                        </a:lnTo>
                        <a:lnTo>
                          <a:pt x="268" y="1"/>
                        </a:lnTo>
                        <a:lnTo>
                          <a:pt x="255" y="0"/>
                        </a:lnTo>
                        <a:lnTo>
                          <a:pt x="238" y="1"/>
                        </a:lnTo>
                        <a:lnTo>
                          <a:pt x="221" y="5"/>
                        </a:lnTo>
                        <a:lnTo>
                          <a:pt x="201" y="11"/>
                        </a:lnTo>
                        <a:lnTo>
                          <a:pt x="181" y="19"/>
                        </a:lnTo>
                        <a:lnTo>
                          <a:pt x="161" y="28"/>
                        </a:lnTo>
                        <a:lnTo>
                          <a:pt x="142" y="39"/>
                        </a:lnTo>
                        <a:lnTo>
                          <a:pt x="12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8" name="Freeform 1233"/>
                  <p:cNvSpPr>
                    <a:spLocks/>
                  </p:cNvSpPr>
                  <p:nvPr/>
                </p:nvSpPr>
                <p:spPr bwMode="auto">
                  <a:xfrm>
                    <a:off x="5229" y="2647"/>
                    <a:ext cx="99" cy="59"/>
                  </a:xfrm>
                  <a:custGeom>
                    <a:avLst/>
                    <a:gdLst>
                      <a:gd name="T0" fmla="*/ 0 w 282"/>
                      <a:gd name="T1" fmla="*/ 0 h 253"/>
                      <a:gd name="T2" fmla="*/ 0 w 282"/>
                      <a:gd name="T3" fmla="*/ 0 h 253"/>
                      <a:gd name="T4" fmla="*/ 0 w 282"/>
                      <a:gd name="T5" fmla="*/ 0 h 253"/>
                      <a:gd name="T6" fmla="*/ 0 w 282"/>
                      <a:gd name="T7" fmla="*/ 0 h 253"/>
                      <a:gd name="T8" fmla="*/ 0 w 282"/>
                      <a:gd name="T9" fmla="*/ 0 h 253"/>
                      <a:gd name="T10" fmla="*/ 0 w 282"/>
                      <a:gd name="T11" fmla="*/ 0 h 253"/>
                      <a:gd name="T12" fmla="*/ 0 w 282"/>
                      <a:gd name="T13" fmla="*/ 0 h 253"/>
                      <a:gd name="T14" fmla="*/ 0 w 282"/>
                      <a:gd name="T15" fmla="*/ 0 h 253"/>
                      <a:gd name="T16" fmla="*/ 0 w 282"/>
                      <a:gd name="T17" fmla="*/ 0 h 253"/>
                      <a:gd name="T18" fmla="*/ 0 w 282"/>
                      <a:gd name="T19" fmla="*/ 0 h 253"/>
                      <a:gd name="T20" fmla="*/ 0 w 282"/>
                      <a:gd name="T21" fmla="*/ 0 h 253"/>
                      <a:gd name="T22" fmla="*/ 0 w 282"/>
                      <a:gd name="T23" fmla="*/ 0 h 253"/>
                      <a:gd name="T24" fmla="*/ 0 w 282"/>
                      <a:gd name="T25" fmla="*/ 0 h 253"/>
                      <a:gd name="T26" fmla="*/ 0 w 282"/>
                      <a:gd name="T27" fmla="*/ 0 h 253"/>
                      <a:gd name="T28" fmla="*/ 0 w 282"/>
                      <a:gd name="T29" fmla="*/ 0 h 253"/>
                      <a:gd name="T30" fmla="*/ 0 w 282"/>
                      <a:gd name="T31" fmla="*/ 0 h 253"/>
                      <a:gd name="T32" fmla="*/ 0 w 282"/>
                      <a:gd name="T33" fmla="*/ 0 h 253"/>
                      <a:gd name="T34" fmla="*/ 0 w 282"/>
                      <a:gd name="T35" fmla="*/ 0 h 253"/>
                      <a:gd name="T36" fmla="*/ 0 w 282"/>
                      <a:gd name="T37" fmla="*/ 0 h 253"/>
                      <a:gd name="T38" fmla="*/ 0 w 282"/>
                      <a:gd name="T39" fmla="*/ 0 h 253"/>
                      <a:gd name="T40" fmla="*/ 0 w 282"/>
                      <a:gd name="T41" fmla="*/ 0 h 253"/>
                      <a:gd name="T42" fmla="*/ 0 w 282"/>
                      <a:gd name="T43" fmla="*/ 0 h 253"/>
                      <a:gd name="T44" fmla="*/ 0 w 282"/>
                      <a:gd name="T45" fmla="*/ 0 h 253"/>
                      <a:gd name="T46" fmla="*/ 0 w 282"/>
                      <a:gd name="T47" fmla="*/ 0 h 253"/>
                      <a:gd name="T48" fmla="*/ 0 w 282"/>
                      <a:gd name="T49" fmla="*/ 0 h 253"/>
                      <a:gd name="T50" fmla="*/ 0 w 282"/>
                      <a:gd name="T51" fmla="*/ 0 h 253"/>
                      <a:gd name="T52" fmla="*/ 0 w 282"/>
                      <a:gd name="T53" fmla="*/ 0 h 253"/>
                      <a:gd name="T54" fmla="*/ 0 w 282"/>
                      <a:gd name="T55" fmla="*/ 0 h 253"/>
                      <a:gd name="T56" fmla="*/ 0 w 282"/>
                      <a:gd name="T57" fmla="*/ 0 h 253"/>
                      <a:gd name="T58" fmla="*/ 0 w 282"/>
                      <a:gd name="T59" fmla="*/ 0 h 253"/>
                      <a:gd name="T60" fmla="*/ 0 w 282"/>
                      <a:gd name="T61" fmla="*/ 0 h 253"/>
                      <a:gd name="T62" fmla="*/ 0 w 282"/>
                      <a:gd name="T63" fmla="*/ 0 h 253"/>
                      <a:gd name="T64" fmla="*/ 0 w 282"/>
                      <a:gd name="T65" fmla="*/ 0 h 253"/>
                      <a:gd name="T66" fmla="*/ 0 w 282"/>
                      <a:gd name="T67" fmla="*/ 0 h 253"/>
                      <a:gd name="T68" fmla="*/ 0 w 282"/>
                      <a:gd name="T69" fmla="*/ 0 h 253"/>
                      <a:gd name="T70" fmla="*/ 0 w 282"/>
                      <a:gd name="T71" fmla="*/ 0 h 253"/>
                      <a:gd name="T72" fmla="*/ 0 w 282"/>
                      <a:gd name="T73" fmla="*/ 0 h 253"/>
                      <a:gd name="T74" fmla="*/ 0 w 282"/>
                      <a:gd name="T75" fmla="*/ 0 h 253"/>
                      <a:gd name="T76" fmla="*/ 0 w 282"/>
                      <a:gd name="T77" fmla="*/ 0 h 253"/>
                      <a:gd name="T78" fmla="*/ 0 w 282"/>
                      <a:gd name="T79" fmla="*/ 0 h 253"/>
                      <a:gd name="T80" fmla="*/ 0 w 282"/>
                      <a:gd name="T81" fmla="*/ 0 h 253"/>
                      <a:gd name="T82" fmla="*/ 0 w 282"/>
                      <a:gd name="T83" fmla="*/ 0 h 253"/>
                      <a:gd name="T84" fmla="*/ 0 w 282"/>
                      <a:gd name="T85" fmla="*/ 0 h 253"/>
                      <a:gd name="T86" fmla="*/ 0 w 282"/>
                      <a:gd name="T87" fmla="*/ 0 h 253"/>
                      <a:gd name="T88" fmla="*/ 0 w 282"/>
                      <a:gd name="T89" fmla="*/ 0 h 253"/>
                      <a:gd name="T90" fmla="*/ 0 w 282"/>
                      <a:gd name="T91" fmla="*/ 0 h 253"/>
                      <a:gd name="T92" fmla="*/ 0 w 282"/>
                      <a:gd name="T93" fmla="*/ 0 h 253"/>
                      <a:gd name="T94" fmla="*/ 0 w 282"/>
                      <a:gd name="T95" fmla="*/ 0 h 253"/>
                      <a:gd name="T96" fmla="*/ 0 w 282"/>
                      <a:gd name="T97" fmla="*/ 0 h 253"/>
                      <a:gd name="T98" fmla="*/ 0 w 282"/>
                      <a:gd name="T99" fmla="*/ 0 h 253"/>
                      <a:gd name="T100" fmla="*/ 0 w 282"/>
                      <a:gd name="T101" fmla="*/ 0 h 253"/>
                      <a:gd name="T102" fmla="*/ 0 w 282"/>
                      <a:gd name="T103" fmla="*/ 0 h 253"/>
                      <a:gd name="T104" fmla="*/ 0 w 282"/>
                      <a:gd name="T105" fmla="*/ 0 h 253"/>
                      <a:gd name="T106" fmla="*/ 0 w 282"/>
                      <a:gd name="T107" fmla="*/ 0 h 253"/>
                      <a:gd name="T108" fmla="*/ 0 w 282"/>
                      <a:gd name="T109" fmla="*/ 0 h 253"/>
                      <a:gd name="T110" fmla="*/ 0 w 282"/>
                      <a:gd name="T111" fmla="*/ 0 h 253"/>
                      <a:gd name="T112" fmla="*/ 0 w 282"/>
                      <a:gd name="T113" fmla="*/ 0 h 253"/>
                      <a:gd name="T114" fmla="*/ 0 w 282"/>
                      <a:gd name="T115" fmla="*/ 0 h 253"/>
                      <a:gd name="T116" fmla="*/ 0 w 282"/>
                      <a:gd name="T117" fmla="*/ 0 h 253"/>
                      <a:gd name="T118" fmla="*/ 0 w 282"/>
                      <a:gd name="T119" fmla="*/ 0 h 253"/>
                      <a:gd name="T120" fmla="*/ 0 w 282"/>
                      <a:gd name="T121" fmla="*/ 0 h 25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2"/>
                      <a:gd name="T184" fmla="*/ 0 h 253"/>
                      <a:gd name="T185" fmla="*/ 282 w 282"/>
                      <a:gd name="T186" fmla="*/ 253 h 25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2" h="253">
                        <a:moveTo>
                          <a:pt x="235" y="78"/>
                        </a:moveTo>
                        <a:lnTo>
                          <a:pt x="248" y="92"/>
                        </a:lnTo>
                        <a:lnTo>
                          <a:pt x="255" y="108"/>
                        </a:lnTo>
                        <a:lnTo>
                          <a:pt x="259" y="125"/>
                        </a:lnTo>
                        <a:lnTo>
                          <a:pt x="259" y="144"/>
                        </a:lnTo>
                        <a:lnTo>
                          <a:pt x="257" y="159"/>
                        </a:lnTo>
                        <a:lnTo>
                          <a:pt x="252" y="171"/>
                        </a:lnTo>
                        <a:lnTo>
                          <a:pt x="244" y="184"/>
                        </a:lnTo>
                        <a:lnTo>
                          <a:pt x="236" y="194"/>
                        </a:lnTo>
                        <a:lnTo>
                          <a:pt x="225" y="206"/>
                        </a:lnTo>
                        <a:lnTo>
                          <a:pt x="215" y="215"/>
                        </a:lnTo>
                        <a:lnTo>
                          <a:pt x="204" y="225"/>
                        </a:lnTo>
                        <a:lnTo>
                          <a:pt x="194" y="236"/>
                        </a:lnTo>
                        <a:lnTo>
                          <a:pt x="191" y="239"/>
                        </a:lnTo>
                        <a:lnTo>
                          <a:pt x="190" y="242"/>
                        </a:lnTo>
                        <a:lnTo>
                          <a:pt x="191" y="246"/>
                        </a:lnTo>
                        <a:lnTo>
                          <a:pt x="194" y="249"/>
                        </a:lnTo>
                        <a:lnTo>
                          <a:pt x="197" y="252"/>
                        </a:lnTo>
                        <a:lnTo>
                          <a:pt x="201" y="253"/>
                        </a:lnTo>
                        <a:lnTo>
                          <a:pt x="205" y="252"/>
                        </a:lnTo>
                        <a:lnTo>
                          <a:pt x="209" y="249"/>
                        </a:lnTo>
                        <a:lnTo>
                          <a:pt x="232" y="234"/>
                        </a:lnTo>
                        <a:lnTo>
                          <a:pt x="251" y="215"/>
                        </a:lnTo>
                        <a:lnTo>
                          <a:pt x="267" y="192"/>
                        </a:lnTo>
                        <a:lnTo>
                          <a:pt x="278" y="168"/>
                        </a:lnTo>
                        <a:lnTo>
                          <a:pt x="282" y="141"/>
                        </a:lnTo>
                        <a:lnTo>
                          <a:pt x="279" y="116"/>
                        </a:lnTo>
                        <a:lnTo>
                          <a:pt x="270" y="92"/>
                        </a:lnTo>
                        <a:lnTo>
                          <a:pt x="251" y="70"/>
                        </a:lnTo>
                        <a:lnTo>
                          <a:pt x="237" y="59"/>
                        </a:lnTo>
                        <a:lnTo>
                          <a:pt x="221" y="48"/>
                        </a:lnTo>
                        <a:lnTo>
                          <a:pt x="202" y="39"/>
                        </a:lnTo>
                        <a:lnTo>
                          <a:pt x="183" y="31"/>
                        </a:lnTo>
                        <a:lnTo>
                          <a:pt x="163" y="24"/>
                        </a:lnTo>
                        <a:lnTo>
                          <a:pt x="142" y="18"/>
                        </a:lnTo>
                        <a:lnTo>
                          <a:pt x="122" y="13"/>
                        </a:lnTo>
                        <a:lnTo>
                          <a:pt x="101" y="8"/>
                        </a:lnTo>
                        <a:lnTo>
                          <a:pt x="82" y="5"/>
                        </a:lnTo>
                        <a:lnTo>
                          <a:pt x="63" y="2"/>
                        </a:lnTo>
                        <a:lnTo>
                          <a:pt x="47" y="0"/>
                        </a:lnTo>
                        <a:lnTo>
                          <a:pt x="32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4" y="4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25" y="9"/>
                        </a:lnTo>
                        <a:lnTo>
                          <a:pt x="38" y="12"/>
                        </a:lnTo>
                        <a:lnTo>
                          <a:pt x="52" y="14"/>
                        </a:lnTo>
                        <a:lnTo>
                          <a:pt x="67" y="16"/>
                        </a:lnTo>
                        <a:lnTo>
                          <a:pt x="82" y="18"/>
                        </a:lnTo>
                        <a:lnTo>
                          <a:pt x="97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5"/>
                        </a:lnTo>
                        <a:lnTo>
                          <a:pt x="162" y="40"/>
                        </a:lnTo>
                        <a:lnTo>
                          <a:pt x="177" y="46"/>
                        </a:lnTo>
                        <a:lnTo>
                          <a:pt x="192" y="53"/>
                        </a:lnTo>
                        <a:lnTo>
                          <a:pt x="208" y="60"/>
                        </a:lnTo>
                        <a:lnTo>
                          <a:pt x="222" y="69"/>
                        </a:lnTo>
                        <a:lnTo>
                          <a:pt x="235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49" name="Freeform 1234"/>
                  <p:cNvSpPr>
                    <a:spLocks/>
                  </p:cNvSpPr>
                  <p:nvPr/>
                </p:nvSpPr>
                <p:spPr bwMode="auto">
                  <a:xfrm>
                    <a:off x="5030" y="2680"/>
                    <a:ext cx="40" cy="54"/>
                  </a:xfrm>
                  <a:custGeom>
                    <a:avLst/>
                    <a:gdLst>
                      <a:gd name="T0" fmla="*/ 0 w 115"/>
                      <a:gd name="T1" fmla="*/ 0 h 236"/>
                      <a:gd name="T2" fmla="*/ 0 w 115"/>
                      <a:gd name="T3" fmla="*/ 0 h 236"/>
                      <a:gd name="T4" fmla="*/ 0 w 115"/>
                      <a:gd name="T5" fmla="*/ 0 h 236"/>
                      <a:gd name="T6" fmla="*/ 0 w 115"/>
                      <a:gd name="T7" fmla="*/ 0 h 236"/>
                      <a:gd name="T8" fmla="*/ 0 w 115"/>
                      <a:gd name="T9" fmla="*/ 0 h 236"/>
                      <a:gd name="T10" fmla="*/ 0 w 115"/>
                      <a:gd name="T11" fmla="*/ 0 h 236"/>
                      <a:gd name="T12" fmla="*/ 0 w 115"/>
                      <a:gd name="T13" fmla="*/ 0 h 236"/>
                      <a:gd name="T14" fmla="*/ 0 w 115"/>
                      <a:gd name="T15" fmla="*/ 0 h 236"/>
                      <a:gd name="T16" fmla="*/ 0 w 115"/>
                      <a:gd name="T17" fmla="*/ 0 h 236"/>
                      <a:gd name="T18" fmla="*/ 0 w 115"/>
                      <a:gd name="T19" fmla="*/ 0 h 236"/>
                      <a:gd name="T20" fmla="*/ 0 w 115"/>
                      <a:gd name="T21" fmla="*/ 0 h 236"/>
                      <a:gd name="T22" fmla="*/ 0 w 115"/>
                      <a:gd name="T23" fmla="*/ 0 h 236"/>
                      <a:gd name="T24" fmla="*/ 0 w 115"/>
                      <a:gd name="T25" fmla="*/ 0 h 236"/>
                      <a:gd name="T26" fmla="*/ 0 w 115"/>
                      <a:gd name="T27" fmla="*/ 0 h 236"/>
                      <a:gd name="T28" fmla="*/ 0 w 115"/>
                      <a:gd name="T29" fmla="*/ 0 h 236"/>
                      <a:gd name="T30" fmla="*/ 0 w 115"/>
                      <a:gd name="T31" fmla="*/ 0 h 236"/>
                      <a:gd name="T32" fmla="*/ 0 w 115"/>
                      <a:gd name="T33" fmla="*/ 0 h 236"/>
                      <a:gd name="T34" fmla="*/ 0 w 115"/>
                      <a:gd name="T35" fmla="*/ 0 h 236"/>
                      <a:gd name="T36" fmla="*/ 0 w 115"/>
                      <a:gd name="T37" fmla="*/ 0 h 236"/>
                      <a:gd name="T38" fmla="*/ 0 w 115"/>
                      <a:gd name="T39" fmla="*/ 0 h 236"/>
                      <a:gd name="T40" fmla="*/ 0 w 115"/>
                      <a:gd name="T41" fmla="*/ 0 h 236"/>
                      <a:gd name="T42" fmla="*/ 0 w 115"/>
                      <a:gd name="T43" fmla="*/ 0 h 236"/>
                      <a:gd name="T44" fmla="*/ 0 w 115"/>
                      <a:gd name="T45" fmla="*/ 0 h 236"/>
                      <a:gd name="T46" fmla="*/ 0 w 115"/>
                      <a:gd name="T47" fmla="*/ 0 h 236"/>
                      <a:gd name="T48" fmla="*/ 0 w 115"/>
                      <a:gd name="T49" fmla="*/ 0 h 236"/>
                      <a:gd name="T50" fmla="*/ 0 w 115"/>
                      <a:gd name="T51" fmla="*/ 0 h 236"/>
                      <a:gd name="T52" fmla="*/ 0 w 115"/>
                      <a:gd name="T53" fmla="*/ 0 h 236"/>
                      <a:gd name="T54" fmla="*/ 0 w 115"/>
                      <a:gd name="T55" fmla="*/ 0 h 236"/>
                      <a:gd name="T56" fmla="*/ 0 w 115"/>
                      <a:gd name="T57" fmla="*/ 0 h 236"/>
                      <a:gd name="T58" fmla="*/ 0 w 115"/>
                      <a:gd name="T59" fmla="*/ 0 h 236"/>
                      <a:gd name="T60" fmla="*/ 0 w 115"/>
                      <a:gd name="T61" fmla="*/ 0 h 236"/>
                      <a:gd name="T62" fmla="*/ 0 w 115"/>
                      <a:gd name="T63" fmla="*/ 0 h 236"/>
                      <a:gd name="T64" fmla="*/ 0 w 115"/>
                      <a:gd name="T65" fmla="*/ 0 h 236"/>
                      <a:gd name="T66" fmla="*/ 0 w 115"/>
                      <a:gd name="T67" fmla="*/ 0 h 236"/>
                      <a:gd name="T68" fmla="*/ 0 w 115"/>
                      <a:gd name="T69" fmla="*/ 0 h 236"/>
                      <a:gd name="T70" fmla="*/ 0 w 115"/>
                      <a:gd name="T71" fmla="*/ 0 h 236"/>
                      <a:gd name="T72" fmla="*/ 0 w 115"/>
                      <a:gd name="T73" fmla="*/ 0 h 236"/>
                      <a:gd name="T74" fmla="*/ 0 w 115"/>
                      <a:gd name="T75" fmla="*/ 0 h 236"/>
                      <a:gd name="T76" fmla="*/ 0 w 115"/>
                      <a:gd name="T77" fmla="*/ 0 h 236"/>
                      <a:gd name="T78" fmla="*/ 0 w 115"/>
                      <a:gd name="T79" fmla="*/ 0 h 236"/>
                      <a:gd name="T80" fmla="*/ 0 w 115"/>
                      <a:gd name="T81" fmla="*/ 0 h 2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5"/>
                      <a:gd name="T124" fmla="*/ 0 h 236"/>
                      <a:gd name="T125" fmla="*/ 115 w 115"/>
                      <a:gd name="T126" fmla="*/ 236 h 2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5" h="236">
                        <a:moveTo>
                          <a:pt x="0" y="128"/>
                        </a:moveTo>
                        <a:lnTo>
                          <a:pt x="0" y="148"/>
                        </a:lnTo>
                        <a:lnTo>
                          <a:pt x="5" y="166"/>
                        </a:lnTo>
                        <a:lnTo>
                          <a:pt x="13" y="184"/>
                        </a:lnTo>
                        <a:lnTo>
                          <a:pt x="24" y="198"/>
                        </a:lnTo>
                        <a:lnTo>
                          <a:pt x="39" y="211"/>
                        </a:lnTo>
                        <a:lnTo>
                          <a:pt x="55" y="223"/>
                        </a:lnTo>
                        <a:lnTo>
                          <a:pt x="74" y="231"/>
                        </a:lnTo>
                        <a:lnTo>
                          <a:pt x="92" y="235"/>
                        </a:lnTo>
                        <a:lnTo>
                          <a:pt x="98" y="236"/>
                        </a:lnTo>
                        <a:lnTo>
                          <a:pt x="104" y="234"/>
                        </a:lnTo>
                        <a:lnTo>
                          <a:pt x="109" y="231"/>
                        </a:lnTo>
                        <a:lnTo>
                          <a:pt x="111" y="226"/>
                        </a:lnTo>
                        <a:lnTo>
                          <a:pt x="111" y="220"/>
                        </a:lnTo>
                        <a:lnTo>
                          <a:pt x="110" y="215"/>
                        </a:lnTo>
                        <a:lnTo>
                          <a:pt x="107" y="210"/>
                        </a:lnTo>
                        <a:lnTo>
                          <a:pt x="101" y="208"/>
                        </a:lnTo>
                        <a:lnTo>
                          <a:pt x="82" y="201"/>
                        </a:lnTo>
                        <a:lnTo>
                          <a:pt x="64" y="192"/>
                        </a:lnTo>
                        <a:lnTo>
                          <a:pt x="50" y="179"/>
                        </a:lnTo>
                        <a:lnTo>
                          <a:pt x="40" y="165"/>
                        </a:lnTo>
                        <a:lnTo>
                          <a:pt x="33" y="148"/>
                        </a:lnTo>
                        <a:lnTo>
                          <a:pt x="29" y="130"/>
                        </a:lnTo>
                        <a:lnTo>
                          <a:pt x="29" y="110"/>
                        </a:lnTo>
                        <a:lnTo>
                          <a:pt x="35" y="89"/>
                        </a:lnTo>
                        <a:lnTo>
                          <a:pt x="43" y="74"/>
                        </a:lnTo>
                        <a:lnTo>
                          <a:pt x="56" y="60"/>
                        </a:lnTo>
                        <a:lnTo>
                          <a:pt x="70" y="46"/>
                        </a:lnTo>
                        <a:lnTo>
                          <a:pt x="85" y="33"/>
                        </a:lnTo>
                        <a:lnTo>
                          <a:pt x="98" y="23"/>
                        </a:lnTo>
                        <a:lnTo>
                          <a:pt x="109" y="12"/>
                        </a:lnTo>
                        <a:lnTo>
                          <a:pt x="115" y="6"/>
                        </a:lnTo>
                        <a:lnTo>
                          <a:pt x="115" y="0"/>
                        </a:lnTo>
                        <a:lnTo>
                          <a:pt x="102" y="4"/>
                        </a:lnTo>
                        <a:lnTo>
                          <a:pt x="85" y="12"/>
                        </a:lnTo>
                        <a:lnTo>
                          <a:pt x="68" y="26"/>
                        </a:lnTo>
                        <a:lnTo>
                          <a:pt x="49" y="42"/>
                        </a:lnTo>
                        <a:lnTo>
                          <a:pt x="32" y="61"/>
                        </a:lnTo>
                        <a:lnTo>
                          <a:pt x="17" y="82"/>
                        </a:lnTo>
                        <a:lnTo>
                          <a:pt x="6" y="10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50" name="Freeform 1235"/>
                  <p:cNvSpPr>
                    <a:spLocks/>
                  </p:cNvSpPr>
                  <p:nvPr/>
                </p:nvSpPr>
                <p:spPr bwMode="auto">
                  <a:xfrm>
                    <a:off x="5311" y="2643"/>
                    <a:ext cx="87" cy="73"/>
                  </a:xfrm>
                  <a:custGeom>
                    <a:avLst/>
                    <a:gdLst>
                      <a:gd name="T0" fmla="*/ 0 w 245"/>
                      <a:gd name="T1" fmla="*/ 0 h 310"/>
                      <a:gd name="T2" fmla="*/ 0 w 245"/>
                      <a:gd name="T3" fmla="*/ 0 h 310"/>
                      <a:gd name="T4" fmla="*/ 0 w 245"/>
                      <a:gd name="T5" fmla="*/ 0 h 310"/>
                      <a:gd name="T6" fmla="*/ 0 w 245"/>
                      <a:gd name="T7" fmla="*/ 0 h 310"/>
                      <a:gd name="T8" fmla="*/ 0 w 245"/>
                      <a:gd name="T9" fmla="*/ 0 h 310"/>
                      <a:gd name="T10" fmla="*/ 0 w 245"/>
                      <a:gd name="T11" fmla="*/ 0 h 310"/>
                      <a:gd name="T12" fmla="*/ 0 w 245"/>
                      <a:gd name="T13" fmla="*/ 0 h 310"/>
                      <a:gd name="T14" fmla="*/ 0 w 245"/>
                      <a:gd name="T15" fmla="*/ 0 h 310"/>
                      <a:gd name="T16" fmla="*/ 0 w 245"/>
                      <a:gd name="T17" fmla="*/ 0 h 310"/>
                      <a:gd name="T18" fmla="*/ 0 w 245"/>
                      <a:gd name="T19" fmla="*/ 0 h 310"/>
                      <a:gd name="T20" fmla="*/ 0 w 245"/>
                      <a:gd name="T21" fmla="*/ 0 h 310"/>
                      <a:gd name="T22" fmla="*/ 0 w 245"/>
                      <a:gd name="T23" fmla="*/ 0 h 310"/>
                      <a:gd name="T24" fmla="*/ 0 w 245"/>
                      <a:gd name="T25" fmla="*/ 0 h 310"/>
                      <a:gd name="T26" fmla="*/ 0 w 245"/>
                      <a:gd name="T27" fmla="*/ 0 h 310"/>
                      <a:gd name="T28" fmla="*/ 0 w 245"/>
                      <a:gd name="T29" fmla="*/ 0 h 310"/>
                      <a:gd name="T30" fmla="*/ 0 w 245"/>
                      <a:gd name="T31" fmla="*/ 0 h 310"/>
                      <a:gd name="T32" fmla="*/ 0 w 245"/>
                      <a:gd name="T33" fmla="*/ 0 h 310"/>
                      <a:gd name="T34" fmla="*/ 0 w 245"/>
                      <a:gd name="T35" fmla="*/ 0 h 310"/>
                      <a:gd name="T36" fmla="*/ 0 w 245"/>
                      <a:gd name="T37" fmla="*/ 0 h 310"/>
                      <a:gd name="T38" fmla="*/ 0 w 245"/>
                      <a:gd name="T39" fmla="*/ 0 h 310"/>
                      <a:gd name="T40" fmla="*/ 0 w 245"/>
                      <a:gd name="T41" fmla="*/ 0 h 310"/>
                      <a:gd name="T42" fmla="*/ 0 w 245"/>
                      <a:gd name="T43" fmla="*/ 0 h 310"/>
                      <a:gd name="T44" fmla="*/ 0 w 245"/>
                      <a:gd name="T45" fmla="*/ 0 h 310"/>
                      <a:gd name="T46" fmla="*/ 0 w 245"/>
                      <a:gd name="T47" fmla="*/ 0 h 310"/>
                      <a:gd name="T48" fmla="*/ 0 w 245"/>
                      <a:gd name="T49" fmla="*/ 0 h 310"/>
                      <a:gd name="T50" fmla="*/ 0 w 245"/>
                      <a:gd name="T51" fmla="*/ 0 h 310"/>
                      <a:gd name="T52" fmla="*/ 0 w 245"/>
                      <a:gd name="T53" fmla="*/ 0 h 310"/>
                      <a:gd name="T54" fmla="*/ 0 w 245"/>
                      <a:gd name="T55" fmla="*/ 0 h 310"/>
                      <a:gd name="T56" fmla="*/ 0 w 245"/>
                      <a:gd name="T57" fmla="*/ 0 h 310"/>
                      <a:gd name="T58" fmla="*/ 0 w 245"/>
                      <a:gd name="T59" fmla="*/ 0 h 310"/>
                      <a:gd name="T60" fmla="*/ 0 w 245"/>
                      <a:gd name="T61" fmla="*/ 0 h 310"/>
                      <a:gd name="T62" fmla="*/ 0 w 245"/>
                      <a:gd name="T63" fmla="*/ 0 h 310"/>
                      <a:gd name="T64" fmla="*/ 0 w 245"/>
                      <a:gd name="T65" fmla="*/ 0 h 310"/>
                      <a:gd name="T66" fmla="*/ 0 w 245"/>
                      <a:gd name="T67" fmla="*/ 0 h 310"/>
                      <a:gd name="T68" fmla="*/ 0 w 245"/>
                      <a:gd name="T69" fmla="*/ 0 h 310"/>
                      <a:gd name="T70" fmla="*/ 0 w 245"/>
                      <a:gd name="T71" fmla="*/ 0 h 310"/>
                      <a:gd name="T72" fmla="*/ 0 w 245"/>
                      <a:gd name="T73" fmla="*/ 0 h 310"/>
                      <a:gd name="T74" fmla="*/ 0 w 245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5"/>
                      <a:gd name="T115" fmla="*/ 0 h 310"/>
                      <a:gd name="T116" fmla="*/ 245 w 245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5" h="310">
                        <a:moveTo>
                          <a:pt x="200" y="116"/>
                        </a:moveTo>
                        <a:lnTo>
                          <a:pt x="208" y="124"/>
                        </a:lnTo>
                        <a:lnTo>
                          <a:pt x="214" y="133"/>
                        </a:lnTo>
                        <a:lnTo>
                          <a:pt x="220" y="144"/>
                        </a:lnTo>
                        <a:lnTo>
                          <a:pt x="223" y="154"/>
                        </a:lnTo>
                        <a:lnTo>
                          <a:pt x="226" y="164"/>
                        </a:lnTo>
                        <a:lnTo>
                          <a:pt x="224" y="176"/>
                        </a:lnTo>
                        <a:lnTo>
                          <a:pt x="222" y="187"/>
                        </a:lnTo>
                        <a:lnTo>
                          <a:pt x="216" y="198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9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2" y="264"/>
                        </a:lnTo>
                        <a:lnTo>
                          <a:pt x="132" y="275"/>
                        </a:lnTo>
                        <a:lnTo>
                          <a:pt x="128" y="278"/>
                        </a:lnTo>
                        <a:lnTo>
                          <a:pt x="126" y="283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2" y="306"/>
                        </a:lnTo>
                        <a:lnTo>
                          <a:pt x="126" y="309"/>
                        </a:lnTo>
                        <a:lnTo>
                          <a:pt x="131" y="310"/>
                        </a:lnTo>
                        <a:lnTo>
                          <a:pt x="135" y="310"/>
                        </a:lnTo>
                        <a:lnTo>
                          <a:pt x="139" y="309"/>
                        </a:lnTo>
                        <a:lnTo>
                          <a:pt x="142" y="306"/>
                        </a:lnTo>
                        <a:lnTo>
                          <a:pt x="154" y="292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20" y="233"/>
                        </a:lnTo>
                        <a:lnTo>
                          <a:pt x="230" y="219"/>
                        </a:lnTo>
                        <a:lnTo>
                          <a:pt x="238" y="204"/>
                        </a:lnTo>
                        <a:lnTo>
                          <a:pt x="244" y="186"/>
                        </a:lnTo>
                        <a:lnTo>
                          <a:pt x="245" y="169"/>
                        </a:lnTo>
                        <a:lnTo>
                          <a:pt x="243" y="152"/>
                        </a:lnTo>
                        <a:lnTo>
                          <a:pt x="237" y="134"/>
                        </a:lnTo>
                        <a:lnTo>
                          <a:pt x="228" y="119"/>
                        </a:lnTo>
                        <a:lnTo>
                          <a:pt x="217" y="105"/>
                        </a:lnTo>
                        <a:lnTo>
                          <a:pt x="203" y="93"/>
                        </a:lnTo>
                        <a:lnTo>
                          <a:pt x="188" y="83"/>
                        </a:lnTo>
                        <a:lnTo>
                          <a:pt x="176" y="76"/>
                        </a:lnTo>
                        <a:lnTo>
                          <a:pt x="163" y="69"/>
                        </a:lnTo>
                        <a:lnTo>
                          <a:pt x="151" y="61"/>
                        </a:lnTo>
                        <a:lnTo>
                          <a:pt x="136" y="54"/>
                        </a:lnTo>
                        <a:lnTo>
                          <a:pt x="122" y="46"/>
                        </a:lnTo>
                        <a:lnTo>
                          <a:pt x="107" y="39"/>
                        </a:lnTo>
                        <a:lnTo>
                          <a:pt x="93" y="31"/>
                        </a:lnTo>
                        <a:lnTo>
                          <a:pt x="79" y="24"/>
                        </a:lnTo>
                        <a:lnTo>
                          <a:pt x="66" y="18"/>
                        </a:lnTo>
                        <a:lnTo>
                          <a:pt x="53" y="13"/>
                        </a:lnTo>
                        <a:lnTo>
                          <a:pt x="40" y="8"/>
                        </a:lnTo>
                        <a:lnTo>
                          <a:pt x="30" y="5"/>
                        </a:lnTo>
                        <a:lnTo>
                          <a:pt x="20" y="1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6" y="20"/>
                        </a:lnTo>
                        <a:lnTo>
                          <a:pt x="47" y="25"/>
                        </a:lnTo>
                        <a:lnTo>
                          <a:pt x="60" y="31"/>
                        </a:lnTo>
                        <a:lnTo>
                          <a:pt x="73" y="37"/>
                        </a:lnTo>
                        <a:lnTo>
                          <a:pt x="86" y="44"/>
                        </a:lnTo>
                        <a:lnTo>
                          <a:pt x="99" y="51"/>
                        </a:lnTo>
                        <a:lnTo>
                          <a:pt x="113" y="57"/>
                        </a:lnTo>
                        <a:lnTo>
                          <a:pt x="126" y="64"/>
                        </a:lnTo>
                        <a:lnTo>
                          <a:pt x="139" y="71"/>
                        </a:lnTo>
                        <a:lnTo>
                          <a:pt x="152" y="79"/>
                        </a:lnTo>
                        <a:lnTo>
                          <a:pt x="165" y="88"/>
                        </a:lnTo>
                        <a:lnTo>
                          <a:pt x="176" y="96"/>
                        </a:lnTo>
                        <a:lnTo>
                          <a:pt x="188" y="106"/>
                        </a:lnTo>
                        <a:lnTo>
                          <a:pt x="200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pic>
              <p:nvPicPr>
                <p:cNvPr id="238" name="Picture 1236" descr="access_point_stylized_gray_small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" y="3642"/>
                  <a:ext cx="43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5" name="Line 1237"/>
              <p:cNvSpPr>
                <a:spLocks noChangeShapeType="1"/>
              </p:cNvSpPr>
              <p:nvPr/>
            </p:nvSpPr>
            <p:spPr bwMode="auto">
              <a:xfrm rot="5400000" flipV="1">
                <a:off x="5034" y="3427"/>
                <a:ext cx="2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800"/>
              </a:p>
            </p:txBody>
          </p:sp>
          <p:grpSp>
            <p:nvGrpSpPr>
              <p:cNvPr id="56" name="Group 1238"/>
              <p:cNvGrpSpPr>
                <a:grpSpLocks/>
              </p:cNvGrpSpPr>
              <p:nvPr/>
            </p:nvGrpSpPr>
            <p:grpSpPr bwMode="auto">
              <a:xfrm flipH="1">
                <a:off x="3638" y="2856"/>
                <a:ext cx="261" cy="235"/>
                <a:chOff x="2839" y="3501"/>
                <a:chExt cx="755" cy="803"/>
              </a:xfrm>
            </p:grpSpPr>
            <p:pic>
              <p:nvPicPr>
                <p:cNvPr id="235" name="Picture 1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Freeform 1240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57" name="Group 1241"/>
              <p:cNvGrpSpPr>
                <a:grpSpLocks/>
              </p:cNvGrpSpPr>
              <p:nvPr/>
            </p:nvGrpSpPr>
            <p:grpSpPr bwMode="auto">
              <a:xfrm flipH="1">
                <a:off x="3438" y="3121"/>
                <a:ext cx="304" cy="256"/>
                <a:chOff x="2839" y="3501"/>
                <a:chExt cx="755" cy="803"/>
              </a:xfrm>
            </p:grpSpPr>
            <p:pic>
              <p:nvPicPr>
                <p:cNvPr id="233" name="Picture 1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4" name="Freeform 1243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58" name="Group 1244"/>
              <p:cNvGrpSpPr>
                <a:grpSpLocks/>
              </p:cNvGrpSpPr>
              <p:nvPr/>
            </p:nvGrpSpPr>
            <p:grpSpPr bwMode="auto">
              <a:xfrm flipH="1">
                <a:off x="3739" y="3311"/>
                <a:ext cx="269" cy="220"/>
                <a:chOff x="2839" y="3501"/>
                <a:chExt cx="755" cy="803"/>
              </a:xfrm>
            </p:grpSpPr>
            <p:pic>
              <p:nvPicPr>
                <p:cNvPr id="231" name="Picture 1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2" name="Freeform 1246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59" name="Group 1247"/>
              <p:cNvGrpSpPr>
                <a:grpSpLocks/>
              </p:cNvGrpSpPr>
              <p:nvPr/>
            </p:nvGrpSpPr>
            <p:grpSpPr bwMode="auto">
              <a:xfrm>
                <a:off x="4126" y="3300"/>
                <a:ext cx="269" cy="221"/>
                <a:chOff x="2839" y="3501"/>
                <a:chExt cx="755" cy="803"/>
              </a:xfrm>
            </p:grpSpPr>
            <p:pic>
              <p:nvPicPr>
                <p:cNvPr id="229" name="Picture 1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0" name="Freeform 1249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pic>
            <p:nvPicPr>
              <p:cNvPr id="60" name="Picture 1250" descr="car_icon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" y="1084"/>
                <a:ext cx="53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" name="Group 1251"/>
              <p:cNvGrpSpPr>
                <a:grpSpLocks/>
              </p:cNvGrpSpPr>
              <p:nvPr/>
            </p:nvGrpSpPr>
            <p:grpSpPr bwMode="auto">
              <a:xfrm>
                <a:off x="3536" y="974"/>
                <a:ext cx="262" cy="243"/>
                <a:chOff x="2751" y="1851"/>
                <a:chExt cx="462" cy="478"/>
              </a:xfrm>
            </p:grpSpPr>
            <p:pic>
              <p:nvPicPr>
                <p:cNvPr id="227" name="Picture 1252" descr="iphone_stylized_small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8" name="Picture 1253" descr="antenna_radiation_stylized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roup 1254"/>
              <p:cNvGrpSpPr>
                <a:grpSpLocks/>
              </p:cNvGrpSpPr>
              <p:nvPr/>
            </p:nvGrpSpPr>
            <p:grpSpPr bwMode="auto">
              <a:xfrm>
                <a:off x="5191" y="3151"/>
                <a:ext cx="143" cy="303"/>
                <a:chOff x="4140" y="429"/>
                <a:chExt cx="1425" cy="2396"/>
              </a:xfrm>
            </p:grpSpPr>
            <p:sp>
              <p:nvSpPr>
                <p:cNvPr id="195" name="Freeform 1255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4 w 354"/>
                    <a:gd name="T1" fmla="*/ 0 h 2742"/>
                    <a:gd name="T2" fmla="*/ 19 w 354"/>
                    <a:gd name="T3" fmla="*/ 32 h 2742"/>
                    <a:gd name="T4" fmla="*/ 19 w 354"/>
                    <a:gd name="T5" fmla="*/ 246 h 2742"/>
                    <a:gd name="T6" fmla="*/ 0 w 354"/>
                    <a:gd name="T7" fmla="*/ 258 h 2742"/>
                    <a:gd name="T8" fmla="*/ 4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96" name="Rectangle 1256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97" name="Freeform 1257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1 w 211"/>
                    <a:gd name="T3" fmla="*/ 21 h 2537"/>
                    <a:gd name="T4" fmla="*/ 2 w 211"/>
                    <a:gd name="T5" fmla="*/ 23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98" name="Freeform 1258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3 h 226"/>
                    <a:gd name="T4" fmla="*/ 18 w 328"/>
                    <a:gd name="T5" fmla="*/ 23 h 226"/>
                    <a:gd name="T6" fmla="*/ 0 w 328"/>
                    <a:gd name="T7" fmla="*/ 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99" name="Rectangle 1259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grpSp>
              <p:nvGrpSpPr>
                <p:cNvPr id="200" name="Group 1260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25" name="AutoShape 1261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226" name="AutoShape 126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201" name="Rectangle 1263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grpSp>
              <p:nvGrpSpPr>
                <p:cNvPr id="202" name="Group 1264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23" name="AutoShape 1265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224" name="AutoShape 1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203" name="Rectangle 1267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204" name="Rectangle 1268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grpSp>
              <p:nvGrpSpPr>
                <p:cNvPr id="205" name="Group 1269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21" name="AutoShape 1270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222" name="AutoShape 127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206" name="Freeform 1272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2 h 226"/>
                    <a:gd name="T4" fmla="*/ 18 w 328"/>
                    <a:gd name="T5" fmla="*/ 21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grpSp>
              <p:nvGrpSpPr>
                <p:cNvPr id="207" name="Group 1273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9" name="AutoShape 1274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220" name="AutoShape 127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208" name="Rectangle 1276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209" name="Freeform 1277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7 w 296"/>
                    <a:gd name="T3" fmla="*/ 12 h 256"/>
                    <a:gd name="T4" fmla="*/ 17 w 296"/>
                    <a:gd name="T5" fmla="*/ 23 h 256"/>
                    <a:gd name="T6" fmla="*/ 0 w 296"/>
                    <a:gd name="T7" fmla="*/ 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10" name="Freeform 1278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8 w 304"/>
                    <a:gd name="T3" fmla="*/ 16 h 288"/>
                    <a:gd name="T4" fmla="*/ 16 w 304"/>
                    <a:gd name="T5" fmla="*/ 28 h 288"/>
                    <a:gd name="T6" fmla="*/ 2 w 304"/>
                    <a:gd name="T7" fmla="*/ 12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11" name="Oval 1279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212" name="Freeform 1280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1 h 240"/>
                    <a:gd name="T2" fmla="*/ 2 w 306"/>
                    <a:gd name="T3" fmla="*/ 23 h 240"/>
                    <a:gd name="T4" fmla="*/ 18 w 306"/>
                    <a:gd name="T5" fmla="*/ 11 h 240"/>
                    <a:gd name="T6" fmla="*/ 17 w 306"/>
                    <a:gd name="T7" fmla="*/ 0 h 240"/>
                    <a:gd name="T8" fmla="*/ 0 w 306"/>
                    <a:gd name="T9" fmla="*/ 1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13" name="AutoShape 1281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214" name="AutoShape 1282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215" name="Oval 1283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216" name="Oval 1284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7" name="Oval 1285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218" name="Rectangle 1286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</p:grpSp>
          <p:grpSp>
            <p:nvGrpSpPr>
              <p:cNvPr id="63" name="Group 1287"/>
              <p:cNvGrpSpPr>
                <a:grpSpLocks/>
              </p:cNvGrpSpPr>
              <p:nvPr/>
            </p:nvGrpSpPr>
            <p:grpSpPr bwMode="auto">
              <a:xfrm>
                <a:off x="4992" y="3341"/>
                <a:ext cx="143" cy="303"/>
                <a:chOff x="4140" y="429"/>
                <a:chExt cx="1425" cy="2396"/>
              </a:xfrm>
            </p:grpSpPr>
            <p:sp>
              <p:nvSpPr>
                <p:cNvPr id="163" name="Freeform 1288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4 w 354"/>
                    <a:gd name="T1" fmla="*/ 0 h 2742"/>
                    <a:gd name="T2" fmla="*/ 19 w 354"/>
                    <a:gd name="T3" fmla="*/ 32 h 2742"/>
                    <a:gd name="T4" fmla="*/ 19 w 354"/>
                    <a:gd name="T5" fmla="*/ 246 h 2742"/>
                    <a:gd name="T6" fmla="*/ 0 w 354"/>
                    <a:gd name="T7" fmla="*/ 258 h 2742"/>
                    <a:gd name="T8" fmla="*/ 4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64" name="Rectangle 1289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65" name="Freeform 1290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1 w 211"/>
                    <a:gd name="T3" fmla="*/ 21 h 2537"/>
                    <a:gd name="T4" fmla="*/ 2 w 211"/>
                    <a:gd name="T5" fmla="*/ 23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66" name="Freeform 1291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3 h 226"/>
                    <a:gd name="T4" fmla="*/ 18 w 328"/>
                    <a:gd name="T5" fmla="*/ 23 h 226"/>
                    <a:gd name="T6" fmla="*/ 0 w 328"/>
                    <a:gd name="T7" fmla="*/ 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67" name="Rectangle 1292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grpSp>
              <p:nvGrpSpPr>
                <p:cNvPr id="168" name="Group 1293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93" name="AutoShape 1294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194" name="AutoShape 129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169" name="Rectangle 1296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grpSp>
              <p:nvGrpSpPr>
                <p:cNvPr id="170" name="Group 1297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91" name="AutoShape 1298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192" name="AutoShape 1299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171" name="Rectangle 1300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72" name="Rectangle 1301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grpSp>
              <p:nvGrpSpPr>
                <p:cNvPr id="173" name="Group 1302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89" name="AutoShape 1303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190" name="AutoShape 1304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174" name="Freeform 1305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2 h 226"/>
                    <a:gd name="T4" fmla="*/ 18 w 328"/>
                    <a:gd name="T5" fmla="*/ 21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grpSp>
              <p:nvGrpSpPr>
                <p:cNvPr id="175" name="Group 1306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87" name="AutoShape 130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  <p:sp>
                <p:nvSpPr>
                  <p:cNvPr id="188" name="AutoShape 130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3200"/>
                  </a:p>
                </p:txBody>
              </p:sp>
            </p:grpSp>
            <p:sp>
              <p:nvSpPr>
                <p:cNvPr id="176" name="Rectangle 1309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77" name="Freeform 1310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7 w 296"/>
                    <a:gd name="T3" fmla="*/ 12 h 256"/>
                    <a:gd name="T4" fmla="*/ 17 w 296"/>
                    <a:gd name="T5" fmla="*/ 23 h 256"/>
                    <a:gd name="T6" fmla="*/ 0 w 296"/>
                    <a:gd name="T7" fmla="*/ 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78" name="Freeform 1311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8 w 304"/>
                    <a:gd name="T3" fmla="*/ 16 h 288"/>
                    <a:gd name="T4" fmla="*/ 16 w 304"/>
                    <a:gd name="T5" fmla="*/ 28 h 288"/>
                    <a:gd name="T6" fmla="*/ 2 w 304"/>
                    <a:gd name="T7" fmla="*/ 12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79" name="Oval 1312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80" name="Freeform 1313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1 h 240"/>
                    <a:gd name="T2" fmla="*/ 2 w 306"/>
                    <a:gd name="T3" fmla="*/ 23 h 240"/>
                    <a:gd name="T4" fmla="*/ 18 w 306"/>
                    <a:gd name="T5" fmla="*/ 11 h 240"/>
                    <a:gd name="T6" fmla="*/ 17 w 306"/>
                    <a:gd name="T7" fmla="*/ 0 h 240"/>
                    <a:gd name="T8" fmla="*/ 0 w 306"/>
                    <a:gd name="T9" fmla="*/ 1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81" name="AutoShape 1314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82" name="AutoShape 1315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83" name="Oval 1316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84" name="Oval 1317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Oval 1318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  <p:sp>
              <p:nvSpPr>
                <p:cNvPr id="186" name="Rectangle 1319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/>
                </a:p>
              </p:txBody>
            </p:sp>
          </p:grpSp>
          <p:grpSp>
            <p:nvGrpSpPr>
              <p:cNvPr id="64" name="Group 1320"/>
              <p:cNvGrpSpPr>
                <a:grpSpLocks/>
              </p:cNvGrpSpPr>
              <p:nvPr/>
            </p:nvGrpSpPr>
            <p:grpSpPr bwMode="auto">
              <a:xfrm>
                <a:off x="3340" y="1287"/>
                <a:ext cx="337" cy="257"/>
                <a:chOff x="877" y="1008"/>
                <a:chExt cx="2747" cy="2591"/>
              </a:xfrm>
            </p:grpSpPr>
            <p:pic>
              <p:nvPicPr>
                <p:cNvPr id="140" name="Picture 1321" descr="antenna_stylized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" name="Picture 1322" descr="laptop_keyboard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Freeform 1323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pic>
              <p:nvPicPr>
                <p:cNvPr id="143" name="Picture 1324" descr="screen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4" name="Freeform 1325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45" name="Freeform 1326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46" name="Freeform 1327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47" name="Freeform 1328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48" name="Freeform 1329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49" name="Freeform 1330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grpSp>
              <p:nvGrpSpPr>
                <p:cNvPr id="150" name="Group 1331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57" name="Freeform 1332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58" name="Freeform 1333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59" name="Freeform 1334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60" name="Freeform 1335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61" name="Freeform 1336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62" name="Freeform 1337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151" name="Freeform 1338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52" name="Freeform 1339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53" name="Freeform 1340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54" name="Freeform 1341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55" name="Freeform 1342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56" name="Freeform 1343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65" name="Group 1344"/>
              <p:cNvGrpSpPr>
                <a:grpSpLocks/>
              </p:cNvGrpSpPr>
              <p:nvPr/>
            </p:nvGrpSpPr>
            <p:grpSpPr bwMode="auto">
              <a:xfrm>
                <a:off x="4329" y="3456"/>
                <a:ext cx="299" cy="257"/>
                <a:chOff x="877" y="1008"/>
                <a:chExt cx="2747" cy="2591"/>
              </a:xfrm>
            </p:grpSpPr>
            <p:pic>
              <p:nvPicPr>
                <p:cNvPr id="117" name="Picture 1345" descr="antenna_stylized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" name="Picture 1346" descr="laptop_keyboard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9" name="Freeform 1347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pic>
              <p:nvPicPr>
                <p:cNvPr id="120" name="Picture 1348" descr="screen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1" name="Freeform 1349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22" name="Freeform 1350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23" name="Freeform 1351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24" name="Freeform 1352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25" name="Freeform 1353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26" name="Freeform 1354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grpSp>
              <p:nvGrpSpPr>
                <p:cNvPr id="127" name="Group 1355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34" name="Freeform 1356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35" name="Freeform 1357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36" name="Freeform 1358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37" name="Freeform 1359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38" name="Freeform 1360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39" name="Freeform 1361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128" name="Freeform 1362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29" name="Freeform 1363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30" name="Freeform 1364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31" name="Freeform 1365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32" name="Freeform 1366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33" name="Freeform 1367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66" name="Group 1368"/>
              <p:cNvGrpSpPr>
                <a:grpSpLocks/>
              </p:cNvGrpSpPr>
              <p:nvPr/>
            </p:nvGrpSpPr>
            <p:grpSpPr bwMode="auto">
              <a:xfrm>
                <a:off x="3503" y="1916"/>
                <a:ext cx="280" cy="257"/>
                <a:chOff x="877" y="1008"/>
                <a:chExt cx="2747" cy="2591"/>
              </a:xfrm>
            </p:grpSpPr>
            <p:pic>
              <p:nvPicPr>
                <p:cNvPr id="94" name="Picture 1369" descr="antenna_stylized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1370" descr="laptop_keyboard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6" name="Freeform 1371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pic>
              <p:nvPicPr>
                <p:cNvPr id="97" name="Picture 1372" descr="screen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8" name="Freeform 1373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" name="Freeform 1374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" name="Freeform 1375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" name="Freeform 1376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" name="Freeform 1377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" name="Freeform 1378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grpSp>
              <p:nvGrpSpPr>
                <p:cNvPr id="104" name="Group 1379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11" name="Freeform 1380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12" name="Freeform 1381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13" name="Freeform 1382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14" name="Freeform 1383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15" name="Freeform 1384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116" name="Freeform 1385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105" name="Freeform 1386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6" name="Freeform 1387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7" name="Freeform 1388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8" name="Freeform 1389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9" name="Freeform 1390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10" name="Freeform 1391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67" name="Group 1392"/>
              <p:cNvGrpSpPr>
                <a:grpSpLocks/>
              </p:cNvGrpSpPr>
              <p:nvPr/>
            </p:nvGrpSpPr>
            <p:grpSpPr bwMode="auto">
              <a:xfrm flipH="1">
                <a:off x="3742" y="2030"/>
                <a:ext cx="261" cy="235"/>
                <a:chOff x="2839" y="3501"/>
                <a:chExt cx="755" cy="803"/>
              </a:xfrm>
            </p:grpSpPr>
            <p:pic>
              <p:nvPicPr>
                <p:cNvPr id="92" name="Picture 139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Freeform 1394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68" name="Group 1395"/>
              <p:cNvGrpSpPr>
                <a:grpSpLocks/>
              </p:cNvGrpSpPr>
              <p:nvPr/>
            </p:nvGrpSpPr>
            <p:grpSpPr bwMode="auto">
              <a:xfrm>
                <a:off x="4603" y="3416"/>
                <a:ext cx="299" cy="257"/>
                <a:chOff x="877" y="1008"/>
                <a:chExt cx="2747" cy="2591"/>
              </a:xfrm>
            </p:grpSpPr>
            <p:pic>
              <p:nvPicPr>
                <p:cNvPr id="69" name="Picture 1396" descr="antenna_stylized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0" name="Picture 1397" descr="laptop_keyboard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" name="Freeform 1398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pic>
              <p:nvPicPr>
                <p:cNvPr id="72" name="Picture 1399" descr="screen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Freeform 1400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4" name="Freeform 1401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5" name="Freeform 1402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6" name="Freeform 1403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7" name="Freeform 1404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8" name="Freeform 1405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grpSp>
              <p:nvGrpSpPr>
                <p:cNvPr id="79" name="Group 1406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86" name="Freeform 1407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87" name="Freeform 1408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88" name="Freeform 1409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89" name="Freeform 1410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90" name="Freeform 1411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91" name="Freeform 1412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80" name="Freeform 1413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" name="Freeform 1414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" name="Freeform 1415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" name="Freeform 1416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" name="Freeform 1417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5" name="Freeform 1418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383" name="Line 913"/>
            <p:cNvSpPr>
              <a:spLocks noChangeShapeType="1"/>
            </p:cNvSpPr>
            <p:nvPr/>
          </p:nvSpPr>
          <p:spPr bwMode="auto">
            <a:xfrm>
              <a:off x="8665114" y="4951485"/>
              <a:ext cx="2360877" cy="496816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84" name="Line 911"/>
            <p:cNvSpPr>
              <a:spLocks noChangeShapeType="1"/>
            </p:cNvSpPr>
            <p:nvPr/>
          </p:nvSpPr>
          <p:spPr bwMode="auto">
            <a:xfrm>
              <a:off x="8434204" y="1299051"/>
              <a:ext cx="2822236" cy="393312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7197273" y="1098782"/>
              <a:ext cx="980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client</a:t>
              </a: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7366931" y="4744284"/>
              <a:ext cx="976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client</a:t>
              </a: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11028702" y="5864111"/>
              <a:ext cx="975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8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E3B2-DF29-FB42-8249-E78431EC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 between client and servers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0685-0EA3-904E-ABCA-DACD2C4C9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E8586-CC92-A946-90F9-7A0B83549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Do not move!  </a:t>
            </a:r>
          </a:p>
          <a:p>
            <a:r>
              <a:rPr lang="en-US" dirty="0"/>
              <a:t>Location/address in the network is constant.</a:t>
            </a:r>
          </a:p>
          <a:p>
            <a:r>
              <a:rPr lang="en-US" dirty="0"/>
              <a:t>Can listen for requests.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CA733-0507-0549-88D8-39D3FF6EC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Clients: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10FD2-B5B6-E542-A295-C171844590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Can move around with users.</a:t>
            </a:r>
          </a:p>
          <a:p>
            <a:r>
              <a:rPr lang="en-US" dirty="0"/>
              <a:t>Are difficult to find.</a:t>
            </a:r>
          </a:p>
          <a:p>
            <a:pPr lvl="1"/>
            <a:r>
              <a:rPr lang="en-US" dirty="0"/>
              <a:t>Thus, do </a:t>
            </a:r>
            <a:r>
              <a:rPr lang="en-US" b="1" dirty="0"/>
              <a:t>not</a:t>
            </a:r>
            <a:r>
              <a:rPr lang="en-US" dirty="0"/>
              <a:t> listen for requests coming from unknown machines.</a:t>
            </a:r>
          </a:p>
          <a:p>
            <a:r>
              <a:rPr lang="en-US" dirty="0"/>
              <a:t>Send requests on behalf of user’s apps, and listen </a:t>
            </a:r>
            <a:r>
              <a:rPr lang="en-US" i="1" dirty="0"/>
              <a:t>briefly</a:t>
            </a:r>
            <a:r>
              <a:rPr lang="en-US" dirty="0"/>
              <a:t> for a response from the one server that was contacted.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392FE-DFAF-B648-AB67-839197B2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84" y="4522666"/>
            <a:ext cx="2383080" cy="2383080"/>
          </a:xfrm>
          <a:prstGeom prst="rect">
            <a:avLst/>
          </a:prstGeom>
        </p:spPr>
      </p:pic>
      <p:pic>
        <p:nvPicPr>
          <p:cNvPr id="8" name="Picture 781" descr="iphone_stylized_small">
            <a:extLst>
              <a:ext uri="{FF2B5EF4-FFF2-40B4-BE49-F238E27FC236}">
                <a16:creationId xmlns:a16="http://schemas.microsoft.com/office/drawing/2014/main" id="{8B09E776-BB61-B945-9DE9-8843543B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54" y="5409987"/>
            <a:ext cx="565891" cy="13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42" descr="desktop_computer_stylized_medium">
            <a:extLst>
              <a:ext uri="{FF2B5EF4-FFF2-40B4-BE49-F238E27FC236}">
                <a16:creationId xmlns:a16="http://schemas.microsoft.com/office/drawing/2014/main" id="{1056F104-2CFC-634E-8E8F-39502CD7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2992" y="5452033"/>
            <a:ext cx="1613005" cy="13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9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6961907" cy="883403"/>
          </a:xfrm>
        </p:spPr>
        <p:txBody>
          <a:bodyPr>
            <a:normAutofit/>
          </a:bodyPr>
          <a:lstStyle/>
          <a:p>
            <a:r>
              <a:rPr lang="en-US" dirty="0"/>
              <a:t>Peer-to-peer architecture (P2P)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146875"/>
            <a:ext cx="6782909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participants have equal responsibilities, thus are </a:t>
            </a:r>
            <a:r>
              <a:rPr lang="en-US" i="1" dirty="0">
                <a:solidFill>
                  <a:schemeClr val="accent6"/>
                </a:solidFill>
              </a:rPr>
              <a:t>peers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Do not rely on powerful, central servers</a:t>
            </a:r>
          </a:p>
          <a:p>
            <a:r>
              <a:rPr lang="en-US" dirty="0"/>
              <a:t>A very </a:t>
            </a:r>
            <a:r>
              <a:rPr lang="en-US" i="1" dirty="0">
                <a:solidFill>
                  <a:schemeClr val="accent6"/>
                </a:solidFill>
              </a:rPr>
              <a:t>scalable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design.</a:t>
            </a:r>
          </a:p>
          <a:p>
            <a:pPr lvl="1"/>
            <a:r>
              <a:rPr lang="en-US" dirty="0"/>
              <a:t>Each new participant brings new capacity</a:t>
            </a:r>
          </a:p>
          <a:p>
            <a:r>
              <a:rPr lang="en-US" dirty="0"/>
              <a:t>But there are many difficulties:</a:t>
            </a:r>
          </a:p>
          <a:p>
            <a:pPr lvl="1"/>
            <a:r>
              <a:rPr lang="en-US" dirty="0"/>
              <a:t>Hosts join and leave the network (</a:t>
            </a:r>
            <a:r>
              <a:rPr lang="en-US" i="1" dirty="0"/>
              <a:t>churn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IP addresses change.</a:t>
            </a:r>
          </a:p>
          <a:p>
            <a:pPr lvl="1"/>
            <a:r>
              <a:rPr lang="en-US" dirty="0"/>
              <a:t>Firewalls may block access to peers.</a:t>
            </a:r>
          </a:p>
          <a:p>
            <a:pPr lvl="1"/>
            <a:r>
              <a:rPr lang="en-US" dirty="0"/>
              <a:t>Edge networks have limited upload speed.</a:t>
            </a:r>
          </a:p>
          <a:p>
            <a:r>
              <a:rPr lang="en-US" dirty="0"/>
              <a:t>Uses kind of centralized directory/tracker.</a:t>
            </a:r>
          </a:p>
          <a:p>
            <a:r>
              <a:rPr lang="en-US" dirty="0"/>
              <a:t>Examples: </a:t>
            </a:r>
            <a:r>
              <a:rPr lang="en-US" dirty="0" err="1"/>
              <a:t>BitTorrent</a:t>
            </a:r>
            <a:r>
              <a:rPr lang="en-US" dirty="0"/>
              <a:t>, Skype</a:t>
            </a:r>
          </a:p>
          <a:p>
            <a:pPr lvl="1"/>
            <a:r>
              <a:rPr lang="en-US" dirty="0"/>
              <a:t>Might also think of SMTP as P2P</a:t>
            </a:r>
          </a:p>
        </p:txBody>
      </p:sp>
      <p:grpSp>
        <p:nvGrpSpPr>
          <p:cNvPr id="386" name="Group 385"/>
          <p:cNvGrpSpPr/>
          <p:nvPr/>
        </p:nvGrpSpPr>
        <p:grpSpPr>
          <a:xfrm>
            <a:off x="7207623" y="154983"/>
            <a:ext cx="5136778" cy="6594886"/>
            <a:chOff x="5202239" y="1546225"/>
            <a:chExt cx="3540126" cy="4545013"/>
          </a:xfrm>
        </p:grpSpPr>
        <p:grpSp>
          <p:nvGrpSpPr>
            <p:cNvPr id="4" name="Group 566"/>
            <p:cNvGrpSpPr>
              <a:grpSpLocks/>
            </p:cNvGrpSpPr>
            <p:nvPr/>
          </p:nvGrpSpPr>
          <p:grpSpPr bwMode="auto">
            <a:xfrm>
              <a:off x="5202239" y="1546225"/>
              <a:ext cx="3540126" cy="4545013"/>
              <a:chOff x="3277" y="974"/>
              <a:chExt cx="2230" cy="2863"/>
            </a:xfrm>
          </p:grpSpPr>
          <p:sp>
            <p:nvSpPr>
              <p:cNvPr id="5" name="Freeform 567"/>
              <p:cNvSpPr>
                <a:spLocks/>
              </p:cNvSpPr>
              <p:nvPr/>
            </p:nvSpPr>
            <p:spPr bwMode="auto">
              <a:xfrm>
                <a:off x="3277" y="1079"/>
                <a:ext cx="1094" cy="675"/>
              </a:xfrm>
              <a:custGeom>
                <a:avLst/>
                <a:gdLst>
                  <a:gd name="T0" fmla="*/ 1314 w 1036"/>
                  <a:gd name="T1" fmla="*/ 11 h 675"/>
                  <a:gd name="T2" fmla="*/ 793 w 1036"/>
                  <a:gd name="T3" fmla="*/ 53 h 675"/>
                  <a:gd name="T4" fmla="*/ 419 w 1036"/>
                  <a:gd name="T5" fmla="*/ 129 h 675"/>
                  <a:gd name="T6" fmla="*/ 312 w 1036"/>
                  <a:gd name="T7" fmla="*/ 229 h 675"/>
                  <a:gd name="T8" fmla="*/ 43 w 1036"/>
                  <a:gd name="T9" fmla="*/ 297 h 675"/>
                  <a:gd name="T10" fmla="*/ 35 w 1036"/>
                  <a:gd name="T11" fmla="*/ 459 h 675"/>
                  <a:gd name="T12" fmla="*/ 267 w 1036"/>
                  <a:gd name="T13" fmla="*/ 489 h 675"/>
                  <a:gd name="T14" fmla="*/ 932 w 1036"/>
                  <a:gd name="T15" fmla="*/ 489 h 675"/>
                  <a:gd name="T16" fmla="*/ 1213 w 1036"/>
                  <a:gd name="T17" fmla="*/ 555 h 675"/>
                  <a:gd name="T18" fmla="*/ 1527 w 1036"/>
                  <a:gd name="T19" fmla="*/ 657 h 675"/>
                  <a:gd name="T20" fmla="*/ 1766 w 1036"/>
                  <a:gd name="T21" fmla="*/ 661 h 675"/>
                  <a:gd name="T22" fmla="*/ 1931 w 1036"/>
                  <a:gd name="T23" fmla="*/ 603 h 675"/>
                  <a:gd name="T24" fmla="*/ 2015 w 1036"/>
                  <a:gd name="T25" fmla="*/ 445 h 675"/>
                  <a:gd name="T26" fmla="*/ 2067 w 1036"/>
                  <a:gd name="T27" fmla="*/ 291 h 675"/>
                  <a:gd name="T28" fmla="*/ 2073 w 1036"/>
                  <a:gd name="T29" fmla="*/ 107 h 675"/>
                  <a:gd name="T30" fmla="*/ 1895 w 1036"/>
                  <a:gd name="T31" fmla="*/ 17 h 675"/>
                  <a:gd name="T32" fmla="*/ 1574 w 1036"/>
                  <a:gd name="T33" fmla="*/ 3 h 675"/>
                  <a:gd name="T34" fmla="*/ 1314 w 1036"/>
                  <a:gd name="T35" fmla="*/ 11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68"/>
              <p:cNvGrpSpPr>
                <a:grpSpLocks/>
              </p:cNvGrpSpPr>
              <p:nvPr/>
            </p:nvGrpSpPr>
            <p:grpSpPr bwMode="auto">
              <a:xfrm>
                <a:off x="3383" y="1920"/>
                <a:ext cx="919" cy="588"/>
                <a:chOff x="2889" y="1631"/>
                <a:chExt cx="980" cy="743"/>
              </a:xfrm>
            </p:grpSpPr>
            <p:sp>
              <p:nvSpPr>
                <p:cNvPr id="380" name="Rectangle 569"/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81" name="AutoShape 570"/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80" cy="25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rgbClr val="00CCFF"/>
                    </a:solidFill>
                  </a:endParaRPr>
                </a:p>
              </p:txBody>
            </p:sp>
          </p:grpSp>
          <p:sp>
            <p:nvSpPr>
              <p:cNvPr id="7" name="Freeform 571"/>
              <p:cNvSpPr>
                <a:spLocks/>
              </p:cNvSpPr>
              <p:nvPr/>
            </p:nvSpPr>
            <p:spPr bwMode="auto">
              <a:xfrm>
                <a:off x="3379" y="2788"/>
                <a:ext cx="2032" cy="1049"/>
              </a:xfrm>
              <a:custGeom>
                <a:avLst/>
                <a:gdLst>
                  <a:gd name="T0" fmla="*/ 1044 w 2032"/>
                  <a:gd name="T1" fmla="*/ 26 h 1049"/>
                  <a:gd name="T2" fmla="*/ 847 w 2032"/>
                  <a:gd name="T3" fmla="*/ 125 h 1049"/>
                  <a:gd name="T4" fmla="*/ 580 w 2032"/>
                  <a:gd name="T5" fmla="*/ 68 h 1049"/>
                  <a:gd name="T6" fmla="*/ 143 w 2032"/>
                  <a:gd name="T7" fmla="*/ 170 h 1049"/>
                  <a:gd name="T8" fmla="*/ 48 w 2032"/>
                  <a:gd name="T9" fmla="*/ 374 h 1049"/>
                  <a:gd name="T10" fmla="*/ 41 w 2032"/>
                  <a:gd name="T11" fmla="*/ 680 h 1049"/>
                  <a:gd name="T12" fmla="*/ 294 w 2032"/>
                  <a:gd name="T13" fmla="*/ 744 h 1049"/>
                  <a:gd name="T14" fmla="*/ 660 w 2032"/>
                  <a:gd name="T15" fmla="*/ 893 h 1049"/>
                  <a:gd name="T16" fmla="*/ 1088 w 2032"/>
                  <a:gd name="T17" fmla="*/ 1014 h 1049"/>
                  <a:gd name="T18" fmla="*/ 1525 w 2032"/>
                  <a:gd name="T19" fmla="*/ 1031 h 1049"/>
                  <a:gd name="T20" fmla="*/ 1831 w 2032"/>
                  <a:gd name="T21" fmla="*/ 907 h 1049"/>
                  <a:gd name="T22" fmla="*/ 2015 w 2032"/>
                  <a:gd name="T23" fmla="*/ 714 h 1049"/>
                  <a:gd name="T24" fmla="*/ 1931 w 2032"/>
                  <a:gd name="T25" fmla="*/ 251 h 1049"/>
                  <a:gd name="T26" fmla="*/ 1658 w 2032"/>
                  <a:gd name="T27" fmla="*/ 114 h 1049"/>
                  <a:gd name="T28" fmla="*/ 1355 w 2032"/>
                  <a:gd name="T29" fmla="*/ 15 h 1049"/>
                  <a:gd name="T30" fmla="*/ 1044 w 2032"/>
                  <a:gd name="T31" fmla="*/ 26 h 10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32"/>
                  <a:gd name="T49" fmla="*/ 0 h 1049"/>
                  <a:gd name="T50" fmla="*/ 2032 w 2032"/>
                  <a:gd name="T51" fmla="*/ 1049 h 10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32" h="1049">
                    <a:moveTo>
                      <a:pt x="1044" y="26"/>
                    </a:moveTo>
                    <a:cubicBezTo>
                      <a:pt x="959" y="45"/>
                      <a:pt x="924" y="118"/>
                      <a:pt x="847" y="125"/>
                    </a:cubicBezTo>
                    <a:cubicBezTo>
                      <a:pt x="770" y="132"/>
                      <a:pt x="697" y="61"/>
                      <a:pt x="580" y="68"/>
                    </a:cubicBezTo>
                    <a:cubicBezTo>
                      <a:pt x="463" y="75"/>
                      <a:pt x="232" y="119"/>
                      <a:pt x="143" y="170"/>
                    </a:cubicBezTo>
                    <a:cubicBezTo>
                      <a:pt x="54" y="221"/>
                      <a:pt x="65" y="289"/>
                      <a:pt x="48" y="374"/>
                    </a:cubicBezTo>
                    <a:cubicBezTo>
                      <a:pt x="31" y="459"/>
                      <a:pt x="0" y="618"/>
                      <a:pt x="41" y="680"/>
                    </a:cubicBezTo>
                    <a:cubicBezTo>
                      <a:pt x="82" y="742"/>
                      <a:pt x="191" y="709"/>
                      <a:pt x="294" y="744"/>
                    </a:cubicBezTo>
                    <a:cubicBezTo>
                      <a:pt x="397" y="779"/>
                      <a:pt x="527" y="849"/>
                      <a:pt x="660" y="893"/>
                    </a:cubicBezTo>
                    <a:cubicBezTo>
                      <a:pt x="793" y="938"/>
                      <a:pt x="944" y="991"/>
                      <a:pt x="1088" y="1014"/>
                    </a:cubicBezTo>
                    <a:cubicBezTo>
                      <a:pt x="1232" y="1036"/>
                      <a:pt x="1401" y="1049"/>
                      <a:pt x="1525" y="1031"/>
                    </a:cubicBezTo>
                    <a:cubicBezTo>
                      <a:pt x="1649" y="1012"/>
                      <a:pt x="1749" y="960"/>
                      <a:pt x="1831" y="907"/>
                    </a:cubicBezTo>
                    <a:cubicBezTo>
                      <a:pt x="1913" y="855"/>
                      <a:pt x="1998" y="824"/>
                      <a:pt x="2015" y="714"/>
                    </a:cubicBezTo>
                    <a:cubicBezTo>
                      <a:pt x="2032" y="604"/>
                      <a:pt x="1990" y="350"/>
                      <a:pt x="1931" y="251"/>
                    </a:cubicBezTo>
                    <a:cubicBezTo>
                      <a:pt x="1872" y="151"/>
                      <a:pt x="1754" y="153"/>
                      <a:pt x="1658" y="114"/>
                    </a:cubicBezTo>
                    <a:cubicBezTo>
                      <a:pt x="1562" y="76"/>
                      <a:pt x="1457" y="30"/>
                      <a:pt x="1355" y="15"/>
                    </a:cubicBezTo>
                    <a:cubicBezTo>
                      <a:pt x="1253" y="0"/>
                      <a:pt x="1129" y="8"/>
                      <a:pt x="1044" y="2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72"/>
              <p:cNvSpPr>
                <a:spLocks noChangeShapeType="1"/>
              </p:cNvSpPr>
              <p:nvPr/>
            </p:nvSpPr>
            <p:spPr bwMode="auto">
              <a:xfrm rot="-5400000">
                <a:off x="4924" y="3316"/>
                <a:ext cx="284" cy="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573"/>
              <p:cNvSpPr>
                <a:spLocks noChangeShapeType="1"/>
              </p:cNvSpPr>
              <p:nvPr/>
            </p:nvSpPr>
            <p:spPr bwMode="auto">
              <a:xfrm rot="5400000" flipV="1">
                <a:off x="5034" y="3429"/>
                <a:ext cx="2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574"/>
              <p:cNvSpPr>
                <a:spLocks noChangeShapeType="1"/>
              </p:cNvSpPr>
              <p:nvPr/>
            </p:nvSpPr>
            <p:spPr bwMode="auto">
              <a:xfrm rot="16200000" flipH="1">
                <a:off x="5113" y="3192"/>
                <a:ext cx="90" cy="5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576"/>
              <p:cNvSpPr>
                <a:spLocks noChangeShapeType="1"/>
              </p:cNvSpPr>
              <p:nvPr/>
            </p:nvSpPr>
            <p:spPr bwMode="auto">
              <a:xfrm>
                <a:off x="3843" y="3009"/>
                <a:ext cx="99" cy="8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577"/>
              <p:cNvSpPr>
                <a:spLocks noChangeShapeType="1"/>
              </p:cNvSpPr>
              <p:nvPr/>
            </p:nvSpPr>
            <p:spPr bwMode="auto">
              <a:xfrm flipV="1">
                <a:off x="3680" y="3159"/>
                <a:ext cx="256" cy="6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580"/>
              <p:cNvSpPr>
                <a:spLocks noChangeShapeType="1"/>
              </p:cNvSpPr>
              <p:nvPr/>
            </p:nvSpPr>
            <p:spPr bwMode="auto">
              <a:xfrm flipH="1">
                <a:off x="3948" y="3204"/>
                <a:ext cx="90" cy="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81"/>
              <p:cNvSpPr>
                <a:spLocks noChangeShapeType="1"/>
              </p:cNvSpPr>
              <p:nvPr/>
            </p:nvSpPr>
            <p:spPr bwMode="auto">
              <a:xfrm flipH="1" flipV="1">
                <a:off x="4146" y="3213"/>
                <a:ext cx="51" cy="10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582"/>
              <p:cNvSpPr>
                <a:spLocks noChangeShapeType="1"/>
              </p:cNvSpPr>
              <p:nvPr/>
            </p:nvSpPr>
            <p:spPr bwMode="auto">
              <a:xfrm>
                <a:off x="4248" y="3185"/>
                <a:ext cx="317" cy="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584"/>
              <p:cNvSpPr>
                <a:spLocks noChangeShapeType="1"/>
              </p:cNvSpPr>
              <p:nvPr/>
            </p:nvSpPr>
            <p:spPr bwMode="auto">
              <a:xfrm>
                <a:off x="3809" y="2257"/>
                <a:ext cx="148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585"/>
              <p:cNvSpPr>
                <a:spLocks noChangeShapeType="1"/>
              </p:cNvSpPr>
              <p:nvPr/>
            </p:nvSpPr>
            <p:spPr bwMode="auto">
              <a:xfrm flipV="1">
                <a:off x="3711" y="2354"/>
                <a:ext cx="106" cy="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586"/>
              <p:cNvGrpSpPr>
                <a:grpSpLocks/>
              </p:cNvGrpSpPr>
              <p:nvPr/>
            </p:nvGrpSpPr>
            <p:grpSpPr bwMode="auto">
              <a:xfrm>
                <a:off x="3535" y="2207"/>
                <a:ext cx="319" cy="222"/>
                <a:chOff x="2967" y="478"/>
                <a:chExt cx="788" cy="625"/>
              </a:xfrm>
            </p:grpSpPr>
            <p:pic>
              <p:nvPicPr>
                <p:cNvPr id="378" name="Picture 587" descr="access_point_stylized_small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2" y="559"/>
                  <a:ext cx="576" cy="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9" name="Picture 588" descr="antenna_radiation_stylized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" y="478"/>
                  <a:ext cx="788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" name="Freeform 589"/>
              <p:cNvSpPr>
                <a:spLocks/>
              </p:cNvSpPr>
              <p:nvPr/>
            </p:nvSpPr>
            <p:spPr bwMode="auto">
              <a:xfrm>
                <a:off x="4419" y="2224"/>
                <a:ext cx="828" cy="425"/>
              </a:xfrm>
              <a:custGeom>
                <a:avLst/>
                <a:gdLst>
                  <a:gd name="T0" fmla="*/ 382 w 828"/>
                  <a:gd name="T1" fmla="*/ 30 h 425"/>
                  <a:gd name="T2" fmla="*/ 370 w 828"/>
                  <a:gd name="T3" fmla="*/ 30 h 425"/>
                  <a:gd name="T4" fmla="*/ 126 w 828"/>
                  <a:gd name="T5" fmla="*/ 32 h 425"/>
                  <a:gd name="T6" fmla="*/ 6 w 828"/>
                  <a:gd name="T7" fmla="*/ 126 h 425"/>
                  <a:gd name="T8" fmla="*/ 92 w 828"/>
                  <a:gd name="T9" fmla="*/ 274 h 425"/>
                  <a:gd name="T10" fmla="*/ 292 w 828"/>
                  <a:gd name="T11" fmla="*/ 384 h 425"/>
                  <a:gd name="T12" fmla="*/ 540 w 828"/>
                  <a:gd name="T13" fmla="*/ 416 h 425"/>
                  <a:gd name="T14" fmla="*/ 698 w 828"/>
                  <a:gd name="T15" fmla="*/ 330 h 425"/>
                  <a:gd name="T16" fmla="*/ 776 w 828"/>
                  <a:gd name="T17" fmla="*/ 170 h 425"/>
                  <a:gd name="T18" fmla="*/ 792 w 828"/>
                  <a:gd name="T19" fmla="*/ 22 h 425"/>
                  <a:gd name="T20" fmla="*/ 560 w 828"/>
                  <a:gd name="T21" fmla="*/ 38 h 425"/>
                  <a:gd name="T22" fmla="*/ 382 w 828"/>
                  <a:gd name="T23" fmla="*/ 30 h 4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8"/>
                  <a:gd name="T37" fmla="*/ 0 h 425"/>
                  <a:gd name="T38" fmla="*/ 828 w 828"/>
                  <a:gd name="T39" fmla="*/ 425 h 4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8" h="425">
                    <a:moveTo>
                      <a:pt x="382" y="30"/>
                    </a:moveTo>
                    <a:cubicBezTo>
                      <a:pt x="350" y="29"/>
                      <a:pt x="413" y="30"/>
                      <a:pt x="370" y="30"/>
                    </a:cubicBezTo>
                    <a:cubicBezTo>
                      <a:pt x="327" y="30"/>
                      <a:pt x="187" y="16"/>
                      <a:pt x="126" y="32"/>
                    </a:cubicBezTo>
                    <a:cubicBezTo>
                      <a:pt x="65" y="48"/>
                      <a:pt x="12" y="86"/>
                      <a:pt x="6" y="126"/>
                    </a:cubicBezTo>
                    <a:cubicBezTo>
                      <a:pt x="0" y="166"/>
                      <a:pt x="44" y="231"/>
                      <a:pt x="92" y="274"/>
                    </a:cubicBezTo>
                    <a:cubicBezTo>
                      <a:pt x="140" y="317"/>
                      <a:pt x="217" y="360"/>
                      <a:pt x="292" y="384"/>
                    </a:cubicBezTo>
                    <a:cubicBezTo>
                      <a:pt x="367" y="408"/>
                      <a:pt x="472" y="425"/>
                      <a:pt x="540" y="416"/>
                    </a:cubicBezTo>
                    <a:cubicBezTo>
                      <a:pt x="608" y="407"/>
                      <a:pt x="659" y="371"/>
                      <a:pt x="698" y="330"/>
                    </a:cubicBezTo>
                    <a:cubicBezTo>
                      <a:pt x="737" y="289"/>
                      <a:pt x="760" y="221"/>
                      <a:pt x="776" y="170"/>
                    </a:cubicBezTo>
                    <a:cubicBezTo>
                      <a:pt x="792" y="119"/>
                      <a:pt x="828" y="44"/>
                      <a:pt x="792" y="22"/>
                    </a:cubicBezTo>
                    <a:cubicBezTo>
                      <a:pt x="756" y="0"/>
                      <a:pt x="630" y="37"/>
                      <a:pt x="560" y="38"/>
                    </a:cubicBezTo>
                    <a:cubicBezTo>
                      <a:pt x="490" y="39"/>
                      <a:pt x="414" y="31"/>
                      <a:pt x="382" y="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90"/>
              <p:cNvSpPr>
                <a:spLocks/>
              </p:cNvSpPr>
              <p:nvPr/>
            </p:nvSpPr>
            <p:spPr bwMode="auto">
              <a:xfrm>
                <a:off x="4417" y="1263"/>
                <a:ext cx="1090" cy="709"/>
              </a:xfrm>
              <a:custGeom>
                <a:avLst/>
                <a:gdLst>
                  <a:gd name="T0" fmla="*/ 42311 w 765"/>
                  <a:gd name="T1" fmla="*/ 2813 h 459"/>
                  <a:gd name="T2" fmla="*/ 28673 w 765"/>
                  <a:gd name="T3" fmla="*/ 19976 h 459"/>
                  <a:gd name="T4" fmla="*/ 9592 w 765"/>
                  <a:gd name="T5" fmla="*/ 28431 h 459"/>
                  <a:gd name="T6" fmla="*/ 1371 w 765"/>
                  <a:gd name="T7" fmla="*/ 95805 h 459"/>
                  <a:gd name="T8" fmla="*/ 17940 w 765"/>
                  <a:gd name="T9" fmla="*/ 126584 h 459"/>
                  <a:gd name="T10" fmla="*/ 34487 w 765"/>
                  <a:gd name="T11" fmla="*/ 121332 h 459"/>
                  <a:gd name="T12" fmla="*/ 58210 w 765"/>
                  <a:gd name="T13" fmla="*/ 126584 h 459"/>
                  <a:gd name="T14" fmla="*/ 69657 w 765"/>
                  <a:gd name="T15" fmla="*/ 123646 h 459"/>
                  <a:gd name="T16" fmla="*/ 74979 w 765"/>
                  <a:gd name="T17" fmla="*/ 106087 h 459"/>
                  <a:gd name="T18" fmla="*/ 74848 w 765"/>
                  <a:gd name="T19" fmla="*/ 45030 h 459"/>
                  <a:gd name="T20" fmla="*/ 66057 w 765"/>
                  <a:gd name="T21" fmla="*/ 9823 h 459"/>
                  <a:gd name="T22" fmla="*/ 42311 w 765"/>
                  <a:gd name="T23" fmla="*/ 2813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91"/>
              <p:cNvSpPr>
                <a:spLocks noChangeShapeType="1"/>
              </p:cNvSpPr>
              <p:nvPr/>
            </p:nvSpPr>
            <p:spPr bwMode="auto">
              <a:xfrm>
                <a:off x="4659" y="2404"/>
                <a:ext cx="103" cy="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592"/>
              <p:cNvSpPr>
                <a:spLocks noChangeShapeType="1"/>
              </p:cNvSpPr>
              <p:nvPr/>
            </p:nvSpPr>
            <p:spPr bwMode="auto">
              <a:xfrm>
                <a:off x="4720" y="2354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593"/>
              <p:cNvSpPr>
                <a:spLocks noChangeShapeType="1"/>
              </p:cNvSpPr>
              <p:nvPr/>
            </p:nvSpPr>
            <p:spPr bwMode="auto">
              <a:xfrm flipV="1">
                <a:off x="4869" y="2408"/>
                <a:ext cx="85" cy="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594"/>
              <p:cNvSpPr>
                <a:spLocks noChangeShapeType="1"/>
              </p:cNvSpPr>
              <p:nvPr/>
            </p:nvSpPr>
            <p:spPr bwMode="auto">
              <a:xfrm>
                <a:off x="4235" y="1632"/>
                <a:ext cx="321" cy="2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95"/>
              <p:cNvSpPr>
                <a:spLocks noChangeShapeType="1"/>
              </p:cNvSpPr>
              <p:nvPr/>
            </p:nvSpPr>
            <p:spPr bwMode="auto">
              <a:xfrm>
                <a:off x="4635" y="2961"/>
                <a:ext cx="246" cy="1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96"/>
              <p:cNvSpPr>
                <a:spLocks noChangeShapeType="1"/>
              </p:cNvSpPr>
              <p:nvPr/>
            </p:nvSpPr>
            <p:spPr bwMode="auto">
              <a:xfrm flipV="1">
                <a:off x="4244" y="2953"/>
                <a:ext cx="203" cy="12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97"/>
              <p:cNvSpPr>
                <a:spLocks noChangeShapeType="1"/>
              </p:cNvSpPr>
              <p:nvPr/>
            </p:nvSpPr>
            <p:spPr bwMode="auto">
              <a:xfrm flipV="1">
                <a:off x="4271" y="3137"/>
                <a:ext cx="6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98"/>
              <p:cNvSpPr>
                <a:spLocks noChangeShapeType="1"/>
              </p:cNvSpPr>
              <p:nvPr/>
            </p:nvSpPr>
            <p:spPr bwMode="auto">
              <a:xfrm flipV="1">
                <a:off x="4773" y="1572"/>
                <a:ext cx="78" cy="5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99"/>
              <p:cNvSpPr>
                <a:spLocks noChangeShapeType="1"/>
              </p:cNvSpPr>
              <p:nvPr/>
            </p:nvSpPr>
            <p:spPr bwMode="auto">
              <a:xfrm>
                <a:off x="4665" y="1681"/>
                <a:ext cx="0" cy="52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600"/>
              <p:cNvSpPr>
                <a:spLocks noChangeShapeType="1"/>
              </p:cNvSpPr>
              <p:nvPr/>
            </p:nvSpPr>
            <p:spPr bwMode="auto">
              <a:xfrm flipV="1">
                <a:off x="4773" y="1616"/>
                <a:ext cx="166" cy="18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01"/>
              <p:cNvSpPr>
                <a:spLocks noChangeShapeType="1"/>
              </p:cNvSpPr>
              <p:nvPr/>
            </p:nvSpPr>
            <p:spPr bwMode="auto">
              <a:xfrm>
                <a:off x="5003" y="1615"/>
                <a:ext cx="0" cy="12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02"/>
              <p:cNvSpPr>
                <a:spLocks noChangeShapeType="1"/>
              </p:cNvSpPr>
              <p:nvPr/>
            </p:nvSpPr>
            <p:spPr bwMode="auto">
              <a:xfrm>
                <a:off x="4785" y="1808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03"/>
              <p:cNvSpPr>
                <a:spLocks noChangeShapeType="1"/>
              </p:cNvSpPr>
              <p:nvPr/>
            </p:nvSpPr>
            <p:spPr bwMode="auto">
              <a:xfrm>
                <a:off x="5134" y="1802"/>
                <a:ext cx="1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04"/>
              <p:cNvSpPr>
                <a:spLocks noChangeShapeType="1"/>
              </p:cNvSpPr>
              <p:nvPr/>
            </p:nvSpPr>
            <p:spPr bwMode="auto">
              <a:xfrm flipH="1">
                <a:off x="4596" y="1850"/>
                <a:ext cx="62" cy="44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605"/>
              <p:cNvSpPr>
                <a:spLocks noChangeShapeType="1"/>
              </p:cNvSpPr>
              <p:nvPr/>
            </p:nvSpPr>
            <p:spPr bwMode="auto">
              <a:xfrm flipH="1">
                <a:off x="4969" y="1850"/>
                <a:ext cx="70" cy="45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06"/>
              <p:cNvSpPr>
                <a:spLocks noChangeShapeType="1"/>
              </p:cNvSpPr>
              <p:nvPr/>
            </p:nvSpPr>
            <p:spPr bwMode="auto">
              <a:xfrm flipV="1">
                <a:off x="4581" y="2569"/>
                <a:ext cx="143" cy="2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607"/>
              <p:cNvSpPr>
                <a:spLocks noChangeShapeType="1"/>
              </p:cNvSpPr>
              <p:nvPr/>
            </p:nvSpPr>
            <p:spPr bwMode="auto">
              <a:xfrm>
                <a:off x="5257" y="1801"/>
                <a:ext cx="1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" name="Group 608"/>
              <p:cNvGrpSpPr>
                <a:grpSpLocks/>
              </p:cNvGrpSpPr>
              <p:nvPr/>
            </p:nvGrpSpPr>
            <p:grpSpPr bwMode="auto">
              <a:xfrm>
                <a:off x="3813" y="1163"/>
                <a:ext cx="295" cy="391"/>
                <a:chOff x="1653" y="3023"/>
                <a:chExt cx="622" cy="911"/>
              </a:xfrm>
            </p:grpSpPr>
            <p:sp>
              <p:nvSpPr>
                <p:cNvPr id="36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1766" y="3287"/>
                  <a:ext cx="188" cy="586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2" name="Line 271"/>
                <p:cNvSpPr>
                  <a:spLocks noChangeShapeType="1"/>
                </p:cNvSpPr>
                <p:nvPr/>
              </p:nvSpPr>
              <p:spPr bwMode="auto">
                <a:xfrm>
                  <a:off x="1954" y="3287"/>
                  <a:ext cx="188" cy="583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3" name="Line 272"/>
                <p:cNvSpPr>
                  <a:spLocks noChangeShapeType="1"/>
                </p:cNvSpPr>
                <p:nvPr/>
              </p:nvSpPr>
              <p:spPr bwMode="auto">
                <a:xfrm>
                  <a:off x="1766" y="3870"/>
                  <a:ext cx="188" cy="6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1954" y="3870"/>
                  <a:ext cx="188" cy="6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5" name="Line 274"/>
                <p:cNvSpPr>
                  <a:spLocks noChangeShapeType="1"/>
                </p:cNvSpPr>
                <p:nvPr/>
              </p:nvSpPr>
              <p:spPr bwMode="auto">
                <a:xfrm>
                  <a:off x="1954" y="3300"/>
                  <a:ext cx="0" cy="63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1766" y="3810"/>
                  <a:ext cx="188" cy="63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1954" y="3810"/>
                  <a:ext cx="188" cy="6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8" name="Line 277"/>
                <p:cNvSpPr>
                  <a:spLocks noChangeShapeType="1"/>
                </p:cNvSpPr>
                <p:nvPr/>
              </p:nvSpPr>
              <p:spPr bwMode="auto">
                <a:xfrm>
                  <a:off x="1846" y="3618"/>
                  <a:ext cx="108" cy="4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954" y="3618"/>
                  <a:ext cx="114" cy="4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0" name="Line 279"/>
                <p:cNvSpPr>
                  <a:spLocks noChangeShapeType="1"/>
                </p:cNvSpPr>
                <p:nvPr/>
              </p:nvSpPr>
              <p:spPr bwMode="auto">
                <a:xfrm>
                  <a:off x="1810" y="3704"/>
                  <a:ext cx="139" cy="65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1954" y="3717"/>
                  <a:ext cx="140" cy="57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1954" y="3530"/>
                  <a:ext cx="72" cy="24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954" y="3409"/>
                  <a:ext cx="45" cy="18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4" name="Line 283"/>
                <p:cNvSpPr>
                  <a:spLocks noChangeShapeType="1"/>
                </p:cNvSpPr>
                <p:nvPr/>
              </p:nvSpPr>
              <p:spPr bwMode="auto">
                <a:xfrm>
                  <a:off x="1873" y="3522"/>
                  <a:ext cx="87" cy="32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5" name="Line 284"/>
                <p:cNvSpPr>
                  <a:spLocks noChangeShapeType="1"/>
                </p:cNvSpPr>
                <p:nvPr/>
              </p:nvSpPr>
              <p:spPr bwMode="auto">
                <a:xfrm>
                  <a:off x="1912" y="3404"/>
                  <a:ext cx="50" cy="31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6" name="Oval 624"/>
                <p:cNvSpPr>
                  <a:spLocks noChangeArrowheads="1"/>
                </p:cNvSpPr>
                <p:nvPr/>
              </p:nvSpPr>
              <p:spPr bwMode="auto">
                <a:xfrm>
                  <a:off x="1921" y="3233"/>
                  <a:ext cx="63" cy="68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pic>
              <p:nvPicPr>
                <p:cNvPr id="377" name="Picture 625" descr="cell_tower_radiation_gra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3" y="3023"/>
                  <a:ext cx="622" cy="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9" name="Group 626"/>
              <p:cNvGrpSpPr>
                <a:grpSpLocks/>
              </p:cNvGrpSpPr>
              <p:nvPr/>
            </p:nvGrpSpPr>
            <p:grpSpPr bwMode="auto">
              <a:xfrm>
                <a:off x="3962" y="1516"/>
                <a:ext cx="286" cy="160"/>
                <a:chOff x="3843" y="1516"/>
                <a:chExt cx="286" cy="160"/>
              </a:xfrm>
            </p:grpSpPr>
            <p:sp>
              <p:nvSpPr>
                <p:cNvPr id="352" name="Line 627"/>
                <p:cNvSpPr>
                  <a:spLocks noChangeShapeType="1"/>
                </p:cNvSpPr>
                <p:nvPr/>
              </p:nvSpPr>
              <p:spPr bwMode="auto">
                <a:xfrm>
                  <a:off x="3843" y="1516"/>
                  <a:ext cx="96" cy="6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Oval 407"/>
                <p:cNvSpPr>
                  <a:spLocks noChangeArrowheads="1"/>
                </p:cNvSpPr>
                <p:nvPr/>
              </p:nvSpPr>
              <p:spPr bwMode="auto">
                <a:xfrm>
                  <a:off x="3884" y="1616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54" name="Rectangle 410"/>
                <p:cNvSpPr>
                  <a:spLocks noChangeArrowheads="1"/>
                </p:cNvSpPr>
                <p:nvPr/>
              </p:nvSpPr>
              <p:spPr bwMode="auto">
                <a:xfrm>
                  <a:off x="3884" y="1610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55" name="Oval 411"/>
                <p:cNvSpPr>
                  <a:spLocks noChangeArrowheads="1"/>
                </p:cNvSpPr>
                <p:nvPr/>
              </p:nvSpPr>
              <p:spPr bwMode="auto">
                <a:xfrm>
                  <a:off x="3883" y="1569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356" name="Group 631"/>
                <p:cNvGrpSpPr>
                  <a:grpSpLocks/>
                </p:cNvGrpSpPr>
                <p:nvPr/>
              </p:nvGrpSpPr>
              <p:grpSpPr bwMode="auto">
                <a:xfrm>
                  <a:off x="3932" y="1587"/>
                  <a:ext cx="138" cy="33"/>
                  <a:chOff x="2468" y="1332"/>
                  <a:chExt cx="310" cy="60"/>
                </a:xfrm>
              </p:grpSpPr>
              <p:sp>
                <p:nvSpPr>
                  <p:cNvPr id="359" name="Freeform 63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63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7" name="Line 634"/>
                <p:cNvSpPr>
                  <a:spLocks noChangeShapeType="1"/>
                </p:cNvSpPr>
                <p:nvPr/>
              </p:nvSpPr>
              <p:spPr bwMode="auto">
                <a:xfrm>
                  <a:off x="3884" y="1602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635"/>
                <p:cNvSpPr>
                  <a:spLocks noChangeShapeType="1"/>
                </p:cNvSpPr>
                <p:nvPr/>
              </p:nvSpPr>
              <p:spPr bwMode="auto">
                <a:xfrm>
                  <a:off x="4127" y="16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636"/>
              <p:cNvGrpSpPr>
                <a:grpSpLocks/>
              </p:cNvGrpSpPr>
              <p:nvPr/>
            </p:nvGrpSpPr>
            <p:grpSpPr bwMode="auto">
              <a:xfrm>
                <a:off x="4537" y="1571"/>
                <a:ext cx="246" cy="110"/>
                <a:chOff x="4334" y="1470"/>
                <a:chExt cx="246" cy="107"/>
              </a:xfrm>
            </p:grpSpPr>
            <p:sp>
              <p:nvSpPr>
                <p:cNvPr id="344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4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46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347" name="Group 640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50" name="Freeform 64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64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" name="Line 643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644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645"/>
              <p:cNvGrpSpPr>
                <a:grpSpLocks/>
              </p:cNvGrpSpPr>
              <p:nvPr/>
            </p:nvGrpSpPr>
            <p:grpSpPr bwMode="auto">
              <a:xfrm>
                <a:off x="4544" y="1737"/>
                <a:ext cx="246" cy="110"/>
                <a:chOff x="4334" y="1470"/>
                <a:chExt cx="246" cy="107"/>
              </a:xfrm>
            </p:grpSpPr>
            <p:sp>
              <p:nvSpPr>
                <p:cNvPr id="336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3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38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339" name="Group 649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42" name="Freeform 65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65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0" name="Line 652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653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654"/>
              <p:cNvGrpSpPr>
                <a:grpSpLocks/>
              </p:cNvGrpSpPr>
              <p:nvPr/>
            </p:nvGrpSpPr>
            <p:grpSpPr bwMode="auto">
              <a:xfrm>
                <a:off x="4890" y="1738"/>
                <a:ext cx="246" cy="110"/>
                <a:chOff x="4334" y="1470"/>
                <a:chExt cx="246" cy="107"/>
              </a:xfrm>
            </p:grpSpPr>
            <p:sp>
              <p:nvSpPr>
                <p:cNvPr id="328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2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30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331" name="Group 658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34" name="Freeform 6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6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2" name="Line 661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662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663"/>
              <p:cNvGrpSpPr>
                <a:grpSpLocks/>
              </p:cNvGrpSpPr>
              <p:nvPr/>
            </p:nvGrpSpPr>
            <p:grpSpPr bwMode="auto">
              <a:xfrm>
                <a:off x="4844" y="1508"/>
                <a:ext cx="246" cy="110"/>
                <a:chOff x="4334" y="1470"/>
                <a:chExt cx="246" cy="107"/>
              </a:xfrm>
            </p:grpSpPr>
            <p:sp>
              <p:nvSpPr>
                <p:cNvPr id="320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22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323" name="Group 667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26" name="Freeform 6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6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4" name="Line 670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Line 671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672"/>
              <p:cNvGrpSpPr>
                <a:grpSpLocks/>
              </p:cNvGrpSpPr>
              <p:nvPr/>
            </p:nvGrpSpPr>
            <p:grpSpPr bwMode="auto">
              <a:xfrm>
                <a:off x="4874" y="2296"/>
                <a:ext cx="310" cy="130"/>
                <a:chOff x="4334" y="1470"/>
                <a:chExt cx="246" cy="107"/>
              </a:xfrm>
            </p:grpSpPr>
            <p:sp>
              <p:nvSpPr>
                <p:cNvPr id="312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1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14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315" name="Group 676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18" name="Freeform 677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678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6" name="Line 679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680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Line 681"/>
              <p:cNvSpPr>
                <a:spLocks noChangeShapeType="1"/>
              </p:cNvSpPr>
              <p:nvPr/>
            </p:nvSpPr>
            <p:spPr bwMode="auto">
              <a:xfrm>
                <a:off x="4049" y="2358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682"/>
              <p:cNvGrpSpPr>
                <a:grpSpLocks/>
              </p:cNvGrpSpPr>
              <p:nvPr/>
            </p:nvGrpSpPr>
            <p:grpSpPr bwMode="auto">
              <a:xfrm>
                <a:off x="4464" y="2288"/>
                <a:ext cx="310" cy="130"/>
                <a:chOff x="4334" y="1470"/>
                <a:chExt cx="246" cy="107"/>
              </a:xfrm>
            </p:grpSpPr>
            <p:sp>
              <p:nvSpPr>
                <p:cNvPr id="304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306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307" name="Group 686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10" name="Freeform 687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688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8" name="Line 689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690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691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296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9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98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299" name="Group 695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302" name="Freeform 69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69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0" name="Line 698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699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700"/>
              <p:cNvGrpSpPr>
                <a:grpSpLocks/>
              </p:cNvGrpSpPr>
              <p:nvPr/>
            </p:nvGrpSpPr>
            <p:grpSpPr bwMode="auto">
              <a:xfrm>
                <a:off x="4782" y="3028"/>
                <a:ext cx="392" cy="154"/>
                <a:chOff x="4334" y="1470"/>
                <a:chExt cx="246" cy="107"/>
              </a:xfrm>
            </p:grpSpPr>
            <p:sp>
              <p:nvSpPr>
                <p:cNvPr id="288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8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90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291" name="Group 704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94" name="Freeform 70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70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2" name="Line 707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708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709"/>
              <p:cNvGrpSpPr>
                <a:grpSpLocks/>
              </p:cNvGrpSpPr>
              <p:nvPr/>
            </p:nvGrpSpPr>
            <p:grpSpPr bwMode="auto">
              <a:xfrm>
                <a:off x="4388" y="2840"/>
                <a:ext cx="392" cy="154"/>
                <a:chOff x="4334" y="1470"/>
                <a:chExt cx="246" cy="107"/>
              </a:xfrm>
            </p:grpSpPr>
            <p:sp>
              <p:nvSpPr>
                <p:cNvPr id="280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8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82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283" name="Group 713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86" name="Freeform 7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7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4" name="Line 716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717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718"/>
              <p:cNvGrpSpPr>
                <a:grpSpLocks/>
              </p:cNvGrpSpPr>
              <p:nvPr/>
            </p:nvGrpSpPr>
            <p:grpSpPr bwMode="auto">
              <a:xfrm>
                <a:off x="3932" y="3056"/>
                <a:ext cx="392" cy="154"/>
                <a:chOff x="4334" y="1470"/>
                <a:chExt cx="246" cy="107"/>
              </a:xfrm>
            </p:grpSpPr>
            <p:sp>
              <p:nvSpPr>
                <p:cNvPr id="272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7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74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275" name="Group 722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78" name="Freeform 7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7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" name="Line 725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726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727"/>
              <p:cNvGrpSpPr>
                <a:grpSpLocks/>
              </p:cNvGrpSpPr>
              <p:nvPr/>
            </p:nvGrpSpPr>
            <p:grpSpPr bwMode="auto">
              <a:xfrm>
                <a:off x="3812" y="2296"/>
                <a:ext cx="246" cy="108"/>
                <a:chOff x="4334" y="1470"/>
                <a:chExt cx="246" cy="107"/>
              </a:xfrm>
            </p:grpSpPr>
            <p:sp>
              <p:nvSpPr>
                <p:cNvPr id="264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6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66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267" name="Group 731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270" name="Freeform 73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73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Line 734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735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9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736"/>
              <p:cNvGrpSpPr>
                <a:grpSpLocks/>
              </p:cNvGrpSpPr>
              <p:nvPr/>
            </p:nvGrpSpPr>
            <p:grpSpPr bwMode="auto">
              <a:xfrm>
                <a:off x="4511" y="3153"/>
                <a:ext cx="281" cy="266"/>
                <a:chOff x="5072" y="3611"/>
                <a:chExt cx="459" cy="380"/>
              </a:xfrm>
            </p:grpSpPr>
            <p:grpSp>
              <p:nvGrpSpPr>
                <p:cNvPr id="250" name="Group 737"/>
                <p:cNvGrpSpPr>
                  <a:grpSpLocks/>
                </p:cNvGrpSpPr>
                <p:nvPr/>
              </p:nvGrpSpPr>
              <p:grpSpPr bwMode="auto">
                <a:xfrm>
                  <a:off x="5144" y="3611"/>
                  <a:ext cx="387" cy="99"/>
                  <a:chOff x="5030" y="2639"/>
                  <a:chExt cx="387" cy="99"/>
                </a:xfrm>
              </p:grpSpPr>
              <p:sp>
                <p:nvSpPr>
                  <p:cNvPr id="252" name="Freeform 738"/>
                  <p:cNvSpPr>
                    <a:spLocks/>
                  </p:cNvSpPr>
                  <p:nvPr/>
                </p:nvSpPr>
                <p:spPr bwMode="auto">
                  <a:xfrm>
                    <a:off x="5134" y="2657"/>
                    <a:ext cx="69" cy="55"/>
                  </a:xfrm>
                  <a:custGeom>
                    <a:avLst/>
                    <a:gdLst>
                      <a:gd name="T0" fmla="*/ 0 w 199"/>
                      <a:gd name="T1" fmla="*/ 0 h 232"/>
                      <a:gd name="T2" fmla="*/ 0 w 199"/>
                      <a:gd name="T3" fmla="*/ 0 h 232"/>
                      <a:gd name="T4" fmla="*/ 0 w 199"/>
                      <a:gd name="T5" fmla="*/ 0 h 232"/>
                      <a:gd name="T6" fmla="*/ 0 w 199"/>
                      <a:gd name="T7" fmla="*/ 0 h 232"/>
                      <a:gd name="T8" fmla="*/ 0 w 199"/>
                      <a:gd name="T9" fmla="*/ 0 h 232"/>
                      <a:gd name="T10" fmla="*/ 0 w 199"/>
                      <a:gd name="T11" fmla="*/ 0 h 232"/>
                      <a:gd name="T12" fmla="*/ 0 w 199"/>
                      <a:gd name="T13" fmla="*/ 0 h 232"/>
                      <a:gd name="T14" fmla="*/ 0 w 199"/>
                      <a:gd name="T15" fmla="*/ 0 h 232"/>
                      <a:gd name="T16" fmla="*/ 0 w 199"/>
                      <a:gd name="T17" fmla="*/ 0 h 232"/>
                      <a:gd name="T18" fmla="*/ 0 w 199"/>
                      <a:gd name="T19" fmla="*/ 0 h 232"/>
                      <a:gd name="T20" fmla="*/ 0 w 199"/>
                      <a:gd name="T21" fmla="*/ 0 h 232"/>
                      <a:gd name="T22" fmla="*/ 0 w 199"/>
                      <a:gd name="T23" fmla="*/ 0 h 232"/>
                      <a:gd name="T24" fmla="*/ 0 w 199"/>
                      <a:gd name="T25" fmla="*/ 0 h 232"/>
                      <a:gd name="T26" fmla="*/ 0 w 199"/>
                      <a:gd name="T27" fmla="*/ 0 h 232"/>
                      <a:gd name="T28" fmla="*/ 0 w 199"/>
                      <a:gd name="T29" fmla="*/ 0 h 232"/>
                      <a:gd name="T30" fmla="*/ 0 w 199"/>
                      <a:gd name="T31" fmla="*/ 0 h 232"/>
                      <a:gd name="T32" fmla="*/ 0 w 199"/>
                      <a:gd name="T33" fmla="*/ 0 h 232"/>
                      <a:gd name="T34" fmla="*/ 0 w 199"/>
                      <a:gd name="T35" fmla="*/ 0 h 232"/>
                      <a:gd name="T36" fmla="*/ 0 w 199"/>
                      <a:gd name="T37" fmla="*/ 0 h 232"/>
                      <a:gd name="T38" fmla="*/ 0 w 199"/>
                      <a:gd name="T39" fmla="*/ 0 h 232"/>
                      <a:gd name="T40" fmla="*/ 0 w 199"/>
                      <a:gd name="T41" fmla="*/ 0 h 232"/>
                      <a:gd name="T42" fmla="*/ 0 w 199"/>
                      <a:gd name="T43" fmla="*/ 0 h 232"/>
                      <a:gd name="T44" fmla="*/ 0 w 199"/>
                      <a:gd name="T45" fmla="*/ 0 h 232"/>
                      <a:gd name="T46" fmla="*/ 0 w 199"/>
                      <a:gd name="T47" fmla="*/ 0 h 232"/>
                      <a:gd name="T48" fmla="*/ 0 w 199"/>
                      <a:gd name="T49" fmla="*/ 0 h 232"/>
                      <a:gd name="T50" fmla="*/ 0 w 199"/>
                      <a:gd name="T51" fmla="*/ 0 h 232"/>
                      <a:gd name="T52" fmla="*/ 0 w 199"/>
                      <a:gd name="T53" fmla="*/ 0 h 232"/>
                      <a:gd name="T54" fmla="*/ 0 w 199"/>
                      <a:gd name="T55" fmla="*/ 0 h 232"/>
                      <a:gd name="T56" fmla="*/ 0 w 199"/>
                      <a:gd name="T57" fmla="*/ 0 h 232"/>
                      <a:gd name="T58" fmla="*/ 0 w 199"/>
                      <a:gd name="T59" fmla="*/ 0 h 232"/>
                      <a:gd name="T60" fmla="*/ 0 w 199"/>
                      <a:gd name="T61" fmla="*/ 0 h 232"/>
                      <a:gd name="T62" fmla="*/ 0 w 199"/>
                      <a:gd name="T63" fmla="*/ 0 h 232"/>
                      <a:gd name="T64" fmla="*/ 0 w 199"/>
                      <a:gd name="T65" fmla="*/ 0 h 232"/>
                      <a:gd name="T66" fmla="*/ 0 w 199"/>
                      <a:gd name="T67" fmla="*/ 0 h 232"/>
                      <a:gd name="T68" fmla="*/ 0 w 199"/>
                      <a:gd name="T69" fmla="*/ 0 h 232"/>
                      <a:gd name="T70" fmla="*/ 0 w 199"/>
                      <a:gd name="T71" fmla="*/ 0 h 232"/>
                      <a:gd name="T72" fmla="*/ 0 w 199"/>
                      <a:gd name="T73" fmla="*/ 0 h 232"/>
                      <a:gd name="T74" fmla="*/ 0 w 199"/>
                      <a:gd name="T75" fmla="*/ 0 h 232"/>
                      <a:gd name="T76" fmla="*/ 0 w 199"/>
                      <a:gd name="T77" fmla="*/ 0 h 232"/>
                      <a:gd name="T78" fmla="*/ 0 w 199"/>
                      <a:gd name="T79" fmla="*/ 0 h 232"/>
                      <a:gd name="T80" fmla="*/ 0 w 199"/>
                      <a:gd name="T81" fmla="*/ 0 h 232"/>
                      <a:gd name="T82" fmla="*/ 0 w 199"/>
                      <a:gd name="T83" fmla="*/ 0 h 232"/>
                      <a:gd name="T84" fmla="*/ 0 w 199"/>
                      <a:gd name="T85" fmla="*/ 0 h 232"/>
                      <a:gd name="T86" fmla="*/ 0 w 199"/>
                      <a:gd name="T87" fmla="*/ 0 h 232"/>
                      <a:gd name="T88" fmla="*/ 0 w 199"/>
                      <a:gd name="T89" fmla="*/ 0 h 232"/>
                      <a:gd name="T90" fmla="*/ 0 w 199"/>
                      <a:gd name="T91" fmla="*/ 0 h 232"/>
                      <a:gd name="T92" fmla="*/ 0 w 199"/>
                      <a:gd name="T93" fmla="*/ 0 h 232"/>
                      <a:gd name="T94" fmla="*/ 0 w 199"/>
                      <a:gd name="T95" fmla="*/ 0 h 232"/>
                      <a:gd name="T96" fmla="*/ 0 w 199"/>
                      <a:gd name="T97" fmla="*/ 0 h 23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99"/>
                      <a:gd name="T148" fmla="*/ 0 h 232"/>
                      <a:gd name="T149" fmla="*/ 199 w 199"/>
                      <a:gd name="T150" fmla="*/ 232 h 23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99" h="232">
                        <a:moveTo>
                          <a:pt x="70" y="29"/>
                        </a:moveTo>
                        <a:lnTo>
                          <a:pt x="55" y="39"/>
                        </a:lnTo>
                        <a:lnTo>
                          <a:pt x="42" y="50"/>
                        </a:lnTo>
                        <a:lnTo>
                          <a:pt x="30" y="63"/>
                        </a:lnTo>
                        <a:lnTo>
                          <a:pt x="20" y="77"/>
                        </a:lnTo>
                        <a:lnTo>
                          <a:pt x="12" y="91"/>
                        </a:lnTo>
                        <a:lnTo>
                          <a:pt x="6" y="108"/>
                        </a:lnTo>
                        <a:lnTo>
                          <a:pt x="2" y="125"/>
                        </a:lnTo>
                        <a:lnTo>
                          <a:pt x="0" y="142"/>
                        </a:lnTo>
                        <a:lnTo>
                          <a:pt x="2" y="166"/>
                        </a:lnTo>
                        <a:lnTo>
                          <a:pt x="12" y="186"/>
                        </a:lnTo>
                        <a:lnTo>
                          <a:pt x="26" y="203"/>
                        </a:lnTo>
                        <a:lnTo>
                          <a:pt x="45" y="216"/>
                        </a:lnTo>
                        <a:lnTo>
                          <a:pt x="66" y="226"/>
                        </a:lnTo>
                        <a:lnTo>
                          <a:pt x="88" y="230"/>
                        </a:lnTo>
                        <a:lnTo>
                          <a:pt x="111" y="232"/>
                        </a:lnTo>
                        <a:lnTo>
                          <a:pt x="134" y="228"/>
                        </a:lnTo>
                        <a:lnTo>
                          <a:pt x="138" y="228"/>
                        </a:lnTo>
                        <a:lnTo>
                          <a:pt x="143" y="226"/>
                        </a:lnTo>
                        <a:lnTo>
                          <a:pt x="147" y="222"/>
                        </a:lnTo>
                        <a:lnTo>
                          <a:pt x="148" y="218"/>
                        </a:lnTo>
                        <a:lnTo>
                          <a:pt x="145" y="212"/>
                        </a:lnTo>
                        <a:lnTo>
                          <a:pt x="141" y="207"/>
                        </a:lnTo>
                        <a:lnTo>
                          <a:pt x="135" y="203"/>
                        </a:lnTo>
                        <a:lnTo>
                          <a:pt x="129" y="201"/>
                        </a:lnTo>
                        <a:lnTo>
                          <a:pt x="117" y="197"/>
                        </a:lnTo>
                        <a:lnTo>
                          <a:pt x="105" y="195"/>
                        </a:lnTo>
                        <a:lnTo>
                          <a:pt x="94" y="193"/>
                        </a:lnTo>
                        <a:lnTo>
                          <a:pt x="83" y="190"/>
                        </a:lnTo>
                        <a:lnTo>
                          <a:pt x="73" y="187"/>
                        </a:lnTo>
                        <a:lnTo>
                          <a:pt x="62" y="182"/>
                        </a:lnTo>
                        <a:lnTo>
                          <a:pt x="53" y="176"/>
                        </a:lnTo>
                        <a:lnTo>
                          <a:pt x="43" y="167"/>
                        </a:lnTo>
                        <a:lnTo>
                          <a:pt x="40" y="128"/>
                        </a:lnTo>
                        <a:lnTo>
                          <a:pt x="49" y="96"/>
                        </a:lnTo>
                        <a:lnTo>
                          <a:pt x="68" y="71"/>
                        </a:lnTo>
                        <a:lnTo>
                          <a:pt x="94" y="50"/>
                        </a:lnTo>
                        <a:lnTo>
                          <a:pt x="122" y="34"/>
                        </a:lnTo>
                        <a:lnTo>
                          <a:pt x="151" y="21"/>
                        </a:lnTo>
                        <a:lnTo>
                          <a:pt x="178" y="12"/>
                        </a:lnTo>
                        <a:lnTo>
                          <a:pt x="199" y="4"/>
                        </a:lnTo>
                        <a:lnTo>
                          <a:pt x="186" y="1"/>
                        </a:lnTo>
                        <a:lnTo>
                          <a:pt x="172" y="0"/>
                        </a:lnTo>
                        <a:lnTo>
                          <a:pt x="156" y="2"/>
                        </a:lnTo>
                        <a:lnTo>
                          <a:pt x="138" y="4"/>
                        </a:lnTo>
                        <a:lnTo>
                          <a:pt x="121" y="10"/>
                        </a:lnTo>
                        <a:lnTo>
                          <a:pt x="103" y="16"/>
                        </a:lnTo>
                        <a:lnTo>
                          <a:pt x="86" y="23"/>
                        </a:lnTo>
                        <a:lnTo>
                          <a:pt x="70" y="2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739"/>
                  <p:cNvSpPr>
                    <a:spLocks/>
                  </p:cNvSpPr>
                  <p:nvPr/>
                </p:nvSpPr>
                <p:spPr bwMode="auto">
                  <a:xfrm>
                    <a:off x="5252" y="2656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0"/>
                      <a:gd name="T2" fmla="*/ 0 w 128"/>
                      <a:gd name="T3" fmla="*/ 0 h 180"/>
                      <a:gd name="T4" fmla="*/ 0 w 128"/>
                      <a:gd name="T5" fmla="*/ 0 h 180"/>
                      <a:gd name="T6" fmla="*/ 0 w 128"/>
                      <a:gd name="T7" fmla="*/ 0 h 180"/>
                      <a:gd name="T8" fmla="*/ 0 w 128"/>
                      <a:gd name="T9" fmla="*/ 0 h 180"/>
                      <a:gd name="T10" fmla="*/ 0 w 128"/>
                      <a:gd name="T11" fmla="*/ 0 h 180"/>
                      <a:gd name="T12" fmla="*/ 0 w 128"/>
                      <a:gd name="T13" fmla="*/ 0 h 180"/>
                      <a:gd name="T14" fmla="*/ 0 w 128"/>
                      <a:gd name="T15" fmla="*/ 0 h 180"/>
                      <a:gd name="T16" fmla="*/ 0 w 128"/>
                      <a:gd name="T17" fmla="*/ 0 h 180"/>
                      <a:gd name="T18" fmla="*/ 0 w 128"/>
                      <a:gd name="T19" fmla="*/ 0 h 180"/>
                      <a:gd name="T20" fmla="*/ 0 w 128"/>
                      <a:gd name="T21" fmla="*/ 0 h 180"/>
                      <a:gd name="T22" fmla="*/ 0 w 128"/>
                      <a:gd name="T23" fmla="*/ 0 h 180"/>
                      <a:gd name="T24" fmla="*/ 0 w 128"/>
                      <a:gd name="T25" fmla="*/ 0 h 180"/>
                      <a:gd name="T26" fmla="*/ 0 w 128"/>
                      <a:gd name="T27" fmla="*/ 0 h 180"/>
                      <a:gd name="T28" fmla="*/ 0 w 128"/>
                      <a:gd name="T29" fmla="*/ 0 h 180"/>
                      <a:gd name="T30" fmla="*/ 0 w 128"/>
                      <a:gd name="T31" fmla="*/ 0 h 180"/>
                      <a:gd name="T32" fmla="*/ 0 w 128"/>
                      <a:gd name="T33" fmla="*/ 0 h 180"/>
                      <a:gd name="T34" fmla="*/ 0 w 128"/>
                      <a:gd name="T35" fmla="*/ 0 h 180"/>
                      <a:gd name="T36" fmla="*/ 0 w 128"/>
                      <a:gd name="T37" fmla="*/ 0 h 180"/>
                      <a:gd name="T38" fmla="*/ 0 w 128"/>
                      <a:gd name="T39" fmla="*/ 0 h 180"/>
                      <a:gd name="T40" fmla="*/ 0 w 128"/>
                      <a:gd name="T41" fmla="*/ 0 h 180"/>
                      <a:gd name="T42" fmla="*/ 0 w 128"/>
                      <a:gd name="T43" fmla="*/ 0 h 180"/>
                      <a:gd name="T44" fmla="*/ 0 w 128"/>
                      <a:gd name="T45" fmla="*/ 0 h 180"/>
                      <a:gd name="T46" fmla="*/ 0 w 128"/>
                      <a:gd name="T47" fmla="*/ 0 h 180"/>
                      <a:gd name="T48" fmla="*/ 0 w 128"/>
                      <a:gd name="T49" fmla="*/ 0 h 180"/>
                      <a:gd name="T50" fmla="*/ 0 w 128"/>
                      <a:gd name="T51" fmla="*/ 0 h 180"/>
                      <a:gd name="T52" fmla="*/ 0 w 128"/>
                      <a:gd name="T53" fmla="*/ 0 h 180"/>
                      <a:gd name="T54" fmla="*/ 0 w 128"/>
                      <a:gd name="T55" fmla="*/ 0 h 180"/>
                      <a:gd name="T56" fmla="*/ 0 w 128"/>
                      <a:gd name="T57" fmla="*/ 0 h 180"/>
                      <a:gd name="T58" fmla="*/ 0 w 128"/>
                      <a:gd name="T59" fmla="*/ 0 h 180"/>
                      <a:gd name="T60" fmla="*/ 0 w 128"/>
                      <a:gd name="T61" fmla="*/ 0 h 180"/>
                      <a:gd name="T62" fmla="*/ 0 w 128"/>
                      <a:gd name="T63" fmla="*/ 0 h 180"/>
                      <a:gd name="T64" fmla="*/ 0 w 128"/>
                      <a:gd name="T65" fmla="*/ 0 h 180"/>
                      <a:gd name="T66" fmla="*/ 0 w 128"/>
                      <a:gd name="T67" fmla="*/ 0 h 180"/>
                      <a:gd name="T68" fmla="*/ 0 w 128"/>
                      <a:gd name="T69" fmla="*/ 0 h 180"/>
                      <a:gd name="T70" fmla="*/ 0 w 128"/>
                      <a:gd name="T71" fmla="*/ 0 h 180"/>
                      <a:gd name="T72" fmla="*/ 0 w 128"/>
                      <a:gd name="T73" fmla="*/ 0 h 180"/>
                      <a:gd name="T74" fmla="*/ 0 w 128"/>
                      <a:gd name="T75" fmla="*/ 0 h 180"/>
                      <a:gd name="T76" fmla="*/ 0 w 128"/>
                      <a:gd name="T77" fmla="*/ 0 h 180"/>
                      <a:gd name="T78" fmla="*/ 0 w 128"/>
                      <a:gd name="T79" fmla="*/ 0 h 180"/>
                      <a:gd name="T80" fmla="*/ 0 w 128"/>
                      <a:gd name="T81" fmla="*/ 0 h 18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0"/>
                      <a:gd name="T125" fmla="*/ 128 w 128"/>
                      <a:gd name="T126" fmla="*/ 180 h 18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0">
                        <a:moveTo>
                          <a:pt x="108" y="59"/>
                        </a:moveTo>
                        <a:lnTo>
                          <a:pt x="113" y="77"/>
                        </a:lnTo>
                        <a:lnTo>
                          <a:pt x="111" y="94"/>
                        </a:lnTo>
                        <a:lnTo>
                          <a:pt x="103" y="108"/>
                        </a:lnTo>
                        <a:lnTo>
                          <a:pt x="91" y="121"/>
                        </a:lnTo>
                        <a:lnTo>
                          <a:pt x="77" y="132"/>
                        </a:lnTo>
                        <a:lnTo>
                          <a:pt x="61" y="144"/>
                        </a:lnTo>
                        <a:lnTo>
                          <a:pt x="45" y="154"/>
                        </a:lnTo>
                        <a:lnTo>
                          <a:pt x="30" y="164"/>
                        </a:lnTo>
                        <a:lnTo>
                          <a:pt x="28" y="168"/>
                        </a:lnTo>
                        <a:lnTo>
                          <a:pt x="27" y="170"/>
                        </a:lnTo>
                        <a:lnTo>
                          <a:pt x="27" y="174"/>
                        </a:lnTo>
                        <a:lnTo>
                          <a:pt x="28" y="177"/>
                        </a:lnTo>
                        <a:lnTo>
                          <a:pt x="32" y="179"/>
                        </a:lnTo>
                        <a:lnTo>
                          <a:pt x="35" y="180"/>
                        </a:lnTo>
                        <a:lnTo>
                          <a:pt x="37" y="180"/>
                        </a:lnTo>
                        <a:lnTo>
                          <a:pt x="41" y="179"/>
                        </a:lnTo>
                        <a:lnTo>
                          <a:pt x="60" y="169"/>
                        </a:lnTo>
                        <a:lnTo>
                          <a:pt x="77" y="158"/>
                        </a:lnTo>
                        <a:lnTo>
                          <a:pt x="94" y="145"/>
                        </a:lnTo>
                        <a:lnTo>
                          <a:pt x="109" y="130"/>
                        </a:lnTo>
                        <a:lnTo>
                          <a:pt x="120" y="114"/>
                        </a:lnTo>
                        <a:lnTo>
                          <a:pt x="127" y="95"/>
                        </a:lnTo>
                        <a:lnTo>
                          <a:pt x="128" y="76"/>
                        </a:lnTo>
                        <a:lnTo>
                          <a:pt x="123" y="55"/>
                        </a:lnTo>
                        <a:lnTo>
                          <a:pt x="113" y="39"/>
                        </a:lnTo>
                        <a:lnTo>
                          <a:pt x="97" y="25"/>
                        </a:lnTo>
                        <a:lnTo>
                          <a:pt x="79" y="15"/>
                        </a:lnTo>
                        <a:lnTo>
                          <a:pt x="57" y="7"/>
                        </a:lnTo>
                        <a:lnTo>
                          <a:pt x="36" y="2"/>
                        </a:lnTo>
                        <a:lnTo>
                          <a:pt x="19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14" y="9"/>
                        </a:lnTo>
                        <a:lnTo>
                          <a:pt x="29" y="14"/>
                        </a:lnTo>
                        <a:lnTo>
                          <a:pt x="46" y="19"/>
                        </a:lnTo>
                        <a:lnTo>
                          <a:pt x="61" y="23"/>
                        </a:lnTo>
                        <a:lnTo>
                          <a:pt x="76" y="29"/>
                        </a:lnTo>
                        <a:lnTo>
                          <a:pt x="89" y="37"/>
                        </a:lnTo>
                        <a:lnTo>
                          <a:pt x="100" y="46"/>
                        </a:lnTo>
                        <a:lnTo>
                          <a:pt x="108" y="5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740"/>
                  <p:cNvSpPr>
                    <a:spLocks/>
                  </p:cNvSpPr>
                  <p:nvPr/>
                </p:nvSpPr>
                <p:spPr bwMode="auto">
                  <a:xfrm>
                    <a:off x="5089" y="2646"/>
                    <a:ext cx="114" cy="88"/>
                  </a:xfrm>
                  <a:custGeom>
                    <a:avLst/>
                    <a:gdLst>
                      <a:gd name="T0" fmla="*/ 0 w 322"/>
                      <a:gd name="T1" fmla="*/ 0 h 378"/>
                      <a:gd name="T2" fmla="*/ 0 w 322"/>
                      <a:gd name="T3" fmla="*/ 0 h 378"/>
                      <a:gd name="T4" fmla="*/ 0 w 322"/>
                      <a:gd name="T5" fmla="*/ 0 h 378"/>
                      <a:gd name="T6" fmla="*/ 0 w 322"/>
                      <a:gd name="T7" fmla="*/ 0 h 378"/>
                      <a:gd name="T8" fmla="*/ 0 w 322"/>
                      <a:gd name="T9" fmla="*/ 0 h 378"/>
                      <a:gd name="T10" fmla="*/ 0 w 322"/>
                      <a:gd name="T11" fmla="*/ 0 h 378"/>
                      <a:gd name="T12" fmla="*/ 0 w 322"/>
                      <a:gd name="T13" fmla="*/ 0 h 378"/>
                      <a:gd name="T14" fmla="*/ 0 w 322"/>
                      <a:gd name="T15" fmla="*/ 0 h 378"/>
                      <a:gd name="T16" fmla="*/ 0 w 322"/>
                      <a:gd name="T17" fmla="*/ 0 h 378"/>
                      <a:gd name="T18" fmla="*/ 0 w 322"/>
                      <a:gd name="T19" fmla="*/ 0 h 378"/>
                      <a:gd name="T20" fmla="*/ 0 w 322"/>
                      <a:gd name="T21" fmla="*/ 0 h 378"/>
                      <a:gd name="T22" fmla="*/ 0 w 322"/>
                      <a:gd name="T23" fmla="*/ 0 h 378"/>
                      <a:gd name="T24" fmla="*/ 0 w 322"/>
                      <a:gd name="T25" fmla="*/ 0 h 378"/>
                      <a:gd name="T26" fmla="*/ 0 w 322"/>
                      <a:gd name="T27" fmla="*/ 0 h 378"/>
                      <a:gd name="T28" fmla="*/ 0 w 322"/>
                      <a:gd name="T29" fmla="*/ 0 h 378"/>
                      <a:gd name="T30" fmla="*/ 0 w 322"/>
                      <a:gd name="T31" fmla="*/ 0 h 378"/>
                      <a:gd name="T32" fmla="*/ 0 w 322"/>
                      <a:gd name="T33" fmla="*/ 0 h 378"/>
                      <a:gd name="T34" fmla="*/ 0 w 322"/>
                      <a:gd name="T35" fmla="*/ 0 h 378"/>
                      <a:gd name="T36" fmla="*/ 0 w 322"/>
                      <a:gd name="T37" fmla="*/ 0 h 378"/>
                      <a:gd name="T38" fmla="*/ 0 w 322"/>
                      <a:gd name="T39" fmla="*/ 0 h 378"/>
                      <a:gd name="T40" fmla="*/ 0 w 322"/>
                      <a:gd name="T41" fmla="*/ 0 h 378"/>
                      <a:gd name="T42" fmla="*/ 0 w 322"/>
                      <a:gd name="T43" fmla="*/ 0 h 378"/>
                      <a:gd name="T44" fmla="*/ 0 w 322"/>
                      <a:gd name="T45" fmla="*/ 0 h 378"/>
                      <a:gd name="T46" fmla="*/ 0 w 322"/>
                      <a:gd name="T47" fmla="*/ 0 h 378"/>
                      <a:gd name="T48" fmla="*/ 0 w 322"/>
                      <a:gd name="T49" fmla="*/ 0 h 378"/>
                      <a:gd name="T50" fmla="*/ 0 w 322"/>
                      <a:gd name="T51" fmla="*/ 0 h 378"/>
                      <a:gd name="T52" fmla="*/ 0 w 322"/>
                      <a:gd name="T53" fmla="*/ 0 h 378"/>
                      <a:gd name="T54" fmla="*/ 0 w 322"/>
                      <a:gd name="T55" fmla="*/ 0 h 378"/>
                      <a:gd name="T56" fmla="*/ 0 w 322"/>
                      <a:gd name="T57" fmla="*/ 0 h 378"/>
                      <a:gd name="T58" fmla="*/ 0 w 322"/>
                      <a:gd name="T59" fmla="*/ 0 h 378"/>
                      <a:gd name="T60" fmla="*/ 0 w 322"/>
                      <a:gd name="T61" fmla="*/ 0 h 378"/>
                      <a:gd name="T62" fmla="*/ 0 w 322"/>
                      <a:gd name="T63" fmla="*/ 0 h 378"/>
                      <a:gd name="T64" fmla="*/ 0 w 322"/>
                      <a:gd name="T65" fmla="*/ 0 h 378"/>
                      <a:gd name="T66" fmla="*/ 0 w 322"/>
                      <a:gd name="T67" fmla="*/ 0 h 378"/>
                      <a:gd name="T68" fmla="*/ 0 w 322"/>
                      <a:gd name="T69" fmla="*/ 0 h 378"/>
                      <a:gd name="T70" fmla="*/ 0 w 322"/>
                      <a:gd name="T71" fmla="*/ 0 h 378"/>
                      <a:gd name="T72" fmla="*/ 0 w 322"/>
                      <a:gd name="T73" fmla="*/ 0 h 378"/>
                      <a:gd name="T74" fmla="*/ 0 w 322"/>
                      <a:gd name="T75" fmla="*/ 0 h 378"/>
                      <a:gd name="T76" fmla="*/ 0 w 322"/>
                      <a:gd name="T77" fmla="*/ 0 h 378"/>
                      <a:gd name="T78" fmla="*/ 0 w 322"/>
                      <a:gd name="T79" fmla="*/ 0 h 378"/>
                      <a:gd name="T80" fmla="*/ 0 w 322"/>
                      <a:gd name="T81" fmla="*/ 0 h 378"/>
                      <a:gd name="T82" fmla="*/ 0 w 322"/>
                      <a:gd name="T83" fmla="*/ 0 h 378"/>
                      <a:gd name="T84" fmla="*/ 0 w 322"/>
                      <a:gd name="T85" fmla="*/ 0 h 378"/>
                      <a:gd name="T86" fmla="*/ 0 w 322"/>
                      <a:gd name="T87" fmla="*/ 0 h 37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2"/>
                      <a:gd name="T133" fmla="*/ 0 h 378"/>
                      <a:gd name="T134" fmla="*/ 322 w 322"/>
                      <a:gd name="T135" fmla="*/ 378 h 37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2" h="378">
                        <a:moveTo>
                          <a:pt x="125" y="49"/>
                        </a:moveTo>
                        <a:lnTo>
                          <a:pt x="100" y="70"/>
                        </a:lnTo>
                        <a:lnTo>
                          <a:pt x="76" y="90"/>
                        </a:lnTo>
                        <a:lnTo>
                          <a:pt x="53" y="115"/>
                        </a:lnTo>
                        <a:lnTo>
                          <a:pt x="34" y="140"/>
                        </a:lnTo>
                        <a:lnTo>
                          <a:pt x="17" y="166"/>
                        </a:lnTo>
                        <a:lnTo>
                          <a:pt x="5" y="195"/>
                        </a:lnTo>
                        <a:lnTo>
                          <a:pt x="0" y="226"/>
                        </a:lnTo>
                        <a:lnTo>
                          <a:pt x="1" y="258"/>
                        </a:lnTo>
                        <a:lnTo>
                          <a:pt x="3" y="266"/>
                        </a:lnTo>
                        <a:lnTo>
                          <a:pt x="5" y="275"/>
                        </a:lnTo>
                        <a:lnTo>
                          <a:pt x="9" y="282"/>
                        </a:lnTo>
                        <a:lnTo>
                          <a:pt x="14" y="290"/>
                        </a:lnTo>
                        <a:lnTo>
                          <a:pt x="19" y="297"/>
                        </a:lnTo>
                        <a:lnTo>
                          <a:pt x="26" y="304"/>
                        </a:lnTo>
                        <a:lnTo>
                          <a:pt x="32" y="310"/>
                        </a:lnTo>
                        <a:lnTo>
                          <a:pt x="41" y="314"/>
                        </a:lnTo>
                        <a:lnTo>
                          <a:pt x="56" y="324"/>
                        </a:lnTo>
                        <a:lnTo>
                          <a:pt x="71" y="332"/>
                        </a:lnTo>
                        <a:lnTo>
                          <a:pt x="86" y="338"/>
                        </a:lnTo>
                        <a:lnTo>
                          <a:pt x="103" y="344"/>
                        </a:lnTo>
                        <a:lnTo>
                          <a:pt x="119" y="350"/>
                        </a:lnTo>
                        <a:lnTo>
                          <a:pt x="136" y="355"/>
                        </a:lnTo>
                        <a:lnTo>
                          <a:pt x="152" y="359"/>
                        </a:lnTo>
                        <a:lnTo>
                          <a:pt x="168" y="363"/>
                        </a:lnTo>
                        <a:lnTo>
                          <a:pt x="186" y="366"/>
                        </a:lnTo>
                        <a:lnTo>
                          <a:pt x="202" y="368"/>
                        </a:lnTo>
                        <a:lnTo>
                          <a:pt x="220" y="371"/>
                        </a:lnTo>
                        <a:lnTo>
                          <a:pt x="238" y="373"/>
                        </a:lnTo>
                        <a:lnTo>
                          <a:pt x="254" y="374"/>
                        </a:lnTo>
                        <a:lnTo>
                          <a:pt x="272" y="375"/>
                        </a:lnTo>
                        <a:lnTo>
                          <a:pt x="289" y="376"/>
                        </a:lnTo>
                        <a:lnTo>
                          <a:pt x="306" y="378"/>
                        </a:lnTo>
                        <a:lnTo>
                          <a:pt x="311" y="378"/>
                        </a:lnTo>
                        <a:lnTo>
                          <a:pt x="316" y="375"/>
                        </a:lnTo>
                        <a:lnTo>
                          <a:pt x="320" y="371"/>
                        </a:lnTo>
                        <a:lnTo>
                          <a:pt x="322" y="366"/>
                        </a:lnTo>
                        <a:lnTo>
                          <a:pt x="322" y="360"/>
                        </a:lnTo>
                        <a:lnTo>
                          <a:pt x="320" y="356"/>
                        </a:lnTo>
                        <a:lnTo>
                          <a:pt x="315" y="352"/>
                        </a:lnTo>
                        <a:lnTo>
                          <a:pt x="309" y="350"/>
                        </a:lnTo>
                        <a:lnTo>
                          <a:pt x="294" y="347"/>
                        </a:lnTo>
                        <a:lnTo>
                          <a:pt x="279" y="344"/>
                        </a:lnTo>
                        <a:lnTo>
                          <a:pt x="263" y="341"/>
                        </a:lnTo>
                        <a:lnTo>
                          <a:pt x="247" y="338"/>
                        </a:lnTo>
                        <a:lnTo>
                          <a:pt x="232" y="336"/>
                        </a:lnTo>
                        <a:lnTo>
                          <a:pt x="216" y="334"/>
                        </a:lnTo>
                        <a:lnTo>
                          <a:pt x="200" y="332"/>
                        </a:lnTo>
                        <a:lnTo>
                          <a:pt x="185" y="328"/>
                        </a:lnTo>
                        <a:lnTo>
                          <a:pt x="170" y="326"/>
                        </a:lnTo>
                        <a:lnTo>
                          <a:pt x="154" y="322"/>
                        </a:lnTo>
                        <a:lnTo>
                          <a:pt x="139" y="318"/>
                        </a:lnTo>
                        <a:lnTo>
                          <a:pt x="124" y="314"/>
                        </a:lnTo>
                        <a:lnTo>
                          <a:pt x="110" y="309"/>
                        </a:lnTo>
                        <a:lnTo>
                          <a:pt x="94" y="303"/>
                        </a:lnTo>
                        <a:lnTo>
                          <a:pt x="80" y="297"/>
                        </a:lnTo>
                        <a:lnTo>
                          <a:pt x="66" y="289"/>
                        </a:lnTo>
                        <a:lnTo>
                          <a:pt x="55" y="281"/>
                        </a:lnTo>
                        <a:lnTo>
                          <a:pt x="45" y="271"/>
                        </a:lnTo>
                        <a:lnTo>
                          <a:pt x="38" y="259"/>
                        </a:lnTo>
                        <a:lnTo>
                          <a:pt x="35" y="245"/>
                        </a:lnTo>
                        <a:lnTo>
                          <a:pt x="34" y="232"/>
                        </a:lnTo>
                        <a:lnTo>
                          <a:pt x="35" y="216"/>
                        </a:lnTo>
                        <a:lnTo>
                          <a:pt x="38" y="200"/>
                        </a:lnTo>
                        <a:lnTo>
                          <a:pt x="43" y="187"/>
                        </a:lnTo>
                        <a:lnTo>
                          <a:pt x="51" y="170"/>
                        </a:lnTo>
                        <a:lnTo>
                          <a:pt x="60" y="152"/>
                        </a:lnTo>
                        <a:lnTo>
                          <a:pt x="71" y="137"/>
                        </a:lnTo>
                        <a:lnTo>
                          <a:pt x="83" y="124"/>
                        </a:lnTo>
                        <a:lnTo>
                          <a:pt x="94" y="110"/>
                        </a:lnTo>
                        <a:lnTo>
                          <a:pt x="107" y="96"/>
                        </a:lnTo>
                        <a:lnTo>
                          <a:pt x="123" y="82"/>
                        </a:lnTo>
                        <a:lnTo>
                          <a:pt x="138" y="69"/>
                        </a:lnTo>
                        <a:lnTo>
                          <a:pt x="153" y="57"/>
                        </a:lnTo>
                        <a:lnTo>
                          <a:pt x="173" y="47"/>
                        </a:lnTo>
                        <a:lnTo>
                          <a:pt x="195" y="38"/>
                        </a:lnTo>
                        <a:lnTo>
                          <a:pt x="218" y="28"/>
                        </a:lnTo>
                        <a:lnTo>
                          <a:pt x="238" y="20"/>
                        </a:lnTo>
                        <a:lnTo>
                          <a:pt x="254" y="13"/>
                        </a:lnTo>
                        <a:lnTo>
                          <a:pt x="264" y="7"/>
                        </a:lnTo>
                        <a:lnTo>
                          <a:pt x="268" y="2"/>
                        </a:lnTo>
                        <a:lnTo>
                          <a:pt x="256" y="0"/>
                        </a:lnTo>
                        <a:lnTo>
                          <a:pt x="240" y="1"/>
                        </a:lnTo>
                        <a:lnTo>
                          <a:pt x="221" y="4"/>
                        </a:lnTo>
                        <a:lnTo>
                          <a:pt x="201" y="10"/>
                        </a:lnTo>
                        <a:lnTo>
                          <a:pt x="180" y="18"/>
                        </a:lnTo>
                        <a:lnTo>
                          <a:pt x="160" y="27"/>
                        </a:lnTo>
                        <a:lnTo>
                          <a:pt x="141" y="38"/>
                        </a:lnTo>
                        <a:lnTo>
                          <a:pt x="125" y="4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741"/>
                  <p:cNvSpPr>
                    <a:spLocks/>
                  </p:cNvSpPr>
                  <p:nvPr/>
                </p:nvSpPr>
                <p:spPr bwMode="auto">
                  <a:xfrm>
                    <a:off x="5250" y="2643"/>
                    <a:ext cx="99" cy="59"/>
                  </a:xfrm>
                  <a:custGeom>
                    <a:avLst/>
                    <a:gdLst>
                      <a:gd name="T0" fmla="*/ 0 w 283"/>
                      <a:gd name="T1" fmla="*/ 0 h 252"/>
                      <a:gd name="T2" fmla="*/ 0 w 283"/>
                      <a:gd name="T3" fmla="*/ 0 h 252"/>
                      <a:gd name="T4" fmla="*/ 0 w 283"/>
                      <a:gd name="T5" fmla="*/ 0 h 252"/>
                      <a:gd name="T6" fmla="*/ 0 w 283"/>
                      <a:gd name="T7" fmla="*/ 0 h 252"/>
                      <a:gd name="T8" fmla="*/ 0 w 283"/>
                      <a:gd name="T9" fmla="*/ 0 h 252"/>
                      <a:gd name="T10" fmla="*/ 0 w 283"/>
                      <a:gd name="T11" fmla="*/ 0 h 252"/>
                      <a:gd name="T12" fmla="*/ 0 w 283"/>
                      <a:gd name="T13" fmla="*/ 0 h 252"/>
                      <a:gd name="T14" fmla="*/ 0 w 283"/>
                      <a:gd name="T15" fmla="*/ 0 h 252"/>
                      <a:gd name="T16" fmla="*/ 0 w 283"/>
                      <a:gd name="T17" fmla="*/ 0 h 252"/>
                      <a:gd name="T18" fmla="*/ 0 w 283"/>
                      <a:gd name="T19" fmla="*/ 0 h 252"/>
                      <a:gd name="T20" fmla="*/ 0 w 283"/>
                      <a:gd name="T21" fmla="*/ 0 h 252"/>
                      <a:gd name="T22" fmla="*/ 0 w 283"/>
                      <a:gd name="T23" fmla="*/ 0 h 252"/>
                      <a:gd name="T24" fmla="*/ 0 w 283"/>
                      <a:gd name="T25" fmla="*/ 0 h 252"/>
                      <a:gd name="T26" fmla="*/ 0 w 283"/>
                      <a:gd name="T27" fmla="*/ 0 h 252"/>
                      <a:gd name="T28" fmla="*/ 0 w 283"/>
                      <a:gd name="T29" fmla="*/ 0 h 252"/>
                      <a:gd name="T30" fmla="*/ 0 w 283"/>
                      <a:gd name="T31" fmla="*/ 0 h 252"/>
                      <a:gd name="T32" fmla="*/ 0 w 283"/>
                      <a:gd name="T33" fmla="*/ 0 h 252"/>
                      <a:gd name="T34" fmla="*/ 0 w 283"/>
                      <a:gd name="T35" fmla="*/ 0 h 252"/>
                      <a:gd name="T36" fmla="*/ 0 w 283"/>
                      <a:gd name="T37" fmla="*/ 0 h 252"/>
                      <a:gd name="T38" fmla="*/ 0 w 283"/>
                      <a:gd name="T39" fmla="*/ 0 h 252"/>
                      <a:gd name="T40" fmla="*/ 0 w 283"/>
                      <a:gd name="T41" fmla="*/ 0 h 252"/>
                      <a:gd name="T42" fmla="*/ 0 w 283"/>
                      <a:gd name="T43" fmla="*/ 0 h 252"/>
                      <a:gd name="T44" fmla="*/ 0 w 283"/>
                      <a:gd name="T45" fmla="*/ 0 h 252"/>
                      <a:gd name="T46" fmla="*/ 0 w 283"/>
                      <a:gd name="T47" fmla="*/ 0 h 252"/>
                      <a:gd name="T48" fmla="*/ 0 w 283"/>
                      <a:gd name="T49" fmla="*/ 0 h 252"/>
                      <a:gd name="T50" fmla="*/ 0 w 283"/>
                      <a:gd name="T51" fmla="*/ 0 h 252"/>
                      <a:gd name="T52" fmla="*/ 0 w 283"/>
                      <a:gd name="T53" fmla="*/ 0 h 252"/>
                      <a:gd name="T54" fmla="*/ 0 w 283"/>
                      <a:gd name="T55" fmla="*/ 0 h 252"/>
                      <a:gd name="T56" fmla="*/ 0 w 283"/>
                      <a:gd name="T57" fmla="*/ 0 h 252"/>
                      <a:gd name="T58" fmla="*/ 0 w 283"/>
                      <a:gd name="T59" fmla="*/ 0 h 252"/>
                      <a:gd name="T60" fmla="*/ 0 w 283"/>
                      <a:gd name="T61" fmla="*/ 0 h 252"/>
                      <a:gd name="T62" fmla="*/ 0 w 283"/>
                      <a:gd name="T63" fmla="*/ 0 h 252"/>
                      <a:gd name="T64" fmla="*/ 0 w 283"/>
                      <a:gd name="T65" fmla="*/ 0 h 252"/>
                      <a:gd name="T66" fmla="*/ 0 w 283"/>
                      <a:gd name="T67" fmla="*/ 0 h 252"/>
                      <a:gd name="T68" fmla="*/ 0 w 283"/>
                      <a:gd name="T69" fmla="*/ 0 h 252"/>
                      <a:gd name="T70" fmla="*/ 0 w 283"/>
                      <a:gd name="T71" fmla="*/ 0 h 252"/>
                      <a:gd name="T72" fmla="*/ 0 w 283"/>
                      <a:gd name="T73" fmla="*/ 0 h 252"/>
                      <a:gd name="T74" fmla="*/ 0 w 283"/>
                      <a:gd name="T75" fmla="*/ 0 h 252"/>
                      <a:gd name="T76" fmla="*/ 0 w 283"/>
                      <a:gd name="T77" fmla="*/ 0 h 252"/>
                      <a:gd name="T78" fmla="*/ 0 w 283"/>
                      <a:gd name="T79" fmla="*/ 0 h 252"/>
                      <a:gd name="T80" fmla="*/ 0 w 283"/>
                      <a:gd name="T81" fmla="*/ 0 h 252"/>
                      <a:gd name="T82" fmla="*/ 0 w 283"/>
                      <a:gd name="T83" fmla="*/ 0 h 252"/>
                      <a:gd name="T84" fmla="*/ 0 w 283"/>
                      <a:gd name="T85" fmla="*/ 0 h 252"/>
                      <a:gd name="T86" fmla="*/ 0 w 283"/>
                      <a:gd name="T87" fmla="*/ 0 h 252"/>
                      <a:gd name="T88" fmla="*/ 0 w 283"/>
                      <a:gd name="T89" fmla="*/ 0 h 252"/>
                      <a:gd name="T90" fmla="*/ 0 w 283"/>
                      <a:gd name="T91" fmla="*/ 0 h 252"/>
                      <a:gd name="T92" fmla="*/ 0 w 283"/>
                      <a:gd name="T93" fmla="*/ 0 h 252"/>
                      <a:gd name="T94" fmla="*/ 0 w 283"/>
                      <a:gd name="T95" fmla="*/ 0 h 252"/>
                      <a:gd name="T96" fmla="*/ 0 w 283"/>
                      <a:gd name="T97" fmla="*/ 0 h 252"/>
                      <a:gd name="T98" fmla="*/ 0 w 283"/>
                      <a:gd name="T99" fmla="*/ 0 h 252"/>
                      <a:gd name="T100" fmla="*/ 0 w 283"/>
                      <a:gd name="T101" fmla="*/ 0 h 252"/>
                      <a:gd name="T102" fmla="*/ 0 w 283"/>
                      <a:gd name="T103" fmla="*/ 0 h 252"/>
                      <a:gd name="T104" fmla="*/ 0 w 283"/>
                      <a:gd name="T105" fmla="*/ 0 h 252"/>
                      <a:gd name="T106" fmla="*/ 0 w 283"/>
                      <a:gd name="T107" fmla="*/ 0 h 252"/>
                      <a:gd name="T108" fmla="*/ 0 w 283"/>
                      <a:gd name="T109" fmla="*/ 0 h 252"/>
                      <a:gd name="T110" fmla="*/ 0 w 283"/>
                      <a:gd name="T111" fmla="*/ 0 h 252"/>
                      <a:gd name="T112" fmla="*/ 0 w 283"/>
                      <a:gd name="T113" fmla="*/ 0 h 252"/>
                      <a:gd name="T114" fmla="*/ 0 w 283"/>
                      <a:gd name="T115" fmla="*/ 0 h 252"/>
                      <a:gd name="T116" fmla="*/ 0 w 283"/>
                      <a:gd name="T117" fmla="*/ 0 h 252"/>
                      <a:gd name="T118" fmla="*/ 0 w 283"/>
                      <a:gd name="T119" fmla="*/ 0 h 252"/>
                      <a:gd name="T120" fmla="*/ 0 w 283"/>
                      <a:gd name="T121" fmla="*/ 0 h 2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3"/>
                      <a:gd name="T184" fmla="*/ 0 h 252"/>
                      <a:gd name="T185" fmla="*/ 283 w 283"/>
                      <a:gd name="T186" fmla="*/ 252 h 2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3" h="252">
                        <a:moveTo>
                          <a:pt x="235" y="77"/>
                        </a:moveTo>
                        <a:lnTo>
                          <a:pt x="248" y="91"/>
                        </a:lnTo>
                        <a:lnTo>
                          <a:pt x="256" y="107"/>
                        </a:lnTo>
                        <a:lnTo>
                          <a:pt x="259" y="124"/>
                        </a:lnTo>
                        <a:lnTo>
                          <a:pt x="259" y="142"/>
                        </a:lnTo>
                        <a:lnTo>
                          <a:pt x="257" y="157"/>
                        </a:lnTo>
                        <a:lnTo>
                          <a:pt x="252" y="170"/>
                        </a:lnTo>
                        <a:lnTo>
                          <a:pt x="244" y="183"/>
                        </a:lnTo>
                        <a:lnTo>
                          <a:pt x="236" y="193"/>
                        </a:lnTo>
                        <a:lnTo>
                          <a:pt x="225" y="204"/>
                        </a:lnTo>
                        <a:lnTo>
                          <a:pt x="215" y="214"/>
                        </a:lnTo>
                        <a:lnTo>
                          <a:pt x="204" y="224"/>
                        </a:lnTo>
                        <a:lnTo>
                          <a:pt x="194" y="234"/>
                        </a:lnTo>
                        <a:lnTo>
                          <a:pt x="191" y="238"/>
                        </a:lnTo>
                        <a:lnTo>
                          <a:pt x="191" y="241"/>
                        </a:lnTo>
                        <a:lnTo>
                          <a:pt x="191" y="245"/>
                        </a:lnTo>
                        <a:lnTo>
                          <a:pt x="194" y="248"/>
                        </a:lnTo>
                        <a:lnTo>
                          <a:pt x="197" y="250"/>
                        </a:lnTo>
                        <a:lnTo>
                          <a:pt x="202" y="252"/>
                        </a:lnTo>
                        <a:lnTo>
                          <a:pt x="205" y="250"/>
                        </a:lnTo>
                        <a:lnTo>
                          <a:pt x="209" y="248"/>
                        </a:lnTo>
                        <a:lnTo>
                          <a:pt x="232" y="233"/>
                        </a:lnTo>
                        <a:lnTo>
                          <a:pt x="252" y="214"/>
                        </a:lnTo>
                        <a:lnTo>
                          <a:pt x="268" y="192"/>
                        </a:lnTo>
                        <a:lnTo>
                          <a:pt x="278" y="167"/>
                        </a:lnTo>
                        <a:lnTo>
                          <a:pt x="283" y="141"/>
                        </a:lnTo>
                        <a:lnTo>
                          <a:pt x="280" y="115"/>
                        </a:lnTo>
                        <a:lnTo>
                          <a:pt x="271" y="91"/>
                        </a:lnTo>
                        <a:lnTo>
                          <a:pt x="252" y="69"/>
                        </a:lnTo>
                        <a:lnTo>
                          <a:pt x="238" y="57"/>
                        </a:lnTo>
                        <a:lnTo>
                          <a:pt x="222" y="48"/>
                        </a:lnTo>
                        <a:lnTo>
                          <a:pt x="204" y="39"/>
                        </a:lnTo>
                        <a:lnTo>
                          <a:pt x="184" y="31"/>
                        </a:lnTo>
                        <a:lnTo>
                          <a:pt x="164" y="23"/>
                        </a:lnTo>
                        <a:lnTo>
                          <a:pt x="144" y="17"/>
                        </a:lnTo>
                        <a:lnTo>
                          <a:pt x="123" y="13"/>
                        </a:lnTo>
                        <a:lnTo>
                          <a:pt x="103" y="8"/>
                        </a:lnTo>
                        <a:lnTo>
                          <a:pt x="83" y="5"/>
                        </a:ln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4" y="2"/>
                        </a:lnTo>
                        <a:lnTo>
                          <a:pt x="0" y="5"/>
                        </a:lnTo>
                        <a:lnTo>
                          <a:pt x="12" y="7"/>
                        </a:lnTo>
                        <a:lnTo>
                          <a:pt x="24" y="8"/>
                        </a:lnTo>
                        <a:lnTo>
                          <a:pt x="38" y="10"/>
                        </a:lnTo>
                        <a:lnTo>
                          <a:pt x="52" y="13"/>
                        </a:lnTo>
                        <a:lnTo>
                          <a:pt x="66" y="16"/>
                        </a:lnTo>
                        <a:lnTo>
                          <a:pt x="82" y="18"/>
                        </a:lnTo>
                        <a:lnTo>
                          <a:pt x="98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4"/>
                        </a:lnTo>
                        <a:lnTo>
                          <a:pt x="162" y="39"/>
                        </a:lnTo>
                        <a:lnTo>
                          <a:pt x="177" y="45"/>
                        </a:lnTo>
                        <a:lnTo>
                          <a:pt x="193" y="52"/>
                        </a:lnTo>
                        <a:lnTo>
                          <a:pt x="208" y="60"/>
                        </a:lnTo>
                        <a:lnTo>
                          <a:pt x="222" y="68"/>
                        </a:lnTo>
                        <a:lnTo>
                          <a:pt x="235" y="77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742"/>
                  <p:cNvSpPr>
                    <a:spLocks/>
                  </p:cNvSpPr>
                  <p:nvPr/>
                </p:nvSpPr>
                <p:spPr bwMode="auto">
                  <a:xfrm>
                    <a:off x="5047" y="2671"/>
                    <a:ext cx="40" cy="55"/>
                  </a:xfrm>
                  <a:custGeom>
                    <a:avLst/>
                    <a:gdLst>
                      <a:gd name="T0" fmla="*/ 0 w 114"/>
                      <a:gd name="T1" fmla="*/ 0 h 238"/>
                      <a:gd name="T2" fmla="*/ 0 w 114"/>
                      <a:gd name="T3" fmla="*/ 0 h 238"/>
                      <a:gd name="T4" fmla="*/ 0 w 114"/>
                      <a:gd name="T5" fmla="*/ 0 h 238"/>
                      <a:gd name="T6" fmla="*/ 0 w 114"/>
                      <a:gd name="T7" fmla="*/ 0 h 238"/>
                      <a:gd name="T8" fmla="*/ 0 w 114"/>
                      <a:gd name="T9" fmla="*/ 0 h 238"/>
                      <a:gd name="T10" fmla="*/ 0 w 114"/>
                      <a:gd name="T11" fmla="*/ 0 h 238"/>
                      <a:gd name="T12" fmla="*/ 0 w 114"/>
                      <a:gd name="T13" fmla="*/ 0 h 238"/>
                      <a:gd name="T14" fmla="*/ 0 w 114"/>
                      <a:gd name="T15" fmla="*/ 0 h 238"/>
                      <a:gd name="T16" fmla="*/ 0 w 114"/>
                      <a:gd name="T17" fmla="*/ 0 h 238"/>
                      <a:gd name="T18" fmla="*/ 0 w 114"/>
                      <a:gd name="T19" fmla="*/ 0 h 238"/>
                      <a:gd name="T20" fmla="*/ 0 w 114"/>
                      <a:gd name="T21" fmla="*/ 0 h 238"/>
                      <a:gd name="T22" fmla="*/ 0 w 114"/>
                      <a:gd name="T23" fmla="*/ 0 h 238"/>
                      <a:gd name="T24" fmla="*/ 0 w 114"/>
                      <a:gd name="T25" fmla="*/ 0 h 238"/>
                      <a:gd name="T26" fmla="*/ 0 w 114"/>
                      <a:gd name="T27" fmla="*/ 0 h 238"/>
                      <a:gd name="T28" fmla="*/ 0 w 114"/>
                      <a:gd name="T29" fmla="*/ 0 h 238"/>
                      <a:gd name="T30" fmla="*/ 0 w 114"/>
                      <a:gd name="T31" fmla="*/ 0 h 238"/>
                      <a:gd name="T32" fmla="*/ 0 w 114"/>
                      <a:gd name="T33" fmla="*/ 0 h 238"/>
                      <a:gd name="T34" fmla="*/ 0 w 114"/>
                      <a:gd name="T35" fmla="*/ 0 h 238"/>
                      <a:gd name="T36" fmla="*/ 0 w 114"/>
                      <a:gd name="T37" fmla="*/ 0 h 238"/>
                      <a:gd name="T38" fmla="*/ 0 w 114"/>
                      <a:gd name="T39" fmla="*/ 0 h 238"/>
                      <a:gd name="T40" fmla="*/ 0 w 114"/>
                      <a:gd name="T41" fmla="*/ 0 h 238"/>
                      <a:gd name="T42" fmla="*/ 0 w 114"/>
                      <a:gd name="T43" fmla="*/ 0 h 238"/>
                      <a:gd name="T44" fmla="*/ 0 w 114"/>
                      <a:gd name="T45" fmla="*/ 0 h 238"/>
                      <a:gd name="T46" fmla="*/ 0 w 114"/>
                      <a:gd name="T47" fmla="*/ 0 h 238"/>
                      <a:gd name="T48" fmla="*/ 0 w 114"/>
                      <a:gd name="T49" fmla="*/ 0 h 238"/>
                      <a:gd name="T50" fmla="*/ 0 w 114"/>
                      <a:gd name="T51" fmla="*/ 0 h 238"/>
                      <a:gd name="T52" fmla="*/ 0 w 114"/>
                      <a:gd name="T53" fmla="*/ 0 h 238"/>
                      <a:gd name="T54" fmla="*/ 0 w 114"/>
                      <a:gd name="T55" fmla="*/ 0 h 238"/>
                      <a:gd name="T56" fmla="*/ 0 w 114"/>
                      <a:gd name="T57" fmla="*/ 0 h 238"/>
                      <a:gd name="T58" fmla="*/ 0 w 114"/>
                      <a:gd name="T59" fmla="*/ 0 h 238"/>
                      <a:gd name="T60" fmla="*/ 0 w 114"/>
                      <a:gd name="T61" fmla="*/ 0 h 238"/>
                      <a:gd name="T62" fmla="*/ 0 w 114"/>
                      <a:gd name="T63" fmla="*/ 0 h 238"/>
                      <a:gd name="T64" fmla="*/ 0 w 114"/>
                      <a:gd name="T65" fmla="*/ 0 h 238"/>
                      <a:gd name="T66" fmla="*/ 0 w 114"/>
                      <a:gd name="T67" fmla="*/ 0 h 238"/>
                      <a:gd name="T68" fmla="*/ 0 w 114"/>
                      <a:gd name="T69" fmla="*/ 0 h 238"/>
                      <a:gd name="T70" fmla="*/ 0 w 114"/>
                      <a:gd name="T71" fmla="*/ 0 h 238"/>
                      <a:gd name="T72" fmla="*/ 0 w 114"/>
                      <a:gd name="T73" fmla="*/ 0 h 238"/>
                      <a:gd name="T74" fmla="*/ 0 w 114"/>
                      <a:gd name="T75" fmla="*/ 0 h 238"/>
                      <a:gd name="T76" fmla="*/ 0 w 114"/>
                      <a:gd name="T77" fmla="*/ 0 h 238"/>
                      <a:gd name="T78" fmla="*/ 0 w 114"/>
                      <a:gd name="T79" fmla="*/ 0 h 238"/>
                      <a:gd name="T80" fmla="*/ 0 w 114"/>
                      <a:gd name="T81" fmla="*/ 0 h 2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4"/>
                      <a:gd name="T124" fmla="*/ 0 h 238"/>
                      <a:gd name="T125" fmla="*/ 114 w 114"/>
                      <a:gd name="T126" fmla="*/ 238 h 2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4" h="238">
                        <a:moveTo>
                          <a:pt x="0" y="130"/>
                        </a:moveTo>
                        <a:lnTo>
                          <a:pt x="0" y="149"/>
                        </a:lnTo>
                        <a:lnTo>
                          <a:pt x="4" y="168"/>
                        </a:lnTo>
                        <a:lnTo>
                          <a:pt x="12" y="185"/>
                        </a:lnTo>
                        <a:lnTo>
                          <a:pt x="24" y="200"/>
                        </a:lnTo>
                        <a:lnTo>
                          <a:pt x="38" y="213"/>
                        </a:lnTo>
                        <a:lnTo>
                          <a:pt x="55" y="224"/>
                        </a:lnTo>
                        <a:lnTo>
                          <a:pt x="73" y="232"/>
                        </a:lnTo>
                        <a:lnTo>
                          <a:pt x="92" y="237"/>
                        </a:lnTo>
                        <a:lnTo>
                          <a:pt x="98" y="238"/>
                        </a:lnTo>
                        <a:lnTo>
                          <a:pt x="104" y="235"/>
                        </a:lnTo>
                        <a:lnTo>
                          <a:pt x="109" y="232"/>
                        </a:lnTo>
                        <a:lnTo>
                          <a:pt x="111" y="227"/>
                        </a:lnTo>
                        <a:lnTo>
                          <a:pt x="111" y="222"/>
                        </a:lnTo>
                        <a:lnTo>
                          <a:pt x="110" y="216"/>
                        </a:lnTo>
                        <a:lnTo>
                          <a:pt x="106" y="211"/>
                        </a:lnTo>
                        <a:lnTo>
                          <a:pt x="100" y="209"/>
                        </a:lnTo>
                        <a:lnTo>
                          <a:pt x="82" y="202"/>
                        </a:lnTo>
                        <a:lnTo>
                          <a:pt x="64" y="193"/>
                        </a:lnTo>
                        <a:lnTo>
                          <a:pt x="50" y="180"/>
                        </a:lnTo>
                        <a:lnTo>
                          <a:pt x="39" y="167"/>
                        </a:lnTo>
                        <a:lnTo>
                          <a:pt x="32" y="149"/>
                        </a:lnTo>
                        <a:lnTo>
                          <a:pt x="29" y="131"/>
                        </a:lnTo>
                        <a:lnTo>
                          <a:pt x="29" y="111"/>
                        </a:lnTo>
                        <a:lnTo>
                          <a:pt x="35" y="91"/>
                        </a:lnTo>
                        <a:lnTo>
                          <a:pt x="42" y="76"/>
                        </a:lnTo>
                        <a:lnTo>
                          <a:pt x="51" y="62"/>
                        </a:lnTo>
                        <a:lnTo>
                          <a:pt x="62" y="49"/>
                        </a:lnTo>
                        <a:lnTo>
                          <a:pt x="73" y="38"/>
                        </a:lnTo>
                        <a:lnTo>
                          <a:pt x="84" y="28"/>
                        </a:lnTo>
                        <a:lnTo>
                          <a:pt x="96" y="18"/>
                        </a:lnTo>
                        <a:lnTo>
                          <a:pt x="106" y="9"/>
                        </a:lnTo>
                        <a:lnTo>
                          <a:pt x="114" y="1"/>
                        </a:lnTo>
                        <a:lnTo>
                          <a:pt x="106" y="0"/>
                        </a:lnTo>
                        <a:lnTo>
                          <a:pt x="93" y="6"/>
                        </a:lnTo>
                        <a:lnTo>
                          <a:pt x="76" y="18"/>
                        </a:lnTo>
                        <a:lnTo>
                          <a:pt x="56" y="36"/>
                        </a:lnTo>
                        <a:lnTo>
                          <a:pt x="37" y="57"/>
                        </a:lnTo>
                        <a:lnTo>
                          <a:pt x="20" y="80"/>
                        </a:lnTo>
                        <a:lnTo>
                          <a:pt x="7" y="106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743"/>
                  <p:cNvSpPr>
                    <a:spLocks/>
                  </p:cNvSpPr>
                  <p:nvPr/>
                </p:nvSpPr>
                <p:spPr bwMode="auto">
                  <a:xfrm>
                    <a:off x="5330" y="2639"/>
                    <a:ext cx="87" cy="73"/>
                  </a:xfrm>
                  <a:custGeom>
                    <a:avLst/>
                    <a:gdLst>
                      <a:gd name="T0" fmla="*/ 0 w 246"/>
                      <a:gd name="T1" fmla="*/ 0 h 310"/>
                      <a:gd name="T2" fmla="*/ 0 w 246"/>
                      <a:gd name="T3" fmla="*/ 0 h 310"/>
                      <a:gd name="T4" fmla="*/ 0 w 246"/>
                      <a:gd name="T5" fmla="*/ 0 h 310"/>
                      <a:gd name="T6" fmla="*/ 0 w 246"/>
                      <a:gd name="T7" fmla="*/ 0 h 310"/>
                      <a:gd name="T8" fmla="*/ 0 w 246"/>
                      <a:gd name="T9" fmla="*/ 0 h 310"/>
                      <a:gd name="T10" fmla="*/ 0 w 246"/>
                      <a:gd name="T11" fmla="*/ 0 h 310"/>
                      <a:gd name="T12" fmla="*/ 0 w 246"/>
                      <a:gd name="T13" fmla="*/ 0 h 310"/>
                      <a:gd name="T14" fmla="*/ 0 w 246"/>
                      <a:gd name="T15" fmla="*/ 0 h 310"/>
                      <a:gd name="T16" fmla="*/ 0 w 246"/>
                      <a:gd name="T17" fmla="*/ 0 h 310"/>
                      <a:gd name="T18" fmla="*/ 0 w 246"/>
                      <a:gd name="T19" fmla="*/ 0 h 310"/>
                      <a:gd name="T20" fmla="*/ 0 w 246"/>
                      <a:gd name="T21" fmla="*/ 0 h 310"/>
                      <a:gd name="T22" fmla="*/ 0 w 246"/>
                      <a:gd name="T23" fmla="*/ 0 h 310"/>
                      <a:gd name="T24" fmla="*/ 0 w 246"/>
                      <a:gd name="T25" fmla="*/ 0 h 310"/>
                      <a:gd name="T26" fmla="*/ 0 w 246"/>
                      <a:gd name="T27" fmla="*/ 0 h 310"/>
                      <a:gd name="T28" fmla="*/ 0 w 246"/>
                      <a:gd name="T29" fmla="*/ 0 h 310"/>
                      <a:gd name="T30" fmla="*/ 0 w 246"/>
                      <a:gd name="T31" fmla="*/ 0 h 310"/>
                      <a:gd name="T32" fmla="*/ 0 w 246"/>
                      <a:gd name="T33" fmla="*/ 0 h 310"/>
                      <a:gd name="T34" fmla="*/ 0 w 246"/>
                      <a:gd name="T35" fmla="*/ 0 h 310"/>
                      <a:gd name="T36" fmla="*/ 0 w 246"/>
                      <a:gd name="T37" fmla="*/ 0 h 310"/>
                      <a:gd name="T38" fmla="*/ 0 w 246"/>
                      <a:gd name="T39" fmla="*/ 0 h 310"/>
                      <a:gd name="T40" fmla="*/ 0 w 246"/>
                      <a:gd name="T41" fmla="*/ 0 h 310"/>
                      <a:gd name="T42" fmla="*/ 0 w 246"/>
                      <a:gd name="T43" fmla="*/ 0 h 310"/>
                      <a:gd name="T44" fmla="*/ 0 w 246"/>
                      <a:gd name="T45" fmla="*/ 0 h 310"/>
                      <a:gd name="T46" fmla="*/ 0 w 246"/>
                      <a:gd name="T47" fmla="*/ 0 h 310"/>
                      <a:gd name="T48" fmla="*/ 0 w 246"/>
                      <a:gd name="T49" fmla="*/ 0 h 310"/>
                      <a:gd name="T50" fmla="*/ 0 w 246"/>
                      <a:gd name="T51" fmla="*/ 0 h 310"/>
                      <a:gd name="T52" fmla="*/ 0 w 246"/>
                      <a:gd name="T53" fmla="*/ 0 h 310"/>
                      <a:gd name="T54" fmla="*/ 0 w 246"/>
                      <a:gd name="T55" fmla="*/ 0 h 310"/>
                      <a:gd name="T56" fmla="*/ 0 w 246"/>
                      <a:gd name="T57" fmla="*/ 0 h 310"/>
                      <a:gd name="T58" fmla="*/ 0 w 246"/>
                      <a:gd name="T59" fmla="*/ 0 h 310"/>
                      <a:gd name="T60" fmla="*/ 0 w 246"/>
                      <a:gd name="T61" fmla="*/ 0 h 310"/>
                      <a:gd name="T62" fmla="*/ 0 w 246"/>
                      <a:gd name="T63" fmla="*/ 0 h 310"/>
                      <a:gd name="T64" fmla="*/ 0 w 246"/>
                      <a:gd name="T65" fmla="*/ 0 h 310"/>
                      <a:gd name="T66" fmla="*/ 0 w 246"/>
                      <a:gd name="T67" fmla="*/ 0 h 310"/>
                      <a:gd name="T68" fmla="*/ 0 w 246"/>
                      <a:gd name="T69" fmla="*/ 0 h 310"/>
                      <a:gd name="T70" fmla="*/ 0 w 246"/>
                      <a:gd name="T71" fmla="*/ 0 h 310"/>
                      <a:gd name="T72" fmla="*/ 0 w 246"/>
                      <a:gd name="T73" fmla="*/ 0 h 310"/>
                      <a:gd name="T74" fmla="*/ 0 w 246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6"/>
                      <a:gd name="T115" fmla="*/ 0 h 310"/>
                      <a:gd name="T116" fmla="*/ 246 w 246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6" h="310">
                        <a:moveTo>
                          <a:pt x="199" y="116"/>
                        </a:moveTo>
                        <a:lnTo>
                          <a:pt x="207" y="124"/>
                        </a:lnTo>
                        <a:lnTo>
                          <a:pt x="214" y="133"/>
                        </a:lnTo>
                        <a:lnTo>
                          <a:pt x="219" y="143"/>
                        </a:lnTo>
                        <a:lnTo>
                          <a:pt x="223" y="154"/>
                        </a:lnTo>
                        <a:lnTo>
                          <a:pt x="225" y="164"/>
                        </a:lnTo>
                        <a:lnTo>
                          <a:pt x="225" y="176"/>
                        </a:lnTo>
                        <a:lnTo>
                          <a:pt x="221" y="187"/>
                        </a:lnTo>
                        <a:lnTo>
                          <a:pt x="216" y="197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8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3" y="264"/>
                        </a:lnTo>
                        <a:lnTo>
                          <a:pt x="132" y="274"/>
                        </a:lnTo>
                        <a:lnTo>
                          <a:pt x="129" y="278"/>
                        </a:lnTo>
                        <a:lnTo>
                          <a:pt x="126" y="282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1" y="305"/>
                        </a:lnTo>
                        <a:lnTo>
                          <a:pt x="125" y="309"/>
                        </a:lnTo>
                        <a:lnTo>
                          <a:pt x="130" y="310"/>
                        </a:lnTo>
                        <a:lnTo>
                          <a:pt x="134" y="310"/>
                        </a:lnTo>
                        <a:lnTo>
                          <a:pt x="139" y="309"/>
                        </a:lnTo>
                        <a:lnTo>
                          <a:pt x="143" y="305"/>
                        </a:lnTo>
                        <a:lnTo>
                          <a:pt x="154" y="293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19" y="233"/>
                        </a:lnTo>
                        <a:lnTo>
                          <a:pt x="231" y="219"/>
                        </a:lnTo>
                        <a:lnTo>
                          <a:pt x="239" y="204"/>
                        </a:lnTo>
                        <a:lnTo>
                          <a:pt x="245" y="187"/>
                        </a:lnTo>
                        <a:lnTo>
                          <a:pt x="246" y="170"/>
                        </a:lnTo>
                        <a:lnTo>
                          <a:pt x="242" y="153"/>
                        </a:lnTo>
                        <a:lnTo>
                          <a:pt x="236" y="136"/>
                        </a:lnTo>
                        <a:lnTo>
                          <a:pt x="227" y="120"/>
                        </a:lnTo>
                        <a:lnTo>
                          <a:pt x="215" y="107"/>
                        </a:lnTo>
                        <a:lnTo>
                          <a:pt x="201" y="94"/>
                        </a:lnTo>
                        <a:lnTo>
                          <a:pt x="187" y="82"/>
                        </a:lnTo>
                        <a:lnTo>
                          <a:pt x="177" y="74"/>
                        </a:lnTo>
                        <a:lnTo>
                          <a:pt x="165" y="68"/>
                        </a:lnTo>
                        <a:lnTo>
                          <a:pt x="152" y="60"/>
                        </a:lnTo>
                        <a:lnTo>
                          <a:pt x="139" y="51"/>
                        </a:lnTo>
                        <a:lnTo>
                          <a:pt x="126" y="43"/>
                        </a:lnTo>
                        <a:lnTo>
                          <a:pt x="112" y="35"/>
                        </a:lnTo>
                        <a:lnTo>
                          <a:pt x="98" y="28"/>
                        </a:lnTo>
                        <a:lnTo>
                          <a:pt x="85" y="22"/>
                        </a:lnTo>
                        <a:lnTo>
                          <a:pt x="72" y="16"/>
                        </a:lnTo>
                        <a:lnTo>
                          <a:pt x="59" y="10"/>
                        </a:lnTo>
                        <a:lnTo>
                          <a:pt x="46" y="7"/>
                        </a:lnTo>
                        <a:lnTo>
                          <a:pt x="35" y="3"/>
                        </a:lnTo>
                        <a:lnTo>
                          <a:pt x="24" y="1"/>
                        </a:lnTo>
                        <a:lnTo>
                          <a:pt x="15" y="0"/>
                        </a:lnTo>
                        <a:lnTo>
                          <a:pt x="7" y="1"/>
                        </a:lnTo>
                        <a:lnTo>
                          <a:pt x="0" y="3"/>
                        </a:lnTo>
                        <a:lnTo>
                          <a:pt x="8" y="6"/>
                        </a:lnTo>
                        <a:lnTo>
                          <a:pt x="17" y="9"/>
                        </a:lnTo>
                        <a:lnTo>
                          <a:pt x="28" y="14"/>
                        </a:lnTo>
                        <a:lnTo>
                          <a:pt x="38" y="18"/>
                        </a:lnTo>
                        <a:lnTo>
                          <a:pt x="51" y="24"/>
                        </a:lnTo>
                        <a:lnTo>
                          <a:pt x="64" y="30"/>
                        </a:lnTo>
                        <a:lnTo>
                          <a:pt x="78" y="37"/>
                        </a:lnTo>
                        <a:lnTo>
                          <a:pt x="92" y="43"/>
                        </a:lnTo>
                        <a:lnTo>
                          <a:pt x="106" y="51"/>
                        </a:lnTo>
                        <a:lnTo>
                          <a:pt x="120" y="60"/>
                        </a:lnTo>
                        <a:lnTo>
                          <a:pt x="134" y="69"/>
                        </a:lnTo>
                        <a:lnTo>
                          <a:pt x="148" y="78"/>
                        </a:lnTo>
                        <a:lnTo>
                          <a:pt x="163" y="87"/>
                        </a:lnTo>
                        <a:lnTo>
                          <a:pt x="175" y="96"/>
                        </a:lnTo>
                        <a:lnTo>
                          <a:pt x="187" y="105"/>
                        </a:lnTo>
                        <a:lnTo>
                          <a:pt x="199" y="116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744"/>
                  <p:cNvSpPr>
                    <a:spLocks/>
                  </p:cNvSpPr>
                  <p:nvPr/>
                </p:nvSpPr>
                <p:spPr bwMode="auto">
                  <a:xfrm>
                    <a:off x="5115" y="2660"/>
                    <a:ext cx="69" cy="55"/>
                  </a:xfrm>
                  <a:custGeom>
                    <a:avLst/>
                    <a:gdLst>
                      <a:gd name="T0" fmla="*/ 0 w 198"/>
                      <a:gd name="T1" fmla="*/ 0 h 236"/>
                      <a:gd name="T2" fmla="*/ 0 w 198"/>
                      <a:gd name="T3" fmla="*/ 0 h 236"/>
                      <a:gd name="T4" fmla="*/ 0 w 198"/>
                      <a:gd name="T5" fmla="*/ 0 h 236"/>
                      <a:gd name="T6" fmla="*/ 0 w 198"/>
                      <a:gd name="T7" fmla="*/ 0 h 236"/>
                      <a:gd name="T8" fmla="*/ 0 w 198"/>
                      <a:gd name="T9" fmla="*/ 0 h 236"/>
                      <a:gd name="T10" fmla="*/ 0 w 198"/>
                      <a:gd name="T11" fmla="*/ 0 h 236"/>
                      <a:gd name="T12" fmla="*/ 0 w 198"/>
                      <a:gd name="T13" fmla="*/ 0 h 236"/>
                      <a:gd name="T14" fmla="*/ 0 w 198"/>
                      <a:gd name="T15" fmla="*/ 0 h 236"/>
                      <a:gd name="T16" fmla="*/ 0 w 198"/>
                      <a:gd name="T17" fmla="*/ 0 h 236"/>
                      <a:gd name="T18" fmla="*/ 0 w 198"/>
                      <a:gd name="T19" fmla="*/ 0 h 236"/>
                      <a:gd name="T20" fmla="*/ 0 w 198"/>
                      <a:gd name="T21" fmla="*/ 0 h 236"/>
                      <a:gd name="T22" fmla="*/ 0 w 198"/>
                      <a:gd name="T23" fmla="*/ 0 h 236"/>
                      <a:gd name="T24" fmla="*/ 0 w 198"/>
                      <a:gd name="T25" fmla="*/ 0 h 236"/>
                      <a:gd name="T26" fmla="*/ 0 w 198"/>
                      <a:gd name="T27" fmla="*/ 0 h 236"/>
                      <a:gd name="T28" fmla="*/ 0 w 198"/>
                      <a:gd name="T29" fmla="*/ 0 h 236"/>
                      <a:gd name="T30" fmla="*/ 0 w 198"/>
                      <a:gd name="T31" fmla="*/ 0 h 236"/>
                      <a:gd name="T32" fmla="*/ 0 w 198"/>
                      <a:gd name="T33" fmla="*/ 0 h 236"/>
                      <a:gd name="T34" fmla="*/ 0 w 198"/>
                      <a:gd name="T35" fmla="*/ 0 h 236"/>
                      <a:gd name="T36" fmla="*/ 0 w 198"/>
                      <a:gd name="T37" fmla="*/ 0 h 236"/>
                      <a:gd name="T38" fmla="*/ 0 w 198"/>
                      <a:gd name="T39" fmla="*/ 0 h 236"/>
                      <a:gd name="T40" fmla="*/ 0 w 198"/>
                      <a:gd name="T41" fmla="*/ 0 h 236"/>
                      <a:gd name="T42" fmla="*/ 0 w 198"/>
                      <a:gd name="T43" fmla="*/ 0 h 236"/>
                      <a:gd name="T44" fmla="*/ 0 w 198"/>
                      <a:gd name="T45" fmla="*/ 0 h 236"/>
                      <a:gd name="T46" fmla="*/ 0 w 198"/>
                      <a:gd name="T47" fmla="*/ 0 h 236"/>
                      <a:gd name="T48" fmla="*/ 0 w 198"/>
                      <a:gd name="T49" fmla="*/ 0 h 236"/>
                      <a:gd name="T50" fmla="*/ 0 w 198"/>
                      <a:gd name="T51" fmla="*/ 0 h 236"/>
                      <a:gd name="T52" fmla="*/ 0 w 198"/>
                      <a:gd name="T53" fmla="*/ 0 h 236"/>
                      <a:gd name="T54" fmla="*/ 0 w 198"/>
                      <a:gd name="T55" fmla="*/ 0 h 236"/>
                      <a:gd name="T56" fmla="*/ 0 w 198"/>
                      <a:gd name="T57" fmla="*/ 0 h 236"/>
                      <a:gd name="T58" fmla="*/ 0 w 198"/>
                      <a:gd name="T59" fmla="*/ 0 h 236"/>
                      <a:gd name="T60" fmla="*/ 0 w 198"/>
                      <a:gd name="T61" fmla="*/ 0 h 236"/>
                      <a:gd name="T62" fmla="*/ 0 w 198"/>
                      <a:gd name="T63" fmla="*/ 0 h 236"/>
                      <a:gd name="T64" fmla="*/ 0 w 198"/>
                      <a:gd name="T65" fmla="*/ 0 h 236"/>
                      <a:gd name="T66" fmla="*/ 0 w 198"/>
                      <a:gd name="T67" fmla="*/ 0 h 236"/>
                      <a:gd name="T68" fmla="*/ 0 w 198"/>
                      <a:gd name="T69" fmla="*/ 0 h 236"/>
                      <a:gd name="T70" fmla="*/ 0 w 198"/>
                      <a:gd name="T71" fmla="*/ 0 h 236"/>
                      <a:gd name="T72" fmla="*/ 0 w 198"/>
                      <a:gd name="T73" fmla="*/ 0 h 236"/>
                      <a:gd name="T74" fmla="*/ 0 w 198"/>
                      <a:gd name="T75" fmla="*/ 0 h 236"/>
                      <a:gd name="T76" fmla="*/ 0 w 198"/>
                      <a:gd name="T77" fmla="*/ 0 h 236"/>
                      <a:gd name="T78" fmla="*/ 0 w 198"/>
                      <a:gd name="T79" fmla="*/ 0 h 236"/>
                      <a:gd name="T80" fmla="*/ 0 w 198"/>
                      <a:gd name="T81" fmla="*/ 0 h 236"/>
                      <a:gd name="T82" fmla="*/ 0 w 198"/>
                      <a:gd name="T83" fmla="*/ 0 h 236"/>
                      <a:gd name="T84" fmla="*/ 0 w 198"/>
                      <a:gd name="T85" fmla="*/ 0 h 236"/>
                      <a:gd name="T86" fmla="*/ 0 w 198"/>
                      <a:gd name="T87" fmla="*/ 0 h 236"/>
                      <a:gd name="T88" fmla="*/ 0 w 198"/>
                      <a:gd name="T89" fmla="*/ 0 h 236"/>
                      <a:gd name="T90" fmla="*/ 0 w 198"/>
                      <a:gd name="T91" fmla="*/ 0 h 236"/>
                      <a:gd name="T92" fmla="*/ 0 w 198"/>
                      <a:gd name="T93" fmla="*/ 0 h 236"/>
                      <a:gd name="T94" fmla="*/ 0 w 198"/>
                      <a:gd name="T95" fmla="*/ 0 h 236"/>
                      <a:gd name="T96" fmla="*/ 0 w 198"/>
                      <a:gd name="T97" fmla="*/ 0 h 236"/>
                      <a:gd name="T98" fmla="*/ 0 w 198"/>
                      <a:gd name="T99" fmla="*/ 0 h 236"/>
                      <a:gd name="T100" fmla="*/ 0 w 198"/>
                      <a:gd name="T101" fmla="*/ 0 h 236"/>
                      <a:gd name="T102" fmla="*/ 0 w 198"/>
                      <a:gd name="T103" fmla="*/ 0 h 236"/>
                      <a:gd name="T104" fmla="*/ 0 w 198"/>
                      <a:gd name="T105" fmla="*/ 0 h 236"/>
                      <a:gd name="T106" fmla="*/ 0 w 198"/>
                      <a:gd name="T107" fmla="*/ 0 h 236"/>
                      <a:gd name="T108" fmla="*/ 0 w 198"/>
                      <a:gd name="T109" fmla="*/ 0 h 236"/>
                      <a:gd name="T110" fmla="*/ 0 w 198"/>
                      <a:gd name="T111" fmla="*/ 0 h 236"/>
                      <a:gd name="T112" fmla="*/ 0 w 198"/>
                      <a:gd name="T113" fmla="*/ 0 h 236"/>
                      <a:gd name="T114" fmla="*/ 0 w 198"/>
                      <a:gd name="T115" fmla="*/ 0 h 236"/>
                      <a:gd name="T116" fmla="*/ 0 w 198"/>
                      <a:gd name="T117" fmla="*/ 0 h 236"/>
                      <a:gd name="T118" fmla="*/ 0 w 198"/>
                      <a:gd name="T119" fmla="*/ 0 h 236"/>
                      <a:gd name="T120" fmla="*/ 0 w 198"/>
                      <a:gd name="T121" fmla="*/ 0 h 2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8"/>
                      <a:gd name="T184" fmla="*/ 0 h 236"/>
                      <a:gd name="T185" fmla="*/ 198 w 198"/>
                      <a:gd name="T186" fmla="*/ 236 h 2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8" h="236">
                        <a:moveTo>
                          <a:pt x="73" y="36"/>
                        </a:moveTo>
                        <a:lnTo>
                          <a:pt x="58" y="46"/>
                        </a:lnTo>
                        <a:lnTo>
                          <a:pt x="46" y="58"/>
                        </a:lnTo>
                        <a:lnTo>
                          <a:pt x="33" y="72"/>
                        </a:lnTo>
                        <a:lnTo>
                          <a:pt x="22" y="85"/>
                        </a:lnTo>
                        <a:lnTo>
                          <a:pt x="14" y="100"/>
                        </a:lnTo>
                        <a:lnTo>
                          <a:pt x="7" y="115"/>
                        </a:lnTo>
                        <a:lnTo>
                          <a:pt x="2" y="130"/>
                        </a:lnTo>
                        <a:lnTo>
                          <a:pt x="0" y="146"/>
                        </a:lnTo>
                        <a:lnTo>
                          <a:pt x="2" y="170"/>
                        </a:lnTo>
                        <a:lnTo>
                          <a:pt x="12" y="190"/>
                        </a:lnTo>
                        <a:lnTo>
                          <a:pt x="26" y="207"/>
                        </a:lnTo>
                        <a:lnTo>
                          <a:pt x="43" y="220"/>
                        </a:lnTo>
                        <a:lnTo>
                          <a:pt x="64" y="229"/>
                        </a:lnTo>
                        <a:lnTo>
                          <a:pt x="88" y="235"/>
                        </a:lnTo>
                        <a:lnTo>
                          <a:pt x="110" y="236"/>
                        </a:lnTo>
                        <a:lnTo>
                          <a:pt x="132" y="232"/>
                        </a:lnTo>
                        <a:lnTo>
                          <a:pt x="137" y="232"/>
                        </a:lnTo>
                        <a:lnTo>
                          <a:pt x="142" y="230"/>
                        </a:lnTo>
                        <a:lnTo>
                          <a:pt x="145" y="226"/>
                        </a:lnTo>
                        <a:lnTo>
                          <a:pt x="146" y="221"/>
                        </a:lnTo>
                        <a:lnTo>
                          <a:pt x="145" y="219"/>
                        </a:lnTo>
                        <a:lnTo>
                          <a:pt x="142" y="219"/>
                        </a:lnTo>
                        <a:lnTo>
                          <a:pt x="137" y="217"/>
                        </a:lnTo>
                        <a:lnTo>
                          <a:pt x="131" y="217"/>
                        </a:lnTo>
                        <a:lnTo>
                          <a:pt x="124" y="217"/>
                        </a:lnTo>
                        <a:lnTo>
                          <a:pt x="118" y="217"/>
                        </a:lnTo>
                        <a:lnTo>
                          <a:pt x="112" y="217"/>
                        </a:lnTo>
                        <a:lnTo>
                          <a:pt x="109" y="217"/>
                        </a:lnTo>
                        <a:lnTo>
                          <a:pt x="97" y="216"/>
                        </a:lnTo>
                        <a:lnTo>
                          <a:pt x="87" y="215"/>
                        </a:lnTo>
                        <a:lnTo>
                          <a:pt x="75" y="214"/>
                        </a:lnTo>
                        <a:lnTo>
                          <a:pt x="63" y="211"/>
                        </a:lnTo>
                        <a:lnTo>
                          <a:pt x="51" y="207"/>
                        </a:lnTo>
                        <a:lnTo>
                          <a:pt x="40" y="199"/>
                        </a:lnTo>
                        <a:lnTo>
                          <a:pt x="29" y="189"/>
                        </a:lnTo>
                        <a:lnTo>
                          <a:pt x="17" y="174"/>
                        </a:lnTo>
                        <a:lnTo>
                          <a:pt x="15" y="157"/>
                        </a:lnTo>
                        <a:lnTo>
                          <a:pt x="16" y="141"/>
                        </a:lnTo>
                        <a:lnTo>
                          <a:pt x="21" y="124"/>
                        </a:lnTo>
                        <a:lnTo>
                          <a:pt x="28" y="109"/>
                        </a:lnTo>
                        <a:lnTo>
                          <a:pt x="39" y="96"/>
                        </a:lnTo>
                        <a:lnTo>
                          <a:pt x="50" y="82"/>
                        </a:lnTo>
                        <a:lnTo>
                          <a:pt x="63" y="70"/>
                        </a:lnTo>
                        <a:lnTo>
                          <a:pt x="78" y="59"/>
                        </a:lnTo>
                        <a:lnTo>
                          <a:pt x="94" y="49"/>
                        </a:lnTo>
                        <a:lnTo>
                          <a:pt x="110" y="39"/>
                        </a:lnTo>
                        <a:lnTo>
                          <a:pt x="126" y="31"/>
                        </a:lnTo>
                        <a:lnTo>
                          <a:pt x="142" y="24"/>
                        </a:lnTo>
                        <a:lnTo>
                          <a:pt x="158" y="19"/>
                        </a:lnTo>
                        <a:lnTo>
                          <a:pt x="172" y="13"/>
                        </a:lnTo>
                        <a:lnTo>
                          <a:pt x="186" y="10"/>
                        </a:lnTo>
                        <a:lnTo>
                          <a:pt x="198" y="7"/>
                        </a:lnTo>
                        <a:lnTo>
                          <a:pt x="190" y="3"/>
                        </a:lnTo>
                        <a:lnTo>
                          <a:pt x="177" y="0"/>
                        </a:lnTo>
                        <a:lnTo>
                          <a:pt x="162" y="3"/>
                        </a:lnTo>
                        <a:lnTo>
                          <a:pt x="144" y="6"/>
                        </a:lnTo>
                        <a:lnTo>
                          <a:pt x="124" y="12"/>
                        </a:lnTo>
                        <a:lnTo>
                          <a:pt x="105" y="19"/>
                        </a:lnTo>
                        <a:lnTo>
                          <a:pt x="88" y="28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745"/>
                  <p:cNvSpPr>
                    <a:spLocks/>
                  </p:cNvSpPr>
                  <p:nvPr/>
                </p:nvSpPr>
                <p:spPr bwMode="auto">
                  <a:xfrm>
                    <a:off x="5233" y="2660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3"/>
                      <a:gd name="T2" fmla="*/ 0 w 128"/>
                      <a:gd name="T3" fmla="*/ 0 h 183"/>
                      <a:gd name="T4" fmla="*/ 0 w 128"/>
                      <a:gd name="T5" fmla="*/ 0 h 183"/>
                      <a:gd name="T6" fmla="*/ 0 w 128"/>
                      <a:gd name="T7" fmla="*/ 0 h 183"/>
                      <a:gd name="T8" fmla="*/ 0 w 128"/>
                      <a:gd name="T9" fmla="*/ 0 h 183"/>
                      <a:gd name="T10" fmla="*/ 0 w 128"/>
                      <a:gd name="T11" fmla="*/ 0 h 183"/>
                      <a:gd name="T12" fmla="*/ 0 w 128"/>
                      <a:gd name="T13" fmla="*/ 0 h 183"/>
                      <a:gd name="T14" fmla="*/ 0 w 128"/>
                      <a:gd name="T15" fmla="*/ 0 h 183"/>
                      <a:gd name="T16" fmla="*/ 0 w 128"/>
                      <a:gd name="T17" fmla="*/ 0 h 183"/>
                      <a:gd name="T18" fmla="*/ 0 w 128"/>
                      <a:gd name="T19" fmla="*/ 0 h 183"/>
                      <a:gd name="T20" fmla="*/ 0 w 128"/>
                      <a:gd name="T21" fmla="*/ 0 h 183"/>
                      <a:gd name="T22" fmla="*/ 0 w 128"/>
                      <a:gd name="T23" fmla="*/ 0 h 183"/>
                      <a:gd name="T24" fmla="*/ 0 w 128"/>
                      <a:gd name="T25" fmla="*/ 0 h 183"/>
                      <a:gd name="T26" fmla="*/ 0 w 128"/>
                      <a:gd name="T27" fmla="*/ 0 h 183"/>
                      <a:gd name="T28" fmla="*/ 0 w 128"/>
                      <a:gd name="T29" fmla="*/ 0 h 183"/>
                      <a:gd name="T30" fmla="*/ 0 w 128"/>
                      <a:gd name="T31" fmla="*/ 0 h 183"/>
                      <a:gd name="T32" fmla="*/ 0 w 128"/>
                      <a:gd name="T33" fmla="*/ 0 h 183"/>
                      <a:gd name="T34" fmla="*/ 0 w 128"/>
                      <a:gd name="T35" fmla="*/ 0 h 183"/>
                      <a:gd name="T36" fmla="*/ 0 w 128"/>
                      <a:gd name="T37" fmla="*/ 0 h 183"/>
                      <a:gd name="T38" fmla="*/ 0 w 128"/>
                      <a:gd name="T39" fmla="*/ 0 h 183"/>
                      <a:gd name="T40" fmla="*/ 0 w 128"/>
                      <a:gd name="T41" fmla="*/ 0 h 183"/>
                      <a:gd name="T42" fmla="*/ 0 w 128"/>
                      <a:gd name="T43" fmla="*/ 0 h 183"/>
                      <a:gd name="T44" fmla="*/ 0 w 128"/>
                      <a:gd name="T45" fmla="*/ 0 h 183"/>
                      <a:gd name="T46" fmla="*/ 0 w 128"/>
                      <a:gd name="T47" fmla="*/ 0 h 183"/>
                      <a:gd name="T48" fmla="*/ 0 w 128"/>
                      <a:gd name="T49" fmla="*/ 0 h 183"/>
                      <a:gd name="T50" fmla="*/ 0 w 128"/>
                      <a:gd name="T51" fmla="*/ 0 h 183"/>
                      <a:gd name="T52" fmla="*/ 0 w 128"/>
                      <a:gd name="T53" fmla="*/ 0 h 183"/>
                      <a:gd name="T54" fmla="*/ 0 w 128"/>
                      <a:gd name="T55" fmla="*/ 0 h 183"/>
                      <a:gd name="T56" fmla="*/ 0 w 128"/>
                      <a:gd name="T57" fmla="*/ 0 h 183"/>
                      <a:gd name="T58" fmla="*/ 0 w 128"/>
                      <a:gd name="T59" fmla="*/ 0 h 183"/>
                      <a:gd name="T60" fmla="*/ 0 w 128"/>
                      <a:gd name="T61" fmla="*/ 0 h 183"/>
                      <a:gd name="T62" fmla="*/ 0 w 128"/>
                      <a:gd name="T63" fmla="*/ 0 h 183"/>
                      <a:gd name="T64" fmla="*/ 0 w 128"/>
                      <a:gd name="T65" fmla="*/ 0 h 183"/>
                      <a:gd name="T66" fmla="*/ 0 w 128"/>
                      <a:gd name="T67" fmla="*/ 0 h 183"/>
                      <a:gd name="T68" fmla="*/ 0 w 128"/>
                      <a:gd name="T69" fmla="*/ 0 h 183"/>
                      <a:gd name="T70" fmla="*/ 0 w 128"/>
                      <a:gd name="T71" fmla="*/ 0 h 183"/>
                      <a:gd name="T72" fmla="*/ 0 w 128"/>
                      <a:gd name="T73" fmla="*/ 0 h 183"/>
                      <a:gd name="T74" fmla="*/ 0 w 128"/>
                      <a:gd name="T75" fmla="*/ 0 h 183"/>
                      <a:gd name="T76" fmla="*/ 0 w 128"/>
                      <a:gd name="T77" fmla="*/ 0 h 183"/>
                      <a:gd name="T78" fmla="*/ 0 w 128"/>
                      <a:gd name="T79" fmla="*/ 0 h 183"/>
                      <a:gd name="T80" fmla="*/ 0 w 128"/>
                      <a:gd name="T81" fmla="*/ 0 h 18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3"/>
                      <a:gd name="T125" fmla="*/ 128 w 128"/>
                      <a:gd name="T126" fmla="*/ 183 h 18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3">
                        <a:moveTo>
                          <a:pt x="108" y="61"/>
                        </a:moveTo>
                        <a:lnTo>
                          <a:pt x="111" y="80"/>
                        </a:lnTo>
                        <a:lnTo>
                          <a:pt x="109" y="97"/>
                        </a:lnTo>
                        <a:lnTo>
                          <a:pt x="101" y="110"/>
                        </a:lnTo>
                        <a:lnTo>
                          <a:pt x="89" y="123"/>
                        </a:lnTo>
                        <a:lnTo>
                          <a:pt x="75" y="134"/>
                        </a:lnTo>
                        <a:lnTo>
                          <a:pt x="60" y="145"/>
                        </a:lnTo>
                        <a:lnTo>
                          <a:pt x="43" y="156"/>
                        </a:lnTo>
                        <a:lnTo>
                          <a:pt x="29" y="167"/>
                        </a:lnTo>
                        <a:lnTo>
                          <a:pt x="27" y="170"/>
                        </a:lnTo>
                        <a:lnTo>
                          <a:pt x="26" y="172"/>
                        </a:lnTo>
                        <a:lnTo>
                          <a:pt x="26" y="176"/>
                        </a:lnTo>
                        <a:lnTo>
                          <a:pt x="28" y="179"/>
                        </a:lnTo>
                        <a:lnTo>
                          <a:pt x="30" y="182"/>
                        </a:lnTo>
                        <a:lnTo>
                          <a:pt x="34" y="183"/>
                        </a:lnTo>
                        <a:lnTo>
                          <a:pt x="37" y="183"/>
                        </a:lnTo>
                        <a:lnTo>
                          <a:pt x="41" y="182"/>
                        </a:lnTo>
                        <a:lnTo>
                          <a:pt x="58" y="171"/>
                        </a:lnTo>
                        <a:lnTo>
                          <a:pt x="76" y="160"/>
                        </a:lnTo>
                        <a:lnTo>
                          <a:pt x="92" y="147"/>
                        </a:lnTo>
                        <a:lnTo>
                          <a:pt x="108" y="132"/>
                        </a:lnTo>
                        <a:lnTo>
                          <a:pt x="118" y="116"/>
                        </a:lnTo>
                        <a:lnTo>
                          <a:pt x="125" y="98"/>
                        </a:lnTo>
                        <a:lnTo>
                          <a:pt x="128" y="78"/>
                        </a:lnTo>
                        <a:lnTo>
                          <a:pt x="123" y="58"/>
                        </a:lnTo>
                        <a:lnTo>
                          <a:pt x="112" y="41"/>
                        </a:lnTo>
                        <a:lnTo>
                          <a:pt x="98" y="28"/>
                        </a:lnTo>
                        <a:lnTo>
                          <a:pt x="80" y="16"/>
                        </a:lnTo>
                        <a:lnTo>
                          <a:pt x="61" y="8"/>
                        </a:lnTo>
                        <a:lnTo>
                          <a:pt x="41" y="2"/>
                        </a:lnTo>
                        <a:lnTo>
                          <a:pt x="23" y="0"/>
                        </a:lnTo>
                        <a:lnTo>
                          <a:pt x="9" y="1"/>
                        </a:lnTo>
                        <a:lnTo>
                          <a:pt x="0" y="6"/>
                        </a:lnTo>
                        <a:lnTo>
                          <a:pt x="16" y="10"/>
                        </a:lnTo>
                        <a:lnTo>
                          <a:pt x="33" y="14"/>
                        </a:lnTo>
                        <a:lnTo>
                          <a:pt x="48" y="17"/>
                        </a:lnTo>
                        <a:lnTo>
                          <a:pt x="63" y="22"/>
                        </a:lnTo>
                        <a:lnTo>
                          <a:pt x="77" y="28"/>
                        </a:lnTo>
                        <a:lnTo>
                          <a:pt x="90" y="36"/>
                        </a:lnTo>
                        <a:lnTo>
                          <a:pt x="101" y="46"/>
                        </a:lnTo>
                        <a:lnTo>
                          <a:pt x="10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746"/>
                  <p:cNvSpPr>
                    <a:spLocks/>
                  </p:cNvSpPr>
                  <p:nvPr/>
                </p:nvSpPr>
                <p:spPr bwMode="auto">
                  <a:xfrm>
                    <a:off x="5070" y="2650"/>
                    <a:ext cx="112" cy="88"/>
                  </a:xfrm>
                  <a:custGeom>
                    <a:avLst/>
                    <a:gdLst>
                      <a:gd name="T0" fmla="*/ 0 w 323"/>
                      <a:gd name="T1" fmla="*/ 0 h 379"/>
                      <a:gd name="T2" fmla="*/ 0 w 323"/>
                      <a:gd name="T3" fmla="*/ 0 h 379"/>
                      <a:gd name="T4" fmla="*/ 0 w 323"/>
                      <a:gd name="T5" fmla="*/ 0 h 379"/>
                      <a:gd name="T6" fmla="*/ 0 w 323"/>
                      <a:gd name="T7" fmla="*/ 0 h 379"/>
                      <a:gd name="T8" fmla="*/ 0 w 323"/>
                      <a:gd name="T9" fmla="*/ 0 h 379"/>
                      <a:gd name="T10" fmla="*/ 0 w 323"/>
                      <a:gd name="T11" fmla="*/ 0 h 379"/>
                      <a:gd name="T12" fmla="*/ 0 w 323"/>
                      <a:gd name="T13" fmla="*/ 0 h 379"/>
                      <a:gd name="T14" fmla="*/ 0 w 323"/>
                      <a:gd name="T15" fmla="*/ 0 h 379"/>
                      <a:gd name="T16" fmla="*/ 0 w 323"/>
                      <a:gd name="T17" fmla="*/ 0 h 379"/>
                      <a:gd name="T18" fmla="*/ 0 w 323"/>
                      <a:gd name="T19" fmla="*/ 0 h 379"/>
                      <a:gd name="T20" fmla="*/ 0 w 323"/>
                      <a:gd name="T21" fmla="*/ 0 h 379"/>
                      <a:gd name="T22" fmla="*/ 0 w 323"/>
                      <a:gd name="T23" fmla="*/ 0 h 379"/>
                      <a:gd name="T24" fmla="*/ 0 w 323"/>
                      <a:gd name="T25" fmla="*/ 0 h 379"/>
                      <a:gd name="T26" fmla="*/ 0 w 323"/>
                      <a:gd name="T27" fmla="*/ 0 h 379"/>
                      <a:gd name="T28" fmla="*/ 0 w 323"/>
                      <a:gd name="T29" fmla="*/ 0 h 379"/>
                      <a:gd name="T30" fmla="*/ 0 w 323"/>
                      <a:gd name="T31" fmla="*/ 0 h 379"/>
                      <a:gd name="T32" fmla="*/ 0 w 323"/>
                      <a:gd name="T33" fmla="*/ 0 h 379"/>
                      <a:gd name="T34" fmla="*/ 0 w 323"/>
                      <a:gd name="T35" fmla="*/ 0 h 379"/>
                      <a:gd name="T36" fmla="*/ 0 w 323"/>
                      <a:gd name="T37" fmla="*/ 0 h 379"/>
                      <a:gd name="T38" fmla="*/ 0 w 323"/>
                      <a:gd name="T39" fmla="*/ 0 h 379"/>
                      <a:gd name="T40" fmla="*/ 0 w 323"/>
                      <a:gd name="T41" fmla="*/ 0 h 379"/>
                      <a:gd name="T42" fmla="*/ 0 w 323"/>
                      <a:gd name="T43" fmla="*/ 0 h 379"/>
                      <a:gd name="T44" fmla="*/ 0 w 323"/>
                      <a:gd name="T45" fmla="*/ 0 h 379"/>
                      <a:gd name="T46" fmla="*/ 0 w 323"/>
                      <a:gd name="T47" fmla="*/ 0 h 379"/>
                      <a:gd name="T48" fmla="*/ 0 w 323"/>
                      <a:gd name="T49" fmla="*/ 0 h 379"/>
                      <a:gd name="T50" fmla="*/ 0 w 323"/>
                      <a:gd name="T51" fmla="*/ 0 h 379"/>
                      <a:gd name="T52" fmla="*/ 0 w 323"/>
                      <a:gd name="T53" fmla="*/ 0 h 379"/>
                      <a:gd name="T54" fmla="*/ 0 w 323"/>
                      <a:gd name="T55" fmla="*/ 0 h 379"/>
                      <a:gd name="T56" fmla="*/ 0 w 323"/>
                      <a:gd name="T57" fmla="*/ 0 h 379"/>
                      <a:gd name="T58" fmla="*/ 0 w 323"/>
                      <a:gd name="T59" fmla="*/ 0 h 379"/>
                      <a:gd name="T60" fmla="*/ 0 w 323"/>
                      <a:gd name="T61" fmla="*/ 0 h 379"/>
                      <a:gd name="T62" fmla="*/ 0 w 323"/>
                      <a:gd name="T63" fmla="*/ 0 h 379"/>
                      <a:gd name="T64" fmla="*/ 0 w 323"/>
                      <a:gd name="T65" fmla="*/ 0 h 379"/>
                      <a:gd name="T66" fmla="*/ 0 w 323"/>
                      <a:gd name="T67" fmla="*/ 0 h 379"/>
                      <a:gd name="T68" fmla="*/ 0 w 323"/>
                      <a:gd name="T69" fmla="*/ 0 h 379"/>
                      <a:gd name="T70" fmla="*/ 0 w 323"/>
                      <a:gd name="T71" fmla="*/ 0 h 379"/>
                      <a:gd name="T72" fmla="*/ 0 w 323"/>
                      <a:gd name="T73" fmla="*/ 0 h 379"/>
                      <a:gd name="T74" fmla="*/ 0 w 323"/>
                      <a:gd name="T75" fmla="*/ 0 h 379"/>
                      <a:gd name="T76" fmla="*/ 0 w 323"/>
                      <a:gd name="T77" fmla="*/ 0 h 379"/>
                      <a:gd name="T78" fmla="*/ 0 w 323"/>
                      <a:gd name="T79" fmla="*/ 0 h 379"/>
                      <a:gd name="T80" fmla="*/ 0 w 323"/>
                      <a:gd name="T81" fmla="*/ 0 h 379"/>
                      <a:gd name="T82" fmla="*/ 0 w 323"/>
                      <a:gd name="T83" fmla="*/ 0 h 379"/>
                      <a:gd name="T84" fmla="*/ 0 w 323"/>
                      <a:gd name="T85" fmla="*/ 0 h 379"/>
                      <a:gd name="T86" fmla="*/ 0 w 323"/>
                      <a:gd name="T87" fmla="*/ 0 h 37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3"/>
                      <a:gd name="T133" fmla="*/ 0 h 379"/>
                      <a:gd name="T134" fmla="*/ 323 w 323"/>
                      <a:gd name="T135" fmla="*/ 379 h 37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3" h="379">
                        <a:moveTo>
                          <a:pt x="126" y="50"/>
                        </a:moveTo>
                        <a:lnTo>
                          <a:pt x="101" y="70"/>
                        </a:lnTo>
                        <a:lnTo>
                          <a:pt x="76" y="92"/>
                        </a:lnTo>
                        <a:lnTo>
                          <a:pt x="54" y="115"/>
                        </a:lnTo>
                        <a:lnTo>
                          <a:pt x="34" y="140"/>
                        </a:lnTo>
                        <a:lnTo>
                          <a:pt x="18" y="167"/>
                        </a:lnTo>
                        <a:lnTo>
                          <a:pt x="6" y="196"/>
                        </a:lnTo>
                        <a:lnTo>
                          <a:pt x="0" y="227"/>
                        </a:lnTo>
                        <a:lnTo>
                          <a:pt x="1" y="259"/>
                        </a:lnTo>
                        <a:lnTo>
                          <a:pt x="4" y="267"/>
                        </a:lnTo>
                        <a:lnTo>
                          <a:pt x="7" y="277"/>
                        </a:lnTo>
                        <a:lnTo>
                          <a:pt x="11" y="283"/>
                        </a:lnTo>
                        <a:lnTo>
                          <a:pt x="15" y="291"/>
                        </a:lnTo>
                        <a:lnTo>
                          <a:pt x="21" y="298"/>
                        </a:lnTo>
                        <a:lnTo>
                          <a:pt x="27" y="305"/>
                        </a:lnTo>
                        <a:lnTo>
                          <a:pt x="34" y="311"/>
                        </a:lnTo>
                        <a:lnTo>
                          <a:pt x="41" y="316"/>
                        </a:lnTo>
                        <a:lnTo>
                          <a:pt x="57" y="325"/>
                        </a:lnTo>
                        <a:lnTo>
                          <a:pt x="72" y="333"/>
                        </a:lnTo>
                        <a:lnTo>
                          <a:pt x="87" y="340"/>
                        </a:lnTo>
                        <a:lnTo>
                          <a:pt x="103" y="345"/>
                        </a:lnTo>
                        <a:lnTo>
                          <a:pt x="120" y="351"/>
                        </a:lnTo>
                        <a:lnTo>
                          <a:pt x="136" y="356"/>
                        </a:lnTo>
                        <a:lnTo>
                          <a:pt x="153" y="360"/>
                        </a:lnTo>
                        <a:lnTo>
                          <a:pt x="169" y="364"/>
                        </a:lnTo>
                        <a:lnTo>
                          <a:pt x="187" y="367"/>
                        </a:lnTo>
                        <a:lnTo>
                          <a:pt x="204" y="370"/>
                        </a:lnTo>
                        <a:lnTo>
                          <a:pt x="221" y="372"/>
                        </a:lnTo>
                        <a:lnTo>
                          <a:pt x="238" y="374"/>
                        </a:lnTo>
                        <a:lnTo>
                          <a:pt x="256" y="375"/>
                        </a:lnTo>
                        <a:lnTo>
                          <a:pt x="273" y="376"/>
                        </a:lnTo>
                        <a:lnTo>
                          <a:pt x="290" y="378"/>
                        </a:lnTo>
                        <a:lnTo>
                          <a:pt x="307" y="379"/>
                        </a:lnTo>
                        <a:lnTo>
                          <a:pt x="312" y="379"/>
                        </a:lnTo>
                        <a:lnTo>
                          <a:pt x="317" y="375"/>
                        </a:lnTo>
                        <a:lnTo>
                          <a:pt x="320" y="372"/>
                        </a:lnTo>
                        <a:lnTo>
                          <a:pt x="323" y="366"/>
                        </a:lnTo>
                        <a:lnTo>
                          <a:pt x="323" y="360"/>
                        </a:lnTo>
                        <a:lnTo>
                          <a:pt x="320" y="356"/>
                        </a:lnTo>
                        <a:lnTo>
                          <a:pt x="316" y="352"/>
                        </a:lnTo>
                        <a:lnTo>
                          <a:pt x="311" y="351"/>
                        </a:lnTo>
                        <a:lnTo>
                          <a:pt x="295" y="351"/>
                        </a:lnTo>
                        <a:lnTo>
                          <a:pt x="279" y="351"/>
                        </a:lnTo>
                        <a:lnTo>
                          <a:pt x="263" y="350"/>
                        </a:lnTo>
                        <a:lnTo>
                          <a:pt x="248" y="349"/>
                        </a:lnTo>
                        <a:lnTo>
                          <a:pt x="231" y="348"/>
                        </a:lnTo>
                        <a:lnTo>
                          <a:pt x="215" y="345"/>
                        </a:lnTo>
                        <a:lnTo>
                          <a:pt x="200" y="343"/>
                        </a:lnTo>
                        <a:lnTo>
                          <a:pt x="183" y="341"/>
                        </a:lnTo>
                        <a:lnTo>
                          <a:pt x="168" y="337"/>
                        </a:lnTo>
                        <a:lnTo>
                          <a:pt x="151" y="334"/>
                        </a:lnTo>
                        <a:lnTo>
                          <a:pt x="136" y="329"/>
                        </a:lnTo>
                        <a:lnTo>
                          <a:pt x="121" y="325"/>
                        </a:lnTo>
                        <a:lnTo>
                          <a:pt x="106" y="320"/>
                        </a:lnTo>
                        <a:lnTo>
                          <a:pt x="92" y="313"/>
                        </a:lnTo>
                        <a:lnTo>
                          <a:pt x="76" y="306"/>
                        </a:lnTo>
                        <a:lnTo>
                          <a:pt x="62" y="300"/>
                        </a:lnTo>
                        <a:lnTo>
                          <a:pt x="51" y="291"/>
                        </a:lnTo>
                        <a:lnTo>
                          <a:pt x="41" y="280"/>
                        </a:lnTo>
                        <a:lnTo>
                          <a:pt x="35" y="269"/>
                        </a:lnTo>
                        <a:lnTo>
                          <a:pt x="31" y="255"/>
                        </a:lnTo>
                        <a:lnTo>
                          <a:pt x="31" y="239"/>
                        </a:lnTo>
                        <a:lnTo>
                          <a:pt x="33" y="218"/>
                        </a:lnTo>
                        <a:lnTo>
                          <a:pt x="38" y="197"/>
                        </a:lnTo>
                        <a:lnTo>
                          <a:pt x="42" y="182"/>
                        </a:lnTo>
                        <a:lnTo>
                          <a:pt x="51" y="165"/>
                        </a:lnTo>
                        <a:lnTo>
                          <a:pt x="60" y="150"/>
                        </a:lnTo>
                        <a:lnTo>
                          <a:pt x="68" y="136"/>
                        </a:lnTo>
                        <a:lnTo>
                          <a:pt x="79" y="124"/>
                        </a:lnTo>
                        <a:lnTo>
                          <a:pt x="89" y="111"/>
                        </a:lnTo>
                        <a:lnTo>
                          <a:pt x="101" y="100"/>
                        </a:lnTo>
                        <a:lnTo>
                          <a:pt x="114" y="88"/>
                        </a:lnTo>
                        <a:lnTo>
                          <a:pt x="129" y="76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81" y="41"/>
                        </a:lnTo>
                        <a:lnTo>
                          <a:pt x="201" y="31"/>
                        </a:lnTo>
                        <a:lnTo>
                          <a:pt x="219" y="22"/>
                        </a:lnTo>
                        <a:lnTo>
                          <a:pt x="237" y="14"/>
                        </a:lnTo>
                        <a:lnTo>
                          <a:pt x="253" y="7"/>
                        </a:lnTo>
                        <a:lnTo>
                          <a:pt x="268" y="1"/>
                        </a:lnTo>
                        <a:lnTo>
                          <a:pt x="255" y="0"/>
                        </a:lnTo>
                        <a:lnTo>
                          <a:pt x="238" y="1"/>
                        </a:lnTo>
                        <a:lnTo>
                          <a:pt x="221" y="5"/>
                        </a:lnTo>
                        <a:lnTo>
                          <a:pt x="201" y="11"/>
                        </a:lnTo>
                        <a:lnTo>
                          <a:pt x="181" y="19"/>
                        </a:lnTo>
                        <a:lnTo>
                          <a:pt x="161" y="28"/>
                        </a:lnTo>
                        <a:lnTo>
                          <a:pt x="142" y="39"/>
                        </a:lnTo>
                        <a:lnTo>
                          <a:pt x="12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747"/>
                  <p:cNvSpPr>
                    <a:spLocks/>
                  </p:cNvSpPr>
                  <p:nvPr/>
                </p:nvSpPr>
                <p:spPr bwMode="auto">
                  <a:xfrm>
                    <a:off x="5229" y="2647"/>
                    <a:ext cx="99" cy="59"/>
                  </a:xfrm>
                  <a:custGeom>
                    <a:avLst/>
                    <a:gdLst>
                      <a:gd name="T0" fmla="*/ 0 w 282"/>
                      <a:gd name="T1" fmla="*/ 0 h 253"/>
                      <a:gd name="T2" fmla="*/ 0 w 282"/>
                      <a:gd name="T3" fmla="*/ 0 h 253"/>
                      <a:gd name="T4" fmla="*/ 0 w 282"/>
                      <a:gd name="T5" fmla="*/ 0 h 253"/>
                      <a:gd name="T6" fmla="*/ 0 w 282"/>
                      <a:gd name="T7" fmla="*/ 0 h 253"/>
                      <a:gd name="T8" fmla="*/ 0 w 282"/>
                      <a:gd name="T9" fmla="*/ 0 h 253"/>
                      <a:gd name="T10" fmla="*/ 0 w 282"/>
                      <a:gd name="T11" fmla="*/ 0 h 253"/>
                      <a:gd name="T12" fmla="*/ 0 w 282"/>
                      <a:gd name="T13" fmla="*/ 0 h 253"/>
                      <a:gd name="T14" fmla="*/ 0 w 282"/>
                      <a:gd name="T15" fmla="*/ 0 h 253"/>
                      <a:gd name="T16" fmla="*/ 0 w 282"/>
                      <a:gd name="T17" fmla="*/ 0 h 253"/>
                      <a:gd name="T18" fmla="*/ 0 w 282"/>
                      <a:gd name="T19" fmla="*/ 0 h 253"/>
                      <a:gd name="T20" fmla="*/ 0 w 282"/>
                      <a:gd name="T21" fmla="*/ 0 h 253"/>
                      <a:gd name="T22" fmla="*/ 0 w 282"/>
                      <a:gd name="T23" fmla="*/ 0 h 253"/>
                      <a:gd name="T24" fmla="*/ 0 w 282"/>
                      <a:gd name="T25" fmla="*/ 0 h 253"/>
                      <a:gd name="T26" fmla="*/ 0 w 282"/>
                      <a:gd name="T27" fmla="*/ 0 h 253"/>
                      <a:gd name="T28" fmla="*/ 0 w 282"/>
                      <a:gd name="T29" fmla="*/ 0 h 253"/>
                      <a:gd name="T30" fmla="*/ 0 w 282"/>
                      <a:gd name="T31" fmla="*/ 0 h 253"/>
                      <a:gd name="T32" fmla="*/ 0 w 282"/>
                      <a:gd name="T33" fmla="*/ 0 h 253"/>
                      <a:gd name="T34" fmla="*/ 0 w 282"/>
                      <a:gd name="T35" fmla="*/ 0 h 253"/>
                      <a:gd name="T36" fmla="*/ 0 w 282"/>
                      <a:gd name="T37" fmla="*/ 0 h 253"/>
                      <a:gd name="T38" fmla="*/ 0 w 282"/>
                      <a:gd name="T39" fmla="*/ 0 h 253"/>
                      <a:gd name="T40" fmla="*/ 0 w 282"/>
                      <a:gd name="T41" fmla="*/ 0 h 253"/>
                      <a:gd name="T42" fmla="*/ 0 w 282"/>
                      <a:gd name="T43" fmla="*/ 0 h 253"/>
                      <a:gd name="T44" fmla="*/ 0 w 282"/>
                      <a:gd name="T45" fmla="*/ 0 h 253"/>
                      <a:gd name="T46" fmla="*/ 0 w 282"/>
                      <a:gd name="T47" fmla="*/ 0 h 253"/>
                      <a:gd name="T48" fmla="*/ 0 w 282"/>
                      <a:gd name="T49" fmla="*/ 0 h 253"/>
                      <a:gd name="T50" fmla="*/ 0 w 282"/>
                      <a:gd name="T51" fmla="*/ 0 h 253"/>
                      <a:gd name="T52" fmla="*/ 0 w 282"/>
                      <a:gd name="T53" fmla="*/ 0 h 253"/>
                      <a:gd name="T54" fmla="*/ 0 w 282"/>
                      <a:gd name="T55" fmla="*/ 0 h 253"/>
                      <a:gd name="T56" fmla="*/ 0 w 282"/>
                      <a:gd name="T57" fmla="*/ 0 h 253"/>
                      <a:gd name="T58" fmla="*/ 0 w 282"/>
                      <a:gd name="T59" fmla="*/ 0 h 253"/>
                      <a:gd name="T60" fmla="*/ 0 w 282"/>
                      <a:gd name="T61" fmla="*/ 0 h 253"/>
                      <a:gd name="T62" fmla="*/ 0 w 282"/>
                      <a:gd name="T63" fmla="*/ 0 h 253"/>
                      <a:gd name="T64" fmla="*/ 0 w 282"/>
                      <a:gd name="T65" fmla="*/ 0 h 253"/>
                      <a:gd name="T66" fmla="*/ 0 w 282"/>
                      <a:gd name="T67" fmla="*/ 0 h 253"/>
                      <a:gd name="T68" fmla="*/ 0 w 282"/>
                      <a:gd name="T69" fmla="*/ 0 h 253"/>
                      <a:gd name="T70" fmla="*/ 0 w 282"/>
                      <a:gd name="T71" fmla="*/ 0 h 253"/>
                      <a:gd name="T72" fmla="*/ 0 w 282"/>
                      <a:gd name="T73" fmla="*/ 0 h 253"/>
                      <a:gd name="T74" fmla="*/ 0 w 282"/>
                      <a:gd name="T75" fmla="*/ 0 h 253"/>
                      <a:gd name="T76" fmla="*/ 0 w 282"/>
                      <a:gd name="T77" fmla="*/ 0 h 253"/>
                      <a:gd name="T78" fmla="*/ 0 w 282"/>
                      <a:gd name="T79" fmla="*/ 0 h 253"/>
                      <a:gd name="T80" fmla="*/ 0 w 282"/>
                      <a:gd name="T81" fmla="*/ 0 h 253"/>
                      <a:gd name="T82" fmla="*/ 0 w 282"/>
                      <a:gd name="T83" fmla="*/ 0 h 253"/>
                      <a:gd name="T84" fmla="*/ 0 w 282"/>
                      <a:gd name="T85" fmla="*/ 0 h 253"/>
                      <a:gd name="T86" fmla="*/ 0 w 282"/>
                      <a:gd name="T87" fmla="*/ 0 h 253"/>
                      <a:gd name="T88" fmla="*/ 0 w 282"/>
                      <a:gd name="T89" fmla="*/ 0 h 253"/>
                      <a:gd name="T90" fmla="*/ 0 w 282"/>
                      <a:gd name="T91" fmla="*/ 0 h 253"/>
                      <a:gd name="T92" fmla="*/ 0 w 282"/>
                      <a:gd name="T93" fmla="*/ 0 h 253"/>
                      <a:gd name="T94" fmla="*/ 0 w 282"/>
                      <a:gd name="T95" fmla="*/ 0 h 253"/>
                      <a:gd name="T96" fmla="*/ 0 w 282"/>
                      <a:gd name="T97" fmla="*/ 0 h 253"/>
                      <a:gd name="T98" fmla="*/ 0 w 282"/>
                      <a:gd name="T99" fmla="*/ 0 h 253"/>
                      <a:gd name="T100" fmla="*/ 0 w 282"/>
                      <a:gd name="T101" fmla="*/ 0 h 253"/>
                      <a:gd name="T102" fmla="*/ 0 w 282"/>
                      <a:gd name="T103" fmla="*/ 0 h 253"/>
                      <a:gd name="T104" fmla="*/ 0 w 282"/>
                      <a:gd name="T105" fmla="*/ 0 h 253"/>
                      <a:gd name="T106" fmla="*/ 0 w 282"/>
                      <a:gd name="T107" fmla="*/ 0 h 253"/>
                      <a:gd name="T108" fmla="*/ 0 w 282"/>
                      <a:gd name="T109" fmla="*/ 0 h 253"/>
                      <a:gd name="T110" fmla="*/ 0 w 282"/>
                      <a:gd name="T111" fmla="*/ 0 h 253"/>
                      <a:gd name="T112" fmla="*/ 0 w 282"/>
                      <a:gd name="T113" fmla="*/ 0 h 253"/>
                      <a:gd name="T114" fmla="*/ 0 w 282"/>
                      <a:gd name="T115" fmla="*/ 0 h 253"/>
                      <a:gd name="T116" fmla="*/ 0 w 282"/>
                      <a:gd name="T117" fmla="*/ 0 h 253"/>
                      <a:gd name="T118" fmla="*/ 0 w 282"/>
                      <a:gd name="T119" fmla="*/ 0 h 253"/>
                      <a:gd name="T120" fmla="*/ 0 w 282"/>
                      <a:gd name="T121" fmla="*/ 0 h 25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2"/>
                      <a:gd name="T184" fmla="*/ 0 h 253"/>
                      <a:gd name="T185" fmla="*/ 282 w 282"/>
                      <a:gd name="T186" fmla="*/ 253 h 25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2" h="253">
                        <a:moveTo>
                          <a:pt x="235" y="78"/>
                        </a:moveTo>
                        <a:lnTo>
                          <a:pt x="248" y="92"/>
                        </a:lnTo>
                        <a:lnTo>
                          <a:pt x="255" y="108"/>
                        </a:lnTo>
                        <a:lnTo>
                          <a:pt x="259" y="125"/>
                        </a:lnTo>
                        <a:lnTo>
                          <a:pt x="259" y="144"/>
                        </a:lnTo>
                        <a:lnTo>
                          <a:pt x="257" y="159"/>
                        </a:lnTo>
                        <a:lnTo>
                          <a:pt x="252" y="171"/>
                        </a:lnTo>
                        <a:lnTo>
                          <a:pt x="244" y="184"/>
                        </a:lnTo>
                        <a:lnTo>
                          <a:pt x="236" y="194"/>
                        </a:lnTo>
                        <a:lnTo>
                          <a:pt x="225" y="206"/>
                        </a:lnTo>
                        <a:lnTo>
                          <a:pt x="215" y="215"/>
                        </a:lnTo>
                        <a:lnTo>
                          <a:pt x="204" y="225"/>
                        </a:lnTo>
                        <a:lnTo>
                          <a:pt x="194" y="236"/>
                        </a:lnTo>
                        <a:lnTo>
                          <a:pt x="191" y="239"/>
                        </a:lnTo>
                        <a:lnTo>
                          <a:pt x="190" y="242"/>
                        </a:lnTo>
                        <a:lnTo>
                          <a:pt x="191" y="246"/>
                        </a:lnTo>
                        <a:lnTo>
                          <a:pt x="194" y="249"/>
                        </a:lnTo>
                        <a:lnTo>
                          <a:pt x="197" y="252"/>
                        </a:lnTo>
                        <a:lnTo>
                          <a:pt x="201" y="253"/>
                        </a:lnTo>
                        <a:lnTo>
                          <a:pt x="205" y="252"/>
                        </a:lnTo>
                        <a:lnTo>
                          <a:pt x="209" y="249"/>
                        </a:lnTo>
                        <a:lnTo>
                          <a:pt x="232" y="234"/>
                        </a:lnTo>
                        <a:lnTo>
                          <a:pt x="251" y="215"/>
                        </a:lnTo>
                        <a:lnTo>
                          <a:pt x="267" y="192"/>
                        </a:lnTo>
                        <a:lnTo>
                          <a:pt x="278" y="168"/>
                        </a:lnTo>
                        <a:lnTo>
                          <a:pt x="282" y="141"/>
                        </a:lnTo>
                        <a:lnTo>
                          <a:pt x="279" y="116"/>
                        </a:lnTo>
                        <a:lnTo>
                          <a:pt x="270" y="92"/>
                        </a:lnTo>
                        <a:lnTo>
                          <a:pt x="251" y="70"/>
                        </a:lnTo>
                        <a:lnTo>
                          <a:pt x="237" y="59"/>
                        </a:lnTo>
                        <a:lnTo>
                          <a:pt x="221" y="48"/>
                        </a:lnTo>
                        <a:lnTo>
                          <a:pt x="202" y="39"/>
                        </a:lnTo>
                        <a:lnTo>
                          <a:pt x="183" y="31"/>
                        </a:lnTo>
                        <a:lnTo>
                          <a:pt x="163" y="24"/>
                        </a:lnTo>
                        <a:lnTo>
                          <a:pt x="142" y="18"/>
                        </a:lnTo>
                        <a:lnTo>
                          <a:pt x="122" y="13"/>
                        </a:lnTo>
                        <a:lnTo>
                          <a:pt x="101" y="8"/>
                        </a:lnTo>
                        <a:lnTo>
                          <a:pt x="82" y="5"/>
                        </a:lnTo>
                        <a:lnTo>
                          <a:pt x="63" y="2"/>
                        </a:lnTo>
                        <a:lnTo>
                          <a:pt x="47" y="0"/>
                        </a:lnTo>
                        <a:lnTo>
                          <a:pt x="32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4" y="4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25" y="9"/>
                        </a:lnTo>
                        <a:lnTo>
                          <a:pt x="38" y="12"/>
                        </a:lnTo>
                        <a:lnTo>
                          <a:pt x="52" y="14"/>
                        </a:lnTo>
                        <a:lnTo>
                          <a:pt x="67" y="16"/>
                        </a:lnTo>
                        <a:lnTo>
                          <a:pt x="82" y="18"/>
                        </a:lnTo>
                        <a:lnTo>
                          <a:pt x="97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5"/>
                        </a:lnTo>
                        <a:lnTo>
                          <a:pt x="162" y="40"/>
                        </a:lnTo>
                        <a:lnTo>
                          <a:pt x="177" y="46"/>
                        </a:lnTo>
                        <a:lnTo>
                          <a:pt x="192" y="53"/>
                        </a:lnTo>
                        <a:lnTo>
                          <a:pt x="208" y="60"/>
                        </a:lnTo>
                        <a:lnTo>
                          <a:pt x="222" y="69"/>
                        </a:lnTo>
                        <a:lnTo>
                          <a:pt x="235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748"/>
                  <p:cNvSpPr>
                    <a:spLocks/>
                  </p:cNvSpPr>
                  <p:nvPr/>
                </p:nvSpPr>
                <p:spPr bwMode="auto">
                  <a:xfrm>
                    <a:off x="5030" y="2680"/>
                    <a:ext cx="40" cy="54"/>
                  </a:xfrm>
                  <a:custGeom>
                    <a:avLst/>
                    <a:gdLst>
                      <a:gd name="T0" fmla="*/ 0 w 115"/>
                      <a:gd name="T1" fmla="*/ 0 h 236"/>
                      <a:gd name="T2" fmla="*/ 0 w 115"/>
                      <a:gd name="T3" fmla="*/ 0 h 236"/>
                      <a:gd name="T4" fmla="*/ 0 w 115"/>
                      <a:gd name="T5" fmla="*/ 0 h 236"/>
                      <a:gd name="T6" fmla="*/ 0 w 115"/>
                      <a:gd name="T7" fmla="*/ 0 h 236"/>
                      <a:gd name="T8" fmla="*/ 0 w 115"/>
                      <a:gd name="T9" fmla="*/ 0 h 236"/>
                      <a:gd name="T10" fmla="*/ 0 w 115"/>
                      <a:gd name="T11" fmla="*/ 0 h 236"/>
                      <a:gd name="T12" fmla="*/ 0 w 115"/>
                      <a:gd name="T13" fmla="*/ 0 h 236"/>
                      <a:gd name="T14" fmla="*/ 0 w 115"/>
                      <a:gd name="T15" fmla="*/ 0 h 236"/>
                      <a:gd name="T16" fmla="*/ 0 w 115"/>
                      <a:gd name="T17" fmla="*/ 0 h 236"/>
                      <a:gd name="T18" fmla="*/ 0 w 115"/>
                      <a:gd name="T19" fmla="*/ 0 h 236"/>
                      <a:gd name="T20" fmla="*/ 0 w 115"/>
                      <a:gd name="T21" fmla="*/ 0 h 236"/>
                      <a:gd name="T22" fmla="*/ 0 w 115"/>
                      <a:gd name="T23" fmla="*/ 0 h 236"/>
                      <a:gd name="T24" fmla="*/ 0 w 115"/>
                      <a:gd name="T25" fmla="*/ 0 h 236"/>
                      <a:gd name="T26" fmla="*/ 0 w 115"/>
                      <a:gd name="T27" fmla="*/ 0 h 236"/>
                      <a:gd name="T28" fmla="*/ 0 w 115"/>
                      <a:gd name="T29" fmla="*/ 0 h 236"/>
                      <a:gd name="T30" fmla="*/ 0 w 115"/>
                      <a:gd name="T31" fmla="*/ 0 h 236"/>
                      <a:gd name="T32" fmla="*/ 0 w 115"/>
                      <a:gd name="T33" fmla="*/ 0 h 236"/>
                      <a:gd name="T34" fmla="*/ 0 w 115"/>
                      <a:gd name="T35" fmla="*/ 0 h 236"/>
                      <a:gd name="T36" fmla="*/ 0 w 115"/>
                      <a:gd name="T37" fmla="*/ 0 h 236"/>
                      <a:gd name="T38" fmla="*/ 0 w 115"/>
                      <a:gd name="T39" fmla="*/ 0 h 236"/>
                      <a:gd name="T40" fmla="*/ 0 w 115"/>
                      <a:gd name="T41" fmla="*/ 0 h 236"/>
                      <a:gd name="T42" fmla="*/ 0 w 115"/>
                      <a:gd name="T43" fmla="*/ 0 h 236"/>
                      <a:gd name="T44" fmla="*/ 0 w 115"/>
                      <a:gd name="T45" fmla="*/ 0 h 236"/>
                      <a:gd name="T46" fmla="*/ 0 w 115"/>
                      <a:gd name="T47" fmla="*/ 0 h 236"/>
                      <a:gd name="T48" fmla="*/ 0 w 115"/>
                      <a:gd name="T49" fmla="*/ 0 h 236"/>
                      <a:gd name="T50" fmla="*/ 0 w 115"/>
                      <a:gd name="T51" fmla="*/ 0 h 236"/>
                      <a:gd name="T52" fmla="*/ 0 w 115"/>
                      <a:gd name="T53" fmla="*/ 0 h 236"/>
                      <a:gd name="T54" fmla="*/ 0 w 115"/>
                      <a:gd name="T55" fmla="*/ 0 h 236"/>
                      <a:gd name="T56" fmla="*/ 0 w 115"/>
                      <a:gd name="T57" fmla="*/ 0 h 236"/>
                      <a:gd name="T58" fmla="*/ 0 w 115"/>
                      <a:gd name="T59" fmla="*/ 0 h 236"/>
                      <a:gd name="T60" fmla="*/ 0 w 115"/>
                      <a:gd name="T61" fmla="*/ 0 h 236"/>
                      <a:gd name="T62" fmla="*/ 0 w 115"/>
                      <a:gd name="T63" fmla="*/ 0 h 236"/>
                      <a:gd name="T64" fmla="*/ 0 w 115"/>
                      <a:gd name="T65" fmla="*/ 0 h 236"/>
                      <a:gd name="T66" fmla="*/ 0 w 115"/>
                      <a:gd name="T67" fmla="*/ 0 h 236"/>
                      <a:gd name="T68" fmla="*/ 0 w 115"/>
                      <a:gd name="T69" fmla="*/ 0 h 236"/>
                      <a:gd name="T70" fmla="*/ 0 w 115"/>
                      <a:gd name="T71" fmla="*/ 0 h 236"/>
                      <a:gd name="T72" fmla="*/ 0 w 115"/>
                      <a:gd name="T73" fmla="*/ 0 h 236"/>
                      <a:gd name="T74" fmla="*/ 0 w 115"/>
                      <a:gd name="T75" fmla="*/ 0 h 236"/>
                      <a:gd name="T76" fmla="*/ 0 w 115"/>
                      <a:gd name="T77" fmla="*/ 0 h 236"/>
                      <a:gd name="T78" fmla="*/ 0 w 115"/>
                      <a:gd name="T79" fmla="*/ 0 h 236"/>
                      <a:gd name="T80" fmla="*/ 0 w 115"/>
                      <a:gd name="T81" fmla="*/ 0 h 2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5"/>
                      <a:gd name="T124" fmla="*/ 0 h 236"/>
                      <a:gd name="T125" fmla="*/ 115 w 115"/>
                      <a:gd name="T126" fmla="*/ 236 h 2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5" h="236">
                        <a:moveTo>
                          <a:pt x="0" y="128"/>
                        </a:moveTo>
                        <a:lnTo>
                          <a:pt x="0" y="148"/>
                        </a:lnTo>
                        <a:lnTo>
                          <a:pt x="5" y="166"/>
                        </a:lnTo>
                        <a:lnTo>
                          <a:pt x="13" y="184"/>
                        </a:lnTo>
                        <a:lnTo>
                          <a:pt x="24" y="198"/>
                        </a:lnTo>
                        <a:lnTo>
                          <a:pt x="39" y="211"/>
                        </a:lnTo>
                        <a:lnTo>
                          <a:pt x="55" y="223"/>
                        </a:lnTo>
                        <a:lnTo>
                          <a:pt x="74" y="231"/>
                        </a:lnTo>
                        <a:lnTo>
                          <a:pt x="92" y="235"/>
                        </a:lnTo>
                        <a:lnTo>
                          <a:pt x="98" y="236"/>
                        </a:lnTo>
                        <a:lnTo>
                          <a:pt x="104" y="234"/>
                        </a:lnTo>
                        <a:lnTo>
                          <a:pt x="109" y="231"/>
                        </a:lnTo>
                        <a:lnTo>
                          <a:pt x="111" y="226"/>
                        </a:lnTo>
                        <a:lnTo>
                          <a:pt x="111" y="220"/>
                        </a:lnTo>
                        <a:lnTo>
                          <a:pt x="110" y="215"/>
                        </a:lnTo>
                        <a:lnTo>
                          <a:pt x="107" y="210"/>
                        </a:lnTo>
                        <a:lnTo>
                          <a:pt x="101" y="208"/>
                        </a:lnTo>
                        <a:lnTo>
                          <a:pt x="82" y="201"/>
                        </a:lnTo>
                        <a:lnTo>
                          <a:pt x="64" y="192"/>
                        </a:lnTo>
                        <a:lnTo>
                          <a:pt x="50" y="179"/>
                        </a:lnTo>
                        <a:lnTo>
                          <a:pt x="40" y="165"/>
                        </a:lnTo>
                        <a:lnTo>
                          <a:pt x="33" y="148"/>
                        </a:lnTo>
                        <a:lnTo>
                          <a:pt x="29" y="130"/>
                        </a:lnTo>
                        <a:lnTo>
                          <a:pt x="29" y="110"/>
                        </a:lnTo>
                        <a:lnTo>
                          <a:pt x="35" y="89"/>
                        </a:lnTo>
                        <a:lnTo>
                          <a:pt x="43" y="74"/>
                        </a:lnTo>
                        <a:lnTo>
                          <a:pt x="56" y="60"/>
                        </a:lnTo>
                        <a:lnTo>
                          <a:pt x="70" y="46"/>
                        </a:lnTo>
                        <a:lnTo>
                          <a:pt x="85" y="33"/>
                        </a:lnTo>
                        <a:lnTo>
                          <a:pt x="98" y="23"/>
                        </a:lnTo>
                        <a:lnTo>
                          <a:pt x="109" y="12"/>
                        </a:lnTo>
                        <a:lnTo>
                          <a:pt x="115" y="6"/>
                        </a:lnTo>
                        <a:lnTo>
                          <a:pt x="115" y="0"/>
                        </a:lnTo>
                        <a:lnTo>
                          <a:pt x="102" y="4"/>
                        </a:lnTo>
                        <a:lnTo>
                          <a:pt x="85" y="12"/>
                        </a:lnTo>
                        <a:lnTo>
                          <a:pt x="68" y="26"/>
                        </a:lnTo>
                        <a:lnTo>
                          <a:pt x="49" y="42"/>
                        </a:lnTo>
                        <a:lnTo>
                          <a:pt x="32" y="61"/>
                        </a:lnTo>
                        <a:lnTo>
                          <a:pt x="17" y="82"/>
                        </a:lnTo>
                        <a:lnTo>
                          <a:pt x="6" y="10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749"/>
                  <p:cNvSpPr>
                    <a:spLocks/>
                  </p:cNvSpPr>
                  <p:nvPr/>
                </p:nvSpPr>
                <p:spPr bwMode="auto">
                  <a:xfrm>
                    <a:off x="5311" y="2643"/>
                    <a:ext cx="87" cy="73"/>
                  </a:xfrm>
                  <a:custGeom>
                    <a:avLst/>
                    <a:gdLst>
                      <a:gd name="T0" fmla="*/ 0 w 245"/>
                      <a:gd name="T1" fmla="*/ 0 h 310"/>
                      <a:gd name="T2" fmla="*/ 0 w 245"/>
                      <a:gd name="T3" fmla="*/ 0 h 310"/>
                      <a:gd name="T4" fmla="*/ 0 w 245"/>
                      <a:gd name="T5" fmla="*/ 0 h 310"/>
                      <a:gd name="T6" fmla="*/ 0 w 245"/>
                      <a:gd name="T7" fmla="*/ 0 h 310"/>
                      <a:gd name="T8" fmla="*/ 0 w 245"/>
                      <a:gd name="T9" fmla="*/ 0 h 310"/>
                      <a:gd name="T10" fmla="*/ 0 w 245"/>
                      <a:gd name="T11" fmla="*/ 0 h 310"/>
                      <a:gd name="T12" fmla="*/ 0 w 245"/>
                      <a:gd name="T13" fmla="*/ 0 h 310"/>
                      <a:gd name="T14" fmla="*/ 0 w 245"/>
                      <a:gd name="T15" fmla="*/ 0 h 310"/>
                      <a:gd name="T16" fmla="*/ 0 w 245"/>
                      <a:gd name="T17" fmla="*/ 0 h 310"/>
                      <a:gd name="T18" fmla="*/ 0 w 245"/>
                      <a:gd name="T19" fmla="*/ 0 h 310"/>
                      <a:gd name="T20" fmla="*/ 0 w 245"/>
                      <a:gd name="T21" fmla="*/ 0 h 310"/>
                      <a:gd name="T22" fmla="*/ 0 w 245"/>
                      <a:gd name="T23" fmla="*/ 0 h 310"/>
                      <a:gd name="T24" fmla="*/ 0 w 245"/>
                      <a:gd name="T25" fmla="*/ 0 h 310"/>
                      <a:gd name="T26" fmla="*/ 0 w 245"/>
                      <a:gd name="T27" fmla="*/ 0 h 310"/>
                      <a:gd name="T28" fmla="*/ 0 w 245"/>
                      <a:gd name="T29" fmla="*/ 0 h 310"/>
                      <a:gd name="T30" fmla="*/ 0 w 245"/>
                      <a:gd name="T31" fmla="*/ 0 h 310"/>
                      <a:gd name="T32" fmla="*/ 0 w 245"/>
                      <a:gd name="T33" fmla="*/ 0 h 310"/>
                      <a:gd name="T34" fmla="*/ 0 w 245"/>
                      <a:gd name="T35" fmla="*/ 0 h 310"/>
                      <a:gd name="T36" fmla="*/ 0 w 245"/>
                      <a:gd name="T37" fmla="*/ 0 h 310"/>
                      <a:gd name="T38" fmla="*/ 0 w 245"/>
                      <a:gd name="T39" fmla="*/ 0 h 310"/>
                      <a:gd name="T40" fmla="*/ 0 w 245"/>
                      <a:gd name="T41" fmla="*/ 0 h 310"/>
                      <a:gd name="T42" fmla="*/ 0 w 245"/>
                      <a:gd name="T43" fmla="*/ 0 h 310"/>
                      <a:gd name="T44" fmla="*/ 0 w 245"/>
                      <a:gd name="T45" fmla="*/ 0 h 310"/>
                      <a:gd name="T46" fmla="*/ 0 w 245"/>
                      <a:gd name="T47" fmla="*/ 0 h 310"/>
                      <a:gd name="T48" fmla="*/ 0 w 245"/>
                      <a:gd name="T49" fmla="*/ 0 h 310"/>
                      <a:gd name="T50" fmla="*/ 0 w 245"/>
                      <a:gd name="T51" fmla="*/ 0 h 310"/>
                      <a:gd name="T52" fmla="*/ 0 w 245"/>
                      <a:gd name="T53" fmla="*/ 0 h 310"/>
                      <a:gd name="T54" fmla="*/ 0 w 245"/>
                      <a:gd name="T55" fmla="*/ 0 h 310"/>
                      <a:gd name="T56" fmla="*/ 0 w 245"/>
                      <a:gd name="T57" fmla="*/ 0 h 310"/>
                      <a:gd name="T58" fmla="*/ 0 w 245"/>
                      <a:gd name="T59" fmla="*/ 0 h 310"/>
                      <a:gd name="T60" fmla="*/ 0 w 245"/>
                      <a:gd name="T61" fmla="*/ 0 h 310"/>
                      <a:gd name="T62" fmla="*/ 0 w 245"/>
                      <a:gd name="T63" fmla="*/ 0 h 310"/>
                      <a:gd name="T64" fmla="*/ 0 w 245"/>
                      <a:gd name="T65" fmla="*/ 0 h 310"/>
                      <a:gd name="T66" fmla="*/ 0 w 245"/>
                      <a:gd name="T67" fmla="*/ 0 h 310"/>
                      <a:gd name="T68" fmla="*/ 0 w 245"/>
                      <a:gd name="T69" fmla="*/ 0 h 310"/>
                      <a:gd name="T70" fmla="*/ 0 w 245"/>
                      <a:gd name="T71" fmla="*/ 0 h 310"/>
                      <a:gd name="T72" fmla="*/ 0 w 245"/>
                      <a:gd name="T73" fmla="*/ 0 h 310"/>
                      <a:gd name="T74" fmla="*/ 0 w 245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5"/>
                      <a:gd name="T115" fmla="*/ 0 h 310"/>
                      <a:gd name="T116" fmla="*/ 245 w 245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5" h="310">
                        <a:moveTo>
                          <a:pt x="200" y="116"/>
                        </a:moveTo>
                        <a:lnTo>
                          <a:pt x="208" y="124"/>
                        </a:lnTo>
                        <a:lnTo>
                          <a:pt x="214" y="133"/>
                        </a:lnTo>
                        <a:lnTo>
                          <a:pt x="220" y="144"/>
                        </a:lnTo>
                        <a:lnTo>
                          <a:pt x="223" y="154"/>
                        </a:lnTo>
                        <a:lnTo>
                          <a:pt x="226" y="164"/>
                        </a:lnTo>
                        <a:lnTo>
                          <a:pt x="224" y="176"/>
                        </a:lnTo>
                        <a:lnTo>
                          <a:pt x="222" y="187"/>
                        </a:lnTo>
                        <a:lnTo>
                          <a:pt x="216" y="198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9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2" y="264"/>
                        </a:lnTo>
                        <a:lnTo>
                          <a:pt x="132" y="275"/>
                        </a:lnTo>
                        <a:lnTo>
                          <a:pt x="128" y="278"/>
                        </a:lnTo>
                        <a:lnTo>
                          <a:pt x="126" y="283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2" y="306"/>
                        </a:lnTo>
                        <a:lnTo>
                          <a:pt x="126" y="309"/>
                        </a:lnTo>
                        <a:lnTo>
                          <a:pt x="131" y="310"/>
                        </a:lnTo>
                        <a:lnTo>
                          <a:pt x="135" y="310"/>
                        </a:lnTo>
                        <a:lnTo>
                          <a:pt x="139" y="309"/>
                        </a:lnTo>
                        <a:lnTo>
                          <a:pt x="142" y="306"/>
                        </a:lnTo>
                        <a:lnTo>
                          <a:pt x="154" y="292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20" y="233"/>
                        </a:lnTo>
                        <a:lnTo>
                          <a:pt x="230" y="219"/>
                        </a:lnTo>
                        <a:lnTo>
                          <a:pt x="238" y="204"/>
                        </a:lnTo>
                        <a:lnTo>
                          <a:pt x="244" y="186"/>
                        </a:lnTo>
                        <a:lnTo>
                          <a:pt x="245" y="169"/>
                        </a:lnTo>
                        <a:lnTo>
                          <a:pt x="243" y="152"/>
                        </a:lnTo>
                        <a:lnTo>
                          <a:pt x="237" y="134"/>
                        </a:lnTo>
                        <a:lnTo>
                          <a:pt x="228" y="119"/>
                        </a:lnTo>
                        <a:lnTo>
                          <a:pt x="217" y="105"/>
                        </a:lnTo>
                        <a:lnTo>
                          <a:pt x="203" y="93"/>
                        </a:lnTo>
                        <a:lnTo>
                          <a:pt x="188" y="83"/>
                        </a:lnTo>
                        <a:lnTo>
                          <a:pt x="176" y="76"/>
                        </a:lnTo>
                        <a:lnTo>
                          <a:pt x="163" y="69"/>
                        </a:lnTo>
                        <a:lnTo>
                          <a:pt x="151" y="61"/>
                        </a:lnTo>
                        <a:lnTo>
                          <a:pt x="136" y="54"/>
                        </a:lnTo>
                        <a:lnTo>
                          <a:pt x="122" y="46"/>
                        </a:lnTo>
                        <a:lnTo>
                          <a:pt x="107" y="39"/>
                        </a:lnTo>
                        <a:lnTo>
                          <a:pt x="93" y="31"/>
                        </a:lnTo>
                        <a:lnTo>
                          <a:pt x="79" y="24"/>
                        </a:lnTo>
                        <a:lnTo>
                          <a:pt x="66" y="18"/>
                        </a:lnTo>
                        <a:lnTo>
                          <a:pt x="53" y="13"/>
                        </a:lnTo>
                        <a:lnTo>
                          <a:pt x="40" y="8"/>
                        </a:lnTo>
                        <a:lnTo>
                          <a:pt x="30" y="5"/>
                        </a:lnTo>
                        <a:lnTo>
                          <a:pt x="20" y="1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6" y="20"/>
                        </a:lnTo>
                        <a:lnTo>
                          <a:pt x="47" y="25"/>
                        </a:lnTo>
                        <a:lnTo>
                          <a:pt x="60" y="31"/>
                        </a:lnTo>
                        <a:lnTo>
                          <a:pt x="73" y="37"/>
                        </a:lnTo>
                        <a:lnTo>
                          <a:pt x="86" y="44"/>
                        </a:lnTo>
                        <a:lnTo>
                          <a:pt x="99" y="51"/>
                        </a:lnTo>
                        <a:lnTo>
                          <a:pt x="113" y="57"/>
                        </a:lnTo>
                        <a:lnTo>
                          <a:pt x="126" y="64"/>
                        </a:lnTo>
                        <a:lnTo>
                          <a:pt x="139" y="71"/>
                        </a:lnTo>
                        <a:lnTo>
                          <a:pt x="152" y="79"/>
                        </a:lnTo>
                        <a:lnTo>
                          <a:pt x="165" y="88"/>
                        </a:lnTo>
                        <a:lnTo>
                          <a:pt x="176" y="96"/>
                        </a:lnTo>
                        <a:lnTo>
                          <a:pt x="188" y="106"/>
                        </a:lnTo>
                        <a:lnTo>
                          <a:pt x="200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51" name="Picture 750" descr="access_point_stylized_gray_smal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" y="3642"/>
                  <a:ext cx="43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roup 751"/>
              <p:cNvGrpSpPr>
                <a:grpSpLocks/>
              </p:cNvGrpSpPr>
              <p:nvPr/>
            </p:nvGrpSpPr>
            <p:grpSpPr bwMode="auto">
              <a:xfrm>
                <a:off x="3552" y="2211"/>
                <a:ext cx="251" cy="226"/>
                <a:chOff x="5072" y="3611"/>
                <a:chExt cx="459" cy="380"/>
              </a:xfrm>
            </p:grpSpPr>
            <p:grpSp>
              <p:nvGrpSpPr>
                <p:cNvPr id="236" name="Group 752"/>
                <p:cNvGrpSpPr>
                  <a:grpSpLocks/>
                </p:cNvGrpSpPr>
                <p:nvPr/>
              </p:nvGrpSpPr>
              <p:grpSpPr bwMode="auto">
                <a:xfrm>
                  <a:off x="5144" y="3611"/>
                  <a:ext cx="387" cy="99"/>
                  <a:chOff x="5030" y="2639"/>
                  <a:chExt cx="387" cy="99"/>
                </a:xfrm>
              </p:grpSpPr>
              <p:sp>
                <p:nvSpPr>
                  <p:cNvPr id="238" name="Freeform 753"/>
                  <p:cNvSpPr>
                    <a:spLocks/>
                  </p:cNvSpPr>
                  <p:nvPr/>
                </p:nvSpPr>
                <p:spPr bwMode="auto">
                  <a:xfrm>
                    <a:off x="5134" y="2657"/>
                    <a:ext cx="69" cy="55"/>
                  </a:xfrm>
                  <a:custGeom>
                    <a:avLst/>
                    <a:gdLst>
                      <a:gd name="T0" fmla="*/ 0 w 199"/>
                      <a:gd name="T1" fmla="*/ 0 h 232"/>
                      <a:gd name="T2" fmla="*/ 0 w 199"/>
                      <a:gd name="T3" fmla="*/ 0 h 232"/>
                      <a:gd name="T4" fmla="*/ 0 w 199"/>
                      <a:gd name="T5" fmla="*/ 0 h 232"/>
                      <a:gd name="T6" fmla="*/ 0 w 199"/>
                      <a:gd name="T7" fmla="*/ 0 h 232"/>
                      <a:gd name="T8" fmla="*/ 0 w 199"/>
                      <a:gd name="T9" fmla="*/ 0 h 232"/>
                      <a:gd name="T10" fmla="*/ 0 w 199"/>
                      <a:gd name="T11" fmla="*/ 0 h 232"/>
                      <a:gd name="T12" fmla="*/ 0 w 199"/>
                      <a:gd name="T13" fmla="*/ 0 h 232"/>
                      <a:gd name="T14" fmla="*/ 0 w 199"/>
                      <a:gd name="T15" fmla="*/ 0 h 232"/>
                      <a:gd name="T16" fmla="*/ 0 w 199"/>
                      <a:gd name="T17" fmla="*/ 0 h 232"/>
                      <a:gd name="T18" fmla="*/ 0 w 199"/>
                      <a:gd name="T19" fmla="*/ 0 h 232"/>
                      <a:gd name="T20" fmla="*/ 0 w 199"/>
                      <a:gd name="T21" fmla="*/ 0 h 232"/>
                      <a:gd name="T22" fmla="*/ 0 w 199"/>
                      <a:gd name="T23" fmla="*/ 0 h 232"/>
                      <a:gd name="T24" fmla="*/ 0 w 199"/>
                      <a:gd name="T25" fmla="*/ 0 h 232"/>
                      <a:gd name="T26" fmla="*/ 0 w 199"/>
                      <a:gd name="T27" fmla="*/ 0 h 232"/>
                      <a:gd name="T28" fmla="*/ 0 w 199"/>
                      <a:gd name="T29" fmla="*/ 0 h 232"/>
                      <a:gd name="T30" fmla="*/ 0 w 199"/>
                      <a:gd name="T31" fmla="*/ 0 h 232"/>
                      <a:gd name="T32" fmla="*/ 0 w 199"/>
                      <a:gd name="T33" fmla="*/ 0 h 232"/>
                      <a:gd name="T34" fmla="*/ 0 w 199"/>
                      <a:gd name="T35" fmla="*/ 0 h 232"/>
                      <a:gd name="T36" fmla="*/ 0 w 199"/>
                      <a:gd name="T37" fmla="*/ 0 h 232"/>
                      <a:gd name="T38" fmla="*/ 0 w 199"/>
                      <a:gd name="T39" fmla="*/ 0 h 232"/>
                      <a:gd name="T40" fmla="*/ 0 w 199"/>
                      <a:gd name="T41" fmla="*/ 0 h 232"/>
                      <a:gd name="T42" fmla="*/ 0 w 199"/>
                      <a:gd name="T43" fmla="*/ 0 h 232"/>
                      <a:gd name="T44" fmla="*/ 0 w 199"/>
                      <a:gd name="T45" fmla="*/ 0 h 232"/>
                      <a:gd name="T46" fmla="*/ 0 w 199"/>
                      <a:gd name="T47" fmla="*/ 0 h 232"/>
                      <a:gd name="T48" fmla="*/ 0 w 199"/>
                      <a:gd name="T49" fmla="*/ 0 h 232"/>
                      <a:gd name="T50" fmla="*/ 0 w 199"/>
                      <a:gd name="T51" fmla="*/ 0 h 232"/>
                      <a:gd name="T52" fmla="*/ 0 w 199"/>
                      <a:gd name="T53" fmla="*/ 0 h 232"/>
                      <a:gd name="T54" fmla="*/ 0 w 199"/>
                      <a:gd name="T55" fmla="*/ 0 h 232"/>
                      <a:gd name="T56" fmla="*/ 0 w 199"/>
                      <a:gd name="T57" fmla="*/ 0 h 232"/>
                      <a:gd name="T58" fmla="*/ 0 w 199"/>
                      <a:gd name="T59" fmla="*/ 0 h 232"/>
                      <a:gd name="T60" fmla="*/ 0 w 199"/>
                      <a:gd name="T61" fmla="*/ 0 h 232"/>
                      <a:gd name="T62" fmla="*/ 0 w 199"/>
                      <a:gd name="T63" fmla="*/ 0 h 232"/>
                      <a:gd name="T64" fmla="*/ 0 w 199"/>
                      <a:gd name="T65" fmla="*/ 0 h 232"/>
                      <a:gd name="T66" fmla="*/ 0 w 199"/>
                      <a:gd name="T67" fmla="*/ 0 h 232"/>
                      <a:gd name="T68" fmla="*/ 0 w 199"/>
                      <a:gd name="T69" fmla="*/ 0 h 232"/>
                      <a:gd name="T70" fmla="*/ 0 w 199"/>
                      <a:gd name="T71" fmla="*/ 0 h 232"/>
                      <a:gd name="T72" fmla="*/ 0 w 199"/>
                      <a:gd name="T73" fmla="*/ 0 h 232"/>
                      <a:gd name="T74" fmla="*/ 0 w 199"/>
                      <a:gd name="T75" fmla="*/ 0 h 232"/>
                      <a:gd name="T76" fmla="*/ 0 w 199"/>
                      <a:gd name="T77" fmla="*/ 0 h 232"/>
                      <a:gd name="T78" fmla="*/ 0 w 199"/>
                      <a:gd name="T79" fmla="*/ 0 h 232"/>
                      <a:gd name="T80" fmla="*/ 0 w 199"/>
                      <a:gd name="T81" fmla="*/ 0 h 232"/>
                      <a:gd name="T82" fmla="*/ 0 w 199"/>
                      <a:gd name="T83" fmla="*/ 0 h 232"/>
                      <a:gd name="T84" fmla="*/ 0 w 199"/>
                      <a:gd name="T85" fmla="*/ 0 h 232"/>
                      <a:gd name="T86" fmla="*/ 0 w 199"/>
                      <a:gd name="T87" fmla="*/ 0 h 232"/>
                      <a:gd name="T88" fmla="*/ 0 w 199"/>
                      <a:gd name="T89" fmla="*/ 0 h 232"/>
                      <a:gd name="T90" fmla="*/ 0 w 199"/>
                      <a:gd name="T91" fmla="*/ 0 h 232"/>
                      <a:gd name="T92" fmla="*/ 0 w 199"/>
                      <a:gd name="T93" fmla="*/ 0 h 232"/>
                      <a:gd name="T94" fmla="*/ 0 w 199"/>
                      <a:gd name="T95" fmla="*/ 0 h 232"/>
                      <a:gd name="T96" fmla="*/ 0 w 199"/>
                      <a:gd name="T97" fmla="*/ 0 h 23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99"/>
                      <a:gd name="T148" fmla="*/ 0 h 232"/>
                      <a:gd name="T149" fmla="*/ 199 w 199"/>
                      <a:gd name="T150" fmla="*/ 232 h 23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99" h="232">
                        <a:moveTo>
                          <a:pt x="70" y="29"/>
                        </a:moveTo>
                        <a:lnTo>
                          <a:pt x="55" y="39"/>
                        </a:lnTo>
                        <a:lnTo>
                          <a:pt x="42" y="50"/>
                        </a:lnTo>
                        <a:lnTo>
                          <a:pt x="30" y="63"/>
                        </a:lnTo>
                        <a:lnTo>
                          <a:pt x="20" y="77"/>
                        </a:lnTo>
                        <a:lnTo>
                          <a:pt x="12" y="91"/>
                        </a:lnTo>
                        <a:lnTo>
                          <a:pt x="6" y="108"/>
                        </a:lnTo>
                        <a:lnTo>
                          <a:pt x="2" y="125"/>
                        </a:lnTo>
                        <a:lnTo>
                          <a:pt x="0" y="142"/>
                        </a:lnTo>
                        <a:lnTo>
                          <a:pt x="2" y="166"/>
                        </a:lnTo>
                        <a:lnTo>
                          <a:pt x="12" y="186"/>
                        </a:lnTo>
                        <a:lnTo>
                          <a:pt x="26" y="203"/>
                        </a:lnTo>
                        <a:lnTo>
                          <a:pt x="45" y="216"/>
                        </a:lnTo>
                        <a:lnTo>
                          <a:pt x="66" y="226"/>
                        </a:lnTo>
                        <a:lnTo>
                          <a:pt x="88" y="230"/>
                        </a:lnTo>
                        <a:lnTo>
                          <a:pt x="111" y="232"/>
                        </a:lnTo>
                        <a:lnTo>
                          <a:pt x="134" y="228"/>
                        </a:lnTo>
                        <a:lnTo>
                          <a:pt x="138" y="228"/>
                        </a:lnTo>
                        <a:lnTo>
                          <a:pt x="143" y="226"/>
                        </a:lnTo>
                        <a:lnTo>
                          <a:pt x="147" y="222"/>
                        </a:lnTo>
                        <a:lnTo>
                          <a:pt x="148" y="218"/>
                        </a:lnTo>
                        <a:lnTo>
                          <a:pt x="145" y="212"/>
                        </a:lnTo>
                        <a:lnTo>
                          <a:pt x="141" y="207"/>
                        </a:lnTo>
                        <a:lnTo>
                          <a:pt x="135" y="203"/>
                        </a:lnTo>
                        <a:lnTo>
                          <a:pt x="129" y="201"/>
                        </a:lnTo>
                        <a:lnTo>
                          <a:pt x="117" y="197"/>
                        </a:lnTo>
                        <a:lnTo>
                          <a:pt x="105" y="195"/>
                        </a:lnTo>
                        <a:lnTo>
                          <a:pt x="94" y="193"/>
                        </a:lnTo>
                        <a:lnTo>
                          <a:pt x="83" y="190"/>
                        </a:lnTo>
                        <a:lnTo>
                          <a:pt x="73" y="187"/>
                        </a:lnTo>
                        <a:lnTo>
                          <a:pt x="62" y="182"/>
                        </a:lnTo>
                        <a:lnTo>
                          <a:pt x="53" y="176"/>
                        </a:lnTo>
                        <a:lnTo>
                          <a:pt x="43" y="167"/>
                        </a:lnTo>
                        <a:lnTo>
                          <a:pt x="40" y="128"/>
                        </a:lnTo>
                        <a:lnTo>
                          <a:pt x="49" y="96"/>
                        </a:lnTo>
                        <a:lnTo>
                          <a:pt x="68" y="71"/>
                        </a:lnTo>
                        <a:lnTo>
                          <a:pt x="94" y="50"/>
                        </a:lnTo>
                        <a:lnTo>
                          <a:pt x="122" y="34"/>
                        </a:lnTo>
                        <a:lnTo>
                          <a:pt x="151" y="21"/>
                        </a:lnTo>
                        <a:lnTo>
                          <a:pt x="178" y="12"/>
                        </a:lnTo>
                        <a:lnTo>
                          <a:pt x="199" y="4"/>
                        </a:lnTo>
                        <a:lnTo>
                          <a:pt x="186" y="1"/>
                        </a:lnTo>
                        <a:lnTo>
                          <a:pt x="172" y="0"/>
                        </a:lnTo>
                        <a:lnTo>
                          <a:pt x="156" y="2"/>
                        </a:lnTo>
                        <a:lnTo>
                          <a:pt x="138" y="4"/>
                        </a:lnTo>
                        <a:lnTo>
                          <a:pt x="121" y="10"/>
                        </a:lnTo>
                        <a:lnTo>
                          <a:pt x="103" y="16"/>
                        </a:lnTo>
                        <a:lnTo>
                          <a:pt x="86" y="23"/>
                        </a:lnTo>
                        <a:lnTo>
                          <a:pt x="70" y="2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754"/>
                  <p:cNvSpPr>
                    <a:spLocks/>
                  </p:cNvSpPr>
                  <p:nvPr/>
                </p:nvSpPr>
                <p:spPr bwMode="auto">
                  <a:xfrm>
                    <a:off x="5252" y="2656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0"/>
                      <a:gd name="T2" fmla="*/ 0 w 128"/>
                      <a:gd name="T3" fmla="*/ 0 h 180"/>
                      <a:gd name="T4" fmla="*/ 0 w 128"/>
                      <a:gd name="T5" fmla="*/ 0 h 180"/>
                      <a:gd name="T6" fmla="*/ 0 w 128"/>
                      <a:gd name="T7" fmla="*/ 0 h 180"/>
                      <a:gd name="T8" fmla="*/ 0 w 128"/>
                      <a:gd name="T9" fmla="*/ 0 h 180"/>
                      <a:gd name="T10" fmla="*/ 0 w 128"/>
                      <a:gd name="T11" fmla="*/ 0 h 180"/>
                      <a:gd name="T12" fmla="*/ 0 w 128"/>
                      <a:gd name="T13" fmla="*/ 0 h 180"/>
                      <a:gd name="T14" fmla="*/ 0 w 128"/>
                      <a:gd name="T15" fmla="*/ 0 h 180"/>
                      <a:gd name="T16" fmla="*/ 0 w 128"/>
                      <a:gd name="T17" fmla="*/ 0 h 180"/>
                      <a:gd name="T18" fmla="*/ 0 w 128"/>
                      <a:gd name="T19" fmla="*/ 0 h 180"/>
                      <a:gd name="T20" fmla="*/ 0 w 128"/>
                      <a:gd name="T21" fmla="*/ 0 h 180"/>
                      <a:gd name="T22" fmla="*/ 0 w 128"/>
                      <a:gd name="T23" fmla="*/ 0 h 180"/>
                      <a:gd name="T24" fmla="*/ 0 w 128"/>
                      <a:gd name="T25" fmla="*/ 0 h 180"/>
                      <a:gd name="T26" fmla="*/ 0 w 128"/>
                      <a:gd name="T27" fmla="*/ 0 h 180"/>
                      <a:gd name="T28" fmla="*/ 0 w 128"/>
                      <a:gd name="T29" fmla="*/ 0 h 180"/>
                      <a:gd name="T30" fmla="*/ 0 w 128"/>
                      <a:gd name="T31" fmla="*/ 0 h 180"/>
                      <a:gd name="T32" fmla="*/ 0 w 128"/>
                      <a:gd name="T33" fmla="*/ 0 h 180"/>
                      <a:gd name="T34" fmla="*/ 0 w 128"/>
                      <a:gd name="T35" fmla="*/ 0 h 180"/>
                      <a:gd name="T36" fmla="*/ 0 w 128"/>
                      <a:gd name="T37" fmla="*/ 0 h 180"/>
                      <a:gd name="T38" fmla="*/ 0 w 128"/>
                      <a:gd name="T39" fmla="*/ 0 h 180"/>
                      <a:gd name="T40" fmla="*/ 0 w 128"/>
                      <a:gd name="T41" fmla="*/ 0 h 180"/>
                      <a:gd name="T42" fmla="*/ 0 w 128"/>
                      <a:gd name="T43" fmla="*/ 0 h 180"/>
                      <a:gd name="T44" fmla="*/ 0 w 128"/>
                      <a:gd name="T45" fmla="*/ 0 h 180"/>
                      <a:gd name="T46" fmla="*/ 0 w 128"/>
                      <a:gd name="T47" fmla="*/ 0 h 180"/>
                      <a:gd name="T48" fmla="*/ 0 w 128"/>
                      <a:gd name="T49" fmla="*/ 0 h 180"/>
                      <a:gd name="T50" fmla="*/ 0 w 128"/>
                      <a:gd name="T51" fmla="*/ 0 h 180"/>
                      <a:gd name="T52" fmla="*/ 0 w 128"/>
                      <a:gd name="T53" fmla="*/ 0 h 180"/>
                      <a:gd name="T54" fmla="*/ 0 w 128"/>
                      <a:gd name="T55" fmla="*/ 0 h 180"/>
                      <a:gd name="T56" fmla="*/ 0 w 128"/>
                      <a:gd name="T57" fmla="*/ 0 h 180"/>
                      <a:gd name="T58" fmla="*/ 0 w 128"/>
                      <a:gd name="T59" fmla="*/ 0 h 180"/>
                      <a:gd name="T60" fmla="*/ 0 w 128"/>
                      <a:gd name="T61" fmla="*/ 0 h 180"/>
                      <a:gd name="T62" fmla="*/ 0 w 128"/>
                      <a:gd name="T63" fmla="*/ 0 h 180"/>
                      <a:gd name="T64" fmla="*/ 0 w 128"/>
                      <a:gd name="T65" fmla="*/ 0 h 180"/>
                      <a:gd name="T66" fmla="*/ 0 w 128"/>
                      <a:gd name="T67" fmla="*/ 0 h 180"/>
                      <a:gd name="T68" fmla="*/ 0 w 128"/>
                      <a:gd name="T69" fmla="*/ 0 h 180"/>
                      <a:gd name="T70" fmla="*/ 0 w 128"/>
                      <a:gd name="T71" fmla="*/ 0 h 180"/>
                      <a:gd name="T72" fmla="*/ 0 w 128"/>
                      <a:gd name="T73" fmla="*/ 0 h 180"/>
                      <a:gd name="T74" fmla="*/ 0 w 128"/>
                      <a:gd name="T75" fmla="*/ 0 h 180"/>
                      <a:gd name="T76" fmla="*/ 0 w 128"/>
                      <a:gd name="T77" fmla="*/ 0 h 180"/>
                      <a:gd name="T78" fmla="*/ 0 w 128"/>
                      <a:gd name="T79" fmla="*/ 0 h 180"/>
                      <a:gd name="T80" fmla="*/ 0 w 128"/>
                      <a:gd name="T81" fmla="*/ 0 h 18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0"/>
                      <a:gd name="T125" fmla="*/ 128 w 128"/>
                      <a:gd name="T126" fmla="*/ 180 h 18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0">
                        <a:moveTo>
                          <a:pt x="108" y="59"/>
                        </a:moveTo>
                        <a:lnTo>
                          <a:pt x="113" y="77"/>
                        </a:lnTo>
                        <a:lnTo>
                          <a:pt x="111" y="94"/>
                        </a:lnTo>
                        <a:lnTo>
                          <a:pt x="103" y="108"/>
                        </a:lnTo>
                        <a:lnTo>
                          <a:pt x="91" y="121"/>
                        </a:lnTo>
                        <a:lnTo>
                          <a:pt x="77" y="132"/>
                        </a:lnTo>
                        <a:lnTo>
                          <a:pt x="61" y="144"/>
                        </a:lnTo>
                        <a:lnTo>
                          <a:pt x="45" y="154"/>
                        </a:lnTo>
                        <a:lnTo>
                          <a:pt x="30" y="164"/>
                        </a:lnTo>
                        <a:lnTo>
                          <a:pt x="28" y="168"/>
                        </a:lnTo>
                        <a:lnTo>
                          <a:pt x="27" y="170"/>
                        </a:lnTo>
                        <a:lnTo>
                          <a:pt x="27" y="174"/>
                        </a:lnTo>
                        <a:lnTo>
                          <a:pt x="28" y="177"/>
                        </a:lnTo>
                        <a:lnTo>
                          <a:pt x="32" y="179"/>
                        </a:lnTo>
                        <a:lnTo>
                          <a:pt x="35" y="180"/>
                        </a:lnTo>
                        <a:lnTo>
                          <a:pt x="37" y="180"/>
                        </a:lnTo>
                        <a:lnTo>
                          <a:pt x="41" y="179"/>
                        </a:lnTo>
                        <a:lnTo>
                          <a:pt x="60" y="169"/>
                        </a:lnTo>
                        <a:lnTo>
                          <a:pt x="77" y="158"/>
                        </a:lnTo>
                        <a:lnTo>
                          <a:pt x="94" y="145"/>
                        </a:lnTo>
                        <a:lnTo>
                          <a:pt x="109" y="130"/>
                        </a:lnTo>
                        <a:lnTo>
                          <a:pt x="120" y="114"/>
                        </a:lnTo>
                        <a:lnTo>
                          <a:pt x="127" y="95"/>
                        </a:lnTo>
                        <a:lnTo>
                          <a:pt x="128" y="76"/>
                        </a:lnTo>
                        <a:lnTo>
                          <a:pt x="123" y="55"/>
                        </a:lnTo>
                        <a:lnTo>
                          <a:pt x="113" y="39"/>
                        </a:lnTo>
                        <a:lnTo>
                          <a:pt x="97" y="25"/>
                        </a:lnTo>
                        <a:lnTo>
                          <a:pt x="79" y="15"/>
                        </a:lnTo>
                        <a:lnTo>
                          <a:pt x="57" y="7"/>
                        </a:lnTo>
                        <a:lnTo>
                          <a:pt x="36" y="2"/>
                        </a:lnTo>
                        <a:lnTo>
                          <a:pt x="19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14" y="9"/>
                        </a:lnTo>
                        <a:lnTo>
                          <a:pt x="29" y="14"/>
                        </a:lnTo>
                        <a:lnTo>
                          <a:pt x="46" y="19"/>
                        </a:lnTo>
                        <a:lnTo>
                          <a:pt x="61" y="23"/>
                        </a:lnTo>
                        <a:lnTo>
                          <a:pt x="76" y="29"/>
                        </a:lnTo>
                        <a:lnTo>
                          <a:pt x="89" y="37"/>
                        </a:lnTo>
                        <a:lnTo>
                          <a:pt x="100" y="46"/>
                        </a:lnTo>
                        <a:lnTo>
                          <a:pt x="108" y="5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755"/>
                  <p:cNvSpPr>
                    <a:spLocks/>
                  </p:cNvSpPr>
                  <p:nvPr/>
                </p:nvSpPr>
                <p:spPr bwMode="auto">
                  <a:xfrm>
                    <a:off x="5089" y="2646"/>
                    <a:ext cx="114" cy="88"/>
                  </a:xfrm>
                  <a:custGeom>
                    <a:avLst/>
                    <a:gdLst>
                      <a:gd name="T0" fmla="*/ 0 w 322"/>
                      <a:gd name="T1" fmla="*/ 0 h 378"/>
                      <a:gd name="T2" fmla="*/ 0 w 322"/>
                      <a:gd name="T3" fmla="*/ 0 h 378"/>
                      <a:gd name="T4" fmla="*/ 0 w 322"/>
                      <a:gd name="T5" fmla="*/ 0 h 378"/>
                      <a:gd name="T6" fmla="*/ 0 w 322"/>
                      <a:gd name="T7" fmla="*/ 0 h 378"/>
                      <a:gd name="T8" fmla="*/ 0 w 322"/>
                      <a:gd name="T9" fmla="*/ 0 h 378"/>
                      <a:gd name="T10" fmla="*/ 0 w 322"/>
                      <a:gd name="T11" fmla="*/ 0 h 378"/>
                      <a:gd name="T12" fmla="*/ 0 w 322"/>
                      <a:gd name="T13" fmla="*/ 0 h 378"/>
                      <a:gd name="T14" fmla="*/ 0 w 322"/>
                      <a:gd name="T15" fmla="*/ 0 h 378"/>
                      <a:gd name="T16" fmla="*/ 0 w 322"/>
                      <a:gd name="T17" fmla="*/ 0 h 378"/>
                      <a:gd name="T18" fmla="*/ 0 w 322"/>
                      <a:gd name="T19" fmla="*/ 0 h 378"/>
                      <a:gd name="T20" fmla="*/ 0 w 322"/>
                      <a:gd name="T21" fmla="*/ 0 h 378"/>
                      <a:gd name="T22" fmla="*/ 0 w 322"/>
                      <a:gd name="T23" fmla="*/ 0 h 378"/>
                      <a:gd name="T24" fmla="*/ 0 w 322"/>
                      <a:gd name="T25" fmla="*/ 0 h 378"/>
                      <a:gd name="T26" fmla="*/ 0 w 322"/>
                      <a:gd name="T27" fmla="*/ 0 h 378"/>
                      <a:gd name="T28" fmla="*/ 0 w 322"/>
                      <a:gd name="T29" fmla="*/ 0 h 378"/>
                      <a:gd name="T30" fmla="*/ 0 w 322"/>
                      <a:gd name="T31" fmla="*/ 0 h 378"/>
                      <a:gd name="T32" fmla="*/ 0 w 322"/>
                      <a:gd name="T33" fmla="*/ 0 h 378"/>
                      <a:gd name="T34" fmla="*/ 0 w 322"/>
                      <a:gd name="T35" fmla="*/ 0 h 378"/>
                      <a:gd name="T36" fmla="*/ 0 w 322"/>
                      <a:gd name="T37" fmla="*/ 0 h 378"/>
                      <a:gd name="T38" fmla="*/ 0 w 322"/>
                      <a:gd name="T39" fmla="*/ 0 h 378"/>
                      <a:gd name="T40" fmla="*/ 0 w 322"/>
                      <a:gd name="T41" fmla="*/ 0 h 378"/>
                      <a:gd name="T42" fmla="*/ 0 w 322"/>
                      <a:gd name="T43" fmla="*/ 0 h 378"/>
                      <a:gd name="T44" fmla="*/ 0 w 322"/>
                      <a:gd name="T45" fmla="*/ 0 h 378"/>
                      <a:gd name="T46" fmla="*/ 0 w 322"/>
                      <a:gd name="T47" fmla="*/ 0 h 378"/>
                      <a:gd name="T48" fmla="*/ 0 w 322"/>
                      <a:gd name="T49" fmla="*/ 0 h 378"/>
                      <a:gd name="T50" fmla="*/ 0 w 322"/>
                      <a:gd name="T51" fmla="*/ 0 h 378"/>
                      <a:gd name="T52" fmla="*/ 0 w 322"/>
                      <a:gd name="T53" fmla="*/ 0 h 378"/>
                      <a:gd name="T54" fmla="*/ 0 w 322"/>
                      <a:gd name="T55" fmla="*/ 0 h 378"/>
                      <a:gd name="T56" fmla="*/ 0 w 322"/>
                      <a:gd name="T57" fmla="*/ 0 h 378"/>
                      <a:gd name="T58" fmla="*/ 0 w 322"/>
                      <a:gd name="T59" fmla="*/ 0 h 378"/>
                      <a:gd name="T60" fmla="*/ 0 w 322"/>
                      <a:gd name="T61" fmla="*/ 0 h 378"/>
                      <a:gd name="T62" fmla="*/ 0 w 322"/>
                      <a:gd name="T63" fmla="*/ 0 h 378"/>
                      <a:gd name="T64" fmla="*/ 0 w 322"/>
                      <a:gd name="T65" fmla="*/ 0 h 378"/>
                      <a:gd name="T66" fmla="*/ 0 w 322"/>
                      <a:gd name="T67" fmla="*/ 0 h 378"/>
                      <a:gd name="T68" fmla="*/ 0 w 322"/>
                      <a:gd name="T69" fmla="*/ 0 h 378"/>
                      <a:gd name="T70" fmla="*/ 0 w 322"/>
                      <a:gd name="T71" fmla="*/ 0 h 378"/>
                      <a:gd name="T72" fmla="*/ 0 w 322"/>
                      <a:gd name="T73" fmla="*/ 0 h 378"/>
                      <a:gd name="T74" fmla="*/ 0 w 322"/>
                      <a:gd name="T75" fmla="*/ 0 h 378"/>
                      <a:gd name="T76" fmla="*/ 0 w 322"/>
                      <a:gd name="T77" fmla="*/ 0 h 378"/>
                      <a:gd name="T78" fmla="*/ 0 w 322"/>
                      <a:gd name="T79" fmla="*/ 0 h 378"/>
                      <a:gd name="T80" fmla="*/ 0 w 322"/>
                      <a:gd name="T81" fmla="*/ 0 h 378"/>
                      <a:gd name="T82" fmla="*/ 0 w 322"/>
                      <a:gd name="T83" fmla="*/ 0 h 378"/>
                      <a:gd name="T84" fmla="*/ 0 w 322"/>
                      <a:gd name="T85" fmla="*/ 0 h 378"/>
                      <a:gd name="T86" fmla="*/ 0 w 322"/>
                      <a:gd name="T87" fmla="*/ 0 h 37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2"/>
                      <a:gd name="T133" fmla="*/ 0 h 378"/>
                      <a:gd name="T134" fmla="*/ 322 w 322"/>
                      <a:gd name="T135" fmla="*/ 378 h 37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2" h="378">
                        <a:moveTo>
                          <a:pt x="125" y="49"/>
                        </a:moveTo>
                        <a:lnTo>
                          <a:pt x="100" y="70"/>
                        </a:lnTo>
                        <a:lnTo>
                          <a:pt x="76" y="90"/>
                        </a:lnTo>
                        <a:lnTo>
                          <a:pt x="53" y="115"/>
                        </a:lnTo>
                        <a:lnTo>
                          <a:pt x="34" y="140"/>
                        </a:lnTo>
                        <a:lnTo>
                          <a:pt x="17" y="166"/>
                        </a:lnTo>
                        <a:lnTo>
                          <a:pt x="5" y="195"/>
                        </a:lnTo>
                        <a:lnTo>
                          <a:pt x="0" y="226"/>
                        </a:lnTo>
                        <a:lnTo>
                          <a:pt x="1" y="258"/>
                        </a:lnTo>
                        <a:lnTo>
                          <a:pt x="3" y="266"/>
                        </a:lnTo>
                        <a:lnTo>
                          <a:pt x="5" y="275"/>
                        </a:lnTo>
                        <a:lnTo>
                          <a:pt x="9" y="282"/>
                        </a:lnTo>
                        <a:lnTo>
                          <a:pt x="14" y="290"/>
                        </a:lnTo>
                        <a:lnTo>
                          <a:pt x="19" y="297"/>
                        </a:lnTo>
                        <a:lnTo>
                          <a:pt x="26" y="304"/>
                        </a:lnTo>
                        <a:lnTo>
                          <a:pt x="32" y="310"/>
                        </a:lnTo>
                        <a:lnTo>
                          <a:pt x="41" y="314"/>
                        </a:lnTo>
                        <a:lnTo>
                          <a:pt x="56" y="324"/>
                        </a:lnTo>
                        <a:lnTo>
                          <a:pt x="71" y="332"/>
                        </a:lnTo>
                        <a:lnTo>
                          <a:pt x="86" y="338"/>
                        </a:lnTo>
                        <a:lnTo>
                          <a:pt x="103" y="344"/>
                        </a:lnTo>
                        <a:lnTo>
                          <a:pt x="119" y="350"/>
                        </a:lnTo>
                        <a:lnTo>
                          <a:pt x="136" y="355"/>
                        </a:lnTo>
                        <a:lnTo>
                          <a:pt x="152" y="359"/>
                        </a:lnTo>
                        <a:lnTo>
                          <a:pt x="168" y="363"/>
                        </a:lnTo>
                        <a:lnTo>
                          <a:pt x="186" y="366"/>
                        </a:lnTo>
                        <a:lnTo>
                          <a:pt x="202" y="368"/>
                        </a:lnTo>
                        <a:lnTo>
                          <a:pt x="220" y="371"/>
                        </a:lnTo>
                        <a:lnTo>
                          <a:pt x="238" y="373"/>
                        </a:lnTo>
                        <a:lnTo>
                          <a:pt x="254" y="374"/>
                        </a:lnTo>
                        <a:lnTo>
                          <a:pt x="272" y="375"/>
                        </a:lnTo>
                        <a:lnTo>
                          <a:pt x="289" y="376"/>
                        </a:lnTo>
                        <a:lnTo>
                          <a:pt x="306" y="378"/>
                        </a:lnTo>
                        <a:lnTo>
                          <a:pt x="311" y="378"/>
                        </a:lnTo>
                        <a:lnTo>
                          <a:pt x="316" y="375"/>
                        </a:lnTo>
                        <a:lnTo>
                          <a:pt x="320" y="371"/>
                        </a:lnTo>
                        <a:lnTo>
                          <a:pt x="322" y="366"/>
                        </a:lnTo>
                        <a:lnTo>
                          <a:pt x="322" y="360"/>
                        </a:lnTo>
                        <a:lnTo>
                          <a:pt x="320" y="356"/>
                        </a:lnTo>
                        <a:lnTo>
                          <a:pt x="315" y="352"/>
                        </a:lnTo>
                        <a:lnTo>
                          <a:pt x="309" y="350"/>
                        </a:lnTo>
                        <a:lnTo>
                          <a:pt x="294" y="347"/>
                        </a:lnTo>
                        <a:lnTo>
                          <a:pt x="279" y="344"/>
                        </a:lnTo>
                        <a:lnTo>
                          <a:pt x="263" y="341"/>
                        </a:lnTo>
                        <a:lnTo>
                          <a:pt x="247" y="338"/>
                        </a:lnTo>
                        <a:lnTo>
                          <a:pt x="232" y="336"/>
                        </a:lnTo>
                        <a:lnTo>
                          <a:pt x="216" y="334"/>
                        </a:lnTo>
                        <a:lnTo>
                          <a:pt x="200" y="332"/>
                        </a:lnTo>
                        <a:lnTo>
                          <a:pt x="185" y="328"/>
                        </a:lnTo>
                        <a:lnTo>
                          <a:pt x="170" y="326"/>
                        </a:lnTo>
                        <a:lnTo>
                          <a:pt x="154" y="322"/>
                        </a:lnTo>
                        <a:lnTo>
                          <a:pt x="139" y="318"/>
                        </a:lnTo>
                        <a:lnTo>
                          <a:pt x="124" y="314"/>
                        </a:lnTo>
                        <a:lnTo>
                          <a:pt x="110" y="309"/>
                        </a:lnTo>
                        <a:lnTo>
                          <a:pt x="94" y="303"/>
                        </a:lnTo>
                        <a:lnTo>
                          <a:pt x="80" y="297"/>
                        </a:lnTo>
                        <a:lnTo>
                          <a:pt x="66" y="289"/>
                        </a:lnTo>
                        <a:lnTo>
                          <a:pt x="55" y="281"/>
                        </a:lnTo>
                        <a:lnTo>
                          <a:pt x="45" y="271"/>
                        </a:lnTo>
                        <a:lnTo>
                          <a:pt x="38" y="259"/>
                        </a:lnTo>
                        <a:lnTo>
                          <a:pt x="35" y="245"/>
                        </a:lnTo>
                        <a:lnTo>
                          <a:pt x="34" y="232"/>
                        </a:lnTo>
                        <a:lnTo>
                          <a:pt x="35" y="216"/>
                        </a:lnTo>
                        <a:lnTo>
                          <a:pt x="38" y="200"/>
                        </a:lnTo>
                        <a:lnTo>
                          <a:pt x="43" y="187"/>
                        </a:lnTo>
                        <a:lnTo>
                          <a:pt x="51" y="170"/>
                        </a:lnTo>
                        <a:lnTo>
                          <a:pt x="60" y="152"/>
                        </a:lnTo>
                        <a:lnTo>
                          <a:pt x="71" y="137"/>
                        </a:lnTo>
                        <a:lnTo>
                          <a:pt x="83" y="124"/>
                        </a:lnTo>
                        <a:lnTo>
                          <a:pt x="94" y="110"/>
                        </a:lnTo>
                        <a:lnTo>
                          <a:pt x="107" y="96"/>
                        </a:lnTo>
                        <a:lnTo>
                          <a:pt x="123" y="82"/>
                        </a:lnTo>
                        <a:lnTo>
                          <a:pt x="138" y="69"/>
                        </a:lnTo>
                        <a:lnTo>
                          <a:pt x="153" y="57"/>
                        </a:lnTo>
                        <a:lnTo>
                          <a:pt x="173" y="47"/>
                        </a:lnTo>
                        <a:lnTo>
                          <a:pt x="195" y="38"/>
                        </a:lnTo>
                        <a:lnTo>
                          <a:pt x="218" y="28"/>
                        </a:lnTo>
                        <a:lnTo>
                          <a:pt x="238" y="20"/>
                        </a:lnTo>
                        <a:lnTo>
                          <a:pt x="254" y="13"/>
                        </a:lnTo>
                        <a:lnTo>
                          <a:pt x="264" y="7"/>
                        </a:lnTo>
                        <a:lnTo>
                          <a:pt x="268" y="2"/>
                        </a:lnTo>
                        <a:lnTo>
                          <a:pt x="256" y="0"/>
                        </a:lnTo>
                        <a:lnTo>
                          <a:pt x="240" y="1"/>
                        </a:lnTo>
                        <a:lnTo>
                          <a:pt x="221" y="4"/>
                        </a:lnTo>
                        <a:lnTo>
                          <a:pt x="201" y="10"/>
                        </a:lnTo>
                        <a:lnTo>
                          <a:pt x="180" y="18"/>
                        </a:lnTo>
                        <a:lnTo>
                          <a:pt x="160" y="27"/>
                        </a:lnTo>
                        <a:lnTo>
                          <a:pt x="141" y="38"/>
                        </a:lnTo>
                        <a:lnTo>
                          <a:pt x="125" y="49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756"/>
                  <p:cNvSpPr>
                    <a:spLocks/>
                  </p:cNvSpPr>
                  <p:nvPr/>
                </p:nvSpPr>
                <p:spPr bwMode="auto">
                  <a:xfrm>
                    <a:off x="5250" y="2643"/>
                    <a:ext cx="99" cy="59"/>
                  </a:xfrm>
                  <a:custGeom>
                    <a:avLst/>
                    <a:gdLst>
                      <a:gd name="T0" fmla="*/ 0 w 283"/>
                      <a:gd name="T1" fmla="*/ 0 h 252"/>
                      <a:gd name="T2" fmla="*/ 0 w 283"/>
                      <a:gd name="T3" fmla="*/ 0 h 252"/>
                      <a:gd name="T4" fmla="*/ 0 w 283"/>
                      <a:gd name="T5" fmla="*/ 0 h 252"/>
                      <a:gd name="T6" fmla="*/ 0 w 283"/>
                      <a:gd name="T7" fmla="*/ 0 h 252"/>
                      <a:gd name="T8" fmla="*/ 0 w 283"/>
                      <a:gd name="T9" fmla="*/ 0 h 252"/>
                      <a:gd name="T10" fmla="*/ 0 w 283"/>
                      <a:gd name="T11" fmla="*/ 0 h 252"/>
                      <a:gd name="T12" fmla="*/ 0 w 283"/>
                      <a:gd name="T13" fmla="*/ 0 h 252"/>
                      <a:gd name="T14" fmla="*/ 0 w 283"/>
                      <a:gd name="T15" fmla="*/ 0 h 252"/>
                      <a:gd name="T16" fmla="*/ 0 w 283"/>
                      <a:gd name="T17" fmla="*/ 0 h 252"/>
                      <a:gd name="T18" fmla="*/ 0 w 283"/>
                      <a:gd name="T19" fmla="*/ 0 h 252"/>
                      <a:gd name="T20" fmla="*/ 0 w 283"/>
                      <a:gd name="T21" fmla="*/ 0 h 252"/>
                      <a:gd name="T22" fmla="*/ 0 w 283"/>
                      <a:gd name="T23" fmla="*/ 0 h 252"/>
                      <a:gd name="T24" fmla="*/ 0 w 283"/>
                      <a:gd name="T25" fmla="*/ 0 h 252"/>
                      <a:gd name="T26" fmla="*/ 0 w 283"/>
                      <a:gd name="T27" fmla="*/ 0 h 252"/>
                      <a:gd name="T28" fmla="*/ 0 w 283"/>
                      <a:gd name="T29" fmla="*/ 0 h 252"/>
                      <a:gd name="T30" fmla="*/ 0 w 283"/>
                      <a:gd name="T31" fmla="*/ 0 h 252"/>
                      <a:gd name="T32" fmla="*/ 0 w 283"/>
                      <a:gd name="T33" fmla="*/ 0 h 252"/>
                      <a:gd name="T34" fmla="*/ 0 w 283"/>
                      <a:gd name="T35" fmla="*/ 0 h 252"/>
                      <a:gd name="T36" fmla="*/ 0 w 283"/>
                      <a:gd name="T37" fmla="*/ 0 h 252"/>
                      <a:gd name="T38" fmla="*/ 0 w 283"/>
                      <a:gd name="T39" fmla="*/ 0 h 252"/>
                      <a:gd name="T40" fmla="*/ 0 w 283"/>
                      <a:gd name="T41" fmla="*/ 0 h 252"/>
                      <a:gd name="T42" fmla="*/ 0 w 283"/>
                      <a:gd name="T43" fmla="*/ 0 h 252"/>
                      <a:gd name="T44" fmla="*/ 0 w 283"/>
                      <a:gd name="T45" fmla="*/ 0 h 252"/>
                      <a:gd name="T46" fmla="*/ 0 w 283"/>
                      <a:gd name="T47" fmla="*/ 0 h 252"/>
                      <a:gd name="T48" fmla="*/ 0 w 283"/>
                      <a:gd name="T49" fmla="*/ 0 h 252"/>
                      <a:gd name="T50" fmla="*/ 0 w 283"/>
                      <a:gd name="T51" fmla="*/ 0 h 252"/>
                      <a:gd name="T52" fmla="*/ 0 w 283"/>
                      <a:gd name="T53" fmla="*/ 0 h 252"/>
                      <a:gd name="T54" fmla="*/ 0 w 283"/>
                      <a:gd name="T55" fmla="*/ 0 h 252"/>
                      <a:gd name="T56" fmla="*/ 0 w 283"/>
                      <a:gd name="T57" fmla="*/ 0 h 252"/>
                      <a:gd name="T58" fmla="*/ 0 w 283"/>
                      <a:gd name="T59" fmla="*/ 0 h 252"/>
                      <a:gd name="T60" fmla="*/ 0 w 283"/>
                      <a:gd name="T61" fmla="*/ 0 h 252"/>
                      <a:gd name="T62" fmla="*/ 0 w 283"/>
                      <a:gd name="T63" fmla="*/ 0 h 252"/>
                      <a:gd name="T64" fmla="*/ 0 w 283"/>
                      <a:gd name="T65" fmla="*/ 0 h 252"/>
                      <a:gd name="T66" fmla="*/ 0 w 283"/>
                      <a:gd name="T67" fmla="*/ 0 h 252"/>
                      <a:gd name="T68" fmla="*/ 0 w 283"/>
                      <a:gd name="T69" fmla="*/ 0 h 252"/>
                      <a:gd name="T70" fmla="*/ 0 w 283"/>
                      <a:gd name="T71" fmla="*/ 0 h 252"/>
                      <a:gd name="T72" fmla="*/ 0 w 283"/>
                      <a:gd name="T73" fmla="*/ 0 h 252"/>
                      <a:gd name="T74" fmla="*/ 0 w 283"/>
                      <a:gd name="T75" fmla="*/ 0 h 252"/>
                      <a:gd name="T76" fmla="*/ 0 w 283"/>
                      <a:gd name="T77" fmla="*/ 0 h 252"/>
                      <a:gd name="T78" fmla="*/ 0 w 283"/>
                      <a:gd name="T79" fmla="*/ 0 h 252"/>
                      <a:gd name="T80" fmla="*/ 0 w 283"/>
                      <a:gd name="T81" fmla="*/ 0 h 252"/>
                      <a:gd name="T82" fmla="*/ 0 w 283"/>
                      <a:gd name="T83" fmla="*/ 0 h 252"/>
                      <a:gd name="T84" fmla="*/ 0 w 283"/>
                      <a:gd name="T85" fmla="*/ 0 h 252"/>
                      <a:gd name="T86" fmla="*/ 0 w 283"/>
                      <a:gd name="T87" fmla="*/ 0 h 252"/>
                      <a:gd name="T88" fmla="*/ 0 w 283"/>
                      <a:gd name="T89" fmla="*/ 0 h 252"/>
                      <a:gd name="T90" fmla="*/ 0 w 283"/>
                      <a:gd name="T91" fmla="*/ 0 h 252"/>
                      <a:gd name="T92" fmla="*/ 0 w 283"/>
                      <a:gd name="T93" fmla="*/ 0 h 252"/>
                      <a:gd name="T94" fmla="*/ 0 w 283"/>
                      <a:gd name="T95" fmla="*/ 0 h 252"/>
                      <a:gd name="T96" fmla="*/ 0 w 283"/>
                      <a:gd name="T97" fmla="*/ 0 h 252"/>
                      <a:gd name="T98" fmla="*/ 0 w 283"/>
                      <a:gd name="T99" fmla="*/ 0 h 252"/>
                      <a:gd name="T100" fmla="*/ 0 w 283"/>
                      <a:gd name="T101" fmla="*/ 0 h 252"/>
                      <a:gd name="T102" fmla="*/ 0 w 283"/>
                      <a:gd name="T103" fmla="*/ 0 h 252"/>
                      <a:gd name="T104" fmla="*/ 0 w 283"/>
                      <a:gd name="T105" fmla="*/ 0 h 252"/>
                      <a:gd name="T106" fmla="*/ 0 w 283"/>
                      <a:gd name="T107" fmla="*/ 0 h 252"/>
                      <a:gd name="T108" fmla="*/ 0 w 283"/>
                      <a:gd name="T109" fmla="*/ 0 h 252"/>
                      <a:gd name="T110" fmla="*/ 0 w 283"/>
                      <a:gd name="T111" fmla="*/ 0 h 252"/>
                      <a:gd name="T112" fmla="*/ 0 w 283"/>
                      <a:gd name="T113" fmla="*/ 0 h 252"/>
                      <a:gd name="T114" fmla="*/ 0 w 283"/>
                      <a:gd name="T115" fmla="*/ 0 h 252"/>
                      <a:gd name="T116" fmla="*/ 0 w 283"/>
                      <a:gd name="T117" fmla="*/ 0 h 252"/>
                      <a:gd name="T118" fmla="*/ 0 w 283"/>
                      <a:gd name="T119" fmla="*/ 0 h 252"/>
                      <a:gd name="T120" fmla="*/ 0 w 283"/>
                      <a:gd name="T121" fmla="*/ 0 h 2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3"/>
                      <a:gd name="T184" fmla="*/ 0 h 252"/>
                      <a:gd name="T185" fmla="*/ 283 w 283"/>
                      <a:gd name="T186" fmla="*/ 252 h 2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3" h="252">
                        <a:moveTo>
                          <a:pt x="235" y="77"/>
                        </a:moveTo>
                        <a:lnTo>
                          <a:pt x="248" y="91"/>
                        </a:lnTo>
                        <a:lnTo>
                          <a:pt x="256" y="107"/>
                        </a:lnTo>
                        <a:lnTo>
                          <a:pt x="259" y="124"/>
                        </a:lnTo>
                        <a:lnTo>
                          <a:pt x="259" y="142"/>
                        </a:lnTo>
                        <a:lnTo>
                          <a:pt x="257" y="157"/>
                        </a:lnTo>
                        <a:lnTo>
                          <a:pt x="252" y="170"/>
                        </a:lnTo>
                        <a:lnTo>
                          <a:pt x="244" y="183"/>
                        </a:lnTo>
                        <a:lnTo>
                          <a:pt x="236" y="193"/>
                        </a:lnTo>
                        <a:lnTo>
                          <a:pt x="225" y="204"/>
                        </a:lnTo>
                        <a:lnTo>
                          <a:pt x="215" y="214"/>
                        </a:lnTo>
                        <a:lnTo>
                          <a:pt x="204" y="224"/>
                        </a:lnTo>
                        <a:lnTo>
                          <a:pt x="194" y="234"/>
                        </a:lnTo>
                        <a:lnTo>
                          <a:pt x="191" y="238"/>
                        </a:lnTo>
                        <a:lnTo>
                          <a:pt x="191" y="241"/>
                        </a:lnTo>
                        <a:lnTo>
                          <a:pt x="191" y="245"/>
                        </a:lnTo>
                        <a:lnTo>
                          <a:pt x="194" y="248"/>
                        </a:lnTo>
                        <a:lnTo>
                          <a:pt x="197" y="250"/>
                        </a:lnTo>
                        <a:lnTo>
                          <a:pt x="202" y="252"/>
                        </a:lnTo>
                        <a:lnTo>
                          <a:pt x="205" y="250"/>
                        </a:lnTo>
                        <a:lnTo>
                          <a:pt x="209" y="248"/>
                        </a:lnTo>
                        <a:lnTo>
                          <a:pt x="232" y="233"/>
                        </a:lnTo>
                        <a:lnTo>
                          <a:pt x="252" y="214"/>
                        </a:lnTo>
                        <a:lnTo>
                          <a:pt x="268" y="192"/>
                        </a:lnTo>
                        <a:lnTo>
                          <a:pt x="278" y="167"/>
                        </a:lnTo>
                        <a:lnTo>
                          <a:pt x="283" y="141"/>
                        </a:lnTo>
                        <a:lnTo>
                          <a:pt x="280" y="115"/>
                        </a:lnTo>
                        <a:lnTo>
                          <a:pt x="271" y="91"/>
                        </a:lnTo>
                        <a:lnTo>
                          <a:pt x="252" y="69"/>
                        </a:lnTo>
                        <a:lnTo>
                          <a:pt x="238" y="57"/>
                        </a:lnTo>
                        <a:lnTo>
                          <a:pt x="222" y="48"/>
                        </a:lnTo>
                        <a:lnTo>
                          <a:pt x="204" y="39"/>
                        </a:lnTo>
                        <a:lnTo>
                          <a:pt x="184" y="31"/>
                        </a:lnTo>
                        <a:lnTo>
                          <a:pt x="164" y="23"/>
                        </a:lnTo>
                        <a:lnTo>
                          <a:pt x="144" y="17"/>
                        </a:lnTo>
                        <a:lnTo>
                          <a:pt x="123" y="13"/>
                        </a:lnTo>
                        <a:lnTo>
                          <a:pt x="103" y="8"/>
                        </a:lnTo>
                        <a:lnTo>
                          <a:pt x="83" y="5"/>
                        </a:ln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4" y="2"/>
                        </a:lnTo>
                        <a:lnTo>
                          <a:pt x="0" y="5"/>
                        </a:lnTo>
                        <a:lnTo>
                          <a:pt x="12" y="7"/>
                        </a:lnTo>
                        <a:lnTo>
                          <a:pt x="24" y="8"/>
                        </a:lnTo>
                        <a:lnTo>
                          <a:pt x="38" y="10"/>
                        </a:lnTo>
                        <a:lnTo>
                          <a:pt x="52" y="13"/>
                        </a:lnTo>
                        <a:lnTo>
                          <a:pt x="66" y="16"/>
                        </a:lnTo>
                        <a:lnTo>
                          <a:pt x="82" y="18"/>
                        </a:lnTo>
                        <a:lnTo>
                          <a:pt x="98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4"/>
                        </a:lnTo>
                        <a:lnTo>
                          <a:pt x="162" y="39"/>
                        </a:lnTo>
                        <a:lnTo>
                          <a:pt x="177" y="45"/>
                        </a:lnTo>
                        <a:lnTo>
                          <a:pt x="193" y="52"/>
                        </a:lnTo>
                        <a:lnTo>
                          <a:pt x="208" y="60"/>
                        </a:lnTo>
                        <a:lnTo>
                          <a:pt x="222" y="68"/>
                        </a:lnTo>
                        <a:lnTo>
                          <a:pt x="235" y="77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757"/>
                  <p:cNvSpPr>
                    <a:spLocks/>
                  </p:cNvSpPr>
                  <p:nvPr/>
                </p:nvSpPr>
                <p:spPr bwMode="auto">
                  <a:xfrm>
                    <a:off x="5047" y="2671"/>
                    <a:ext cx="40" cy="55"/>
                  </a:xfrm>
                  <a:custGeom>
                    <a:avLst/>
                    <a:gdLst>
                      <a:gd name="T0" fmla="*/ 0 w 114"/>
                      <a:gd name="T1" fmla="*/ 0 h 238"/>
                      <a:gd name="T2" fmla="*/ 0 w 114"/>
                      <a:gd name="T3" fmla="*/ 0 h 238"/>
                      <a:gd name="T4" fmla="*/ 0 w 114"/>
                      <a:gd name="T5" fmla="*/ 0 h 238"/>
                      <a:gd name="T6" fmla="*/ 0 w 114"/>
                      <a:gd name="T7" fmla="*/ 0 h 238"/>
                      <a:gd name="T8" fmla="*/ 0 w 114"/>
                      <a:gd name="T9" fmla="*/ 0 h 238"/>
                      <a:gd name="T10" fmla="*/ 0 w 114"/>
                      <a:gd name="T11" fmla="*/ 0 h 238"/>
                      <a:gd name="T12" fmla="*/ 0 w 114"/>
                      <a:gd name="T13" fmla="*/ 0 h 238"/>
                      <a:gd name="T14" fmla="*/ 0 w 114"/>
                      <a:gd name="T15" fmla="*/ 0 h 238"/>
                      <a:gd name="T16" fmla="*/ 0 w 114"/>
                      <a:gd name="T17" fmla="*/ 0 h 238"/>
                      <a:gd name="T18" fmla="*/ 0 w 114"/>
                      <a:gd name="T19" fmla="*/ 0 h 238"/>
                      <a:gd name="T20" fmla="*/ 0 w 114"/>
                      <a:gd name="T21" fmla="*/ 0 h 238"/>
                      <a:gd name="T22" fmla="*/ 0 w 114"/>
                      <a:gd name="T23" fmla="*/ 0 h 238"/>
                      <a:gd name="T24" fmla="*/ 0 w 114"/>
                      <a:gd name="T25" fmla="*/ 0 h 238"/>
                      <a:gd name="T26" fmla="*/ 0 w 114"/>
                      <a:gd name="T27" fmla="*/ 0 h 238"/>
                      <a:gd name="T28" fmla="*/ 0 w 114"/>
                      <a:gd name="T29" fmla="*/ 0 h 238"/>
                      <a:gd name="T30" fmla="*/ 0 w 114"/>
                      <a:gd name="T31" fmla="*/ 0 h 238"/>
                      <a:gd name="T32" fmla="*/ 0 w 114"/>
                      <a:gd name="T33" fmla="*/ 0 h 238"/>
                      <a:gd name="T34" fmla="*/ 0 w 114"/>
                      <a:gd name="T35" fmla="*/ 0 h 238"/>
                      <a:gd name="T36" fmla="*/ 0 w 114"/>
                      <a:gd name="T37" fmla="*/ 0 h 238"/>
                      <a:gd name="T38" fmla="*/ 0 w 114"/>
                      <a:gd name="T39" fmla="*/ 0 h 238"/>
                      <a:gd name="T40" fmla="*/ 0 w 114"/>
                      <a:gd name="T41" fmla="*/ 0 h 238"/>
                      <a:gd name="T42" fmla="*/ 0 w 114"/>
                      <a:gd name="T43" fmla="*/ 0 h 238"/>
                      <a:gd name="T44" fmla="*/ 0 w 114"/>
                      <a:gd name="T45" fmla="*/ 0 h 238"/>
                      <a:gd name="T46" fmla="*/ 0 w 114"/>
                      <a:gd name="T47" fmla="*/ 0 h 238"/>
                      <a:gd name="T48" fmla="*/ 0 w 114"/>
                      <a:gd name="T49" fmla="*/ 0 h 238"/>
                      <a:gd name="T50" fmla="*/ 0 w 114"/>
                      <a:gd name="T51" fmla="*/ 0 h 238"/>
                      <a:gd name="T52" fmla="*/ 0 w 114"/>
                      <a:gd name="T53" fmla="*/ 0 h 238"/>
                      <a:gd name="T54" fmla="*/ 0 w 114"/>
                      <a:gd name="T55" fmla="*/ 0 h 238"/>
                      <a:gd name="T56" fmla="*/ 0 w 114"/>
                      <a:gd name="T57" fmla="*/ 0 h 238"/>
                      <a:gd name="T58" fmla="*/ 0 w 114"/>
                      <a:gd name="T59" fmla="*/ 0 h 238"/>
                      <a:gd name="T60" fmla="*/ 0 w 114"/>
                      <a:gd name="T61" fmla="*/ 0 h 238"/>
                      <a:gd name="T62" fmla="*/ 0 w 114"/>
                      <a:gd name="T63" fmla="*/ 0 h 238"/>
                      <a:gd name="T64" fmla="*/ 0 w 114"/>
                      <a:gd name="T65" fmla="*/ 0 h 238"/>
                      <a:gd name="T66" fmla="*/ 0 w 114"/>
                      <a:gd name="T67" fmla="*/ 0 h 238"/>
                      <a:gd name="T68" fmla="*/ 0 w 114"/>
                      <a:gd name="T69" fmla="*/ 0 h 238"/>
                      <a:gd name="T70" fmla="*/ 0 w 114"/>
                      <a:gd name="T71" fmla="*/ 0 h 238"/>
                      <a:gd name="T72" fmla="*/ 0 w 114"/>
                      <a:gd name="T73" fmla="*/ 0 h 238"/>
                      <a:gd name="T74" fmla="*/ 0 w 114"/>
                      <a:gd name="T75" fmla="*/ 0 h 238"/>
                      <a:gd name="T76" fmla="*/ 0 w 114"/>
                      <a:gd name="T77" fmla="*/ 0 h 238"/>
                      <a:gd name="T78" fmla="*/ 0 w 114"/>
                      <a:gd name="T79" fmla="*/ 0 h 238"/>
                      <a:gd name="T80" fmla="*/ 0 w 114"/>
                      <a:gd name="T81" fmla="*/ 0 h 2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4"/>
                      <a:gd name="T124" fmla="*/ 0 h 238"/>
                      <a:gd name="T125" fmla="*/ 114 w 114"/>
                      <a:gd name="T126" fmla="*/ 238 h 2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4" h="238">
                        <a:moveTo>
                          <a:pt x="0" y="130"/>
                        </a:moveTo>
                        <a:lnTo>
                          <a:pt x="0" y="149"/>
                        </a:lnTo>
                        <a:lnTo>
                          <a:pt x="4" y="168"/>
                        </a:lnTo>
                        <a:lnTo>
                          <a:pt x="12" y="185"/>
                        </a:lnTo>
                        <a:lnTo>
                          <a:pt x="24" y="200"/>
                        </a:lnTo>
                        <a:lnTo>
                          <a:pt x="38" y="213"/>
                        </a:lnTo>
                        <a:lnTo>
                          <a:pt x="55" y="224"/>
                        </a:lnTo>
                        <a:lnTo>
                          <a:pt x="73" y="232"/>
                        </a:lnTo>
                        <a:lnTo>
                          <a:pt x="92" y="237"/>
                        </a:lnTo>
                        <a:lnTo>
                          <a:pt x="98" y="238"/>
                        </a:lnTo>
                        <a:lnTo>
                          <a:pt x="104" y="235"/>
                        </a:lnTo>
                        <a:lnTo>
                          <a:pt x="109" y="232"/>
                        </a:lnTo>
                        <a:lnTo>
                          <a:pt x="111" y="227"/>
                        </a:lnTo>
                        <a:lnTo>
                          <a:pt x="111" y="222"/>
                        </a:lnTo>
                        <a:lnTo>
                          <a:pt x="110" y="216"/>
                        </a:lnTo>
                        <a:lnTo>
                          <a:pt x="106" y="211"/>
                        </a:lnTo>
                        <a:lnTo>
                          <a:pt x="100" y="209"/>
                        </a:lnTo>
                        <a:lnTo>
                          <a:pt x="82" y="202"/>
                        </a:lnTo>
                        <a:lnTo>
                          <a:pt x="64" y="193"/>
                        </a:lnTo>
                        <a:lnTo>
                          <a:pt x="50" y="180"/>
                        </a:lnTo>
                        <a:lnTo>
                          <a:pt x="39" y="167"/>
                        </a:lnTo>
                        <a:lnTo>
                          <a:pt x="32" y="149"/>
                        </a:lnTo>
                        <a:lnTo>
                          <a:pt x="29" y="131"/>
                        </a:lnTo>
                        <a:lnTo>
                          <a:pt x="29" y="111"/>
                        </a:lnTo>
                        <a:lnTo>
                          <a:pt x="35" y="91"/>
                        </a:lnTo>
                        <a:lnTo>
                          <a:pt x="42" y="76"/>
                        </a:lnTo>
                        <a:lnTo>
                          <a:pt x="51" y="62"/>
                        </a:lnTo>
                        <a:lnTo>
                          <a:pt x="62" y="49"/>
                        </a:lnTo>
                        <a:lnTo>
                          <a:pt x="73" y="38"/>
                        </a:lnTo>
                        <a:lnTo>
                          <a:pt x="84" y="28"/>
                        </a:lnTo>
                        <a:lnTo>
                          <a:pt x="96" y="18"/>
                        </a:lnTo>
                        <a:lnTo>
                          <a:pt x="106" y="9"/>
                        </a:lnTo>
                        <a:lnTo>
                          <a:pt x="114" y="1"/>
                        </a:lnTo>
                        <a:lnTo>
                          <a:pt x="106" y="0"/>
                        </a:lnTo>
                        <a:lnTo>
                          <a:pt x="93" y="6"/>
                        </a:lnTo>
                        <a:lnTo>
                          <a:pt x="76" y="18"/>
                        </a:lnTo>
                        <a:lnTo>
                          <a:pt x="56" y="36"/>
                        </a:lnTo>
                        <a:lnTo>
                          <a:pt x="37" y="57"/>
                        </a:lnTo>
                        <a:lnTo>
                          <a:pt x="20" y="80"/>
                        </a:lnTo>
                        <a:lnTo>
                          <a:pt x="7" y="106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758"/>
                  <p:cNvSpPr>
                    <a:spLocks/>
                  </p:cNvSpPr>
                  <p:nvPr/>
                </p:nvSpPr>
                <p:spPr bwMode="auto">
                  <a:xfrm>
                    <a:off x="5330" y="2639"/>
                    <a:ext cx="87" cy="73"/>
                  </a:xfrm>
                  <a:custGeom>
                    <a:avLst/>
                    <a:gdLst>
                      <a:gd name="T0" fmla="*/ 0 w 246"/>
                      <a:gd name="T1" fmla="*/ 0 h 310"/>
                      <a:gd name="T2" fmla="*/ 0 w 246"/>
                      <a:gd name="T3" fmla="*/ 0 h 310"/>
                      <a:gd name="T4" fmla="*/ 0 w 246"/>
                      <a:gd name="T5" fmla="*/ 0 h 310"/>
                      <a:gd name="T6" fmla="*/ 0 w 246"/>
                      <a:gd name="T7" fmla="*/ 0 h 310"/>
                      <a:gd name="T8" fmla="*/ 0 w 246"/>
                      <a:gd name="T9" fmla="*/ 0 h 310"/>
                      <a:gd name="T10" fmla="*/ 0 w 246"/>
                      <a:gd name="T11" fmla="*/ 0 h 310"/>
                      <a:gd name="T12" fmla="*/ 0 w 246"/>
                      <a:gd name="T13" fmla="*/ 0 h 310"/>
                      <a:gd name="T14" fmla="*/ 0 w 246"/>
                      <a:gd name="T15" fmla="*/ 0 h 310"/>
                      <a:gd name="T16" fmla="*/ 0 w 246"/>
                      <a:gd name="T17" fmla="*/ 0 h 310"/>
                      <a:gd name="T18" fmla="*/ 0 w 246"/>
                      <a:gd name="T19" fmla="*/ 0 h 310"/>
                      <a:gd name="T20" fmla="*/ 0 w 246"/>
                      <a:gd name="T21" fmla="*/ 0 h 310"/>
                      <a:gd name="T22" fmla="*/ 0 w 246"/>
                      <a:gd name="T23" fmla="*/ 0 h 310"/>
                      <a:gd name="T24" fmla="*/ 0 w 246"/>
                      <a:gd name="T25" fmla="*/ 0 h 310"/>
                      <a:gd name="T26" fmla="*/ 0 w 246"/>
                      <a:gd name="T27" fmla="*/ 0 h 310"/>
                      <a:gd name="T28" fmla="*/ 0 w 246"/>
                      <a:gd name="T29" fmla="*/ 0 h 310"/>
                      <a:gd name="T30" fmla="*/ 0 w 246"/>
                      <a:gd name="T31" fmla="*/ 0 h 310"/>
                      <a:gd name="T32" fmla="*/ 0 w 246"/>
                      <a:gd name="T33" fmla="*/ 0 h 310"/>
                      <a:gd name="T34" fmla="*/ 0 w 246"/>
                      <a:gd name="T35" fmla="*/ 0 h 310"/>
                      <a:gd name="T36" fmla="*/ 0 w 246"/>
                      <a:gd name="T37" fmla="*/ 0 h 310"/>
                      <a:gd name="T38" fmla="*/ 0 w 246"/>
                      <a:gd name="T39" fmla="*/ 0 h 310"/>
                      <a:gd name="T40" fmla="*/ 0 w 246"/>
                      <a:gd name="T41" fmla="*/ 0 h 310"/>
                      <a:gd name="T42" fmla="*/ 0 w 246"/>
                      <a:gd name="T43" fmla="*/ 0 h 310"/>
                      <a:gd name="T44" fmla="*/ 0 w 246"/>
                      <a:gd name="T45" fmla="*/ 0 h 310"/>
                      <a:gd name="T46" fmla="*/ 0 w 246"/>
                      <a:gd name="T47" fmla="*/ 0 h 310"/>
                      <a:gd name="T48" fmla="*/ 0 w 246"/>
                      <a:gd name="T49" fmla="*/ 0 h 310"/>
                      <a:gd name="T50" fmla="*/ 0 w 246"/>
                      <a:gd name="T51" fmla="*/ 0 h 310"/>
                      <a:gd name="T52" fmla="*/ 0 w 246"/>
                      <a:gd name="T53" fmla="*/ 0 h 310"/>
                      <a:gd name="T54" fmla="*/ 0 w 246"/>
                      <a:gd name="T55" fmla="*/ 0 h 310"/>
                      <a:gd name="T56" fmla="*/ 0 w 246"/>
                      <a:gd name="T57" fmla="*/ 0 h 310"/>
                      <a:gd name="T58" fmla="*/ 0 w 246"/>
                      <a:gd name="T59" fmla="*/ 0 h 310"/>
                      <a:gd name="T60" fmla="*/ 0 w 246"/>
                      <a:gd name="T61" fmla="*/ 0 h 310"/>
                      <a:gd name="T62" fmla="*/ 0 w 246"/>
                      <a:gd name="T63" fmla="*/ 0 h 310"/>
                      <a:gd name="T64" fmla="*/ 0 w 246"/>
                      <a:gd name="T65" fmla="*/ 0 h 310"/>
                      <a:gd name="T66" fmla="*/ 0 w 246"/>
                      <a:gd name="T67" fmla="*/ 0 h 310"/>
                      <a:gd name="T68" fmla="*/ 0 w 246"/>
                      <a:gd name="T69" fmla="*/ 0 h 310"/>
                      <a:gd name="T70" fmla="*/ 0 w 246"/>
                      <a:gd name="T71" fmla="*/ 0 h 310"/>
                      <a:gd name="T72" fmla="*/ 0 w 246"/>
                      <a:gd name="T73" fmla="*/ 0 h 310"/>
                      <a:gd name="T74" fmla="*/ 0 w 246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6"/>
                      <a:gd name="T115" fmla="*/ 0 h 310"/>
                      <a:gd name="T116" fmla="*/ 246 w 246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6" h="310">
                        <a:moveTo>
                          <a:pt x="199" y="116"/>
                        </a:moveTo>
                        <a:lnTo>
                          <a:pt x="207" y="124"/>
                        </a:lnTo>
                        <a:lnTo>
                          <a:pt x="214" y="133"/>
                        </a:lnTo>
                        <a:lnTo>
                          <a:pt x="219" y="143"/>
                        </a:lnTo>
                        <a:lnTo>
                          <a:pt x="223" y="154"/>
                        </a:lnTo>
                        <a:lnTo>
                          <a:pt x="225" y="164"/>
                        </a:lnTo>
                        <a:lnTo>
                          <a:pt x="225" y="176"/>
                        </a:lnTo>
                        <a:lnTo>
                          <a:pt x="221" y="187"/>
                        </a:lnTo>
                        <a:lnTo>
                          <a:pt x="216" y="197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8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3" y="264"/>
                        </a:lnTo>
                        <a:lnTo>
                          <a:pt x="132" y="274"/>
                        </a:lnTo>
                        <a:lnTo>
                          <a:pt x="129" y="278"/>
                        </a:lnTo>
                        <a:lnTo>
                          <a:pt x="126" y="282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1" y="305"/>
                        </a:lnTo>
                        <a:lnTo>
                          <a:pt x="125" y="309"/>
                        </a:lnTo>
                        <a:lnTo>
                          <a:pt x="130" y="310"/>
                        </a:lnTo>
                        <a:lnTo>
                          <a:pt x="134" y="310"/>
                        </a:lnTo>
                        <a:lnTo>
                          <a:pt x="139" y="309"/>
                        </a:lnTo>
                        <a:lnTo>
                          <a:pt x="143" y="305"/>
                        </a:lnTo>
                        <a:lnTo>
                          <a:pt x="154" y="293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19" y="233"/>
                        </a:lnTo>
                        <a:lnTo>
                          <a:pt x="231" y="219"/>
                        </a:lnTo>
                        <a:lnTo>
                          <a:pt x="239" y="204"/>
                        </a:lnTo>
                        <a:lnTo>
                          <a:pt x="245" y="187"/>
                        </a:lnTo>
                        <a:lnTo>
                          <a:pt x="246" y="170"/>
                        </a:lnTo>
                        <a:lnTo>
                          <a:pt x="242" y="153"/>
                        </a:lnTo>
                        <a:lnTo>
                          <a:pt x="236" y="136"/>
                        </a:lnTo>
                        <a:lnTo>
                          <a:pt x="227" y="120"/>
                        </a:lnTo>
                        <a:lnTo>
                          <a:pt x="215" y="107"/>
                        </a:lnTo>
                        <a:lnTo>
                          <a:pt x="201" y="94"/>
                        </a:lnTo>
                        <a:lnTo>
                          <a:pt x="187" y="82"/>
                        </a:lnTo>
                        <a:lnTo>
                          <a:pt x="177" y="74"/>
                        </a:lnTo>
                        <a:lnTo>
                          <a:pt x="165" y="68"/>
                        </a:lnTo>
                        <a:lnTo>
                          <a:pt x="152" y="60"/>
                        </a:lnTo>
                        <a:lnTo>
                          <a:pt x="139" y="51"/>
                        </a:lnTo>
                        <a:lnTo>
                          <a:pt x="126" y="43"/>
                        </a:lnTo>
                        <a:lnTo>
                          <a:pt x="112" y="35"/>
                        </a:lnTo>
                        <a:lnTo>
                          <a:pt x="98" y="28"/>
                        </a:lnTo>
                        <a:lnTo>
                          <a:pt x="85" y="22"/>
                        </a:lnTo>
                        <a:lnTo>
                          <a:pt x="72" y="16"/>
                        </a:lnTo>
                        <a:lnTo>
                          <a:pt x="59" y="10"/>
                        </a:lnTo>
                        <a:lnTo>
                          <a:pt x="46" y="7"/>
                        </a:lnTo>
                        <a:lnTo>
                          <a:pt x="35" y="3"/>
                        </a:lnTo>
                        <a:lnTo>
                          <a:pt x="24" y="1"/>
                        </a:lnTo>
                        <a:lnTo>
                          <a:pt x="15" y="0"/>
                        </a:lnTo>
                        <a:lnTo>
                          <a:pt x="7" y="1"/>
                        </a:lnTo>
                        <a:lnTo>
                          <a:pt x="0" y="3"/>
                        </a:lnTo>
                        <a:lnTo>
                          <a:pt x="8" y="6"/>
                        </a:lnTo>
                        <a:lnTo>
                          <a:pt x="17" y="9"/>
                        </a:lnTo>
                        <a:lnTo>
                          <a:pt x="28" y="14"/>
                        </a:lnTo>
                        <a:lnTo>
                          <a:pt x="38" y="18"/>
                        </a:lnTo>
                        <a:lnTo>
                          <a:pt x="51" y="24"/>
                        </a:lnTo>
                        <a:lnTo>
                          <a:pt x="64" y="30"/>
                        </a:lnTo>
                        <a:lnTo>
                          <a:pt x="78" y="37"/>
                        </a:lnTo>
                        <a:lnTo>
                          <a:pt x="92" y="43"/>
                        </a:lnTo>
                        <a:lnTo>
                          <a:pt x="106" y="51"/>
                        </a:lnTo>
                        <a:lnTo>
                          <a:pt x="120" y="60"/>
                        </a:lnTo>
                        <a:lnTo>
                          <a:pt x="134" y="69"/>
                        </a:lnTo>
                        <a:lnTo>
                          <a:pt x="148" y="78"/>
                        </a:lnTo>
                        <a:lnTo>
                          <a:pt x="163" y="87"/>
                        </a:lnTo>
                        <a:lnTo>
                          <a:pt x="175" y="96"/>
                        </a:lnTo>
                        <a:lnTo>
                          <a:pt x="187" y="105"/>
                        </a:lnTo>
                        <a:lnTo>
                          <a:pt x="199" y="116"/>
                        </a:lnTo>
                        <a:close/>
                      </a:path>
                    </a:pathLst>
                  </a:custGeom>
                  <a:solidFill>
                    <a:srgbClr val="C9E8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759"/>
                  <p:cNvSpPr>
                    <a:spLocks/>
                  </p:cNvSpPr>
                  <p:nvPr/>
                </p:nvSpPr>
                <p:spPr bwMode="auto">
                  <a:xfrm>
                    <a:off x="5115" y="2660"/>
                    <a:ext cx="69" cy="55"/>
                  </a:xfrm>
                  <a:custGeom>
                    <a:avLst/>
                    <a:gdLst>
                      <a:gd name="T0" fmla="*/ 0 w 198"/>
                      <a:gd name="T1" fmla="*/ 0 h 236"/>
                      <a:gd name="T2" fmla="*/ 0 w 198"/>
                      <a:gd name="T3" fmla="*/ 0 h 236"/>
                      <a:gd name="T4" fmla="*/ 0 w 198"/>
                      <a:gd name="T5" fmla="*/ 0 h 236"/>
                      <a:gd name="T6" fmla="*/ 0 w 198"/>
                      <a:gd name="T7" fmla="*/ 0 h 236"/>
                      <a:gd name="T8" fmla="*/ 0 w 198"/>
                      <a:gd name="T9" fmla="*/ 0 h 236"/>
                      <a:gd name="T10" fmla="*/ 0 w 198"/>
                      <a:gd name="T11" fmla="*/ 0 h 236"/>
                      <a:gd name="T12" fmla="*/ 0 w 198"/>
                      <a:gd name="T13" fmla="*/ 0 h 236"/>
                      <a:gd name="T14" fmla="*/ 0 w 198"/>
                      <a:gd name="T15" fmla="*/ 0 h 236"/>
                      <a:gd name="T16" fmla="*/ 0 w 198"/>
                      <a:gd name="T17" fmla="*/ 0 h 236"/>
                      <a:gd name="T18" fmla="*/ 0 w 198"/>
                      <a:gd name="T19" fmla="*/ 0 h 236"/>
                      <a:gd name="T20" fmla="*/ 0 w 198"/>
                      <a:gd name="T21" fmla="*/ 0 h 236"/>
                      <a:gd name="T22" fmla="*/ 0 w 198"/>
                      <a:gd name="T23" fmla="*/ 0 h 236"/>
                      <a:gd name="T24" fmla="*/ 0 w 198"/>
                      <a:gd name="T25" fmla="*/ 0 h 236"/>
                      <a:gd name="T26" fmla="*/ 0 w 198"/>
                      <a:gd name="T27" fmla="*/ 0 h 236"/>
                      <a:gd name="T28" fmla="*/ 0 w 198"/>
                      <a:gd name="T29" fmla="*/ 0 h 236"/>
                      <a:gd name="T30" fmla="*/ 0 w 198"/>
                      <a:gd name="T31" fmla="*/ 0 h 236"/>
                      <a:gd name="T32" fmla="*/ 0 w 198"/>
                      <a:gd name="T33" fmla="*/ 0 h 236"/>
                      <a:gd name="T34" fmla="*/ 0 w 198"/>
                      <a:gd name="T35" fmla="*/ 0 h 236"/>
                      <a:gd name="T36" fmla="*/ 0 w 198"/>
                      <a:gd name="T37" fmla="*/ 0 h 236"/>
                      <a:gd name="T38" fmla="*/ 0 w 198"/>
                      <a:gd name="T39" fmla="*/ 0 h 236"/>
                      <a:gd name="T40" fmla="*/ 0 w 198"/>
                      <a:gd name="T41" fmla="*/ 0 h 236"/>
                      <a:gd name="T42" fmla="*/ 0 w 198"/>
                      <a:gd name="T43" fmla="*/ 0 h 236"/>
                      <a:gd name="T44" fmla="*/ 0 w 198"/>
                      <a:gd name="T45" fmla="*/ 0 h 236"/>
                      <a:gd name="T46" fmla="*/ 0 w 198"/>
                      <a:gd name="T47" fmla="*/ 0 h 236"/>
                      <a:gd name="T48" fmla="*/ 0 w 198"/>
                      <a:gd name="T49" fmla="*/ 0 h 236"/>
                      <a:gd name="T50" fmla="*/ 0 w 198"/>
                      <a:gd name="T51" fmla="*/ 0 h 236"/>
                      <a:gd name="T52" fmla="*/ 0 w 198"/>
                      <a:gd name="T53" fmla="*/ 0 h 236"/>
                      <a:gd name="T54" fmla="*/ 0 w 198"/>
                      <a:gd name="T55" fmla="*/ 0 h 236"/>
                      <a:gd name="T56" fmla="*/ 0 w 198"/>
                      <a:gd name="T57" fmla="*/ 0 h 236"/>
                      <a:gd name="T58" fmla="*/ 0 w 198"/>
                      <a:gd name="T59" fmla="*/ 0 h 236"/>
                      <a:gd name="T60" fmla="*/ 0 w 198"/>
                      <a:gd name="T61" fmla="*/ 0 h 236"/>
                      <a:gd name="T62" fmla="*/ 0 w 198"/>
                      <a:gd name="T63" fmla="*/ 0 h 236"/>
                      <a:gd name="T64" fmla="*/ 0 w 198"/>
                      <a:gd name="T65" fmla="*/ 0 h 236"/>
                      <a:gd name="T66" fmla="*/ 0 w 198"/>
                      <a:gd name="T67" fmla="*/ 0 h 236"/>
                      <a:gd name="T68" fmla="*/ 0 w 198"/>
                      <a:gd name="T69" fmla="*/ 0 h 236"/>
                      <a:gd name="T70" fmla="*/ 0 w 198"/>
                      <a:gd name="T71" fmla="*/ 0 h 236"/>
                      <a:gd name="T72" fmla="*/ 0 w 198"/>
                      <a:gd name="T73" fmla="*/ 0 h 236"/>
                      <a:gd name="T74" fmla="*/ 0 w 198"/>
                      <a:gd name="T75" fmla="*/ 0 h 236"/>
                      <a:gd name="T76" fmla="*/ 0 w 198"/>
                      <a:gd name="T77" fmla="*/ 0 h 236"/>
                      <a:gd name="T78" fmla="*/ 0 w 198"/>
                      <a:gd name="T79" fmla="*/ 0 h 236"/>
                      <a:gd name="T80" fmla="*/ 0 w 198"/>
                      <a:gd name="T81" fmla="*/ 0 h 236"/>
                      <a:gd name="T82" fmla="*/ 0 w 198"/>
                      <a:gd name="T83" fmla="*/ 0 h 236"/>
                      <a:gd name="T84" fmla="*/ 0 w 198"/>
                      <a:gd name="T85" fmla="*/ 0 h 236"/>
                      <a:gd name="T86" fmla="*/ 0 w 198"/>
                      <a:gd name="T87" fmla="*/ 0 h 236"/>
                      <a:gd name="T88" fmla="*/ 0 w 198"/>
                      <a:gd name="T89" fmla="*/ 0 h 236"/>
                      <a:gd name="T90" fmla="*/ 0 w 198"/>
                      <a:gd name="T91" fmla="*/ 0 h 236"/>
                      <a:gd name="T92" fmla="*/ 0 w 198"/>
                      <a:gd name="T93" fmla="*/ 0 h 236"/>
                      <a:gd name="T94" fmla="*/ 0 w 198"/>
                      <a:gd name="T95" fmla="*/ 0 h 236"/>
                      <a:gd name="T96" fmla="*/ 0 w 198"/>
                      <a:gd name="T97" fmla="*/ 0 h 236"/>
                      <a:gd name="T98" fmla="*/ 0 w 198"/>
                      <a:gd name="T99" fmla="*/ 0 h 236"/>
                      <a:gd name="T100" fmla="*/ 0 w 198"/>
                      <a:gd name="T101" fmla="*/ 0 h 236"/>
                      <a:gd name="T102" fmla="*/ 0 w 198"/>
                      <a:gd name="T103" fmla="*/ 0 h 236"/>
                      <a:gd name="T104" fmla="*/ 0 w 198"/>
                      <a:gd name="T105" fmla="*/ 0 h 236"/>
                      <a:gd name="T106" fmla="*/ 0 w 198"/>
                      <a:gd name="T107" fmla="*/ 0 h 236"/>
                      <a:gd name="T108" fmla="*/ 0 w 198"/>
                      <a:gd name="T109" fmla="*/ 0 h 236"/>
                      <a:gd name="T110" fmla="*/ 0 w 198"/>
                      <a:gd name="T111" fmla="*/ 0 h 236"/>
                      <a:gd name="T112" fmla="*/ 0 w 198"/>
                      <a:gd name="T113" fmla="*/ 0 h 236"/>
                      <a:gd name="T114" fmla="*/ 0 w 198"/>
                      <a:gd name="T115" fmla="*/ 0 h 236"/>
                      <a:gd name="T116" fmla="*/ 0 w 198"/>
                      <a:gd name="T117" fmla="*/ 0 h 236"/>
                      <a:gd name="T118" fmla="*/ 0 w 198"/>
                      <a:gd name="T119" fmla="*/ 0 h 236"/>
                      <a:gd name="T120" fmla="*/ 0 w 198"/>
                      <a:gd name="T121" fmla="*/ 0 h 2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8"/>
                      <a:gd name="T184" fmla="*/ 0 h 236"/>
                      <a:gd name="T185" fmla="*/ 198 w 198"/>
                      <a:gd name="T186" fmla="*/ 236 h 2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8" h="236">
                        <a:moveTo>
                          <a:pt x="73" y="36"/>
                        </a:moveTo>
                        <a:lnTo>
                          <a:pt x="58" y="46"/>
                        </a:lnTo>
                        <a:lnTo>
                          <a:pt x="46" y="58"/>
                        </a:lnTo>
                        <a:lnTo>
                          <a:pt x="33" y="72"/>
                        </a:lnTo>
                        <a:lnTo>
                          <a:pt x="22" y="85"/>
                        </a:lnTo>
                        <a:lnTo>
                          <a:pt x="14" y="100"/>
                        </a:lnTo>
                        <a:lnTo>
                          <a:pt x="7" y="115"/>
                        </a:lnTo>
                        <a:lnTo>
                          <a:pt x="2" y="130"/>
                        </a:lnTo>
                        <a:lnTo>
                          <a:pt x="0" y="146"/>
                        </a:lnTo>
                        <a:lnTo>
                          <a:pt x="2" y="170"/>
                        </a:lnTo>
                        <a:lnTo>
                          <a:pt x="12" y="190"/>
                        </a:lnTo>
                        <a:lnTo>
                          <a:pt x="26" y="207"/>
                        </a:lnTo>
                        <a:lnTo>
                          <a:pt x="43" y="220"/>
                        </a:lnTo>
                        <a:lnTo>
                          <a:pt x="64" y="229"/>
                        </a:lnTo>
                        <a:lnTo>
                          <a:pt x="88" y="235"/>
                        </a:lnTo>
                        <a:lnTo>
                          <a:pt x="110" y="236"/>
                        </a:lnTo>
                        <a:lnTo>
                          <a:pt x="132" y="232"/>
                        </a:lnTo>
                        <a:lnTo>
                          <a:pt x="137" y="232"/>
                        </a:lnTo>
                        <a:lnTo>
                          <a:pt x="142" y="230"/>
                        </a:lnTo>
                        <a:lnTo>
                          <a:pt x="145" y="226"/>
                        </a:lnTo>
                        <a:lnTo>
                          <a:pt x="146" y="221"/>
                        </a:lnTo>
                        <a:lnTo>
                          <a:pt x="145" y="219"/>
                        </a:lnTo>
                        <a:lnTo>
                          <a:pt x="142" y="219"/>
                        </a:lnTo>
                        <a:lnTo>
                          <a:pt x="137" y="217"/>
                        </a:lnTo>
                        <a:lnTo>
                          <a:pt x="131" y="217"/>
                        </a:lnTo>
                        <a:lnTo>
                          <a:pt x="124" y="217"/>
                        </a:lnTo>
                        <a:lnTo>
                          <a:pt x="118" y="217"/>
                        </a:lnTo>
                        <a:lnTo>
                          <a:pt x="112" y="217"/>
                        </a:lnTo>
                        <a:lnTo>
                          <a:pt x="109" y="217"/>
                        </a:lnTo>
                        <a:lnTo>
                          <a:pt x="97" y="216"/>
                        </a:lnTo>
                        <a:lnTo>
                          <a:pt x="87" y="215"/>
                        </a:lnTo>
                        <a:lnTo>
                          <a:pt x="75" y="214"/>
                        </a:lnTo>
                        <a:lnTo>
                          <a:pt x="63" y="211"/>
                        </a:lnTo>
                        <a:lnTo>
                          <a:pt x="51" y="207"/>
                        </a:lnTo>
                        <a:lnTo>
                          <a:pt x="40" y="199"/>
                        </a:lnTo>
                        <a:lnTo>
                          <a:pt x="29" y="189"/>
                        </a:lnTo>
                        <a:lnTo>
                          <a:pt x="17" y="174"/>
                        </a:lnTo>
                        <a:lnTo>
                          <a:pt x="15" y="157"/>
                        </a:lnTo>
                        <a:lnTo>
                          <a:pt x="16" y="141"/>
                        </a:lnTo>
                        <a:lnTo>
                          <a:pt x="21" y="124"/>
                        </a:lnTo>
                        <a:lnTo>
                          <a:pt x="28" y="109"/>
                        </a:lnTo>
                        <a:lnTo>
                          <a:pt x="39" y="96"/>
                        </a:lnTo>
                        <a:lnTo>
                          <a:pt x="50" y="82"/>
                        </a:lnTo>
                        <a:lnTo>
                          <a:pt x="63" y="70"/>
                        </a:lnTo>
                        <a:lnTo>
                          <a:pt x="78" y="59"/>
                        </a:lnTo>
                        <a:lnTo>
                          <a:pt x="94" y="49"/>
                        </a:lnTo>
                        <a:lnTo>
                          <a:pt x="110" y="39"/>
                        </a:lnTo>
                        <a:lnTo>
                          <a:pt x="126" y="31"/>
                        </a:lnTo>
                        <a:lnTo>
                          <a:pt x="142" y="24"/>
                        </a:lnTo>
                        <a:lnTo>
                          <a:pt x="158" y="19"/>
                        </a:lnTo>
                        <a:lnTo>
                          <a:pt x="172" y="13"/>
                        </a:lnTo>
                        <a:lnTo>
                          <a:pt x="186" y="10"/>
                        </a:lnTo>
                        <a:lnTo>
                          <a:pt x="198" y="7"/>
                        </a:lnTo>
                        <a:lnTo>
                          <a:pt x="190" y="3"/>
                        </a:lnTo>
                        <a:lnTo>
                          <a:pt x="177" y="0"/>
                        </a:lnTo>
                        <a:lnTo>
                          <a:pt x="162" y="3"/>
                        </a:lnTo>
                        <a:lnTo>
                          <a:pt x="144" y="6"/>
                        </a:lnTo>
                        <a:lnTo>
                          <a:pt x="124" y="12"/>
                        </a:lnTo>
                        <a:lnTo>
                          <a:pt x="105" y="19"/>
                        </a:lnTo>
                        <a:lnTo>
                          <a:pt x="88" y="28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760"/>
                  <p:cNvSpPr>
                    <a:spLocks/>
                  </p:cNvSpPr>
                  <p:nvPr/>
                </p:nvSpPr>
                <p:spPr bwMode="auto">
                  <a:xfrm>
                    <a:off x="5233" y="2660"/>
                    <a:ext cx="47" cy="42"/>
                  </a:xfrm>
                  <a:custGeom>
                    <a:avLst/>
                    <a:gdLst>
                      <a:gd name="T0" fmla="*/ 0 w 128"/>
                      <a:gd name="T1" fmla="*/ 0 h 183"/>
                      <a:gd name="T2" fmla="*/ 0 w 128"/>
                      <a:gd name="T3" fmla="*/ 0 h 183"/>
                      <a:gd name="T4" fmla="*/ 0 w 128"/>
                      <a:gd name="T5" fmla="*/ 0 h 183"/>
                      <a:gd name="T6" fmla="*/ 0 w 128"/>
                      <a:gd name="T7" fmla="*/ 0 h 183"/>
                      <a:gd name="T8" fmla="*/ 0 w 128"/>
                      <a:gd name="T9" fmla="*/ 0 h 183"/>
                      <a:gd name="T10" fmla="*/ 0 w 128"/>
                      <a:gd name="T11" fmla="*/ 0 h 183"/>
                      <a:gd name="T12" fmla="*/ 0 w 128"/>
                      <a:gd name="T13" fmla="*/ 0 h 183"/>
                      <a:gd name="T14" fmla="*/ 0 w 128"/>
                      <a:gd name="T15" fmla="*/ 0 h 183"/>
                      <a:gd name="T16" fmla="*/ 0 w 128"/>
                      <a:gd name="T17" fmla="*/ 0 h 183"/>
                      <a:gd name="T18" fmla="*/ 0 w 128"/>
                      <a:gd name="T19" fmla="*/ 0 h 183"/>
                      <a:gd name="T20" fmla="*/ 0 w 128"/>
                      <a:gd name="T21" fmla="*/ 0 h 183"/>
                      <a:gd name="T22" fmla="*/ 0 w 128"/>
                      <a:gd name="T23" fmla="*/ 0 h 183"/>
                      <a:gd name="T24" fmla="*/ 0 w 128"/>
                      <a:gd name="T25" fmla="*/ 0 h 183"/>
                      <a:gd name="T26" fmla="*/ 0 w 128"/>
                      <a:gd name="T27" fmla="*/ 0 h 183"/>
                      <a:gd name="T28" fmla="*/ 0 w 128"/>
                      <a:gd name="T29" fmla="*/ 0 h 183"/>
                      <a:gd name="T30" fmla="*/ 0 w 128"/>
                      <a:gd name="T31" fmla="*/ 0 h 183"/>
                      <a:gd name="T32" fmla="*/ 0 w 128"/>
                      <a:gd name="T33" fmla="*/ 0 h 183"/>
                      <a:gd name="T34" fmla="*/ 0 w 128"/>
                      <a:gd name="T35" fmla="*/ 0 h 183"/>
                      <a:gd name="T36" fmla="*/ 0 w 128"/>
                      <a:gd name="T37" fmla="*/ 0 h 183"/>
                      <a:gd name="T38" fmla="*/ 0 w 128"/>
                      <a:gd name="T39" fmla="*/ 0 h 183"/>
                      <a:gd name="T40" fmla="*/ 0 w 128"/>
                      <a:gd name="T41" fmla="*/ 0 h 183"/>
                      <a:gd name="T42" fmla="*/ 0 w 128"/>
                      <a:gd name="T43" fmla="*/ 0 h 183"/>
                      <a:gd name="T44" fmla="*/ 0 w 128"/>
                      <a:gd name="T45" fmla="*/ 0 h 183"/>
                      <a:gd name="T46" fmla="*/ 0 w 128"/>
                      <a:gd name="T47" fmla="*/ 0 h 183"/>
                      <a:gd name="T48" fmla="*/ 0 w 128"/>
                      <a:gd name="T49" fmla="*/ 0 h 183"/>
                      <a:gd name="T50" fmla="*/ 0 w 128"/>
                      <a:gd name="T51" fmla="*/ 0 h 183"/>
                      <a:gd name="T52" fmla="*/ 0 w 128"/>
                      <a:gd name="T53" fmla="*/ 0 h 183"/>
                      <a:gd name="T54" fmla="*/ 0 w 128"/>
                      <a:gd name="T55" fmla="*/ 0 h 183"/>
                      <a:gd name="T56" fmla="*/ 0 w 128"/>
                      <a:gd name="T57" fmla="*/ 0 h 183"/>
                      <a:gd name="T58" fmla="*/ 0 w 128"/>
                      <a:gd name="T59" fmla="*/ 0 h 183"/>
                      <a:gd name="T60" fmla="*/ 0 w 128"/>
                      <a:gd name="T61" fmla="*/ 0 h 183"/>
                      <a:gd name="T62" fmla="*/ 0 w 128"/>
                      <a:gd name="T63" fmla="*/ 0 h 183"/>
                      <a:gd name="T64" fmla="*/ 0 w 128"/>
                      <a:gd name="T65" fmla="*/ 0 h 183"/>
                      <a:gd name="T66" fmla="*/ 0 w 128"/>
                      <a:gd name="T67" fmla="*/ 0 h 183"/>
                      <a:gd name="T68" fmla="*/ 0 w 128"/>
                      <a:gd name="T69" fmla="*/ 0 h 183"/>
                      <a:gd name="T70" fmla="*/ 0 w 128"/>
                      <a:gd name="T71" fmla="*/ 0 h 183"/>
                      <a:gd name="T72" fmla="*/ 0 w 128"/>
                      <a:gd name="T73" fmla="*/ 0 h 183"/>
                      <a:gd name="T74" fmla="*/ 0 w 128"/>
                      <a:gd name="T75" fmla="*/ 0 h 183"/>
                      <a:gd name="T76" fmla="*/ 0 w 128"/>
                      <a:gd name="T77" fmla="*/ 0 h 183"/>
                      <a:gd name="T78" fmla="*/ 0 w 128"/>
                      <a:gd name="T79" fmla="*/ 0 h 183"/>
                      <a:gd name="T80" fmla="*/ 0 w 128"/>
                      <a:gd name="T81" fmla="*/ 0 h 18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83"/>
                      <a:gd name="T125" fmla="*/ 128 w 128"/>
                      <a:gd name="T126" fmla="*/ 183 h 18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83">
                        <a:moveTo>
                          <a:pt x="108" y="61"/>
                        </a:moveTo>
                        <a:lnTo>
                          <a:pt x="111" y="80"/>
                        </a:lnTo>
                        <a:lnTo>
                          <a:pt x="109" y="97"/>
                        </a:lnTo>
                        <a:lnTo>
                          <a:pt x="101" y="110"/>
                        </a:lnTo>
                        <a:lnTo>
                          <a:pt x="89" y="123"/>
                        </a:lnTo>
                        <a:lnTo>
                          <a:pt x="75" y="134"/>
                        </a:lnTo>
                        <a:lnTo>
                          <a:pt x="60" y="145"/>
                        </a:lnTo>
                        <a:lnTo>
                          <a:pt x="43" y="156"/>
                        </a:lnTo>
                        <a:lnTo>
                          <a:pt x="29" y="167"/>
                        </a:lnTo>
                        <a:lnTo>
                          <a:pt x="27" y="170"/>
                        </a:lnTo>
                        <a:lnTo>
                          <a:pt x="26" y="172"/>
                        </a:lnTo>
                        <a:lnTo>
                          <a:pt x="26" y="176"/>
                        </a:lnTo>
                        <a:lnTo>
                          <a:pt x="28" y="179"/>
                        </a:lnTo>
                        <a:lnTo>
                          <a:pt x="30" y="182"/>
                        </a:lnTo>
                        <a:lnTo>
                          <a:pt x="34" y="183"/>
                        </a:lnTo>
                        <a:lnTo>
                          <a:pt x="37" y="183"/>
                        </a:lnTo>
                        <a:lnTo>
                          <a:pt x="41" y="182"/>
                        </a:lnTo>
                        <a:lnTo>
                          <a:pt x="58" y="171"/>
                        </a:lnTo>
                        <a:lnTo>
                          <a:pt x="76" y="160"/>
                        </a:lnTo>
                        <a:lnTo>
                          <a:pt x="92" y="147"/>
                        </a:lnTo>
                        <a:lnTo>
                          <a:pt x="108" y="132"/>
                        </a:lnTo>
                        <a:lnTo>
                          <a:pt x="118" y="116"/>
                        </a:lnTo>
                        <a:lnTo>
                          <a:pt x="125" y="98"/>
                        </a:lnTo>
                        <a:lnTo>
                          <a:pt x="128" y="78"/>
                        </a:lnTo>
                        <a:lnTo>
                          <a:pt x="123" y="58"/>
                        </a:lnTo>
                        <a:lnTo>
                          <a:pt x="112" y="41"/>
                        </a:lnTo>
                        <a:lnTo>
                          <a:pt x="98" y="28"/>
                        </a:lnTo>
                        <a:lnTo>
                          <a:pt x="80" y="16"/>
                        </a:lnTo>
                        <a:lnTo>
                          <a:pt x="61" y="8"/>
                        </a:lnTo>
                        <a:lnTo>
                          <a:pt x="41" y="2"/>
                        </a:lnTo>
                        <a:lnTo>
                          <a:pt x="23" y="0"/>
                        </a:lnTo>
                        <a:lnTo>
                          <a:pt x="9" y="1"/>
                        </a:lnTo>
                        <a:lnTo>
                          <a:pt x="0" y="6"/>
                        </a:lnTo>
                        <a:lnTo>
                          <a:pt x="16" y="10"/>
                        </a:lnTo>
                        <a:lnTo>
                          <a:pt x="33" y="14"/>
                        </a:lnTo>
                        <a:lnTo>
                          <a:pt x="48" y="17"/>
                        </a:lnTo>
                        <a:lnTo>
                          <a:pt x="63" y="22"/>
                        </a:lnTo>
                        <a:lnTo>
                          <a:pt x="77" y="28"/>
                        </a:lnTo>
                        <a:lnTo>
                          <a:pt x="90" y="36"/>
                        </a:lnTo>
                        <a:lnTo>
                          <a:pt x="101" y="46"/>
                        </a:lnTo>
                        <a:lnTo>
                          <a:pt x="10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761"/>
                  <p:cNvSpPr>
                    <a:spLocks/>
                  </p:cNvSpPr>
                  <p:nvPr/>
                </p:nvSpPr>
                <p:spPr bwMode="auto">
                  <a:xfrm>
                    <a:off x="5070" y="2650"/>
                    <a:ext cx="112" cy="88"/>
                  </a:xfrm>
                  <a:custGeom>
                    <a:avLst/>
                    <a:gdLst>
                      <a:gd name="T0" fmla="*/ 0 w 323"/>
                      <a:gd name="T1" fmla="*/ 0 h 379"/>
                      <a:gd name="T2" fmla="*/ 0 w 323"/>
                      <a:gd name="T3" fmla="*/ 0 h 379"/>
                      <a:gd name="T4" fmla="*/ 0 w 323"/>
                      <a:gd name="T5" fmla="*/ 0 h 379"/>
                      <a:gd name="T6" fmla="*/ 0 w 323"/>
                      <a:gd name="T7" fmla="*/ 0 h 379"/>
                      <a:gd name="T8" fmla="*/ 0 w 323"/>
                      <a:gd name="T9" fmla="*/ 0 h 379"/>
                      <a:gd name="T10" fmla="*/ 0 w 323"/>
                      <a:gd name="T11" fmla="*/ 0 h 379"/>
                      <a:gd name="T12" fmla="*/ 0 w 323"/>
                      <a:gd name="T13" fmla="*/ 0 h 379"/>
                      <a:gd name="T14" fmla="*/ 0 w 323"/>
                      <a:gd name="T15" fmla="*/ 0 h 379"/>
                      <a:gd name="T16" fmla="*/ 0 w 323"/>
                      <a:gd name="T17" fmla="*/ 0 h 379"/>
                      <a:gd name="T18" fmla="*/ 0 w 323"/>
                      <a:gd name="T19" fmla="*/ 0 h 379"/>
                      <a:gd name="T20" fmla="*/ 0 w 323"/>
                      <a:gd name="T21" fmla="*/ 0 h 379"/>
                      <a:gd name="T22" fmla="*/ 0 w 323"/>
                      <a:gd name="T23" fmla="*/ 0 h 379"/>
                      <a:gd name="T24" fmla="*/ 0 w 323"/>
                      <a:gd name="T25" fmla="*/ 0 h 379"/>
                      <a:gd name="T26" fmla="*/ 0 w 323"/>
                      <a:gd name="T27" fmla="*/ 0 h 379"/>
                      <a:gd name="T28" fmla="*/ 0 w 323"/>
                      <a:gd name="T29" fmla="*/ 0 h 379"/>
                      <a:gd name="T30" fmla="*/ 0 w 323"/>
                      <a:gd name="T31" fmla="*/ 0 h 379"/>
                      <a:gd name="T32" fmla="*/ 0 w 323"/>
                      <a:gd name="T33" fmla="*/ 0 h 379"/>
                      <a:gd name="T34" fmla="*/ 0 w 323"/>
                      <a:gd name="T35" fmla="*/ 0 h 379"/>
                      <a:gd name="T36" fmla="*/ 0 w 323"/>
                      <a:gd name="T37" fmla="*/ 0 h 379"/>
                      <a:gd name="T38" fmla="*/ 0 w 323"/>
                      <a:gd name="T39" fmla="*/ 0 h 379"/>
                      <a:gd name="T40" fmla="*/ 0 w 323"/>
                      <a:gd name="T41" fmla="*/ 0 h 379"/>
                      <a:gd name="T42" fmla="*/ 0 w 323"/>
                      <a:gd name="T43" fmla="*/ 0 h 379"/>
                      <a:gd name="T44" fmla="*/ 0 w 323"/>
                      <a:gd name="T45" fmla="*/ 0 h 379"/>
                      <a:gd name="T46" fmla="*/ 0 w 323"/>
                      <a:gd name="T47" fmla="*/ 0 h 379"/>
                      <a:gd name="T48" fmla="*/ 0 w 323"/>
                      <a:gd name="T49" fmla="*/ 0 h 379"/>
                      <a:gd name="T50" fmla="*/ 0 w 323"/>
                      <a:gd name="T51" fmla="*/ 0 h 379"/>
                      <a:gd name="T52" fmla="*/ 0 w 323"/>
                      <a:gd name="T53" fmla="*/ 0 h 379"/>
                      <a:gd name="T54" fmla="*/ 0 w 323"/>
                      <a:gd name="T55" fmla="*/ 0 h 379"/>
                      <a:gd name="T56" fmla="*/ 0 w 323"/>
                      <a:gd name="T57" fmla="*/ 0 h 379"/>
                      <a:gd name="T58" fmla="*/ 0 w 323"/>
                      <a:gd name="T59" fmla="*/ 0 h 379"/>
                      <a:gd name="T60" fmla="*/ 0 w 323"/>
                      <a:gd name="T61" fmla="*/ 0 h 379"/>
                      <a:gd name="T62" fmla="*/ 0 w 323"/>
                      <a:gd name="T63" fmla="*/ 0 h 379"/>
                      <a:gd name="T64" fmla="*/ 0 w 323"/>
                      <a:gd name="T65" fmla="*/ 0 h 379"/>
                      <a:gd name="T66" fmla="*/ 0 w 323"/>
                      <a:gd name="T67" fmla="*/ 0 h 379"/>
                      <a:gd name="T68" fmla="*/ 0 w 323"/>
                      <a:gd name="T69" fmla="*/ 0 h 379"/>
                      <a:gd name="T70" fmla="*/ 0 w 323"/>
                      <a:gd name="T71" fmla="*/ 0 h 379"/>
                      <a:gd name="T72" fmla="*/ 0 w 323"/>
                      <a:gd name="T73" fmla="*/ 0 h 379"/>
                      <a:gd name="T74" fmla="*/ 0 w 323"/>
                      <a:gd name="T75" fmla="*/ 0 h 379"/>
                      <a:gd name="T76" fmla="*/ 0 w 323"/>
                      <a:gd name="T77" fmla="*/ 0 h 379"/>
                      <a:gd name="T78" fmla="*/ 0 w 323"/>
                      <a:gd name="T79" fmla="*/ 0 h 379"/>
                      <a:gd name="T80" fmla="*/ 0 w 323"/>
                      <a:gd name="T81" fmla="*/ 0 h 379"/>
                      <a:gd name="T82" fmla="*/ 0 w 323"/>
                      <a:gd name="T83" fmla="*/ 0 h 379"/>
                      <a:gd name="T84" fmla="*/ 0 w 323"/>
                      <a:gd name="T85" fmla="*/ 0 h 379"/>
                      <a:gd name="T86" fmla="*/ 0 w 323"/>
                      <a:gd name="T87" fmla="*/ 0 h 37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23"/>
                      <a:gd name="T133" fmla="*/ 0 h 379"/>
                      <a:gd name="T134" fmla="*/ 323 w 323"/>
                      <a:gd name="T135" fmla="*/ 379 h 37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23" h="379">
                        <a:moveTo>
                          <a:pt x="126" y="50"/>
                        </a:moveTo>
                        <a:lnTo>
                          <a:pt x="101" y="70"/>
                        </a:lnTo>
                        <a:lnTo>
                          <a:pt x="76" y="92"/>
                        </a:lnTo>
                        <a:lnTo>
                          <a:pt x="54" y="115"/>
                        </a:lnTo>
                        <a:lnTo>
                          <a:pt x="34" y="140"/>
                        </a:lnTo>
                        <a:lnTo>
                          <a:pt x="18" y="167"/>
                        </a:lnTo>
                        <a:lnTo>
                          <a:pt x="6" y="196"/>
                        </a:lnTo>
                        <a:lnTo>
                          <a:pt x="0" y="227"/>
                        </a:lnTo>
                        <a:lnTo>
                          <a:pt x="1" y="259"/>
                        </a:lnTo>
                        <a:lnTo>
                          <a:pt x="4" y="267"/>
                        </a:lnTo>
                        <a:lnTo>
                          <a:pt x="7" y="277"/>
                        </a:lnTo>
                        <a:lnTo>
                          <a:pt x="11" y="283"/>
                        </a:lnTo>
                        <a:lnTo>
                          <a:pt x="15" y="291"/>
                        </a:lnTo>
                        <a:lnTo>
                          <a:pt x="21" y="298"/>
                        </a:lnTo>
                        <a:lnTo>
                          <a:pt x="27" y="305"/>
                        </a:lnTo>
                        <a:lnTo>
                          <a:pt x="34" y="311"/>
                        </a:lnTo>
                        <a:lnTo>
                          <a:pt x="41" y="316"/>
                        </a:lnTo>
                        <a:lnTo>
                          <a:pt x="57" y="325"/>
                        </a:lnTo>
                        <a:lnTo>
                          <a:pt x="72" y="333"/>
                        </a:lnTo>
                        <a:lnTo>
                          <a:pt x="87" y="340"/>
                        </a:lnTo>
                        <a:lnTo>
                          <a:pt x="103" y="345"/>
                        </a:lnTo>
                        <a:lnTo>
                          <a:pt x="120" y="351"/>
                        </a:lnTo>
                        <a:lnTo>
                          <a:pt x="136" y="356"/>
                        </a:lnTo>
                        <a:lnTo>
                          <a:pt x="153" y="360"/>
                        </a:lnTo>
                        <a:lnTo>
                          <a:pt x="169" y="364"/>
                        </a:lnTo>
                        <a:lnTo>
                          <a:pt x="187" y="367"/>
                        </a:lnTo>
                        <a:lnTo>
                          <a:pt x="204" y="370"/>
                        </a:lnTo>
                        <a:lnTo>
                          <a:pt x="221" y="372"/>
                        </a:lnTo>
                        <a:lnTo>
                          <a:pt x="238" y="374"/>
                        </a:lnTo>
                        <a:lnTo>
                          <a:pt x="256" y="375"/>
                        </a:lnTo>
                        <a:lnTo>
                          <a:pt x="273" y="376"/>
                        </a:lnTo>
                        <a:lnTo>
                          <a:pt x="290" y="378"/>
                        </a:lnTo>
                        <a:lnTo>
                          <a:pt x="307" y="379"/>
                        </a:lnTo>
                        <a:lnTo>
                          <a:pt x="312" y="379"/>
                        </a:lnTo>
                        <a:lnTo>
                          <a:pt x="317" y="375"/>
                        </a:lnTo>
                        <a:lnTo>
                          <a:pt x="320" y="372"/>
                        </a:lnTo>
                        <a:lnTo>
                          <a:pt x="323" y="366"/>
                        </a:lnTo>
                        <a:lnTo>
                          <a:pt x="323" y="360"/>
                        </a:lnTo>
                        <a:lnTo>
                          <a:pt x="320" y="356"/>
                        </a:lnTo>
                        <a:lnTo>
                          <a:pt x="316" y="352"/>
                        </a:lnTo>
                        <a:lnTo>
                          <a:pt x="311" y="351"/>
                        </a:lnTo>
                        <a:lnTo>
                          <a:pt x="295" y="351"/>
                        </a:lnTo>
                        <a:lnTo>
                          <a:pt x="279" y="351"/>
                        </a:lnTo>
                        <a:lnTo>
                          <a:pt x="263" y="350"/>
                        </a:lnTo>
                        <a:lnTo>
                          <a:pt x="248" y="349"/>
                        </a:lnTo>
                        <a:lnTo>
                          <a:pt x="231" y="348"/>
                        </a:lnTo>
                        <a:lnTo>
                          <a:pt x="215" y="345"/>
                        </a:lnTo>
                        <a:lnTo>
                          <a:pt x="200" y="343"/>
                        </a:lnTo>
                        <a:lnTo>
                          <a:pt x="183" y="341"/>
                        </a:lnTo>
                        <a:lnTo>
                          <a:pt x="168" y="337"/>
                        </a:lnTo>
                        <a:lnTo>
                          <a:pt x="151" y="334"/>
                        </a:lnTo>
                        <a:lnTo>
                          <a:pt x="136" y="329"/>
                        </a:lnTo>
                        <a:lnTo>
                          <a:pt x="121" y="325"/>
                        </a:lnTo>
                        <a:lnTo>
                          <a:pt x="106" y="320"/>
                        </a:lnTo>
                        <a:lnTo>
                          <a:pt x="92" y="313"/>
                        </a:lnTo>
                        <a:lnTo>
                          <a:pt x="76" y="306"/>
                        </a:lnTo>
                        <a:lnTo>
                          <a:pt x="62" y="300"/>
                        </a:lnTo>
                        <a:lnTo>
                          <a:pt x="51" y="291"/>
                        </a:lnTo>
                        <a:lnTo>
                          <a:pt x="41" y="280"/>
                        </a:lnTo>
                        <a:lnTo>
                          <a:pt x="35" y="269"/>
                        </a:lnTo>
                        <a:lnTo>
                          <a:pt x="31" y="255"/>
                        </a:lnTo>
                        <a:lnTo>
                          <a:pt x="31" y="239"/>
                        </a:lnTo>
                        <a:lnTo>
                          <a:pt x="33" y="218"/>
                        </a:lnTo>
                        <a:lnTo>
                          <a:pt x="38" y="197"/>
                        </a:lnTo>
                        <a:lnTo>
                          <a:pt x="42" y="182"/>
                        </a:lnTo>
                        <a:lnTo>
                          <a:pt x="51" y="165"/>
                        </a:lnTo>
                        <a:lnTo>
                          <a:pt x="60" y="150"/>
                        </a:lnTo>
                        <a:lnTo>
                          <a:pt x="68" y="136"/>
                        </a:lnTo>
                        <a:lnTo>
                          <a:pt x="79" y="124"/>
                        </a:lnTo>
                        <a:lnTo>
                          <a:pt x="89" y="111"/>
                        </a:lnTo>
                        <a:lnTo>
                          <a:pt x="101" y="100"/>
                        </a:lnTo>
                        <a:lnTo>
                          <a:pt x="114" y="88"/>
                        </a:lnTo>
                        <a:lnTo>
                          <a:pt x="129" y="76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81" y="41"/>
                        </a:lnTo>
                        <a:lnTo>
                          <a:pt x="201" y="31"/>
                        </a:lnTo>
                        <a:lnTo>
                          <a:pt x="219" y="22"/>
                        </a:lnTo>
                        <a:lnTo>
                          <a:pt x="237" y="14"/>
                        </a:lnTo>
                        <a:lnTo>
                          <a:pt x="253" y="7"/>
                        </a:lnTo>
                        <a:lnTo>
                          <a:pt x="268" y="1"/>
                        </a:lnTo>
                        <a:lnTo>
                          <a:pt x="255" y="0"/>
                        </a:lnTo>
                        <a:lnTo>
                          <a:pt x="238" y="1"/>
                        </a:lnTo>
                        <a:lnTo>
                          <a:pt x="221" y="5"/>
                        </a:lnTo>
                        <a:lnTo>
                          <a:pt x="201" y="11"/>
                        </a:lnTo>
                        <a:lnTo>
                          <a:pt x="181" y="19"/>
                        </a:lnTo>
                        <a:lnTo>
                          <a:pt x="161" y="28"/>
                        </a:lnTo>
                        <a:lnTo>
                          <a:pt x="142" y="39"/>
                        </a:lnTo>
                        <a:lnTo>
                          <a:pt x="12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762"/>
                  <p:cNvSpPr>
                    <a:spLocks/>
                  </p:cNvSpPr>
                  <p:nvPr/>
                </p:nvSpPr>
                <p:spPr bwMode="auto">
                  <a:xfrm>
                    <a:off x="5229" y="2647"/>
                    <a:ext cx="99" cy="59"/>
                  </a:xfrm>
                  <a:custGeom>
                    <a:avLst/>
                    <a:gdLst>
                      <a:gd name="T0" fmla="*/ 0 w 282"/>
                      <a:gd name="T1" fmla="*/ 0 h 253"/>
                      <a:gd name="T2" fmla="*/ 0 w 282"/>
                      <a:gd name="T3" fmla="*/ 0 h 253"/>
                      <a:gd name="T4" fmla="*/ 0 w 282"/>
                      <a:gd name="T5" fmla="*/ 0 h 253"/>
                      <a:gd name="T6" fmla="*/ 0 w 282"/>
                      <a:gd name="T7" fmla="*/ 0 h 253"/>
                      <a:gd name="T8" fmla="*/ 0 w 282"/>
                      <a:gd name="T9" fmla="*/ 0 h 253"/>
                      <a:gd name="T10" fmla="*/ 0 w 282"/>
                      <a:gd name="T11" fmla="*/ 0 h 253"/>
                      <a:gd name="T12" fmla="*/ 0 w 282"/>
                      <a:gd name="T13" fmla="*/ 0 h 253"/>
                      <a:gd name="T14" fmla="*/ 0 w 282"/>
                      <a:gd name="T15" fmla="*/ 0 h 253"/>
                      <a:gd name="T16" fmla="*/ 0 w 282"/>
                      <a:gd name="T17" fmla="*/ 0 h 253"/>
                      <a:gd name="T18" fmla="*/ 0 w 282"/>
                      <a:gd name="T19" fmla="*/ 0 h 253"/>
                      <a:gd name="T20" fmla="*/ 0 w 282"/>
                      <a:gd name="T21" fmla="*/ 0 h 253"/>
                      <a:gd name="T22" fmla="*/ 0 w 282"/>
                      <a:gd name="T23" fmla="*/ 0 h 253"/>
                      <a:gd name="T24" fmla="*/ 0 w 282"/>
                      <a:gd name="T25" fmla="*/ 0 h 253"/>
                      <a:gd name="T26" fmla="*/ 0 w 282"/>
                      <a:gd name="T27" fmla="*/ 0 h 253"/>
                      <a:gd name="T28" fmla="*/ 0 w 282"/>
                      <a:gd name="T29" fmla="*/ 0 h 253"/>
                      <a:gd name="T30" fmla="*/ 0 w 282"/>
                      <a:gd name="T31" fmla="*/ 0 h 253"/>
                      <a:gd name="T32" fmla="*/ 0 w 282"/>
                      <a:gd name="T33" fmla="*/ 0 h 253"/>
                      <a:gd name="T34" fmla="*/ 0 w 282"/>
                      <a:gd name="T35" fmla="*/ 0 h 253"/>
                      <a:gd name="T36" fmla="*/ 0 w 282"/>
                      <a:gd name="T37" fmla="*/ 0 h 253"/>
                      <a:gd name="T38" fmla="*/ 0 w 282"/>
                      <a:gd name="T39" fmla="*/ 0 h 253"/>
                      <a:gd name="T40" fmla="*/ 0 w 282"/>
                      <a:gd name="T41" fmla="*/ 0 h 253"/>
                      <a:gd name="T42" fmla="*/ 0 w 282"/>
                      <a:gd name="T43" fmla="*/ 0 h 253"/>
                      <a:gd name="T44" fmla="*/ 0 w 282"/>
                      <a:gd name="T45" fmla="*/ 0 h 253"/>
                      <a:gd name="T46" fmla="*/ 0 w 282"/>
                      <a:gd name="T47" fmla="*/ 0 h 253"/>
                      <a:gd name="T48" fmla="*/ 0 w 282"/>
                      <a:gd name="T49" fmla="*/ 0 h 253"/>
                      <a:gd name="T50" fmla="*/ 0 w 282"/>
                      <a:gd name="T51" fmla="*/ 0 h 253"/>
                      <a:gd name="T52" fmla="*/ 0 w 282"/>
                      <a:gd name="T53" fmla="*/ 0 h 253"/>
                      <a:gd name="T54" fmla="*/ 0 w 282"/>
                      <a:gd name="T55" fmla="*/ 0 h 253"/>
                      <a:gd name="T56" fmla="*/ 0 w 282"/>
                      <a:gd name="T57" fmla="*/ 0 h 253"/>
                      <a:gd name="T58" fmla="*/ 0 w 282"/>
                      <a:gd name="T59" fmla="*/ 0 h 253"/>
                      <a:gd name="T60" fmla="*/ 0 w 282"/>
                      <a:gd name="T61" fmla="*/ 0 h 253"/>
                      <a:gd name="T62" fmla="*/ 0 w 282"/>
                      <a:gd name="T63" fmla="*/ 0 h 253"/>
                      <a:gd name="T64" fmla="*/ 0 w 282"/>
                      <a:gd name="T65" fmla="*/ 0 h 253"/>
                      <a:gd name="T66" fmla="*/ 0 w 282"/>
                      <a:gd name="T67" fmla="*/ 0 h 253"/>
                      <a:gd name="T68" fmla="*/ 0 w 282"/>
                      <a:gd name="T69" fmla="*/ 0 h 253"/>
                      <a:gd name="T70" fmla="*/ 0 w 282"/>
                      <a:gd name="T71" fmla="*/ 0 h 253"/>
                      <a:gd name="T72" fmla="*/ 0 w 282"/>
                      <a:gd name="T73" fmla="*/ 0 h 253"/>
                      <a:gd name="T74" fmla="*/ 0 w 282"/>
                      <a:gd name="T75" fmla="*/ 0 h 253"/>
                      <a:gd name="T76" fmla="*/ 0 w 282"/>
                      <a:gd name="T77" fmla="*/ 0 h 253"/>
                      <a:gd name="T78" fmla="*/ 0 w 282"/>
                      <a:gd name="T79" fmla="*/ 0 h 253"/>
                      <a:gd name="T80" fmla="*/ 0 w 282"/>
                      <a:gd name="T81" fmla="*/ 0 h 253"/>
                      <a:gd name="T82" fmla="*/ 0 w 282"/>
                      <a:gd name="T83" fmla="*/ 0 h 253"/>
                      <a:gd name="T84" fmla="*/ 0 w 282"/>
                      <a:gd name="T85" fmla="*/ 0 h 253"/>
                      <a:gd name="T86" fmla="*/ 0 w 282"/>
                      <a:gd name="T87" fmla="*/ 0 h 253"/>
                      <a:gd name="T88" fmla="*/ 0 w 282"/>
                      <a:gd name="T89" fmla="*/ 0 h 253"/>
                      <a:gd name="T90" fmla="*/ 0 w 282"/>
                      <a:gd name="T91" fmla="*/ 0 h 253"/>
                      <a:gd name="T92" fmla="*/ 0 w 282"/>
                      <a:gd name="T93" fmla="*/ 0 h 253"/>
                      <a:gd name="T94" fmla="*/ 0 w 282"/>
                      <a:gd name="T95" fmla="*/ 0 h 253"/>
                      <a:gd name="T96" fmla="*/ 0 w 282"/>
                      <a:gd name="T97" fmla="*/ 0 h 253"/>
                      <a:gd name="T98" fmla="*/ 0 w 282"/>
                      <a:gd name="T99" fmla="*/ 0 h 253"/>
                      <a:gd name="T100" fmla="*/ 0 w 282"/>
                      <a:gd name="T101" fmla="*/ 0 h 253"/>
                      <a:gd name="T102" fmla="*/ 0 w 282"/>
                      <a:gd name="T103" fmla="*/ 0 h 253"/>
                      <a:gd name="T104" fmla="*/ 0 w 282"/>
                      <a:gd name="T105" fmla="*/ 0 h 253"/>
                      <a:gd name="T106" fmla="*/ 0 w 282"/>
                      <a:gd name="T107" fmla="*/ 0 h 253"/>
                      <a:gd name="T108" fmla="*/ 0 w 282"/>
                      <a:gd name="T109" fmla="*/ 0 h 253"/>
                      <a:gd name="T110" fmla="*/ 0 w 282"/>
                      <a:gd name="T111" fmla="*/ 0 h 253"/>
                      <a:gd name="T112" fmla="*/ 0 w 282"/>
                      <a:gd name="T113" fmla="*/ 0 h 253"/>
                      <a:gd name="T114" fmla="*/ 0 w 282"/>
                      <a:gd name="T115" fmla="*/ 0 h 253"/>
                      <a:gd name="T116" fmla="*/ 0 w 282"/>
                      <a:gd name="T117" fmla="*/ 0 h 253"/>
                      <a:gd name="T118" fmla="*/ 0 w 282"/>
                      <a:gd name="T119" fmla="*/ 0 h 253"/>
                      <a:gd name="T120" fmla="*/ 0 w 282"/>
                      <a:gd name="T121" fmla="*/ 0 h 25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82"/>
                      <a:gd name="T184" fmla="*/ 0 h 253"/>
                      <a:gd name="T185" fmla="*/ 282 w 282"/>
                      <a:gd name="T186" fmla="*/ 253 h 25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82" h="253">
                        <a:moveTo>
                          <a:pt x="235" y="78"/>
                        </a:moveTo>
                        <a:lnTo>
                          <a:pt x="248" y="92"/>
                        </a:lnTo>
                        <a:lnTo>
                          <a:pt x="255" y="108"/>
                        </a:lnTo>
                        <a:lnTo>
                          <a:pt x="259" y="125"/>
                        </a:lnTo>
                        <a:lnTo>
                          <a:pt x="259" y="144"/>
                        </a:lnTo>
                        <a:lnTo>
                          <a:pt x="257" y="159"/>
                        </a:lnTo>
                        <a:lnTo>
                          <a:pt x="252" y="171"/>
                        </a:lnTo>
                        <a:lnTo>
                          <a:pt x="244" y="184"/>
                        </a:lnTo>
                        <a:lnTo>
                          <a:pt x="236" y="194"/>
                        </a:lnTo>
                        <a:lnTo>
                          <a:pt x="225" y="206"/>
                        </a:lnTo>
                        <a:lnTo>
                          <a:pt x="215" y="215"/>
                        </a:lnTo>
                        <a:lnTo>
                          <a:pt x="204" y="225"/>
                        </a:lnTo>
                        <a:lnTo>
                          <a:pt x="194" y="236"/>
                        </a:lnTo>
                        <a:lnTo>
                          <a:pt x="191" y="239"/>
                        </a:lnTo>
                        <a:lnTo>
                          <a:pt x="190" y="242"/>
                        </a:lnTo>
                        <a:lnTo>
                          <a:pt x="191" y="246"/>
                        </a:lnTo>
                        <a:lnTo>
                          <a:pt x="194" y="249"/>
                        </a:lnTo>
                        <a:lnTo>
                          <a:pt x="197" y="252"/>
                        </a:lnTo>
                        <a:lnTo>
                          <a:pt x="201" y="253"/>
                        </a:lnTo>
                        <a:lnTo>
                          <a:pt x="205" y="252"/>
                        </a:lnTo>
                        <a:lnTo>
                          <a:pt x="209" y="249"/>
                        </a:lnTo>
                        <a:lnTo>
                          <a:pt x="232" y="234"/>
                        </a:lnTo>
                        <a:lnTo>
                          <a:pt x="251" y="215"/>
                        </a:lnTo>
                        <a:lnTo>
                          <a:pt x="267" y="192"/>
                        </a:lnTo>
                        <a:lnTo>
                          <a:pt x="278" y="168"/>
                        </a:lnTo>
                        <a:lnTo>
                          <a:pt x="282" y="141"/>
                        </a:lnTo>
                        <a:lnTo>
                          <a:pt x="279" y="116"/>
                        </a:lnTo>
                        <a:lnTo>
                          <a:pt x="270" y="92"/>
                        </a:lnTo>
                        <a:lnTo>
                          <a:pt x="251" y="70"/>
                        </a:lnTo>
                        <a:lnTo>
                          <a:pt x="237" y="59"/>
                        </a:lnTo>
                        <a:lnTo>
                          <a:pt x="221" y="48"/>
                        </a:lnTo>
                        <a:lnTo>
                          <a:pt x="202" y="39"/>
                        </a:lnTo>
                        <a:lnTo>
                          <a:pt x="183" y="31"/>
                        </a:lnTo>
                        <a:lnTo>
                          <a:pt x="163" y="24"/>
                        </a:lnTo>
                        <a:lnTo>
                          <a:pt x="142" y="18"/>
                        </a:lnTo>
                        <a:lnTo>
                          <a:pt x="122" y="13"/>
                        </a:lnTo>
                        <a:lnTo>
                          <a:pt x="101" y="8"/>
                        </a:lnTo>
                        <a:lnTo>
                          <a:pt x="82" y="5"/>
                        </a:lnTo>
                        <a:lnTo>
                          <a:pt x="63" y="2"/>
                        </a:lnTo>
                        <a:lnTo>
                          <a:pt x="47" y="0"/>
                        </a:lnTo>
                        <a:lnTo>
                          <a:pt x="32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4" y="4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25" y="9"/>
                        </a:lnTo>
                        <a:lnTo>
                          <a:pt x="38" y="12"/>
                        </a:lnTo>
                        <a:lnTo>
                          <a:pt x="52" y="14"/>
                        </a:lnTo>
                        <a:lnTo>
                          <a:pt x="67" y="16"/>
                        </a:lnTo>
                        <a:lnTo>
                          <a:pt x="82" y="18"/>
                        </a:lnTo>
                        <a:lnTo>
                          <a:pt x="97" y="22"/>
                        </a:lnTo>
                        <a:lnTo>
                          <a:pt x="114" y="25"/>
                        </a:lnTo>
                        <a:lnTo>
                          <a:pt x="129" y="30"/>
                        </a:lnTo>
                        <a:lnTo>
                          <a:pt x="146" y="35"/>
                        </a:lnTo>
                        <a:lnTo>
                          <a:pt x="162" y="40"/>
                        </a:lnTo>
                        <a:lnTo>
                          <a:pt x="177" y="46"/>
                        </a:lnTo>
                        <a:lnTo>
                          <a:pt x="192" y="53"/>
                        </a:lnTo>
                        <a:lnTo>
                          <a:pt x="208" y="60"/>
                        </a:lnTo>
                        <a:lnTo>
                          <a:pt x="222" y="69"/>
                        </a:lnTo>
                        <a:lnTo>
                          <a:pt x="235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763"/>
                  <p:cNvSpPr>
                    <a:spLocks/>
                  </p:cNvSpPr>
                  <p:nvPr/>
                </p:nvSpPr>
                <p:spPr bwMode="auto">
                  <a:xfrm>
                    <a:off x="5030" y="2680"/>
                    <a:ext cx="40" cy="54"/>
                  </a:xfrm>
                  <a:custGeom>
                    <a:avLst/>
                    <a:gdLst>
                      <a:gd name="T0" fmla="*/ 0 w 115"/>
                      <a:gd name="T1" fmla="*/ 0 h 236"/>
                      <a:gd name="T2" fmla="*/ 0 w 115"/>
                      <a:gd name="T3" fmla="*/ 0 h 236"/>
                      <a:gd name="T4" fmla="*/ 0 w 115"/>
                      <a:gd name="T5" fmla="*/ 0 h 236"/>
                      <a:gd name="T6" fmla="*/ 0 w 115"/>
                      <a:gd name="T7" fmla="*/ 0 h 236"/>
                      <a:gd name="T8" fmla="*/ 0 w 115"/>
                      <a:gd name="T9" fmla="*/ 0 h 236"/>
                      <a:gd name="T10" fmla="*/ 0 w 115"/>
                      <a:gd name="T11" fmla="*/ 0 h 236"/>
                      <a:gd name="T12" fmla="*/ 0 w 115"/>
                      <a:gd name="T13" fmla="*/ 0 h 236"/>
                      <a:gd name="T14" fmla="*/ 0 w 115"/>
                      <a:gd name="T15" fmla="*/ 0 h 236"/>
                      <a:gd name="T16" fmla="*/ 0 w 115"/>
                      <a:gd name="T17" fmla="*/ 0 h 236"/>
                      <a:gd name="T18" fmla="*/ 0 w 115"/>
                      <a:gd name="T19" fmla="*/ 0 h 236"/>
                      <a:gd name="T20" fmla="*/ 0 w 115"/>
                      <a:gd name="T21" fmla="*/ 0 h 236"/>
                      <a:gd name="T22" fmla="*/ 0 w 115"/>
                      <a:gd name="T23" fmla="*/ 0 h 236"/>
                      <a:gd name="T24" fmla="*/ 0 w 115"/>
                      <a:gd name="T25" fmla="*/ 0 h 236"/>
                      <a:gd name="T26" fmla="*/ 0 w 115"/>
                      <a:gd name="T27" fmla="*/ 0 h 236"/>
                      <a:gd name="T28" fmla="*/ 0 w 115"/>
                      <a:gd name="T29" fmla="*/ 0 h 236"/>
                      <a:gd name="T30" fmla="*/ 0 w 115"/>
                      <a:gd name="T31" fmla="*/ 0 h 236"/>
                      <a:gd name="T32" fmla="*/ 0 w 115"/>
                      <a:gd name="T33" fmla="*/ 0 h 236"/>
                      <a:gd name="T34" fmla="*/ 0 w 115"/>
                      <a:gd name="T35" fmla="*/ 0 h 236"/>
                      <a:gd name="T36" fmla="*/ 0 w 115"/>
                      <a:gd name="T37" fmla="*/ 0 h 236"/>
                      <a:gd name="T38" fmla="*/ 0 w 115"/>
                      <a:gd name="T39" fmla="*/ 0 h 236"/>
                      <a:gd name="T40" fmla="*/ 0 w 115"/>
                      <a:gd name="T41" fmla="*/ 0 h 236"/>
                      <a:gd name="T42" fmla="*/ 0 w 115"/>
                      <a:gd name="T43" fmla="*/ 0 h 236"/>
                      <a:gd name="T44" fmla="*/ 0 w 115"/>
                      <a:gd name="T45" fmla="*/ 0 h 236"/>
                      <a:gd name="T46" fmla="*/ 0 w 115"/>
                      <a:gd name="T47" fmla="*/ 0 h 236"/>
                      <a:gd name="T48" fmla="*/ 0 w 115"/>
                      <a:gd name="T49" fmla="*/ 0 h 236"/>
                      <a:gd name="T50" fmla="*/ 0 w 115"/>
                      <a:gd name="T51" fmla="*/ 0 h 236"/>
                      <a:gd name="T52" fmla="*/ 0 w 115"/>
                      <a:gd name="T53" fmla="*/ 0 h 236"/>
                      <a:gd name="T54" fmla="*/ 0 w 115"/>
                      <a:gd name="T55" fmla="*/ 0 h 236"/>
                      <a:gd name="T56" fmla="*/ 0 w 115"/>
                      <a:gd name="T57" fmla="*/ 0 h 236"/>
                      <a:gd name="T58" fmla="*/ 0 w 115"/>
                      <a:gd name="T59" fmla="*/ 0 h 236"/>
                      <a:gd name="T60" fmla="*/ 0 w 115"/>
                      <a:gd name="T61" fmla="*/ 0 h 236"/>
                      <a:gd name="T62" fmla="*/ 0 w 115"/>
                      <a:gd name="T63" fmla="*/ 0 h 236"/>
                      <a:gd name="T64" fmla="*/ 0 w 115"/>
                      <a:gd name="T65" fmla="*/ 0 h 236"/>
                      <a:gd name="T66" fmla="*/ 0 w 115"/>
                      <a:gd name="T67" fmla="*/ 0 h 236"/>
                      <a:gd name="T68" fmla="*/ 0 w 115"/>
                      <a:gd name="T69" fmla="*/ 0 h 236"/>
                      <a:gd name="T70" fmla="*/ 0 w 115"/>
                      <a:gd name="T71" fmla="*/ 0 h 236"/>
                      <a:gd name="T72" fmla="*/ 0 w 115"/>
                      <a:gd name="T73" fmla="*/ 0 h 236"/>
                      <a:gd name="T74" fmla="*/ 0 w 115"/>
                      <a:gd name="T75" fmla="*/ 0 h 236"/>
                      <a:gd name="T76" fmla="*/ 0 w 115"/>
                      <a:gd name="T77" fmla="*/ 0 h 236"/>
                      <a:gd name="T78" fmla="*/ 0 w 115"/>
                      <a:gd name="T79" fmla="*/ 0 h 236"/>
                      <a:gd name="T80" fmla="*/ 0 w 115"/>
                      <a:gd name="T81" fmla="*/ 0 h 2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15"/>
                      <a:gd name="T124" fmla="*/ 0 h 236"/>
                      <a:gd name="T125" fmla="*/ 115 w 115"/>
                      <a:gd name="T126" fmla="*/ 236 h 2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15" h="236">
                        <a:moveTo>
                          <a:pt x="0" y="128"/>
                        </a:moveTo>
                        <a:lnTo>
                          <a:pt x="0" y="148"/>
                        </a:lnTo>
                        <a:lnTo>
                          <a:pt x="5" y="166"/>
                        </a:lnTo>
                        <a:lnTo>
                          <a:pt x="13" y="184"/>
                        </a:lnTo>
                        <a:lnTo>
                          <a:pt x="24" y="198"/>
                        </a:lnTo>
                        <a:lnTo>
                          <a:pt x="39" y="211"/>
                        </a:lnTo>
                        <a:lnTo>
                          <a:pt x="55" y="223"/>
                        </a:lnTo>
                        <a:lnTo>
                          <a:pt x="74" y="231"/>
                        </a:lnTo>
                        <a:lnTo>
                          <a:pt x="92" y="235"/>
                        </a:lnTo>
                        <a:lnTo>
                          <a:pt x="98" y="236"/>
                        </a:lnTo>
                        <a:lnTo>
                          <a:pt x="104" y="234"/>
                        </a:lnTo>
                        <a:lnTo>
                          <a:pt x="109" y="231"/>
                        </a:lnTo>
                        <a:lnTo>
                          <a:pt x="111" y="226"/>
                        </a:lnTo>
                        <a:lnTo>
                          <a:pt x="111" y="220"/>
                        </a:lnTo>
                        <a:lnTo>
                          <a:pt x="110" y="215"/>
                        </a:lnTo>
                        <a:lnTo>
                          <a:pt x="107" y="210"/>
                        </a:lnTo>
                        <a:lnTo>
                          <a:pt x="101" y="208"/>
                        </a:lnTo>
                        <a:lnTo>
                          <a:pt x="82" y="201"/>
                        </a:lnTo>
                        <a:lnTo>
                          <a:pt x="64" y="192"/>
                        </a:lnTo>
                        <a:lnTo>
                          <a:pt x="50" y="179"/>
                        </a:lnTo>
                        <a:lnTo>
                          <a:pt x="40" y="165"/>
                        </a:lnTo>
                        <a:lnTo>
                          <a:pt x="33" y="148"/>
                        </a:lnTo>
                        <a:lnTo>
                          <a:pt x="29" y="130"/>
                        </a:lnTo>
                        <a:lnTo>
                          <a:pt x="29" y="110"/>
                        </a:lnTo>
                        <a:lnTo>
                          <a:pt x="35" y="89"/>
                        </a:lnTo>
                        <a:lnTo>
                          <a:pt x="43" y="74"/>
                        </a:lnTo>
                        <a:lnTo>
                          <a:pt x="56" y="60"/>
                        </a:lnTo>
                        <a:lnTo>
                          <a:pt x="70" y="46"/>
                        </a:lnTo>
                        <a:lnTo>
                          <a:pt x="85" y="33"/>
                        </a:lnTo>
                        <a:lnTo>
                          <a:pt x="98" y="23"/>
                        </a:lnTo>
                        <a:lnTo>
                          <a:pt x="109" y="12"/>
                        </a:lnTo>
                        <a:lnTo>
                          <a:pt x="115" y="6"/>
                        </a:lnTo>
                        <a:lnTo>
                          <a:pt x="115" y="0"/>
                        </a:lnTo>
                        <a:lnTo>
                          <a:pt x="102" y="4"/>
                        </a:lnTo>
                        <a:lnTo>
                          <a:pt x="85" y="12"/>
                        </a:lnTo>
                        <a:lnTo>
                          <a:pt x="68" y="26"/>
                        </a:lnTo>
                        <a:lnTo>
                          <a:pt x="49" y="42"/>
                        </a:lnTo>
                        <a:lnTo>
                          <a:pt x="32" y="61"/>
                        </a:lnTo>
                        <a:lnTo>
                          <a:pt x="17" y="82"/>
                        </a:lnTo>
                        <a:lnTo>
                          <a:pt x="6" y="10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764"/>
                  <p:cNvSpPr>
                    <a:spLocks/>
                  </p:cNvSpPr>
                  <p:nvPr/>
                </p:nvSpPr>
                <p:spPr bwMode="auto">
                  <a:xfrm>
                    <a:off x="5311" y="2643"/>
                    <a:ext cx="87" cy="73"/>
                  </a:xfrm>
                  <a:custGeom>
                    <a:avLst/>
                    <a:gdLst>
                      <a:gd name="T0" fmla="*/ 0 w 245"/>
                      <a:gd name="T1" fmla="*/ 0 h 310"/>
                      <a:gd name="T2" fmla="*/ 0 w 245"/>
                      <a:gd name="T3" fmla="*/ 0 h 310"/>
                      <a:gd name="T4" fmla="*/ 0 w 245"/>
                      <a:gd name="T5" fmla="*/ 0 h 310"/>
                      <a:gd name="T6" fmla="*/ 0 w 245"/>
                      <a:gd name="T7" fmla="*/ 0 h 310"/>
                      <a:gd name="T8" fmla="*/ 0 w 245"/>
                      <a:gd name="T9" fmla="*/ 0 h 310"/>
                      <a:gd name="T10" fmla="*/ 0 w 245"/>
                      <a:gd name="T11" fmla="*/ 0 h 310"/>
                      <a:gd name="T12" fmla="*/ 0 w 245"/>
                      <a:gd name="T13" fmla="*/ 0 h 310"/>
                      <a:gd name="T14" fmla="*/ 0 w 245"/>
                      <a:gd name="T15" fmla="*/ 0 h 310"/>
                      <a:gd name="T16" fmla="*/ 0 w 245"/>
                      <a:gd name="T17" fmla="*/ 0 h 310"/>
                      <a:gd name="T18" fmla="*/ 0 w 245"/>
                      <a:gd name="T19" fmla="*/ 0 h 310"/>
                      <a:gd name="T20" fmla="*/ 0 w 245"/>
                      <a:gd name="T21" fmla="*/ 0 h 310"/>
                      <a:gd name="T22" fmla="*/ 0 w 245"/>
                      <a:gd name="T23" fmla="*/ 0 h 310"/>
                      <a:gd name="T24" fmla="*/ 0 w 245"/>
                      <a:gd name="T25" fmla="*/ 0 h 310"/>
                      <a:gd name="T26" fmla="*/ 0 w 245"/>
                      <a:gd name="T27" fmla="*/ 0 h 310"/>
                      <a:gd name="T28" fmla="*/ 0 w 245"/>
                      <a:gd name="T29" fmla="*/ 0 h 310"/>
                      <a:gd name="T30" fmla="*/ 0 w 245"/>
                      <a:gd name="T31" fmla="*/ 0 h 310"/>
                      <a:gd name="T32" fmla="*/ 0 w 245"/>
                      <a:gd name="T33" fmla="*/ 0 h 310"/>
                      <a:gd name="T34" fmla="*/ 0 w 245"/>
                      <a:gd name="T35" fmla="*/ 0 h 310"/>
                      <a:gd name="T36" fmla="*/ 0 w 245"/>
                      <a:gd name="T37" fmla="*/ 0 h 310"/>
                      <a:gd name="T38" fmla="*/ 0 w 245"/>
                      <a:gd name="T39" fmla="*/ 0 h 310"/>
                      <a:gd name="T40" fmla="*/ 0 w 245"/>
                      <a:gd name="T41" fmla="*/ 0 h 310"/>
                      <a:gd name="T42" fmla="*/ 0 w 245"/>
                      <a:gd name="T43" fmla="*/ 0 h 310"/>
                      <a:gd name="T44" fmla="*/ 0 w 245"/>
                      <a:gd name="T45" fmla="*/ 0 h 310"/>
                      <a:gd name="T46" fmla="*/ 0 w 245"/>
                      <a:gd name="T47" fmla="*/ 0 h 310"/>
                      <a:gd name="T48" fmla="*/ 0 w 245"/>
                      <a:gd name="T49" fmla="*/ 0 h 310"/>
                      <a:gd name="T50" fmla="*/ 0 w 245"/>
                      <a:gd name="T51" fmla="*/ 0 h 310"/>
                      <a:gd name="T52" fmla="*/ 0 w 245"/>
                      <a:gd name="T53" fmla="*/ 0 h 310"/>
                      <a:gd name="T54" fmla="*/ 0 w 245"/>
                      <a:gd name="T55" fmla="*/ 0 h 310"/>
                      <a:gd name="T56" fmla="*/ 0 w 245"/>
                      <a:gd name="T57" fmla="*/ 0 h 310"/>
                      <a:gd name="T58" fmla="*/ 0 w 245"/>
                      <a:gd name="T59" fmla="*/ 0 h 310"/>
                      <a:gd name="T60" fmla="*/ 0 w 245"/>
                      <a:gd name="T61" fmla="*/ 0 h 310"/>
                      <a:gd name="T62" fmla="*/ 0 w 245"/>
                      <a:gd name="T63" fmla="*/ 0 h 310"/>
                      <a:gd name="T64" fmla="*/ 0 w 245"/>
                      <a:gd name="T65" fmla="*/ 0 h 310"/>
                      <a:gd name="T66" fmla="*/ 0 w 245"/>
                      <a:gd name="T67" fmla="*/ 0 h 310"/>
                      <a:gd name="T68" fmla="*/ 0 w 245"/>
                      <a:gd name="T69" fmla="*/ 0 h 310"/>
                      <a:gd name="T70" fmla="*/ 0 w 245"/>
                      <a:gd name="T71" fmla="*/ 0 h 310"/>
                      <a:gd name="T72" fmla="*/ 0 w 245"/>
                      <a:gd name="T73" fmla="*/ 0 h 310"/>
                      <a:gd name="T74" fmla="*/ 0 w 245"/>
                      <a:gd name="T75" fmla="*/ 0 h 3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45"/>
                      <a:gd name="T115" fmla="*/ 0 h 310"/>
                      <a:gd name="T116" fmla="*/ 245 w 245"/>
                      <a:gd name="T117" fmla="*/ 310 h 3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45" h="310">
                        <a:moveTo>
                          <a:pt x="200" y="116"/>
                        </a:moveTo>
                        <a:lnTo>
                          <a:pt x="208" y="124"/>
                        </a:lnTo>
                        <a:lnTo>
                          <a:pt x="214" y="133"/>
                        </a:lnTo>
                        <a:lnTo>
                          <a:pt x="220" y="144"/>
                        </a:lnTo>
                        <a:lnTo>
                          <a:pt x="223" y="154"/>
                        </a:lnTo>
                        <a:lnTo>
                          <a:pt x="226" y="164"/>
                        </a:lnTo>
                        <a:lnTo>
                          <a:pt x="224" y="176"/>
                        </a:lnTo>
                        <a:lnTo>
                          <a:pt x="222" y="187"/>
                        </a:lnTo>
                        <a:lnTo>
                          <a:pt x="216" y="198"/>
                        </a:lnTo>
                        <a:lnTo>
                          <a:pt x="208" y="209"/>
                        </a:lnTo>
                        <a:lnTo>
                          <a:pt x="199" y="219"/>
                        </a:lnTo>
                        <a:lnTo>
                          <a:pt x="188" y="229"/>
                        </a:lnTo>
                        <a:lnTo>
                          <a:pt x="177" y="238"/>
                        </a:lnTo>
                        <a:lnTo>
                          <a:pt x="166" y="246"/>
                        </a:lnTo>
                        <a:lnTo>
                          <a:pt x="154" y="255"/>
                        </a:lnTo>
                        <a:lnTo>
                          <a:pt x="142" y="264"/>
                        </a:lnTo>
                        <a:lnTo>
                          <a:pt x="132" y="275"/>
                        </a:lnTo>
                        <a:lnTo>
                          <a:pt x="128" y="278"/>
                        </a:lnTo>
                        <a:lnTo>
                          <a:pt x="126" y="283"/>
                        </a:lnTo>
                        <a:lnTo>
                          <a:pt x="124" y="287"/>
                        </a:lnTo>
                        <a:lnTo>
                          <a:pt x="121" y="292"/>
                        </a:lnTo>
                        <a:lnTo>
                          <a:pt x="120" y="296"/>
                        </a:lnTo>
                        <a:lnTo>
                          <a:pt x="120" y="301"/>
                        </a:lnTo>
                        <a:lnTo>
                          <a:pt x="122" y="306"/>
                        </a:lnTo>
                        <a:lnTo>
                          <a:pt x="126" y="309"/>
                        </a:lnTo>
                        <a:lnTo>
                          <a:pt x="131" y="310"/>
                        </a:lnTo>
                        <a:lnTo>
                          <a:pt x="135" y="310"/>
                        </a:lnTo>
                        <a:lnTo>
                          <a:pt x="139" y="309"/>
                        </a:lnTo>
                        <a:lnTo>
                          <a:pt x="142" y="306"/>
                        </a:lnTo>
                        <a:lnTo>
                          <a:pt x="154" y="292"/>
                        </a:lnTo>
                        <a:lnTo>
                          <a:pt x="167" y="280"/>
                        </a:lnTo>
                        <a:lnTo>
                          <a:pt x="180" y="269"/>
                        </a:lnTo>
                        <a:lnTo>
                          <a:pt x="194" y="257"/>
                        </a:lnTo>
                        <a:lnTo>
                          <a:pt x="207" y="246"/>
                        </a:lnTo>
                        <a:lnTo>
                          <a:pt x="220" y="233"/>
                        </a:lnTo>
                        <a:lnTo>
                          <a:pt x="230" y="219"/>
                        </a:lnTo>
                        <a:lnTo>
                          <a:pt x="238" y="204"/>
                        </a:lnTo>
                        <a:lnTo>
                          <a:pt x="244" y="186"/>
                        </a:lnTo>
                        <a:lnTo>
                          <a:pt x="245" y="169"/>
                        </a:lnTo>
                        <a:lnTo>
                          <a:pt x="243" y="152"/>
                        </a:lnTo>
                        <a:lnTo>
                          <a:pt x="237" y="134"/>
                        </a:lnTo>
                        <a:lnTo>
                          <a:pt x="228" y="119"/>
                        </a:lnTo>
                        <a:lnTo>
                          <a:pt x="217" y="105"/>
                        </a:lnTo>
                        <a:lnTo>
                          <a:pt x="203" y="93"/>
                        </a:lnTo>
                        <a:lnTo>
                          <a:pt x="188" y="83"/>
                        </a:lnTo>
                        <a:lnTo>
                          <a:pt x="176" y="76"/>
                        </a:lnTo>
                        <a:lnTo>
                          <a:pt x="163" y="69"/>
                        </a:lnTo>
                        <a:lnTo>
                          <a:pt x="151" y="61"/>
                        </a:lnTo>
                        <a:lnTo>
                          <a:pt x="136" y="54"/>
                        </a:lnTo>
                        <a:lnTo>
                          <a:pt x="122" y="46"/>
                        </a:lnTo>
                        <a:lnTo>
                          <a:pt x="107" y="39"/>
                        </a:lnTo>
                        <a:lnTo>
                          <a:pt x="93" y="31"/>
                        </a:lnTo>
                        <a:lnTo>
                          <a:pt x="79" y="24"/>
                        </a:lnTo>
                        <a:lnTo>
                          <a:pt x="66" y="18"/>
                        </a:lnTo>
                        <a:lnTo>
                          <a:pt x="53" y="13"/>
                        </a:lnTo>
                        <a:lnTo>
                          <a:pt x="40" y="8"/>
                        </a:lnTo>
                        <a:lnTo>
                          <a:pt x="30" y="5"/>
                        </a:lnTo>
                        <a:lnTo>
                          <a:pt x="20" y="1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6" y="20"/>
                        </a:lnTo>
                        <a:lnTo>
                          <a:pt x="47" y="25"/>
                        </a:lnTo>
                        <a:lnTo>
                          <a:pt x="60" y="31"/>
                        </a:lnTo>
                        <a:lnTo>
                          <a:pt x="73" y="37"/>
                        </a:lnTo>
                        <a:lnTo>
                          <a:pt x="86" y="44"/>
                        </a:lnTo>
                        <a:lnTo>
                          <a:pt x="99" y="51"/>
                        </a:lnTo>
                        <a:lnTo>
                          <a:pt x="113" y="57"/>
                        </a:lnTo>
                        <a:lnTo>
                          <a:pt x="126" y="64"/>
                        </a:lnTo>
                        <a:lnTo>
                          <a:pt x="139" y="71"/>
                        </a:lnTo>
                        <a:lnTo>
                          <a:pt x="152" y="79"/>
                        </a:lnTo>
                        <a:lnTo>
                          <a:pt x="165" y="88"/>
                        </a:lnTo>
                        <a:lnTo>
                          <a:pt x="176" y="96"/>
                        </a:lnTo>
                        <a:lnTo>
                          <a:pt x="188" y="106"/>
                        </a:lnTo>
                        <a:lnTo>
                          <a:pt x="200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37" name="Picture 765" descr="access_point_stylized_gray_smal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" y="3642"/>
                  <a:ext cx="43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4" name="Line 766"/>
              <p:cNvSpPr>
                <a:spLocks noChangeShapeType="1"/>
              </p:cNvSpPr>
              <p:nvPr/>
            </p:nvSpPr>
            <p:spPr bwMode="auto">
              <a:xfrm rot="5400000" flipV="1">
                <a:off x="5034" y="3427"/>
                <a:ext cx="2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" name="Group 767"/>
              <p:cNvGrpSpPr>
                <a:grpSpLocks/>
              </p:cNvGrpSpPr>
              <p:nvPr/>
            </p:nvGrpSpPr>
            <p:grpSpPr bwMode="auto">
              <a:xfrm flipH="1">
                <a:off x="3638" y="2856"/>
                <a:ext cx="261" cy="235"/>
                <a:chOff x="2839" y="3501"/>
                <a:chExt cx="755" cy="803"/>
              </a:xfrm>
            </p:grpSpPr>
            <p:pic>
              <p:nvPicPr>
                <p:cNvPr id="234" name="Picture 76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" name="Freeform 769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770"/>
              <p:cNvGrpSpPr>
                <a:grpSpLocks/>
              </p:cNvGrpSpPr>
              <p:nvPr/>
            </p:nvGrpSpPr>
            <p:grpSpPr bwMode="auto">
              <a:xfrm flipH="1">
                <a:off x="3438" y="3121"/>
                <a:ext cx="304" cy="256"/>
                <a:chOff x="2839" y="3501"/>
                <a:chExt cx="755" cy="803"/>
              </a:xfrm>
            </p:grpSpPr>
            <p:pic>
              <p:nvPicPr>
                <p:cNvPr id="232" name="Picture 77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3" name="Freeform 772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773"/>
              <p:cNvGrpSpPr>
                <a:grpSpLocks/>
              </p:cNvGrpSpPr>
              <p:nvPr/>
            </p:nvGrpSpPr>
            <p:grpSpPr bwMode="auto">
              <a:xfrm flipH="1">
                <a:off x="3739" y="3311"/>
                <a:ext cx="269" cy="220"/>
                <a:chOff x="2839" y="3501"/>
                <a:chExt cx="755" cy="803"/>
              </a:xfrm>
            </p:grpSpPr>
            <p:pic>
              <p:nvPicPr>
                <p:cNvPr id="230" name="Picture 77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1" name="Freeform 775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776"/>
              <p:cNvGrpSpPr>
                <a:grpSpLocks/>
              </p:cNvGrpSpPr>
              <p:nvPr/>
            </p:nvGrpSpPr>
            <p:grpSpPr bwMode="auto">
              <a:xfrm>
                <a:off x="4126" y="3300"/>
                <a:ext cx="269" cy="221"/>
                <a:chOff x="2839" y="3501"/>
                <a:chExt cx="755" cy="803"/>
              </a:xfrm>
            </p:grpSpPr>
            <p:pic>
              <p:nvPicPr>
                <p:cNvPr id="228" name="Picture 77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9" name="Freeform 778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59" name="Picture 779" descr="car_icon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" y="1084"/>
                <a:ext cx="53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" name="Group 780"/>
              <p:cNvGrpSpPr>
                <a:grpSpLocks/>
              </p:cNvGrpSpPr>
              <p:nvPr/>
            </p:nvGrpSpPr>
            <p:grpSpPr bwMode="auto">
              <a:xfrm>
                <a:off x="3536" y="974"/>
                <a:ext cx="262" cy="243"/>
                <a:chOff x="2751" y="1851"/>
                <a:chExt cx="462" cy="478"/>
              </a:xfrm>
            </p:grpSpPr>
            <p:pic>
              <p:nvPicPr>
                <p:cNvPr id="226" name="Picture 781" descr="iphone_stylized_small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7" name="Picture 782" descr="antenna_radiation_stylized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roup 783"/>
              <p:cNvGrpSpPr>
                <a:grpSpLocks/>
              </p:cNvGrpSpPr>
              <p:nvPr/>
            </p:nvGrpSpPr>
            <p:grpSpPr bwMode="auto">
              <a:xfrm>
                <a:off x="5191" y="3151"/>
                <a:ext cx="143" cy="303"/>
                <a:chOff x="4140" y="429"/>
                <a:chExt cx="1425" cy="2396"/>
              </a:xfrm>
            </p:grpSpPr>
            <p:sp>
              <p:nvSpPr>
                <p:cNvPr id="194" name="Freeform 784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4 w 354"/>
                    <a:gd name="T1" fmla="*/ 0 h 2742"/>
                    <a:gd name="T2" fmla="*/ 19 w 354"/>
                    <a:gd name="T3" fmla="*/ 32 h 2742"/>
                    <a:gd name="T4" fmla="*/ 19 w 354"/>
                    <a:gd name="T5" fmla="*/ 246 h 2742"/>
                    <a:gd name="T6" fmla="*/ 0 w 354"/>
                    <a:gd name="T7" fmla="*/ 258 h 2742"/>
                    <a:gd name="T8" fmla="*/ 4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Rectangle 785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6" name="Freeform 786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1 w 211"/>
                    <a:gd name="T3" fmla="*/ 21 h 2537"/>
                    <a:gd name="T4" fmla="*/ 2 w 211"/>
                    <a:gd name="T5" fmla="*/ 23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787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3 h 226"/>
                    <a:gd name="T4" fmla="*/ 18 w 328"/>
                    <a:gd name="T5" fmla="*/ 23 h 226"/>
                    <a:gd name="T6" fmla="*/ 0 w 328"/>
                    <a:gd name="T7" fmla="*/ 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Rectangle 788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99" name="Group 789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24" name="AutoShape 79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25" name="AutoShape 79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200" name="Rectangle 792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201" name="Group 793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22" name="AutoShape 794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23" name="AutoShape 795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202" name="Rectangle 796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3" name="Rectangle 797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204" name="Group 798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20" name="AutoShape 79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21" name="AutoShape 80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205" name="Freeform 801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2 h 226"/>
                    <a:gd name="T4" fmla="*/ 18 w 328"/>
                    <a:gd name="T5" fmla="*/ 21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" name="Group 802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8" name="AutoShape 803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9" name="AutoShape 80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207" name="Rectangle 805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8" name="Freeform 806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7 w 296"/>
                    <a:gd name="T3" fmla="*/ 12 h 256"/>
                    <a:gd name="T4" fmla="*/ 17 w 296"/>
                    <a:gd name="T5" fmla="*/ 23 h 256"/>
                    <a:gd name="T6" fmla="*/ 0 w 296"/>
                    <a:gd name="T7" fmla="*/ 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807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8 w 304"/>
                    <a:gd name="T3" fmla="*/ 16 h 288"/>
                    <a:gd name="T4" fmla="*/ 16 w 304"/>
                    <a:gd name="T5" fmla="*/ 28 h 288"/>
                    <a:gd name="T6" fmla="*/ 2 w 304"/>
                    <a:gd name="T7" fmla="*/ 12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Oval 808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" name="Freeform 809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1 h 240"/>
                    <a:gd name="T2" fmla="*/ 2 w 306"/>
                    <a:gd name="T3" fmla="*/ 23 h 240"/>
                    <a:gd name="T4" fmla="*/ 18 w 306"/>
                    <a:gd name="T5" fmla="*/ 11 h 240"/>
                    <a:gd name="T6" fmla="*/ 17 w 306"/>
                    <a:gd name="T7" fmla="*/ 0 h 240"/>
                    <a:gd name="T8" fmla="*/ 0 w 306"/>
                    <a:gd name="T9" fmla="*/ 1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AutoShape 810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3" name="AutoShape 811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4" name="Oval 812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" name="Oval 813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6" name="Oval 814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" name="Rectangle 815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2" name="Group 816"/>
              <p:cNvGrpSpPr>
                <a:grpSpLocks/>
              </p:cNvGrpSpPr>
              <p:nvPr/>
            </p:nvGrpSpPr>
            <p:grpSpPr bwMode="auto">
              <a:xfrm>
                <a:off x="4992" y="3341"/>
                <a:ext cx="143" cy="303"/>
                <a:chOff x="4140" y="429"/>
                <a:chExt cx="1425" cy="2396"/>
              </a:xfrm>
            </p:grpSpPr>
            <p:sp>
              <p:nvSpPr>
                <p:cNvPr id="162" name="Freeform 817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7"/>
                </a:xfrm>
                <a:custGeom>
                  <a:avLst/>
                  <a:gdLst>
                    <a:gd name="T0" fmla="*/ 4 w 354"/>
                    <a:gd name="T1" fmla="*/ 0 h 2742"/>
                    <a:gd name="T2" fmla="*/ 19 w 354"/>
                    <a:gd name="T3" fmla="*/ 32 h 2742"/>
                    <a:gd name="T4" fmla="*/ 19 w 354"/>
                    <a:gd name="T5" fmla="*/ 246 h 2742"/>
                    <a:gd name="T6" fmla="*/ 0 w 354"/>
                    <a:gd name="T7" fmla="*/ 258 h 2742"/>
                    <a:gd name="T8" fmla="*/ 4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Rectangle 818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" name="Freeform 819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1 w 211"/>
                    <a:gd name="T3" fmla="*/ 21 h 2537"/>
                    <a:gd name="T4" fmla="*/ 2 w 211"/>
                    <a:gd name="T5" fmla="*/ 23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820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3 h 226"/>
                    <a:gd name="T4" fmla="*/ 18 w 328"/>
                    <a:gd name="T5" fmla="*/ 23 h 226"/>
                    <a:gd name="T6" fmla="*/ 0 w 328"/>
                    <a:gd name="T7" fmla="*/ 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Rectangle 821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67" name="Group 822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92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93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68" name="Rectangle 825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69" name="Group 826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90" name="AutoShape 82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91" name="AutoShape 828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70" name="Rectangle 829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1" name="Rectangle 830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72" name="Group 831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88" name="AutoShape 832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89" name="AutoShape 833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73" name="Freeform 834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8 w 328"/>
                    <a:gd name="T3" fmla="*/ 12 h 226"/>
                    <a:gd name="T4" fmla="*/ 18 w 328"/>
                    <a:gd name="T5" fmla="*/ 21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" name="Group 835"/>
                <p:cNvGrpSpPr>
                  <a:grpSpLocks/>
                </p:cNvGrpSpPr>
                <p:nvPr/>
              </p:nvGrpSpPr>
              <p:grpSpPr bwMode="auto">
                <a:xfrm>
                  <a:off x="4738" y="1330"/>
                  <a:ext cx="589" cy="134"/>
                  <a:chOff x="612" y="2571"/>
                  <a:chExt cx="733" cy="134"/>
                </a:xfrm>
              </p:grpSpPr>
              <p:sp>
                <p:nvSpPr>
                  <p:cNvPr id="186" name="AutoShape 83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87" name="AutoShape 83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0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75" name="Rectangle 838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6" name="Freeform 839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7 w 296"/>
                    <a:gd name="T3" fmla="*/ 12 h 256"/>
                    <a:gd name="T4" fmla="*/ 17 w 296"/>
                    <a:gd name="T5" fmla="*/ 23 h 256"/>
                    <a:gd name="T6" fmla="*/ 0 w 296"/>
                    <a:gd name="T7" fmla="*/ 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840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8 w 304"/>
                    <a:gd name="T3" fmla="*/ 16 h 288"/>
                    <a:gd name="T4" fmla="*/ 16 w 304"/>
                    <a:gd name="T5" fmla="*/ 28 h 288"/>
                    <a:gd name="T6" fmla="*/ 2 w 304"/>
                    <a:gd name="T7" fmla="*/ 12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Oval 841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9" name="Freeform 842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1 h 240"/>
                    <a:gd name="T2" fmla="*/ 2 w 306"/>
                    <a:gd name="T3" fmla="*/ 23 h 240"/>
                    <a:gd name="T4" fmla="*/ 18 w 306"/>
                    <a:gd name="T5" fmla="*/ 11 h 240"/>
                    <a:gd name="T6" fmla="*/ 17 w 306"/>
                    <a:gd name="T7" fmla="*/ 0 h 240"/>
                    <a:gd name="T8" fmla="*/ 0 w 306"/>
                    <a:gd name="T9" fmla="*/ 1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AutoShape 843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1" name="AutoShape 844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2" name="Oval 845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3" name="Oval 846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4" name="Oval 847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" name="Rectangle 848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3" name="Group 849"/>
              <p:cNvGrpSpPr>
                <a:grpSpLocks/>
              </p:cNvGrpSpPr>
              <p:nvPr/>
            </p:nvGrpSpPr>
            <p:grpSpPr bwMode="auto">
              <a:xfrm>
                <a:off x="3340" y="1287"/>
                <a:ext cx="337" cy="257"/>
                <a:chOff x="877" y="1008"/>
                <a:chExt cx="2747" cy="2591"/>
              </a:xfrm>
            </p:grpSpPr>
            <p:pic>
              <p:nvPicPr>
                <p:cNvPr id="139" name="Picture 850" descr="antenna_stylized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" name="Picture 851" descr="laptop_keyboard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Freeform 852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42" name="Picture 853" descr="screen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" name="Freeform 854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855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856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857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858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859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9" name="Group 860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56" name="Freeform 861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862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863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864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865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866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0" name="Freeform 867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868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869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870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871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872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873"/>
              <p:cNvGrpSpPr>
                <a:grpSpLocks/>
              </p:cNvGrpSpPr>
              <p:nvPr/>
            </p:nvGrpSpPr>
            <p:grpSpPr bwMode="auto">
              <a:xfrm>
                <a:off x="4329" y="3456"/>
                <a:ext cx="299" cy="257"/>
                <a:chOff x="877" y="1008"/>
                <a:chExt cx="2747" cy="2591"/>
              </a:xfrm>
            </p:grpSpPr>
            <p:pic>
              <p:nvPicPr>
                <p:cNvPr id="116" name="Picture 874" descr="antenna_stylized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" name="Picture 875" descr="laptop_keyboard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Freeform 876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19" name="Picture 877" descr="screen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" name="Freeform 878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879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880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881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882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883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6" name="Group 884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33" name="Freeform 885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886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887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888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889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890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891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892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893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894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895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896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897"/>
              <p:cNvGrpSpPr>
                <a:grpSpLocks/>
              </p:cNvGrpSpPr>
              <p:nvPr/>
            </p:nvGrpSpPr>
            <p:grpSpPr bwMode="auto">
              <a:xfrm>
                <a:off x="3503" y="1916"/>
                <a:ext cx="280" cy="257"/>
                <a:chOff x="877" y="1008"/>
                <a:chExt cx="2747" cy="2591"/>
              </a:xfrm>
            </p:grpSpPr>
            <p:pic>
              <p:nvPicPr>
                <p:cNvPr id="93" name="Picture 898" descr="antenna_stylized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899" descr="laptop_keyboard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Freeform 900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6" name="Picture 901" descr="screen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" name="Freeform 902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903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904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905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906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907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" name="Group 908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110" name="Freeform 909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910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911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912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913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914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" name="Freeform 915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916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917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918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919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920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921"/>
              <p:cNvGrpSpPr>
                <a:grpSpLocks/>
              </p:cNvGrpSpPr>
              <p:nvPr/>
            </p:nvGrpSpPr>
            <p:grpSpPr bwMode="auto">
              <a:xfrm flipH="1">
                <a:off x="3742" y="2030"/>
                <a:ext cx="261" cy="235"/>
                <a:chOff x="2839" y="3501"/>
                <a:chExt cx="755" cy="803"/>
              </a:xfrm>
            </p:grpSpPr>
            <p:pic>
              <p:nvPicPr>
                <p:cNvPr id="91" name="Picture 92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Freeform 923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924"/>
              <p:cNvGrpSpPr>
                <a:grpSpLocks/>
              </p:cNvGrpSpPr>
              <p:nvPr/>
            </p:nvGrpSpPr>
            <p:grpSpPr bwMode="auto">
              <a:xfrm>
                <a:off x="4603" y="3416"/>
                <a:ext cx="299" cy="257"/>
                <a:chOff x="877" y="1008"/>
                <a:chExt cx="2747" cy="2591"/>
              </a:xfrm>
            </p:grpSpPr>
            <p:pic>
              <p:nvPicPr>
                <p:cNvPr id="68" name="Picture 925" descr="antenna_stylized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9" name="Picture 926" descr="laptop_keyboard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Freeform 927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4 w 2982"/>
                    <a:gd name="T5" fmla="*/ 1 h 2442"/>
                    <a:gd name="T6" fmla="*/ 4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1" name="Picture 928" descr="screen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" name="Freeform 929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4 w 2528"/>
                    <a:gd name="T3" fmla="*/ 1 h 455"/>
                    <a:gd name="T4" fmla="*/ 4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930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1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931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1 w 756"/>
                    <a:gd name="T1" fmla="*/ 0 h 2184"/>
                    <a:gd name="T2" fmla="*/ 1 w 756"/>
                    <a:gd name="T3" fmla="*/ 1 h 2184"/>
                    <a:gd name="T4" fmla="*/ 0 w 756"/>
                    <a:gd name="T5" fmla="*/ 1 h 2184"/>
                    <a:gd name="T6" fmla="*/ 1 w 756"/>
                    <a:gd name="T7" fmla="*/ 1 h 2184"/>
                    <a:gd name="T8" fmla="*/ 1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932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4 w 2773"/>
                    <a:gd name="T5" fmla="*/ 1 h 738"/>
                    <a:gd name="T6" fmla="*/ 4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933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3 w 637"/>
                    <a:gd name="T1" fmla="*/ 0 h 1659"/>
                    <a:gd name="T2" fmla="*/ 3 w 637"/>
                    <a:gd name="T3" fmla="*/ 0 h 1659"/>
                    <a:gd name="T4" fmla="*/ 1 w 637"/>
                    <a:gd name="T5" fmla="*/ 21 h 1659"/>
                    <a:gd name="T6" fmla="*/ 0 w 637"/>
                    <a:gd name="T7" fmla="*/ 21 h 1659"/>
                    <a:gd name="T8" fmla="*/ 3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934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3 w 2216"/>
                    <a:gd name="T5" fmla="*/ 7 h 550"/>
                    <a:gd name="T6" fmla="*/ 13 w 2216"/>
                    <a:gd name="T7" fmla="*/ 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8" name="Group 935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85" name="Freeform 936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937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938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939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940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941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Freeform 942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3 h 792"/>
                    <a:gd name="T2" fmla="*/ 2 w 990"/>
                    <a:gd name="T3" fmla="*/ 0 h 792"/>
                    <a:gd name="T4" fmla="*/ 2 w 990"/>
                    <a:gd name="T5" fmla="*/ 1 h 792"/>
                    <a:gd name="T6" fmla="*/ 0 w 990"/>
                    <a:gd name="T7" fmla="*/ 3 h 792"/>
                    <a:gd name="T8" fmla="*/ 1 w 990"/>
                    <a:gd name="T9" fmla="*/ 3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943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6 w 2532"/>
                    <a:gd name="T5" fmla="*/ 3 h 723"/>
                    <a:gd name="T6" fmla="*/ 6 w 2532"/>
                    <a:gd name="T7" fmla="*/ 3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944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945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2 w 1176"/>
                    <a:gd name="T1" fmla="*/ 0 h 606"/>
                    <a:gd name="T2" fmla="*/ 0 w 1176"/>
                    <a:gd name="T3" fmla="*/ 2 h 606"/>
                    <a:gd name="T4" fmla="*/ 1 w 1176"/>
                    <a:gd name="T5" fmla="*/ 2 h 606"/>
                    <a:gd name="T6" fmla="*/ 2 w 1176"/>
                    <a:gd name="T7" fmla="*/ 1 h 606"/>
                    <a:gd name="T8" fmla="*/ 2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946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2 w 2532"/>
                    <a:gd name="T5" fmla="*/ 1 h 723"/>
                    <a:gd name="T6" fmla="*/ 2 w 2532"/>
                    <a:gd name="T7" fmla="*/ 1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947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 h 723"/>
                    <a:gd name="T6" fmla="*/ 0 w 2532"/>
                    <a:gd name="T7" fmla="*/ 3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2" name="Line 1034"/>
            <p:cNvSpPr>
              <a:spLocks noChangeShapeType="1"/>
            </p:cNvSpPr>
            <p:nvPr/>
          </p:nvSpPr>
          <p:spPr bwMode="auto">
            <a:xfrm flipH="1">
              <a:off x="6221414" y="1852613"/>
              <a:ext cx="503237" cy="13890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035"/>
            <p:cNvSpPr>
              <a:spLocks noChangeShapeType="1"/>
            </p:cNvSpPr>
            <p:nvPr/>
          </p:nvSpPr>
          <p:spPr bwMode="auto">
            <a:xfrm>
              <a:off x="5565776" y="2438400"/>
              <a:ext cx="238125" cy="2568575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1036"/>
            <p:cNvSpPr>
              <a:spLocks noChangeShapeType="1"/>
            </p:cNvSpPr>
            <p:nvPr/>
          </p:nvSpPr>
          <p:spPr bwMode="auto">
            <a:xfrm>
              <a:off x="6275388" y="3581400"/>
              <a:ext cx="1198562" cy="1997075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7" name="TextBox 386"/>
          <p:cNvSpPr txBox="1"/>
          <p:nvPr/>
        </p:nvSpPr>
        <p:spPr>
          <a:xfrm>
            <a:off x="7225378" y="480161"/>
            <a:ext cx="9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peer</a:t>
            </a:r>
            <a:endParaRPr lang="en-US" sz="2400" b="1" dirty="0"/>
          </a:p>
        </p:txBody>
      </p:sp>
      <p:sp>
        <p:nvSpPr>
          <p:cNvPr id="388" name="TextBox 387"/>
          <p:cNvSpPr txBox="1"/>
          <p:nvPr/>
        </p:nvSpPr>
        <p:spPr>
          <a:xfrm>
            <a:off x="7591547" y="5570092"/>
            <a:ext cx="9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peer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7675329" y="10660023"/>
            <a:ext cx="9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peer</a:t>
            </a:r>
            <a:endParaRPr lang="en-US" sz="2400" b="1" dirty="0"/>
          </a:p>
        </p:txBody>
      </p:sp>
      <p:sp>
        <p:nvSpPr>
          <p:cNvPr id="772" name="TextBox 771"/>
          <p:cNvSpPr txBox="1"/>
          <p:nvPr/>
        </p:nvSpPr>
        <p:spPr>
          <a:xfrm>
            <a:off x="10179431" y="6274143"/>
            <a:ext cx="9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peer</a:t>
            </a:r>
          </a:p>
        </p:txBody>
      </p:sp>
      <p:sp>
        <p:nvSpPr>
          <p:cNvPr id="773" name="TextBox 772"/>
          <p:cNvSpPr txBox="1"/>
          <p:nvPr/>
        </p:nvSpPr>
        <p:spPr>
          <a:xfrm>
            <a:off x="8871889" y="2535108"/>
            <a:ext cx="9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peer</a:t>
            </a:r>
          </a:p>
        </p:txBody>
      </p:sp>
      <p:sp>
        <p:nvSpPr>
          <p:cNvPr id="774" name="TextBox 773"/>
          <p:cNvSpPr txBox="1"/>
          <p:nvPr/>
        </p:nvSpPr>
        <p:spPr>
          <a:xfrm>
            <a:off x="9209353" y="-46782"/>
            <a:ext cx="9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peer</a:t>
            </a:r>
          </a:p>
        </p:txBody>
      </p:sp>
    </p:spTree>
    <p:extLst>
      <p:ext uri="{BB962C8B-B14F-4D97-AF65-F5344CB8AC3E}">
        <p14:creationId xmlns:p14="http://schemas.microsoft.com/office/powerpoint/2010/main" val="149523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2667988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technically innovative P2P app.</a:t>
            </a:r>
          </a:p>
          <a:p>
            <a:r>
              <a:rPr lang="en-US" dirty="0"/>
              <a:t>Allowed music </a:t>
            </a:r>
            <a:r>
              <a:rPr lang="en-US" i="1" dirty="0">
                <a:solidFill>
                  <a:schemeClr val="accent6"/>
                </a:solidFill>
              </a:rPr>
              <a:t>piracy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on massive scale in 2000-2001.</a:t>
            </a:r>
          </a:p>
          <a:p>
            <a:r>
              <a:rPr lang="en-US" dirty="0"/>
              <a:t>Shut down after several copyright lawsuits.</a:t>
            </a:r>
          </a:p>
          <a:p>
            <a:r>
              <a:rPr lang="en-US" dirty="0"/>
              <a:t>Inspired </a:t>
            </a:r>
            <a:r>
              <a:rPr lang="en-US" dirty="0" err="1"/>
              <a:t>BitTorrent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3983"/>
            <a:ext cx="9125891" cy="1873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3851" y="2624753"/>
            <a:ext cx="781353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was it important for Napster to use a peer-to-peer architecture?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3105F5-24E8-9A45-BA18-2345F7F18AEC}"/>
              </a:ext>
            </a:extLst>
          </p:cNvPr>
          <p:cNvGrpSpPr/>
          <p:nvPr/>
        </p:nvGrpSpPr>
        <p:grpSpPr>
          <a:xfrm>
            <a:off x="11114459" y="3286472"/>
            <a:ext cx="929898" cy="884264"/>
            <a:chOff x="10763181" y="2345404"/>
            <a:chExt cx="1139517" cy="1083596"/>
          </a:xfrm>
        </p:grpSpPr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4B210BE0-CE77-3A47-9772-C77AC9B5238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Octagon 9">
              <a:extLst>
                <a:ext uri="{FF2B5EF4-FFF2-40B4-BE49-F238E27FC236}">
                  <a16:creationId xmlns:a16="http://schemas.microsoft.com/office/drawing/2014/main" id="{1EA377AE-2DFC-AF4D-8436-68B5A3514CA7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B66778-EBA7-EB48-8C2F-7C4B8D8CCCD0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91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 Text Transport Protocol (HTTP)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dirty="0"/>
              <a:t>HTTP is a client-server data exchange protocol built on top of TCP</a:t>
            </a:r>
          </a:p>
          <a:p>
            <a:pPr lvl="1"/>
            <a:r>
              <a:rPr lang="en-US" dirty="0"/>
              <a:t>TCP provides a reliable, bi-directional data stream between two machines.</a:t>
            </a:r>
          </a:p>
          <a:p>
            <a:r>
              <a:rPr lang="en-US" dirty="0"/>
              <a:t>HTTP was invented for browsers to fetch pages from webservers</a:t>
            </a:r>
          </a:p>
          <a:p>
            <a:r>
              <a:rPr lang="en-US" b="1" dirty="0">
                <a:solidFill>
                  <a:schemeClr val="accent6"/>
                </a:solidFill>
              </a:rPr>
              <a:t>Request</a:t>
            </a:r>
            <a:r>
              <a:rPr lang="en-US" dirty="0"/>
              <a:t> specifies:</a:t>
            </a:r>
          </a:p>
          <a:p>
            <a:pPr lvl="1"/>
            <a:r>
              <a:rPr lang="en-US" dirty="0"/>
              <a:t>A human-readable header with: </a:t>
            </a:r>
            <a:r>
              <a:rPr lang="en-US" i="1" dirty="0">
                <a:solidFill>
                  <a:schemeClr val="accent6"/>
                </a:solidFill>
              </a:rPr>
              <a:t>URL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/>
                </a:solidFill>
              </a:rPr>
              <a:t>method</a:t>
            </a:r>
            <a:r>
              <a:rPr lang="en-US" dirty="0"/>
              <a:t>, (plus some optional headers)</a:t>
            </a:r>
          </a:p>
          <a:p>
            <a:pPr lvl="1"/>
            <a:r>
              <a:rPr lang="en-US" dirty="0"/>
              <a:t>An optional </a:t>
            </a:r>
            <a:r>
              <a:rPr lang="en-US" i="1" dirty="0">
                <a:solidFill>
                  <a:schemeClr val="accent6"/>
                </a:solidFill>
              </a:rPr>
              <a:t>body</a:t>
            </a:r>
            <a:r>
              <a:rPr lang="en-US" dirty="0"/>
              <a:t>, storing raw data (bytes).</a:t>
            </a:r>
          </a:p>
          <a:p>
            <a:r>
              <a:rPr lang="en-US" b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 includes:</a:t>
            </a:r>
          </a:p>
          <a:p>
            <a:pPr lvl="1"/>
            <a:r>
              <a:rPr lang="en-US" dirty="0"/>
              <a:t>A human-readable header with </a:t>
            </a:r>
            <a:r>
              <a:rPr lang="en-US" i="1" dirty="0">
                <a:solidFill>
                  <a:schemeClr val="accent6"/>
                </a:solidFill>
              </a:rPr>
              <a:t>response code</a:t>
            </a:r>
            <a:r>
              <a:rPr lang="en-US" dirty="0"/>
              <a:t>, (plus some optional headers)</a:t>
            </a:r>
          </a:p>
          <a:p>
            <a:pPr lvl="1"/>
            <a:r>
              <a:rPr lang="en-US" dirty="0"/>
              <a:t>An optional </a:t>
            </a:r>
            <a:r>
              <a:rPr lang="en-US" i="1" dirty="0">
                <a:solidFill>
                  <a:schemeClr val="accent6"/>
                </a:solidFill>
              </a:rPr>
              <a:t>body</a:t>
            </a:r>
          </a:p>
          <a:p>
            <a:r>
              <a:rPr lang="en-US" dirty="0"/>
              <a:t>HTTP is a </a:t>
            </a:r>
            <a:r>
              <a:rPr lang="en-US" b="1" dirty="0">
                <a:solidFill>
                  <a:schemeClr val="accent6"/>
                </a:solidFill>
              </a:rPr>
              <a:t>stateless</a:t>
            </a:r>
            <a:r>
              <a:rPr lang="en-US" dirty="0"/>
              <a:t> protocol:</a:t>
            </a:r>
          </a:p>
          <a:p>
            <a:pPr lvl="1"/>
            <a:r>
              <a:rPr lang="en-US" dirty="0"/>
              <a:t>Each request is self-contained – contains all info needed to give a response.</a:t>
            </a:r>
          </a:p>
          <a:p>
            <a:pPr lvl="1"/>
            <a:r>
              <a:rPr lang="en-US" dirty="0"/>
              <a:t>Meaning of requests are independent; servers need not remember past requests.</a:t>
            </a:r>
          </a:p>
        </p:txBody>
      </p:sp>
    </p:spTree>
    <p:extLst>
      <p:ext uri="{BB962C8B-B14F-4D97-AF65-F5344CB8AC3E}">
        <p14:creationId xmlns:p14="http://schemas.microsoft.com/office/powerpoint/2010/main" val="121784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Inversion-friend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A1E5FAA-CC73-964B-8CA3-7A794F8059E1}" vid="{37A25997-5C1F-D24B-AD4C-822FBE29A0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3942</TotalTime>
  <Words>2892</Words>
  <Application>Microsoft Macintosh PowerPoint</Application>
  <PresentationFormat>Widescreen</PresentationFormat>
  <Paragraphs>381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Andale Mono</vt:lpstr>
      <vt:lpstr>Arial</vt:lpstr>
      <vt:lpstr>Calibri</vt:lpstr>
      <vt:lpstr>Courier New</vt:lpstr>
      <vt:lpstr>Garamond</vt:lpstr>
      <vt:lpstr>Times New Roman</vt:lpstr>
      <vt:lpstr>Theme1</vt:lpstr>
      <vt:lpstr>CS-340 Introduction to Computer Networking  Lecture 3: Application-layer protocols, HTTP</vt:lpstr>
      <vt:lpstr>Last Lecture</vt:lpstr>
      <vt:lpstr>Separation of concerns</vt:lpstr>
      <vt:lpstr>Application-layer protocols</vt:lpstr>
      <vt:lpstr>Client-server architecture</vt:lpstr>
      <vt:lpstr>Key difference between client and servers</vt:lpstr>
      <vt:lpstr>Peer-to-peer architecture (P2P)</vt:lpstr>
      <vt:lpstr>Napster</vt:lpstr>
      <vt:lpstr>Hyper Text Transport Protocol (HTTP)</vt:lpstr>
      <vt:lpstr>Request:</vt:lpstr>
      <vt:lpstr>HTTP transaction steps</vt:lpstr>
      <vt:lpstr>HTTP methods and responses</vt:lpstr>
      <vt:lpstr>POST method is often used when client supplies data</vt:lpstr>
      <vt:lpstr>Response to login request gives user a cookie</vt:lpstr>
      <vt:lpstr>GET requests can send data in a URL’s query string</vt:lpstr>
      <vt:lpstr>The evolution of HTTP &amp; the Web</vt:lpstr>
      <vt:lpstr>A weather information service (REST API)</vt:lpstr>
      <vt:lpstr>REST API example (REpresentational State Transfer)</vt:lpstr>
      <vt:lpstr>Inputs and outputs for an API built on top of HTTP</vt:lpstr>
      <vt:lpstr>Why use HTTP for new applications?</vt:lpstr>
      <vt:lpstr>Simple Mail Transport Protocol</vt:lpstr>
      <vt:lpstr>Example</vt:lpstr>
      <vt:lpstr>SMTP telnet demo</vt:lpstr>
      <vt:lpstr>Try SMTP for yourself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234</cp:revision>
  <cp:lastPrinted>2018-10-08T16:43:06Z</cp:lastPrinted>
  <dcterms:created xsi:type="dcterms:W3CDTF">2017-09-19T21:33:23Z</dcterms:created>
  <dcterms:modified xsi:type="dcterms:W3CDTF">2020-09-21T22:27:37Z</dcterms:modified>
</cp:coreProperties>
</file>