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handoutMasterIdLst>
    <p:handoutMasterId r:id="rId35"/>
  </p:handoutMasterIdLst>
  <p:sldIdLst>
    <p:sldId id="256" r:id="rId2"/>
    <p:sldId id="257" r:id="rId3"/>
    <p:sldId id="288" r:id="rId4"/>
    <p:sldId id="286" r:id="rId5"/>
    <p:sldId id="258" r:id="rId6"/>
    <p:sldId id="260" r:id="rId7"/>
    <p:sldId id="259" r:id="rId8"/>
    <p:sldId id="268" r:id="rId9"/>
    <p:sldId id="269" r:id="rId10"/>
    <p:sldId id="261" r:id="rId11"/>
    <p:sldId id="262" r:id="rId12"/>
    <p:sldId id="263" r:id="rId13"/>
    <p:sldId id="264" r:id="rId14"/>
    <p:sldId id="265" r:id="rId15"/>
    <p:sldId id="266" r:id="rId16"/>
    <p:sldId id="267" r:id="rId17"/>
    <p:sldId id="270" r:id="rId18"/>
    <p:sldId id="289" r:id="rId19"/>
    <p:sldId id="292" r:id="rId20"/>
    <p:sldId id="272" r:id="rId21"/>
    <p:sldId id="278" r:id="rId22"/>
    <p:sldId id="290" r:id="rId23"/>
    <p:sldId id="273" r:id="rId24"/>
    <p:sldId id="279" r:id="rId25"/>
    <p:sldId id="281" r:id="rId26"/>
    <p:sldId id="280" r:id="rId27"/>
    <p:sldId id="291" r:id="rId28"/>
    <p:sldId id="274" r:id="rId29"/>
    <p:sldId id="284" r:id="rId30"/>
    <p:sldId id="275" r:id="rId31"/>
    <p:sldId id="287" r:id="rId32"/>
    <p:sldId id="28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7219861-5E0D-C644-9540-737B718C485A}">
          <p14:sldIdLst>
            <p14:sldId id="256"/>
            <p14:sldId id="257"/>
            <p14:sldId id="288"/>
            <p14:sldId id="286"/>
            <p14:sldId id="258"/>
            <p14:sldId id="260"/>
            <p14:sldId id="259"/>
            <p14:sldId id="268"/>
            <p14:sldId id="269"/>
            <p14:sldId id="261"/>
            <p14:sldId id="262"/>
            <p14:sldId id="263"/>
            <p14:sldId id="264"/>
            <p14:sldId id="265"/>
            <p14:sldId id="266"/>
            <p14:sldId id="267"/>
            <p14:sldId id="270"/>
            <p14:sldId id="289"/>
            <p14:sldId id="292"/>
            <p14:sldId id="272"/>
            <p14:sldId id="278"/>
            <p14:sldId id="290"/>
            <p14:sldId id="273"/>
            <p14:sldId id="279"/>
            <p14:sldId id="281"/>
            <p14:sldId id="280"/>
            <p14:sldId id="291"/>
            <p14:sldId id="274"/>
            <p14:sldId id="284"/>
            <p14:sldId id="275"/>
            <p14:sldId id="287"/>
            <p14:sldId id="28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55"/>
    <p:restoredTop sz="94690"/>
  </p:normalViewPr>
  <p:slideViewPr>
    <p:cSldViewPr snapToGrid="0" snapToObjects="1">
      <p:cViewPr varScale="1">
        <p:scale>
          <a:sx n="84" d="100"/>
          <a:sy n="84" d="100"/>
        </p:scale>
        <p:origin x="184" y="51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A91097-98C8-FE45-B63E-A689361303E4}" type="datetimeFigureOut">
              <a:rPr lang="en-US" smtClean="0"/>
              <a:t>9/16/20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2BE98C-46CD-DF40-A244-A5625579BE95}" type="slidenum">
              <a:rPr lang="en-US" smtClean="0"/>
              <a:t>‹#›</a:t>
            </a:fld>
            <a:endParaRPr lang="en-US"/>
          </a:p>
        </p:txBody>
      </p:sp>
    </p:spTree>
    <p:extLst>
      <p:ext uri="{BB962C8B-B14F-4D97-AF65-F5344CB8AC3E}">
        <p14:creationId xmlns:p14="http://schemas.microsoft.com/office/powerpoint/2010/main" val="432457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834C72-D733-5448-A03C-2F9CE3C7CCB3}" type="datetimeFigureOut">
              <a:rPr lang="en-US" smtClean="0"/>
              <a:t>9/16/20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8B1E31-8139-D340-BE89-3F6CE06B3536}" type="slidenum">
              <a:rPr lang="en-US" smtClean="0"/>
              <a:t>‹#›</a:t>
            </a:fld>
            <a:endParaRPr lang="en-US"/>
          </a:p>
        </p:txBody>
      </p:sp>
    </p:spTree>
    <p:extLst>
      <p:ext uri="{BB962C8B-B14F-4D97-AF65-F5344CB8AC3E}">
        <p14:creationId xmlns:p14="http://schemas.microsoft.com/office/powerpoint/2010/main" val="1236776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B1E31-8139-D340-BE89-3F6CE06B3536}" type="slidenum">
              <a:rPr lang="en-US" smtClean="0"/>
              <a:t>2</a:t>
            </a:fld>
            <a:endParaRPr lang="en-US"/>
          </a:p>
        </p:txBody>
      </p:sp>
    </p:spTree>
    <p:extLst>
      <p:ext uri="{BB962C8B-B14F-4D97-AF65-F5344CB8AC3E}">
        <p14:creationId xmlns:p14="http://schemas.microsoft.com/office/powerpoint/2010/main" val="1219704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8B1E31-8139-D340-BE89-3F6CE06B3536}" type="slidenum">
              <a:rPr lang="en-US" smtClean="0"/>
              <a:t>4</a:t>
            </a:fld>
            <a:endParaRPr lang="en-US"/>
          </a:p>
        </p:txBody>
      </p:sp>
    </p:spTree>
    <p:extLst>
      <p:ext uri="{BB962C8B-B14F-4D97-AF65-F5344CB8AC3E}">
        <p14:creationId xmlns:p14="http://schemas.microsoft.com/office/powerpoint/2010/main" val="863859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8B1E31-8139-D340-BE89-3F6CE06B3536}" type="slidenum">
              <a:rPr lang="en-US" smtClean="0"/>
              <a:t>18</a:t>
            </a:fld>
            <a:endParaRPr lang="en-US"/>
          </a:p>
        </p:txBody>
      </p:sp>
    </p:spTree>
    <p:extLst>
      <p:ext uri="{BB962C8B-B14F-4D97-AF65-F5344CB8AC3E}">
        <p14:creationId xmlns:p14="http://schemas.microsoft.com/office/powerpoint/2010/main" val="4152155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8B1E31-8139-D340-BE89-3F6CE06B3536}" type="slidenum">
              <a:rPr lang="en-US" smtClean="0"/>
              <a:t>20</a:t>
            </a:fld>
            <a:endParaRPr lang="en-US"/>
          </a:p>
        </p:txBody>
      </p:sp>
    </p:spTree>
    <p:extLst>
      <p:ext uri="{BB962C8B-B14F-4D97-AF65-F5344CB8AC3E}">
        <p14:creationId xmlns:p14="http://schemas.microsoft.com/office/powerpoint/2010/main" val="493126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8B1E31-8139-D340-BE89-3F6CE06B3536}" type="slidenum">
              <a:rPr lang="en-US" smtClean="0"/>
              <a:t>32</a:t>
            </a:fld>
            <a:endParaRPr lang="en-US"/>
          </a:p>
        </p:txBody>
      </p:sp>
    </p:spTree>
    <p:extLst>
      <p:ext uri="{BB962C8B-B14F-4D97-AF65-F5344CB8AC3E}">
        <p14:creationId xmlns:p14="http://schemas.microsoft.com/office/powerpoint/2010/main" val="1372996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28CB909-01C5-0048-81B0-8604E356718E}" type="datetimeFigureOut">
              <a:rPr lang="en-US" smtClean="0"/>
              <a:t>9/16/20</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7FE8D68A-910C-AD49-B346-DB2506993EA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28CB909-01C5-0048-81B0-8604E356718E}" type="datetimeFigureOut">
              <a:rPr lang="en-US" smtClean="0"/>
              <a:t>9/16/20</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7FE8D68A-910C-AD49-B346-DB2506993EA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3471" y="154984"/>
            <a:ext cx="11639227" cy="805912"/>
          </a:xfrm>
        </p:spPr>
        <p:txBody>
          <a:bodyPr/>
          <a:lstStyle/>
          <a:p>
            <a:r>
              <a:rPr lang="en-US"/>
              <a:t>Click to edit Master title style</a:t>
            </a:r>
          </a:p>
        </p:txBody>
      </p:sp>
      <p:sp>
        <p:nvSpPr>
          <p:cNvPr id="3" name="Content Placeholder 2"/>
          <p:cNvSpPr>
            <a:spLocks noGrp="1"/>
          </p:cNvSpPr>
          <p:nvPr>
            <p:ph sz="half" idx="1"/>
          </p:nvPr>
        </p:nvSpPr>
        <p:spPr>
          <a:xfrm>
            <a:off x="263471" y="1084881"/>
            <a:ext cx="5756329" cy="56258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084882"/>
            <a:ext cx="5730498" cy="56258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2475" y="139485"/>
            <a:ext cx="11747715" cy="883403"/>
          </a:xfrm>
        </p:spPr>
        <p:txBody>
          <a:bodyPr/>
          <a:lstStyle/>
          <a:p>
            <a:r>
              <a:rPr lang="en-US"/>
              <a:t>Click to edit Master title style</a:t>
            </a:r>
          </a:p>
        </p:txBody>
      </p:sp>
      <p:sp>
        <p:nvSpPr>
          <p:cNvPr id="3" name="Text Placeholder 2"/>
          <p:cNvSpPr>
            <a:spLocks noGrp="1"/>
          </p:cNvSpPr>
          <p:nvPr>
            <p:ph type="body" idx="1"/>
          </p:nvPr>
        </p:nvSpPr>
        <p:spPr>
          <a:xfrm>
            <a:off x="232474" y="1143794"/>
            <a:ext cx="5765101" cy="530023"/>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32475" y="1794724"/>
            <a:ext cx="5765101" cy="49315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143794"/>
            <a:ext cx="5807989" cy="530023"/>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1794723"/>
            <a:ext cx="5807988" cy="49315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C28CB909-01C5-0048-81B0-8604E356718E}" type="datetimeFigureOut">
              <a:rPr lang="en-US" smtClean="0"/>
              <a:t>9/16/20</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7FE8D68A-910C-AD49-B346-DB2506993EA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C28CB909-01C5-0048-81B0-8604E356718E}" type="datetimeFigureOut">
              <a:rPr lang="en-US" smtClean="0"/>
              <a:t>9/16/20</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7FE8D68A-910C-AD49-B346-DB2506993EA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3471" y="154983"/>
            <a:ext cx="11639227" cy="8834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63471" y="1146875"/>
            <a:ext cx="11639227" cy="55948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81853486-CDB8-D44E-A4CC-0B9B499F75FC}"/>
              </a:ext>
            </a:extLst>
          </p:cNvPr>
          <p:cNvSpPr txBox="1"/>
          <p:nvPr userDrawn="1"/>
        </p:nvSpPr>
        <p:spPr>
          <a:xfrm>
            <a:off x="11393905" y="154983"/>
            <a:ext cx="601579" cy="369332"/>
          </a:xfrm>
          <a:prstGeom prst="rect">
            <a:avLst/>
          </a:prstGeom>
          <a:noFill/>
        </p:spPr>
        <p:txBody>
          <a:bodyPr wrap="square" rtlCol="0">
            <a:spAutoFit/>
          </a:bodyPr>
          <a:lstStyle/>
          <a:p>
            <a:pPr algn="r"/>
            <a:fld id="{03E72132-18A4-A340-91B0-EAA9D08BB4B8}" type="slidenum">
              <a:rPr lang="en-US" smtClean="0"/>
              <a:pPr algn="r"/>
              <a:t>‹#›</a:t>
            </a:fld>
            <a:endParaRPr lang="en-US" dirty="0"/>
          </a:p>
        </p:txBody>
      </p:sp>
    </p:spTree>
    <p:extLst>
      <p:ext uri="{BB962C8B-B14F-4D97-AF65-F5344CB8AC3E}">
        <p14:creationId xmlns:p14="http://schemas.microsoft.com/office/powerpoint/2010/main" val="11824623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nytimes.com/interactive/2019/03/10/technology/internet-cables-oceans.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s://www2.telegeography.com/submarine-cable-faqs-frequently-asked-questions" TargetMode="External"/><Relationship Id="rId4" Type="http://schemas.openxmlformats.org/officeDocument/2006/relationships/hyperlink" Target="https://www.submarinecablemap.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murphy.wot.eecs.northwestern.edu:8000/" TargetMode="External"/><Relationship Id="rId2" Type="http://schemas.openxmlformats.org/officeDocument/2006/relationships/hyperlink" Target="http://murphy.wot.eecs.northwestern.edu/" TargetMode="External"/><Relationship Id="rId1" Type="http://schemas.openxmlformats.org/officeDocument/2006/relationships/slideLayout" Target="../slideLayouts/slideLayout2.xml"/><Relationship Id="rId6" Type="http://schemas.openxmlformats.org/officeDocument/2006/relationships/hyperlink" Target="https://murphy.wot.eecs.northwestern.edu/" TargetMode="External"/><Relationship Id="rId5" Type="http://schemas.openxmlformats.org/officeDocument/2006/relationships/hyperlink" Target="http://murphy.wot.eecs.northwestern.edu:8002/" TargetMode="External"/><Relationship Id="rId4" Type="http://schemas.openxmlformats.org/officeDocument/2006/relationships/hyperlink" Target="http://murphy.wot.eecs.northwestern.edu:8001/"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8.emf"/><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83403"/>
            <a:ext cx="9144000" cy="3433436"/>
          </a:xfrm>
        </p:spPr>
        <p:txBody>
          <a:bodyPr anchor="ctr">
            <a:normAutofit fontScale="90000"/>
          </a:bodyPr>
          <a:lstStyle/>
          <a:p>
            <a:r>
              <a:rPr lang="en-US" sz="5400" dirty="0">
                <a:solidFill>
                  <a:schemeClr val="tx1"/>
                </a:solidFill>
              </a:rPr>
              <a:t>CS-340 Introduction to Computer Networking</a:t>
            </a:r>
            <a:br>
              <a:rPr lang="en-US" sz="5400" dirty="0">
                <a:solidFill>
                  <a:schemeClr val="tx1"/>
                </a:solidFill>
              </a:rPr>
            </a:br>
            <a:br>
              <a:rPr lang="en-US" sz="1800" dirty="0"/>
            </a:br>
            <a:r>
              <a:rPr lang="en-US" dirty="0"/>
              <a:t>Lecture 2: The Internet core,</a:t>
            </a:r>
            <a:br>
              <a:rPr lang="en-US" dirty="0"/>
            </a:br>
            <a:r>
              <a:rPr lang="en-US" dirty="0"/>
              <a:t>and Layering</a:t>
            </a:r>
          </a:p>
        </p:txBody>
      </p:sp>
      <p:sp>
        <p:nvSpPr>
          <p:cNvPr id="3" name="Subtitle 2"/>
          <p:cNvSpPr>
            <a:spLocks noGrp="1"/>
          </p:cNvSpPr>
          <p:nvPr>
            <p:ph type="subTitle" idx="1"/>
          </p:nvPr>
        </p:nvSpPr>
        <p:spPr>
          <a:xfrm>
            <a:off x="1524000" y="4602995"/>
            <a:ext cx="9144000" cy="1135251"/>
          </a:xfrm>
        </p:spPr>
        <p:txBody>
          <a:bodyPr>
            <a:normAutofit/>
          </a:bodyPr>
          <a:lstStyle/>
          <a:p>
            <a:r>
              <a:rPr lang="en-US" sz="2800" dirty="0"/>
              <a:t>Steve Tarzia</a:t>
            </a:r>
          </a:p>
        </p:txBody>
      </p:sp>
      <p:sp>
        <p:nvSpPr>
          <p:cNvPr id="4" name="TextBox 3"/>
          <p:cNvSpPr txBox="1"/>
          <p:nvPr/>
        </p:nvSpPr>
        <p:spPr>
          <a:xfrm>
            <a:off x="5397190" y="6086395"/>
            <a:ext cx="6443516" cy="369332"/>
          </a:xfrm>
          <a:prstGeom prst="rect">
            <a:avLst/>
          </a:prstGeom>
          <a:noFill/>
        </p:spPr>
        <p:txBody>
          <a:bodyPr wrap="square" rtlCol="0">
            <a:spAutoFit/>
          </a:bodyPr>
          <a:lstStyle/>
          <a:p>
            <a:pPr algn="r"/>
            <a:r>
              <a:rPr lang="en-US" i="1"/>
              <a:t>Many diagrams &amp; slides </a:t>
            </a:r>
            <a:r>
              <a:rPr lang="en-US" i="1" dirty="0"/>
              <a:t>are adapted from those by J.F Kurose and K.W. Ross</a:t>
            </a:r>
          </a:p>
        </p:txBody>
      </p:sp>
    </p:spTree>
    <p:extLst>
      <p:ext uri="{BB962C8B-B14F-4D97-AF65-F5344CB8AC3E}">
        <p14:creationId xmlns:p14="http://schemas.microsoft.com/office/powerpoint/2010/main" val="301514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Internet is a network of networks</a:t>
            </a:r>
          </a:p>
        </p:txBody>
      </p:sp>
      <p:sp>
        <p:nvSpPr>
          <p:cNvPr id="3" name="Content Placeholder 2"/>
          <p:cNvSpPr>
            <a:spLocks noGrp="1"/>
          </p:cNvSpPr>
          <p:nvPr>
            <p:ph idx="1"/>
          </p:nvPr>
        </p:nvSpPr>
        <p:spPr>
          <a:xfrm>
            <a:off x="263471" y="1146875"/>
            <a:ext cx="11639227" cy="1179466"/>
          </a:xfrm>
        </p:spPr>
        <p:txBody>
          <a:bodyPr/>
          <a:lstStyle/>
          <a:p>
            <a:r>
              <a:rPr lang="en-US" dirty="0"/>
              <a:t>We know that each local area will have its own telephone and cable companies, universities, etc.  </a:t>
            </a:r>
            <a:r>
              <a:rPr lang="en-US" i="1" dirty="0"/>
              <a:t>How should we connect all these local ISPs?</a:t>
            </a:r>
          </a:p>
        </p:txBody>
      </p:sp>
      <p:grpSp>
        <p:nvGrpSpPr>
          <p:cNvPr id="4" name="Group 5"/>
          <p:cNvGrpSpPr>
            <a:grpSpLocks/>
          </p:cNvGrpSpPr>
          <p:nvPr/>
        </p:nvGrpSpPr>
        <p:grpSpPr bwMode="auto">
          <a:xfrm>
            <a:off x="1772003" y="2052923"/>
            <a:ext cx="8569110" cy="4744007"/>
            <a:chOff x="62604" y="1813323"/>
            <a:chExt cx="8567957" cy="4744370"/>
          </a:xfrm>
        </p:grpSpPr>
        <p:grpSp>
          <p:nvGrpSpPr>
            <p:cNvPr id="5" name="Group 4"/>
            <p:cNvGrpSpPr>
              <a:grpSpLocks/>
            </p:cNvGrpSpPr>
            <p:nvPr/>
          </p:nvGrpSpPr>
          <p:grpSpPr bwMode="auto">
            <a:xfrm>
              <a:off x="1529396" y="2297655"/>
              <a:ext cx="687665" cy="418253"/>
              <a:chOff x="3053396" y="4304255"/>
              <a:chExt cx="687665" cy="418253"/>
            </a:xfrm>
          </p:grpSpPr>
          <p:sp>
            <p:nvSpPr>
              <p:cNvPr id="57"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58" name="TextBox 1"/>
              <p:cNvSpPr txBox="1">
                <a:spLocks noChangeArrowheads="1"/>
              </p:cNvSpPr>
              <p:nvPr/>
            </p:nvSpPr>
            <p:spPr bwMode="auto">
              <a:xfrm>
                <a:off x="3078789" y="4323258"/>
                <a:ext cx="662272" cy="3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200">
                    <a:latin typeface="Arial" charset="0"/>
                  </a:rPr>
                  <a:t>access</a:t>
                </a:r>
              </a:p>
              <a:p>
                <a:pPr algn="ctr">
                  <a:lnSpc>
                    <a:spcPts val="1000"/>
                  </a:lnSpc>
                  <a:spcBef>
                    <a:spcPct val="0"/>
                  </a:spcBef>
                  <a:buClrTx/>
                  <a:buSzTx/>
                  <a:buFontTx/>
                  <a:buNone/>
                </a:pPr>
                <a:r>
                  <a:rPr lang="en-US" altLang="en-US" sz="1200">
                    <a:latin typeface="Arial" charset="0"/>
                  </a:rPr>
                  <a:t>net</a:t>
                </a:r>
              </a:p>
            </p:txBody>
          </p:sp>
        </p:grpSp>
        <p:grpSp>
          <p:nvGrpSpPr>
            <p:cNvPr id="6" name="Group 131"/>
            <p:cNvGrpSpPr>
              <a:grpSpLocks/>
            </p:cNvGrpSpPr>
            <p:nvPr/>
          </p:nvGrpSpPr>
          <p:grpSpPr bwMode="auto">
            <a:xfrm>
              <a:off x="373696" y="3097755"/>
              <a:ext cx="687665" cy="418253"/>
              <a:chOff x="3053396" y="4304255"/>
              <a:chExt cx="687665" cy="418253"/>
            </a:xfrm>
          </p:grpSpPr>
          <p:sp>
            <p:nvSpPr>
              <p:cNvPr id="55"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56" name="TextBox 133"/>
              <p:cNvSpPr txBox="1">
                <a:spLocks noChangeArrowheads="1"/>
              </p:cNvSpPr>
              <p:nvPr/>
            </p:nvSpPr>
            <p:spPr bwMode="auto">
              <a:xfrm>
                <a:off x="3078789" y="4323258"/>
                <a:ext cx="662272" cy="3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200">
                    <a:latin typeface="Arial" charset="0"/>
                  </a:rPr>
                  <a:t>access</a:t>
                </a:r>
              </a:p>
              <a:p>
                <a:pPr algn="ctr">
                  <a:lnSpc>
                    <a:spcPts val="1000"/>
                  </a:lnSpc>
                  <a:spcBef>
                    <a:spcPct val="0"/>
                  </a:spcBef>
                  <a:buClrTx/>
                  <a:buSzTx/>
                  <a:buFontTx/>
                  <a:buNone/>
                </a:pPr>
                <a:r>
                  <a:rPr lang="en-US" altLang="en-US" sz="1200">
                    <a:latin typeface="Arial" charset="0"/>
                  </a:rPr>
                  <a:t>net</a:t>
                </a:r>
              </a:p>
            </p:txBody>
          </p:sp>
        </p:grpSp>
        <p:grpSp>
          <p:nvGrpSpPr>
            <p:cNvPr id="7" name="Group 135"/>
            <p:cNvGrpSpPr>
              <a:grpSpLocks/>
            </p:cNvGrpSpPr>
            <p:nvPr/>
          </p:nvGrpSpPr>
          <p:grpSpPr bwMode="auto">
            <a:xfrm>
              <a:off x="6037896" y="2551655"/>
              <a:ext cx="687665" cy="418253"/>
              <a:chOff x="3053396" y="4304255"/>
              <a:chExt cx="687665" cy="418253"/>
            </a:xfrm>
          </p:grpSpPr>
          <p:sp>
            <p:nvSpPr>
              <p:cNvPr id="53"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54" name="TextBox 137"/>
              <p:cNvSpPr txBox="1">
                <a:spLocks noChangeArrowheads="1"/>
              </p:cNvSpPr>
              <p:nvPr/>
            </p:nvSpPr>
            <p:spPr bwMode="auto">
              <a:xfrm>
                <a:off x="3078789" y="4323258"/>
                <a:ext cx="662272" cy="3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200" dirty="0">
                    <a:latin typeface="Arial" charset="0"/>
                  </a:rPr>
                  <a:t>access</a:t>
                </a:r>
              </a:p>
              <a:p>
                <a:pPr algn="ctr">
                  <a:lnSpc>
                    <a:spcPts val="1000"/>
                  </a:lnSpc>
                  <a:spcBef>
                    <a:spcPct val="0"/>
                  </a:spcBef>
                  <a:buClrTx/>
                  <a:buSzTx/>
                  <a:buFontTx/>
                  <a:buNone/>
                </a:pPr>
                <a:r>
                  <a:rPr lang="en-US" altLang="en-US" sz="1200" dirty="0">
                    <a:latin typeface="Arial" charset="0"/>
                  </a:rPr>
                  <a:t>net</a:t>
                </a:r>
              </a:p>
            </p:txBody>
          </p:sp>
        </p:grpSp>
        <p:grpSp>
          <p:nvGrpSpPr>
            <p:cNvPr id="8" name="Group 138"/>
            <p:cNvGrpSpPr>
              <a:grpSpLocks/>
            </p:cNvGrpSpPr>
            <p:nvPr/>
          </p:nvGrpSpPr>
          <p:grpSpPr bwMode="auto">
            <a:xfrm>
              <a:off x="945196" y="5409155"/>
              <a:ext cx="687665" cy="418253"/>
              <a:chOff x="3053396" y="4304255"/>
              <a:chExt cx="687665" cy="418253"/>
            </a:xfrm>
          </p:grpSpPr>
          <p:sp>
            <p:nvSpPr>
              <p:cNvPr id="51"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52" name="TextBox 140"/>
              <p:cNvSpPr txBox="1">
                <a:spLocks noChangeArrowheads="1"/>
              </p:cNvSpPr>
              <p:nvPr/>
            </p:nvSpPr>
            <p:spPr bwMode="auto">
              <a:xfrm>
                <a:off x="3078789" y="4323258"/>
                <a:ext cx="662272" cy="3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200">
                    <a:latin typeface="Arial" charset="0"/>
                  </a:rPr>
                  <a:t>access</a:t>
                </a:r>
              </a:p>
              <a:p>
                <a:pPr algn="ctr">
                  <a:lnSpc>
                    <a:spcPts val="1000"/>
                  </a:lnSpc>
                  <a:spcBef>
                    <a:spcPct val="0"/>
                  </a:spcBef>
                  <a:buClrTx/>
                  <a:buSzTx/>
                  <a:buFontTx/>
                  <a:buNone/>
                </a:pPr>
                <a:r>
                  <a:rPr lang="en-US" altLang="en-US" sz="1200">
                    <a:latin typeface="Arial" charset="0"/>
                  </a:rPr>
                  <a:t>net</a:t>
                </a:r>
              </a:p>
            </p:txBody>
          </p:sp>
        </p:grpSp>
        <p:grpSp>
          <p:nvGrpSpPr>
            <p:cNvPr id="9" name="Group 141"/>
            <p:cNvGrpSpPr>
              <a:grpSpLocks/>
            </p:cNvGrpSpPr>
            <p:nvPr/>
          </p:nvGrpSpPr>
          <p:grpSpPr bwMode="auto">
            <a:xfrm>
              <a:off x="526096" y="4786855"/>
              <a:ext cx="687665" cy="418253"/>
              <a:chOff x="3053396" y="4304255"/>
              <a:chExt cx="687665" cy="418253"/>
            </a:xfrm>
          </p:grpSpPr>
          <p:sp>
            <p:nvSpPr>
              <p:cNvPr id="49"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50" name="TextBox 143"/>
              <p:cNvSpPr txBox="1">
                <a:spLocks noChangeArrowheads="1"/>
              </p:cNvSpPr>
              <p:nvPr/>
            </p:nvSpPr>
            <p:spPr bwMode="auto">
              <a:xfrm>
                <a:off x="3078789" y="4323258"/>
                <a:ext cx="662272" cy="3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200">
                    <a:latin typeface="Arial" charset="0"/>
                  </a:rPr>
                  <a:t>access</a:t>
                </a:r>
              </a:p>
              <a:p>
                <a:pPr algn="ctr">
                  <a:lnSpc>
                    <a:spcPts val="1000"/>
                  </a:lnSpc>
                  <a:spcBef>
                    <a:spcPct val="0"/>
                  </a:spcBef>
                  <a:buClrTx/>
                  <a:buSzTx/>
                  <a:buFontTx/>
                  <a:buNone/>
                </a:pPr>
                <a:r>
                  <a:rPr lang="en-US" altLang="en-US" sz="1200">
                    <a:latin typeface="Arial" charset="0"/>
                  </a:rPr>
                  <a:t>net</a:t>
                </a:r>
              </a:p>
            </p:txBody>
          </p:sp>
        </p:grpSp>
        <p:grpSp>
          <p:nvGrpSpPr>
            <p:cNvPr id="10" name="Group 144"/>
            <p:cNvGrpSpPr>
              <a:grpSpLocks/>
            </p:cNvGrpSpPr>
            <p:nvPr/>
          </p:nvGrpSpPr>
          <p:grpSpPr bwMode="auto">
            <a:xfrm>
              <a:off x="297496" y="4126455"/>
              <a:ext cx="687665" cy="418253"/>
              <a:chOff x="3053396" y="4304255"/>
              <a:chExt cx="687665" cy="418253"/>
            </a:xfrm>
          </p:grpSpPr>
          <p:sp>
            <p:nvSpPr>
              <p:cNvPr id="47"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8" name="TextBox 146"/>
              <p:cNvSpPr txBox="1">
                <a:spLocks noChangeArrowheads="1"/>
              </p:cNvSpPr>
              <p:nvPr/>
            </p:nvSpPr>
            <p:spPr bwMode="auto">
              <a:xfrm>
                <a:off x="3078789" y="4323258"/>
                <a:ext cx="662272" cy="3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200">
                    <a:latin typeface="Arial" charset="0"/>
                  </a:rPr>
                  <a:t>access</a:t>
                </a:r>
              </a:p>
              <a:p>
                <a:pPr algn="ctr">
                  <a:lnSpc>
                    <a:spcPts val="1000"/>
                  </a:lnSpc>
                  <a:spcBef>
                    <a:spcPct val="0"/>
                  </a:spcBef>
                  <a:buClrTx/>
                  <a:buSzTx/>
                  <a:buFontTx/>
                  <a:buNone/>
                </a:pPr>
                <a:r>
                  <a:rPr lang="en-US" altLang="en-US" sz="1200">
                    <a:latin typeface="Arial" charset="0"/>
                  </a:rPr>
                  <a:t>net</a:t>
                </a:r>
              </a:p>
            </p:txBody>
          </p:sp>
        </p:grpSp>
        <p:grpSp>
          <p:nvGrpSpPr>
            <p:cNvPr id="11" name="Group 147"/>
            <p:cNvGrpSpPr>
              <a:grpSpLocks/>
            </p:cNvGrpSpPr>
            <p:nvPr/>
          </p:nvGrpSpPr>
          <p:grpSpPr bwMode="auto">
            <a:xfrm>
              <a:off x="6787196" y="2983455"/>
              <a:ext cx="687665" cy="418253"/>
              <a:chOff x="3053396" y="4304255"/>
              <a:chExt cx="687665" cy="418253"/>
            </a:xfrm>
          </p:grpSpPr>
          <p:sp>
            <p:nvSpPr>
              <p:cNvPr id="45"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6" name="TextBox 149"/>
              <p:cNvSpPr txBox="1">
                <a:spLocks noChangeArrowheads="1"/>
              </p:cNvSpPr>
              <p:nvPr/>
            </p:nvSpPr>
            <p:spPr bwMode="auto">
              <a:xfrm>
                <a:off x="3078789" y="4323258"/>
                <a:ext cx="662272" cy="3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200">
                    <a:latin typeface="Arial" charset="0"/>
                  </a:rPr>
                  <a:t>access</a:t>
                </a:r>
              </a:p>
              <a:p>
                <a:pPr algn="ctr">
                  <a:lnSpc>
                    <a:spcPts val="1000"/>
                  </a:lnSpc>
                  <a:spcBef>
                    <a:spcPct val="0"/>
                  </a:spcBef>
                  <a:buClrTx/>
                  <a:buSzTx/>
                  <a:buFontTx/>
                  <a:buNone/>
                </a:pPr>
                <a:r>
                  <a:rPr lang="en-US" altLang="en-US" sz="1200">
                    <a:latin typeface="Arial" charset="0"/>
                  </a:rPr>
                  <a:t>net</a:t>
                </a:r>
              </a:p>
            </p:txBody>
          </p:sp>
        </p:grpSp>
        <p:grpSp>
          <p:nvGrpSpPr>
            <p:cNvPr id="12" name="Group 150"/>
            <p:cNvGrpSpPr>
              <a:grpSpLocks/>
            </p:cNvGrpSpPr>
            <p:nvPr/>
          </p:nvGrpSpPr>
          <p:grpSpPr bwMode="auto">
            <a:xfrm>
              <a:off x="3129596" y="2056355"/>
              <a:ext cx="687665" cy="418253"/>
              <a:chOff x="3053396" y="4304255"/>
              <a:chExt cx="687665" cy="418253"/>
            </a:xfrm>
          </p:grpSpPr>
          <p:sp>
            <p:nvSpPr>
              <p:cNvPr id="43"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4" name="TextBox 152"/>
              <p:cNvSpPr txBox="1">
                <a:spLocks noChangeArrowheads="1"/>
              </p:cNvSpPr>
              <p:nvPr/>
            </p:nvSpPr>
            <p:spPr bwMode="auto">
              <a:xfrm>
                <a:off x="3078789" y="4323258"/>
                <a:ext cx="662272" cy="3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200">
                    <a:latin typeface="Arial" charset="0"/>
                  </a:rPr>
                  <a:t>access</a:t>
                </a:r>
              </a:p>
              <a:p>
                <a:pPr algn="ctr">
                  <a:lnSpc>
                    <a:spcPts val="1000"/>
                  </a:lnSpc>
                  <a:spcBef>
                    <a:spcPct val="0"/>
                  </a:spcBef>
                  <a:buClrTx/>
                  <a:buSzTx/>
                  <a:buFontTx/>
                  <a:buNone/>
                </a:pPr>
                <a:r>
                  <a:rPr lang="en-US" altLang="en-US" sz="1200">
                    <a:latin typeface="Arial" charset="0"/>
                  </a:rPr>
                  <a:t>net</a:t>
                </a:r>
              </a:p>
            </p:txBody>
          </p:sp>
        </p:grpSp>
        <p:grpSp>
          <p:nvGrpSpPr>
            <p:cNvPr id="13" name="Group 153"/>
            <p:cNvGrpSpPr>
              <a:grpSpLocks/>
            </p:cNvGrpSpPr>
            <p:nvPr/>
          </p:nvGrpSpPr>
          <p:grpSpPr bwMode="auto">
            <a:xfrm>
              <a:off x="754696" y="2704055"/>
              <a:ext cx="687665" cy="418253"/>
              <a:chOff x="3053396" y="4304255"/>
              <a:chExt cx="687665" cy="418253"/>
            </a:xfrm>
          </p:grpSpPr>
          <p:sp>
            <p:nvSpPr>
              <p:cNvPr id="41"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2" name="TextBox 155"/>
              <p:cNvSpPr txBox="1">
                <a:spLocks noChangeArrowheads="1"/>
              </p:cNvSpPr>
              <p:nvPr/>
            </p:nvSpPr>
            <p:spPr bwMode="auto">
              <a:xfrm>
                <a:off x="3078789" y="4323258"/>
                <a:ext cx="662272" cy="3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200">
                    <a:latin typeface="Arial" charset="0"/>
                  </a:rPr>
                  <a:t>access</a:t>
                </a:r>
              </a:p>
              <a:p>
                <a:pPr algn="ctr">
                  <a:lnSpc>
                    <a:spcPts val="1000"/>
                  </a:lnSpc>
                  <a:spcBef>
                    <a:spcPct val="0"/>
                  </a:spcBef>
                  <a:buClrTx/>
                  <a:buSzTx/>
                  <a:buFontTx/>
                  <a:buNone/>
                </a:pPr>
                <a:r>
                  <a:rPr lang="en-US" altLang="en-US" sz="1200">
                    <a:latin typeface="Arial" charset="0"/>
                  </a:rPr>
                  <a:t>net</a:t>
                </a:r>
              </a:p>
            </p:txBody>
          </p:sp>
        </p:grpSp>
        <p:grpSp>
          <p:nvGrpSpPr>
            <p:cNvPr id="14" name="Group 156"/>
            <p:cNvGrpSpPr>
              <a:grpSpLocks/>
            </p:cNvGrpSpPr>
            <p:nvPr/>
          </p:nvGrpSpPr>
          <p:grpSpPr bwMode="auto">
            <a:xfrm>
              <a:off x="4043996" y="2030955"/>
              <a:ext cx="687665" cy="418253"/>
              <a:chOff x="3053396" y="4304255"/>
              <a:chExt cx="687665" cy="418253"/>
            </a:xfrm>
          </p:grpSpPr>
          <p:sp>
            <p:nvSpPr>
              <p:cNvPr id="39"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0" name="TextBox 158"/>
              <p:cNvSpPr txBox="1">
                <a:spLocks noChangeArrowheads="1"/>
              </p:cNvSpPr>
              <p:nvPr/>
            </p:nvSpPr>
            <p:spPr bwMode="auto">
              <a:xfrm>
                <a:off x="3078789" y="4323258"/>
                <a:ext cx="662272" cy="3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200">
                    <a:latin typeface="Arial" charset="0"/>
                  </a:rPr>
                  <a:t>access</a:t>
                </a:r>
              </a:p>
              <a:p>
                <a:pPr algn="ctr">
                  <a:lnSpc>
                    <a:spcPts val="1000"/>
                  </a:lnSpc>
                  <a:spcBef>
                    <a:spcPct val="0"/>
                  </a:spcBef>
                  <a:buClrTx/>
                  <a:buSzTx/>
                  <a:buFontTx/>
                  <a:buNone/>
                </a:pPr>
                <a:r>
                  <a:rPr lang="en-US" altLang="en-US" sz="1200">
                    <a:latin typeface="Arial" charset="0"/>
                  </a:rPr>
                  <a:t>net</a:t>
                </a:r>
              </a:p>
            </p:txBody>
          </p:sp>
        </p:grpSp>
        <p:grpSp>
          <p:nvGrpSpPr>
            <p:cNvPr id="15" name="Group 160"/>
            <p:cNvGrpSpPr>
              <a:grpSpLocks/>
            </p:cNvGrpSpPr>
            <p:nvPr/>
          </p:nvGrpSpPr>
          <p:grpSpPr bwMode="auto">
            <a:xfrm>
              <a:off x="7104696" y="5663155"/>
              <a:ext cx="687665" cy="418253"/>
              <a:chOff x="3053396" y="4304255"/>
              <a:chExt cx="687665" cy="418253"/>
            </a:xfrm>
          </p:grpSpPr>
          <p:sp>
            <p:nvSpPr>
              <p:cNvPr id="37"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38" name="TextBox 162"/>
              <p:cNvSpPr txBox="1">
                <a:spLocks noChangeArrowheads="1"/>
              </p:cNvSpPr>
              <p:nvPr/>
            </p:nvSpPr>
            <p:spPr bwMode="auto">
              <a:xfrm>
                <a:off x="3078789" y="4323258"/>
                <a:ext cx="662272" cy="3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200">
                    <a:latin typeface="Arial" charset="0"/>
                  </a:rPr>
                  <a:t>access</a:t>
                </a:r>
              </a:p>
              <a:p>
                <a:pPr algn="ctr">
                  <a:lnSpc>
                    <a:spcPts val="1000"/>
                  </a:lnSpc>
                  <a:spcBef>
                    <a:spcPct val="0"/>
                  </a:spcBef>
                  <a:buClrTx/>
                  <a:buSzTx/>
                  <a:buFontTx/>
                  <a:buNone/>
                </a:pPr>
                <a:r>
                  <a:rPr lang="en-US" altLang="en-US" sz="1200">
                    <a:latin typeface="Arial" charset="0"/>
                  </a:rPr>
                  <a:t>net</a:t>
                </a:r>
              </a:p>
            </p:txBody>
          </p:sp>
        </p:grpSp>
        <p:grpSp>
          <p:nvGrpSpPr>
            <p:cNvPr id="16" name="Group 163"/>
            <p:cNvGrpSpPr>
              <a:grpSpLocks/>
            </p:cNvGrpSpPr>
            <p:nvPr/>
          </p:nvGrpSpPr>
          <p:grpSpPr bwMode="auto">
            <a:xfrm>
              <a:off x="7942896" y="5015455"/>
              <a:ext cx="687665" cy="418253"/>
              <a:chOff x="3053396" y="4304255"/>
              <a:chExt cx="687665" cy="418253"/>
            </a:xfrm>
          </p:grpSpPr>
          <p:sp>
            <p:nvSpPr>
              <p:cNvPr id="35"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36" name="TextBox 165"/>
              <p:cNvSpPr txBox="1">
                <a:spLocks noChangeArrowheads="1"/>
              </p:cNvSpPr>
              <p:nvPr/>
            </p:nvSpPr>
            <p:spPr bwMode="auto">
              <a:xfrm>
                <a:off x="3078789" y="4323258"/>
                <a:ext cx="662272" cy="3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200">
                    <a:latin typeface="Arial" charset="0"/>
                  </a:rPr>
                  <a:t>access</a:t>
                </a:r>
              </a:p>
              <a:p>
                <a:pPr algn="ctr">
                  <a:lnSpc>
                    <a:spcPts val="1000"/>
                  </a:lnSpc>
                  <a:spcBef>
                    <a:spcPct val="0"/>
                  </a:spcBef>
                  <a:buClrTx/>
                  <a:buSzTx/>
                  <a:buFontTx/>
                  <a:buNone/>
                </a:pPr>
                <a:r>
                  <a:rPr lang="en-US" altLang="en-US" sz="1200">
                    <a:latin typeface="Arial" charset="0"/>
                  </a:rPr>
                  <a:t>net</a:t>
                </a:r>
              </a:p>
            </p:txBody>
          </p:sp>
        </p:grpSp>
        <p:grpSp>
          <p:nvGrpSpPr>
            <p:cNvPr id="17" name="Group 166"/>
            <p:cNvGrpSpPr>
              <a:grpSpLocks/>
            </p:cNvGrpSpPr>
            <p:nvPr/>
          </p:nvGrpSpPr>
          <p:grpSpPr bwMode="auto">
            <a:xfrm>
              <a:off x="7714296" y="4101055"/>
              <a:ext cx="687665" cy="418253"/>
              <a:chOff x="3053396" y="4304255"/>
              <a:chExt cx="687665" cy="418253"/>
            </a:xfrm>
          </p:grpSpPr>
          <p:sp>
            <p:nvSpPr>
              <p:cNvPr id="33"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34" name="TextBox 168"/>
              <p:cNvSpPr txBox="1">
                <a:spLocks noChangeArrowheads="1"/>
              </p:cNvSpPr>
              <p:nvPr/>
            </p:nvSpPr>
            <p:spPr bwMode="auto">
              <a:xfrm>
                <a:off x="3078789" y="4323258"/>
                <a:ext cx="662272" cy="3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200">
                    <a:latin typeface="Arial" charset="0"/>
                  </a:rPr>
                  <a:t>access</a:t>
                </a:r>
              </a:p>
              <a:p>
                <a:pPr algn="ctr">
                  <a:lnSpc>
                    <a:spcPts val="1000"/>
                  </a:lnSpc>
                  <a:spcBef>
                    <a:spcPct val="0"/>
                  </a:spcBef>
                  <a:buClrTx/>
                  <a:buSzTx/>
                  <a:buFontTx/>
                  <a:buNone/>
                </a:pPr>
                <a:r>
                  <a:rPr lang="en-US" altLang="en-US" sz="1200">
                    <a:latin typeface="Arial" charset="0"/>
                  </a:rPr>
                  <a:t>net</a:t>
                </a:r>
              </a:p>
            </p:txBody>
          </p:sp>
        </p:grpSp>
        <p:grpSp>
          <p:nvGrpSpPr>
            <p:cNvPr id="18" name="Group 169"/>
            <p:cNvGrpSpPr>
              <a:grpSpLocks/>
            </p:cNvGrpSpPr>
            <p:nvPr/>
          </p:nvGrpSpPr>
          <p:grpSpPr bwMode="auto">
            <a:xfrm>
              <a:off x="4869496" y="5904455"/>
              <a:ext cx="687665" cy="418253"/>
              <a:chOff x="3053396" y="4304255"/>
              <a:chExt cx="687665" cy="418253"/>
            </a:xfrm>
          </p:grpSpPr>
          <p:sp>
            <p:nvSpPr>
              <p:cNvPr id="31"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32" name="TextBox 171"/>
              <p:cNvSpPr txBox="1">
                <a:spLocks noChangeArrowheads="1"/>
              </p:cNvSpPr>
              <p:nvPr/>
            </p:nvSpPr>
            <p:spPr bwMode="auto">
              <a:xfrm>
                <a:off x="3078789" y="4323258"/>
                <a:ext cx="662272" cy="3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200">
                    <a:latin typeface="Arial" charset="0"/>
                  </a:rPr>
                  <a:t>access</a:t>
                </a:r>
              </a:p>
              <a:p>
                <a:pPr algn="ctr">
                  <a:lnSpc>
                    <a:spcPts val="1000"/>
                  </a:lnSpc>
                  <a:spcBef>
                    <a:spcPct val="0"/>
                  </a:spcBef>
                  <a:buClrTx/>
                  <a:buSzTx/>
                  <a:buFontTx/>
                  <a:buNone/>
                </a:pPr>
                <a:r>
                  <a:rPr lang="en-US" altLang="en-US" sz="1200">
                    <a:latin typeface="Arial" charset="0"/>
                  </a:rPr>
                  <a:t>net</a:t>
                </a:r>
              </a:p>
            </p:txBody>
          </p:sp>
        </p:grpSp>
        <p:grpSp>
          <p:nvGrpSpPr>
            <p:cNvPr id="19" name="Group 172"/>
            <p:cNvGrpSpPr>
              <a:grpSpLocks/>
            </p:cNvGrpSpPr>
            <p:nvPr/>
          </p:nvGrpSpPr>
          <p:grpSpPr bwMode="auto">
            <a:xfrm>
              <a:off x="3955096" y="6044155"/>
              <a:ext cx="687665" cy="418253"/>
              <a:chOff x="3053396" y="4304255"/>
              <a:chExt cx="687665" cy="418253"/>
            </a:xfrm>
          </p:grpSpPr>
          <p:sp>
            <p:nvSpPr>
              <p:cNvPr id="29"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30" name="TextBox 174"/>
              <p:cNvSpPr txBox="1">
                <a:spLocks noChangeArrowheads="1"/>
              </p:cNvSpPr>
              <p:nvPr/>
            </p:nvSpPr>
            <p:spPr bwMode="auto">
              <a:xfrm>
                <a:off x="3078789" y="4323258"/>
                <a:ext cx="662272" cy="3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200">
                    <a:latin typeface="Arial" charset="0"/>
                  </a:rPr>
                  <a:t>access</a:t>
                </a:r>
              </a:p>
              <a:p>
                <a:pPr algn="ctr">
                  <a:lnSpc>
                    <a:spcPts val="1000"/>
                  </a:lnSpc>
                  <a:spcBef>
                    <a:spcPct val="0"/>
                  </a:spcBef>
                  <a:buClrTx/>
                  <a:buSzTx/>
                  <a:buFontTx/>
                  <a:buNone/>
                </a:pPr>
                <a:r>
                  <a:rPr lang="en-US" altLang="en-US" sz="1200">
                    <a:latin typeface="Arial" charset="0"/>
                  </a:rPr>
                  <a:t>net</a:t>
                </a:r>
              </a:p>
            </p:txBody>
          </p:sp>
        </p:grpSp>
        <p:grpSp>
          <p:nvGrpSpPr>
            <p:cNvPr id="20" name="Group 175"/>
            <p:cNvGrpSpPr>
              <a:grpSpLocks/>
            </p:cNvGrpSpPr>
            <p:nvPr/>
          </p:nvGrpSpPr>
          <p:grpSpPr bwMode="auto">
            <a:xfrm>
              <a:off x="2735896" y="5891755"/>
              <a:ext cx="687665" cy="418253"/>
              <a:chOff x="3053396" y="4304255"/>
              <a:chExt cx="687665" cy="418253"/>
            </a:xfrm>
          </p:grpSpPr>
          <p:sp>
            <p:nvSpPr>
              <p:cNvPr id="27"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28" name="TextBox 177"/>
              <p:cNvSpPr txBox="1">
                <a:spLocks noChangeArrowheads="1"/>
              </p:cNvSpPr>
              <p:nvPr/>
            </p:nvSpPr>
            <p:spPr bwMode="auto">
              <a:xfrm>
                <a:off x="3078789" y="4323258"/>
                <a:ext cx="662272" cy="3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200">
                    <a:latin typeface="Arial" charset="0"/>
                  </a:rPr>
                  <a:t>access</a:t>
                </a:r>
              </a:p>
              <a:p>
                <a:pPr algn="ctr">
                  <a:lnSpc>
                    <a:spcPts val="1000"/>
                  </a:lnSpc>
                  <a:spcBef>
                    <a:spcPct val="0"/>
                  </a:spcBef>
                  <a:buClrTx/>
                  <a:buSzTx/>
                  <a:buFontTx/>
                  <a:buNone/>
                </a:pPr>
                <a:r>
                  <a:rPr lang="en-US" altLang="en-US" sz="1200">
                    <a:latin typeface="Arial" charset="0"/>
                  </a:rPr>
                  <a:t>net</a:t>
                </a:r>
              </a:p>
            </p:txBody>
          </p:sp>
        </p:grpSp>
        <p:sp>
          <p:nvSpPr>
            <p:cNvPr id="21" name="TextBox 4"/>
            <p:cNvSpPr txBox="1">
              <a:spLocks noChangeArrowheads="1"/>
            </p:cNvSpPr>
            <p:nvPr/>
          </p:nvSpPr>
          <p:spPr bwMode="auto">
            <a:xfrm rot="1053502">
              <a:off x="5066605" y="1863439"/>
              <a:ext cx="697533" cy="70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sz="4000">
                  <a:solidFill>
                    <a:srgbClr val="0000FF"/>
                  </a:solidFill>
                  <a:latin typeface="Arial" charset="0"/>
                </a:rPr>
                <a:t>…</a:t>
              </a:r>
            </a:p>
          </p:txBody>
        </p:sp>
        <p:sp>
          <p:nvSpPr>
            <p:cNvPr id="22" name="TextBox 179"/>
            <p:cNvSpPr txBox="1">
              <a:spLocks noChangeArrowheads="1"/>
            </p:cNvSpPr>
            <p:nvPr/>
          </p:nvSpPr>
          <p:spPr bwMode="auto">
            <a:xfrm rot="2829263">
              <a:off x="7352529" y="3336715"/>
              <a:ext cx="697680" cy="707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sz="4000">
                  <a:solidFill>
                    <a:srgbClr val="0000FF"/>
                  </a:solidFill>
                  <a:latin typeface="Arial" charset="0"/>
                </a:rPr>
                <a:t>…</a:t>
              </a:r>
            </a:p>
          </p:txBody>
        </p:sp>
        <p:sp>
          <p:nvSpPr>
            <p:cNvPr id="23" name="TextBox 180"/>
            <p:cNvSpPr txBox="1">
              <a:spLocks noChangeArrowheads="1"/>
            </p:cNvSpPr>
            <p:nvPr/>
          </p:nvSpPr>
          <p:spPr bwMode="auto">
            <a:xfrm rot="9845918">
              <a:off x="6021343" y="5849753"/>
              <a:ext cx="697533" cy="70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sz="4000">
                  <a:solidFill>
                    <a:srgbClr val="0000FF"/>
                  </a:solidFill>
                  <a:latin typeface="Arial" charset="0"/>
                </a:rPr>
                <a:t>…</a:t>
              </a:r>
            </a:p>
          </p:txBody>
        </p:sp>
        <p:sp>
          <p:nvSpPr>
            <p:cNvPr id="24" name="TextBox 181"/>
            <p:cNvSpPr txBox="1">
              <a:spLocks noChangeArrowheads="1"/>
            </p:cNvSpPr>
            <p:nvPr/>
          </p:nvSpPr>
          <p:spPr bwMode="auto">
            <a:xfrm rot="11651262">
              <a:off x="1653889" y="5753110"/>
              <a:ext cx="697533" cy="70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sz="4000">
                  <a:solidFill>
                    <a:srgbClr val="0000FF"/>
                  </a:solidFill>
                  <a:latin typeface="Arial" charset="0"/>
                </a:rPr>
                <a:t>…</a:t>
              </a:r>
            </a:p>
          </p:txBody>
        </p:sp>
        <p:sp>
          <p:nvSpPr>
            <p:cNvPr id="25" name="TextBox 182"/>
            <p:cNvSpPr txBox="1">
              <a:spLocks noChangeArrowheads="1"/>
            </p:cNvSpPr>
            <p:nvPr/>
          </p:nvSpPr>
          <p:spPr bwMode="auto">
            <a:xfrm rot="16607303">
              <a:off x="67660" y="3446740"/>
              <a:ext cx="697680" cy="707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sz="4000">
                  <a:solidFill>
                    <a:srgbClr val="0000FF"/>
                  </a:solidFill>
                  <a:latin typeface="Arial" charset="0"/>
                </a:rPr>
                <a:t>…</a:t>
              </a:r>
            </a:p>
          </p:txBody>
        </p:sp>
        <p:sp>
          <p:nvSpPr>
            <p:cNvPr id="26" name="TextBox 183"/>
            <p:cNvSpPr txBox="1">
              <a:spLocks noChangeArrowheads="1"/>
            </p:cNvSpPr>
            <p:nvPr/>
          </p:nvSpPr>
          <p:spPr bwMode="auto">
            <a:xfrm rot="20582737">
              <a:off x="2253480" y="1813323"/>
              <a:ext cx="697533" cy="70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sz="4000">
                  <a:solidFill>
                    <a:srgbClr val="0000FF"/>
                  </a:solidFill>
                  <a:latin typeface="Arial" charset="0"/>
                </a:rPr>
                <a:t>…</a:t>
              </a:r>
            </a:p>
          </p:txBody>
        </p:sp>
      </p:grpSp>
      <p:grpSp>
        <p:nvGrpSpPr>
          <p:cNvPr id="59" name="Group 58">
            <a:extLst>
              <a:ext uri="{FF2B5EF4-FFF2-40B4-BE49-F238E27FC236}">
                <a16:creationId xmlns:a16="http://schemas.microsoft.com/office/drawing/2014/main" id="{49351A47-FC06-F442-9802-84B3C7AC4AC1}"/>
              </a:ext>
            </a:extLst>
          </p:cNvPr>
          <p:cNvGrpSpPr/>
          <p:nvPr/>
        </p:nvGrpSpPr>
        <p:grpSpPr>
          <a:xfrm>
            <a:off x="10972800" y="2130828"/>
            <a:ext cx="929898" cy="884264"/>
            <a:chOff x="10763181" y="2345404"/>
            <a:chExt cx="1139517" cy="1083596"/>
          </a:xfrm>
        </p:grpSpPr>
        <p:sp>
          <p:nvSpPr>
            <p:cNvPr id="60" name="Octagon 59">
              <a:extLst>
                <a:ext uri="{FF2B5EF4-FFF2-40B4-BE49-F238E27FC236}">
                  <a16:creationId xmlns:a16="http://schemas.microsoft.com/office/drawing/2014/main" id="{429D34F2-F518-314F-8C64-D6017B5FB3A1}"/>
                </a:ext>
              </a:extLst>
            </p:cNvPr>
            <p:cNvSpPr/>
            <p:nvPr/>
          </p:nvSpPr>
          <p:spPr>
            <a:xfrm>
              <a:off x="10763181" y="2345404"/>
              <a:ext cx="1139517" cy="1083596"/>
            </a:xfrm>
            <a:prstGeom prst="octagon">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1" name="Octagon 60">
              <a:extLst>
                <a:ext uri="{FF2B5EF4-FFF2-40B4-BE49-F238E27FC236}">
                  <a16:creationId xmlns:a16="http://schemas.microsoft.com/office/drawing/2014/main" id="{9D543EF2-B5C9-634D-9060-30613F89768E}"/>
                </a:ext>
              </a:extLst>
            </p:cNvPr>
            <p:cNvSpPr/>
            <p:nvPr/>
          </p:nvSpPr>
          <p:spPr>
            <a:xfrm>
              <a:off x="10805912" y="2396681"/>
              <a:ext cx="1045509" cy="991382"/>
            </a:xfrm>
            <a:prstGeom prst="octagon">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latin typeface="Arial"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7FC2E029-3041-C14A-A7A5-92D138D35829}"/>
                </a:ext>
              </a:extLst>
            </p:cNvPr>
            <p:cNvSpPr/>
            <p:nvPr/>
          </p:nvSpPr>
          <p:spPr>
            <a:xfrm>
              <a:off x="10763181" y="2345404"/>
              <a:ext cx="1139517" cy="1083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Arial" panose="020B0604020202020204" pitchFamily="34" charset="0"/>
                  <a:cs typeface="Arial" panose="020B0604020202020204" pitchFamily="34" charset="0"/>
                </a:rPr>
                <a:t>STOP</a:t>
              </a:r>
              <a:br>
                <a:rPr lang="en-US" sz="1600" b="1"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and</a:t>
              </a:r>
              <a:br>
                <a:rPr lang="en-US" sz="1600" b="1" dirty="0">
                  <a:solidFill>
                    <a:schemeClr val="bg1"/>
                  </a:solidFill>
                  <a:latin typeface="Arial" panose="020B0604020202020204" pitchFamily="34" charset="0"/>
                  <a:cs typeface="Arial" panose="020B0604020202020204" pitchFamily="34" charset="0"/>
                </a:rPr>
              </a:br>
              <a:r>
                <a:rPr lang="en-US" sz="1600" b="1" dirty="0">
                  <a:solidFill>
                    <a:schemeClr val="bg1"/>
                  </a:solidFill>
                  <a:latin typeface="Arial" panose="020B0604020202020204" pitchFamily="34" charset="0"/>
                  <a:cs typeface="Arial" panose="020B0604020202020204" pitchFamily="34" charset="0"/>
                </a:rPr>
                <a:t>THINK</a:t>
              </a:r>
            </a:p>
          </p:txBody>
        </p:sp>
      </p:grpSp>
    </p:spTree>
    <p:extLst>
      <p:ext uri="{BB962C8B-B14F-4D97-AF65-F5344CB8AC3E}">
        <p14:creationId xmlns:p14="http://schemas.microsoft.com/office/powerpoint/2010/main" val="2061997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 1: Connect them pairwise?</a:t>
            </a:r>
          </a:p>
        </p:txBody>
      </p:sp>
      <p:sp>
        <p:nvSpPr>
          <p:cNvPr id="3" name="Content Placeholder 2"/>
          <p:cNvSpPr>
            <a:spLocks noGrp="1"/>
          </p:cNvSpPr>
          <p:nvPr>
            <p:ph idx="1"/>
          </p:nvPr>
        </p:nvSpPr>
        <p:spPr>
          <a:xfrm>
            <a:off x="263471" y="1146875"/>
            <a:ext cx="11639227" cy="628137"/>
          </a:xfrm>
        </p:spPr>
        <p:txBody>
          <a:bodyPr/>
          <a:lstStyle/>
          <a:p>
            <a:r>
              <a:rPr lang="en-US" dirty="0"/>
              <a:t>But this would require N</a:t>
            </a:r>
            <a:r>
              <a:rPr lang="en-US" baseline="30000" dirty="0"/>
              <a:t>2</a:t>
            </a:r>
            <a:r>
              <a:rPr lang="en-US" dirty="0"/>
              <a:t> connections, and very long connections!</a:t>
            </a:r>
          </a:p>
        </p:txBody>
      </p:sp>
      <p:grpSp>
        <p:nvGrpSpPr>
          <p:cNvPr id="113" name="Group 112"/>
          <p:cNvGrpSpPr/>
          <p:nvPr/>
        </p:nvGrpSpPr>
        <p:grpSpPr>
          <a:xfrm>
            <a:off x="1434314" y="1575671"/>
            <a:ext cx="9659509" cy="5347671"/>
            <a:chOff x="1461209" y="1883501"/>
            <a:chExt cx="8569110" cy="4744007"/>
          </a:xfrm>
        </p:grpSpPr>
        <p:grpSp>
          <p:nvGrpSpPr>
            <p:cNvPr id="4" name="Group 5"/>
            <p:cNvGrpSpPr>
              <a:grpSpLocks/>
            </p:cNvGrpSpPr>
            <p:nvPr/>
          </p:nvGrpSpPr>
          <p:grpSpPr bwMode="auto">
            <a:xfrm>
              <a:off x="1461209" y="1883501"/>
              <a:ext cx="8569110" cy="4744007"/>
              <a:chOff x="62604" y="1813323"/>
              <a:chExt cx="8567957" cy="4744370"/>
            </a:xfrm>
          </p:grpSpPr>
          <p:grpSp>
            <p:nvGrpSpPr>
              <p:cNvPr id="5" name="Group 4"/>
              <p:cNvGrpSpPr>
                <a:grpSpLocks/>
              </p:cNvGrpSpPr>
              <p:nvPr/>
            </p:nvGrpSpPr>
            <p:grpSpPr bwMode="auto">
              <a:xfrm>
                <a:off x="1529396" y="2297655"/>
                <a:ext cx="687665" cy="418253"/>
                <a:chOff x="3053396" y="4304255"/>
                <a:chExt cx="687665" cy="418253"/>
              </a:xfrm>
            </p:grpSpPr>
            <p:sp>
              <p:nvSpPr>
                <p:cNvPr id="57"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58" name="TextBox 1"/>
                <p:cNvSpPr txBox="1">
                  <a:spLocks noChangeArrowheads="1"/>
                </p:cNvSpPr>
                <p:nvPr/>
              </p:nvSpPr>
              <p:spPr bwMode="auto">
                <a:xfrm>
                  <a:off x="3078789" y="4323258"/>
                  <a:ext cx="662272" cy="3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200">
                      <a:latin typeface="Arial" charset="0"/>
                    </a:rPr>
                    <a:t>access</a:t>
                  </a:r>
                </a:p>
                <a:p>
                  <a:pPr algn="ctr">
                    <a:lnSpc>
                      <a:spcPts val="1000"/>
                    </a:lnSpc>
                    <a:spcBef>
                      <a:spcPct val="0"/>
                    </a:spcBef>
                    <a:buClrTx/>
                    <a:buSzTx/>
                    <a:buFontTx/>
                    <a:buNone/>
                  </a:pPr>
                  <a:r>
                    <a:rPr lang="en-US" altLang="en-US" sz="1200">
                      <a:latin typeface="Arial" charset="0"/>
                    </a:rPr>
                    <a:t>net</a:t>
                  </a:r>
                </a:p>
              </p:txBody>
            </p:sp>
          </p:grpSp>
          <p:grpSp>
            <p:nvGrpSpPr>
              <p:cNvPr id="6" name="Group 131"/>
              <p:cNvGrpSpPr>
                <a:grpSpLocks/>
              </p:cNvGrpSpPr>
              <p:nvPr/>
            </p:nvGrpSpPr>
            <p:grpSpPr bwMode="auto">
              <a:xfrm>
                <a:off x="373696" y="3097755"/>
                <a:ext cx="687665" cy="418253"/>
                <a:chOff x="3053396" y="4304255"/>
                <a:chExt cx="687665" cy="418253"/>
              </a:xfrm>
            </p:grpSpPr>
            <p:sp>
              <p:nvSpPr>
                <p:cNvPr id="55"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56" name="TextBox 133"/>
                <p:cNvSpPr txBox="1">
                  <a:spLocks noChangeArrowheads="1"/>
                </p:cNvSpPr>
                <p:nvPr/>
              </p:nvSpPr>
              <p:spPr bwMode="auto">
                <a:xfrm>
                  <a:off x="3078789" y="4323258"/>
                  <a:ext cx="662272" cy="3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200">
                      <a:latin typeface="Arial" charset="0"/>
                    </a:rPr>
                    <a:t>access</a:t>
                  </a:r>
                </a:p>
                <a:p>
                  <a:pPr algn="ctr">
                    <a:lnSpc>
                      <a:spcPts val="1000"/>
                    </a:lnSpc>
                    <a:spcBef>
                      <a:spcPct val="0"/>
                    </a:spcBef>
                    <a:buClrTx/>
                    <a:buSzTx/>
                    <a:buFontTx/>
                    <a:buNone/>
                  </a:pPr>
                  <a:r>
                    <a:rPr lang="en-US" altLang="en-US" sz="1200">
                      <a:latin typeface="Arial" charset="0"/>
                    </a:rPr>
                    <a:t>net</a:t>
                  </a:r>
                </a:p>
              </p:txBody>
            </p:sp>
          </p:grpSp>
          <p:grpSp>
            <p:nvGrpSpPr>
              <p:cNvPr id="7" name="Group 135"/>
              <p:cNvGrpSpPr>
                <a:grpSpLocks/>
              </p:cNvGrpSpPr>
              <p:nvPr/>
            </p:nvGrpSpPr>
            <p:grpSpPr bwMode="auto">
              <a:xfrm>
                <a:off x="6037896" y="2551655"/>
                <a:ext cx="687665" cy="418253"/>
                <a:chOff x="3053396" y="4304255"/>
                <a:chExt cx="687665" cy="418253"/>
              </a:xfrm>
            </p:grpSpPr>
            <p:sp>
              <p:nvSpPr>
                <p:cNvPr id="53"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54" name="TextBox 137"/>
                <p:cNvSpPr txBox="1">
                  <a:spLocks noChangeArrowheads="1"/>
                </p:cNvSpPr>
                <p:nvPr/>
              </p:nvSpPr>
              <p:spPr bwMode="auto">
                <a:xfrm>
                  <a:off x="3078789" y="4323258"/>
                  <a:ext cx="662272" cy="3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200">
                      <a:latin typeface="Arial" charset="0"/>
                    </a:rPr>
                    <a:t>access</a:t>
                  </a:r>
                </a:p>
                <a:p>
                  <a:pPr algn="ctr">
                    <a:lnSpc>
                      <a:spcPts val="1000"/>
                    </a:lnSpc>
                    <a:spcBef>
                      <a:spcPct val="0"/>
                    </a:spcBef>
                    <a:buClrTx/>
                    <a:buSzTx/>
                    <a:buFontTx/>
                    <a:buNone/>
                  </a:pPr>
                  <a:r>
                    <a:rPr lang="en-US" altLang="en-US" sz="1200">
                      <a:latin typeface="Arial" charset="0"/>
                    </a:rPr>
                    <a:t>net</a:t>
                  </a:r>
                </a:p>
              </p:txBody>
            </p:sp>
          </p:grpSp>
          <p:grpSp>
            <p:nvGrpSpPr>
              <p:cNvPr id="8" name="Group 138"/>
              <p:cNvGrpSpPr>
                <a:grpSpLocks/>
              </p:cNvGrpSpPr>
              <p:nvPr/>
            </p:nvGrpSpPr>
            <p:grpSpPr bwMode="auto">
              <a:xfrm>
                <a:off x="945196" y="5409155"/>
                <a:ext cx="687665" cy="418253"/>
                <a:chOff x="3053396" y="4304255"/>
                <a:chExt cx="687665" cy="418253"/>
              </a:xfrm>
            </p:grpSpPr>
            <p:sp>
              <p:nvSpPr>
                <p:cNvPr id="51"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52" name="TextBox 140"/>
                <p:cNvSpPr txBox="1">
                  <a:spLocks noChangeArrowheads="1"/>
                </p:cNvSpPr>
                <p:nvPr/>
              </p:nvSpPr>
              <p:spPr bwMode="auto">
                <a:xfrm>
                  <a:off x="3078789" y="4323258"/>
                  <a:ext cx="662272" cy="3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200">
                      <a:latin typeface="Arial" charset="0"/>
                    </a:rPr>
                    <a:t>access</a:t>
                  </a:r>
                </a:p>
                <a:p>
                  <a:pPr algn="ctr">
                    <a:lnSpc>
                      <a:spcPts val="1000"/>
                    </a:lnSpc>
                    <a:spcBef>
                      <a:spcPct val="0"/>
                    </a:spcBef>
                    <a:buClrTx/>
                    <a:buSzTx/>
                    <a:buFontTx/>
                    <a:buNone/>
                  </a:pPr>
                  <a:r>
                    <a:rPr lang="en-US" altLang="en-US" sz="1200">
                      <a:latin typeface="Arial" charset="0"/>
                    </a:rPr>
                    <a:t>net</a:t>
                  </a:r>
                </a:p>
              </p:txBody>
            </p:sp>
          </p:grpSp>
          <p:grpSp>
            <p:nvGrpSpPr>
              <p:cNvPr id="9" name="Group 141"/>
              <p:cNvGrpSpPr>
                <a:grpSpLocks/>
              </p:cNvGrpSpPr>
              <p:nvPr/>
            </p:nvGrpSpPr>
            <p:grpSpPr bwMode="auto">
              <a:xfrm>
                <a:off x="526096" y="4786855"/>
                <a:ext cx="687665" cy="418253"/>
                <a:chOff x="3053396" y="4304255"/>
                <a:chExt cx="687665" cy="418253"/>
              </a:xfrm>
            </p:grpSpPr>
            <p:sp>
              <p:nvSpPr>
                <p:cNvPr id="49"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50" name="TextBox 143"/>
                <p:cNvSpPr txBox="1">
                  <a:spLocks noChangeArrowheads="1"/>
                </p:cNvSpPr>
                <p:nvPr/>
              </p:nvSpPr>
              <p:spPr bwMode="auto">
                <a:xfrm>
                  <a:off x="3078789" y="4323258"/>
                  <a:ext cx="662272" cy="3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200">
                      <a:latin typeface="Arial" charset="0"/>
                    </a:rPr>
                    <a:t>access</a:t>
                  </a:r>
                </a:p>
                <a:p>
                  <a:pPr algn="ctr">
                    <a:lnSpc>
                      <a:spcPts val="1000"/>
                    </a:lnSpc>
                    <a:spcBef>
                      <a:spcPct val="0"/>
                    </a:spcBef>
                    <a:buClrTx/>
                    <a:buSzTx/>
                    <a:buFontTx/>
                    <a:buNone/>
                  </a:pPr>
                  <a:r>
                    <a:rPr lang="en-US" altLang="en-US" sz="1200">
                      <a:latin typeface="Arial" charset="0"/>
                    </a:rPr>
                    <a:t>net</a:t>
                  </a:r>
                </a:p>
              </p:txBody>
            </p:sp>
          </p:grpSp>
          <p:grpSp>
            <p:nvGrpSpPr>
              <p:cNvPr id="10" name="Group 144"/>
              <p:cNvGrpSpPr>
                <a:grpSpLocks/>
              </p:cNvGrpSpPr>
              <p:nvPr/>
            </p:nvGrpSpPr>
            <p:grpSpPr bwMode="auto">
              <a:xfrm>
                <a:off x="297496" y="4126455"/>
                <a:ext cx="687665" cy="418253"/>
                <a:chOff x="3053396" y="4304255"/>
                <a:chExt cx="687665" cy="418253"/>
              </a:xfrm>
            </p:grpSpPr>
            <p:sp>
              <p:nvSpPr>
                <p:cNvPr id="47"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8" name="TextBox 146"/>
                <p:cNvSpPr txBox="1">
                  <a:spLocks noChangeArrowheads="1"/>
                </p:cNvSpPr>
                <p:nvPr/>
              </p:nvSpPr>
              <p:spPr bwMode="auto">
                <a:xfrm>
                  <a:off x="3078789" y="4323258"/>
                  <a:ext cx="662272" cy="3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200">
                      <a:latin typeface="Arial" charset="0"/>
                    </a:rPr>
                    <a:t>access</a:t>
                  </a:r>
                </a:p>
                <a:p>
                  <a:pPr algn="ctr">
                    <a:lnSpc>
                      <a:spcPts val="1000"/>
                    </a:lnSpc>
                    <a:spcBef>
                      <a:spcPct val="0"/>
                    </a:spcBef>
                    <a:buClrTx/>
                    <a:buSzTx/>
                    <a:buFontTx/>
                    <a:buNone/>
                  </a:pPr>
                  <a:r>
                    <a:rPr lang="en-US" altLang="en-US" sz="1200">
                      <a:latin typeface="Arial" charset="0"/>
                    </a:rPr>
                    <a:t>net</a:t>
                  </a:r>
                </a:p>
              </p:txBody>
            </p:sp>
          </p:grpSp>
          <p:grpSp>
            <p:nvGrpSpPr>
              <p:cNvPr id="11" name="Group 147"/>
              <p:cNvGrpSpPr>
                <a:grpSpLocks/>
              </p:cNvGrpSpPr>
              <p:nvPr/>
            </p:nvGrpSpPr>
            <p:grpSpPr bwMode="auto">
              <a:xfrm>
                <a:off x="6787196" y="2983455"/>
                <a:ext cx="687665" cy="418253"/>
                <a:chOff x="3053396" y="4304255"/>
                <a:chExt cx="687665" cy="418253"/>
              </a:xfrm>
            </p:grpSpPr>
            <p:sp>
              <p:nvSpPr>
                <p:cNvPr id="45"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6" name="TextBox 149"/>
                <p:cNvSpPr txBox="1">
                  <a:spLocks noChangeArrowheads="1"/>
                </p:cNvSpPr>
                <p:nvPr/>
              </p:nvSpPr>
              <p:spPr bwMode="auto">
                <a:xfrm>
                  <a:off x="3078789" y="4323258"/>
                  <a:ext cx="662272" cy="3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200">
                      <a:latin typeface="Arial" charset="0"/>
                    </a:rPr>
                    <a:t>access</a:t>
                  </a:r>
                </a:p>
                <a:p>
                  <a:pPr algn="ctr">
                    <a:lnSpc>
                      <a:spcPts val="1000"/>
                    </a:lnSpc>
                    <a:spcBef>
                      <a:spcPct val="0"/>
                    </a:spcBef>
                    <a:buClrTx/>
                    <a:buSzTx/>
                    <a:buFontTx/>
                    <a:buNone/>
                  </a:pPr>
                  <a:r>
                    <a:rPr lang="en-US" altLang="en-US" sz="1200">
                      <a:latin typeface="Arial" charset="0"/>
                    </a:rPr>
                    <a:t>net</a:t>
                  </a:r>
                </a:p>
              </p:txBody>
            </p:sp>
          </p:grpSp>
          <p:grpSp>
            <p:nvGrpSpPr>
              <p:cNvPr id="12" name="Group 150"/>
              <p:cNvGrpSpPr>
                <a:grpSpLocks/>
              </p:cNvGrpSpPr>
              <p:nvPr/>
            </p:nvGrpSpPr>
            <p:grpSpPr bwMode="auto">
              <a:xfrm>
                <a:off x="3129596" y="2056355"/>
                <a:ext cx="687665" cy="418253"/>
                <a:chOff x="3053396" y="4304255"/>
                <a:chExt cx="687665" cy="418253"/>
              </a:xfrm>
            </p:grpSpPr>
            <p:sp>
              <p:nvSpPr>
                <p:cNvPr id="43"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4" name="TextBox 152"/>
                <p:cNvSpPr txBox="1">
                  <a:spLocks noChangeArrowheads="1"/>
                </p:cNvSpPr>
                <p:nvPr/>
              </p:nvSpPr>
              <p:spPr bwMode="auto">
                <a:xfrm>
                  <a:off x="3078789" y="4323258"/>
                  <a:ext cx="662272" cy="3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200">
                      <a:latin typeface="Arial" charset="0"/>
                    </a:rPr>
                    <a:t>access</a:t>
                  </a:r>
                </a:p>
                <a:p>
                  <a:pPr algn="ctr">
                    <a:lnSpc>
                      <a:spcPts val="1000"/>
                    </a:lnSpc>
                    <a:spcBef>
                      <a:spcPct val="0"/>
                    </a:spcBef>
                    <a:buClrTx/>
                    <a:buSzTx/>
                    <a:buFontTx/>
                    <a:buNone/>
                  </a:pPr>
                  <a:r>
                    <a:rPr lang="en-US" altLang="en-US" sz="1200">
                      <a:latin typeface="Arial" charset="0"/>
                    </a:rPr>
                    <a:t>net</a:t>
                  </a:r>
                </a:p>
              </p:txBody>
            </p:sp>
          </p:grpSp>
          <p:grpSp>
            <p:nvGrpSpPr>
              <p:cNvPr id="13" name="Group 153"/>
              <p:cNvGrpSpPr>
                <a:grpSpLocks/>
              </p:cNvGrpSpPr>
              <p:nvPr/>
            </p:nvGrpSpPr>
            <p:grpSpPr bwMode="auto">
              <a:xfrm>
                <a:off x="754696" y="2704055"/>
                <a:ext cx="687665" cy="418253"/>
                <a:chOff x="3053396" y="4304255"/>
                <a:chExt cx="687665" cy="418253"/>
              </a:xfrm>
            </p:grpSpPr>
            <p:sp>
              <p:nvSpPr>
                <p:cNvPr id="41"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2" name="TextBox 155"/>
                <p:cNvSpPr txBox="1">
                  <a:spLocks noChangeArrowheads="1"/>
                </p:cNvSpPr>
                <p:nvPr/>
              </p:nvSpPr>
              <p:spPr bwMode="auto">
                <a:xfrm>
                  <a:off x="3078789" y="4323258"/>
                  <a:ext cx="662272" cy="3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200">
                      <a:latin typeface="Arial" charset="0"/>
                    </a:rPr>
                    <a:t>access</a:t>
                  </a:r>
                </a:p>
                <a:p>
                  <a:pPr algn="ctr">
                    <a:lnSpc>
                      <a:spcPts val="1000"/>
                    </a:lnSpc>
                    <a:spcBef>
                      <a:spcPct val="0"/>
                    </a:spcBef>
                    <a:buClrTx/>
                    <a:buSzTx/>
                    <a:buFontTx/>
                    <a:buNone/>
                  </a:pPr>
                  <a:r>
                    <a:rPr lang="en-US" altLang="en-US" sz="1200">
                      <a:latin typeface="Arial" charset="0"/>
                    </a:rPr>
                    <a:t>net</a:t>
                  </a:r>
                </a:p>
              </p:txBody>
            </p:sp>
          </p:grpSp>
          <p:grpSp>
            <p:nvGrpSpPr>
              <p:cNvPr id="14" name="Group 156"/>
              <p:cNvGrpSpPr>
                <a:grpSpLocks/>
              </p:cNvGrpSpPr>
              <p:nvPr/>
            </p:nvGrpSpPr>
            <p:grpSpPr bwMode="auto">
              <a:xfrm>
                <a:off x="4043996" y="2030955"/>
                <a:ext cx="687665" cy="418253"/>
                <a:chOff x="3053396" y="4304255"/>
                <a:chExt cx="687665" cy="418253"/>
              </a:xfrm>
            </p:grpSpPr>
            <p:sp>
              <p:nvSpPr>
                <p:cNvPr id="39"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0" name="TextBox 158"/>
                <p:cNvSpPr txBox="1">
                  <a:spLocks noChangeArrowheads="1"/>
                </p:cNvSpPr>
                <p:nvPr/>
              </p:nvSpPr>
              <p:spPr bwMode="auto">
                <a:xfrm>
                  <a:off x="3078789" y="4323258"/>
                  <a:ext cx="662272" cy="3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200">
                      <a:latin typeface="Arial" charset="0"/>
                    </a:rPr>
                    <a:t>access</a:t>
                  </a:r>
                </a:p>
                <a:p>
                  <a:pPr algn="ctr">
                    <a:lnSpc>
                      <a:spcPts val="1000"/>
                    </a:lnSpc>
                    <a:spcBef>
                      <a:spcPct val="0"/>
                    </a:spcBef>
                    <a:buClrTx/>
                    <a:buSzTx/>
                    <a:buFontTx/>
                    <a:buNone/>
                  </a:pPr>
                  <a:r>
                    <a:rPr lang="en-US" altLang="en-US" sz="1200">
                      <a:latin typeface="Arial" charset="0"/>
                    </a:rPr>
                    <a:t>net</a:t>
                  </a:r>
                </a:p>
              </p:txBody>
            </p:sp>
          </p:grpSp>
          <p:grpSp>
            <p:nvGrpSpPr>
              <p:cNvPr id="15" name="Group 160"/>
              <p:cNvGrpSpPr>
                <a:grpSpLocks/>
              </p:cNvGrpSpPr>
              <p:nvPr/>
            </p:nvGrpSpPr>
            <p:grpSpPr bwMode="auto">
              <a:xfrm>
                <a:off x="7104696" y="5663155"/>
                <a:ext cx="687665" cy="418253"/>
                <a:chOff x="3053396" y="4304255"/>
                <a:chExt cx="687665" cy="418253"/>
              </a:xfrm>
            </p:grpSpPr>
            <p:sp>
              <p:nvSpPr>
                <p:cNvPr id="37"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38" name="TextBox 162"/>
                <p:cNvSpPr txBox="1">
                  <a:spLocks noChangeArrowheads="1"/>
                </p:cNvSpPr>
                <p:nvPr/>
              </p:nvSpPr>
              <p:spPr bwMode="auto">
                <a:xfrm>
                  <a:off x="3078789" y="4323258"/>
                  <a:ext cx="662272" cy="3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200">
                      <a:latin typeface="Arial" charset="0"/>
                    </a:rPr>
                    <a:t>access</a:t>
                  </a:r>
                </a:p>
                <a:p>
                  <a:pPr algn="ctr">
                    <a:lnSpc>
                      <a:spcPts val="1000"/>
                    </a:lnSpc>
                    <a:spcBef>
                      <a:spcPct val="0"/>
                    </a:spcBef>
                    <a:buClrTx/>
                    <a:buSzTx/>
                    <a:buFontTx/>
                    <a:buNone/>
                  </a:pPr>
                  <a:r>
                    <a:rPr lang="en-US" altLang="en-US" sz="1200">
                      <a:latin typeface="Arial" charset="0"/>
                    </a:rPr>
                    <a:t>net</a:t>
                  </a:r>
                </a:p>
              </p:txBody>
            </p:sp>
          </p:grpSp>
          <p:grpSp>
            <p:nvGrpSpPr>
              <p:cNvPr id="16" name="Group 163"/>
              <p:cNvGrpSpPr>
                <a:grpSpLocks/>
              </p:cNvGrpSpPr>
              <p:nvPr/>
            </p:nvGrpSpPr>
            <p:grpSpPr bwMode="auto">
              <a:xfrm>
                <a:off x="7942896" y="5015455"/>
                <a:ext cx="687665" cy="418253"/>
                <a:chOff x="3053396" y="4304255"/>
                <a:chExt cx="687665" cy="418253"/>
              </a:xfrm>
            </p:grpSpPr>
            <p:sp>
              <p:nvSpPr>
                <p:cNvPr id="35"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36" name="TextBox 165"/>
                <p:cNvSpPr txBox="1">
                  <a:spLocks noChangeArrowheads="1"/>
                </p:cNvSpPr>
                <p:nvPr/>
              </p:nvSpPr>
              <p:spPr bwMode="auto">
                <a:xfrm>
                  <a:off x="3078789" y="4323258"/>
                  <a:ext cx="662272" cy="3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200">
                      <a:latin typeface="Arial" charset="0"/>
                    </a:rPr>
                    <a:t>access</a:t>
                  </a:r>
                </a:p>
                <a:p>
                  <a:pPr algn="ctr">
                    <a:lnSpc>
                      <a:spcPts val="1000"/>
                    </a:lnSpc>
                    <a:spcBef>
                      <a:spcPct val="0"/>
                    </a:spcBef>
                    <a:buClrTx/>
                    <a:buSzTx/>
                    <a:buFontTx/>
                    <a:buNone/>
                  </a:pPr>
                  <a:r>
                    <a:rPr lang="en-US" altLang="en-US" sz="1200">
                      <a:latin typeface="Arial" charset="0"/>
                    </a:rPr>
                    <a:t>net</a:t>
                  </a:r>
                </a:p>
              </p:txBody>
            </p:sp>
          </p:grpSp>
          <p:grpSp>
            <p:nvGrpSpPr>
              <p:cNvPr id="17" name="Group 166"/>
              <p:cNvGrpSpPr>
                <a:grpSpLocks/>
              </p:cNvGrpSpPr>
              <p:nvPr/>
            </p:nvGrpSpPr>
            <p:grpSpPr bwMode="auto">
              <a:xfrm>
                <a:off x="7714296" y="4101055"/>
                <a:ext cx="687665" cy="418253"/>
                <a:chOff x="3053396" y="4304255"/>
                <a:chExt cx="687665" cy="418253"/>
              </a:xfrm>
            </p:grpSpPr>
            <p:sp>
              <p:nvSpPr>
                <p:cNvPr id="33"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34" name="TextBox 168"/>
                <p:cNvSpPr txBox="1">
                  <a:spLocks noChangeArrowheads="1"/>
                </p:cNvSpPr>
                <p:nvPr/>
              </p:nvSpPr>
              <p:spPr bwMode="auto">
                <a:xfrm>
                  <a:off x="3078789" y="4323258"/>
                  <a:ext cx="662272" cy="3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200">
                      <a:latin typeface="Arial" charset="0"/>
                    </a:rPr>
                    <a:t>access</a:t>
                  </a:r>
                </a:p>
                <a:p>
                  <a:pPr algn="ctr">
                    <a:lnSpc>
                      <a:spcPts val="1000"/>
                    </a:lnSpc>
                    <a:spcBef>
                      <a:spcPct val="0"/>
                    </a:spcBef>
                    <a:buClrTx/>
                    <a:buSzTx/>
                    <a:buFontTx/>
                    <a:buNone/>
                  </a:pPr>
                  <a:r>
                    <a:rPr lang="en-US" altLang="en-US" sz="1200">
                      <a:latin typeface="Arial" charset="0"/>
                    </a:rPr>
                    <a:t>net</a:t>
                  </a:r>
                </a:p>
              </p:txBody>
            </p:sp>
          </p:grpSp>
          <p:grpSp>
            <p:nvGrpSpPr>
              <p:cNvPr id="18" name="Group 169"/>
              <p:cNvGrpSpPr>
                <a:grpSpLocks/>
              </p:cNvGrpSpPr>
              <p:nvPr/>
            </p:nvGrpSpPr>
            <p:grpSpPr bwMode="auto">
              <a:xfrm>
                <a:off x="4869496" y="5904455"/>
                <a:ext cx="687665" cy="418253"/>
                <a:chOff x="3053396" y="4304255"/>
                <a:chExt cx="687665" cy="418253"/>
              </a:xfrm>
            </p:grpSpPr>
            <p:sp>
              <p:nvSpPr>
                <p:cNvPr id="31"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32" name="TextBox 171"/>
                <p:cNvSpPr txBox="1">
                  <a:spLocks noChangeArrowheads="1"/>
                </p:cNvSpPr>
                <p:nvPr/>
              </p:nvSpPr>
              <p:spPr bwMode="auto">
                <a:xfrm>
                  <a:off x="3078789" y="4323258"/>
                  <a:ext cx="662272" cy="3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200">
                      <a:latin typeface="Arial" charset="0"/>
                    </a:rPr>
                    <a:t>access</a:t>
                  </a:r>
                </a:p>
                <a:p>
                  <a:pPr algn="ctr">
                    <a:lnSpc>
                      <a:spcPts val="1000"/>
                    </a:lnSpc>
                    <a:spcBef>
                      <a:spcPct val="0"/>
                    </a:spcBef>
                    <a:buClrTx/>
                    <a:buSzTx/>
                    <a:buFontTx/>
                    <a:buNone/>
                  </a:pPr>
                  <a:r>
                    <a:rPr lang="en-US" altLang="en-US" sz="1200">
                      <a:latin typeface="Arial" charset="0"/>
                    </a:rPr>
                    <a:t>net</a:t>
                  </a:r>
                </a:p>
              </p:txBody>
            </p:sp>
          </p:grpSp>
          <p:grpSp>
            <p:nvGrpSpPr>
              <p:cNvPr id="19" name="Group 172"/>
              <p:cNvGrpSpPr>
                <a:grpSpLocks/>
              </p:cNvGrpSpPr>
              <p:nvPr/>
            </p:nvGrpSpPr>
            <p:grpSpPr bwMode="auto">
              <a:xfrm>
                <a:off x="3955096" y="6044155"/>
                <a:ext cx="687665" cy="418253"/>
                <a:chOff x="3053396" y="4304255"/>
                <a:chExt cx="687665" cy="418253"/>
              </a:xfrm>
            </p:grpSpPr>
            <p:sp>
              <p:nvSpPr>
                <p:cNvPr id="29"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30" name="TextBox 174"/>
                <p:cNvSpPr txBox="1">
                  <a:spLocks noChangeArrowheads="1"/>
                </p:cNvSpPr>
                <p:nvPr/>
              </p:nvSpPr>
              <p:spPr bwMode="auto">
                <a:xfrm>
                  <a:off x="3078789" y="4323258"/>
                  <a:ext cx="662272" cy="3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200">
                      <a:latin typeface="Arial" charset="0"/>
                    </a:rPr>
                    <a:t>access</a:t>
                  </a:r>
                </a:p>
                <a:p>
                  <a:pPr algn="ctr">
                    <a:lnSpc>
                      <a:spcPts val="1000"/>
                    </a:lnSpc>
                    <a:spcBef>
                      <a:spcPct val="0"/>
                    </a:spcBef>
                    <a:buClrTx/>
                    <a:buSzTx/>
                    <a:buFontTx/>
                    <a:buNone/>
                  </a:pPr>
                  <a:r>
                    <a:rPr lang="en-US" altLang="en-US" sz="1200">
                      <a:latin typeface="Arial" charset="0"/>
                    </a:rPr>
                    <a:t>net</a:t>
                  </a:r>
                </a:p>
              </p:txBody>
            </p:sp>
          </p:grpSp>
          <p:grpSp>
            <p:nvGrpSpPr>
              <p:cNvPr id="20" name="Group 175"/>
              <p:cNvGrpSpPr>
                <a:grpSpLocks/>
              </p:cNvGrpSpPr>
              <p:nvPr/>
            </p:nvGrpSpPr>
            <p:grpSpPr bwMode="auto">
              <a:xfrm>
                <a:off x="2735896" y="5891755"/>
                <a:ext cx="687665" cy="418253"/>
                <a:chOff x="3053396" y="4304255"/>
                <a:chExt cx="687665" cy="418253"/>
              </a:xfrm>
            </p:grpSpPr>
            <p:sp>
              <p:nvSpPr>
                <p:cNvPr id="27"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28" name="TextBox 177"/>
                <p:cNvSpPr txBox="1">
                  <a:spLocks noChangeArrowheads="1"/>
                </p:cNvSpPr>
                <p:nvPr/>
              </p:nvSpPr>
              <p:spPr bwMode="auto">
                <a:xfrm>
                  <a:off x="3078789" y="4323258"/>
                  <a:ext cx="662272" cy="3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200">
                      <a:latin typeface="Arial" charset="0"/>
                    </a:rPr>
                    <a:t>access</a:t>
                  </a:r>
                </a:p>
                <a:p>
                  <a:pPr algn="ctr">
                    <a:lnSpc>
                      <a:spcPts val="1000"/>
                    </a:lnSpc>
                    <a:spcBef>
                      <a:spcPct val="0"/>
                    </a:spcBef>
                    <a:buClrTx/>
                    <a:buSzTx/>
                    <a:buFontTx/>
                    <a:buNone/>
                  </a:pPr>
                  <a:r>
                    <a:rPr lang="en-US" altLang="en-US" sz="1200">
                      <a:latin typeface="Arial" charset="0"/>
                    </a:rPr>
                    <a:t>net</a:t>
                  </a:r>
                </a:p>
              </p:txBody>
            </p:sp>
          </p:grpSp>
          <p:sp>
            <p:nvSpPr>
              <p:cNvPr id="21" name="TextBox 4"/>
              <p:cNvSpPr txBox="1">
                <a:spLocks noChangeArrowheads="1"/>
              </p:cNvSpPr>
              <p:nvPr/>
            </p:nvSpPr>
            <p:spPr bwMode="auto">
              <a:xfrm rot="1053502">
                <a:off x="5066605" y="1863439"/>
                <a:ext cx="697533" cy="70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sz="4000">
                    <a:solidFill>
                      <a:srgbClr val="0000FF"/>
                    </a:solidFill>
                    <a:latin typeface="Arial" charset="0"/>
                  </a:rPr>
                  <a:t>…</a:t>
                </a:r>
              </a:p>
            </p:txBody>
          </p:sp>
          <p:sp>
            <p:nvSpPr>
              <p:cNvPr id="22" name="TextBox 179"/>
              <p:cNvSpPr txBox="1">
                <a:spLocks noChangeArrowheads="1"/>
              </p:cNvSpPr>
              <p:nvPr/>
            </p:nvSpPr>
            <p:spPr bwMode="auto">
              <a:xfrm rot="2829263">
                <a:off x="7352529" y="3336715"/>
                <a:ext cx="697680" cy="707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sz="4000">
                    <a:solidFill>
                      <a:srgbClr val="0000FF"/>
                    </a:solidFill>
                    <a:latin typeface="Arial" charset="0"/>
                  </a:rPr>
                  <a:t>…</a:t>
                </a:r>
              </a:p>
            </p:txBody>
          </p:sp>
          <p:sp>
            <p:nvSpPr>
              <p:cNvPr id="23" name="TextBox 180"/>
              <p:cNvSpPr txBox="1">
                <a:spLocks noChangeArrowheads="1"/>
              </p:cNvSpPr>
              <p:nvPr/>
            </p:nvSpPr>
            <p:spPr bwMode="auto">
              <a:xfrm rot="9845918">
                <a:off x="6021343" y="5849753"/>
                <a:ext cx="697533" cy="70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sz="4000">
                    <a:solidFill>
                      <a:srgbClr val="0000FF"/>
                    </a:solidFill>
                    <a:latin typeface="Arial" charset="0"/>
                  </a:rPr>
                  <a:t>…</a:t>
                </a:r>
              </a:p>
            </p:txBody>
          </p:sp>
          <p:sp>
            <p:nvSpPr>
              <p:cNvPr id="24" name="TextBox 181"/>
              <p:cNvSpPr txBox="1">
                <a:spLocks noChangeArrowheads="1"/>
              </p:cNvSpPr>
              <p:nvPr/>
            </p:nvSpPr>
            <p:spPr bwMode="auto">
              <a:xfrm rot="11651262">
                <a:off x="1653889" y="5753110"/>
                <a:ext cx="697533" cy="70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sz="4000">
                    <a:solidFill>
                      <a:srgbClr val="0000FF"/>
                    </a:solidFill>
                    <a:latin typeface="Arial" charset="0"/>
                  </a:rPr>
                  <a:t>…</a:t>
                </a:r>
              </a:p>
            </p:txBody>
          </p:sp>
          <p:sp>
            <p:nvSpPr>
              <p:cNvPr id="25" name="TextBox 182"/>
              <p:cNvSpPr txBox="1">
                <a:spLocks noChangeArrowheads="1"/>
              </p:cNvSpPr>
              <p:nvPr/>
            </p:nvSpPr>
            <p:spPr bwMode="auto">
              <a:xfrm rot="16607303">
                <a:off x="67660" y="3446740"/>
                <a:ext cx="697680" cy="707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sz="4000">
                    <a:solidFill>
                      <a:srgbClr val="0000FF"/>
                    </a:solidFill>
                    <a:latin typeface="Arial" charset="0"/>
                  </a:rPr>
                  <a:t>…</a:t>
                </a:r>
              </a:p>
            </p:txBody>
          </p:sp>
          <p:sp>
            <p:nvSpPr>
              <p:cNvPr id="26" name="TextBox 183"/>
              <p:cNvSpPr txBox="1">
                <a:spLocks noChangeArrowheads="1"/>
              </p:cNvSpPr>
              <p:nvPr/>
            </p:nvSpPr>
            <p:spPr bwMode="auto">
              <a:xfrm rot="20582737">
                <a:off x="2253480" y="1813323"/>
                <a:ext cx="697533" cy="70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sz="4000">
                    <a:solidFill>
                      <a:srgbClr val="0000FF"/>
                    </a:solidFill>
                    <a:latin typeface="Arial" charset="0"/>
                  </a:rPr>
                  <a:t>…</a:t>
                </a:r>
              </a:p>
            </p:txBody>
          </p:sp>
        </p:grpSp>
        <p:grpSp>
          <p:nvGrpSpPr>
            <p:cNvPr id="59" name="Group 25"/>
            <p:cNvGrpSpPr>
              <a:grpSpLocks/>
            </p:cNvGrpSpPr>
            <p:nvPr/>
          </p:nvGrpSpPr>
          <p:grpSpPr bwMode="auto">
            <a:xfrm>
              <a:off x="1964531" y="2407651"/>
              <a:ext cx="7407415" cy="3807244"/>
              <a:chOff x="841945" y="2295063"/>
              <a:chExt cx="7407951" cy="3808217"/>
            </a:xfrm>
          </p:grpSpPr>
          <p:cxnSp>
            <p:nvCxnSpPr>
              <p:cNvPr id="60" name="Straight Connector 7"/>
              <p:cNvCxnSpPr>
                <a:cxnSpLocks noChangeShapeType="1"/>
              </p:cNvCxnSpPr>
              <p:nvPr/>
            </p:nvCxnSpPr>
            <p:spPr bwMode="auto">
              <a:xfrm flipV="1">
                <a:off x="1661409" y="2570969"/>
                <a:ext cx="577293" cy="28026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1" name="Straight Connector 188"/>
              <p:cNvCxnSpPr>
                <a:cxnSpLocks noChangeShapeType="1"/>
              </p:cNvCxnSpPr>
              <p:nvPr/>
            </p:nvCxnSpPr>
            <p:spPr bwMode="auto">
              <a:xfrm flipH="1" flipV="1">
                <a:off x="1509155" y="3032403"/>
                <a:ext cx="171469" cy="23271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2" name="Straight Connector 190"/>
              <p:cNvCxnSpPr>
                <a:cxnSpLocks noChangeShapeType="1"/>
              </p:cNvCxnSpPr>
              <p:nvPr/>
            </p:nvCxnSpPr>
            <p:spPr bwMode="auto">
              <a:xfrm flipH="1" flipV="1">
                <a:off x="1185287" y="3451504"/>
                <a:ext cx="495337" cy="19080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3" name="Straight Connector 192"/>
              <p:cNvCxnSpPr>
                <a:cxnSpLocks noChangeShapeType="1"/>
              </p:cNvCxnSpPr>
              <p:nvPr/>
            </p:nvCxnSpPr>
            <p:spPr bwMode="auto">
              <a:xfrm flipH="1" flipV="1">
                <a:off x="1181567" y="4298698"/>
                <a:ext cx="499057" cy="10608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4" name="Straight Connector 195"/>
              <p:cNvCxnSpPr>
                <a:cxnSpLocks noChangeShapeType="1"/>
              </p:cNvCxnSpPr>
              <p:nvPr/>
            </p:nvCxnSpPr>
            <p:spPr bwMode="auto">
              <a:xfrm flipH="1" flipV="1">
                <a:off x="1386886" y="4980292"/>
                <a:ext cx="293738" cy="3792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5" name="Straight Connector 197"/>
              <p:cNvCxnSpPr>
                <a:cxnSpLocks noChangeShapeType="1"/>
              </p:cNvCxnSpPr>
              <p:nvPr/>
            </p:nvCxnSpPr>
            <p:spPr bwMode="auto">
              <a:xfrm flipH="1" flipV="1">
                <a:off x="1661409" y="5373637"/>
                <a:ext cx="1526432" cy="5930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6" name="Straight Connector 199"/>
              <p:cNvCxnSpPr>
                <a:cxnSpLocks noChangeShapeType="1"/>
              </p:cNvCxnSpPr>
              <p:nvPr/>
            </p:nvCxnSpPr>
            <p:spPr bwMode="auto">
              <a:xfrm flipH="1" flipV="1">
                <a:off x="1680624" y="5359527"/>
                <a:ext cx="2723702" cy="7030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7" name="Straight Connector 201"/>
              <p:cNvCxnSpPr>
                <a:cxnSpLocks noChangeShapeType="1"/>
              </p:cNvCxnSpPr>
              <p:nvPr/>
            </p:nvCxnSpPr>
            <p:spPr bwMode="auto">
              <a:xfrm flipH="1" flipV="1">
                <a:off x="1680624" y="5359527"/>
                <a:ext cx="3605885" cy="6190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8" name="Straight Connector 203"/>
              <p:cNvCxnSpPr>
                <a:cxnSpLocks noChangeShapeType="1"/>
              </p:cNvCxnSpPr>
              <p:nvPr/>
            </p:nvCxnSpPr>
            <p:spPr bwMode="auto">
              <a:xfrm flipH="1">
                <a:off x="1680624" y="5184745"/>
                <a:ext cx="6569272" cy="1747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9" name="Straight Connector 204"/>
              <p:cNvCxnSpPr>
                <a:cxnSpLocks noChangeShapeType="1"/>
              </p:cNvCxnSpPr>
              <p:nvPr/>
            </p:nvCxnSpPr>
            <p:spPr bwMode="auto">
              <a:xfrm flipH="1" flipV="1">
                <a:off x="1680624" y="5359527"/>
                <a:ext cx="5742435" cy="4867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0" name="Straight Connector 207"/>
              <p:cNvCxnSpPr>
                <a:cxnSpLocks noChangeShapeType="1"/>
              </p:cNvCxnSpPr>
              <p:nvPr/>
            </p:nvCxnSpPr>
            <p:spPr bwMode="auto">
              <a:xfrm flipH="1">
                <a:off x="1680624" y="4311835"/>
                <a:ext cx="6338019" cy="10476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1" name="Straight Connector 209"/>
              <p:cNvCxnSpPr>
                <a:cxnSpLocks noChangeShapeType="1"/>
              </p:cNvCxnSpPr>
              <p:nvPr/>
            </p:nvCxnSpPr>
            <p:spPr bwMode="auto">
              <a:xfrm flipH="1">
                <a:off x="1680624" y="3273553"/>
                <a:ext cx="5749312" cy="2085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2" name="Straight Connector 211"/>
              <p:cNvCxnSpPr>
                <a:cxnSpLocks noChangeShapeType="1"/>
              </p:cNvCxnSpPr>
              <p:nvPr/>
            </p:nvCxnSpPr>
            <p:spPr bwMode="auto">
              <a:xfrm flipH="1">
                <a:off x="1680624" y="2784308"/>
                <a:ext cx="4942318" cy="2575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3" name="Straight Connector 213"/>
              <p:cNvCxnSpPr>
                <a:cxnSpLocks noChangeShapeType="1"/>
              </p:cNvCxnSpPr>
              <p:nvPr/>
            </p:nvCxnSpPr>
            <p:spPr bwMode="auto">
              <a:xfrm flipH="1">
                <a:off x="1680624" y="2295063"/>
                <a:ext cx="2971398" cy="30644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4" name="Straight Connector 215"/>
              <p:cNvCxnSpPr>
                <a:cxnSpLocks noChangeShapeType="1"/>
              </p:cNvCxnSpPr>
              <p:nvPr/>
            </p:nvCxnSpPr>
            <p:spPr bwMode="auto">
              <a:xfrm flipH="1">
                <a:off x="1680624" y="2295321"/>
                <a:ext cx="2025496" cy="30642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75" name="TextBox 24"/>
              <p:cNvSpPr txBox="1">
                <a:spLocks noChangeArrowheads="1"/>
              </p:cNvSpPr>
              <p:nvPr/>
            </p:nvSpPr>
            <p:spPr bwMode="auto">
              <a:xfrm rot="5710989">
                <a:off x="821385" y="4068288"/>
                <a:ext cx="441259" cy="400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sz="2000">
                    <a:latin typeface="Arial" charset="0"/>
                  </a:rPr>
                  <a:t>…</a:t>
                </a:r>
              </a:p>
            </p:txBody>
          </p:sp>
          <p:sp>
            <p:nvSpPr>
              <p:cNvPr id="76" name="TextBox 218"/>
              <p:cNvSpPr txBox="1">
                <a:spLocks noChangeArrowheads="1"/>
              </p:cNvSpPr>
              <p:nvPr/>
            </p:nvSpPr>
            <p:spPr bwMode="auto">
              <a:xfrm rot="7515077">
                <a:off x="4472963" y="5682581"/>
                <a:ext cx="441259" cy="400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sz="2000">
                    <a:latin typeface="Arial" charset="0"/>
                  </a:rPr>
                  <a:t>…</a:t>
                </a:r>
              </a:p>
            </p:txBody>
          </p:sp>
          <p:sp>
            <p:nvSpPr>
              <p:cNvPr id="77" name="TextBox 219"/>
              <p:cNvSpPr txBox="1">
                <a:spLocks noChangeArrowheads="1"/>
              </p:cNvSpPr>
              <p:nvPr/>
            </p:nvSpPr>
            <p:spPr bwMode="auto">
              <a:xfrm rot="3940343">
                <a:off x="6315328" y="3753856"/>
                <a:ext cx="646496" cy="646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sz="3600">
                    <a:latin typeface="Arial" charset="0"/>
                  </a:rPr>
                  <a:t>…</a:t>
                </a:r>
              </a:p>
            </p:txBody>
          </p:sp>
          <p:sp>
            <p:nvSpPr>
              <p:cNvPr id="78" name="TextBox 220"/>
              <p:cNvSpPr txBox="1">
                <a:spLocks noChangeArrowheads="1"/>
              </p:cNvSpPr>
              <p:nvPr/>
            </p:nvSpPr>
            <p:spPr bwMode="auto">
              <a:xfrm rot="2048420">
                <a:off x="4406025" y="2592270"/>
                <a:ext cx="646378" cy="64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sz="3600">
                    <a:latin typeface="Arial" charset="0"/>
                  </a:rPr>
                  <a:t>…</a:t>
                </a:r>
              </a:p>
            </p:txBody>
          </p:sp>
          <p:sp>
            <p:nvSpPr>
              <p:cNvPr id="79" name="TextBox 221"/>
              <p:cNvSpPr txBox="1">
                <a:spLocks noChangeArrowheads="1"/>
              </p:cNvSpPr>
              <p:nvPr/>
            </p:nvSpPr>
            <p:spPr bwMode="auto">
              <a:xfrm rot="21283864">
                <a:off x="2113012" y="2594968"/>
                <a:ext cx="646378" cy="64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sz="3600">
                    <a:latin typeface="Arial" charset="0"/>
                  </a:rPr>
                  <a:t>…</a:t>
                </a:r>
              </a:p>
            </p:txBody>
          </p:sp>
        </p:grpSp>
        <p:grpSp>
          <p:nvGrpSpPr>
            <p:cNvPr id="80" name="Group 223"/>
            <p:cNvGrpSpPr>
              <a:grpSpLocks/>
            </p:cNvGrpSpPr>
            <p:nvPr/>
          </p:nvGrpSpPr>
          <p:grpSpPr bwMode="auto">
            <a:xfrm>
              <a:off x="2261533" y="2431463"/>
              <a:ext cx="7094538" cy="3695700"/>
              <a:chOff x="862570" y="2361120"/>
              <a:chExt cx="7094553" cy="3695520"/>
            </a:xfrm>
          </p:grpSpPr>
          <p:cxnSp>
            <p:nvCxnSpPr>
              <p:cNvPr id="81" name="Straight Connector 224"/>
              <p:cNvCxnSpPr>
                <a:cxnSpLocks noChangeShapeType="1"/>
              </p:cNvCxnSpPr>
              <p:nvPr/>
            </p:nvCxnSpPr>
            <p:spPr bwMode="auto">
              <a:xfrm flipH="1">
                <a:off x="1446332" y="2897188"/>
                <a:ext cx="4736982" cy="25351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2" name="Straight Connector 225"/>
              <p:cNvCxnSpPr>
                <a:cxnSpLocks noChangeShapeType="1"/>
              </p:cNvCxnSpPr>
              <p:nvPr/>
            </p:nvCxnSpPr>
            <p:spPr bwMode="auto">
              <a:xfrm flipH="1">
                <a:off x="2972043" y="2885760"/>
                <a:ext cx="3213953" cy="30412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3" name="Straight Connector 226"/>
              <p:cNvCxnSpPr>
                <a:cxnSpLocks noChangeShapeType="1"/>
              </p:cNvCxnSpPr>
              <p:nvPr/>
            </p:nvCxnSpPr>
            <p:spPr bwMode="auto">
              <a:xfrm flipH="1">
                <a:off x="4328465" y="2877120"/>
                <a:ext cx="1866171" cy="31795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4" name="Straight Connector 227"/>
              <p:cNvCxnSpPr>
                <a:cxnSpLocks noChangeShapeType="1"/>
              </p:cNvCxnSpPr>
              <p:nvPr/>
            </p:nvCxnSpPr>
            <p:spPr bwMode="auto">
              <a:xfrm flipH="1">
                <a:off x="5270184" y="2877120"/>
                <a:ext cx="915812" cy="30585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5" name="Straight Connector 228"/>
              <p:cNvCxnSpPr>
                <a:cxnSpLocks noChangeShapeType="1"/>
              </p:cNvCxnSpPr>
              <p:nvPr/>
            </p:nvCxnSpPr>
            <p:spPr bwMode="auto">
              <a:xfrm>
                <a:off x="6167438" y="2901156"/>
                <a:ext cx="1141702" cy="28012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6" name="Straight Connector 229"/>
              <p:cNvCxnSpPr>
                <a:cxnSpLocks noChangeShapeType="1"/>
              </p:cNvCxnSpPr>
              <p:nvPr/>
            </p:nvCxnSpPr>
            <p:spPr bwMode="auto">
              <a:xfrm>
                <a:off x="6171406" y="2889250"/>
                <a:ext cx="1785717" cy="235523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7" name="Straight Connector 230"/>
              <p:cNvCxnSpPr>
                <a:cxnSpLocks noChangeShapeType="1"/>
              </p:cNvCxnSpPr>
              <p:nvPr/>
            </p:nvCxnSpPr>
            <p:spPr bwMode="auto">
              <a:xfrm>
                <a:off x="6179344" y="2881313"/>
                <a:ext cx="1587707" cy="13868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8" name="Straight Connector 231"/>
              <p:cNvCxnSpPr>
                <a:cxnSpLocks noChangeShapeType="1"/>
              </p:cNvCxnSpPr>
              <p:nvPr/>
            </p:nvCxnSpPr>
            <p:spPr bwMode="auto">
              <a:xfrm>
                <a:off x="6179344" y="2897188"/>
                <a:ext cx="602786" cy="2909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9" name="Straight Connector 232"/>
              <p:cNvCxnSpPr>
                <a:cxnSpLocks noChangeShapeType="1"/>
              </p:cNvCxnSpPr>
              <p:nvPr/>
            </p:nvCxnSpPr>
            <p:spPr bwMode="auto">
              <a:xfrm>
                <a:off x="4584546" y="2364240"/>
                <a:ext cx="1558252" cy="5128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0" name="Straight Connector 233"/>
              <p:cNvCxnSpPr>
                <a:cxnSpLocks noChangeShapeType="1"/>
              </p:cNvCxnSpPr>
              <p:nvPr/>
            </p:nvCxnSpPr>
            <p:spPr bwMode="auto">
              <a:xfrm>
                <a:off x="3691549" y="2361120"/>
                <a:ext cx="2485808" cy="5332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1" name="Straight Connector 234"/>
              <p:cNvCxnSpPr>
                <a:cxnSpLocks noChangeShapeType="1"/>
              </p:cNvCxnSpPr>
              <p:nvPr/>
            </p:nvCxnSpPr>
            <p:spPr bwMode="auto">
              <a:xfrm>
                <a:off x="2081460" y="2548080"/>
                <a:ext cx="4078617" cy="3376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2" name="Straight Connector 235"/>
              <p:cNvCxnSpPr>
                <a:cxnSpLocks noChangeShapeType="1"/>
              </p:cNvCxnSpPr>
              <p:nvPr/>
            </p:nvCxnSpPr>
            <p:spPr bwMode="auto">
              <a:xfrm flipV="1">
                <a:off x="1309418" y="2903040"/>
                <a:ext cx="4842020" cy="307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3" name="Straight Connector 236"/>
              <p:cNvCxnSpPr>
                <a:cxnSpLocks noChangeShapeType="1"/>
              </p:cNvCxnSpPr>
              <p:nvPr/>
            </p:nvCxnSpPr>
            <p:spPr bwMode="auto">
              <a:xfrm flipV="1">
                <a:off x="934801" y="2894400"/>
                <a:ext cx="5242556" cy="3770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4" name="Straight Connector 237"/>
              <p:cNvCxnSpPr>
                <a:cxnSpLocks noChangeShapeType="1"/>
              </p:cNvCxnSpPr>
              <p:nvPr/>
            </p:nvCxnSpPr>
            <p:spPr bwMode="auto">
              <a:xfrm flipV="1">
                <a:off x="862570" y="2901156"/>
                <a:ext cx="5296930" cy="13866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5" name="Straight Connector 238"/>
              <p:cNvCxnSpPr>
                <a:cxnSpLocks noChangeShapeType="1"/>
              </p:cNvCxnSpPr>
              <p:nvPr/>
            </p:nvCxnSpPr>
            <p:spPr bwMode="auto">
              <a:xfrm flipV="1">
                <a:off x="1101367" y="2901156"/>
                <a:ext cx="5077977" cy="20260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nvGrpSpPr>
            <p:cNvPr id="96" name="Group 239"/>
            <p:cNvGrpSpPr>
              <a:grpSpLocks/>
            </p:cNvGrpSpPr>
            <p:nvPr/>
          </p:nvGrpSpPr>
          <p:grpSpPr bwMode="auto">
            <a:xfrm>
              <a:off x="2198033" y="2321926"/>
              <a:ext cx="7158038" cy="3798887"/>
              <a:chOff x="799176" y="2251902"/>
              <a:chExt cx="7158126" cy="3799069"/>
            </a:xfrm>
          </p:grpSpPr>
          <p:cxnSp>
            <p:nvCxnSpPr>
              <p:cNvPr id="97" name="Straight Connector 240"/>
              <p:cNvCxnSpPr>
                <a:cxnSpLocks noChangeShapeType="1"/>
              </p:cNvCxnSpPr>
              <p:nvPr/>
            </p:nvCxnSpPr>
            <p:spPr bwMode="auto">
              <a:xfrm>
                <a:off x="2012365" y="2732956"/>
                <a:ext cx="3121627" cy="32043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8" name="Straight Connector 241"/>
              <p:cNvCxnSpPr>
                <a:cxnSpLocks noChangeShapeType="1"/>
              </p:cNvCxnSpPr>
              <p:nvPr/>
            </p:nvCxnSpPr>
            <p:spPr bwMode="auto">
              <a:xfrm>
                <a:off x="2009682" y="2721528"/>
                <a:ext cx="2384511" cy="332944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9" name="Straight Connector 242"/>
              <p:cNvCxnSpPr>
                <a:cxnSpLocks noChangeShapeType="1"/>
              </p:cNvCxnSpPr>
              <p:nvPr/>
            </p:nvCxnSpPr>
            <p:spPr bwMode="auto">
              <a:xfrm>
                <a:off x="2001042" y="2712888"/>
                <a:ext cx="1091382" cy="319787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0" name="Straight Connector 243"/>
              <p:cNvCxnSpPr>
                <a:cxnSpLocks noChangeShapeType="1"/>
              </p:cNvCxnSpPr>
              <p:nvPr/>
            </p:nvCxnSpPr>
            <p:spPr bwMode="auto">
              <a:xfrm flipH="1">
                <a:off x="1471306" y="2712888"/>
                <a:ext cx="538376" cy="26981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1" name="Straight Connector 244"/>
              <p:cNvCxnSpPr>
                <a:cxnSpLocks noChangeShapeType="1"/>
              </p:cNvCxnSpPr>
              <p:nvPr/>
            </p:nvCxnSpPr>
            <p:spPr bwMode="auto">
              <a:xfrm flipH="1">
                <a:off x="1007181" y="2736924"/>
                <a:ext cx="1021059" cy="20695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2" name="Straight Connector 245"/>
              <p:cNvCxnSpPr>
                <a:cxnSpLocks noChangeShapeType="1"/>
              </p:cNvCxnSpPr>
              <p:nvPr/>
            </p:nvCxnSpPr>
            <p:spPr bwMode="auto">
              <a:xfrm flipH="1">
                <a:off x="799176" y="2725018"/>
                <a:ext cx="1225097" cy="141359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3" name="Straight Connector 246"/>
              <p:cNvCxnSpPr>
                <a:cxnSpLocks noChangeShapeType="1"/>
              </p:cNvCxnSpPr>
              <p:nvPr/>
            </p:nvCxnSpPr>
            <p:spPr bwMode="auto">
              <a:xfrm flipH="1">
                <a:off x="932218" y="2704755"/>
                <a:ext cx="1107153" cy="5889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4" name="Straight Connector 247"/>
              <p:cNvCxnSpPr>
                <a:cxnSpLocks noChangeShapeType="1"/>
              </p:cNvCxnSpPr>
              <p:nvPr/>
            </p:nvCxnSpPr>
            <p:spPr bwMode="auto">
              <a:xfrm flipH="1">
                <a:off x="1293642" y="2704755"/>
                <a:ext cx="745729" cy="2167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5" name="Straight Connector 248"/>
              <p:cNvCxnSpPr>
                <a:cxnSpLocks noChangeShapeType="1"/>
              </p:cNvCxnSpPr>
              <p:nvPr/>
            </p:nvCxnSpPr>
            <p:spPr bwMode="auto">
              <a:xfrm flipH="1">
                <a:off x="2052880" y="2251902"/>
                <a:ext cx="1141349" cy="4609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6" name="Straight Connector 249"/>
              <p:cNvCxnSpPr>
                <a:cxnSpLocks noChangeShapeType="1"/>
              </p:cNvCxnSpPr>
              <p:nvPr/>
            </p:nvCxnSpPr>
            <p:spPr bwMode="auto">
              <a:xfrm flipH="1">
                <a:off x="2018321" y="2332076"/>
                <a:ext cx="2284094" cy="3980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7" name="Straight Connector 250"/>
              <p:cNvCxnSpPr>
                <a:cxnSpLocks noChangeShapeType="1"/>
              </p:cNvCxnSpPr>
              <p:nvPr/>
            </p:nvCxnSpPr>
            <p:spPr bwMode="auto">
              <a:xfrm flipH="1" flipV="1">
                <a:off x="2035602" y="2721528"/>
                <a:ext cx="4016700" cy="1415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8" name="Straight Connector 251"/>
              <p:cNvCxnSpPr>
                <a:cxnSpLocks noChangeShapeType="1"/>
              </p:cNvCxnSpPr>
              <p:nvPr/>
            </p:nvCxnSpPr>
            <p:spPr bwMode="auto">
              <a:xfrm flipH="1" flipV="1">
                <a:off x="2044240" y="2738808"/>
                <a:ext cx="4755057" cy="5290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9" name="Straight Connector 252"/>
              <p:cNvCxnSpPr>
                <a:cxnSpLocks noChangeShapeType="1"/>
              </p:cNvCxnSpPr>
              <p:nvPr/>
            </p:nvCxnSpPr>
            <p:spPr bwMode="auto">
              <a:xfrm flipH="1" flipV="1">
                <a:off x="2018321" y="2730168"/>
                <a:ext cx="5710381" cy="15549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10" name="Straight Connector 253"/>
              <p:cNvCxnSpPr>
                <a:cxnSpLocks noChangeShapeType="1"/>
              </p:cNvCxnSpPr>
              <p:nvPr/>
            </p:nvCxnSpPr>
            <p:spPr bwMode="auto">
              <a:xfrm flipH="1" flipV="1">
                <a:off x="2036178" y="2736924"/>
                <a:ext cx="5921124" cy="24625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11" name="Straight Connector 254"/>
              <p:cNvCxnSpPr>
                <a:cxnSpLocks noChangeShapeType="1"/>
              </p:cNvCxnSpPr>
              <p:nvPr/>
            </p:nvCxnSpPr>
            <p:spPr bwMode="auto">
              <a:xfrm flipH="1" flipV="1">
                <a:off x="2016335" y="2736924"/>
                <a:ext cx="5165304" cy="30002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spTree>
    <p:extLst>
      <p:ext uri="{BB962C8B-B14F-4D97-AF65-F5344CB8AC3E}">
        <p14:creationId xmlns:p14="http://schemas.microsoft.com/office/powerpoint/2010/main" val="2009954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471" y="154983"/>
            <a:ext cx="11639227" cy="814567"/>
          </a:xfrm>
        </p:spPr>
        <p:txBody>
          <a:bodyPr/>
          <a:lstStyle/>
          <a:p>
            <a:r>
              <a:rPr lang="en-US" dirty="0"/>
              <a:t>Idea 2: A global “Tier 1” ISP</a:t>
            </a:r>
          </a:p>
        </p:txBody>
      </p:sp>
      <p:sp>
        <p:nvSpPr>
          <p:cNvPr id="3" name="Content Placeholder 2"/>
          <p:cNvSpPr>
            <a:spLocks noGrp="1"/>
          </p:cNvSpPr>
          <p:nvPr>
            <p:ph idx="1"/>
          </p:nvPr>
        </p:nvSpPr>
        <p:spPr>
          <a:xfrm>
            <a:off x="263471" y="1039968"/>
            <a:ext cx="11639227" cy="519512"/>
          </a:xfrm>
        </p:spPr>
        <p:txBody>
          <a:bodyPr>
            <a:normAutofit lnSpcReduction="10000"/>
          </a:bodyPr>
          <a:lstStyle/>
          <a:p>
            <a:r>
              <a:rPr lang="en-US" dirty="0"/>
              <a:t>An ISP for ISPs, with a few long and fast connections</a:t>
            </a:r>
          </a:p>
        </p:txBody>
      </p:sp>
      <p:grpSp>
        <p:nvGrpSpPr>
          <p:cNvPr id="157" name="Group 156"/>
          <p:cNvGrpSpPr/>
          <p:nvPr/>
        </p:nvGrpSpPr>
        <p:grpSpPr>
          <a:xfrm>
            <a:off x="1199542" y="1474391"/>
            <a:ext cx="9767084" cy="5407226"/>
            <a:chOff x="358551" y="1757088"/>
            <a:chExt cx="8569110" cy="4744007"/>
          </a:xfrm>
        </p:grpSpPr>
        <p:grpSp>
          <p:nvGrpSpPr>
            <p:cNvPr id="4" name="Group 5"/>
            <p:cNvGrpSpPr>
              <a:grpSpLocks/>
            </p:cNvGrpSpPr>
            <p:nvPr/>
          </p:nvGrpSpPr>
          <p:grpSpPr bwMode="auto">
            <a:xfrm>
              <a:off x="358551" y="1757088"/>
              <a:ext cx="8569110" cy="4744007"/>
              <a:chOff x="62604" y="1813323"/>
              <a:chExt cx="8567957" cy="4744370"/>
            </a:xfrm>
          </p:grpSpPr>
          <p:grpSp>
            <p:nvGrpSpPr>
              <p:cNvPr id="5" name="Group 4"/>
              <p:cNvGrpSpPr>
                <a:grpSpLocks/>
              </p:cNvGrpSpPr>
              <p:nvPr/>
            </p:nvGrpSpPr>
            <p:grpSpPr bwMode="auto">
              <a:xfrm>
                <a:off x="1529396" y="2297655"/>
                <a:ext cx="687665" cy="418253"/>
                <a:chOff x="3053396" y="4304255"/>
                <a:chExt cx="687665" cy="418253"/>
              </a:xfrm>
            </p:grpSpPr>
            <p:sp>
              <p:nvSpPr>
                <p:cNvPr id="57"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58" name="TextBox 1"/>
                <p:cNvSpPr txBox="1">
                  <a:spLocks noChangeArrowheads="1"/>
                </p:cNvSpPr>
                <p:nvPr/>
              </p:nvSpPr>
              <p:spPr bwMode="auto">
                <a:xfrm>
                  <a:off x="3078789" y="4323258"/>
                  <a:ext cx="662272" cy="3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200">
                      <a:latin typeface="Arial" charset="0"/>
                    </a:rPr>
                    <a:t>access</a:t>
                  </a:r>
                </a:p>
                <a:p>
                  <a:pPr algn="ctr">
                    <a:lnSpc>
                      <a:spcPts val="1000"/>
                    </a:lnSpc>
                    <a:spcBef>
                      <a:spcPct val="0"/>
                    </a:spcBef>
                    <a:buClrTx/>
                    <a:buSzTx/>
                    <a:buFontTx/>
                    <a:buNone/>
                  </a:pPr>
                  <a:r>
                    <a:rPr lang="en-US" altLang="en-US" sz="1200">
                      <a:latin typeface="Arial" charset="0"/>
                    </a:rPr>
                    <a:t>net</a:t>
                  </a:r>
                </a:p>
              </p:txBody>
            </p:sp>
          </p:grpSp>
          <p:grpSp>
            <p:nvGrpSpPr>
              <p:cNvPr id="6" name="Group 131"/>
              <p:cNvGrpSpPr>
                <a:grpSpLocks/>
              </p:cNvGrpSpPr>
              <p:nvPr/>
            </p:nvGrpSpPr>
            <p:grpSpPr bwMode="auto">
              <a:xfrm>
                <a:off x="373696" y="3097755"/>
                <a:ext cx="687665" cy="418253"/>
                <a:chOff x="3053396" y="4304255"/>
                <a:chExt cx="687665" cy="418253"/>
              </a:xfrm>
            </p:grpSpPr>
            <p:sp>
              <p:nvSpPr>
                <p:cNvPr id="55"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56" name="TextBox 133"/>
                <p:cNvSpPr txBox="1">
                  <a:spLocks noChangeArrowheads="1"/>
                </p:cNvSpPr>
                <p:nvPr/>
              </p:nvSpPr>
              <p:spPr bwMode="auto">
                <a:xfrm>
                  <a:off x="3078789" y="4323258"/>
                  <a:ext cx="662272" cy="3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200">
                      <a:latin typeface="Arial" charset="0"/>
                    </a:rPr>
                    <a:t>access</a:t>
                  </a:r>
                </a:p>
                <a:p>
                  <a:pPr algn="ctr">
                    <a:lnSpc>
                      <a:spcPts val="1000"/>
                    </a:lnSpc>
                    <a:spcBef>
                      <a:spcPct val="0"/>
                    </a:spcBef>
                    <a:buClrTx/>
                    <a:buSzTx/>
                    <a:buFontTx/>
                    <a:buNone/>
                  </a:pPr>
                  <a:r>
                    <a:rPr lang="en-US" altLang="en-US" sz="1200">
                      <a:latin typeface="Arial" charset="0"/>
                    </a:rPr>
                    <a:t>net</a:t>
                  </a:r>
                </a:p>
              </p:txBody>
            </p:sp>
          </p:grpSp>
          <p:grpSp>
            <p:nvGrpSpPr>
              <p:cNvPr id="7" name="Group 135"/>
              <p:cNvGrpSpPr>
                <a:grpSpLocks/>
              </p:cNvGrpSpPr>
              <p:nvPr/>
            </p:nvGrpSpPr>
            <p:grpSpPr bwMode="auto">
              <a:xfrm>
                <a:off x="6037896" y="2551655"/>
                <a:ext cx="687665" cy="418253"/>
                <a:chOff x="3053396" y="4304255"/>
                <a:chExt cx="687665" cy="418253"/>
              </a:xfrm>
            </p:grpSpPr>
            <p:sp>
              <p:nvSpPr>
                <p:cNvPr id="53"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54" name="TextBox 137"/>
                <p:cNvSpPr txBox="1">
                  <a:spLocks noChangeArrowheads="1"/>
                </p:cNvSpPr>
                <p:nvPr/>
              </p:nvSpPr>
              <p:spPr bwMode="auto">
                <a:xfrm>
                  <a:off x="3078789" y="4323258"/>
                  <a:ext cx="662272" cy="3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200">
                      <a:latin typeface="Arial" charset="0"/>
                    </a:rPr>
                    <a:t>access</a:t>
                  </a:r>
                </a:p>
                <a:p>
                  <a:pPr algn="ctr">
                    <a:lnSpc>
                      <a:spcPts val="1000"/>
                    </a:lnSpc>
                    <a:spcBef>
                      <a:spcPct val="0"/>
                    </a:spcBef>
                    <a:buClrTx/>
                    <a:buSzTx/>
                    <a:buFontTx/>
                    <a:buNone/>
                  </a:pPr>
                  <a:r>
                    <a:rPr lang="en-US" altLang="en-US" sz="1200">
                      <a:latin typeface="Arial" charset="0"/>
                    </a:rPr>
                    <a:t>net</a:t>
                  </a:r>
                </a:p>
              </p:txBody>
            </p:sp>
          </p:grpSp>
          <p:grpSp>
            <p:nvGrpSpPr>
              <p:cNvPr id="8" name="Group 138"/>
              <p:cNvGrpSpPr>
                <a:grpSpLocks/>
              </p:cNvGrpSpPr>
              <p:nvPr/>
            </p:nvGrpSpPr>
            <p:grpSpPr bwMode="auto">
              <a:xfrm>
                <a:off x="945196" y="5409155"/>
                <a:ext cx="687665" cy="418253"/>
                <a:chOff x="3053396" y="4304255"/>
                <a:chExt cx="687665" cy="418253"/>
              </a:xfrm>
            </p:grpSpPr>
            <p:sp>
              <p:nvSpPr>
                <p:cNvPr id="51"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52" name="TextBox 140"/>
                <p:cNvSpPr txBox="1">
                  <a:spLocks noChangeArrowheads="1"/>
                </p:cNvSpPr>
                <p:nvPr/>
              </p:nvSpPr>
              <p:spPr bwMode="auto">
                <a:xfrm>
                  <a:off x="3078789" y="4323258"/>
                  <a:ext cx="662272" cy="3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200">
                      <a:latin typeface="Arial" charset="0"/>
                    </a:rPr>
                    <a:t>access</a:t>
                  </a:r>
                </a:p>
                <a:p>
                  <a:pPr algn="ctr">
                    <a:lnSpc>
                      <a:spcPts val="1000"/>
                    </a:lnSpc>
                    <a:spcBef>
                      <a:spcPct val="0"/>
                    </a:spcBef>
                    <a:buClrTx/>
                    <a:buSzTx/>
                    <a:buFontTx/>
                    <a:buNone/>
                  </a:pPr>
                  <a:r>
                    <a:rPr lang="en-US" altLang="en-US" sz="1200">
                      <a:latin typeface="Arial" charset="0"/>
                    </a:rPr>
                    <a:t>net</a:t>
                  </a:r>
                </a:p>
              </p:txBody>
            </p:sp>
          </p:grpSp>
          <p:grpSp>
            <p:nvGrpSpPr>
              <p:cNvPr id="9" name="Group 141"/>
              <p:cNvGrpSpPr>
                <a:grpSpLocks/>
              </p:cNvGrpSpPr>
              <p:nvPr/>
            </p:nvGrpSpPr>
            <p:grpSpPr bwMode="auto">
              <a:xfrm>
                <a:off x="526096" y="4786855"/>
                <a:ext cx="687665" cy="418253"/>
                <a:chOff x="3053396" y="4304255"/>
                <a:chExt cx="687665" cy="418253"/>
              </a:xfrm>
            </p:grpSpPr>
            <p:sp>
              <p:nvSpPr>
                <p:cNvPr id="49"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50" name="TextBox 143"/>
                <p:cNvSpPr txBox="1">
                  <a:spLocks noChangeArrowheads="1"/>
                </p:cNvSpPr>
                <p:nvPr/>
              </p:nvSpPr>
              <p:spPr bwMode="auto">
                <a:xfrm>
                  <a:off x="3078789" y="4323258"/>
                  <a:ext cx="662272" cy="3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200">
                      <a:latin typeface="Arial" charset="0"/>
                    </a:rPr>
                    <a:t>access</a:t>
                  </a:r>
                </a:p>
                <a:p>
                  <a:pPr algn="ctr">
                    <a:lnSpc>
                      <a:spcPts val="1000"/>
                    </a:lnSpc>
                    <a:spcBef>
                      <a:spcPct val="0"/>
                    </a:spcBef>
                    <a:buClrTx/>
                    <a:buSzTx/>
                    <a:buFontTx/>
                    <a:buNone/>
                  </a:pPr>
                  <a:r>
                    <a:rPr lang="en-US" altLang="en-US" sz="1200">
                      <a:latin typeface="Arial" charset="0"/>
                    </a:rPr>
                    <a:t>net</a:t>
                  </a:r>
                </a:p>
              </p:txBody>
            </p:sp>
          </p:grpSp>
          <p:grpSp>
            <p:nvGrpSpPr>
              <p:cNvPr id="10" name="Group 144"/>
              <p:cNvGrpSpPr>
                <a:grpSpLocks/>
              </p:cNvGrpSpPr>
              <p:nvPr/>
            </p:nvGrpSpPr>
            <p:grpSpPr bwMode="auto">
              <a:xfrm>
                <a:off x="297496" y="4126455"/>
                <a:ext cx="687665" cy="418253"/>
                <a:chOff x="3053396" y="4304255"/>
                <a:chExt cx="687665" cy="418253"/>
              </a:xfrm>
            </p:grpSpPr>
            <p:sp>
              <p:nvSpPr>
                <p:cNvPr id="47"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8" name="TextBox 146"/>
                <p:cNvSpPr txBox="1">
                  <a:spLocks noChangeArrowheads="1"/>
                </p:cNvSpPr>
                <p:nvPr/>
              </p:nvSpPr>
              <p:spPr bwMode="auto">
                <a:xfrm>
                  <a:off x="3078789" y="4323258"/>
                  <a:ext cx="662272" cy="3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200">
                      <a:latin typeface="Arial" charset="0"/>
                    </a:rPr>
                    <a:t>access</a:t>
                  </a:r>
                </a:p>
                <a:p>
                  <a:pPr algn="ctr">
                    <a:lnSpc>
                      <a:spcPts val="1000"/>
                    </a:lnSpc>
                    <a:spcBef>
                      <a:spcPct val="0"/>
                    </a:spcBef>
                    <a:buClrTx/>
                    <a:buSzTx/>
                    <a:buFontTx/>
                    <a:buNone/>
                  </a:pPr>
                  <a:r>
                    <a:rPr lang="en-US" altLang="en-US" sz="1200">
                      <a:latin typeface="Arial" charset="0"/>
                    </a:rPr>
                    <a:t>net</a:t>
                  </a:r>
                </a:p>
              </p:txBody>
            </p:sp>
          </p:grpSp>
          <p:grpSp>
            <p:nvGrpSpPr>
              <p:cNvPr id="11" name="Group 147"/>
              <p:cNvGrpSpPr>
                <a:grpSpLocks/>
              </p:cNvGrpSpPr>
              <p:nvPr/>
            </p:nvGrpSpPr>
            <p:grpSpPr bwMode="auto">
              <a:xfrm>
                <a:off x="6787196" y="2983455"/>
                <a:ext cx="687665" cy="418253"/>
                <a:chOff x="3053396" y="4304255"/>
                <a:chExt cx="687665" cy="418253"/>
              </a:xfrm>
            </p:grpSpPr>
            <p:sp>
              <p:nvSpPr>
                <p:cNvPr id="45"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6" name="TextBox 149"/>
                <p:cNvSpPr txBox="1">
                  <a:spLocks noChangeArrowheads="1"/>
                </p:cNvSpPr>
                <p:nvPr/>
              </p:nvSpPr>
              <p:spPr bwMode="auto">
                <a:xfrm>
                  <a:off x="3078789" y="4323258"/>
                  <a:ext cx="662272" cy="3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200">
                      <a:latin typeface="Arial" charset="0"/>
                    </a:rPr>
                    <a:t>access</a:t>
                  </a:r>
                </a:p>
                <a:p>
                  <a:pPr algn="ctr">
                    <a:lnSpc>
                      <a:spcPts val="1000"/>
                    </a:lnSpc>
                    <a:spcBef>
                      <a:spcPct val="0"/>
                    </a:spcBef>
                    <a:buClrTx/>
                    <a:buSzTx/>
                    <a:buFontTx/>
                    <a:buNone/>
                  </a:pPr>
                  <a:r>
                    <a:rPr lang="en-US" altLang="en-US" sz="1200">
                      <a:latin typeface="Arial" charset="0"/>
                    </a:rPr>
                    <a:t>net</a:t>
                  </a:r>
                </a:p>
              </p:txBody>
            </p:sp>
          </p:grpSp>
          <p:grpSp>
            <p:nvGrpSpPr>
              <p:cNvPr id="12" name="Group 150"/>
              <p:cNvGrpSpPr>
                <a:grpSpLocks/>
              </p:cNvGrpSpPr>
              <p:nvPr/>
            </p:nvGrpSpPr>
            <p:grpSpPr bwMode="auto">
              <a:xfrm>
                <a:off x="3129596" y="2056355"/>
                <a:ext cx="687665" cy="418253"/>
                <a:chOff x="3053396" y="4304255"/>
                <a:chExt cx="687665" cy="418253"/>
              </a:xfrm>
            </p:grpSpPr>
            <p:sp>
              <p:nvSpPr>
                <p:cNvPr id="43"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4" name="TextBox 152"/>
                <p:cNvSpPr txBox="1">
                  <a:spLocks noChangeArrowheads="1"/>
                </p:cNvSpPr>
                <p:nvPr/>
              </p:nvSpPr>
              <p:spPr bwMode="auto">
                <a:xfrm>
                  <a:off x="3078789" y="4323258"/>
                  <a:ext cx="662272" cy="3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200">
                      <a:latin typeface="Arial" charset="0"/>
                    </a:rPr>
                    <a:t>access</a:t>
                  </a:r>
                </a:p>
                <a:p>
                  <a:pPr algn="ctr">
                    <a:lnSpc>
                      <a:spcPts val="1000"/>
                    </a:lnSpc>
                    <a:spcBef>
                      <a:spcPct val="0"/>
                    </a:spcBef>
                    <a:buClrTx/>
                    <a:buSzTx/>
                    <a:buFontTx/>
                    <a:buNone/>
                  </a:pPr>
                  <a:r>
                    <a:rPr lang="en-US" altLang="en-US" sz="1200">
                      <a:latin typeface="Arial" charset="0"/>
                    </a:rPr>
                    <a:t>net</a:t>
                  </a:r>
                </a:p>
              </p:txBody>
            </p:sp>
          </p:grpSp>
          <p:grpSp>
            <p:nvGrpSpPr>
              <p:cNvPr id="13" name="Group 153"/>
              <p:cNvGrpSpPr>
                <a:grpSpLocks/>
              </p:cNvGrpSpPr>
              <p:nvPr/>
            </p:nvGrpSpPr>
            <p:grpSpPr bwMode="auto">
              <a:xfrm>
                <a:off x="754696" y="2704055"/>
                <a:ext cx="687665" cy="418253"/>
                <a:chOff x="3053396" y="4304255"/>
                <a:chExt cx="687665" cy="418253"/>
              </a:xfrm>
            </p:grpSpPr>
            <p:sp>
              <p:nvSpPr>
                <p:cNvPr id="41"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2" name="TextBox 155"/>
                <p:cNvSpPr txBox="1">
                  <a:spLocks noChangeArrowheads="1"/>
                </p:cNvSpPr>
                <p:nvPr/>
              </p:nvSpPr>
              <p:spPr bwMode="auto">
                <a:xfrm>
                  <a:off x="3078789" y="4323258"/>
                  <a:ext cx="662272" cy="3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200">
                      <a:latin typeface="Arial" charset="0"/>
                    </a:rPr>
                    <a:t>access</a:t>
                  </a:r>
                </a:p>
                <a:p>
                  <a:pPr algn="ctr">
                    <a:lnSpc>
                      <a:spcPts val="1000"/>
                    </a:lnSpc>
                    <a:spcBef>
                      <a:spcPct val="0"/>
                    </a:spcBef>
                    <a:buClrTx/>
                    <a:buSzTx/>
                    <a:buFontTx/>
                    <a:buNone/>
                  </a:pPr>
                  <a:r>
                    <a:rPr lang="en-US" altLang="en-US" sz="1200">
                      <a:latin typeface="Arial" charset="0"/>
                    </a:rPr>
                    <a:t>net</a:t>
                  </a:r>
                </a:p>
              </p:txBody>
            </p:sp>
          </p:grpSp>
          <p:grpSp>
            <p:nvGrpSpPr>
              <p:cNvPr id="14" name="Group 156"/>
              <p:cNvGrpSpPr>
                <a:grpSpLocks/>
              </p:cNvGrpSpPr>
              <p:nvPr/>
            </p:nvGrpSpPr>
            <p:grpSpPr bwMode="auto">
              <a:xfrm>
                <a:off x="4043996" y="2030955"/>
                <a:ext cx="687665" cy="418253"/>
                <a:chOff x="3053396" y="4304255"/>
                <a:chExt cx="687665" cy="418253"/>
              </a:xfrm>
            </p:grpSpPr>
            <p:sp>
              <p:nvSpPr>
                <p:cNvPr id="39"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40" name="TextBox 158"/>
                <p:cNvSpPr txBox="1">
                  <a:spLocks noChangeArrowheads="1"/>
                </p:cNvSpPr>
                <p:nvPr/>
              </p:nvSpPr>
              <p:spPr bwMode="auto">
                <a:xfrm>
                  <a:off x="3078789" y="4323258"/>
                  <a:ext cx="662272" cy="3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200">
                      <a:latin typeface="Arial" charset="0"/>
                    </a:rPr>
                    <a:t>access</a:t>
                  </a:r>
                </a:p>
                <a:p>
                  <a:pPr algn="ctr">
                    <a:lnSpc>
                      <a:spcPts val="1000"/>
                    </a:lnSpc>
                    <a:spcBef>
                      <a:spcPct val="0"/>
                    </a:spcBef>
                    <a:buClrTx/>
                    <a:buSzTx/>
                    <a:buFontTx/>
                    <a:buNone/>
                  </a:pPr>
                  <a:r>
                    <a:rPr lang="en-US" altLang="en-US" sz="1200">
                      <a:latin typeface="Arial" charset="0"/>
                    </a:rPr>
                    <a:t>net</a:t>
                  </a:r>
                </a:p>
              </p:txBody>
            </p:sp>
          </p:grpSp>
          <p:grpSp>
            <p:nvGrpSpPr>
              <p:cNvPr id="15" name="Group 160"/>
              <p:cNvGrpSpPr>
                <a:grpSpLocks/>
              </p:cNvGrpSpPr>
              <p:nvPr/>
            </p:nvGrpSpPr>
            <p:grpSpPr bwMode="auto">
              <a:xfrm>
                <a:off x="7104696" y="5663155"/>
                <a:ext cx="687665" cy="418253"/>
                <a:chOff x="3053396" y="4304255"/>
                <a:chExt cx="687665" cy="418253"/>
              </a:xfrm>
            </p:grpSpPr>
            <p:sp>
              <p:nvSpPr>
                <p:cNvPr id="37"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38" name="TextBox 162"/>
                <p:cNvSpPr txBox="1">
                  <a:spLocks noChangeArrowheads="1"/>
                </p:cNvSpPr>
                <p:nvPr/>
              </p:nvSpPr>
              <p:spPr bwMode="auto">
                <a:xfrm>
                  <a:off x="3078789" y="4323258"/>
                  <a:ext cx="662272" cy="3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200">
                      <a:latin typeface="Arial" charset="0"/>
                    </a:rPr>
                    <a:t>access</a:t>
                  </a:r>
                </a:p>
                <a:p>
                  <a:pPr algn="ctr">
                    <a:lnSpc>
                      <a:spcPts val="1000"/>
                    </a:lnSpc>
                    <a:spcBef>
                      <a:spcPct val="0"/>
                    </a:spcBef>
                    <a:buClrTx/>
                    <a:buSzTx/>
                    <a:buFontTx/>
                    <a:buNone/>
                  </a:pPr>
                  <a:r>
                    <a:rPr lang="en-US" altLang="en-US" sz="1200">
                      <a:latin typeface="Arial" charset="0"/>
                    </a:rPr>
                    <a:t>net</a:t>
                  </a:r>
                </a:p>
              </p:txBody>
            </p:sp>
          </p:grpSp>
          <p:grpSp>
            <p:nvGrpSpPr>
              <p:cNvPr id="16" name="Group 163"/>
              <p:cNvGrpSpPr>
                <a:grpSpLocks/>
              </p:cNvGrpSpPr>
              <p:nvPr/>
            </p:nvGrpSpPr>
            <p:grpSpPr bwMode="auto">
              <a:xfrm>
                <a:off x="7942896" y="5015455"/>
                <a:ext cx="687665" cy="418253"/>
                <a:chOff x="3053396" y="4304255"/>
                <a:chExt cx="687665" cy="418253"/>
              </a:xfrm>
            </p:grpSpPr>
            <p:sp>
              <p:nvSpPr>
                <p:cNvPr id="35"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36" name="TextBox 165"/>
                <p:cNvSpPr txBox="1">
                  <a:spLocks noChangeArrowheads="1"/>
                </p:cNvSpPr>
                <p:nvPr/>
              </p:nvSpPr>
              <p:spPr bwMode="auto">
                <a:xfrm>
                  <a:off x="3078789" y="4323258"/>
                  <a:ext cx="662272" cy="3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200">
                      <a:latin typeface="Arial" charset="0"/>
                    </a:rPr>
                    <a:t>access</a:t>
                  </a:r>
                </a:p>
                <a:p>
                  <a:pPr algn="ctr">
                    <a:lnSpc>
                      <a:spcPts val="1000"/>
                    </a:lnSpc>
                    <a:spcBef>
                      <a:spcPct val="0"/>
                    </a:spcBef>
                    <a:buClrTx/>
                    <a:buSzTx/>
                    <a:buFontTx/>
                    <a:buNone/>
                  </a:pPr>
                  <a:r>
                    <a:rPr lang="en-US" altLang="en-US" sz="1200">
                      <a:latin typeface="Arial" charset="0"/>
                    </a:rPr>
                    <a:t>net</a:t>
                  </a:r>
                </a:p>
              </p:txBody>
            </p:sp>
          </p:grpSp>
          <p:grpSp>
            <p:nvGrpSpPr>
              <p:cNvPr id="17" name="Group 166"/>
              <p:cNvGrpSpPr>
                <a:grpSpLocks/>
              </p:cNvGrpSpPr>
              <p:nvPr/>
            </p:nvGrpSpPr>
            <p:grpSpPr bwMode="auto">
              <a:xfrm>
                <a:off x="7714296" y="4101055"/>
                <a:ext cx="687665" cy="418253"/>
                <a:chOff x="3053396" y="4304255"/>
                <a:chExt cx="687665" cy="418253"/>
              </a:xfrm>
            </p:grpSpPr>
            <p:sp>
              <p:nvSpPr>
                <p:cNvPr id="33"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34" name="TextBox 168"/>
                <p:cNvSpPr txBox="1">
                  <a:spLocks noChangeArrowheads="1"/>
                </p:cNvSpPr>
                <p:nvPr/>
              </p:nvSpPr>
              <p:spPr bwMode="auto">
                <a:xfrm>
                  <a:off x="3078789" y="4323258"/>
                  <a:ext cx="662272" cy="3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200">
                      <a:latin typeface="Arial" charset="0"/>
                    </a:rPr>
                    <a:t>access</a:t>
                  </a:r>
                </a:p>
                <a:p>
                  <a:pPr algn="ctr">
                    <a:lnSpc>
                      <a:spcPts val="1000"/>
                    </a:lnSpc>
                    <a:spcBef>
                      <a:spcPct val="0"/>
                    </a:spcBef>
                    <a:buClrTx/>
                    <a:buSzTx/>
                    <a:buFontTx/>
                    <a:buNone/>
                  </a:pPr>
                  <a:r>
                    <a:rPr lang="en-US" altLang="en-US" sz="1200">
                      <a:latin typeface="Arial" charset="0"/>
                    </a:rPr>
                    <a:t>net</a:t>
                  </a:r>
                </a:p>
              </p:txBody>
            </p:sp>
          </p:grpSp>
          <p:grpSp>
            <p:nvGrpSpPr>
              <p:cNvPr id="18" name="Group 169"/>
              <p:cNvGrpSpPr>
                <a:grpSpLocks/>
              </p:cNvGrpSpPr>
              <p:nvPr/>
            </p:nvGrpSpPr>
            <p:grpSpPr bwMode="auto">
              <a:xfrm>
                <a:off x="4869496" y="5904455"/>
                <a:ext cx="687665" cy="418253"/>
                <a:chOff x="3053396" y="4304255"/>
                <a:chExt cx="687665" cy="418253"/>
              </a:xfrm>
            </p:grpSpPr>
            <p:sp>
              <p:nvSpPr>
                <p:cNvPr id="31"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32" name="TextBox 171"/>
                <p:cNvSpPr txBox="1">
                  <a:spLocks noChangeArrowheads="1"/>
                </p:cNvSpPr>
                <p:nvPr/>
              </p:nvSpPr>
              <p:spPr bwMode="auto">
                <a:xfrm>
                  <a:off x="3078789" y="4323258"/>
                  <a:ext cx="662272" cy="3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200">
                      <a:latin typeface="Arial" charset="0"/>
                    </a:rPr>
                    <a:t>access</a:t>
                  </a:r>
                </a:p>
                <a:p>
                  <a:pPr algn="ctr">
                    <a:lnSpc>
                      <a:spcPts val="1000"/>
                    </a:lnSpc>
                    <a:spcBef>
                      <a:spcPct val="0"/>
                    </a:spcBef>
                    <a:buClrTx/>
                    <a:buSzTx/>
                    <a:buFontTx/>
                    <a:buNone/>
                  </a:pPr>
                  <a:r>
                    <a:rPr lang="en-US" altLang="en-US" sz="1200">
                      <a:latin typeface="Arial" charset="0"/>
                    </a:rPr>
                    <a:t>net</a:t>
                  </a:r>
                </a:p>
              </p:txBody>
            </p:sp>
          </p:grpSp>
          <p:grpSp>
            <p:nvGrpSpPr>
              <p:cNvPr id="19" name="Group 172"/>
              <p:cNvGrpSpPr>
                <a:grpSpLocks/>
              </p:cNvGrpSpPr>
              <p:nvPr/>
            </p:nvGrpSpPr>
            <p:grpSpPr bwMode="auto">
              <a:xfrm>
                <a:off x="3955096" y="6044155"/>
                <a:ext cx="687665" cy="418253"/>
                <a:chOff x="3053396" y="4304255"/>
                <a:chExt cx="687665" cy="418253"/>
              </a:xfrm>
            </p:grpSpPr>
            <p:sp>
              <p:nvSpPr>
                <p:cNvPr id="29"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30" name="TextBox 174"/>
                <p:cNvSpPr txBox="1">
                  <a:spLocks noChangeArrowheads="1"/>
                </p:cNvSpPr>
                <p:nvPr/>
              </p:nvSpPr>
              <p:spPr bwMode="auto">
                <a:xfrm>
                  <a:off x="3078789" y="4323258"/>
                  <a:ext cx="662272" cy="3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200">
                      <a:latin typeface="Arial" charset="0"/>
                    </a:rPr>
                    <a:t>access</a:t>
                  </a:r>
                </a:p>
                <a:p>
                  <a:pPr algn="ctr">
                    <a:lnSpc>
                      <a:spcPts val="1000"/>
                    </a:lnSpc>
                    <a:spcBef>
                      <a:spcPct val="0"/>
                    </a:spcBef>
                    <a:buClrTx/>
                    <a:buSzTx/>
                    <a:buFontTx/>
                    <a:buNone/>
                  </a:pPr>
                  <a:r>
                    <a:rPr lang="en-US" altLang="en-US" sz="1200">
                      <a:latin typeface="Arial" charset="0"/>
                    </a:rPr>
                    <a:t>net</a:t>
                  </a:r>
                </a:p>
              </p:txBody>
            </p:sp>
          </p:grpSp>
          <p:grpSp>
            <p:nvGrpSpPr>
              <p:cNvPr id="20" name="Group 175"/>
              <p:cNvGrpSpPr>
                <a:grpSpLocks/>
              </p:cNvGrpSpPr>
              <p:nvPr/>
            </p:nvGrpSpPr>
            <p:grpSpPr bwMode="auto">
              <a:xfrm>
                <a:off x="2735896" y="5891755"/>
                <a:ext cx="687665" cy="418253"/>
                <a:chOff x="3053396" y="4304255"/>
                <a:chExt cx="687665" cy="418253"/>
              </a:xfrm>
            </p:grpSpPr>
            <p:sp>
              <p:nvSpPr>
                <p:cNvPr id="27"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p>
              </p:txBody>
            </p:sp>
            <p:sp>
              <p:nvSpPr>
                <p:cNvPr id="28" name="TextBox 177"/>
                <p:cNvSpPr txBox="1">
                  <a:spLocks noChangeArrowheads="1"/>
                </p:cNvSpPr>
                <p:nvPr/>
              </p:nvSpPr>
              <p:spPr bwMode="auto">
                <a:xfrm>
                  <a:off x="3078789" y="4323258"/>
                  <a:ext cx="662272" cy="3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200">
                      <a:latin typeface="Arial" charset="0"/>
                    </a:rPr>
                    <a:t>access</a:t>
                  </a:r>
                </a:p>
                <a:p>
                  <a:pPr algn="ctr">
                    <a:lnSpc>
                      <a:spcPts val="1000"/>
                    </a:lnSpc>
                    <a:spcBef>
                      <a:spcPct val="0"/>
                    </a:spcBef>
                    <a:buClrTx/>
                    <a:buSzTx/>
                    <a:buFontTx/>
                    <a:buNone/>
                  </a:pPr>
                  <a:r>
                    <a:rPr lang="en-US" altLang="en-US" sz="1200">
                      <a:latin typeface="Arial" charset="0"/>
                    </a:rPr>
                    <a:t>net</a:t>
                  </a:r>
                </a:p>
              </p:txBody>
            </p:sp>
          </p:grpSp>
          <p:sp>
            <p:nvSpPr>
              <p:cNvPr id="21" name="TextBox 4"/>
              <p:cNvSpPr txBox="1">
                <a:spLocks noChangeArrowheads="1"/>
              </p:cNvSpPr>
              <p:nvPr/>
            </p:nvSpPr>
            <p:spPr bwMode="auto">
              <a:xfrm rot="1053502">
                <a:off x="5066605" y="1863439"/>
                <a:ext cx="697533" cy="70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sz="4000">
                    <a:solidFill>
                      <a:srgbClr val="0000FF"/>
                    </a:solidFill>
                    <a:latin typeface="Arial" charset="0"/>
                  </a:rPr>
                  <a:t>…</a:t>
                </a:r>
              </a:p>
            </p:txBody>
          </p:sp>
          <p:sp>
            <p:nvSpPr>
              <p:cNvPr id="22" name="TextBox 179"/>
              <p:cNvSpPr txBox="1">
                <a:spLocks noChangeArrowheads="1"/>
              </p:cNvSpPr>
              <p:nvPr/>
            </p:nvSpPr>
            <p:spPr bwMode="auto">
              <a:xfrm rot="2829263">
                <a:off x="7352529" y="3336715"/>
                <a:ext cx="697680" cy="707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sz="4000">
                    <a:solidFill>
                      <a:srgbClr val="0000FF"/>
                    </a:solidFill>
                    <a:latin typeface="Arial" charset="0"/>
                  </a:rPr>
                  <a:t>…</a:t>
                </a:r>
              </a:p>
            </p:txBody>
          </p:sp>
          <p:sp>
            <p:nvSpPr>
              <p:cNvPr id="23" name="TextBox 180"/>
              <p:cNvSpPr txBox="1">
                <a:spLocks noChangeArrowheads="1"/>
              </p:cNvSpPr>
              <p:nvPr/>
            </p:nvSpPr>
            <p:spPr bwMode="auto">
              <a:xfrm rot="9845918">
                <a:off x="6021343" y="5849753"/>
                <a:ext cx="697533" cy="70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sz="4000">
                    <a:solidFill>
                      <a:srgbClr val="0000FF"/>
                    </a:solidFill>
                    <a:latin typeface="Arial" charset="0"/>
                  </a:rPr>
                  <a:t>…</a:t>
                </a:r>
              </a:p>
            </p:txBody>
          </p:sp>
          <p:sp>
            <p:nvSpPr>
              <p:cNvPr id="24" name="TextBox 181"/>
              <p:cNvSpPr txBox="1">
                <a:spLocks noChangeArrowheads="1"/>
              </p:cNvSpPr>
              <p:nvPr/>
            </p:nvSpPr>
            <p:spPr bwMode="auto">
              <a:xfrm rot="11651262">
                <a:off x="1653889" y="5753110"/>
                <a:ext cx="697533" cy="70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sz="4000">
                    <a:solidFill>
                      <a:srgbClr val="0000FF"/>
                    </a:solidFill>
                    <a:latin typeface="Arial" charset="0"/>
                  </a:rPr>
                  <a:t>…</a:t>
                </a:r>
              </a:p>
            </p:txBody>
          </p:sp>
          <p:sp>
            <p:nvSpPr>
              <p:cNvPr id="25" name="TextBox 182"/>
              <p:cNvSpPr txBox="1">
                <a:spLocks noChangeArrowheads="1"/>
              </p:cNvSpPr>
              <p:nvPr/>
            </p:nvSpPr>
            <p:spPr bwMode="auto">
              <a:xfrm rot="16607303">
                <a:off x="67660" y="3446740"/>
                <a:ext cx="697680" cy="707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sz="4000">
                    <a:solidFill>
                      <a:srgbClr val="0000FF"/>
                    </a:solidFill>
                    <a:latin typeface="Arial" charset="0"/>
                  </a:rPr>
                  <a:t>…</a:t>
                </a:r>
              </a:p>
            </p:txBody>
          </p:sp>
          <p:sp>
            <p:nvSpPr>
              <p:cNvPr id="26" name="TextBox 183"/>
              <p:cNvSpPr txBox="1">
                <a:spLocks noChangeArrowheads="1"/>
              </p:cNvSpPr>
              <p:nvPr/>
            </p:nvSpPr>
            <p:spPr bwMode="auto">
              <a:xfrm rot="20582737">
                <a:off x="2253480" y="1813323"/>
                <a:ext cx="697533" cy="70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sz="4000">
                    <a:solidFill>
                      <a:srgbClr val="0000FF"/>
                    </a:solidFill>
                    <a:latin typeface="Arial" charset="0"/>
                  </a:rPr>
                  <a:t>…</a:t>
                </a:r>
              </a:p>
            </p:txBody>
          </p:sp>
        </p:grpSp>
        <p:sp>
          <p:nvSpPr>
            <p:cNvPr id="59" name="Oval 3"/>
            <p:cNvSpPr>
              <a:spLocks noChangeArrowheads="1"/>
            </p:cNvSpPr>
            <p:nvPr/>
          </p:nvSpPr>
          <p:spPr bwMode="auto">
            <a:xfrm>
              <a:off x="2716213" y="3192463"/>
              <a:ext cx="3709987" cy="1862137"/>
            </a:xfrm>
            <a:prstGeom prst="ellipse">
              <a:avLst/>
            </a:prstGeom>
            <a:solidFill>
              <a:schemeClr val="accent6">
                <a:lumMod val="20000"/>
                <a:lumOff val="80000"/>
              </a:schemeClr>
            </a:solidFill>
            <a:ln w="9525">
              <a:solidFill>
                <a:schemeClr val="tx1"/>
              </a:solidFill>
              <a:round/>
              <a:headEnd/>
              <a:tailEnd/>
            </a:ln>
          </p:spPr>
          <p:txBody>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3600">
                <a:latin typeface="Arial" charset="0"/>
              </a:endParaRPr>
            </a:p>
          </p:txBody>
        </p:sp>
        <p:grpSp>
          <p:nvGrpSpPr>
            <p:cNvPr id="60" name="Group 133"/>
            <p:cNvGrpSpPr>
              <a:grpSpLocks/>
            </p:cNvGrpSpPr>
            <p:nvPr/>
          </p:nvGrpSpPr>
          <p:grpSpPr bwMode="auto">
            <a:xfrm>
              <a:off x="3138488" y="4392613"/>
              <a:ext cx="617537" cy="250825"/>
              <a:chOff x="2356" y="1300"/>
              <a:chExt cx="555" cy="194"/>
            </a:xfrm>
          </p:grpSpPr>
          <p:sp>
            <p:nvSpPr>
              <p:cNvPr id="61"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3600">
                  <a:latin typeface="Times New Roman" charset="0"/>
                </a:endParaRPr>
              </a:p>
            </p:txBody>
          </p:sp>
          <p:sp>
            <p:nvSpPr>
              <p:cNvPr id="62"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3600">
                  <a:latin typeface="Times New Roman" charset="0"/>
                </a:endParaRPr>
              </a:p>
            </p:txBody>
          </p:sp>
          <p:sp>
            <p:nvSpPr>
              <p:cNvPr id="63"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3600">
                  <a:latin typeface="Times New Roman" charset="0"/>
                </a:endParaRPr>
              </a:p>
            </p:txBody>
          </p:sp>
          <p:grpSp>
            <p:nvGrpSpPr>
              <p:cNvPr id="64" name="Group 137"/>
              <p:cNvGrpSpPr>
                <a:grpSpLocks/>
              </p:cNvGrpSpPr>
              <p:nvPr/>
            </p:nvGrpSpPr>
            <p:grpSpPr bwMode="auto">
              <a:xfrm>
                <a:off x="2468" y="1332"/>
                <a:ext cx="310" cy="60"/>
                <a:chOff x="2468" y="1332"/>
                <a:chExt cx="310" cy="60"/>
              </a:xfrm>
            </p:grpSpPr>
            <p:sp>
              <p:nvSpPr>
                <p:cNvPr id="67"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p>
              </p:txBody>
            </p:sp>
            <p:sp>
              <p:nvSpPr>
                <p:cNvPr id="68"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p>
              </p:txBody>
            </p:sp>
          </p:grpSp>
          <p:sp>
            <p:nvSpPr>
              <p:cNvPr id="65" name="Line 140"/>
              <p:cNvSpPr>
                <a:spLocks noChangeShapeType="1"/>
              </p:cNvSpPr>
              <p:nvPr/>
            </p:nvSpPr>
            <p:spPr bwMode="auto">
              <a:xfrm>
                <a:off x="2357" y="1361"/>
                <a:ext cx="0" cy="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66" name="Line 141"/>
              <p:cNvSpPr>
                <a:spLocks noChangeShapeType="1"/>
              </p:cNvSpPr>
              <p:nvPr/>
            </p:nvSpPr>
            <p:spPr bwMode="auto">
              <a:xfrm>
                <a:off x="2907" y="1363"/>
                <a:ext cx="0" cy="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p>
            </p:txBody>
          </p:sp>
        </p:grpSp>
        <p:grpSp>
          <p:nvGrpSpPr>
            <p:cNvPr id="69" name="Group 133"/>
            <p:cNvGrpSpPr>
              <a:grpSpLocks/>
            </p:cNvGrpSpPr>
            <p:nvPr/>
          </p:nvGrpSpPr>
          <p:grpSpPr bwMode="auto">
            <a:xfrm>
              <a:off x="4132263" y="3706813"/>
              <a:ext cx="617537" cy="250825"/>
              <a:chOff x="2356" y="1300"/>
              <a:chExt cx="555" cy="194"/>
            </a:xfrm>
          </p:grpSpPr>
          <p:sp>
            <p:nvSpPr>
              <p:cNvPr id="70"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3600">
                  <a:latin typeface="Times New Roman" charset="0"/>
                </a:endParaRPr>
              </a:p>
            </p:txBody>
          </p:sp>
          <p:sp>
            <p:nvSpPr>
              <p:cNvPr id="71"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3600">
                  <a:latin typeface="Times New Roman" charset="0"/>
                </a:endParaRPr>
              </a:p>
            </p:txBody>
          </p:sp>
          <p:sp>
            <p:nvSpPr>
              <p:cNvPr id="72"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3600">
                  <a:latin typeface="Times New Roman" charset="0"/>
                </a:endParaRPr>
              </a:p>
            </p:txBody>
          </p:sp>
          <p:grpSp>
            <p:nvGrpSpPr>
              <p:cNvPr id="73" name="Group 137"/>
              <p:cNvGrpSpPr>
                <a:grpSpLocks/>
              </p:cNvGrpSpPr>
              <p:nvPr/>
            </p:nvGrpSpPr>
            <p:grpSpPr bwMode="auto">
              <a:xfrm>
                <a:off x="2468" y="1332"/>
                <a:ext cx="310" cy="60"/>
                <a:chOff x="2468" y="1332"/>
                <a:chExt cx="310" cy="60"/>
              </a:xfrm>
            </p:grpSpPr>
            <p:sp>
              <p:nvSpPr>
                <p:cNvPr id="76"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p>
              </p:txBody>
            </p:sp>
            <p:sp>
              <p:nvSpPr>
                <p:cNvPr id="77"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p>
              </p:txBody>
            </p:sp>
          </p:grpSp>
          <p:sp>
            <p:nvSpPr>
              <p:cNvPr id="74" name="Line 140"/>
              <p:cNvSpPr>
                <a:spLocks noChangeShapeType="1"/>
              </p:cNvSpPr>
              <p:nvPr/>
            </p:nvSpPr>
            <p:spPr bwMode="auto">
              <a:xfrm>
                <a:off x="2357" y="1361"/>
                <a:ext cx="0" cy="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75" name="Line 141"/>
              <p:cNvSpPr>
                <a:spLocks noChangeShapeType="1"/>
              </p:cNvSpPr>
              <p:nvPr/>
            </p:nvSpPr>
            <p:spPr bwMode="auto">
              <a:xfrm>
                <a:off x="2907" y="1363"/>
                <a:ext cx="0" cy="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p>
            </p:txBody>
          </p:sp>
        </p:grpSp>
        <p:grpSp>
          <p:nvGrpSpPr>
            <p:cNvPr id="78" name="Group 133"/>
            <p:cNvGrpSpPr>
              <a:grpSpLocks/>
            </p:cNvGrpSpPr>
            <p:nvPr/>
          </p:nvGrpSpPr>
          <p:grpSpPr bwMode="auto">
            <a:xfrm>
              <a:off x="4706938" y="4013200"/>
              <a:ext cx="617537" cy="250825"/>
              <a:chOff x="2356" y="1300"/>
              <a:chExt cx="555" cy="194"/>
            </a:xfrm>
          </p:grpSpPr>
          <p:sp>
            <p:nvSpPr>
              <p:cNvPr id="79"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3600">
                  <a:latin typeface="Times New Roman" charset="0"/>
                </a:endParaRPr>
              </a:p>
            </p:txBody>
          </p:sp>
          <p:sp>
            <p:nvSpPr>
              <p:cNvPr id="80"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3600">
                  <a:latin typeface="Times New Roman" charset="0"/>
                </a:endParaRPr>
              </a:p>
            </p:txBody>
          </p:sp>
          <p:sp>
            <p:nvSpPr>
              <p:cNvPr id="81"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3600">
                  <a:latin typeface="Times New Roman" charset="0"/>
                </a:endParaRPr>
              </a:p>
            </p:txBody>
          </p:sp>
          <p:grpSp>
            <p:nvGrpSpPr>
              <p:cNvPr id="82" name="Group 137"/>
              <p:cNvGrpSpPr>
                <a:grpSpLocks/>
              </p:cNvGrpSpPr>
              <p:nvPr/>
            </p:nvGrpSpPr>
            <p:grpSpPr bwMode="auto">
              <a:xfrm>
                <a:off x="2468" y="1332"/>
                <a:ext cx="310" cy="60"/>
                <a:chOff x="2468" y="1332"/>
                <a:chExt cx="310" cy="60"/>
              </a:xfrm>
            </p:grpSpPr>
            <p:sp>
              <p:nvSpPr>
                <p:cNvPr id="85"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p>
              </p:txBody>
            </p:sp>
            <p:sp>
              <p:nvSpPr>
                <p:cNvPr id="86"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p>
              </p:txBody>
            </p:sp>
          </p:grpSp>
          <p:sp>
            <p:nvSpPr>
              <p:cNvPr id="83" name="Line 140"/>
              <p:cNvSpPr>
                <a:spLocks noChangeShapeType="1"/>
              </p:cNvSpPr>
              <p:nvPr/>
            </p:nvSpPr>
            <p:spPr bwMode="auto">
              <a:xfrm>
                <a:off x="2357" y="1361"/>
                <a:ext cx="0" cy="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84" name="Line 141"/>
              <p:cNvSpPr>
                <a:spLocks noChangeShapeType="1"/>
              </p:cNvSpPr>
              <p:nvPr/>
            </p:nvSpPr>
            <p:spPr bwMode="auto">
              <a:xfrm>
                <a:off x="2907" y="1363"/>
                <a:ext cx="0" cy="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p>
            </p:txBody>
          </p:sp>
        </p:grpSp>
        <p:grpSp>
          <p:nvGrpSpPr>
            <p:cNvPr id="87" name="Group 133"/>
            <p:cNvGrpSpPr>
              <a:grpSpLocks/>
            </p:cNvGrpSpPr>
            <p:nvPr/>
          </p:nvGrpSpPr>
          <p:grpSpPr bwMode="auto">
            <a:xfrm>
              <a:off x="5245100" y="3538538"/>
              <a:ext cx="617538" cy="250825"/>
              <a:chOff x="2356" y="1300"/>
              <a:chExt cx="555" cy="194"/>
            </a:xfrm>
          </p:grpSpPr>
          <p:sp>
            <p:nvSpPr>
              <p:cNvPr id="88"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3600">
                  <a:latin typeface="Times New Roman" charset="0"/>
                </a:endParaRPr>
              </a:p>
            </p:txBody>
          </p:sp>
          <p:sp>
            <p:nvSpPr>
              <p:cNvPr id="89"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3600">
                  <a:latin typeface="Times New Roman" charset="0"/>
                </a:endParaRPr>
              </a:p>
            </p:txBody>
          </p:sp>
          <p:sp>
            <p:nvSpPr>
              <p:cNvPr id="90"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3600">
                  <a:latin typeface="Times New Roman" charset="0"/>
                </a:endParaRPr>
              </a:p>
            </p:txBody>
          </p:sp>
          <p:grpSp>
            <p:nvGrpSpPr>
              <p:cNvPr id="91" name="Group 137"/>
              <p:cNvGrpSpPr>
                <a:grpSpLocks/>
              </p:cNvGrpSpPr>
              <p:nvPr/>
            </p:nvGrpSpPr>
            <p:grpSpPr bwMode="auto">
              <a:xfrm>
                <a:off x="2468" y="1332"/>
                <a:ext cx="310" cy="60"/>
                <a:chOff x="2468" y="1332"/>
                <a:chExt cx="310" cy="60"/>
              </a:xfrm>
            </p:grpSpPr>
            <p:sp>
              <p:nvSpPr>
                <p:cNvPr id="94"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p>
              </p:txBody>
            </p:sp>
            <p:sp>
              <p:nvSpPr>
                <p:cNvPr id="95"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p>
              </p:txBody>
            </p:sp>
          </p:grpSp>
          <p:sp>
            <p:nvSpPr>
              <p:cNvPr id="92" name="Line 140"/>
              <p:cNvSpPr>
                <a:spLocks noChangeShapeType="1"/>
              </p:cNvSpPr>
              <p:nvPr/>
            </p:nvSpPr>
            <p:spPr bwMode="auto">
              <a:xfrm>
                <a:off x="2357" y="1361"/>
                <a:ext cx="0" cy="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93" name="Line 141"/>
              <p:cNvSpPr>
                <a:spLocks noChangeShapeType="1"/>
              </p:cNvSpPr>
              <p:nvPr/>
            </p:nvSpPr>
            <p:spPr bwMode="auto">
              <a:xfrm>
                <a:off x="2907" y="1363"/>
                <a:ext cx="0" cy="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p>
            </p:txBody>
          </p:sp>
        </p:grpSp>
        <p:grpSp>
          <p:nvGrpSpPr>
            <p:cNvPr id="96" name="Group 133"/>
            <p:cNvGrpSpPr>
              <a:grpSpLocks/>
            </p:cNvGrpSpPr>
            <p:nvPr/>
          </p:nvGrpSpPr>
          <p:grpSpPr bwMode="auto">
            <a:xfrm>
              <a:off x="3813175" y="4121150"/>
              <a:ext cx="617538" cy="250825"/>
              <a:chOff x="2356" y="1300"/>
              <a:chExt cx="555" cy="194"/>
            </a:xfrm>
          </p:grpSpPr>
          <p:sp>
            <p:nvSpPr>
              <p:cNvPr id="97"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3600">
                  <a:latin typeface="Times New Roman" charset="0"/>
                </a:endParaRPr>
              </a:p>
            </p:txBody>
          </p:sp>
          <p:sp>
            <p:nvSpPr>
              <p:cNvPr id="98"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3600">
                  <a:latin typeface="Times New Roman" charset="0"/>
                </a:endParaRPr>
              </a:p>
            </p:txBody>
          </p:sp>
          <p:sp>
            <p:nvSpPr>
              <p:cNvPr id="99"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3600">
                  <a:latin typeface="Times New Roman" charset="0"/>
                </a:endParaRPr>
              </a:p>
            </p:txBody>
          </p:sp>
          <p:grpSp>
            <p:nvGrpSpPr>
              <p:cNvPr id="100" name="Group 137"/>
              <p:cNvGrpSpPr>
                <a:grpSpLocks/>
              </p:cNvGrpSpPr>
              <p:nvPr/>
            </p:nvGrpSpPr>
            <p:grpSpPr bwMode="auto">
              <a:xfrm>
                <a:off x="2468" y="1332"/>
                <a:ext cx="310" cy="60"/>
                <a:chOff x="2468" y="1332"/>
                <a:chExt cx="310" cy="60"/>
              </a:xfrm>
            </p:grpSpPr>
            <p:sp>
              <p:nvSpPr>
                <p:cNvPr id="103"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p>
              </p:txBody>
            </p:sp>
            <p:sp>
              <p:nvSpPr>
                <p:cNvPr id="104"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p>
              </p:txBody>
            </p:sp>
          </p:grpSp>
          <p:sp>
            <p:nvSpPr>
              <p:cNvPr id="101" name="Line 140"/>
              <p:cNvSpPr>
                <a:spLocks noChangeShapeType="1"/>
              </p:cNvSpPr>
              <p:nvPr/>
            </p:nvSpPr>
            <p:spPr bwMode="auto">
              <a:xfrm>
                <a:off x="2357" y="1361"/>
                <a:ext cx="0" cy="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102" name="Line 141"/>
              <p:cNvSpPr>
                <a:spLocks noChangeShapeType="1"/>
              </p:cNvSpPr>
              <p:nvPr/>
            </p:nvSpPr>
            <p:spPr bwMode="auto">
              <a:xfrm>
                <a:off x="2907" y="1363"/>
                <a:ext cx="0" cy="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p>
            </p:txBody>
          </p:sp>
        </p:grpSp>
        <p:grpSp>
          <p:nvGrpSpPr>
            <p:cNvPr id="105" name="Group 133"/>
            <p:cNvGrpSpPr>
              <a:grpSpLocks/>
            </p:cNvGrpSpPr>
            <p:nvPr/>
          </p:nvGrpSpPr>
          <p:grpSpPr bwMode="auto">
            <a:xfrm>
              <a:off x="4368800" y="4610100"/>
              <a:ext cx="617538" cy="250825"/>
              <a:chOff x="2356" y="1300"/>
              <a:chExt cx="555" cy="194"/>
            </a:xfrm>
          </p:grpSpPr>
          <p:sp>
            <p:nvSpPr>
              <p:cNvPr id="106"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3600">
                  <a:latin typeface="Times New Roman" charset="0"/>
                </a:endParaRPr>
              </a:p>
            </p:txBody>
          </p:sp>
          <p:sp>
            <p:nvSpPr>
              <p:cNvPr id="107"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3600">
                  <a:latin typeface="Times New Roman" charset="0"/>
                </a:endParaRPr>
              </a:p>
            </p:txBody>
          </p:sp>
          <p:sp>
            <p:nvSpPr>
              <p:cNvPr id="108"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3600">
                  <a:latin typeface="Times New Roman" charset="0"/>
                </a:endParaRPr>
              </a:p>
            </p:txBody>
          </p:sp>
          <p:grpSp>
            <p:nvGrpSpPr>
              <p:cNvPr id="109" name="Group 137"/>
              <p:cNvGrpSpPr>
                <a:grpSpLocks/>
              </p:cNvGrpSpPr>
              <p:nvPr/>
            </p:nvGrpSpPr>
            <p:grpSpPr bwMode="auto">
              <a:xfrm>
                <a:off x="2468" y="1332"/>
                <a:ext cx="310" cy="60"/>
                <a:chOff x="2468" y="1332"/>
                <a:chExt cx="310" cy="60"/>
              </a:xfrm>
            </p:grpSpPr>
            <p:sp>
              <p:nvSpPr>
                <p:cNvPr id="112"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p>
              </p:txBody>
            </p:sp>
            <p:sp>
              <p:nvSpPr>
                <p:cNvPr id="113"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p>
              </p:txBody>
            </p:sp>
          </p:grpSp>
          <p:sp>
            <p:nvSpPr>
              <p:cNvPr id="110" name="Line 140"/>
              <p:cNvSpPr>
                <a:spLocks noChangeShapeType="1"/>
              </p:cNvSpPr>
              <p:nvPr/>
            </p:nvSpPr>
            <p:spPr bwMode="auto">
              <a:xfrm>
                <a:off x="2357" y="1361"/>
                <a:ext cx="0" cy="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111" name="Line 141"/>
              <p:cNvSpPr>
                <a:spLocks noChangeShapeType="1"/>
              </p:cNvSpPr>
              <p:nvPr/>
            </p:nvSpPr>
            <p:spPr bwMode="auto">
              <a:xfrm>
                <a:off x="2907" y="1363"/>
                <a:ext cx="0" cy="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p>
            </p:txBody>
          </p:sp>
        </p:grpSp>
        <p:grpSp>
          <p:nvGrpSpPr>
            <p:cNvPr id="114" name="Group 133"/>
            <p:cNvGrpSpPr>
              <a:grpSpLocks/>
            </p:cNvGrpSpPr>
            <p:nvPr/>
          </p:nvGrpSpPr>
          <p:grpSpPr bwMode="auto">
            <a:xfrm>
              <a:off x="5389563" y="4411663"/>
              <a:ext cx="617537" cy="250825"/>
              <a:chOff x="2356" y="1300"/>
              <a:chExt cx="555" cy="194"/>
            </a:xfrm>
          </p:grpSpPr>
          <p:sp>
            <p:nvSpPr>
              <p:cNvPr id="115"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3600">
                  <a:latin typeface="Times New Roman" charset="0"/>
                </a:endParaRPr>
              </a:p>
            </p:txBody>
          </p:sp>
          <p:sp>
            <p:nvSpPr>
              <p:cNvPr id="116"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3600">
                  <a:latin typeface="Times New Roman" charset="0"/>
                </a:endParaRPr>
              </a:p>
            </p:txBody>
          </p:sp>
          <p:sp>
            <p:nvSpPr>
              <p:cNvPr id="117"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3600">
                  <a:latin typeface="Times New Roman" charset="0"/>
                </a:endParaRPr>
              </a:p>
            </p:txBody>
          </p:sp>
          <p:grpSp>
            <p:nvGrpSpPr>
              <p:cNvPr id="118" name="Group 137"/>
              <p:cNvGrpSpPr>
                <a:grpSpLocks/>
              </p:cNvGrpSpPr>
              <p:nvPr/>
            </p:nvGrpSpPr>
            <p:grpSpPr bwMode="auto">
              <a:xfrm>
                <a:off x="2468" y="1332"/>
                <a:ext cx="310" cy="60"/>
                <a:chOff x="2468" y="1332"/>
                <a:chExt cx="310" cy="60"/>
              </a:xfrm>
            </p:grpSpPr>
            <p:sp>
              <p:nvSpPr>
                <p:cNvPr id="121"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p>
              </p:txBody>
            </p:sp>
            <p:sp>
              <p:nvSpPr>
                <p:cNvPr id="122"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p>
              </p:txBody>
            </p:sp>
          </p:grpSp>
          <p:sp>
            <p:nvSpPr>
              <p:cNvPr id="119" name="Line 140"/>
              <p:cNvSpPr>
                <a:spLocks noChangeShapeType="1"/>
              </p:cNvSpPr>
              <p:nvPr/>
            </p:nvSpPr>
            <p:spPr bwMode="auto">
              <a:xfrm>
                <a:off x="2357" y="1361"/>
                <a:ext cx="0" cy="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120" name="Line 141"/>
              <p:cNvSpPr>
                <a:spLocks noChangeShapeType="1"/>
              </p:cNvSpPr>
              <p:nvPr/>
            </p:nvSpPr>
            <p:spPr bwMode="auto">
              <a:xfrm>
                <a:off x="2907" y="1363"/>
                <a:ext cx="0" cy="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p>
            </p:txBody>
          </p:sp>
        </p:grpSp>
        <p:grpSp>
          <p:nvGrpSpPr>
            <p:cNvPr id="123" name="Group 133"/>
            <p:cNvGrpSpPr>
              <a:grpSpLocks/>
            </p:cNvGrpSpPr>
            <p:nvPr/>
          </p:nvGrpSpPr>
          <p:grpSpPr bwMode="auto">
            <a:xfrm>
              <a:off x="3502025" y="3351213"/>
              <a:ext cx="617538" cy="250825"/>
              <a:chOff x="2356" y="1300"/>
              <a:chExt cx="555" cy="194"/>
            </a:xfrm>
          </p:grpSpPr>
          <p:sp>
            <p:nvSpPr>
              <p:cNvPr id="124"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3600">
                  <a:latin typeface="Times New Roman" charset="0"/>
                </a:endParaRPr>
              </a:p>
            </p:txBody>
          </p:sp>
          <p:sp>
            <p:nvSpPr>
              <p:cNvPr id="125"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3600">
                  <a:latin typeface="Times New Roman" charset="0"/>
                </a:endParaRPr>
              </a:p>
            </p:txBody>
          </p:sp>
          <p:sp>
            <p:nvSpPr>
              <p:cNvPr id="126"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3600">
                  <a:latin typeface="Times New Roman" charset="0"/>
                </a:endParaRPr>
              </a:p>
            </p:txBody>
          </p:sp>
          <p:grpSp>
            <p:nvGrpSpPr>
              <p:cNvPr id="127" name="Group 137"/>
              <p:cNvGrpSpPr>
                <a:grpSpLocks/>
              </p:cNvGrpSpPr>
              <p:nvPr/>
            </p:nvGrpSpPr>
            <p:grpSpPr bwMode="auto">
              <a:xfrm>
                <a:off x="2468" y="1332"/>
                <a:ext cx="310" cy="60"/>
                <a:chOff x="2468" y="1332"/>
                <a:chExt cx="310" cy="60"/>
              </a:xfrm>
            </p:grpSpPr>
            <p:sp>
              <p:nvSpPr>
                <p:cNvPr id="130"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p>
              </p:txBody>
            </p:sp>
            <p:sp>
              <p:nvSpPr>
                <p:cNvPr id="131"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p>
              </p:txBody>
            </p:sp>
          </p:grpSp>
          <p:sp>
            <p:nvSpPr>
              <p:cNvPr id="128" name="Line 140"/>
              <p:cNvSpPr>
                <a:spLocks noChangeShapeType="1"/>
              </p:cNvSpPr>
              <p:nvPr/>
            </p:nvSpPr>
            <p:spPr bwMode="auto">
              <a:xfrm>
                <a:off x="2357" y="1361"/>
                <a:ext cx="0" cy="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129" name="Line 141"/>
              <p:cNvSpPr>
                <a:spLocks noChangeShapeType="1"/>
              </p:cNvSpPr>
              <p:nvPr/>
            </p:nvSpPr>
            <p:spPr bwMode="auto">
              <a:xfrm>
                <a:off x="2907" y="1363"/>
                <a:ext cx="0" cy="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p>
            </p:txBody>
          </p:sp>
        </p:grpSp>
        <p:cxnSp>
          <p:nvCxnSpPr>
            <p:cNvPr id="132" name="Straight Connector 10"/>
            <p:cNvCxnSpPr>
              <a:cxnSpLocks noChangeShapeType="1"/>
            </p:cNvCxnSpPr>
            <p:nvPr/>
          </p:nvCxnSpPr>
          <p:spPr bwMode="auto">
            <a:xfrm>
              <a:off x="4114800" y="3432175"/>
              <a:ext cx="1131888" cy="18573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133" name="Straight Connector 297"/>
            <p:cNvCxnSpPr>
              <a:cxnSpLocks noChangeShapeType="1"/>
            </p:cNvCxnSpPr>
            <p:nvPr/>
          </p:nvCxnSpPr>
          <p:spPr bwMode="auto">
            <a:xfrm>
              <a:off x="4656138" y="3924300"/>
              <a:ext cx="139700" cy="112713"/>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134" name="Straight Connector 298"/>
            <p:cNvCxnSpPr>
              <a:cxnSpLocks noChangeShapeType="1"/>
            </p:cNvCxnSpPr>
            <p:nvPr/>
          </p:nvCxnSpPr>
          <p:spPr bwMode="auto">
            <a:xfrm flipV="1">
              <a:off x="4425950" y="4200525"/>
              <a:ext cx="280988" cy="61913"/>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135" name="Straight Connector 299"/>
            <p:cNvCxnSpPr>
              <a:cxnSpLocks noChangeShapeType="1"/>
            </p:cNvCxnSpPr>
            <p:nvPr/>
          </p:nvCxnSpPr>
          <p:spPr bwMode="auto">
            <a:xfrm flipV="1">
              <a:off x="4083050" y="3962400"/>
              <a:ext cx="223838" cy="149225"/>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136" name="Straight Connector 300"/>
            <p:cNvCxnSpPr>
              <a:cxnSpLocks noChangeShapeType="1"/>
            </p:cNvCxnSpPr>
            <p:nvPr/>
          </p:nvCxnSpPr>
          <p:spPr bwMode="auto">
            <a:xfrm flipV="1">
              <a:off x="3738563" y="4367213"/>
              <a:ext cx="222250" cy="147637"/>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137" name="Straight Connector 301"/>
            <p:cNvCxnSpPr>
              <a:cxnSpLocks noChangeShapeType="1"/>
            </p:cNvCxnSpPr>
            <p:nvPr/>
          </p:nvCxnSpPr>
          <p:spPr bwMode="auto">
            <a:xfrm flipV="1">
              <a:off x="4675188" y="4267200"/>
              <a:ext cx="292100" cy="3429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138" name="Straight Connector 302"/>
            <p:cNvCxnSpPr>
              <a:cxnSpLocks noChangeShapeType="1"/>
            </p:cNvCxnSpPr>
            <p:nvPr/>
          </p:nvCxnSpPr>
          <p:spPr bwMode="auto">
            <a:xfrm flipH="1" flipV="1">
              <a:off x="5243513" y="4248150"/>
              <a:ext cx="412750" cy="168275"/>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139" name="Straight Connector 303"/>
            <p:cNvCxnSpPr>
              <a:cxnSpLocks noChangeShapeType="1"/>
            </p:cNvCxnSpPr>
            <p:nvPr/>
          </p:nvCxnSpPr>
          <p:spPr bwMode="auto">
            <a:xfrm flipV="1">
              <a:off x="5227638" y="3776663"/>
              <a:ext cx="328612" cy="2667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140" name="Straight Connector 304"/>
            <p:cNvCxnSpPr>
              <a:cxnSpLocks noChangeShapeType="1"/>
            </p:cNvCxnSpPr>
            <p:nvPr/>
          </p:nvCxnSpPr>
          <p:spPr bwMode="auto">
            <a:xfrm flipH="1" flipV="1">
              <a:off x="3810000" y="3602038"/>
              <a:ext cx="476250" cy="117475"/>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141" name="Straight Connector 22"/>
            <p:cNvCxnSpPr>
              <a:cxnSpLocks noChangeShapeType="1"/>
            </p:cNvCxnSpPr>
            <p:nvPr/>
          </p:nvCxnSpPr>
          <p:spPr bwMode="auto">
            <a:xfrm>
              <a:off x="2362200" y="2578100"/>
              <a:ext cx="1230313" cy="796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2" name="Straight Connector 305"/>
            <p:cNvCxnSpPr>
              <a:cxnSpLocks noChangeShapeType="1"/>
            </p:cNvCxnSpPr>
            <p:nvPr/>
          </p:nvCxnSpPr>
          <p:spPr bwMode="auto">
            <a:xfrm>
              <a:off x="1617663" y="2909888"/>
              <a:ext cx="1885950" cy="5191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3" name="Straight Connector 306"/>
            <p:cNvCxnSpPr>
              <a:cxnSpLocks noChangeShapeType="1"/>
            </p:cNvCxnSpPr>
            <p:nvPr/>
          </p:nvCxnSpPr>
          <p:spPr bwMode="auto">
            <a:xfrm>
              <a:off x="1230313" y="3278188"/>
              <a:ext cx="2273300" cy="260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4" name="Straight Connector 307"/>
            <p:cNvCxnSpPr>
              <a:cxnSpLocks noChangeShapeType="1"/>
            </p:cNvCxnSpPr>
            <p:nvPr/>
          </p:nvCxnSpPr>
          <p:spPr bwMode="auto">
            <a:xfrm>
              <a:off x="1166813" y="4260850"/>
              <a:ext cx="1971675" cy="211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5" name="Straight Connector 308"/>
            <p:cNvCxnSpPr>
              <a:cxnSpLocks noChangeShapeType="1"/>
            </p:cNvCxnSpPr>
            <p:nvPr/>
          </p:nvCxnSpPr>
          <p:spPr bwMode="auto">
            <a:xfrm flipV="1">
              <a:off x="1393825" y="4573588"/>
              <a:ext cx="1744663" cy="411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6" name="Straight Connector 309"/>
            <p:cNvCxnSpPr>
              <a:cxnSpLocks noChangeShapeType="1"/>
            </p:cNvCxnSpPr>
            <p:nvPr/>
          </p:nvCxnSpPr>
          <p:spPr bwMode="auto">
            <a:xfrm flipV="1">
              <a:off x="1797050" y="4622800"/>
              <a:ext cx="1431925" cy="755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7" name="Straight Connector 310"/>
            <p:cNvCxnSpPr>
              <a:cxnSpLocks noChangeShapeType="1"/>
            </p:cNvCxnSpPr>
            <p:nvPr/>
          </p:nvCxnSpPr>
          <p:spPr bwMode="auto">
            <a:xfrm flipV="1">
              <a:off x="3389313" y="4643438"/>
              <a:ext cx="57150" cy="1211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8" name="Straight Connector 311"/>
            <p:cNvCxnSpPr>
              <a:cxnSpLocks noChangeShapeType="1"/>
            </p:cNvCxnSpPr>
            <p:nvPr/>
          </p:nvCxnSpPr>
          <p:spPr bwMode="auto">
            <a:xfrm flipV="1">
              <a:off x="4616450" y="4872038"/>
              <a:ext cx="6350" cy="11350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9" name="Straight Connector 312"/>
            <p:cNvCxnSpPr>
              <a:cxnSpLocks noChangeShapeType="1"/>
            </p:cNvCxnSpPr>
            <p:nvPr/>
          </p:nvCxnSpPr>
          <p:spPr bwMode="auto">
            <a:xfrm flipH="1" flipV="1">
              <a:off x="4924425" y="4821238"/>
              <a:ext cx="506413" cy="10588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50" name="Straight Connector 313"/>
            <p:cNvCxnSpPr>
              <a:cxnSpLocks noChangeShapeType="1"/>
            </p:cNvCxnSpPr>
            <p:nvPr/>
          </p:nvCxnSpPr>
          <p:spPr bwMode="auto">
            <a:xfrm flipH="1" flipV="1">
              <a:off x="5832475" y="4648200"/>
              <a:ext cx="1722438" cy="10207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51" name="Straight Connector 314"/>
            <p:cNvCxnSpPr>
              <a:cxnSpLocks noChangeShapeType="1"/>
            </p:cNvCxnSpPr>
            <p:nvPr/>
          </p:nvCxnSpPr>
          <p:spPr bwMode="auto">
            <a:xfrm flipH="1" flipV="1">
              <a:off x="6002338" y="4600575"/>
              <a:ext cx="2244725"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52" name="Straight Connector 315"/>
            <p:cNvCxnSpPr>
              <a:cxnSpLocks noChangeShapeType="1"/>
            </p:cNvCxnSpPr>
            <p:nvPr/>
          </p:nvCxnSpPr>
          <p:spPr bwMode="auto">
            <a:xfrm flipH="1">
              <a:off x="6002338" y="4295775"/>
              <a:ext cx="2017712" cy="196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53" name="Straight Connector 316"/>
            <p:cNvCxnSpPr>
              <a:cxnSpLocks noChangeShapeType="1"/>
            </p:cNvCxnSpPr>
            <p:nvPr/>
          </p:nvCxnSpPr>
          <p:spPr bwMode="auto">
            <a:xfrm flipH="1">
              <a:off x="5861050" y="3227388"/>
              <a:ext cx="1422400" cy="454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54" name="Straight Connector 317"/>
            <p:cNvCxnSpPr>
              <a:cxnSpLocks noChangeShapeType="1"/>
            </p:cNvCxnSpPr>
            <p:nvPr/>
          </p:nvCxnSpPr>
          <p:spPr bwMode="auto">
            <a:xfrm flipH="1">
              <a:off x="5684838" y="2803525"/>
              <a:ext cx="898525" cy="7286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55" name="Straight Connector 318"/>
            <p:cNvCxnSpPr>
              <a:cxnSpLocks noChangeShapeType="1"/>
            </p:cNvCxnSpPr>
            <p:nvPr/>
          </p:nvCxnSpPr>
          <p:spPr bwMode="auto">
            <a:xfrm>
              <a:off x="4849813" y="2381250"/>
              <a:ext cx="555625" cy="11255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56" name="TextBox 39958"/>
            <p:cNvSpPr txBox="1">
              <a:spLocks noChangeArrowheads="1"/>
            </p:cNvSpPr>
            <p:nvPr/>
          </p:nvSpPr>
          <p:spPr bwMode="auto">
            <a:xfrm>
              <a:off x="2887663" y="3584575"/>
              <a:ext cx="10086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sz="2400" i="1">
                  <a:latin typeface="Arial" charset="0"/>
                </a:rPr>
                <a:t>global</a:t>
              </a:r>
              <a:br>
                <a:rPr lang="en-US" altLang="en-US" sz="2400" i="1">
                  <a:latin typeface="Arial" charset="0"/>
                </a:rPr>
              </a:br>
              <a:r>
                <a:rPr lang="en-US" altLang="en-US" sz="2400" i="1">
                  <a:latin typeface="Arial" charset="0"/>
                </a:rPr>
                <a:t>ISP</a:t>
              </a:r>
            </a:p>
          </p:txBody>
        </p:sp>
      </p:grpSp>
    </p:spTree>
    <p:extLst>
      <p:ext uri="{BB962C8B-B14F-4D97-AF65-F5344CB8AC3E}">
        <p14:creationId xmlns:p14="http://schemas.microsoft.com/office/powerpoint/2010/main" val="180108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 3: Multiple Tier 1 ISPs</a:t>
            </a:r>
          </a:p>
        </p:txBody>
      </p:sp>
      <p:sp>
        <p:nvSpPr>
          <p:cNvPr id="3" name="Content Placeholder 2"/>
          <p:cNvSpPr>
            <a:spLocks noGrp="1"/>
          </p:cNvSpPr>
          <p:nvPr>
            <p:ph idx="1"/>
          </p:nvPr>
        </p:nvSpPr>
        <p:spPr>
          <a:xfrm>
            <a:off x="263471" y="1146876"/>
            <a:ext cx="11639227" cy="1071890"/>
          </a:xfrm>
        </p:spPr>
        <p:txBody>
          <a:bodyPr/>
          <a:lstStyle/>
          <a:p>
            <a:r>
              <a:rPr lang="en-US" dirty="0"/>
              <a:t>Multiple Tier 1 ISPs will arise to compete for business and to operate in different continents.</a:t>
            </a:r>
          </a:p>
        </p:txBody>
      </p:sp>
      <p:grpSp>
        <p:nvGrpSpPr>
          <p:cNvPr id="327" name="Group 326"/>
          <p:cNvGrpSpPr/>
          <p:nvPr/>
        </p:nvGrpSpPr>
        <p:grpSpPr>
          <a:xfrm>
            <a:off x="1359991" y="1849438"/>
            <a:ext cx="9446185" cy="5104316"/>
            <a:chOff x="450850" y="1849438"/>
            <a:chExt cx="8437563" cy="4559300"/>
          </a:xfrm>
        </p:grpSpPr>
        <p:grpSp>
          <p:nvGrpSpPr>
            <p:cNvPr id="4" name="Group 5"/>
            <p:cNvGrpSpPr>
              <a:grpSpLocks/>
            </p:cNvGrpSpPr>
            <p:nvPr/>
          </p:nvGrpSpPr>
          <p:grpSpPr bwMode="auto">
            <a:xfrm>
              <a:off x="450850" y="1849438"/>
              <a:ext cx="8437563" cy="4559300"/>
              <a:chOff x="154891" y="1905681"/>
              <a:chExt cx="8436427" cy="4559651"/>
            </a:xfrm>
          </p:grpSpPr>
          <p:grpSp>
            <p:nvGrpSpPr>
              <p:cNvPr id="5" name="Group 4"/>
              <p:cNvGrpSpPr>
                <a:grpSpLocks/>
              </p:cNvGrpSpPr>
              <p:nvPr/>
            </p:nvGrpSpPr>
            <p:grpSpPr bwMode="auto">
              <a:xfrm>
                <a:off x="1529396" y="2297655"/>
                <a:ext cx="648422" cy="418253"/>
                <a:chOff x="3053396" y="4304255"/>
                <a:chExt cx="648422" cy="418253"/>
              </a:xfrm>
            </p:grpSpPr>
            <p:sp>
              <p:nvSpPr>
                <p:cNvPr id="57"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TextBox 1"/>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000">
                      <a:latin typeface="Arial" charset="0"/>
                    </a:rPr>
                    <a:t>access</a:t>
                  </a:r>
                </a:p>
                <a:p>
                  <a:pPr algn="ctr">
                    <a:lnSpc>
                      <a:spcPts val="1000"/>
                    </a:lnSpc>
                    <a:spcBef>
                      <a:spcPct val="0"/>
                    </a:spcBef>
                    <a:buClrTx/>
                    <a:buSzTx/>
                    <a:buFontTx/>
                    <a:buNone/>
                  </a:pPr>
                  <a:r>
                    <a:rPr lang="en-US" altLang="en-US" sz="1000">
                      <a:latin typeface="Arial" charset="0"/>
                    </a:rPr>
                    <a:t>net</a:t>
                  </a:r>
                </a:p>
              </p:txBody>
            </p:sp>
          </p:grpSp>
          <p:grpSp>
            <p:nvGrpSpPr>
              <p:cNvPr id="6" name="Group 131"/>
              <p:cNvGrpSpPr>
                <a:grpSpLocks/>
              </p:cNvGrpSpPr>
              <p:nvPr/>
            </p:nvGrpSpPr>
            <p:grpSpPr bwMode="auto">
              <a:xfrm>
                <a:off x="373696" y="3097755"/>
                <a:ext cx="648422" cy="418253"/>
                <a:chOff x="3053396" y="4304255"/>
                <a:chExt cx="648422" cy="418253"/>
              </a:xfrm>
            </p:grpSpPr>
            <p:sp>
              <p:nvSpPr>
                <p:cNvPr id="55"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TextBox 133"/>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000">
                      <a:latin typeface="Arial" charset="0"/>
                    </a:rPr>
                    <a:t>access</a:t>
                  </a:r>
                </a:p>
                <a:p>
                  <a:pPr algn="ctr">
                    <a:lnSpc>
                      <a:spcPts val="1000"/>
                    </a:lnSpc>
                    <a:spcBef>
                      <a:spcPct val="0"/>
                    </a:spcBef>
                    <a:buClrTx/>
                    <a:buSzTx/>
                    <a:buFontTx/>
                    <a:buNone/>
                  </a:pPr>
                  <a:r>
                    <a:rPr lang="en-US" altLang="en-US" sz="1000">
                      <a:latin typeface="Arial" charset="0"/>
                    </a:rPr>
                    <a:t>net</a:t>
                  </a:r>
                </a:p>
              </p:txBody>
            </p:sp>
          </p:grpSp>
          <p:grpSp>
            <p:nvGrpSpPr>
              <p:cNvPr id="7" name="Group 135"/>
              <p:cNvGrpSpPr>
                <a:grpSpLocks/>
              </p:cNvGrpSpPr>
              <p:nvPr/>
            </p:nvGrpSpPr>
            <p:grpSpPr bwMode="auto">
              <a:xfrm>
                <a:off x="6037896" y="2551655"/>
                <a:ext cx="648422" cy="418253"/>
                <a:chOff x="3053396" y="4304255"/>
                <a:chExt cx="648422" cy="418253"/>
              </a:xfrm>
            </p:grpSpPr>
            <p:sp>
              <p:nvSpPr>
                <p:cNvPr id="53"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TextBox 137"/>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000">
                      <a:latin typeface="Arial" charset="0"/>
                    </a:rPr>
                    <a:t>access</a:t>
                  </a:r>
                </a:p>
                <a:p>
                  <a:pPr algn="ctr">
                    <a:lnSpc>
                      <a:spcPts val="1000"/>
                    </a:lnSpc>
                    <a:spcBef>
                      <a:spcPct val="0"/>
                    </a:spcBef>
                    <a:buClrTx/>
                    <a:buSzTx/>
                    <a:buFontTx/>
                    <a:buNone/>
                  </a:pPr>
                  <a:r>
                    <a:rPr lang="en-US" altLang="en-US" sz="1000">
                      <a:latin typeface="Arial" charset="0"/>
                    </a:rPr>
                    <a:t>net</a:t>
                  </a:r>
                </a:p>
              </p:txBody>
            </p:sp>
          </p:grpSp>
          <p:grpSp>
            <p:nvGrpSpPr>
              <p:cNvPr id="8" name="Group 138"/>
              <p:cNvGrpSpPr>
                <a:grpSpLocks/>
              </p:cNvGrpSpPr>
              <p:nvPr/>
            </p:nvGrpSpPr>
            <p:grpSpPr bwMode="auto">
              <a:xfrm>
                <a:off x="945196" y="5409155"/>
                <a:ext cx="648422" cy="418253"/>
                <a:chOff x="3053396" y="4304255"/>
                <a:chExt cx="648422" cy="418253"/>
              </a:xfrm>
            </p:grpSpPr>
            <p:sp>
              <p:nvSpPr>
                <p:cNvPr id="51"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TextBox 140"/>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000">
                      <a:latin typeface="Arial" charset="0"/>
                    </a:rPr>
                    <a:t>access</a:t>
                  </a:r>
                </a:p>
                <a:p>
                  <a:pPr algn="ctr">
                    <a:lnSpc>
                      <a:spcPts val="1000"/>
                    </a:lnSpc>
                    <a:spcBef>
                      <a:spcPct val="0"/>
                    </a:spcBef>
                    <a:buClrTx/>
                    <a:buSzTx/>
                    <a:buFontTx/>
                    <a:buNone/>
                  </a:pPr>
                  <a:r>
                    <a:rPr lang="en-US" altLang="en-US" sz="1000">
                      <a:latin typeface="Arial" charset="0"/>
                    </a:rPr>
                    <a:t>net</a:t>
                  </a:r>
                </a:p>
              </p:txBody>
            </p:sp>
          </p:grpSp>
          <p:grpSp>
            <p:nvGrpSpPr>
              <p:cNvPr id="9" name="Group 141"/>
              <p:cNvGrpSpPr>
                <a:grpSpLocks/>
              </p:cNvGrpSpPr>
              <p:nvPr/>
            </p:nvGrpSpPr>
            <p:grpSpPr bwMode="auto">
              <a:xfrm>
                <a:off x="526096" y="4786855"/>
                <a:ext cx="648422" cy="418253"/>
                <a:chOff x="3053396" y="4304255"/>
                <a:chExt cx="648422" cy="418253"/>
              </a:xfrm>
            </p:grpSpPr>
            <p:sp>
              <p:nvSpPr>
                <p:cNvPr id="49"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TextBox 143"/>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000">
                      <a:latin typeface="Arial" charset="0"/>
                    </a:rPr>
                    <a:t>access</a:t>
                  </a:r>
                </a:p>
                <a:p>
                  <a:pPr algn="ctr">
                    <a:lnSpc>
                      <a:spcPts val="1000"/>
                    </a:lnSpc>
                    <a:spcBef>
                      <a:spcPct val="0"/>
                    </a:spcBef>
                    <a:buClrTx/>
                    <a:buSzTx/>
                    <a:buFontTx/>
                    <a:buNone/>
                  </a:pPr>
                  <a:r>
                    <a:rPr lang="en-US" altLang="en-US" sz="1000">
                      <a:latin typeface="Arial" charset="0"/>
                    </a:rPr>
                    <a:t>net</a:t>
                  </a:r>
                </a:p>
              </p:txBody>
            </p:sp>
          </p:grpSp>
          <p:grpSp>
            <p:nvGrpSpPr>
              <p:cNvPr id="10" name="Group 144"/>
              <p:cNvGrpSpPr>
                <a:grpSpLocks/>
              </p:cNvGrpSpPr>
              <p:nvPr/>
            </p:nvGrpSpPr>
            <p:grpSpPr bwMode="auto">
              <a:xfrm>
                <a:off x="297496" y="4126455"/>
                <a:ext cx="648422" cy="418253"/>
                <a:chOff x="3053396" y="4304255"/>
                <a:chExt cx="648422" cy="418253"/>
              </a:xfrm>
            </p:grpSpPr>
            <p:sp>
              <p:nvSpPr>
                <p:cNvPr id="47"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TextBox 146"/>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000">
                      <a:latin typeface="Arial" charset="0"/>
                    </a:rPr>
                    <a:t>access</a:t>
                  </a:r>
                </a:p>
                <a:p>
                  <a:pPr algn="ctr">
                    <a:lnSpc>
                      <a:spcPts val="1000"/>
                    </a:lnSpc>
                    <a:spcBef>
                      <a:spcPct val="0"/>
                    </a:spcBef>
                    <a:buClrTx/>
                    <a:buSzTx/>
                    <a:buFontTx/>
                    <a:buNone/>
                  </a:pPr>
                  <a:r>
                    <a:rPr lang="en-US" altLang="en-US" sz="1000">
                      <a:latin typeface="Arial" charset="0"/>
                    </a:rPr>
                    <a:t>net</a:t>
                  </a:r>
                </a:p>
              </p:txBody>
            </p:sp>
          </p:grpSp>
          <p:grpSp>
            <p:nvGrpSpPr>
              <p:cNvPr id="11" name="Group 147"/>
              <p:cNvGrpSpPr>
                <a:grpSpLocks/>
              </p:cNvGrpSpPr>
              <p:nvPr/>
            </p:nvGrpSpPr>
            <p:grpSpPr bwMode="auto">
              <a:xfrm>
                <a:off x="6787196" y="2983455"/>
                <a:ext cx="648422" cy="418253"/>
                <a:chOff x="3053396" y="4304255"/>
                <a:chExt cx="648422" cy="418253"/>
              </a:xfrm>
            </p:grpSpPr>
            <p:sp>
              <p:nvSpPr>
                <p:cNvPr id="45"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TextBox 149"/>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000">
                      <a:latin typeface="Arial" charset="0"/>
                    </a:rPr>
                    <a:t>access</a:t>
                  </a:r>
                </a:p>
                <a:p>
                  <a:pPr algn="ctr">
                    <a:lnSpc>
                      <a:spcPts val="1000"/>
                    </a:lnSpc>
                    <a:spcBef>
                      <a:spcPct val="0"/>
                    </a:spcBef>
                    <a:buClrTx/>
                    <a:buSzTx/>
                    <a:buFontTx/>
                    <a:buNone/>
                  </a:pPr>
                  <a:r>
                    <a:rPr lang="en-US" altLang="en-US" sz="1000">
                      <a:latin typeface="Arial" charset="0"/>
                    </a:rPr>
                    <a:t>net</a:t>
                  </a:r>
                </a:p>
              </p:txBody>
            </p:sp>
          </p:grpSp>
          <p:grpSp>
            <p:nvGrpSpPr>
              <p:cNvPr id="12" name="Group 150"/>
              <p:cNvGrpSpPr>
                <a:grpSpLocks/>
              </p:cNvGrpSpPr>
              <p:nvPr/>
            </p:nvGrpSpPr>
            <p:grpSpPr bwMode="auto">
              <a:xfrm>
                <a:off x="3129596" y="2056355"/>
                <a:ext cx="648422" cy="418253"/>
                <a:chOff x="3053396" y="4304255"/>
                <a:chExt cx="648422" cy="418253"/>
              </a:xfrm>
            </p:grpSpPr>
            <p:sp>
              <p:nvSpPr>
                <p:cNvPr id="43"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TextBox 152"/>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000">
                      <a:latin typeface="Arial" charset="0"/>
                    </a:rPr>
                    <a:t>access</a:t>
                  </a:r>
                </a:p>
                <a:p>
                  <a:pPr algn="ctr">
                    <a:lnSpc>
                      <a:spcPts val="1000"/>
                    </a:lnSpc>
                    <a:spcBef>
                      <a:spcPct val="0"/>
                    </a:spcBef>
                    <a:buClrTx/>
                    <a:buSzTx/>
                    <a:buFontTx/>
                    <a:buNone/>
                  </a:pPr>
                  <a:r>
                    <a:rPr lang="en-US" altLang="en-US" sz="1000">
                      <a:latin typeface="Arial" charset="0"/>
                    </a:rPr>
                    <a:t>net</a:t>
                  </a:r>
                </a:p>
              </p:txBody>
            </p:sp>
          </p:grpSp>
          <p:grpSp>
            <p:nvGrpSpPr>
              <p:cNvPr id="13" name="Group 153"/>
              <p:cNvGrpSpPr>
                <a:grpSpLocks/>
              </p:cNvGrpSpPr>
              <p:nvPr/>
            </p:nvGrpSpPr>
            <p:grpSpPr bwMode="auto">
              <a:xfrm>
                <a:off x="754696" y="2704055"/>
                <a:ext cx="648422" cy="418253"/>
                <a:chOff x="3053396" y="4304255"/>
                <a:chExt cx="648422" cy="418253"/>
              </a:xfrm>
            </p:grpSpPr>
            <p:sp>
              <p:nvSpPr>
                <p:cNvPr id="41"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TextBox 155"/>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000">
                      <a:latin typeface="Arial" charset="0"/>
                    </a:rPr>
                    <a:t>access</a:t>
                  </a:r>
                </a:p>
                <a:p>
                  <a:pPr algn="ctr">
                    <a:lnSpc>
                      <a:spcPts val="1000"/>
                    </a:lnSpc>
                    <a:spcBef>
                      <a:spcPct val="0"/>
                    </a:spcBef>
                    <a:buClrTx/>
                    <a:buSzTx/>
                    <a:buFontTx/>
                    <a:buNone/>
                  </a:pPr>
                  <a:r>
                    <a:rPr lang="en-US" altLang="en-US" sz="1000">
                      <a:latin typeface="Arial" charset="0"/>
                    </a:rPr>
                    <a:t>net</a:t>
                  </a:r>
                </a:p>
              </p:txBody>
            </p:sp>
          </p:grpSp>
          <p:grpSp>
            <p:nvGrpSpPr>
              <p:cNvPr id="14" name="Group 156"/>
              <p:cNvGrpSpPr>
                <a:grpSpLocks/>
              </p:cNvGrpSpPr>
              <p:nvPr/>
            </p:nvGrpSpPr>
            <p:grpSpPr bwMode="auto">
              <a:xfrm>
                <a:off x="4043996" y="2030955"/>
                <a:ext cx="648422" cy="418253"/>
                <a:chOff x="3053396" y="4304255"/>
                <a:chExt cx="648422" cy="418253"/>
              </a:xfrm>
            </p:grpSpPr>
            <p:sp>
              <p:nvSpPr>
                <p:cNvPr id="39"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TextBox 158"/>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000">
                      <a:latin typeface="Arial" charset="0"/>
                    </a:rPr>
                    <a:t>access</a:t>
                  </a:r>
                </a:p>
                <a:p>
                  <a:pPr algn="ctr">
                    <a:lnSpc>
                      <a:spcPts val="1000"/>
                    </a:lnSpc>
                    <a:spcBef>
                      <a:spcPct val="0"/>
                    </a:spcBef>
                    <a:buClrTx/>
                    <a:buSzTx/>
                    <a:buFontTx/>
                    <a:buNone/>
                  </a:pPr>
                  <a:r>
                    <a:rPr lang="en-US" altLang="en-US" sz="1000">
                      <a:latin typeface="Arial" charset="0"/>
                    </a:rPr>
                    <a:t>net</a:t>
                  </a:r>
                </a:p>
              </p:txBody>
            </p:sp>
          </p:grpSp>
          <p:grpSp>
            <p:nvGrpSpPr>
              <p:cNvPr id="15" name="Group 160"/>
              <p:cNvGrpSpPr>
                <a:grpSpLocks/>
              </p:cNvGrpSpPr>
              <p:nvPr/>
            </p:nvGrpSpPr>
            <p:grpSpPr bwMode="auto">
              <a:xfrm>
                <a:off x="7104696" y="5663155"/>
                <a:ext cx="648422" cy="418253"/>
                <a:chOff x="3053396" y="4304255"/>
                <a:chExt cx="648422" cy="418253"/>
              </a:xfrm>
            </p:grpSpPr>
            <p:sp>
              <p:nvSpPr>
                <p:cNvPr id="37"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TextBox 162"/>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000">
                      <a:latin typeface="Arial" charset="0"/>
                    </a:rPr>
                    <a:t>access</a:t>
                  </a:r>
                </a:p>
                <a:p>
                  <a:pPr algn="ctr">
                    <a:lnSpc>
                      <a:spcPts val="1000"/>
                    </a:lnSpc>
                    <a:spcBef>
                      <a:spcPct val="0"/>
                    </a:spcBef>
                    <a:buClrTx/>
                    <a:buSzTx/>
                    <a:buFontTx/>
                    <a:buNone/>
                  </a:pPr>
                  <a:r>
                    <a:rPr lang="en-US" altLang="en-US" sz="1000">
                      <a:latin typeface="Arial" charset="0"/>
                    </a:rPr>
                    <a:t>net</a:t>
                  </a:r>
                </a:p>
              </p:txBody>
            </p:sp>
          </p:grpSp>
          <p:grpSp>
            <p:nvGrpSpPr>
              <p:cNvPr id="16" name="Group 163"/>
              <p:cNvGrpSpPr>
                <a:grpSpLocks/>
              </p:cNvGrpSpPr>
              <p:nvPr/>
            </p:nvGrpSpPr>
            <p:grpSpPr bwMode="auto">
              <a:xfrm>
                <a:off x="7942896" y="5015455"/>
                <a:ext cx="648422" cy="418253"/>
                <a:chOff x="3053396" y="4304255"/>
                <a:chExt cx="648422" cy="418253"/>
              </a:xfrm>
            </p:grpSpPr>
            <p:sp>
              <p:nvSpPr>
                <p:cNvPr id="35"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TextBox 165"/>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000">
                      <a:latin typeface="Arial" charset="0"/>
                    </a:rPr>
                    <a:t>access</a:t>
                  </a:r>
                </a:p>
                <a:p>
                  <a:pPr algn="ctr">
                    <a:lnSpc>
                      <a:spcPts val="1000"/>
                    </a:lnSpc>
                    <a:spcBef>
                      <a:spcPct val="0"/>
                    </a:spcBef>
                    <a:buClrTx/>
                    <a:buSzTx/>
                    <a:buFontTx/>
                    <a:buNone/>
                  </a:pPr>
                  <a:r>
                    <a:rPr lang="en-US" altLang="en-US" sz="1000">
                      <a:latin typeface="Arial" charset="0"/>
                    </a:rPr>
                    <a:t>net</a:t>
                  </a:r>
                </a:p>
              </p:txBody>
            </p:sp>
          </p:grpSp>
          <p:grpSp>
            <p:nvGrpSpPr>
              <p:cNvPr id="17" name="Group 166"/>
              <p:cNvGrpSpPr>
                <a:grpSpLocks/>
              </p:cNvGrpSpPr>
              <p:nvPr/>
            </p:nvGrpSpPr>
            <p:grpSpPr bwMode="auto">
              <a:xfrm>
                <a:off x="7714296" y="4101055"/>
                <a:ext cx="648422" cy="418253"/>
                <a:chOff x="3053396" y="4304255"/>
                <a:chExt cx="648422" cy="418253"/>
              </a:xfrm>
            </p:grpSpPr>
            <p:sp>
              <p:nvSpPr>
                <p:cNvPr id="33"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TextBox 168"/>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000">
                      <a:latin typeface="Arial" charset="0"/>
                    </a:rPr>
                    <a:t>access</a:t>
                  </a:r>
                </a:p>
                <a:p>
                  <a:pPr algn="ctr">
                    <a:lnSpc>
                      <a:spcPts val="1000"/>
                    </a:lnSpc>
                    <a:spcBef>
                      <a:spcPct val="0"/>
                    </a:spcBef>
                    <a:buClrTx/>
                    <a:buSzTx/>
                    <a:buFontTx/>
                    <a:buNone/>
                  </a:pPr>
                  <a:r>
                    <a:rPr lang="en-US" altLang="en-US" sz="1000">
                      <a:latin typeface="Arial" charset="0"/>
                    </a:rPr>
                    <a:t>net</a:t>
                  </a:r>
                </a:p>
              </p:txBody>
            </p:sp>
          </p:grpSp>
          <p:grpSp>
            <p:nvGrpSpPr>
              <p:cNvPr id="18" name="Group 169"/>
              <p:cNvGrpSpPr>
                <a:grpSpLocks/>
              </p:cNvGrpSpPr>
              <p:nvPr/>
            </p:nvGrpSpPr>
            <p:grpSpPr bwMode="auto">
              <a:xfrm>
                <a:off x="4869496" y="5904455"/>
                <a:ext cx="648422" cy="418253"/>
                <a:chOff x="3053396" y="4304255"/>
                <a:chExt cx="648422" cy="418253"/>
              </a:xfrm>
            </p:grpSpPr>
            <p:sp>
              <p:nvSpPr>
                <p:cNvPr id="31"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TextBox 171"/>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000">
                      <a:latin typeface="Arial" charset="0"/>
                    </a:rPr>
                    <a:t>access</a:t>
                  </a:r>
                </a:p>
                <a:p>
                  <a:pPr algn="ctr">
                    <a:lnSpc>
                      <a:spcPts val="1000"/>
                    </a:lnSpc>
                    <a:spcBef>
                      <a:spcPct val="0"/>
                    </a:spcBef>
                    <a:buClrTx/>
                    <a:buSzTx/>
                    <a:buFontTx/>
                    <a:buNone/>
                  </a:pPr>
                  <a:r>
                    <a:rPr lang="en-US" altLang="en-US" sz="1000">
                      <a:latin typeface="Arial" charset="0"/>
                    </a:rPr>
                    <a:t>net</a:t>
                  </a:r>
                </a:p>
              </p:txBody>
            </p:sp>
          </p:grpSp>
          <p:grpSp>
            <p:nvGrpSpPr>
              <p:cNvPr id="19" name="Group 172"/>
              <p:cNvGrpSpPr>
                <a:grpSpLocks/>
              </p:cNvGrpSpPr>
              <p:nvPr/>
            </p:nvGrpSpPr>
            <p:grpSpPr bwMode="auto">
              <a:xfrm>
                <a:off x="3955096" y="6044155"/>
                <a:ext cx="648422" cy="418253"/>
                <a:chOff x="3053396" y="4304255"/>
                <a:chExt cx="648422" cy="418253"/>
              </a:xfrm>
            </p:grpSpPr>
            <p:sp>
              <p:nvSpPr>
                <p:cNvPr id="29"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TextBox 174"/>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000">
                      <a:latin typeface="Arial" charset="0"/>
                    </a:rPr>
                    <a:t>access</a:t>
                  </a:r>
                </a:p>
                <a:p>
                  <a:pPr algn="ctr">
                    <a:lnSpc>
                      <a:spcPts val="1000"/>
                    </a:lnSpc>
                    <a:spcBef>
                      <a:spcPct val="0"/>
                    </a:spcBef>
                    <a:buClrTx/>
                    <a:buSzTx/>
                    <a:buFontTx/>
                    <a:buNone/>
                  </a:pPr>
                  <a:r>
                    <a:rPr lang="en-US" altLang="en-US" sz="1000">
                      <a:latin typeface="Arial" charset="0"/>
                    </a:rPr>
                    <a:t>net</a:t>
                  </a:r>
                </a:p>
              </p:txBody>
            </p:sp>
          </p:grpSp>
          <p:grpSp>
            <p:nvGrpSpPr>
              <p:cNvPr id="20" name="Group 175"/>
              <p:cNvGrpSpPr>
                <a:grpSpLocks/>
              </p:cNvGrpSpPr>
              <p:nvPr/>
            </p:nvGrpSpPr>
            <p:grpSpPr bwMode="auto">
              <a:xfrm>
                <a:off x="2735896" y="5891755"/>
                <a:ext cx="648422" cy="418253"/>
                <a:chOff x="3053396" y="4304255"/>
                <a:chExt cx="648422" cy="418253"/>
              </a:xfrm>
            </p:grpSpPr>
            <p:sp>
              <p:nvSpPr>
                <p:cNvPr id="27"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TextBox 177"/>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000">
                      <a:latin typeface="Arial" charset="0"/>
                    </a:rPr>
                    <a:t>access</a:t>
                  </a:r>
                </a:p>
                <a:p>
                  <a:pPr algn="ctr">
                    <a:lnSpc>
                      <a:spcPts val="1000"/>
                    </a:lnSpc>
                    <a:spcBef>
                      <a:spcPct val="0"/>
                    </a:spcBef>
                    <a:buClrTx/>
                    <a:buSzTx/>
                    <a:buFontTx/>
                    <a:buNone/>
                  </a:pPr>
                  <a:r>
                    <a:rPr lang="en-US" altLang="en-US" sz="1000">
                      <a:latin typeface="Arial" charset="0"/>
                    </a:rPr>
                    <a:t>net</a:t>
                  </a:r>
                </a:p>
              </p:txBody>
            </p:sp>
          </p:grpSp>
          <p:sp>
            <p:nvSpPr>
              <p:cNvPr id="21" name="TextBox 4"/>
              <p:cNvSpPr txBox="1">
                <a:spLocks noChangeArrowheads="1"/>
              </p:cNvSpPr>
              <p:nvPr/>
            </p:nvSpPr>
            <p:spPr bwMode="auto">
              <a:xfrm rot="1053502">
                <a:off x="5143500" y="1955800"/>
                <a:ext cx="543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a:solidFill>
                      <a:srgbClr val="0000FF"/>
                    </a:solidFill>
                    <a:latin typeface="Arial" charset="0"/>
                  </a:rPr>
                  <a:t>…</a:t>
                </a:r>
              </a:p>
            </p:txBody>
          </p:sp>
          <p:sp>
            <p:nvSpPr>
              <p:cNvPr id="22" name="TextBox 179"/>
              <p:cNvSpPr txBox="1">
                <a:spLocks noChangeArrowheads="1"/>
              </p:cNvSpPr>
              <p:nvPr/>
            </p:nvSpPr>
            <p:spPr bwMode="auto">
              <a:xfrm rot="2829263">
                <a:off x="7429500" y="3429000"/>
                <a:ext cx="543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a:solidFill>
                      <a:srgbClr val="0000FF"/>
                    </a:solidFill>
                    <a:latin typeface="Arial" charset="0"/>
                  </a:rPr>
                  <a:t>…</a:t>
                </a:r>
              </a:p>
            </p:txBody>
          </p:sp>
          <p:sp>
            <p:nvSpPr>
              <p:cNvPr id="23" name="TextBox 180"/>
              <p:cNvSpPr txBox="1">
                <a:spLocks noChangeArrowheads="1"/>
              </p:cNvSpPr>
              <p:nvPr/>
            </p:nvSpPr>
            <p:spPr bwMode="auto">
              <a:xfrm rot="9845918">
                <a:off x="6098241" y="5942112"/>
                <a:ext cx="543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a:solidFill>
                      <a:srgbClr val="0000FF"/>
                    </a:solidFill>
                    <a:latin typeface="Arial" charset="0"/>
                  </a:rPr>
                  <a:t>…</a:t>
                </a:r>
              </a:p>
            </p:txBody>
          </p:sp>
          <p:sp>
            <p:nvSpPr>
              <p:cNvPr id="24" name="TextBox 181"/>
              <p:cNvSpPr txBox="1">
                <a:spLocks noChangeArrowheads="1"/>
              </p:cNvSpPr>
              <p:nvPr/>
            </p:nvSpPr>
            <p:spPr bwMode="auto">
              <a:xfrm rot="-9948738">
                <a:off x="1730786" y="5845469"/>
                <a:ext cx="543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a:solidFill>
                      <a:srgbClr val="0000FF"/>
                    </a:solidFill>
                    <a:latin typeface="Arial" charset="0"/>
                  </a:rPr>
                  <a:t>…</a:t>
                </a:r>
              </a:p>
            </p:txBody>
          </p:sp>
          <p:sp>
            <p:nvSpPr>
              <p:cNvPr id="25" name="TextBox 182"/>
              <p:cNvSpPr txBox="1">
                <a:spLocks noChangeArrowheads="1"/>
              </p:cNvSpPr>
              <p:nvPr/>
            </p:nvSpPr>
            <p:spPr bwMode="auto">
              <a:xfrm rot="-4992697">
                <a:off x="144631" y="3539025"/>
                <a:ext cx="543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a:solidFill>
                      <a:srgbClr val="0000FF"/>
                    </a:solidFill>
                    <a:latin typeface="Arial" charset="0"/>
                  </a:rPr>
                  <a:t>…</a:t>
                </a:r>
              </a:p>
            </p:txBody>
          </p:sp>
          <p:sp>
            <p:nvSpPr>
              <p:cNvPr id="26" name="TextBox 183"/>
              <p:cNvSpPr txBox="1">
                <a:spLocks noChangeArrowheads="1"/>
              </p:cNvSpPr>
              <p:nvPr/>
            </p:nvSpPr>
            <p:spPr bwMode="auto">
              <a:xfrm rot="-1017263">
                <a:off x="2330376" y="1905681"/>
                <a:ext cx="543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a:solidFill>
                      <a:srgbClr val="0000FF"/>
                    </a:solidFill>
                    <a:latin typeface="Arial" charset="0"/>
                  </a:rPr>
                  <a:t>…</a:t>
                </a:r>
              </a:p>
            </p:txBody>
          </p:sp>
        </p:grpSp>
        <p:grpSp>
          <p:nvGrpSpPr>
            <p:cNvPr id="59" name="Group 8"/>
            <p:cNvGrpSpPr>
              <a:grpSpLocks/>
            </p:cNvGrpSpPr>
            <p:nvPr/>
          </p:nvGrpSpPr>
          <p:grpSpPr bwMode="auto">
            <a:xfrm>
              <a:off x="4546600" y="3746500"/>
              <a:ext cx="3225800" cy="1117600"/>
              <a:chOff x="7848600" y="2044700"/>
              <a:chExt cx="3200399" cy="1371600"/>
            </a:xfrm>
          </p:grpSpPr>
          <p:sp>
            <p:nvSpPr>
              <p:cNvPr id="60" name="Oval 3"/>
              <p:cNvSpPr>
                <a:spLocks noChangeArrowheads="1"/>
              </p:cNvSpPr>
              <p:nvPr/>
            </p:nvSpPr>
            <p:spPr bwMode="auto">
              <a:xfrm>
                <a:off x="7848600" y="2044700"/>
                <a:ext cx="3200399" cy="1371600"/>
              </a:xfrm>
              <a:prstGeom prst="ellipse">
                <a:avLst/>
              </a:prstGeom>
              <a:solidFill>
                <a:schemeClr val="accent6">
                  <a:lumMod val="20000"/>
                  <a:lumOff val="80000"/>
                </a:schemeClr>
              </a:solidFill>
              <a:ln w="9525">
                <a:solidFill>
                  <a:schemeClr val="tx1"/>
                </a:solidFill>
                <a:round/>
                <a:headEnd/>
                <a:tailEnd/>
              </a:ln>
            </p:spPr>
            <p:txBody>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grpSp>
            <p:nvGrpSpPr>
              <p:cNvPr id="61" name="Group 133"/>
              <p:cNvGrpSpPr>
                <a:grpSpLocks/>
              </p:cNvGrpSpPr>
              <p:nvPr/>
            </p:nvGrpSpPr>
            <p:grpSpPr bwMode="auto">
              <a:xfrm>
                <a:off x="8526482" y="2160804"/>
                <a:ext cx="532759" cy="184809"/>
                <a:chOff x="2356" y="1300"/>
                <a:chExt cx="555" cy="194"/>
              </a:xfrm>
            </p:grpSpPr>
            <p:sp>
              <p:nvSpPr>
                <p:cNvPr id="135"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136"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137"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138" name="Group 137"/>
                <p:cNvGrpSpPr>
                  <a:grpSpLocks/>
                </p:cNvGrpSpPr>
                <p:nvPr/>
              </p:nvGrpSpPr>
              <p:grpSpPr bwMode="auto">
                <a:xfrm>
                  <a:off x="2468" y="1332"/>
                  <a:ext cx="310" cy="60"/>
                  <a:chOff x="2468" y="1332"/>
                  <a:chExt cx="310" cy="60"/>
                </a:xfrm>
              </p:grpSpPr>
              <p:sp>
                <p:nvSpPr>
                  <p:cNvPr id="141" name="Freeform 14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2" name="Freeform 14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39" name="Line 140"/>
                <p:cNvSpPr>
                  <a:spLocks noChangeShapeType="1"/>
                </p:cNvSpPr>
                <p:nvPr/>
              </p:nvSpPr>
              <p:spPr bwMode="auto">
                <a:xfrm>
                  <a:off x="2357" y="1362"/>
                  <a:ext cx="0" cy="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 name="Line 141"/>
                <p:cNvSpPr>
                  <a:spLocks noChangeShapeType="1"/>
                </p:cNvSpPr>
                <p:nvPr/>
              </p:nvSpPr>
              <p:spPr bwMode="auto">
                <a:xfrm>
                  <a:off x="2908" y="1364"/>
                  <a:ext cx="0" cy="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cxnSp>
            <p:nvCxnSpPr>
              <p:cNvPr id="62" name="Straight Connector 10"/>
              <p:cNvCxnSpPr>
                <a:cxnSpLocks noChangeShapeType="1"/>
              </p:cNvCxnSpPr>
              <p:nvPr/>
            </p:nvCxnSpPr>
            <p:spPr bwMode="auto">
              <a:xfrm>
                <a:off x="9055401" y="2220819"/>
                <a:ext cx="975377" cy="136534"/>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63" name="Straight Connector 297"/>
              <p:cNvCxnSpPr>
                <a:cxnSpLocks noChangeShapeType="1"/>
              </p:cNvCxnSpPr>
              <p:nvPr/>
            </p:nvCxnSpPr>
            <p:spPr bwMode="auto">
              <a:xfrm>
                <a:off x="9522191" y="2583188"/>
                <a:ext cx="120745" cy="8339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64" name="Straight Connector 298"/>
              <p:cNvCxnSpPr>
                <a:cxnSpLocks noChangeShapeType="1"/>
              </p:cNvCxnSpPr>
              <p:nvPr/>
            </p:nvCxnSpPr>
            <p:spPr bwMode="auto">
              <a:xfrm flipV="1">
                <a:off x="9323081" y="2786992"/>
                <a:ext cx="243358" cy="45624"/>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65" name="Straight Connector 299"/>
              <p:cNvCxnSpPr>
                <a:cxnSpLocks noChangeShapeType="1"/>
              </p:cNvCxnSpPr>
              <p:nvPr/>
            </p:nvCxnSpPr>
            <p:spPr bwMode="auto">
              <a:xfrm flipV="1">
                <a:off x="9028147" y="2611644"/>
                <a:ext cx="192778" cy="109584"/>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66" name="Straight Connector 300"/>
              <p:cNvCxnSpPr>
                <a:cxnSpLocks noChangeShapeType="1"/>
              </p:cNvCxnSpPr>
              <p:nvPr/>
            </p:nvCxnSpPr>
            <p:spPr bwMode="auto">
              <a:xfrm flipV="1">
                <a:off x="8729859" y="2909476"/>
                <a:ext cx="192778" cy="109584"/>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67" name="Straight Connector 301"/>
              <p:cNvCxnSpPr>
                <a:cxnSpLocks noChangeShapeType="1"/>
              </p:cNvCxnSpPr>
              <p:nvPr/>
            </p:nvCxnSpPr>
            <p:spPr bwMode="auto">
              <a:xfrm flipV="1">
                <a:off x="9537887" y="2836224"/>
                <a:ext cx="252969" cy="25294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68" name="Straight Connector 302"/>
              <p:cNvCxnSpPr>
                <a:cxnSpLocks noChangeShapeType="1"/>
              </p:cNvCxnSpPr>
              <p:nvPr/>
            </p:nvCxnSpPr>
            <p:spPr bwMode="auto">
              <a:xfrm flipH="1" flipV="1">
                <a:off x="10029359" y="2822067"/>
                <a:ext cx="354959" cy="12439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69" name="Straight Connector 303"/>
              <p:cNvCxnSpPr>
                <a:cxnSpLocks noChangeShapeType="1"/>
              </p:cNvCxnSpPr>
              <p:nvPr/>
            </p:nvCxnSpPr>
            <p:spPr bwMode="auto">
              <a:xfrm flipV="1">
                <a:off x="10015190" y="2475242"/>
                <a:ext cx="283363" cy="195664"/>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70" name="Straight Connector 304"/>
              <p:cNvCxnSpPr>
                <a:cxnSpLocks noChangeShapeType="1"/>
              </p:cNvCxnSpPr>
              <p:nvPr/>
            </p:nvCxnSpPr>
            <p:spPr bwMode="auto">
              <a:xfrm flipH="1" flipV="1">
                <a:off x="8791902" y="2345614"/>
                <a:ext cx="410984" cy="8718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sp>
            <p:nvSpPr>
              <p:cNvPr id="71" name="TextBox 39958"/>
              <p:cNvSpPr txBox="1">
                <a:spLocks noChangeArrowheads="1"/>
              </p:cNvSpPr>
              <p:nvPr/>
            </p:nvSpPr>
            <p:spPr bwMode="auto">
              <a:xfrm>
                <a:off x="7958081" y="2471291"/>
                <a:ext cx="886407" cy="491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sz="2000" i="1">
                    <a:latin typeface="Arial" charset="0"/>
                  </a:rPr>
                  <a:t>ISP B</a:t>
                </a:r>
              </a:p>
            </p:txBody>
          </p:sp>
          <p:grpSp>
            <p:nvGrpSpPr>
              <p:cNvPr id="72" name="Group 133"/>
              <p:cNvGrpSpPr>
                <a:grpSpLocks/>
              </p:cNvGrpSpPr>
              <p:nvPr/>
            </p:nvGrpSpPr>
            <p:grpSpPr bwMode="auto">
              <a:xfrm>
                <a:off x="9555206" y="2650627"/>
                <a:ext cx="532759" cy="184809"/>
                <a:chOff x="2356" y="1300"/>
                <a:chExt cx="555" cy="194"/>
              </a:xfrm>
            </p:grpSpPr>
            <p:sp>
              <p:nvSpPr>
                <p:cNvPr id="127"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128"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129"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130" name="Group 137"/>
                <p:cNvGrpSpPr>
                  <a:grpSpLocks/>
                </p:cNvGrpSpPr>
                <p:nvPr/>
              </p:nvGrpSpPr>
              <p:grpSpPr bwMode="auto">
                <a:xfrm>
                  <a:off x="2468" y="1332"/>
                  <a:ext cx="310" cy="60"/>
                  <a:chOff x="2468" y="1332"/>
                  <a:chExt cx="310" cy="60"/>
                </a:xfrm>
              </p:grpSpPr>
              <p:sp>
                <p:nvSpPr>
                  <p:cNvPr id="133"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4"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31" name="Line 140"/>
                <p:cNvSpPr>
                  <a:spLocks noChangeShapeType="1"/>
                </p:cNvSpPr>
                <p:nvPr/>
              </p:nvSpPr>
              <p:spPr bwMode="auto">
                <a:xfrm>
                  <a:off x="2358" y="1361"/>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 name="Line 141"/>
                <p:cNvSpPr>
                  <a:spLocks noChangeShapeType="1"/>
                </p:cNvSpPr>
                <p:nvPr/>
              </p:nvSpPr>
              <p:spPr bwMode="auto">
                <a:xfrm>
                  <a:off x="2908" y="1363"/>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3" name="Group 133"/>
              <p:cNvGrpSpPr>
                <a:grpSpLocks/>
              </p:cNvGrpSpPr>
              <p:nvPr/>
            </p:nvGrpSpPr>
            <p:grpSpPr bwMode="auto">
              <a:xfrm>
                <a:off x="8772607" y="2725609"/>
                <a:ext cx="532759" cy="184809"/>
                <a:chOff x="2356" y="1300"/>
                <a:chExt cx="555" cy="194"/>
              </a:xfrm>
            </p:grpSpPr>
            <p:sp>
              <p:nvSpPr>
                <p:cNvPr id="119"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120"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121"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122" name="Group 137"/>
                <p:cNvGrpSpPr>
                  <a:grpSpLocks/>
                </p:cNvGrpSpPr>
                <p:nvPr/>
              </p:nvGrpSpPr>
              <p:grpSpPr bwMode="auto">
                <a:xfrm>
                  <a:off x="2468" y="1332"/>
                  <a:ext cx="310" cy="60"/>
                  <a:chOff x="2468" y="1332"/>
                  <a:chExt cx="310" cy="60"/>
                </a:xfrm>
              </p:grpSpPr>
              <p:sp>
                <p:nvSpPr>
                  <p:cNvPr id="125"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23" name="Line 140"/>
                <p:cNvSpPr>
                  <a:spLocks noChangeShapeType="1"/>
                </p:cNvSpPr>
                <p:nvPr/>
              </p:nvSpPr>
              <p:spPr bwMode="auto">
                <a:xfrm>
                  <a:off x="2358" y="1356"/>
                  <a:ext cx="0" cy="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 name="Line 141"/>
                <p:cNvSpPr>
                  <a:spLocks noChangeShapeType="1"/>
                </p:cNvSpPr>
                <p:nvPr/>
              </p:nvSpPr>
              <p:spPr bwMode="auto">
                <a:xfrm>
                  <a:off x="2908" y="1358"/>
                  <a:ext cx="0" cy="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4" name="Group 133"/>
              <p:cNvGrpSpPr>
                <a:grpSpLocks/>
              </p:cNvGrpSpPr>
              <p:nvPr/>
            </p:nvGrpSpPr>
            <p:grpSpPr bwMode="auto">
              <a:xfrm>
                <a:off x="9060908" y="2428111"/>
                <a:ext cx="532759" cy="184809"/>
                <a:chOff x="2356" y="1300"/>
                <a:chExt cx="555" cy="194"/>
              </a:xfrm>
            </p:grpSpPr>
            <p:sp>
              <p:nvSpPr>
                <p:cNvPr id="111"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112"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113"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114" name="Group 137"/>
                <p:cNvGrpSpPr>
                  <a:grpSpLocks/>
                </p:cNvGrpSpPr>
                <p:nvPr/>
              </p:nvGrpSpPr>
              <p:grpSpPr bwMode="auto">
                <a:xfrm>
                  <a:off x="2468" y="1332"/>
                  <a:ext cx="310" cy="60"/>
                  <a:chOff x="2468" y="1332"/>
                  <a:chExt cx="310" cy="60"/>
                </a:xfrm>
              </p:grpSpPr>
              <p:sp>
                <p:nvSpPr>
                  <p:cNvPr id="117"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5" name="Line 140"/>
                <p:cNvSpPr>
                  <a:spLocks noChangeShapeType="1"/>
                </p:cNvSpPr>
                <p:nvPr/>
              </p:nvSpPr>
              <p:spPr bwMode="auto">
                <a:xfrm>
                  <a:off x="2358" y="1362"/>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 name="Line 141"/>
                <p:cNvSpPr>
                  <a:spLocks noChangeShapeType="1"/>
                </p:cNvSpPr>
                <p:nvPr/>
              </p:nvSpPr>
              <p:spPr bwMode="auto">
                <a:xfrm>
                  <a:off x="2908" y="1364"/>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5" name="Group 133"/>
              <p:cNvGrpSpPr>
                <a:grpSpLocks/>
              </p:cNvGrpSpPr>
              <p:nvPr/>
            </p:nvGrpSpPr>
            <p:grpSpPr bwMode="auto">
              <a:xfrm>
                <a:off x="10005281" y="2289952"/>
                <a:ext cx="532759" cy="184809"/>
                <a:chOff x="2356" y="1300"/>
                <a:chExt cx="555" cy="194"/>
              </a:xfrm>
            </p:grpSpPr>
            <p:sp>
              <p:nvSpPr>
                <p:cNvPr id="103"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104"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105"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106" name="Group 137"/>
                <p:cNvGrpSpPr>
                  <a:grpSpLocks/>
                </p:cNvGrpSpPr>
                <p:nvPr/>
              </p:nvGrpSpPr>
              <p:grpSpPr bwMode="auto">
                <a:xfrm>
                  <a:off x="2468" y="1332"/>
                  <a:ext cx="310" cy="60"/>
                  <a:chOff x="2468" y="1332"/>
                  <a:chExt cx="310" cy="60"/>
                </a:xfrm>
              </p:grpSpPr>
              <p:sp>
                <p:nvSpPr>
                  <p:cNvPr id="109"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07" name="Line 140"/>
                <p:cNvSpPr>
                  <a:spLocks noChangeShapeType="1"/>
                </p:cNvSpPr>
                <p:nvPr/>
              </p:nvSpPr>
              <p:spPr bwMode="auto">
                <a:xfrm>
                  <a:off x="2357" y="1362"/>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 name="Line 141"/>
                <p:cNvSpPr>
                  <a:spLocks noChangeShapeType="1"/>
                </p:cNvSpPr>
                <p:nvPr/>
              </p:nvSpPr>
              <p:spPr bwMode="auto">
                <a:xfrm>
                  <a:off x="2908" y="1364"/>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6" name="Group 133"/>
              <p:cNvGrpSpPr>
                <a:grpSpLocks/>
              </p:cNvGrpSpPr>
              <p:nvPr/>
            </p:nvGrpSpPr>
            <p:grpSpPr bwMode="auto">
              <a:xfrm>
                <a:off x="10232661" y="2882876"/>
                <a:ext cx="532759" cy="184809"/>
                <a:chOff x="2356" y="1300"/>
                <a:chExt cx="555" cy="194"/>
              </a:xfrm>
            </p:grpSpPr>
            <p:sp>
              <p:nvSpPr>
                <p:cNvPr id="95"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96"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97"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98" name="Group 137"/>
                <p:cNvGrpSpPr>
                  <a:grpSpLocks/>
                </p:cNvGrpSpPr>
                <p:nvPr/>
              </p:nvGrpSpPr>
              <p:grpSpPr bwMode="auto">
                <a:xfrm>
                  <a:off x="2468" y="1332"/>
                  <a:ext cx="310" cy="60"/>
                  <a:chOff x="2468" y="1332"/>
                  <a:chExt cx="310" cy="60"/>
                </a:xfrm>
              </p:grpSpPr>
              <p:sp>
                <p:nvSpPr>
                  <p:cNvPr id="101"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9" name="Line 140"/>
                <p:cNvSpPr>
                  <a:spLocks noChangeShapeType="1"/>
                </p:cNvSpPr>
                <p:nvPr/>
              </p:nvSpPr>
              <p:spPr bwMode="auto">
                <a:xfrm>
                  <a:off x="2358" y="1361"/>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Line 141"/>
                <p:cNvSpPr>
                  <a:spLocks noChangeShapeType="1"/>
                </p:cNvSpPr>
                <p:nvPr/>
              </p:nvSpPr>
              <p:spPr bwMode="auto">
                <a:xfrm>
                  <a:off x="2908" y="1363"/>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7" name="Group 133"/>
              <p:cNvGrpSpPr>
                <a:grpSpLocks/>
              </p:cNvGrpSpPr>
              <p:nvPr/>
            </p:nvGrpSpPr>
            <p:grpSpPr bwMode="auto">
              <a:xfrm>
                <a:off x="9330660" y="3072767"/>
                <a:ext cx="532759" cy="184809"/>
                <a:chOff x="2356" y="1300"/>
                <a:chExt cx="555" cy="194"/>
              </a:xfrm>
            </p:grpSpPr>
            <p:sp>
              <p:nvSpPr>
                <p:cNvPr id="87"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88"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89"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90" name="Group 137"/>
                <p:cNvGrpSpPr>
                  <a:grpSpLocks/>
                </p:cNvGrpSpPr>
                <p:nvPr/>
              </p:nvGrpSpPr>
              <p:grpSpPr bwMode="auto">
                <a:xfrm>
                  <a:off x="2468" y="1332"/>
                  <a:ext cx="310" cy="60"/>
                  <a:chOff x="2468" y="1332"/>
                  <a:chExt cx="310" cy="60"/>
                </a:xfrm>
              </p:grpSpPr>
              <p:sp>
                <p:nvSpPr>
                  <p:cNvPr id="93"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1" name="Line 140"/>
                <p:cNvSpPr>
                  <a:spLocks noChangeShapeType="1"/>
                </p:cNvSpPr>
                <p:nvPr/>
              </p:nvSpPr>
              <p:spPr bwMode="auto">
                <a:xfrm>
                  <a:off x="2358" y="1362"/>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 name="Line 141"/>
                <p:cNvSpPr>
                  <a:spLocks noChangeShapeType="1"/>
                </p:cNvSpPr>
                <p:nvPr/>
              </p:nvSpPr>
              <p:spPr bwMode="auto">
                <a:xfrm>
                  <a:off x="2907" y="1364"/>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8" name="Group 133"/>
              <p:cNvGrpSpPr>
                <a:grpSpLocks/>
              </p:cNvGrpSpPr>
              <p:nvPr/>
            </p:nvGrpSpPr>
            <p:grpSpPr bwMode="auto">
              <a:xfrm>
                <a:off x="8438032" y="3018963"/>
                <a:ext cx="532759" cy="184809"/>
                <a:chOff x="2356" y="1300"/>
                <a:chExt cx="555" cy="194"/>
              </a:xfrm>
            </p:grpSpPr>
            <p:sp>
              <p:nvSpPr>
                <p:cNvPr id="79"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80"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81"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82" name="Group 137"/>
                <p:cNvGrpSpPr>
                  <a:grpSpLocks/>
                </p:cNvGrpSpPr>
                <p:nvPr/>
              </p:nvGrpSpPr>
              <p:grpSpPr bwMode="auto">
                <a:xfrm>
                  <a:off x="2468" y="1332"/>
                  <a:ext cx="310" cy="60"/>
                  <a:chOff x="2468" y="1332"/>
                  <a:chExt cx="310" cy="60"/>
                </a:xfrm>
              </p:grpSpPr>
              <p:sp>
                <p:nvSpPr>
                  <p:cNvPr id="85"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3" name="Line 140"/>
                <p:cNvSpPr>
                  <a:spLocks noChangeShapeType="1"/>
                </p:cNvSpPr>
                <p:nvPr/>
              </p:nvSpPr>
              <p:spPr bwMode="auto">
                <a:xfrm>
                  <a:off x="2357" y="1361"/>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 name="Line 141"/>
                <p:cNvSpPr>
                  <a:spLocks noChangeShapeType="1"/>
                </p:cNvSpPr>
                <p:nvPr/>
              </p:nvSpPr>
              <p:spPr bwMode="auto">
                <a:xfrm>
                  <a:off x="2910" y="1363"/>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43" name="Group 331"/>
            <p:cNvGrpSpPr>
              <a:grpSpLocks/>
            </p:cNvGrpSpPr>
            <p:nvPr/>
          </p:nvGrpSpPr>
          <p:grpSpPr bwMode="auto">
            <a:xfrm>
              <a:off x="1803400" y="2755900"/>
              <a:ext cx="3467100" cy="1193800"/>
              <a:chOff x="7848600" y="2044700"/>
              <a:chExt cx="3200399" cy="1371600"/>
            </a:xfrm>
          </p:grpSpPr>
          <p:sp>
            <p:nvSpPr>
              <p:cNvPr id="144" name="Oval 332"/>
              <p:cNvSpPr>
                <a:spLocks noChangeArrowheads="1"/>
              </p:cNvSpPr>
              <p:nvPr/>
            </p:nvSpPr>
            <p:spPr bwMode="auto">
              <a:xfrm>
                <a:off x="7848600" y="2044700"/>
                <a:ext cx="3200399" cy="1371600"/>
              </a:xfrm>
              <a:prstGeom prst="ellipse">
                <a:avLst/>
              </a:prstGeom>
              <a:solidFill>
                <a:schemeClr val="accent6">
                  <a:lumMod val="20000"/>
                  <a:lumOff val="80000"/>
                </a:schemeClr>
              </a:solidFill>
              <a:ln w="9525">
                <a:solidFill>
                  <a:schemeClr val="tx1"/>
                </a:solidFill>
                <a:round/>
                <a:headEnd/>
                <a:tailEnd/>
              </a:ln>
            </p:spPr>
            <p:txBody>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grpSp>
            <p:nvGrpSpPr>
              <p:cNvPr id="145" name="Group 133"/>
              <p:cNvGrpSpPr>
                <a:grpSpLocks/>
              </p:cNvGrpSpPr>
              <p:nvPr/>
            </p:nvGrpSpPr>
            <p:grpSpPr bwMode="auto">
              <a:xfrm>
                <a:off x="8526482" y="2160804"/>
                <a:ext cx="532759" cy="184809"/>
                <a:chOff x="2356" y="1300"/>
                <a:chExt cx="555" cy="194"/>
              </a:xfrm>
            </p:grpSpPr>
            <p:sp>
              <p:nvSpPr>
                <p:cNvPr id="219"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220"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221"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222" name="Group 137"/>
                <p:cNvGrpSpPr>
                  <a:grpSpLocks/>
                </p:cNvGrpSpPr>
                <p:nvPr/>
              </p:nvGrpSpPr>
              <p:grpSpPr bwMode="auto">
                <a:xfrm>
                  <a:off x="2468" y="1332"/>
                  <a:ext cx="310" cy="60"/>
                  <a:chOff x="2468" y="1332"/>
                  <a:chExt cx="310" cy="60"/>
                </a:xfrm>
              </p:grpSpPr>
              <p:sp>
                <p:nvSpPr>
                  <p:cNvPr id="225"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23" name="Line 140"/>
                <p:cNvSpPr>
                  <a:spLocks noChangeShapeType="1"/>
                </p:cNvSpPr>
                <p:nvPr/>
              </p:nvSpPr>
              <p:spPr bwMode="auto">
                <a:xfrm>
                  <a:off x="2358" y="1362"/>
                  <a:ext cx="0" cy="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4" name="Line 141"/>
                <p:cNvSpPr>
                  <a:spLocks noChangeShapeType="1"/>
                </p:cNvSpPr>
                <p:nvPr/>
              </p:nvSpPr>
              <p:spPr bwMode="auto">
                <a:xfrm>
                  <a:off x="2906" y="1364"/>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cxnSp>
            <p:nvCxnSpPr>
              <p:cNvPr id="146" name="Straight Connector 334"/>
              <p:cNvCxnSpPr>
                <a:cxnSpLocks noChangeShapeType="1"/>
              </p:cNvCxnSpPr>
              <p:nvPr/>
            </p:nvCxnSpPr>
            <p:spPr bwMode="auto">
              <a:xfrm>
                <a:off x="9055401" y="2220819"/>
                <a:ext cx="975377" cy="136534"/>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147" name="Straight Connector 335"/>
              <p:cNvCxnSpPr>
                <a:cxnSpLocks noChangeShapeType="1"/>
              </p:cNvCxnSpPr>
              <p:nvPr/>
            </p:nvCxnSpPr>
            <p:spPr bwMode="auto">
              <a:xfrm>
                <a:off x="9522191" y="2583188"/>
                <a:ext cx="120745" cy="8339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148" name="Straight Connector 336"/>
              <p:cNvCxnSpPr>
                <a:cxnSpLocks noChangeShapeType="1"/>
              </p:cNvCxnSpPr>
              <p:nvPr/>
            </p:nvCxnSpPr>
            <p:spPr bwMode="auto">
              <a:xfrm flipV="1">
                <a:off x="9323081" y="2786992"/>
                <a:ext cx="243358" cy="45624"/>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149" name="Straight Connector 337"/>
              <p:cNvCxnSpPr>
                <a:cxnSpLocks noChangeShapeType="1"/>
              </p:cNvCxnSpPr>
              <p:nvPr/>
            </p:nvCxnSpPr>
            <p:spPr bwMode="auto">
              <a:xfrm flipV="1">
                <a:off x="9028147" y="2611644"/>
                <a:ext cx="192778" cy="109584"/>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150" name="Straight Connector 338"/>
              <p:cNvCxnSpPr>
                <a:cxnSpLocks noChangeShapeType="1"/>
              </p:cNvCxnSpPr>
              <p:nvPr/>
            </p:nvCxnSpPr>
            <p:spPr bwMode="auto">
              <a:xfrm flipV="1">
                <a:off x="8729859" y="2909476"/>
                <a:ext cx="192778" cy="109584"/>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151" name="Straight Connector 339"/>
              <p:cNvCxnSpPr>
                <a:cxnSpLocks noChangeShapeType="1"/>
              </p:cNvCxnSpPr>
              <p:nvPr/>
            </p:nvCxnSpPr>
            <p:spPr bwMode="auto">
              <a:xfrm flipV="1">
                <a:off x="9537887" y="2836224"/>
                <a:ext cx="252969" cy="25294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152" name="Straight Connector 340"/>
              <p:cNvCxnSpPr>
                <a:cxnSpLocks noChangeShapeType="1"/>
              </p:cNvCxnSpPr>
              <p:nvPr/>
            </p:nvCxnSpPr>
            <p:spPr bwMode="auto">
              <a:xfrm flipH="1" flipV="1">
                <a:off x="10029359" y="2822067"/>
                <a:ext cx="354959" cy="12439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153" name="Straight Connector 341"/>
              <p:cNvCxnSpPr>
                <a:cxnSpLocks noChangeShapeType="1"/>
              </p:cNvCxnSpPr>
              <p:nvPr/>
            </p:nvCxnSpPr>
            <p:spPr bwMode="auto">
              <a:xfrm flipV="1">
                <a:off x="10015190" y="2475242"/>
                <a:ext cx="283363" cy="195664"/>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154" name="Straight Connector 342"/>
              <p:cNvCxnSpPr>
                <a:cxnSpLocks noChangeShapeType="1"/>
              </p:cNvCxnSpPr>
              <p:nvPr/>
            </p:nvCxnSpPr>
            <p:spPr bwMode="auto">
              <a:xfrm flipH="1" flipV="1">
                <a:off x="8791902" y="2345614"/>
                <a:ext cx="410984" cy="8718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sp>
            <p:nvSpPr>
              <p:cNvPr id="155" name="TextBox 343"/>
              <p:cNvSpPr txBox="1">
                <a:spLocks noChangeArrowheads="1"/>
              </p:cNvSpPr>
              <p:nvPr/>
            </p:nvSpPr>
            <p:spPr bwMode="auto">
              <a:xfrm>
                <a:off x="7958081" y="2471292"/>
                <a:ext cx="8744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sz="2000" i="1">
                    <a:latin typeface="Arial" charset="0"/>
                  </a:rPr>
                  <a:t>ISP A</a:t>
                </a:r>
              </a:p>
            </p:txBody>
          </p:sp>
          <p:grpSp>
            <p:nvGrpSpPr>
              <p:cNvPr id="156" name="Group 133"/>
              <p:cNvGrpSpPr>
                <a:grpSpLocks/>
              </p:cNvGrpSpPr>
              <p:nvPr/>
            </p:nvGrpSpPr>
            <p:grpSpPr bwMode="auto">
              <a:xfrm>
                <a:off x="9555206" y="2650627"/>
                <a:ext cx="532759" cy="184809"/>
                <a:chOff x="2356" y="1300"/>
                <a:chExt cx="555" cy="194"/>
              </a:xfrm>
            </p:grpSpPr>
            <p:sp>
              <p:nvSpPr>
                <p:cNvPr id="211"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212"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213"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214" name="Group 137"/>
                <p:cNvGrpSpPr>
                  <a:grpSpLocks/>
                </p:cNvGrpSpPr>
                <p:nvPr/>
              </p:nvGrpSpPr>
              <p:grpSpPr bwMode="auto">
                <a:xfrm>
                  <a:off x="2468" y="1332"/>
                  <a:ext cx="310" cy="60"/>
                  <a:chOff x="2468" y="1332"/>
                  <a:chExt cx="310" cy="60"/>
                </a:xfrm>
              </p:grpSpPr>
              <p:sp>
                <p:nvSpPr>
                  <p:cNvPr id="217"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15" name="Line 140"/>
                <p:cNvSpPr>
                  <a:spLocks noChangeShapeType="1"/>
                </p:cNvSpPr>
                <p:nvPr/>
              </p:nvSpPr>
              <p:spPr bwMode="auto">
                <a:xfrm>
                  <a:off x="2358" y="1361"/>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 name="Line 141"/>
                <p:cNvSpPr>
                  <a:spLocks noChangeShapeType="1"/>
                </p:cNvSpPr>
                <p:nvPr/>
              </p:nvSpPr>
              <p:spPr bwMode="auto">
                <a:xfrm>
                  <a:off x="2906" y="1363"/>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7" name="Group 133"/>
              <p:cNvGrpSpPr>
                <a:grpSpLocks/>
              </p:cNvGrpSpPr>
              <p:nvPr/>
            </p:nvGrpSpPr>
            <p:grpSpPr bwMode="auto">
              <a:xfrm>
                <a:off x="8772607" y="2725609"/>
                <a:ext cx="532759" cy="184809"/>
                <a:chOff x="2356" y="1300"/>
                <a:chExt cx="555" cy="194"/>
              </a:xfrm>
            </p:grpSpPr>
            <p:sp>
              <p:nvSpPr>
                <p:cNvPr id="203"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204"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205"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206" name="Group 137"/>
                <p:cNvGrpSpPr>
                  <a:grpSpLocks/>
                </p:cNvGrpSpPr>
                <p:nvPr/>
              </p:nvGrpSpPr>
              <p:grpSpPr bwMode="auto">
                <a:xfrm>
                  <a:off x="2468" y="1332"/>
                  <a:ext cx="310" cy="60"/>
                  <a:chOff x="2468" y="1332"/>
                  <a:chExt cx="310" cy="60"/>
                </a:xfrm>
              </p:grpSpPr>
              <p:sp>
                <p:nvSpPr>
                  <p:cNvPr id="209"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7" name="Line 140"/>
                <p:cNvSpPr>
                  <a:spLocks noChangeShapeType="1"/>
                </p:cNvSpPr>
                <p:nvPr/>
              </p:nvSpPr>
              <p:spPr bwMode="auto">
                <a:xfrm>
                  <a:off x="2358" y="1361"/>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 name="Line 141"/>
                <p:cNvSpPr>
                  <a:spLocks noChangeShapeType="1"/>
                </p:cNvSpPr>
                <p:nvPr/>
              </p:nvSpPr>
              <p:spPr bwMode="auto">
                <a:xfrm>
                  <a:off x="2906" y="1363"/>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8" name="Group 133"/>
              <p:cNvGrpSpPr>
                <a:grpSpLocks/>
              </p:cNvGrpSpPr>
              <p:nvPr/>
            </p:nvGrpSpPr>
            <p:grpSpPr bwMode="auto">
              <a:xfrm>
                <a:off x="9060908" y="2428111"/>
                <a:ext cx="532759" cy="184809"/>
                <a:chOff x="2356" y="1300"/>
                <a:chExt cx="555" cy="194"/>
              </a:xfrm>
            </p:grpSpPr>
            <p:sp>
              <p:nvSpPr>
                <p:cNvPr id="195"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196"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197"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198" name="Group 137"/>
                <p:cNvGrpSpPr>
                  <a:grpSpLocks/>
                </p:cNvGrpSpPr>
                <p:nvPr/>
              </p:nvGrpSpPr>
              <p:grpSpPr bwMode="auto">
                <a:xfrm>
                  <a:off x="2468" y="1332"/>
                  <a:ext cx="310" cy="60"/>
                  <a:chOff x="2468" y="1332"/>
                  <a:chExt cx="310" cy="60"/>
                </a:xfrm>
              </p:grpSpPr>
              <p:sp>
                <p:nvSpPr>
                  <p:cNvPr id="201"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99" name="Line 140"/>
                <p:cNvSpPr>
                  <a:spLocks noChangeShapeType="1"/>
                </p:cNvSpPr>
                <p:nvPr/>
              </p:nvSpPr>
              <p:spPr bwMode="auto">
                <a:xfrm>
                  <a:off x="2357" y="1361"/>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0" name="Line 141"/>
                <p:cNvSpPr>
                  <a:spLocks noChangeShapeType="1"/>
                </p:cNvSpPr>
                <p:nvPr/>
              </p:nvSpPr>
              <p:spPr bwMode="auto">
                <a:xfrm>
                  <a:off x="2907" y="1363"/>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9" name="Group 133"/>
              <p:cNvGrpSpPr>
                <a:grpSpLocks/>
              </p:cNvGrpSpPr>
              <p:nvPr/>
            </p:nvGrpSpPr>
            <p:grpSpPr bwMode="auto">
              <a:xfrm>
                <a:off x="10005281" y="2289952"/>
                <a:ext cx="532759" cy="184809"/>
                <a:chOff x="2356" y="1300"/>
                <a:chExt cx="555" cy="194"/>
              </a:xfrm>
            </p:grpSpPr>
            <p:sp>
              <p:nvSpPr>
                <p:cNvPr id="187"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188"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189"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190" name="Group 137"/>
                <p:cNvGrpSpPr>
                  <a:grpSpLocks/>
                </p:cNvGrpSpPr>
                <p:nvPr/>
              </p:nvGrpSpPr>
              <p:grpSpPr bwMode="auto">
                <a:xfrm>
                  <a:off x="2468" y="1332"/>
                  <a:ext cx="310" cy="60"/>
                  <a:chOff x="2468" y="1332"/>
                  <a:chExt cx="310" cy="60"/>
                </a:xfrm>
              </p:grpSpPr>
              <p:sp>
                <p:nvSpPr>
                  <p:cNvPr id="193"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91" name="Line 140"/>
                <p:cNvSpPr>
                  <a:spLocks noChangeShapeType="1"/>
                </p:cNvSpPr>
                <p:nvPr/>
              </p:nvSpPr>
              <p:spPr bwMode="auto">
                <a:xfrm>
                  <a:off x="2358" y="1360"/>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 name="Line 141"/>
                <p:cNvSpPr>
                  <a:spLocks noChangeShapeType="1"/>
                </p:cNvSpPr>
                <p:nvPr/>
              </p:nvSpPr>
              <p:spPr bwMode="auto">
                <a:xfrm>
                  <a:off x="2906" y="1362"/>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0" name="Group 133"/>
              <p:cNvGrpSpPr>
                <a:grpSpLocks/>
              </p:cNvGrpSpPr>
              <p:nvPr/>
            </p:nvGrpSpPr>
            <p:grpSpPr bwMode="auto">
              <a:xfrm>
                <a:off x="10232661" y="2882876"/>
                <a:ext cx="532759" cy="184809"/>
                <a:chOff x="2356" y="1300"/>
                <a:chExt cx="555" cy="194"/>
              </a:xfrm>
            </p:grpSpPr>
            <p:sp>
              <p:nvSpPr>
                <p:cNvPr id="179"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180"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181"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182" name="Group 137"/>
                <p:cNvGrpSpPr>
                  <a:grpSpLocks/>
                </p:cNvGrpSpPr>
                <p:nvPr/>
              </p:nvGrpSpPr>
              <p:grpSpPr bwMode="auto">
                <a:xfrm>
                  <a:off x="2468" y="1332"/>
                  <a:ext cx="310" cy="60"/>
                  <a:chOff x="2468" y="1332"/>
                  <a:chExt cx="310" cy="60"/>
                </a:xfrm>
              </p:grpSpPr>
              <p:sp>
                <p:nvSpPr>
                  <p:cNvPr id="185"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6"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83" name="Line 140"/>
                <p:cNvSpPr>
                  <a:spLocks noChangeShapeType="1"/>
                </p:cNvSpPr>
                <p:nvPr/>
              </p:nvSpPr>
              <p:spPr bwMode="auto">
                <a:xfrm>
                  <a:off x="2358" y="1362"/>
                  <a:ext cx="0" cy="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 name="Line 141"/>
                <p:cNvSpPr>
                  <a:spLocks noChangeShapeType="1"/>
                </p:cNvSpPr>
                <p:nvPr/>
              </p:nvSpPr>
              <p:spPr bwMode="auto">
                <a:xfrm>
                  <a:off x="2906" y="1364"/>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1" name="Group 133"/>
              <p:cNvGrpSpPr>
                <a:grpSpLocks/>
              </p:cNvGrpSpPr>
              <p:nvPr/>
            </p:nvGrpSpPr>
            <p:grpSpPr bwMode="auto">
              <a:xfrm>
                <a:off x="9330660" y="3072767"/>
                <a:ext cx="532759" cy="184809"/>
                <a:chOff x="2356" y="1300"/>
                <a:chExt cx="555" cy="194"/>
              </a:xfrm>
            </p:grpSpPr>
            <p:sp>
              <p:nvSpPr>
                <p:cNvPr id="171"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172"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173"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174" name="Group 137"/>
                <p:cNvGrpSpPr>
                  <a:grpSpLocks/>
                </p:cNvGrpSpPr>
                <p:nvPr/>
              </p:nvGrpSpPr>
              <p:grpSpPr bwMode="auto">
                <a:xfrm>
                  <a:off x="2468" y="1332"/>
                  <a:ext cx="310" cy="60"/>
                  <a:chOff x="2468" y="1332"/>
                  <a:chExt cx="310" cy="60"/>
                </a:xfrm>
              </p:grpSpPr>
              <p:sp>
                <p:nvSpPr>
                  <p:cNvPr id="177"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8"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75" name="Line 140"/>
                <p:cNvSpPr>
                  <a:spLocks noChangeShapeType="1"/>
                </p:cNvSpPr>
                <p:nvPr/>
              </p:nvSpPr>
              <p:spPr bwMode="auto">
                <a:xfrm>
                  <a:off x="2357" y="1362"/>
                  <a:ext cx="0" cy="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 name="Line 141"/>
                <p:cNvSpPr>
                  <a:spLocks noChangeShapeType="1"/>
                </p:cNvSpPr>
                <p:nvPr/>
              </p:nvSpPr>
              <p:spPr bwMode="auto">
                <a:xfrm>
                  <a:off x="2907" y="1364"/>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2" name="Group 133"/>
              <p:cNvGrpSpPr>
                <a:grpSpLocks/>
              </p:cNvGrpSpPr>
              <p:nvPr/>
            </p:nvGrpSpPr>
            <p:grpSpPr bwMode="auto">
              <a:xfrm>
                <a:off x="8438032" y="3018963"/>
                <a:ext cx="532759" cy="184809"/>
                <a:chOff x="2356" y="1300"/>
                <a:chExt cx="555" cy="194"/>
              </a:xfrm>
            </p:grpSpPr>
            <p:sp>
              <p:nvSpPr>
                <p:cNvPr id="163"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164"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165"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166" name="Group 137"/>
                <p:cNvGrpSpPr>
                  <a:grpSpLocks/>
                </p:cNvGrpSpPr>
                <p:nvPr/>
              </p:nvGrpSpPr>
              <p:grpSpPr bwMode="auto">
                <a:xfrm>
                  <a:off x="2468" y="1332"/>
                  <a:ext cx="310" cy="60"/>
                  <a:chOff x="2468" y="1332"/>
                  <a:chExt cx="310" cy="60"/>
                </a:xfrm>
              </p:grpSpPr>
              <p:sp>
                <p:nvSpPr>
                  <p:cNvPr id="169"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67" name="Line 140"/>
                <p:cNvSpPr>
                  <a:spLocks noChangeShapeType="1"/>
                </p:cNvSpPr>
                <p:nvPr/>
              </p:nvSpPr>
              <p:spPr bwMode="auto">
                <a:xfrm>
                  <a:off x="2357" y="1361"/>
                  <a:ext cx="0" cy="7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 name="Line 141"/>
                <p:cNvSpPr>
                  <a:spLocks noChangeShapeType="1"/>
                </p:cNvSpPr>
                <p:nvPr/>
              </p:nvSpPr>
              <p:spPr bwMode="auto">
                <a:xfrm>
                  <a:off x="2907" y="1363"/>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27" name="Group 416"/>
            <p:cNvGrpSpPr>
              <a:grpSpLocks/>
            </p:cNvGrpSpPr>
            <p:nvPr/>
          </p:nvGrpSpPr>
          <p:grpSpPr bwMode="auto">
            <a:xfrm>
              <a:off x="1498600" y="4165600"/>
              <a:ext cx="3086100" cy="1168400"/>
              <a:chOff x="7848600" y="2044700"/>
              <a:chExt cx="3200399" cy="1371600"/>
            </a:xfrm>
          </p:grpSpPr>
          <p:sp>
            <p:nvSpPr>
              <p:cNvPr id="228" name="Oval 417"/>
              <p:cNvSpPr>
                <a:spLocks noChangeArrowheads="1"/>
              </p:cNvSpPr>
              <p:nvPr/>
            </p:nvSpPr>
            <p:spPr bwMode="auto">
              <a:xfrm>
                <a:off x="7848600" y="2044700"/>
                <a:ext cx="3200399" cy="1371600"/>
              </a:xfrm>
              <a:prstGeom prst="ellipse">
                <a:avLst/>
              </a:prstGeom>
              <a:solidFill>
                <a:schemeClr val="accent6">
                  <a:lumMod val="20000"/>
                  <a:lumOff val="80000"/>
                </a:schemeClr>
              </a:solidFill>
              <a:ln w="9525">
                <a:solidFill>
                  <a:schemeClr val="tx1"/>
                </a:solidFill>
                <a:round/>
                <a:headEnd/>
                <a:tailEnd/>
              </a:ln>
            </p:spPr>
            <p:txBody>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grpSp>
            <p:nvGrpSpPr>
              <p:cNvPr id="229" name="Group 133"/>
              <p:cNvGrpSpPr>
                <a:grpSpLocks/>
              </p:cNvGrpSpPr>
              <p:nvPr/>
            </p:nvGrpSpPr>
            <p:grpSpPr bwMode="auto">
              <a:xfrm>
                <a:off x="8526482" y="2160804"/>
                <a:ext cx="532759" cy="184809"/>
                <a:chOff x="2356" y="1300"/>
                <a:chExt cx="555" cy="194"/>
              </a:xfrm>
            </p:grpSpPr>
            <p:sp>
              <p:nvSpPr>
                <p:cNvPr id="303" name="Oval 492"/>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304"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305"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306" name="Group 137"/>
                <p:cNvGrpSpPr>
                  <a:grpSpLocks/>
                </p:cNvGrpSpPr>
                <p:nvPr/>
              </p:nvGrpSpPr>
              <p:grpSpPr bwMode="auto">
                <a:xfrm>
                  <a:off x="2468" y="1332"/>
                  <a:ext cx="310" cy="60"/>
                  <a:chOff x="2468" y="1332"/>
                  <a:chExt cx="310" cy="60"/>
                </a:xfrm>
              </p:grpSpPr>
              <p:sp>
                <p:nvSpPr>
                  <p:cNvPr id="309"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7" name="Line 140"/>
                <p:cNvSpPr>
                  <a:spLocks noChangeShapeType="1"/>
                </p:cNvSpPr>
                <p:nvPr/>
              </p:nvSpPr>
              <p:spPr bwMode="auto">
                <a:xfrm>
                  <a:off x="2358" y="1360"/>
                  <a:ext cx="0" cy="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 name="Line 141"/>
                <p:cNvSpPr>
                  <a:spLocks noChangeShapeType="1"/>
                </p:cNvSpPr>
                <p:nvPr/>
              </p:nvSpPr>
              <p:spPr bwMode="auto">
                <a:xfrm>
                  <a:off x="2907" y="1362"/>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cxnSp>
            <p:nvCxnSpPr>
              <p:cNvPr id="230" name="Straight Connector 419"/>
              <p:cNvCxnSpPr>
                <a:cxnSpLocks noChangeShapeType="1"/>
              </p:cNvCxnSpPr>
              <p:nvPr/>
            </p:nvCxnSpPr>
            <p:spPr bwMode="auto">
              <a:xfrm>
                <a:off x="9055401" y="2220819"/>
                <a:ext cx="975377" cy="136534"/>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231" name="Straight Connector 420"/>
              <p:cNvCxnSpPr>
                <a:cxnSpLocks noChangeShapeType="1"/>
              </p:cNvCxnSpPr>
              <p:nvPr/>
            </p:nvCxnSpPr>
            <p:spPr bwMode="auto">
              <a:xfrm>
                <a:off x="9522191" y="2583188"/>
                <a:ext cx="120745" cy="8339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232" name="Straight Connector 421"/>
              <p:cNvCxnSpPr>
                <a:cxnSpLocks noChangeShapeType="1"/>
              </p:cNvCxnSpPr>
              <p:nvPr/>
            </p:nvCxnSpPr>
            <p:spPr bwMode="auto">
              <a:xfrm flipV="1">
                <a:off x="9323081" y="2786992"/>
                <a:ext cx="243358" cy="45624"/>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233" name="Straight Connector 422"/>
              <p:cNvCxnSpPr>
                <a:cxnSpLocks noChangeShapeType="1"/>
              </p:cNvCxnSpPr>
              <p:nvPr/>
            </p:nvCxnSpPr>
            <p:spPr bwMode="auto">
              <a:xfrm flipV="1">
                <a:off x="9028147" y="2611644"/>
                <a:ext cx="192778" cy="109584"/>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234" name="Straight Connector 423"/>
              <p:cNvCxnSpPr>
                <a:cxnSpLocks noChangeShapeType="1"/>
              </p:cNvCxnSpPr>
              <p:nvPr/>
            </p:nvCxnSpPr>
            <p:spPr bwMode="auto">
              <a:xfrm flipV="1">
                <a:off x="8729859" y="2909476"/>
                <a:ext cx="192778" cy="109584"/>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235" name="Straight Connector 424"/>
              <p:cNvCxnSpPr>
                <a:cxnSpLocks noChangeShapeType="1"/>
              </p:cNvCxnSpPr>
              <p:nvPr/>
            </p:nvCxnSpPr>
            <p:spPr bwMode="auto">
              <a:xfrm flipV="1">
                <a:off x="9537887" y="2836224"/>
                <a:ext cx="252969" cy="25294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236" name="Straight Connector 425"/>
              <p:cNvCxnSpPr>
                <a:cxnSpLocks noChangeShapeType="1"/>
              </p:cNvCxnSpPr>
              <p:nvPr/>
            </p:nvCxnSpPr>
            <p:spPr bwMode="auto">
              <a:xfrm flipH="1" flipV="1">
                <a:off x="10029359" y="2822067"/>
                <a:ext cx="354959" cy="12439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237" name="Straight Connector 426"/>
              <p:cNvCxnSpPr>
                <a:cxnSpLocks noChangeShapeType="1"/>
              </p:cNvCxnSpPr>
              <p:nvPr/>
            </p:nvCxnSpPr>
            <p:spPr bwMode="auto">
              <a:xfrm flipV="1">
                <a:off x="10015190" y="2475242"/>
                <a:ext cx="283363" cy="195664"/>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238" name="Straight Connector 427"/>
              <p:cNvCxnSpPr>
                <a:cxnSpLocks noChangeShapeType="1"/>
              </p:cNvCxnSpPr>
              <p:nvPr/>
            </p:nvCxnSpPr>
            <p:spPr bwMode="auto">
              <a:xfrm flipH="1" flipV="1">
                <a:off x="8791902" y="2345614"/>
                <a:ext cx="410984" cy="8718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sp>
            <p:nvSpPr>
              <p:cNvPr id="239" name="TextBox 428"/>
              <p:cNvSpPr txBox="1">
                <a:spLocks noChangeArrowheads="1"/>
              </p:cNvSpPr>
              <p:nvPr/>
            </p:nvSpPr>
            <p:spPr bwMode="auto">
              <a:xfrm>
                <a:off x="7958081" y="2471292"/>
                <a:ext cx="876536" cy="469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sz="2000" i="1">
                    <a:latin typeface="Arial" charset="0"/>
                  </a:rPr>
                  <a:t>ISP C</a:t>
                </a:r>
              </a:p>
            </p:txBody>
          </p:sp>
          <p:grpSp>
            <p:nvGrpSpPr>
              <p:cNvPr id="240" name="Group 133"/>
              <p:cNvGrpSpPr>
                <a:grpSpLocks/>
              </p:cNvGrpSpPr>
              <p:nvPr/>
            </p:nvGrpSpPr>
            <p:grpSpPr bwMode="auto">
              <a:xfrm>
                <a:off x="9555206" y="2650627"/>
                <a:ext cx="532759" cy="184809"/>
                <a:chOff x="2356" y="1300"/>
                <a:chExt cx="555" cy="194"/>
              </a:xfrm>
            </p:grpSpPr>
            <p:sp>
              <p:nvSpPr>
                <p:cNvPr id="295"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296"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297"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298" name="Group 137"/>
                <p:cNvGrpSpPr>
                  <a:grpSpLocks/>
                </p:cNvGrpSpPr>
                <p:nvPr/>
              </p:nvGrpSpPr>
              <p:grpSpPr bwMode="auto">
                <a:xfrm>
                  <a:off x="2468" y="1332"/>
                  <a:ext cx="310" cy="60"/>
                  <a:chOff x="2468" y="1332"/>
                  <a:chExt cx="310" cy="60"/>
                </a:xfrm>
              </p:grpSpPr>
              <p:sp>
                <p:nvSpPr>
                  <p:cNvPr id="301"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99" name="Line 140"/>
                <p:cNvSpPr>
                  <a:spLocks noChangeShapeType="1"/>
                </p:cNvSpPr>
                <p:nvPr/>
              </p:nvSpPr>
              <p:spPr bwMode="auto">
                <a:xfrm>
                  <a:off x="2358" y="1360"/>
                  <a:ext cx="0" cy="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 name="Line 141"/>
                <p:cNvSpPr>
                  <a:spLocks noChangeShapeType="1"/>
                </p:cNvSpPr>
                <p:nvPr/>
              </p:nvSpPr>
              <p:spPr bwMode="auto">
                <a:xfrm>
                  <a:off x="2907" y="1362"/>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1" name="Group 133"/>
              <p:cNvGrpSpPr>
                <a:grpSpLocks/>
              </p:cNvGrpSpPr>
              <p:nvPr/>
            </p:nvGrpSpPr>
            <p:grpSpPr bwMode="auto">
              <a:xfrm>
                <a:off x="8772607" y="2725609"/>
                <a:ext cx="532759" cy="184809"/>
                <a:chOff x="2356" y="1300"/>
                <a:chExt cx="555" cy="194"/>
              </a:xfrm>
            </p:grpSpPr>
            <p:sp>
              <p:nvSpPr>
                <p:cNvPr id="287"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288"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289"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290" name="Group 137"/>
                <p:cNvGrpSpPr>
                  <a:grpSpLocks/>
                </p:cNvGrpSpPr>
                <p:nvPr/>
              </p:nvGrpSpPr>
              <p:grpSpPr bwMode="auto">
                <a:xfrm>
                  <a:off x="2468" y="1332"/>
                  <a:ext cx="310" cy="60"/>
                  <a:chOff x="2468" y="1332"/>
                  <a:chExt cx="310" cy="60"/>
                </a:xfrm>
              </p:grpSpPr>
              <p:sp>
                <p:nvSpPr>
                  <p:cNvPr id="293"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4"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91" name="Line 140"/>
                <p:cNvSpPr>
                  <a:spLocks noChangeShapeType="1"/>
                </p:cNvSpPr>
                <p:nvPr/>
              </p:nvSpPr>
              <p:spPr bwMode="auto">
                <a:xfrm>
                  <a:off x="2357" y="1360"/>
                  <a:ext cx="0" cy="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2" name="Line 141"/>
                <p:cNvSpPr>
                  <a:spLocks noChangeShapeType="1"/>
                </p:cNvSpPr>
                <p:nvPr/>
              </p:nvSpPr>
              <p:spPr bwMode="auto">
                <a:xfrm>
                  <a:off x="2908" y="1362"/>
                  <a:ext cx="0" cy="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2" name="Group 133"/>
              <p:cNvGrpSpPr>
                <a:grpSpLocks/>
              </p:cNvGrpSpPr>
              <p:nvPr/>
            </p:nvGrpSpPr>
            <p:grpSpPr bwMode="auto">
              <a:xfrm>
                <a:off x="9060908" y="2428111"/>
                <a:ext cx="532759" cy="184809"/>
                <a:chOff x="2356" y="1300"/>
                <a:chExt cx="555" cy="194"/>
              </a:xfrm>
            </p:grpSpPr>
            <p:sp>
              <p:nvSpPr>
                <p:cNvPr id="279"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280"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281"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282" name="Group 137"/>
                <p:cNvGrpSpPr>
                  <a:grpSpLocks/>
                </p:cNvGrpSpPr>
                <p:nvPr/>
              </p:nvGrpSpPr>
              <p:grpSpPr bwMode="auto">
                <a:xfrm>
                  <a:off x="2468" y="1332"/>
                  <a:ext cx="310" cy="60"/>
                  <a:chOff x="2468" y="1332"/>
                  <a:chExt cx="310" cy="60"/>
                </a:xfrm>
              </p:grpSpPr>
              <p:sp>
                <p:nvSpPr>
                  <p:cNvPr id="285"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83" name="Line 140"/>
                <p:cNvSpPr>
                  <a:spLocks noChangeShapeType="1"/>
                </p:cNvSpPr>
                <p:nvPr/>
              </p:nvSpPr>
              <p:spPr bwMode="auto">
                <a:xfrm>
                  <a:off x="2357" y="1361"/>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 name="Line 141"/>
                <p:cNvSpPr>
                  <a:spLocks noChangeShapeType="1"/>
                </p:cNvSpPr>
                <p:nvPr/>
              </p:nvSpPr>
              <p:spPr bwMode="auto">
                <a:xfrm>
                  <a:off x="2908" y="1363"/>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3" name="Group 133"/>
              <p:cNvGrpSpPr>
                <a:grpSpLocks/>
              </p:cNvGrpSpPr>
              <p:nvPr/>
            </p:nvGrpSpPr>
            <p:grpSpPr bwMode="auto">
              <a:xfrm>
                <a:off x="10005281" y="2289952"/>
                <a:ext cx="532759" cy="184809"/>
                <a:chOff x="2356" y="1300"/>
                <a:chExt cx="555" cy="194"/>
              </a:xfrm>
            </p:grpSpPr>
            <p:sp>
              <p:nvSpPr>
                <p:cNvPr id="271"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272"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273"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274" name="Group 137"/>
                <p:cNvGrpSpPr>
                  <a:grpSpLocks/>
                </p:cNvGrpSpPr>
                <p:nvPr/>
              </p:nvGrpSpPr>
              <p:grpSpPr bwMode="auto">
                <a:xfrm>
                  <a:off x="2468" y="1332"/>
                  <a:ext cx="310" cy="60"/>
                  <a:chOff x="2468" y="1332"/>
                  <a:chExt cx="310" cy="60"/>
                </a:xfrm>
              </p:grpSpPr>
              <p:sp>
                <p:nvSpPr>
                  <p:cNvPr id="277"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75" name="Line 140"/>
                <p:cNvSpPr>
                  <a:spLocks noChangeShapeType="1"/>
                </p:cNvSpPr>
                <p:nvPr/>
              </p:nvSpPr>
              <p:spPr bwMode="auto">
                <a:xfrm>
                  <a:off x="2358" y="1361"/>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 name="Line 141"/>
                <p:cNvSpPr>
                  <a:spLocks noChangeShapeType="1"/>
                </p:cNvSpPr>
                <p:nvPr/>
              </p:nvSpPr>
              <p:spPr bwMode="auto">
                <a:xfrm>
                  <a:off x="2908" y="1363"/>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4" name="Group 133"/>
              <p:cNvGrpSpPr>
                <a:grpSpLocks/>
              </p:cNvGrpSpPr>
              <p:nvPr/>
            </p:nvGrpSpPr>
            <p:grpSpPr bwMode="auto">
              <a:xfrm>
                <a:off x="10232661" y="2882876"/>
                <a:ext cx="532759" cy="184809"/>
                <a:chOff x="2356" y="1300"/>
                <a:chExt cx="555" cy="194"/>
              </a:xfrm>
            </p:grpSpPr>
            <p:sp>
              <p:nvSpPr>
                <p:cNvPr id="263"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264"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265"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266" name="Group 137"/>
                <p:cNvGrpSpPr>
                  <a:grpSpLocks/>
                </p:cNvGrpSpPr>
                <p:nvPr/>
              </p:nvGrpSpPr>
              <p:grpSpPr bwMode="auto">
                <a:xfrm>
                  <a:off x="2468" y="1332"/>
                  <a:ext cx="310" cy="60"/>
                  <a:chOff x="2468" y="1332"/>
                  <a:chExt cx="310" cy="60"/>
                </a:xfrm>
              </p:grpSpPr>
              <p:sp>
                <p:nvSpPr>
                  <p:cNvPr id="269"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67" name="Line 140"/>
                <p:cNvSpPr>
                  <a:spLocks noChangeShapeType="1"/>
                </p:cNvSpPr>
                <p:nvPr/>
              </p:nvSpPr>
              <p:spPr bwMode="auto">
                <a:xfrm>
                  <a:off x="2357" y="1361"/>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 name="Line 141"/>
                <p:cNvSpPr>
                  <a:spLocks noChangeShapeType="1"/>
                </p:cNvSpPr>
                <p:nvPr/>
              </p:nvSpPr>
              <p:spPr bwMode="auto">
                <a:xfrm>
                  <a:off x="2908" y="1363"/>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5" name="Group 133"/>
              <p:cNvGrpSpPr>
                <a:grpSpLocks/>
              </p:cNvGrpSpPr>
              <p:nvPr/>
            </p:nvGrpSpPr>
            <p:grpSpPr bwMode="auto">
              <a:xfrm>
                <a:off x="9330660" y="3072767"/>
                <a:ext cx="532759" cy="184809"/>
                <a:chOff x="2356" y="1300"/>
                <a:chExt cx="555" cy="194"/>
              </a:xfrm>
            </p:grpSpPr>
            <p:sp>
              <p:nvSpPr>
                <p:cNvPr id="255"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256"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257"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258" name="Group 137"/>
                <p:cNvGrpSpPr>
                  <a:grpSpLocks/>
                </p:cNvGrpSpPr>
                <p:nvPr/>
              </p:nvGrpSpPr>
              <p:grpSpPr bwMode="auto">
                <a:xfrm>
                  <a:off x="2468" y="1332"/>
                  <a:ext cx="310" cy="60"/>
                  <a:chOff x="2468" y="1332"/>
                  <a:chExt cx="310" cy="60"/>
                </a:xfrm>
              </p:grpSpPr>
              <p:sp>
                <p:nvSpPr>
                  <p:cNvPr id="261"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2"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59" name="Line 140"/>
                <p:cNvSpPr>
                  <a:spLocks noChangeShapeType="1"/>
                </p:cNvSpPr>
                <p:nvPr/>
              </p:nvSpPr>
              <p:spPr bwMode="auto">
                <a:xfrm>
                  <a:off x="2357" y="1361"/>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0" name="Line 141"/>
                <p:cNvSpPr>
                  <a:spLocks noChangeShapeType="1"/>
                </p:cNvSpPr>
                <p:nvPr/>
              </p:nvSpPr>
              <p:spPr bwMode="auto">
                <a:xfrm>
                  <a:off x="2908" y="1363"/>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6" name="Group 133"/>
              <p:cNvGrpSpPr>
                <a:grpSpLocks/>
              </p:cNvGrpSpPr>
              <p:nvPr/>
            </p:nvGrpSpPr>
            <p:grpSpPr bwMode="auto">
              <a:xfrm>
                <a:off x="8438032" y="3018963"/>
                <a:ext cx="532759" cy="184809"/>
                <a:chOff x="2356" y="1300"/>
                <a:chExt cx="555" cy="194"/>
              </a:xfrm>
            </p:grpSpPr>
            <p:sp>
              <p:nvSpPr>
                <p:cNvPr id="247"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248"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249"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250" name="Group 137"/>
                <p:cNvGrpSpPr>
                  <a:grpSpLocks/>
                </p:cNvGrpSpPr>
                <p:nvPr/>
              </p:nvGrpSpPr>
              <p:grpSpPr bwMode="auto">
                <a:xfrm>
                  <a:off x="2468" y="1332"/>
                  <a:ext cx="310" cy="60"/>
                  <a:chOff x="2468" y="1332"/>
                  <a:chExt cx="310" cy="60"/>
                </a:xfrm>
              </p:grpSpPr>
              <p:sp>
                <p:nvSpPr>
                  <p:cNvPr id="253"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4"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51" name="Line 140"/>
                <p:cNvSpPr>
                  <a:spLocks noChangeShapeType="1"/>
                </p:cNvSpPr>
                <p:nvPr/>
              </p:nvSpPr>
              <p:spPr bwMode="auto">
                <a:xfrm>
                  <a:off x="2358" y="1361"/>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2" name="Line 141"/>
                <p:cNvSpPr>
                  <a:spLocks noChangeShapeType="1"/>
                </p:cNvSpPr>
                <p:nvPr/>
              </p:nvSpPr>
              <p:spPr bwMode="auto">
                <a:xfrm>
                  <a:off x="2908" y="1363"/>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cxnSp>
          <p:nvCxnSpPr>
            <p:cNvPr id="311" name="Straight Connector 12"/>
            <p:cNvCxnSpPr>
              <a:cxnSpLocks noChangeShapeType="1"/>
            </p:cNvCxnSpPr>
            <p:nvPr/>
          </p:nvCxnSpPr>
          <p:spPr bwMode="auto">
            <a:xfrm>
              <a:off x="2382838" y="2609850"/>
              <a:ext cx="238125" cy="2619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12" name="Straight Connector 500"/>
            <p:cNvCxnSpPr>
              <a:cxnSpLocks noChangeShapeType="1"/>
            </p:cNvCxnSpPr>
            <p:nvPr/>
          </p:nvCxnSpPr>
          <p:spPr bwMode="auto">
            <a:xfrm>
              <a:off x="1638300" y="2849563"/>
              <a:ext cx="900113" cy="127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13" name="Straight Connector 501"/>
            <p:cNvCxnSpPr>
              <a:cxnSpLocks noChangeShapeType="1"/>
            </p:cNvCxnSpPr>
            <p:nvPr/>
          </p:nvCxnSpPr>
          <p:spPr bwMode="auto">
            <a:xfrm flipV="1">
              <a:off x="1235075" y="2973388"/>
              <a:ext cx="1303338" cy="2778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14" name="Straight Connector 502"/>
            <p:cNvCxnSpPr>
              <a:cxnSpLocks noChangeShapeType="1"/>
            </p:cNvCxnSpPr>
            <p:nvPr/>
          </p:nvCxnSpPr>
          <p:spPr bwMode="auto">
            <a:xfrm>
              <a:off x="3916363" y="2411413"/>
              <a:ext cx="307975" cy="5730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15" name="Straight Connector 503"/>
            <p:cNvCxnSpPr>
              <a:cxnSpLocks noChangeShapeType="1"/>
            </p:cNvCxnSpPr>
            <p:nvPr/>
          </p:nvCxnSpPr>
          <p:spPr bwMode="auto">
            <a:xfrm flipH="1">
              <a:off x="4425950" y="2389188"/>
              <a:ext cx="384175" cy="579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16" name="Straight Connector 504"/>
            <p:cNvCxnSpPr>
              <a:cxnSpLocks noChangeShapeType="1"/>
            </p:cNvCxnSpPr>
            <p:nvPr/>
          </p:nvCxnSpPr>
          <p:spPr bwMode="auto">
            <a:xfrm>
              <a:off x="6770688" y="2900363"/>
              <a:ext cx="215900" cy="1046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17" name="Straight Connector 505"/>
            <p:cNvCxnSpPr>
              <a:cxnSpLocks noChangeShapeType="1"/>
            </p:cNvCxnSpPr>
            <p:nvPr/>
          </p:nvCxnSpPr>
          <p:spPr bwMode="auto">
            <a:xfrm flipH="1">
              <a:off x="7137400" y="3251200"/>
              <a:ext cx="241300" cy="692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18" name="Straight Connector 506"/>
            <p:cNvCxnSpPr>
              <a:cxnSpLocks noChangeShapeType="1"/>
            </p:cNvCxnSpPr>
            <p:nvPr/>
          </p:nvCxnSpPr>
          <p:spPr bwMode="auto">
            <a:xfrm flipH="1">
              <a:off x="7483475" y="4229100"/>
              <a:ext cx="541338" cy="249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19" name="Straight Connector 507"/>
            <p:cNvCxnSpPr>
              <a:cxnSpLocks noChangeShapeType="1"/>
            </p:cNvCxnSpPr>
            <p:nvPr/>
          </p:nvCxnSpPr>
          <p:spPr bwMode="auto">
            <a:xfrm flipH="1" flipV="1">
              <a:off x="7454900" y="4573588"/>
              <a:ext cx="796925" cy="614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20" name="Straight Connector 508"/>
            <p:cNvCxnSpPr>
              <a:cxnSpLocks noChangeShapeType="1"/>
            </p:cNvCxnSpPr>
            <p:nvPr/>
          </p:nvCxnSpPr>
          <p:spPr bwMode="auto">
            <a:xfrm flipH="1" flipV="1">
              <a:off x="6496050" y="4722813"/>
              <a:ext cx="1047750" cy="9667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21" name="Straight Connector 509"/>
            <p:cNvCxnSpPr>
              <a:cxnSpLocks noChangeShapeType="1"/>
            </p:cNvCxnSpPr>
            <p:nvPr/>
          </p:nvCxnSpPr>
          <p:spPr bwMode="auto">
            <a:xfrm flipH="1" flipV="1">
              <a:off x="5319713" y="4694238"/>
              <a:ext cx="285750" cy="1160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22" name="Straight Connector 510"/>
            <p:cNvCxnSpPr>
              <a:cxnSpLocks noChangeShapeType="1"/>
            </p:cNvCxnSpPr>
            <p:nvPr/>
          </p:nvCxnSpPr>
          <p:spPr bwMode="auto">
            <a:xfrm flipH="1" flipV="1">
              <a:off x="4068763" y="5045075"/>
              <a:ext cx="371475" cy="973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23" name="Straight Connector 511"/>
            <p:cNvCxnSpPr>
              <a:cxnSpLocks noChangeShapeType="1"/>
            </p:cNvCxnSpPr>
            <p:nvPr/>
          </p:nvCxnSpPr>
          <p:spPr bwMode="auto">
            <a:xfrm flipH="1" flipV="1">
              <a:off x="3144838" y="5192713"/>
              <a:ext cx="244475" cy="661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24" name="Straight Connector 512"/>
            <p:cNvCxnSpPr>
              <a:cxnSpLocks noChangeShapeType="1"/>
            </p:cNvCxnSpPr>
            <p:nvPr/>
          </p:nvCxnSpPr>
          <p:spPr bwMode="auto">
            <a:xfrm flipV="1">
              <a:off x="1790700" y="5160963"/>
              <a:ext cx="401638" cy="20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25" name="Straight Connector 513"/>
            <p:cNvCxnSpPr>
              <a:cxnSpLocks noChangeShapeType="1"/>
            </p:cNvCxnSpPr>
            <p:nvPr/>
          </p:nvCxnSpPr>
          <p:spPr bwMode="auto">
            <a:xfrm flipV="1">
              <a:off x="1362075" y="5045075"/>
              <a:ext cx="706438" cy="44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26" name="Straight Connector 514"/>
            <p:cNvCxnSpPr>
              <a:cxnSpLocks noChangeShapeType="1"/>
            </p:cNvCxnSpPr>
            <p:nvPr/>
          </p:nvCxnSpPr>
          <p:spPr bwMode="auto">
            <a:xfrm>
              <a:off x="1155700" y="4376738"/>
              <a:ext cx="996950" cy="4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880042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471" y="154983"/>
            <a:ext cx="11639227" cy="760952"/>
          </a:xfrm>
        </p:spPr>
        <p:txBody>
          <a:bodyPr>
            <a:normAutofit/>
          </a:bodyPr>
          <a:lstStyle/>
          <a:p>
            <a:r>
              <a:rPr lang="en-US" dirty="0"/>
              <a:t>Tier 1 ISPs must be interconnected</a:t>
            </a:r>
          </a:p>
        </p:txBody>
      </p:sp>
      <p:sp>
        <p:nvSpPr>
          <p:cNvPr id="3" name="Content Placeholder 2"/>
          <p:cNvSpPr>
            <a:spLocks noGrp="1"/>
          </p:cNvSpPr>
          <p:nvPr>
            <p:ph idx="1"/>
          </p:nvPr>
        </p:nvSpPr>
        <p:spPr>
          <a:xfrm>
            <a:off x="263471" y="985408"/>
            <a:ext cx="11639227" cy="1192913"/>
          </a:xfrm>
        </p:spPr>
        <p:txBody>
          <a:bodyPr>
            <a:normAutofit fontScale="85000" lnSpcReduction="20000"/>
          </a:bodyPr>
          <a:lstStyle/>
          <a:p>
            <a:r>
              <a:rPr lang="en-US" dirty="0"/>
              <a:t>If your network is big &amp; fast enough, you don’t pay others for an Internet connection. You </a:t>
            </a:r>
            <a:r>
              <a:rPr lang="en-US" i="1" dirty="0">
                <a:solidFill>
                  <a:schemeClr val="accent6"/>
                </a:solidFill>
              </a:rPr>
              <a:t>are</a:t>
            </a:r>
            <a:r>
              <a:rPr lang="en-US" dirty="0">
                <a:solidFill>
                  <a:schemeClr val="accent6"/>
                </a:solidFill>
              </a:rPr>
              <a:t> </a:t>
            </a:r>
            <a:r>
              <a:rPr lang="en-US" dirty="0"/>
              <a:t>the Internet (or at least a big chunk of it).</a:t>
            </a:r>
          </a:p>
          <a:p>
            <a:r>
              <a:rPr lang="en-US" dirty="0"/>
              <a:t>ISP interconnection is often “settlement-free” (no money is exchanged).</a:t>
            </a:r>
          </a:p>
        </p:txBody>
      </p:sp>
      <p:grpSp>
        <p:nvGrpSpPr>
          <p:cNvPr id="350" name="Group 349"/>
          <p:cNvGrpSpPr/>
          <p:nvPr/>
        </p:nvGrpSpPr>
        <p:grpSpPr>
          <a:xfrm>
            <a:off x="1780354" y="2057400"/>
            <a:ext cx="8605460" cy="4800600"/>
            <a:chOff x="450850" y="1701800"/>
            <a:chExt cx="8437563" cy="4706938"/>
          </a:xfrm>
        </p:grpSpPr>
        <p:grpSp>
          <p:nvGrpSpPr>
            <p:cNvPr id="4" name="Group 5"/>
            <p:cNvGrpSpPr>
              <a:grpSpLocks/>
            </p:cNvGrpSpPr>
            <p:nvPr/>
          </p:nvGrpSpPr>
          <p:grpSpPr bwMode="auto">
            <a:xfrm>
              <a:off x="450850" y="1849438"/>
              <a:ext cx="8437563" cy="4559300"/>
              <a:chOff x="154891" y="1905681"/>
              <a:chExt cx="8436427" cy="4559651"/>
            </a:xfrm>
          </p:grpSpPr>
          <p:grpSp>
            <p:nvGrpSpPr>
              <p:cNvPr id="5" name="Group 4"/>
              <p:cNvGrpSpPr>
                <a:grpSpLocks/>
              </p:cNvGrpSpPr>
              <p:nvPr/>
            </p:nvGrpSpPr>
            <p:grpSpPr bwMode="auto">
              <a:xfrm>
                <a:off x="1529396" y="2297655"/>
                <a:ext cx="648422" cy="418253"/>
                <a:chOff x="3053396" y="4304255"/>
                <a:chExt cx="648422" cy="418253"/>
              </a:xfrm>
            </p:grpSpPr>
            <p:sp>
              <p:nvSpPr>
                <p:cNvPr id="57"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TextBox 1"/>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000">
                      <a:latin typeface="Arial" charset="0"/>
                    </a:rPr>
                    <a:t>access</a:t>
                  </a:r>
                </a:p>
                <a:p>
                  <a:pPr algn="ctr">
                    <a:lnSpc>
                      <a:spcPts val="1000"/>
                    </a:lnSpc>
                    <a:spcBef>
                      <a:spcPct val="0"/>
                    </a:spcBef>
                    <a:buClrTx/>
                    <a:buSzTx/>
                    <a:buFontTx/>
                    <a:buNone/>
                  </a:pPr>
                  <a:r>
                    <a:rPr lang="en-US" altLang="en-US" sz="1000">
                      <a:latin typeface="Arial" charset="0"/>
                    </a:rPr>
                    <a:t>net</a:t>
                  </a:r>
                </a:p>
              </p:txBody>
            </p:sp>
          </p:grpSp>
          <p:grpSp>
            <p:nvGrpSpPr>
              <p:cNvPr id="6" name="Group 131"/>
              <p:cNvGrpSpPr>
                <a:grpSpLocks/>
              </p:cNvGrpSpPr>
              <p:nvPr/>
            </p:nvGrpSpPr>
            <p:grpSpPr bwMode="auto">
              <a:xfrm>
                <a:off x="373696" y="3097755"/>
                <a:ext cx="648422" cy="418253"/>
                <a:chOff x="3053396" y="4304255"/>
                <a:chExt cx="648422" cy="418253"/>
              </a:xfrm>
            </p:grpSpPr>
            <p:sp>
              <p:nvSpPr>
                <p:cNvPr id="55"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TextBox 133"/>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000">
                      <a:latin typeface="Arial" charset="0"/>
                    </a:rPr>
                    <a:t>access</a:t>
                  </a:r>
                </a:p>
                <a:p>
                  <a:pPr algn="ctr">
                    <a:lnSpc>
                      <a:spcPts val="1000"/>
                    </a:lnSpc>
                    <a:spcBef>
                      <a:spcPct val="0"/>
                    </a:spcBef>
                    <a:buClrTx/>
                    <a:buSzTx/>
                    <a:buFontTx/>
                    <a:buNone/>
                  </a:pPr>
                  <a:r>
                    <a:rPr lang="en-US" altLang="en-US" sz="1000">
                      <a:latin typeface="Arial" charset="0"/>
                    </a:rPr>
                    <a:t>net</a:t>
                  </a:r>
                </a:p>
              </p:txBody>
            </p:sp>
          </p:grpSp>
          <p:grpSp>
            <p:nvGrpSpPr>
              <p:cNvPr id="7" name="Group 135"/>
              <p:cNvGrpSpPr>
                <a:grpSpLocks/>
              </p:cNvGrpSpPr>
              <p:nvPr/>
            </p:nvGrpSpPr>
            <p:grpSpPr bwMode="auto">
              <a:xfrm>
                <a:off x="6037896" y="2551655"/>
                <a:ext cx="648422" cy="418253"/>
                <a:chOff x="3053396" y="4304255"/>
                <a:chExt cx="648422" cy="418253"/>
              </a:xfrm>
            </p:grpSpPr>
            <p:sp>
              <p:nvSpPr>
                <p:cNvPr id="53"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TextBox 137"/>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000">
                      <a:latin typeface="Arial" charset="0"/>
                    </a:rPr>
                    <a:t>access</a:t>
                  </a:r>
                </a:p>
                <a:p>
                  <a:pPr algn="ctr">
                    <a:lnSpc>
                      <a:spcPts val="1000"/>
                    </a:lnSpc>
                    <a:spcBef>
                      <a:spcPct val="0"/>
                    </a:spcBef>
                    <a:buClrTx/>
                    <a:buSzTx/>
                    <a:buFontTx/>
                    <a:buNone/>
                  </a:pPr>
                  <a:r>
                    <a:rPr lang="en-US" altLang="en-US" sz="1000">
                      <a:latin typeface="Arial" charset="0"/>
                    </a:rPr>
                    <a:t>net</a:t>
                  </a:r>
                </a:p>
              </p:txBody>
            </p:sp>
          </p:grpSp>
          <p:grpSp>
            <p:nvGrpSpPr>
              <p:cNvPr id="8" name="Group 138"/>
              <p:cNvGrpSpPr>
                <a:grpSpLocks/>
              </p:cNvGrpSpPr>
              <p:nvPr/>
            </p:nvGrpSpPr>
            <p:grpSpPr bwMode="auto">
              <a:xfrm>
                <a:off x="945196" y="5409155"/>
                <a:ext cx="648422" cy="418253"/>
                <a:chOff x="3053396" y="4304255"/>
                <a:chExt cx="648422" cy="418253"/>
              </a:xfrm>
            </p:grpSpPr>
            <p:sp>
              <p:nvSpPr>
                <p:cNvPr id="51"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TextBox 140"/>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000">
                      <a:latin typeface="Arial" charset="0"/>
                    </a:rPr>
                    <a:t>access</a:t>
                  </a:r>
                </a:p>
                <a:p>
                  <a:pPr algn="ctr">
                    <a:lnSpc>
                      <a:spcPts val="1000"/>
                    </a:lnSpc>
                    <a:spcBef>
                      <a:spcPct val="0"/>
                    </a:spcBef>
                    <a:buClrTx/>
                    <a:buSzTx/>
                    <a:buFontTx/>
                    <a:buNone/>
                  </a:pPr>
                  <a:r>
                    <a:rPr lang="en-US" altLang="en-US" sz="1000">
                      <a:latin typeface="Arial" charset="0"/>
                    </a:rPr>
                    <a:t>net</a:t>
                  </a:r>
                </a:p>
              </p:txBody>
            </p:sp>
          </p:grpSp>
          <p:grpSp>
            <p:nvGrpSpPr>
              <p:cNvPr id="9" name="Group 141"/>
              <p:cNvGrpSpPr>
                <a:grpSpLocks/>
              </p:cNvGrpSpPr>
              <p:nvPr/>
            </p:nvGrpSpPr>
            <p:grpSpPr bwMode="auto">
              <a:xfrm>
                <a:off x="526096" y="4786855"/>
                <a:ext cx="648422" cy="418253"/>
                <a:chOff x="3053396" y="4304255"/>
                <a:chExt cx="648422" cy="418253"/>
              </a:xfrm>
            </p:grpSpPr>
            <p:sp>
              <p:nvSpPr>
                <p:cNvPr id="49"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TextBox 143"/>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000">
                      <a:latin typeface="Arial" charset="0"/>
                    </a:rPr>
                    <a:t>access</a:t>
                  </a:r>
                </a:p>
                <a:p>
                  <a:pPr algn="ctr">
                    <a:lnSpc>
                      <a:spcPts val="1000"/>
                    </a:lnSpc>
                    <a:spcBef>
                      <a:spcPct val="0"/>
                    </a:spcBef>
                    <a:buClrTx/>
                    <a:buSzTx/>
                    <a:buFontTx/>
                    <a:buNone/>
                  </a:pPr>
                  <a:r>
                    <a:rPr lang="en-US" altLang="en-US" sz="1000">
                      <a:latin typeface="Arial" charset="0"/>
                    </a:rPr>
                    <a:t>net</a:t>
                  </a:r>
                </a:p>
              </p:txBody>
            </p:sp>
          </p:grpSp>
          <p:grpSp>
            <p:nvGrpSpPr>
              <p:cNvPr id="10" name="Group 144"/>
              <p:cNvGrpSpPr>
                <a:grpSpLocks/>
              </p:cNvGrpSpPr>
              <p:nvPr/>
            </p:nvGrpSpPr>
            <p:grpSpPr bwMode="auto">
              <a:xfrm>
                <a:off x="297496" y="4126455"/>
                <a:ext cx="648422" cy="418253"/>
                <a:chOff x="3053396" y="4304255"/>
                <a:chExt cx="648422" cy="418253"/>
              </a:xfrm>
            </p:grpSpPr>
            <p:sp>
              <p:nvSpPr>
                <p:cNvPr id="47"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TextBox 146"/>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000">
                      <a:latin typeface="Arial" charset="0"/>
                    </a:rPr>
                    <a:t>access</a:t>
                  </a:r>
                </a:p>
                <a:p>
                  <a:pPr algn="ctr">
                    <a:lnSpc>
                      <a:spcPts val="1000"/>
                    </a:lnSpc>
                    <a:spcBef>
                      <a:spcPct val="0"/>
                    </a:spcBef>
                    <a:buClrTx/>
                    <a:buSzTx/>
                    <a:buFontTx/>
                    <a:buNone/>
                  </a:pPr>
                  <a:r>
                    <a:rPr lang="en-US" altLang="en-US" sz="1000">
                      <a:latin typeface="Arial" charset="0"/>
                    </a:rPr>
                    <a:t>net</a:t>
                  </a:r>
                </a:p>
              </p:txBody>
            </p:sp>
          </p:grpSp>
          <p:grpSp>
            <p:nvGrpSpPr>
              <p:cNvPr id="11" name="Group 147"/>
              <p:cNvGrpSpPr>
                <a:grpSpLocks/>
              </p:cNvGrpSpPr>
              <p:nvPr/>
            </p:nvGrpSpPr>
            <p:grpSpPr bwMode="auto">
              <a:xfrm>
                <a:off x="6787196" y="2983455"/>
                <a:ext cx="648422" cy="418253"/>
                <a:chOff x="3053396" y="4304255"/>
                <a:chExt cx="648422" cy="418253"/>
              </a:xfrm>
            </p:grpSpPr>
            <p:sp>
              <p:nvSpPr>
                <p:cNvPr id="45"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TextBox 149"/>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000">
                      <a:latin typeface="Arial" charset="0"/>
                    </a:rPr>
                    <a:t>access</a:t>
                  </a:r>
                </a:p>
                <a:p>
                  <a:pPr algn="ctr">
                    <a:lnSpc>
                      <a:spcPts val="1000"/>
                    </a:lnSpc>
                    <a:spcBef>
                      <a:spcPct val="0"/>
                    </a:spcBef>
                    <a:buClrTx/>
                    <a:buSzTx/>
                    <a:buFontTx/>
                    <a:buNone/>
                  </a:pPr>
                  <a:r>
                    <a:rPr lang="en-US" altLang="en-US" sz="1000">
                      <a:latin typeface="Arial" charset="0"/>
                    </a:rPr>
                    <a:t>net</a:t>
                  </a:r>
                </a:p>
              </p:txBody>
            </p:sp>
          </p:grpSp>
          <p:grpSp>
            <p:nvGrpSpPr>
              <p:cNvPr id="12" name="Group 150"/>
              <p:cNvGrpSpPr>
                <a:grpSpLocks/>
              </p:cNvGrpSpPr>
              <p:nvPr/>
            </p:nvGrpSpPr>
            <p:grpSpPr bwMode="auto">
              <a:xfrm>
                <a:off x="3129596" y="2056355"/>
                <a:ext cx="648422" cy="418253"/>
                <a:chOff x="3053396" y="4304255"/>
                <a:chExt cx="648422" cy="418253"/>
              </a:xfrm>
            </p:grpSpPr>
            <p:sp>
              <p:nvSpPr>
                <p:cNvPr id="43"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TextBox 152"/>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000">
                      <a:latin typeface="Arial" charset="0"/>
                    </a:rPr>
                    <a:t>access</a:t>
                  </a:r>
                </a:p>
                <a:p>
                  <a:pPr algn="ctr">
                    <a:lnSpc>
                      <a:spcPts val="1000"/>
                    </a:lnSpc>
                    <a:spcBef>
                      <a:spcPct val="0"/>
                    </a:spcBef>
                    <a:buClrTx/>
                    <a:buSzTx/>
                    <a:buFontTx/>
                    <a:buNone/>
                  </a:pPr>
                  <a:r>
                    <a:rPr lang="en-US" altLang="en-US" sz="1000">
                      <a:latin typeface="Arial" charset="0"/>
                    </a:rPr>
                    <a:t>net</a:t>
                  </a:r>
                </a:p>
              </p:txBody>
            </p:sp>
          </p:grpSp>
          <p:grpSp>
            <p:nvGrpSpPr>
              <p:cNvPr id="13" name="Group 153"/>
              <p:cNvGrpSpPr>
                <a:grpSpLocks/>
              </p:cNvGrpSpPr>
              <p:nvPr/>
            </p:nvGrpSpPr>
            <p:grpSpPr bwMode="auto">
              <a:xfrm>
                <a:off x="754696" y="2704055"/>
                <a:ext cx="648422" cy="418253"/>
                <a:chOff x="3053396" y="4304255"/>
                <a:chExt cx="648422" cy="418253"/>
              </a:xfrm>
            </p:grpSpPr>
            <p:sp>
              <p:nvSpPr>
                <p:cNvPr id="41"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TextBox 155"/>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000">
                      <a:latin typeface="Arial" charset="0"/>
                    </a:rPr>
                    <a:t>access</a:t>
                  </a:r>
                </a:p>
                <a:p>
                  <a:pPr algn="ctr">
                    <a:lnSpc>
                      <a:spcPts val="1000"/>
                    </a:lnSpc>
                    <a:spcBef>
                      <a:spcPct val="0"/>
                    </a:spcBef>
                    <a:buClrTx/>
                    <a:buSzTx/>
                    <a:buFontTx/>
                    <a:buNone/>
                  </a:pPr>
                  <a:r>
                    <a:rPr lang="en-US" altLang="en-US" sz="1000">
                      <a:latin typeface="Arial" charset="0"/>
                    </a:rPr>
                    <a:t>net</a:t>
                  </a:r>
                </a:p>
              </p:txBody>
            </p:sp>
          </p:grpSp>
          <p:grpSp>
            <p:nvGrpSpPr>
              <p:cNvPr id="14" name="Group 156"/>
              <p:cNvGrpSpPr>
                <a:grpSpLocks/>
              </p:cNvGrpSpPr>
              <p:nvPr/>
            </p:nvGrpSpPr>
            <p:grpSpPr bwMode="auto">
              <a:xfrm>
                <a:off x="4043996" y="2030955"/>
                <a:ext cx="648422" cy="418253"/>
                <a:chOff x="3053396" y="4304255"/>
                <a:chExt cx="648422" cy="418253"/>
              </a:xfrm>
            </p:grpSpPr>
            <p:sp>
              <p:nvSpPr>
                <p:cNvPr id="39"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TextBox 158"/>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000">
                      <a:latin typeface="Arial" charset="0"/>
                    </a:rPr>
                    <a:t>access</a:t>
                  </a:r>
                </a:p>
                <a:p>
                  <a:pPr algn="ctr">
                    <a:lnSpc>
                      <a:spcPts val="1000"/>
                    </a:lnSpc>
                    <a:spcBef>
                      <a:spcPct val="0"/>
                    </a:spcBef>
                    <a:buClrTx/>
                    <a:buSzTx/>
                    <a:buFontTx/>
                    <a:buNone/>
                  </a:pPr>
                  <a:r>
                    <a:rPr lang="en-US" altLang="en-US" sz="1000">
                      <a:latin typeface="Arial" charset="0"/>
                    </a:rPr>
                    <a:t>net</a:t>
                  </a:r>
                </a:p>
              </p:txBody>
            </p:sp>
          </p:grpSp>
          <p:grpSp>
            <p:nvGrpSpPr>
              <p:cNvPr id="15" name="Group 160"/>
              <p:cNvGrpSpPr>
                <a:grpSpLocks/>
              </p:cNvGrpSpPr>
              <p:nvPr/>
            </p:nvGrpSpPr>
            <p:grpSpPr bwMode="auto">
              <a:xfrm>
                <a:off x="7104696" y="5663155"/>
                <a:ext cx="648422" cy="418253"/>
                <a:chOff x="3053396" y="4304255"/>
                <a:chExt cx="648422" cy="418253"/>
              </a:xfrm>
            </p:grpSpPr>
            <p:sp>
              <p:nvSpPr>
                <p:cNvPr id="37"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TextBox 162"/>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000">
                      <a:latin typeface="Arial" charset="0"/>
                    </a:rPr>
                    <a:t>access</a:t>
                  </a:r>
                </a:p>
                <a:p>
                  <a:pPr algn="ctr">
                    <a:lnSpc>
                      <a:spcPts val="1000"/>
                    </a:lnSpc>
                    <a:spcBef>
                      <a:spcPct val="0"/>
                    </a:spcBef>
                    <a:buClrTx/>
                    <a:buSzTx/>
                    <a:buFontTx/>
                    <a:buNone/>
                  </a:pPr>
                  <a:r>
                    <a:rPr lang="en-US" altLang="en-US" sz="1000">
                      <a:latin typeface="Arial" charset="0"/>
                    </a:rPr>
                    <a:t>net</a:t>
                  </a:r>
                </a:p>
              </p:txBody>
            </p:sp>
          </p:grpSp>
          <p:grpSp>
            <p:nvGrpSpPr>
              <p:cNvPr id="16" name="Group 163"/>
              <p:cNvGrpSpPr>
                <a:grpSpLocks/>
              </p:cNvGrpSpPr>
              <p:nvPr/>
            </p:nvGrpSpPr>
            <p:grpSpPr bwMode="auto">
              <a:xfrm>
                <a:off x="7942896" y="5015455"/>
                <a:ext cx="648422" cy="418253"/>
                <a:chOff x="3053396" y="4304255"/>
                <a:chExt cx="648422" cy="418253"/>
              </a:xfrm>
            </p:grpSpPr>
            <p:sp>
              <p:nvSpPr>
                <p:cNvPr id="35"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TextBox 165"/>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000">
                      <a:latin typeface="Arial" charset="0"/>
                    </a:rPr>
                    <a:t>access</a:t>
                  </a:r>
                </a:p>
                <a:p>
                  <a:pPr algn="ctr">
                    <a:lnSpc>
                      <a:spcPts val="1000"/>
                    </a:lnSpc>
                    <a:spcBef>
                      <a:spcPct val="0"/>
                    </a:spcBef>
                    <a:buClrTx/>
                    <a:buSzTx/>
                    <a:buFontTx/>
                    <a:buNone/>
                  </a:pPr>
                  <a:r>
                    <a:rPr lang="en-US" altLang="en-US" sz="1000">
                      <a:latin typeface="Arial" charset="0"/>
                    </a:rPr>
                    <a:t>net</a:t>
                  </a:r>
                </a:p>
              </p:txBody>
            </p:sp>
          </p:grpSp>
          <p:grpSp>
            <p:nvGrpSpPr>
              <p:cNvPr id="17" name="Group 166"/>
              <p:cNvGrpSpPr>
                <a:grpSpLocks/>
              </p:cNvGrpSpPr>
              <p:nvPr/>
            </p:nvGrpSpPr>
            <p:grpSpPr bwMode="auto">
              <a:xfrm>
                <a:off x="7714296" y="4101055"/>
                <a:ext cx="648422" cy="418253"/>
                <a:chOff x="3053396" y="4304255"/>
                <a:chExt cx="648422" cy="418253"/>
              </a:xfrm>
            </p:grpSpPr>
            <p:sp>
              <p:nvSpPr>
                <p:cNvPr id="33"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TextBox 168"/>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000">
                      <a:latin typeface="Arial" charset="0"/>
                    </a:rPr>
                    <a:t>access</a:t>
                  </a:r>
                </a:p>
                <a:p>
                  <a:pPr algn="ctr">
                    <a:lnSpc>
                      <a:spcPts val="1000"/>
                    </a:lnSpc>
                    <a:spcBef>
                      <a:spcPct val="0"/>
                    </a:spcBef>
                    <a:buClrTx/>
                    <a:buSzTx/>
                    <a:buFontTx/>
                    <a:buNone/>
                  </a:pPr>
                  <a:r>
                    <a:rPr lang="en-US" altLang="en-US" sz="1000">
                      <a:latin typeface="Arial" charset="0"/>
                    </a:rPr>
                    <a:t>net</a:t>
                  </a:r>
                </a:p>
              </p:txBody>
            </p:sp>
          </p:grpSp>
          <p:grpSp>
            <p:nvGrpSpPr>
              <p:cNvPr id="18" name="Group 169"/>
              <p:cNvGrpSpPr>
                <a:grpSpLocks/>
              </p:cNvGrpSpPr>
              <p:nvPr/>
            </p:nvGrpSpPr>
            <p:grpSpPr bwMode="auto">
              <a:xfrm>
                <a:off x="4869496" y="5904455"/>
                <a:ext cx="648422" cy="418253"/>
                <a:chOff x="3053396" y="4304255"/>
                <a:chExt cx="648422" cy="418253"/>
              </a:xfrm>
            </p:grpSpPr>
            <p:sp>
              <p:nvSpPr>
                <p:cNvPr id="31"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TextBox 171"/>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000">
                      <a:latin typeface="Arial" charset="0"/>
                    </a:rPr>
                    <a:t>access</a:t>
                  </a:r>
                </a:p>
                <a:p>
                  <a:pPr algn="ctr">
                    <a:lnSpc>
                      <a:spcPts val="1000"/>
                    </a:lnSpc>
                    <a:spcBef>
                      <a:spcPct val="0"/>
                    </a:spcBef>
                    <a:buClrTx/>
                    <a:buSzTx/>
                    <a:buFontTx/>
                    <a:buNone/>
                  </a:pPr>
                  <a:r>
                    <a:rPr lang="en-US" altLang="en-US" sz="1000">
                      <a:latin typeface="Arial" charset="0"/>
                    </a:rPr>
                    <a:t>net</a:t>
                  </a:r>
                </a:p>
              </p:txBody>
            </p:sp>
          </p:grpSp>
          <p:grpSp>
            <p:nvGrpSpPr>
              <p:cNvPr id="19" name="Group 172"/>
              <p:cNvGrpSpPr>
                <a:grpSpLocks/>
              </p:cNvGrpSpPr>
              <p:nvPr/>
            </p:nvGrpSpPr>
            <p:grpSpPr bwMode="auto">
              <a:xfrm>
                <a:off x="3955096" y="6044155"/>
                <a:ext cx="648422" cy="418253"/>
                <a:chOff x="3053396" y="4304255"/>
                <a:chExt cx="648422" cy="418253"/>
              </a:xfrm>
            </p:grpSpPr>
            <p:sp>
              <p:nvSpPr>
                <p:cNvPr id="29"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TextBox 174"/>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000">
                      <a:latin typeface="Arial" charset="0"/>
                    </a:rPr>
                    <a:t>access</a:t>
                  </a:r>
                </a:p>
                <a:p>
                  <a:pPr algn="ctr">
                    <a:lnSpc>
                      <a:spcPts val="1000"/>
                    </a:lnSpc>
                    <a:spcBef>
                      <a:spcPct val="0"/>
                    </a:spcBef>
                    <a:buClrTx/>
                    <a:buSzTx/>
                    <a:buFontTx/>
                    <a:buNone/>
                  </a:pPr>
                  <a:r>
                    <a:rPr lang="en-US" altLang="en-US" sz="1000">
                      <a:latin typeface="Arial" charset="0"/>
                    </a:rPr>
                    <a:t>net</a:t>
                  </a:r>
                </a:p>
              </p:txBody>
            </p:sp>
          </p:grpSp>
          <p:grpSp>
            <p:nvGrpSpPr>
              <p:cNvPr id="20" name="Group 175"/>
              <p:cNvGrpSpPr>
                <a:grpSpLocks/>
              </p:cNvGrpSpPr>
              <p:nvPr/>
            </p:nvGrpSpPr>
            <p:grpSpPr bwMode="auto">
              <a:xfrm>
                <a:off x="2735896" y="5891755"/>
                <a:ext cx="648422" cy="418253"/>
                <a:chOff x="3053396" y="4304255"/>
                <a:chExt cx="648422" cy="418253"/>
              </a:xfrm>
            </p:grpSpPr>
            <p:sp>
              <p:nvSpPr>
                <p:cNvPr id="27"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TextBox 177"/>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000">
                      <a:latin typeface="Arial" charset="0"/>
                    </a:rPr>
                    <a:t>access</a:t>
                  </a:r>
                </a:p>
                <a:p>
                  <a:pPr algn="ctr">
                    <a:lnSpc>
                      <a:spcPts val="1000"/>
                    </a:lnSpc>
                    <a:spcBef>
                      <a:spcPct val="0"/>
                    </a:spcBef>
                    <a:buClrTx/>
                    <a:buSzTx/>
                    <a:buFontTx/>
                    <a:buNone/>
                  </a:pPr>
                  <a:r>
                    <a:rPr lang="en-US" altLang="en-US" sz="1000">
                      <a:latin typeface="Arial" charset="0"/>
                    </a:rPr>
                    <a:t>net</a:t>
                  </a:r>
                </a:p>
              </p:txBody>
            </p:sp>
          </p:grpSp>
          <p:sp>
            <p:nvSpPr>
              <p:cNvPr id="21" name="TextBox 4"/>
              <p:cNvSpPr txBox="1">
                <a:spLocks noChangeArrowheads="1"/>
              </p:cNvSpPr>
              <p:nvPr/>
            </p:nvSpPr>
            <p:spPr bwMode="auto">
              <a:xfrm rot="1053502">
                <a:off x="5143500" y="1955800"/>
                <a:ext cx="543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a:solidFill>
                      <a:srgbClr val="0000FF"/>
                    </a:solidFill>
                    <a:latin typeface="Arial" charset="0"/>
                  </a:rPr>
                  <a:t>…</a:t>
                </a:r>
              </a:p>
            </p:txBody>
          </p:sp>
          <p:sp>
            <p:nvSpPr>
              <p:cNvPr id="22" name="TextBox 179"/>
              <p:cNvSpPr txBox="1">
                <a:spLocks noChangeArrowheads="1"/>
              </p:cNvSpPr>
              <p:nvPr/>
            </p:nvSpPr>
            <p:spPr bwMode="auto">
              <a:xfrm rot="2829263">
                <a:off x="7429500" y="3429000"/>
                <a:ext cx="543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a:solidFill>
                      <a:srgbClr val="0000FF"/>
                    </a:solidFill>
                    <a:latin typeface="Arial" charset="0"/>
                  </a:rPr>
                  <a:t>…</a:t>
                </a:r>
              </a:p>
            </p:txBody>
          </p:sp>
          <p:sp>
            <p:nvSpPr>
              <p:cNvPr id="23" name="TextBox 180"/>
              <p:cNvSpPr txBox="1">
                <a:spLocks noChangeArrowheads="1"/>
              </p:cNvSpPr>
              <p:nvPr/>
            </p:nvSpPr>
            <p:spPr bwMode="auto">
              <a:xfrm rot="9845918">
                <a:off x="6098241" y="5942112"/>
                <a:ext cx="543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a:solidFill>
                      <a:srgbClr val="0000FF"/>
                    </a:solidFill>
                    <a:latin typeface="Arial" charset="0"/>
                  </a:rPr>
                  <a:t>…</a:t>
                </a:r>
              </a:p>
            </p:txBody>
          </p:sp>
          <p:sp>
            <p:nvSpPr>
              <p:cNvPr id="24" name="TextBox 181"/>
              <p:cNvSpPr txBox="1">
                <a:spLocks noChangeArrowheads="1"/>
              </p:cNvSpPr>
              <p:nvPr/>
            </p:nvSpPr>
            <p:spPr bwMode="auto">
              <a:xfrm rot="-9948738">
                <a:off x="1730786" y="5845469"/>
                <a:ext cx="543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a:solidFill>
                      <a:srgbClr val="0000FF"/>
                    </a:solidFill>
                    <a:latin typeface="Arial" charset="0"/>
                  </a:rPr>
                  <a:t>…</a:t>
                </a:r>
              </a:p>
            </p:txBody>
          </p:sp>
          <p:sp>
            <p:nvSpPr>
              <p:cNvPr id="25" name="TextBox 182"/>
              <p:cNvSpPr txBox="1">
                <a:spLocks noChangeArrowheads="1"/>
              </p:cNvSpPr>
              <p:nvPr/>
            </p:nvSpPr>
            <p:spPr bwMode="auto">
              <a:xfrm rot="-4992697">
                <a:off x="144631" y="3539025"/>
                <a:ext cx="543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a:solidFill>
                      <a:srgbClr val="0000FF"/>
                    </a:solidFill>
                    <a:latin typeface="Arial" charset="0"/>
                  </a:rPr>
                  <a:t>…</a:t>
                </a:r>
              </a:p>
            </p:txBody>
          </p:sp>
          <p:sp>
            <p:nvSpPr>
              <p:cNvPr id="26" name="TextBox 183"/>
              <p:cNvSpPr txBox="1">
                <a:spLocks noChangeArrowheads="1"/>
              </p:cNvSpPr>
              <p:nvPr/>
            </p:nvSpPr>
            <p:spPr bwMode="auto">
              <a:xfrm rot="-1017263">
                <a:off x="2330376" y="1905681"/>
                <a:ext cx="543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a:solidFill>
                      <a:srgbClr val="0000FF"/>
                    </a:solidFill>
                    <a:latin typeface="Arial" charset="0"/>
                  </a:rPr>
                  <a:t>…</a:t>
                </a:r>
              </a:p>
            </p:txBody>
          </p:sp>
        </p:grpSp>
        <p:grpSp>
          <p:nvGrpSpPr>
            <p:cNvPr id="59" name="Group 8"/>
            <p:cNvGrpSpPr>
              <a:grpSpLocks/>
            </p:cNvGrpSpPr>
            <p:nvPr/>
          </p:nvGrpSpPr>
          <p:grpSpPr bwMode="auto">
            <a:xfrm>
              <a:off x="4546600" y="3746500"/>
              <a:ext cx="3225800" cy="1117600"/>
              <a:chOff x="7848600" y="2044700"/>
              <a:chExt cx="3200399" cy="1371600"/>
            </a:xfrm>
          </p:grpSpPr>
          <p:sp>
            <p:nvSpPr>
              <p:cNvPr id="60" name="Oval 3"/>
              <p:cNvSpPr>
                <a:spLocks noChangeArrowheads="1"/>
              </p:cNvSpPr>
              <p:nvPr/>
            </p:nvSpPr>
            <p:spPr bwMode="auto">
              <a:xfrm>
                <a:off x="7848600" y="2044700"/>
                <a:ext cx="3200399" cy="1371600"/>
              </a:xfrm>
              <a:prstGeom prst="ellipse">
                <a:avLst/>
              </a:prstGeom>
              <a:solidFill>
                <a:schemeClr val="accent6">
                  <a:lumMod val="20000"/>
                  <a:lumOff val="80000"/>
                </a:schemeClr>
              </a:solidFill>
              <a:ln w="9525">
                <a:solidFill>
                  <a:schemeClr val="tx1"/>
                </a:solidFill>
                <a:round/>
                <a:headEnd/>
                <a:tailEnd/>
              </a:ln>
            </p:spPr>
            <p:txBody>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grpSp>
            <p:nvGrpSpPr>
              <p:cNvPr id="61" name="Group 133"/>
              <p:cNvGrpSpPr>
                <a:grpSpLocks/>
              </p:cNvGrpSpPr>
              <p:nvPr/>
            </p:nvGrpSpPr>
            <p:grpSpPr bwMode="auto">
              <a:xfrm>
                <a:off x="8526482" y="2160804"/>
                <a:ext cx="532759" cy="184809"/>
                <a:chOff x="2356" y="1300"/>
                <a:chExt cx="555" cy="194"/>
              </a:xfrm>
            </p:grpSpPr>
            <p:sp>
              <p:nvSpPr>
                <p:cNvPr id="135"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136"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137"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138" name="Group 137"/>
                <p:cNvGrpSpPr>
                  <a:grpSpLocks/>
                </p:cNvGrpSpPr>
                <p:nvPr/>
              </p:nvGrpSpPr>
              <p:grpSpPr bwMode="auto">
                <a:xfrm>
                  <a:off x="2468" y="1332"/>
                  <a:ext cx="310" cy="60"/>
                  <a:chOff x="2468" y="1332"/>
                  <a:chExt cx="310" cy="60"/>
                </a:xfrm>
              </p:grpSpPr>
              <p:sp>
                <p:nvSpPr>
                  <p:cNvPr id="141" name="Freeform 14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2" name="Freeform 14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39" name="Line 140"/>
                <p:cNvSpPr>
                  <a:spLocks noChangeShapeType="1"/>
                </p:cNvSpPr>
                <p:nvPr/>
              </p:nvSpPr>
              <p:spPr bwMode="auto">
                <a:xfrm>
                  <a:off x="2357" y="1362"/>
                  <a:ext cx="0" cy="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 name="Line 141"/>
                <p:cNvSpPr>
                  <a:spLocks noChangeShapeType="1"/>
                </p:cNvSpPr>
                <p:nvPr/>
              </p:nvSpPr>
              <p:spPr bwMode="auto">
                <a:xfrm>
                  <a:off x="2908" y="1364"/>
                  <a:ext cx="0" cy="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cxnSp>
            <p:nvCxnSpPr>
              <p:cNvPr id="62" name="Straight Connector 10"/>
              <p:cNvCxnSpPr>
                <a:cxnSpLocks noChangeShapeType="1"/>
              </p:cNvCxnSpPr>
              <p:nvPr/>
            </p:nvCxnSpPr>
            <p:spPr bwMode="auto">
              <a:xfrm>
                <a:off x="9055401" y="2220819"/>
                <a:ext cx="975377" cy="136534"/>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63" name="Straight Connector 297"/>
              <p:cNvCxnSpPr>
                <a:cxnSpLocks noChangeShapeType="1"/>
              </p:cNvCxnSpPr>
              <p:nvPr/>
            </p:nvCxnSpPr>
            <p:spPr bwMode="auto">
              <a:xfrm>
                <a:off x="9522191" y="2583188"/>
                <a:ext cx="120745" cy="8339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64" name="Straight Connector 298"/>
              <p:cNvCxnSpPr>
                <a:cxnSpLocks noChangeShapeType="1"/>
              </p:cNvCxnSpPr>
              <p:nvPr/>
            </p:nvCxnSpPr>
            <p:spPr bwMode="auto">
              <a:xfrm flipV="1">
                <a:off x="9323081" y="2786992"/>
                <a:ext cx="243358" cy="45624"/>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65" name="Straight Connector 299"/>
              <p:cNvCxnSpPr>
                <a:cxnSpLocks noChangeShapeType="1"/>
              </p:cNvCxnSpPr>
              <p:nvPr/>
            </p:nvCxnSpPr>
            <p:spPr bwMode="auto">
              <a:xfrm flipV="1">
                <a:off x="9028147" y="2611644"/>
                <a:ext cx="192778" cy="109584"/>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66" name="Straight Connector 300"/>
              <p:cNvCxnSpPr>
                <a:cxnSpLocks noChangeShapeType="1"/>
              </p:cNvCxnSpPr>
              <p:nvPr/>
            </p:nvCxnSpPr>
            <p:spPr bwMode="auto">
              <a:xfrm flipV="1">
                <a:off x="8729859" y="2909476"/>
                <a:ext cx="192778" cy="109584"/>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67" name="Straight Connector 301"/>
              <p:cNvCxnSpPr>
                <a:cxnSpLocks noChangeShapeType="1"/>
              </p:cNvCxnSpPr>
              <p:nvPr/>
            </p:nvCxnSpPr>
            <p:spPr bwMode="auto">
              <a:xfrm flipV="1">
                <a:off x="9537887" y="2836224"/>
                <a:ext cx="252969" cy="25294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68" name="Straight Connector 302"/>
              <p:cNvCxnSpPr>
                <a:cxnSpLocks noChangeShapeType="1"/>
              </p:cNvCxnSpPr>
              <p:nvPr/>
            </p:nvCxnSpPr>
            <p:spPr bwMode="auto">
              <a:xfrm flipH="1" flipV="1">
                <a:off x="10029359" y="2822067"/>
                <a:ext cx="354959" cy="12439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69" name="Straight Connector 303"/>
              <p:cNvCxnSpPr>
                <a:cxnSpLocks noChangeShapeType="1"/>
              </p:cNvCxnSpPr>
              <p:nvPr/>
            </p:nvCxnSpPr>
            <p:spPr bwMode="auto">
              <a:xfrm flipV="1">
                <a:off x="10015190" y="2475242"/>
                <a:ext cx="283363" cy="195664"/>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70" name="Straight Connector 304"/>
              <p:cNvCxnSpPr>
                <a:cxnSpLocks noChangeShapeType="1"/>
              </p:cNvCxnSpPr>
              <p:nvPr/>
            </p:nvCxnSpPr>
            <p:spPr bwMode="auto">
              <a:xfrm flipH="1" flipV="1">
                <a:off x="8791902" y="2345614"/>
                <a:ext cx="410984" cy="8718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sp>
            <p:nvSpPr>
              <p:cNvPr id="71" name="TextBox 39958"/>
              <p:cNvSpPr txBox="1">
                <a:spLocks noChangeArrowheads="1"/>
              </p:cNvSpPr>
              <p:nvPr/>
            </p:nvSpPr>
            <p:spPr bwMode="auto">
              <a:xfrm>
                <a:off x="7958081" y="2471291"/>
                <a:ext cx="886407" cy="491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sz="2000" i="1">
                    <a:latin typeface="Arial" charset="0"/>
                  </a:rPr>
                  <a:t>ISP B</a:t>
                </a:r>
              </a:p>
            </p:txBody>
          </p:sp>
          <p:grpSp>
            <p:nvGrpSpPr>
              <p:cNvPr id="72" name="Group 133"/>
              <p:cNvGrpSpPr>
                <a:grpSpLocks/>
              </p:cNvGrpSpPr>
              <p:nvPr/>
            </p:nvGrpSpPr>
            <p:grpSpPr bwMode="auto">
              <a:xfrm>
                <a:off x="9555206" y="2650627"/>
                <a:ext cx="532759" cy="184809"/>
                <a:chOff x="2356" y="1300"/>
                <a:chExt cx="555" cy="194"/>
              </a:xfrm>
            </p:grpSpPr>
            <p:sp>
              <p:nvSpPr>
                <p:cNvPr id="127"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128"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129"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130" name="Group 137"/>
                <p:cNvGrpSpPr>
                  <a:grpSpLocks/>
                </p:cNvGrpSpPr>
                <p:nvPr/>
              </p:nvGrpSpPr>
              <p:grpSpPr bwMode="auto">
                <a:xfrm>
                  <a:off x="2468" y="1332"/>
                  <a:ext cx="310" cy="60"/>
                  <a:chOff x="2468" y="1332"/>
                  <a:chExt cx="310" cy="60"/>
                </a:xfrm>
              </p:grpSpPr>
              <p:sp>
                <p:nvSpPr>
                  <p:cNvPr id="133"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4"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31" name="Line 140"/>
                <p:cNvSpPr>
                  <a:spLocks noChangeShapeType="1"/>
                </p:cNvSpPr>
                <p:nvPr/>
              </p:nvSpPr>
              <p:spPr bwMode="auto">
                <a:xfrm>
                  <a:off x="2358" y="1361"/>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 name="Line 141"/>
                <p:cNvSpPr>
                  <a:spLocks noChangeShapeType="1"/>
                </p:cNvSpPr>
                <p:nvPr/>
              </p:nvSpPr>
              <p:spPr bwMode="auto">
                <a:xfrm>
                  <a:off x="2908" y="1363"/>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3" name="Group 133"/>
              <p:cNvGrpSpPr>
                <a:grpSpLocks/>
              </p:cNvGrpSpPr>
              <p:nvPr/>
            </p:nvGrpSpPr>
            <p:grpSpPr bwMode="auto">
              <a:xfrm>
                <a:off x="8772607" y="2725609"/>
                <a:ext cx="532759" cy="184809"/>
                <a:chOff x="2356" y="1300"/>
                <a:chExt cx="555" cy="194"/>
              </a:xfrm>
            </p:grpSpPr>
            <p:sp>
              <p:nvSpPr>
                <p:cNvPr id="119"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120"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121"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122" name="Group 137"/>
                <p:cNvGrpSpPr>
                  <a:grpSpLocks/>
                </p:cNvGrpSpPr>
                <p:nvPr/>
              </p:nvGrpSpPr>
              <p:grpSpPr bwMode="auto">
                <a:xfrm>
                  <a:off x="2468" y="1332"/>
                  <a:ext cx="310" cy="60"/>
                  <a:chOff x="2468" y="1332"/>
                  <a:chExt cx="310" cy="60"/>
                </a:xfrm>
              </p:grpSpPr>
              <p:sp>
                <p:nvSpPr>
                  <p:cNvPr id="125"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23" name="Line 140"/>
                <p:cNvSpPr>
                  <a:spLocks noChangeShapeType="1"/>
                </p:cNvSpPr>
                <p:nvPr/>
              </p:nvSpPr>
              <p:spPr bwMode="auto">
                <a:xfrm>
                  <a:off x="2358" y="1356"/>
                  <a:ext cx="0" cy="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 name="Line 141"/>
                <p:cNvSpPr>
                  <a:spLocks noChangeShapeType="1"/>
                </p:cNvSpPr>
                <p:nvPr/>
              </p:nvSpPr>
              <p:spPr bwMode="auto">
                <a:xfrm>
                  <a:off x="2908" y="1358"/>
                  <a:ext cx="0" cy="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4" name="Group 133"/>
              <p:cNvGrpSpPr>
                <a:grpSpLocks/>
              </p:cNvGrpSpPr>
              <p:nvPr/>
            </p:nvGrpSpPr>
            <p:grpSpPr bwMode="auto">
              <a:xfrm>
                <a:off x="9060908" y="2428111"/>
                <a:ext cx="532759" cy="184809"/>
                <a:chOff x="2356" y="1300"/>
                <a:chExt cx="555" cy="194"/>
              </a:xfrm>
            </p:grpSpPr>
            <p:sp>
              <p:nvSpPr>
                <p:cNvPr id="111"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112"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113"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114" name="Group 137"/>
                <p:cNvGrpSpPr>
                  <a:grpSpLocks/>
                </p:cNvGrpSpPr>
                <p:nvPr/>
              </p:nvGrpSpPr>
              <p:grpSpPr bwMode="auto">
                <a:xfrm>
                  <a:off x="2468" y="1332"/>
                  <a:ext cx="310" cy="60"/>
                  <a:chOff x="2468" y="1332"/>
                  <a:chExt cx="310" cy="60"/>
                </a:xfrm>
              </p:grpSpPr>
              <p:sp>
                <p:nvSpPr>
                  <p:cNvPr id="117"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5" name="Line 140"/>
                <p:cNvSpPr>
                  <a:spLocks noChangeShapeType="1"/>
                </p:cNvSpPr>
                <p:nvPr/>
              </p:nvSpPr>
              <p:spPr bwMode="auto">
                <a:xfrm>
                  <a:off x="2358" y="1362"/>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 name="Line 141"/>
                <p:cNvSpPr>
                  <a:spLocks noChangeShapeType="1"/>
                </p:cNvSpPr>
                <p:nvPr/>
              </p:nvSpPr>
              <p:spPr bwMode="auto">
                <a:xfrm>
                  <a:off x="2908" y="1364"/>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5" name="Group 133"/>
              <p:cNvGrpSpPr>
                <a:grpSpLocks/>
              </p:cNvGrpSpPr>
              <p:nvPr/>
            </p:nvGrpSpPr>
            <p:grpSpPr bwMode="auto">
              <a:xfrm>
                <a:off x="10005281" y="2289952"/>
                <a:ext cx="532759" cy="184809"/>
                <a:chOff x="2356" y="1300"/>
                <a:chExt cx="555" cy="194"/>
              </a:xfrm>
            </p:grpSpPr>
            <p:sp>
              <p:nvSpPr>
                <p:cNvPr id="103"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104"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105"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106" name="Group 137"/>
                <p:cNvGrpSpPr>
                  <a:grpSpLocks/>
                </p:cNvGrpSpPr>
                <p:nvPr/>
              </p:nvGrpSpPr>
              <p:grpSpPr bwMode="auto">
                <a:xfrm>
                  <a:off x="2468" y="1332"/>
                  <a:ext cx="310" cy="60"/>
                  <a:chOff x="2468" y="1332"/>
                  <a:chExt cx="310" cy="60"/>
                </a:xfrm>
              </p:grpSpPr>
              <p:sp>
                <p:nvSpPr>
                  <p:cNvPr id="109"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07" name="Line 140"/>
                <p:cNvSpPr>
                  <a:spLocks noChangeShapeType="1"/>
                </p:cNvSpPr>
                <p:nvPr/>
              </p:nvSpPr>
              <p:spPr bwMode="auto">
                <a:xfrm>
                  <a:off x="2357" y="1362"/>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 name="Line 141"/>
                <p:cNvSpPr>
                  <a:spLocks noChangeShapeType="1"/>
                </p:cNvSpPr>
                <p:nvPr/>
              </p:nvSpPr>
              <p:spPr bwMode="auto">
                <a:xfrm>
                  <a:off x="2908" y="1364"/>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6" name="Group 133"/>
              <p:cNvGrpSpPr>
                <a:grpSpLocks/>
              </p:cNvGrpSpPr>
              <p:nvPr/>
            </p:nvGrpSpPr>
            <p:grpSpPr bwMode="auto">
              <a:xfrm>
                <a:off x="10232661" y="2882876"/>
                <a:ext cx="532759" cy="184809"/>
                <a:chOff x="2356" y="1300"/>
                <a:chExt cx="555" cy="194"/>
              </a:xfrm>
            </p:grpSpPr>
            <p:sp>
              <p:nvSpPr>
                <p:cNvPr id="95"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96"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97"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98" name="Group 137"/>
                <p:cNvGrpSpPr>
                  <a:grpSpLocks/>
                </p:cNvGrpSpPr>
                <p:nvPr/>
              </p:nvGrpSpPr>
              <p:grpSpPr bwMode="auto">
                <a:xfrm>
                  <a:off x="2468" y="1332"/>
                  <a:ext cx="310" cy="60"/>
                  <a:chOff x="2468" y="1332"/>
                  <a:chExt cx="310" cy="60"/>
                </a:xfrm>
              </p:grpSpPr>
              <p:sp>
                <p:nvSpPr>
                  <p:cNvPr id="101"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9" name="Line 140"/>
                <p:cNvSpPr>
                  <a:spLocks noChangeShapeType="1"/>
                </p:cNvSpPr>
                <p:nvPr/>
              </p:nvSpPr>
              <p:spPr bwMode="auto">
                <a:xfrm>
                  <a:off x="2358" y="1361"/>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Line 141"/>
                <p:cNvSpPr>
                  <a:spLocks noChangeShapeType="1"/>
                </p:cNvSpPr>
                <p:nvPr/>
              </p:nvSpPr>
              <p:spPr bwMode="auto">
                <a:xfrm>
                  <a:off x="2908" y="1363"/>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7" name="Group 133"/>
              <p:cNvGrpSpPr>
                <a:grpSpLocks/>
              </p:cNvGrpSpPr>
              <p:nvPr/>
            </p:nvGrpSpPr>
            <p:grpSpPr bwMode="auto">
              <a:xfrm>
                <a:off x="9330660" y="3072767"/>
                <a:ext cx="532759" cy="184809"/>
                <a:chOff x="2356" y="1300"/>
                <a:chExt cx="555" cy="194"/>
              </a:xfrm>
            </p:grpSpPr>
            <p:sp>
              <p:nvSpPr>
                <p:cNvPr id="87"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88"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89"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90" name="Group 137"/>
                <p:cNvGrpSpPr>
                  <a:grpSpLocks/>
                </p:cNvGrpSpPr>
                <p:nvPr/>
              </p:nvGrpSpPr>
              <p:grpSpPr bwMode="auto">
                <a:xfrm>
                  <a:off x="2468" y="1332"/>
                  <a:ext cx="310" cy="60"/>
                  <a:chOff x="2468" y="1332"/>
                  <a:chExt cx="310" cy="60"/>
                </a:xfrm>
              </p:grpSpPr>
              <p:sp>
                <p:nvSpPr>
                  <p:cNvPr id="93"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1" name="Line 140"/>
                <p:cNvSpPr>
                  <a:spLocks noChangeShapeType="1"/>
                </p:cNvSpPr>
                <p:nvPr/>
              </p:nvSpPr>
              <p:spPr bwMode="auto">
                <a:xfrm>
                  <a:off x="2358" y="1362"/>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 name="Line 141"/>
                <p:cNvSpPr>
                  <a:spLocks noChangeShapeType="1"/>
                </p:cNvSpPr>
                <p:nvPr/>
              </p:nvSpPr>
              <p:spPr bwMode="auto">
                <a:xfrm>
                  <a:off x="2907" y="1364"/>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8" name="Group 133"/>
              <p:cNvGrpSpPr>
                <a:grpSpLocks/>
              </p:cNvGrpSpPr>
              <p:nvPr/>
            </p:nvGrpSpPr>
            <p:grpSpPr bwMode="auto">
              <a:xfrm>
                <a:off x="8438032" y="3018963"/>
                <a:ext cx="532759" cy="184809"/>
                <a:chOff x="2356" y="1300"/>
                <a:chExt cx="555" cy="194"/>
              </a:xfrm>
            </p:grpSpPr>
            <p:sp>
              <p:nvSpPr>
                <p:cNvPr id="79"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80"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81"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82" name="Group 137"/>
                <p:cNvGrpSpPr>
                  <a:grpSpLocks/>
                </p:cNvGrpSpPr>
                <p:nvPr/>
              </p:nvGrpSpPr>
              <p:grpSpPr bwMode="auto">
                <a:xfrm>
                  <a:off x="2468" y="1332"/>
                  <a:ext cx="310" cy="60"/>
                  <a:chOff x="2468" y="1332"/>
                  <a:chExt cx="310" cy="60"/>
                </a:xfrm>
              </p:grpSpPr>
              <p:sp>
                <p:nvSpPr>
                  <p:cNvPr id="85"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3" name="Line 140"/>
                <p:cNvSpPr>
                  <a:spLocks noChangeShapeType="1"/>
                </p:cNvSpPr>
                <p:nvPr/>
              </p:nvSpPr>
              <p:spPr bwMode="auto">
                <a:xfrm>
                  <a:off x="2357" y="1361"/>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 name="Line 141"/>
                <p:cNvSpPr>
                  <a:spLocks noChangeShapeType="1"/>
                </p:cNvSpPr>
                <p:nvPr/>
              </p:nvSpPr>
              <p:spPr bwMode="auto">
                <a:xfrm>
                  <a:off x="2910" y="1363"/>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43" name="Group 331"/>
            <p:cNvGrpSpPr>
              <a:grpSpLocks/>
            </p:cNvGrpSpPr>
            <p:nvPr/>
          </p:nvGrpSpPr>
          <p:grpSpPr bwMode="auto">
            <a:xfrm>
              <a:off x="1803400" y="2755900"/>
              <a:ext cx="3467100" cy="1193800"/>
              <a:chOff x="7848600" y="2044700"/>
              <a:chExt cx="3200399" cy="1371600"/>
            </a:xfrm>
          </p:grpSpPr>
          <p:sp>
            <p:nvSpPr>
              <p:cNvPr id="144" name="Oval 332"/>
              <p:cNvSpPr>
                <a:spLocks noChangeArrowheads="1"/>
              </p:cNvSpPr>
              <p:nvPr/>
            </p:nvSpPr>
            <p:spPr bwMode="auto">
              <a:xfrm>
                <a:off x="7848600" y="2044700"/>
                <a:ext cx="3200399" cy="1371600"/>
              </a:xfrm>
              <a:prstGeom prst="ellipse">
                <a:avLst/>
              </a:prstGeom>
              <a:solidFill>
                <a:schemeClr val="accent6">
                  <a:lumMod val="20000"/>
                  <a:lumOff val="80000"/>
                </a:schemeClr>
              </a:solidFill>
              <a:ln w="9525">
                <a:solidFill>
                  <a:schemeClr val="tx1"/>
                </a:solidFill>
                <a:round/>
                <a:headEnd/>
                <a:tailEnd/>
              </a:ln>
            </p:spPr>
            <p:txBody>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grpSp>
            <p:nvGrpSpPr>
              <p:cNvPr id="145" name="Group 133"/>
              <p:cNvGrpSpPr>
                <a:grpSpLocks/>
              </p:cNvGrpSpPr>
              <p:nvPr/>
            </p:nvGrpSpPr>
            <p:grpSpPr bwMode="auto">
              <a:xfrm>
                <a:off x="8526482" y="2160804"/>
                <a:ext cx="532759" cy="184809"/>
                <a:chOff x="2356" y="1300"/>
                <a:chExt cx="555" cy="194"/>
              </a:xfrm>
            </p:grpSpPr>
            <p:sp>
              <p:nvSpPr>
                <p:cNvPr id="219"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220"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221"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222" name="Group 137"/>
                <p:cNvGrpSpPr>
                  <a:grpSpLocks/>
                </p:cNvGrpSpPr>
                <p:nvPr/>
              </p:nvGrpSpPr>
              <p:grpSpPr bwMode="auto">
                <a:xfrm>
                  <a:off x="2468" y="1332"/>
                  <a:ext cx="310" cy="60"/>
                  <a:chOff x="2468" y="1332"/>
                  <a:chExt cx="310" cy="60"/>
                </a:xfrm>
              </p:grpSpPr>
              <p:sp>
                <p:nvSpPr>
                  <p:cNvPr id="225"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23" name="Line 140"/>
                <p:cNvSpPr>
                  <a:spLocks noChangeShapeType="1"/>
                </p:cNvSpPr>
                <p:nvPr/>
              </p:nvSpPr>
              <p:spPr bwMode="auto">
                <a:xfrm>
                  <a:off x="2358" y="1362"/>
                  <a:ext cx="0" cy="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4" name="Line 141"/>
                <p:cNvSpPr>
                  <a:spLocks noChangeShapeType="1"/>
                </p:cNvSpPr>
                <p:nvPr/>
              </p:nvSpPr>
              <p:spPr bwMode="auto">
                <a:xfrm>
                  <a:off x="2906" y="1364"/>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cxnSp>
            <p:nvCxnSpPr>
              <p:cNvPr id="146" name="Straight Connector 334"/>
              <p:cNvCxnSpPr>
                <a:cxnSpLocks noChangeShapeType="1"/>
              </p:cNvCxnSpPr>
              <p:nvPr/>
            </p:nvCxnSpPr>
            <p:spPr bwMode="auto">
              <a:xfrm>
                <a:off x="9055401" y="2220819"/>
                <a:ext cx="975377" cy="136534"/>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147" name="Straight Connector 335"/>
              <p:cNvCxnSpPr>
                <a:cxnSpLocks noChangeShapeType="1"/>
              </p:cNvCxnSpPr>
              <p:nvPr/>
            </p:nvCxnSpPr>
            <p:spPr bwMode="auto">
              <a:xfrm>
                <a:off x="9522191" y="2583188"/>
                <a:ext cx="120745" cy="8339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148" name="Straight Connector 336"/>
              <p:cNvCxnSpPr>
                <a:cxnSpLocks noChangeShapeType="1"/>
              </p:cNvCxnSpPr>
              <p:nvPr/>
            </p:nvCxnSpPr>
            <p:spPr bwMode="auto">
              <a:xfrm flipV="1">
                <a:off x="9323081" y="2786992"/>
                <a:ext cx="243358" cy="45624"/>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149" name="Straight Connector 337"/>
              <p:cNvCxnSpPr>
                <a:cxnSpLocks noChangeShapeType="1"/>
              </p:cNvCxnSpPr>
              <p:nvPr/>
            </p:nvCxnSpPr>
            <p:spPr bwMode="auto">
              <a:xfrm flipV="1">
                <a:off x="9028147" y="2611644"/>
                <a:ext cx="192778" cy="109584"/>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150" name="Straight Connector 338"/>
              <p:cNvCxnSpPr>
                <a:cxnSpLocks noChangeShapeType="1"/>
              </p:cNvCxnSpPr>
              <p:nvPr/>
            </p:nvCxnSpPr>
            <p:spPr bwMode="auto">
              <a:xfrm flipV="1">
                <a:off x="8729859" y="2909476"/>
                <a:ext cx="192778" cy="109584"/>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151" name="Straight Connector 339"/>
              <p:cNvCxnSpPr>
                <a:cxnSpLocks noChangeShapeType="1"/>
              </p:cNvCxnSpPr>
              <p:nvPr/>
            </p:nvCxnSpPr>
            <p:spPr bwMode="auto">
              <a:xfrm flipV="1">
                <a:off x="9537887" y="2836224"/>
                <a:ext cx="252969" cy="25294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152" name="Straight Connector 340"/>
              <p:cNvCxnSpPr>
                <a:cxnSpLocks noChangeShapeType="1"/>
              </p:cNvCxnSpPr>
              <p:nvPr/>
            </p:nvCxnSpPr>
            <p:spPr bwMode="auto">
              <a:xfrm flipH="1" flipV="1">
                <a:off x="10029359" y="2822067"/>
                <a:ext cx="354959" cy="12439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153" name="Straight Connector 341"/>
              <p:cNvCxnSpPr>
                <a:cxnSpLocks noChangeShapeType="1"/>
              </p:cNvCxnSpPr>
              <p:nvPr/>
            </p:nvCxnSpPr>
            <p:spPr bwMode="auto">
              <a:xfrm flipV="1">
                <a:off x="10015190" y="2475242"/>
                <a:ext cx="283363" cy="195664"/>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154" name="Straight Connector 342"/>
              <p:cNvCxnSpPr>
                <a:cxnSpLocks noChangeShapeType="1"/>
              </p:cNvCxnSpPr>
              <p:nvPr/>
            </p:nvCxnSpPr>
            <p:spPr bwMode="auto">
              <a:xfrm flipH="1" flipV="1">
                <a:off x="8791902" y="2345614"/>
                <a:ext cx="410984" cy="8718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sp>
            <p:nvSpPr>
              <p:cNvPr id="155" name="TextBox 343"/>
              <p:cNvSpPr txBox="1">
                <a:spLocks noChangeArrowheads="1"/>
              </p:cNvSpPr>
              <p:nvPr/>
            </p:nvSpPr>
            <p:spPr bwMode="auto">
              <a:xfrm>
                <a:off x="7958081" y="2471292"/>
                <a:ext cx="8744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sz="2000" i="1">
                    <a:latin typeface="Arial" charset="0"/>
                  </a:rPr>
                  <a:t>ISP A</a:t>
                </a:r>
              </a:p>
            </p:txBody>
          </p:sp>
          <p:grpSp>
            <p:nvGrpSpPr>
              <p:cNvPr id="156" name="Group 133"/>
              <p:cNvGrpSpPr>
                <a:grpSpLocks/>
              </p:cNvGrpSpPr>
              <p:nvPr/>
            </p:nvGrpSpPr>
            <p:grpSpPr bwMode="auto">
              <a:xfrm>
                <a:off x="9555206" y="2650627"/>
                <a:ext cx="532759" cy="184809"/>
                <a:chOff x="2356" y="1300"/>
                <a:chExt cx="555" cy="194"/>
              </a:xfrm>
            </p:grpSpPr>
            <p:sp>
              <p:nvSpPr>
                <p:cNvPr id="211"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212"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213"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214" name="Group 137"/>
                <p:cNvGrpSpPr>
                  <a:grpSpLocks/>
                </p:cNvGrpSpPr>
                <p:nvPr/>
              </p:nvGrpSpPr>
              <p:grpSpPr bwMode="auto">
                <a:xfrm>
                  <a:off x="2468" y="1332"/>
                  <a:ext cx="310" cy="60"/>
                  <a:chOff x="2468" y="1332"/>
                  <a:chExt cx="310" cy="60"/>
                </a:xfrm>
              </p:grpSpPr>
              <p:sp>
                <p:nvSpPr>
                  <p:cNvPr id="217"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15" name="Line 140"/>
                <p:cNvSpPr>
                  <a:spLocks noChangeShapeType="1"/>
                </p:cNvSpPr>
                <p:nvPr/>
              </p:nvSpPr>
              <p:spPr bwMode="auto">
                <a:xfrm>
                  <a:off x="2358" y="1361"/>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 name="Line 141"/>
                <p:cNvSpPr>
                  <a:spLocks noChangeShapeType="1"/>
                </p:cNvSpPr>
                <p:nvPr/>
              </p:nvSpPr>
              <p:spPr bwMode="auto">
                <a:xfrm>
                  <a:off x="2906" y="1363"/>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7" name="Group 133"/>
              <p:cNvGrpSpPr>
                <a:grpSpLocks/>
              </p:cNvGrpSpPr>
              <p:nvPr/>
            </p:nvGrpSpPr>
            <p:grpSpPr bwMode="auto">
              <a:xfrm>
                <a:off x="8772607" y="2725609"/>
                <a:ext cx="532759" cy="184809"/>
                <a:chOff x="2356" y="1300"/>
                <a:chExt cx="555" cy="194"/>
              </a:xfrm>
            </p:grpSpPr>
            <p:sp>
              <p:nvSpPr>
                <p:cNvPr id="203"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204"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205"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206" name="Group 137"/>
                <p:cNvGrpSpPr>
                  <a:grpSpLocks/>
                </p:cNvGrpSpPr>
                <p:nvPr/>
              </p:nvGrpSpPr>
              <p:grpSpPr bwMode="auto">
                <a:xfrm>
                  <a:off x="2468" y="1332"/>
                  <a:ext cx="310" cy="60"/>
                  <a:chOff x="2468" y="1332"/>
                  <a:chExt cx="310" cy="60"/>
                </a:xfrm>
              </p:grpSpPr>
              <p:sp>
                <p:nvSpPr>
                  <p:cNvPr id="209"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7" name="Line 140"/>
                <p:cNvSpPr>
                  <a:spLocks noChangeShapeType="1"/>
                </p:cNvSpPr>
                <p:nvPr/>
              </p:nvSpPr>
              <p:spPr bwMode="auto">
                <a:xfrm>
                  <a:off x="2358" y="1361"/>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 name="Line 141"/>
                <p:cNvSpPr>
                  <a:spLocks noChangeShapeType="1"/>
                </p:cNvSpPr>
                <p:nvPr/>
              </p:nvSpPr>
              <p:spPr bwMode="auto">
                <a:xfrm>
                  <a:off x="2906" y="1363"/>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8" name="Group 133"/>
              <p:cNvGrpSpPr>
                <a:grpSpLocks/>
              </p:cNvGrpSpPr>
              <p:nvPr/>
            </p:nvGrpSpPr>
            <p:grpSpPr bwMode="auto">
              <a:xfrm>
                <a:off x="9060908" y="2428111"/>
                <a:ext cx="532759" cy="184809"/>
                <a:chOff x="2356" y="1300"/>
                <a:chExt cx="555" cy="194"/>
              </a:xfrm>
            </p:grpSpPr>
            <p:sp>
              <p:nvSpPr>
                <p:cNvPr id="195"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196"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197"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198" name="Group 137"/>
                <p:cNvGrpSpPr>
                  <a:grpSpLocks/>
                </p:cNvGrpSpPr>
                <p:nvPr/>
              </p:nvGrpSpPr>
              <p:grpSpPr bwMode="auto">
                <a:xfrm>
                  <a:off x="2468" y="1332"/>
                  <a:ext cx="310" cy="60"/>
                  <a:chOff x="2468" y="1332"/>
                  <a:chExt cx="310" cy="60"/>
                </a:xfrm>
              </p:grpSpPr>
              <p:sp>
                <p:nvSpPr>
                  <p:cNvPr id="201"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99" name="Line 140"/>
                <p:cNvSpPr>
                  <a:spLocks noChangeShapeType="1"/>
                </p:cNvSpPr>
                <p:nvPr/>
              </p:nvSpPr>
              <p:spPr bwMode="auto">
                <a:xfrm>
                  <a:off x="2357" y="1361"/>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0" name="Line 141"/>
                <p:cNvSpPr>
                  <a:spLocks noChangeShapeType="1"/>
                </p:cNvSpPr>
                <p:nvPr/>
              </p:nvSpPr>
              <p:spPr bwMode="auto">
                <a:xfrm>
                  <a:off x="2907" y="1363"/>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9" name="Group 133"/>
              <p:cNvGrpSpPr>
                <a:grpSpLocks/>
              </p:cNvGrpSpPr>
              <p:nvPr/>
            </p:nvGrpSpPr>
            <p:grpSpPr bwMode="auto">
              <a:xfrm>
                <a:off x="10005281" y="2289952"/>
                <a:ext cx="532759" cy="184809"/>
                <a:chOff x="2356" y="1300"/>
                <a:chExt cx="555" cy="194"/>
              </a:xfrm>
            </p:grpSpPr>
            <p:sp>
              <p:nvSpPr>
                <p:cNvPr id="187"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188"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189"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190" name="Group 137"/>
                <p:cNvGrpSpPr>
                  <a:grpSpLocks/>
                </p:cNvGrpSpPr>
                <p:nvPr/>
              </p:nvGrpSpPr>
              <p:grpSpPr bwMode="auto">
                <a:xfrm>
                  <a:off x="2468" y="1332"/>
                  <a:ext cx="310" cy="60"/>
                  <a:chOff x="2468" y="1332"/>
                  <a:chExt cx="310" cy="60"/>
                </a:xfrm>
              </p:grpSpPr>
              <p:sp>
                <p:nvSpPr>
                  <p:cNvPr id="193"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91" name="Line 140"/>
                <p:cNvSpPr>
                  <a:spLocks noChangeShapeType="1"/>
                </p:cNvSpPr>
                <p:nvPr/>
              </p:nvSpPr>
              <p:spPr bwMode="auto">
                <a:xfrm>
                  <a:off x="2358" y="1360"/>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 name="Line 141"/>
                <p:cNvSpPr>
                  <a:spLocks noChangeShapeType="1"/>
                </p:cNvSpPr>
                <p:nvPr/>
              </p:nvSpPr>
              <p:spPr bwMode="auto">
                <a:xfrm>
                  <a:off x="2906" y="1362"/>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0" name="Group 133"/>
              <p:cNvGrpSpPr>
                <a:grpSpLocks/>
              </p:cNvGrpSpPr>
              <p:nvPr/>
            </p:nvGrpSpPr>
            <p:grpSpPr bwMode="auto">
              <a:xfrm>
                <a:off x="10232661" y="2882876"/>
                <a:ext cx="532759" cy="184809"/>
                <a:chOff x="2356" y="1300"/>
                <a:chExt cx="555" cy="194"/>
              </a:xfrm>
            </p:grpSpPr>
            <p:sp>
              <p:nvSpPr>
                <p:cNvPr id="179"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180"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181"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182" name="Group 137"/>
                <p:cNvGrpSpPr>
                  <a:grpSpLocks/>
                </p:cNvGrpSpPr>
                <p:nvPr/>
              </p:nvGrpSpPr>
              <p:grpSpPr bwMode="auto">
                <a:xfrm>
                  <a:off x="2468" y="1332"/>
                  <a:ext cx="310" cy="60"/>
                  <a:chOff x="2468" y="1332"/>
                  <a:chExt cx="310" cy="60"/>
                </a:xfrm>
              </p:grpSpPr>
              <p:sp>
                <p:nvSpPr>
                  <p:cNvPr id="185"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6"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83" name="Line 140"/>
                <p:cNvSpPr>
                  <a:spLocks noChangeShapeType="1"/>
                </p:cNvSpPr>
                <p:nvPr/>
              </p:nvSpPr>
              <p:spPr bwMode="auto">
                <a:xfrm>
                  <a:off x="2358" y="1362"/>
                  <a:ext cx="0" cy="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 name="Line 141"/>
                <p:cNvSpPr>
                  <a:spLocks noChangeShapeType="1"/>
                </p:cNvSpPr>
                <p:nvPr/>
              </p:nvSpPr>
              <p:spPr bwMode="auto">
                <a:xfrm>
                  <a:off x="2906" y="1364"/>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1" name="Group 133"/>
              <p:cNvGrpSpPr>
                <a:grpSpLocks/>
              </p:cNvGrpSpPr>
              <p:nvPr/>
            </p:nvGrpSpPr>
            <p:grpSpPr bwMode="auto">
              <a:xfrm>
                <a:off x="9330660" y="3072767"/>
                <a:ext cx="532759" cy="184809"/>
                <a:chOff x="2356" y="1300"/>
                <a:chExt cx="555" cy="194"/>
              </a:xfrm>
            </p:grpSpPr>
            <p:sp>
              <p:nvSpPr>
                <p:cNvPr id="171"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172"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173"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174" name="Group 137"/>
                <p:cNvGrpSpPr>
                  <a:grpSpLocks/>
                </p:cNvGrpSpPr>
                <p:nvPr/>
              </p:nvGrpSpPr>
              <p:grpSpPr bwMode="auto">
                <a:xfrm>
                  <a:off x="2468" y="1332"/>
                  <a:ext cx="310" cy="60"/>
                  <a:chOff x="2468" y="1332"/>
                  <a:chExt cx="310" cy="60"/>
                </a:xfrm>
              </p:grpSpPr>
              <p:sp>
                <p:nvSpPr>
                  <p:cNvPr id="177"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8"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75" name="Line 140"/>
                <p:cNvSpPr>
                  <a:spLocks noChangeShapeType="1"/>
                </p:cNvSpPr>
                <p:nvPr/>
              </p:nvSpPr>
              <p:spPr bwMode="auto">
                <a:xfrm>
                  <a:off x="2357" y="1362"/>
                  <a:ext cx="0" cy="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 name="Line 141"/>
                <p:cNvSpPr>
                  <a:spLocks noChangeShapeType="1"/>
                </p:cNvSpPr>
                <p:nvPr/>
              </p:nvSpPr>
              <p:spPr bwMode="auto">
                <a:xfrm>
                  <a:off x="2907" y="1364"/>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2" name="Group 133"/>
              <p:cNvGrpSpPr>
                <a:grpSpLocks/>
              </p:cNvGrpSpPr>
              <p:nvPr/>
            </p:nvGrpSpPr>
            <p:grpSpPr bwMode="auto">
              <a:xfrm>
                <a:off x="8438032" y="3018963"/>
                <a:ext cx="532759" cy="184809"/>
                <a:chOff x="2356" y="1300"/>
                <a:chExt cx="555" cy="194"/>
              </a:xfrm>
            </p:grpSpPr>
            <p:sp>
              <p:nvSpPr>
                <p:cNvPr id="163"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164"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165"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166" name="Group 137"/>
                <p:cNvGrpSpPr>
                  <a:grpSpLocks/>
                </p:cNvGrpSpPr>
                <p:nvPr/>
              </p:nvGrpSpPr>
              <p:grpSpPr bwMode="auto">
                <a:xfrm>
                  <a:off x="2468" y="1332"/>
                  <a:ext cx="310" cy="60"/>
                  <a:chOff x="2468" y="1332"/>
                  <a:chExt cx="310" cy="60"/>
                </a:xfrm>
              </p:grpSpPr>
              <p:sp>
                <p:nvSpPr>
                  <p:cNvPr id="169"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67" name="Line 140"/>
                <p:cNvSpPr>
                  <a:spLocks noChangeShapeType="1"/>
                </p:cNvSpPr>
                <p:nvPr/>
              </p:nvSpPr>
              <p:spPr bwMode="auto">
                <a:xfrm>
                  <a:off x="2357" y="1361"/>
                  <a:ext cx="0" cy="7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 name="Line 141"/>
                <p:cNvSpPr>
                  <a:spLocks noChangeShapeType="1"/>
                </p:cNvSpPr>
                <p:nvPr/>
              </p:nvSpPr>
              <p:spPr bwMode="auto">
                <a:xfrm>
                  <a:off x="2907" y="1363"/>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27" name="Group 416"/>
            <p:cNvGrpSpPr>
              <a:grpSpLocks/>
            </p:cNvGrpSpPr>
            <p:nvPr/>
          </p:nvGrpSpPr>
          <p:grpSpPr bwMode="auto">
            <a:xfrm>
              <a:off x="1498600" y="4165600"/>
              <a:ext cx="3086100" cy="1168400"/>
              <a:chOff x="7848600" y="2044700"/>
              <a:chExt cx="3200399" cy="1371600"/>
            </a:xfrm>
          </p:grpSpPr>
          <p:sp>
            <p:nvSpPr>
              <p:cNvPr id="228" name="Oval 417"/>
              <p:cNvSpPr>
                <a:spLocks noChangeArrowheads="1"/>
              </p:cNvSpPr>
              <p:nvPr/>
            </p:nvSpPr>
            <p:spPr bwMode="auto">
              <a:xfrm>
                <a:off x="7848600" y="2044700"/>
                <a:ext cx="3200399" cy="1371600"/>
              </a:xfrm>
              <a:prstGeom prst="ellipse">
                <a:avLst/>
              </a:prstGeom>
              <a:solidFill>
                <a:schemeClr val="accent6">
                  <a:lumMod val="20000"/>
                  <a:lumOff val="80000"/>
                </a:schemeClr>
              </a:solidFill>
              <a:ln w="9525">
                <a:solidFill>
                  <a:schemeClr val="tx1"/>
                </a:solidFill>
                <a:round/>
                <a:headEnd/>
                <a:tailEnd/>
              </a:ln>
            </p:spPr>
            <p:txBody>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grpSp>
            <p:nvGrpSpPr>
              <p:cNvPr id="229" name="Group 133"/>
              <p:cNvGrpSpPr>
                <a:grpSpLocks/>
              </p:cNvGrpSpPr>
              <p:nvPr/>
            </p:nvGrpSpPr>
            <p:grpSpPr bwMode="auto">
              <a:xfrm>
                <a:off x="8526482" y="2160804"/>
                <a:ext cx="532759" cy="184809"/>
                <a:chOff x="2356" y="1300"/>
                <a:chExt cx="555" cy="194"/>
              </a:xfrm>
            </p:grpSpPr>
            <p:sp>
              <p:nvSpPr>
                <p:cNvPr id="303" name="Oval 492"/>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304"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305"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306" name="Group 137"/>
                <p:cNvGrpSpPr>
                  <a:grpSpLocks/>
                </p:cNvGrpSpPr>
                <p:nvPr/>
              </p:nvGrpSpPr>
              <p:grpSpPr bwMode="auto">
                <a:xfrm>
                  <a:off x="2468" y="1332"/>
                  <a:ext cx="310" cy="60"/>
                  <a:chOff x="2468" y="1332"/>
                  <a:chExt cx="310" cy="60"/>
                </a:xfrm>
              </p:grpSpPr>
              <p:sp>
                <p:nvSpPr>
                  <p:cNvPr id="309"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7" name="Line 140"/>
                <p:cNvSpPr>
                  <a:spLocks noChangeShapeType="1"/>
                </p:cNvSpPr>
                <p:nvPr/>
              </p:nvSpPr>
              <p:spPr bwMode="auto">
                <a:xfrm>
                  <a:off x="2358" y="1360"/>
                  <a:ext cx="0" cy="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 name="Line 141"/>
                <p:cNvSpPr>
                  <a:spLocks noChangeShapeType="1"/>
                </p:cNvSpPr>
                <p:nvPr/>
              </p:nvSpPr>
              <p:spPr bwMode="auto">
                <a:xfrm>
                  <a:off x="2907" y="1362"/>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cxnSp>
            <p:nvCxnSpPr>
              <p:cNvPr id="230" name="Straight Connector 419"/>
              <p:cNvCxnSpPr>
                <a:cxnSpLocks noChangeShapeType="1"/>
              </p:cNvCxnSpPr>
              <p:nvPr/>
            </p:nvCxnSpPr>
            <p:spPr bwMode="auto">
              <a:xfrm>
                <a:off x="9055401" y="2220819"/>
                <a:ext cx="975377" cy="136534"/>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231" name="Straight Connector 420"/>
              <p:cNvCxnSpPr>
                <a:cxnSpLocks noChangeShapeType="1"/>
              </p:cNvCxnSpPr>
              <p:nvPr/>
            </p:nvCxnSpPr>
            <p:spPr bwMode="auto">
              <a:xfrm>
                <a:off x="9522191" y="2583188"/>
                <a:ext cx="120745" cy="8339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232" name="Straight Connector 421"/>
              <p:cNvCxnSpPr>
                <a:cxnSpLocks noChangeShapeType="1"/>
              </p:cNvCxnSpPr>
              <p:nvPr/>
            </p:nvCxnSpPr>
            <p:spPr bwMode="auto">
              <a:xfrm flipV="1">
                <a:off x="9323081" y="2786992"/>
                <a:ext cx="243358" cy="45624"/>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233" name="Straight Connector 422"/>
              <p:cNvCxnSpPr>
                <a:cxnSpLocks noChangeShapeType="1"/>
              </p:cNvCxnSpPr>
              <p:nvPr/>
            </p:nvCxnSpPr>
            <p:spPr bwMode="auto">
              <a:xfrm flipV="1">
                <a:off x="9028147" y="2611644"/>
                <a:ext cx="192778" cy="109584"/>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234" name="Straight Connector 423"/>
              <p:cNvCxnSpPr>
                <a:cxnSpLocks noChangeShapeType="1"/>
              </p:cNvCxnSpPr>
              <p:nvPr/>
            </p:nvCxnSpPr>
            <p:spPr bwMode="auto">
              <a:xfrm flipV="1">
                <a:off x="8729859" y="2909476"/>
                <a:ext cx="192778" cy="109584"/>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235" name="Straight Connector 424"/>
              <p:cNvCxnSpPr>
                <a:cxnSpLocks noChangeShapeType="1"/>
              </p:cNvCxnSpPr>
              <p:nvPr/>
            </p:nvCxnSpPr>
            <p:spPr bwMode="auto">
              <a:xfrm flipV="1">
                <a:off x="9537887" y="2836224"/>
                <a:ext cx="252969" cy="25294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236" name="Straight Connector 425"/>
              <p:cNvCxnSpPr>
                <a:cxnSpLocks noChangeShapeType="1"/>
              </p:cNvCxnSpPr>
              <p:nvPr/>
            </p:nvCxnSpPr>
            <p:spPr bwMode="auto">
              <a:xfrm flipH="1" flipV="1">
                <a:off x="10029359" y="2822067"/>
                <a:ext cx="354959" cy="12439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237" name="Straight Connector 426"/>
              <p:cNvCxnSpPr>
                <a:cxnSpLocks noChangeShapeType="1"/>
              </p:cNvCxnSpPr>
              <p:nvPr/>
            </p:nvCxnSpPr>
            <p:spPr bwMode="auto">
              <a:xfrm flipV="1">
                <a:off x="10015190" y="2475242"/>
                <a:ext cx="283363" cy="195664"/>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238" name="Straight Connector 427"/>
              <p:cNvCxnSpPr>
                <a:cxnSpLocks noChangeShapeType="1"/>
              </p:cNvCxnSpPr>
              <p:nvPr/>
            </p:nvCxnSpPr>
            <p:spPr bwMode="auto">
              <a:xfrm flipH="1" flipV="1">
                <a:off x="8791902" y="2345614"/>
                <a:ext cx="410984" cy="8718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sp>
            <p:nvSpPr>
              <p:cNvPr id="239" name="TextBox 428"/>
              <p:cNvSpPr txBox="1">
                <a:spLocks noChangeArrowheads="1"/>
              </p:cNvSpPr>
              <p:nvPr/>
            </p:nvSpPr>
            <p:spPr bwMode="auto">
              <a:xfrm>
                <a:off x="7958081" y="2471292"/>
                <a:ext cx="876536" cy="469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sz="2000" i="1">
                    <a:latin typeface="Arial" charset="0"/>
                  </a:rPr>
                  <a:t>ISP C</a:t>
                </a:r>
              </a:p>
            </p:txBody>
          </p:sp>
          <p:grpSp>
            <p:nvGrpSpPr>
              <p:cNvPr id="240" name="Group 133"/>
              <p:cNvGrpSpPr>
                <a:grpSpLocks/>
              </p:cNvGrpSpPr>
              <p:nvPr/>
            </p:nvGrpSpPr>
            <p:grpSpPr bwMode="auto">
              <a:xfrm>
                <a:off x="9555206" y="2650627"/>
                <a:ext cx="532759" cy="184809"/>
                <a:chOff x="2356" y="1300"/>
                <a:chExt cx="555" cy="194"/>
              </a:xfrm>
            </p:grpSpPr>
            <p:sp>
              <p:nvSpPr>
                <p:cNvPr id="295"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296"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297"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298" name="Group 137"/>
                <p:cNvGrpSpPr>
                  <a:grpSpLocks/>
                </p:cNvGrpSpPr>
                <p:nvPr/>
              </p:nvGrpSpPr>
              <p:grpSpPr bwMode="auto">
                <a:xfrm>
                  <a:off x="2468" y="1332"/>
                  <a:ext cx="310" cy="60"/>
                  <a:chOff x="2468" y="1332"/>
                  <a:chExt cx="310" cy="60"/>
                </a:xfrm>
              </p:grpSpPr>
              <p:sp>
                <p:nvSpPr>
                  <p:cNvPr id="301"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99" name="Line 140"/>
                <p:cNvSpPr>
                  <a:spLocks noChangeShapeType="1"/>
                </p:cNvSpPr>
                <p:nvPr/>
              </p:nvSpPr>
              <p:spPr bwMode="auto">
                <a:xfrm>
                  <a:off x="2358" y="1360"/>
                  <a:ext cx="0" cy="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 name="Line 141"/>
                <p:cNvSpPr>
                  <a:spLocks noChangeShapeType="1"/>
                </p:cNvSpPr>
                <p:nvPr/>
              </p:nvSpPr>
              <p:spPr bwMode="auto">
                <a:xfrm>
                  <a:off x="2907" y="1362"/>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1" name="Group 133"/>
              <p:cNvGrpSpPr>
                <a:grpSpLocks/>
              </p:cNvGrpSpPr>
              <p:nvPr/>
            </p:nvGrpSpPr>
            <p:grpSpPr bwMode="auto">
              <a:xfrm>
                <a:off x="8772607" y="2725609"/>
                <a:ext cx="532759" cy="184809"/>
                <a:chOff x="2356" y="1300"/>
                <a:chExt cx="555" cy="194"/>
              </a:xfrm>
            </p:grpSpPr>
            <p:sp>
              <p:nvSpPr>
                <p:cNvPr id="287"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288"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289"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290" name="Group 137"/>
                <p:cNvGrpSpPr>
                  <a:grpSpLocks/>
                </p:cNvGrpSpPr>
                <p:nvPr/>
              </p:nvGrpSpPr>
              <p:grpSpPr bwMode="auto">
                <a:xfrm>
                  <a:off x="2468" y="1332"/>
                  <a:ext cx="310" cy="60"/>
                  <a:chOff x="2468" y="1332"/>
                  <a:chExt cx="310" cy="60"/>
                </a:xfrm>
              </p:grpSpPr>
              <p:sp>
                <p:nvSpPr>
                  <p:cNvPr id="293"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4"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91" name="Line 140"/>
                <p:cNvSpPr>
                  <a:spLocks noChangeShapeType="1"/>
                </p:cNvSpPr>
                <p:nvPr/>
              </p:nvSpPr>
              <p:spPr bwMode="auto">
                <a:xfrm>
                  <a:off x="2357" y="1360"/>
                  <a:ext cx="0" cy="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2" name="Line 141"/>
                <p:cNvSpPr>
                  <a:spLocks noChangeShapeType="1"/>
                </p:cNvSpPr>
                <p:nvPr/>
              </p:nvSpPr>
              <p:spPr bwMode="auto">
                <a:xfrm>
                  <a:off x="2908" y="1362"/>
                  <a:ext cx="0" cy="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2" name="Group 133"/>
              <p:cNvGrpSpPr>
                <a:grpSpLocks/>
              </p:cNvGrpSpPr>
              <p:nvPr/>
            </p:nvGrpSpPr>
            <p:grpSpPr bwMode="auto">
              <a:xfrm>
                <a:off x="9060908" y="2428111"/>
                <a:ext cx="532759" cy="184809"/>
                <a:chOff x="2356" y="1300"/>
                <a:chExt cx="555" cy="194"/>
              </a:xfrm>
            </p:grpSpPr>
            <p:sp>
              <p:nvSpPr>
                <p:cNvPr id="279"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280"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281"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282" name="Group 137"/>
                <p:cNvGrpSpPr>
                  <a:grpSpLocks/>
                </p:cNvGrpSpPr>
                <p:nvPr/>
              </p:nvGrpSpPr>
              <p:grpSpPr bwMode="auto">
                <a:xfrm>
                  <a:off x="2468" y="1332"/>
                  <a:ext cx="310" cy="60"/>
                  <a:chOff x="2468" y="1332"/>
                  <a:chExt cx="310" cy="60"/>
                </a:xfrm>
              </p:grpSpPr>
              <p:sp>
                <p:nvSpPr>
                  <p:cNvPr id="285"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83" name="Line 140"/>
                <p:cNvSpPr>
                  <a:spLocks noChangeShapeType="1"/>
                </p:cNvSpPr>
                <p:nvPr/>
              </p:nvSpPr>
              <p:spPr bwMode="auto">
                <a:xfrm>
                  <a:off x="2357" y="1361"/>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 name="Line 141"/>
                <p:cNvSpPr>
                  <a:spLocks noChangeShapeType="1"/>
                </p:cNvSpPr>
                <p:nvPr/>
              </p:nvSpPr>
              <p:spPr bwMode="auto">
                <a:xfrm>
                  <a:off x="2908" y="1363"/>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3" name="Group 133"/>
              <p:cNvGrpSpPr>
                <a:grpSpLocks/>
              </p:cNvGrpSpPr>
              <p:nvPr/>
            </p:nvGrpSpPr>
            <p:grpSpPr bwMode="auto">
              <a:xfrm>
                <a:off x="10005281" y="2289952"/>
                <a:ext cx="532759" cy="184809"/>
                <a:chOff x="2356" y="1300"/>
                <a:chExt cx="555" cy="194"/>
              </a:xfrm>
            </p:grpSpPr>
            <p:sp>
              <p:nvSpPr>
                <p:cNvPr id="271"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272"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273"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274" name="Group 137"/>
                <p:cNvGrpSpPr>
                  <a:grpSpLocks/>
                </p:cNvGrpSpPr>
                <p:nvPr/>
              </p:nvGrpSpPr>
              <p:grpSpPr bwMode="auto">
                <a:xfrm>
                  <a:off x="2468" y="1332"/>
                  <a:ext cx="310" cy="60"/>
                  <a:chOff x="2468" y="1332"/>
                  <a:chExt cx="310" cy="60"/>
                </a:xfrm>
              </p:grpSpPr>
              <p:sp>
                <p:nvSpPr>
                  <p:cNvPr id="277"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75" name="Line 140"/>
                <p:cNvSpPr>
                  <a:spLocks noChangeShapeType="1"/>
                </p:cNvSpPr>
                <p:nvPr/>
              </p:nvSpPr>
              <p:spPr bwMode="auto">
                <a:xfrm>
                  <a:off x="2358" y="1361"/>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 name="Line 141"/>
                <p:cNvSpPr>
                  <a:spLocks noChangeShapeType="1"/>
                </p:cNvSpPr>
                <p:nvPr/>
              </p:nvSpPr>
              <p:spPr bwMode="auto">
                <a:xfrm>
                  <a:off x="2908" y="1363"/>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4" name="Group 133"/>
              <p:cNvGrpSpPr>
                <a:grpSpLocks/>
              </p:cNvGrpSpPr>
              <p:nvPr/>
            </p:nvGrpSpPr>
            <p:grpSpPr bwMode="auto">
              <a:xfrm>
                <a:off x="10232661" y="2882876"/>
                <a:ext cx="532759" cy="184809"/>
                <a:chOff x="2356" y="1300"/>
                <a:chExt cx="555" cy="194"/>
              </a:xfrm>
            </p:grpSpPr>
            <p:sp>
              <p:nvSpPr>
                <p:cNvPr id="263"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264"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265"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266" name="Group 137"/>
                <p:cNvGrpSpPr>
                  <a:grpSpLocks/>
                </p:cNvGrpSpPr>
                <p:nvPr/>
              </p:nvGrpSpPr>
              <p:grpSpPr bwMode="auto">
                <a:xfrm>
                  <a:off x="2468" y="1332"/>
                  <a:ext cx="310" cy="60"/>
                  <a:chOff x="2468" y="1332"/>
                  <a:chExt cx="310" cy="60"/>
                </a:xfrm>
              </p:grpSpPr>
              <p:sp>
                <p:nvSpPr>
                  <p:cNvPr id="269"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67" name="Line 140"/>
                <p:cNvSpPr>
                  <a:spLocks noChangeShapeType="1"/>
                </p:cNvSpPr>
                <p:nvPr/>
              </p:nvSpPr>
              <p:spPr bwMode="auto">
                <a:xfrm>
                  <a:off x="2357" y="1361"/>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 name="Line 141"/>
                <p:cNvSpPr>
                  <a:spLocks noChangeShapeType="1"/>
                </p:cNvSpPr>
                <p:nvPr/>
              </p:nvSpPr>
              <p:spPr bwMode="auto">
                <a:xfrm>
                  <a:off x="2908" y="1363"/>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5" name="Group 133"/>
              <p:cNvGrpSpPr>
                <a:grpSpLocks/>
              </p:cNvGrpSpPr>
              <p:nvPr/>
            </p:nvGrpSpPr>
            <p:grpSpPr bwMode="auto">
              <a:xfrm>
                <a:off x="9330660" y="3072767"/>
                <a:ext cx="532759" cy="184809"/>
                <a:chOff x="2356" y="1300"/>
                <a:chExt cx="555" cy="194"/>
              </a:xfrm>
            </p:grpSpPr>
            <p:sp>
              <p:nvSpPr>
                <p:cNvPr id="255"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256"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257"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258" name="Group 137"/>
                <p:cNvGrpSpPr>
                  <a:grpSpLocks/>
                </p:cNvGrpSpPr>
                <p:nvPr/>
              </p:nvGrpSpPr>
              <p:grpSpPr bwMode="auto">
                <a:xfrm>
                  <a:off x="2468" y="1332"/>
                  <a:ext cx="310" cy="60"/>
                  <a:chOff x="2468" y="1332"/>
                  <a:chExt cx="310" cy="60"/>
                </a:xfrm>
              </p:grpSpPr>
              <p:sp>
                <p:nvSpPr>
                  <p:cNvPr id="261"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2"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59" name="Line 140"/>
                <p:cNvSpPr>
                  <a:spLocks noChangeShapeType="1"/>
                </p:cNvSpPr>
                <p:nvPr/>
              </p:nvSpPr>
              <p:spPr bwMode="auto">
                <a:xfrm>
                  <a:off x="2357" y="1361"/>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0" name="Line 141"/>
                <p:cNvSpPr>
                  <a:spLocks noChangeShapeType="1"/>
                </p:cNvSpPr>
                <p:nvPr/>
              </p:nvSpPr>
              <p:spPr bwMode="auto">
                <a:xfrm>
                  <a:off x="2908" y="1363"/>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6" name="Group 133"/>
              <p:cNvGrpSpPr>
                <a:grpSpLocks/>
              </p:cNvGrpSpPr>
              <p:nvPr/>
            </p:nvGrpSpPr>
            <p:grpSpPr bwMode="auto">
              <a:xfrm>
                <a:off x="8438032" y="3018963"/>
                <a:ext cx="532759" cy="184809"/>
                <a:chOff x="2356" y="1300"/>
                <a:chExt cx="555" cy="194"/>
              </a:xfrm>
            </p:grpSpPr>
            <p:sp>
              <p:nvSpPr>
                <p:cNvPr id="247"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248"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249"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250" name="Group 137"/>
                <p:cNvGrpSpPr>
                  <a:grpSpLocks/>
                </p:cNvGrpSpPr>
                <p:nvPr/>
              </p:nvGrpSpPr>
              <p:grpSpPr bwMode="auto">
                <a:xfrm>
                  <a:off x="2468" y="1332"/>
                  <a:ext cx="310" cy="60"/>
                  <a:chOff x="2468" y="1332"/>
                  <a:chExt cx="310" cy="60"/>
                </a:xfrm>
              </p:grpSpPr>
              <p:sp>
                <p:nvSpPr>
                  <p:cNvPr id="253"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4"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51" name="Line 140"/>
                <p:cNvSpPr>
                  <a:spLocks noChangeShapeType="1"/>
                </p:cNvSpPr>
                <p:nvPr/>
              </p:nvSpPr>
              <p:spPr bwMode="auto">
                <a:xfrm>
                  <a:off x="2358" y="1361"/>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2" name="Line 141"/>
                <p:cNvSpPr>
                  <a:spLocks noChangeShapeType="1"/>
                </p:cNvSpPr>
                <p:nvPr/>
              </p:nvSpPr>
              <p:spPr bwMode="auto">
                <a:xfrm>
                  <a:off x="2908" y="1363"/>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cxnSp>
          <p:nvCxnSpPr>
            <p:cNvPr id="311" name="Straight Connector 12"/>
            <p:cNvCxnSpPr>
              <a:cxnSpLocks noChangeShapeType="1"/>
            </p:cNvCxnSpPr>
            <p:nvPr/>
          </p:nvCxnSpPr>
          <p:spPr bwMode="auto">
            <a:xfrm>
              <a:off x="2382838" y="2609850"/>
              <a:ext cx="238125" cy="2619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12" name="Straight Connector 500"/>
            <p:cNvCxnSpPr>
              <a:cxnSpLocks noChangeShapeType="1"/>
            </p:cNvCxnSpPr>
            <p:nvPr/>
          </p:nvCxnSpPr>
          <p:spPr bwMode="auto">
            <a:xfrm>
              <a:off x="1638300" y="2849563"/>
              <a:ext cx="900113" cy="127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13" name="Straight Connector 501"/>
            <p:cNvCxnSpPr>
              <a:cxnSpLocks noChangeShapeType="1"/>
            </p:cNvCxnSpPr>
            <p:nvPr/>
          </p:nvCxnSpPr>
          <p:spPr bwMode="auto">
            <a:xfrm flipV="1">
              <a:off x="1235075" y="2973388"/>
              <a:ext cx="1303338" cy="2778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14" name="Straight Connector 502"/>
            <p:cNvCxnSpPr>
              <a:cxnSpLocks noChangeShapeType="1"/>
            </p:cNvCxnSpPr>
            <p:nvPr/>
          </p:nvCxnSpPr>
          <p:spPr bwMode="auto">
            <a:xfrm>
              <a:off x="3916363" y="2411413"/>
              <a:ext cx="307975" cy="5730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15" name="Straight Connector 503"/>
            <p:cNvCxnSpPr>
              <a:cxnSpLocks noChangeShapeType="1"/>
            </p:cNvCxnSpPr>
            <p:nvPr/>
          </p:nvCxnSpPr>
          <p:spPr bwMode="auto">
            <a:xfrm flipH="1">
              <a:off x="4425950" y="2389188"/>
              <a:ext cx="384175" cy="579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16" name="Straight Connector 504"/>
            <p:cNvCxnSpPr>
              <a:cxnSpLocks noChangeShapeType="1"/>
            </p:cNvCxnSpPr>
            <p:nvPr/>
          </p:nvCxnSpPr>
          <p:spPr bwMode="auto">
            <a:xfrm>
              <a:off x="6770688" y="2900363"/>
              <a:ext cx="215900" cy="1046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17" name="Straight Connector 505"/>
            <p:cNvCxnSpPr>
              <a:cxnSpLocks noChangeShapeType="1"/>
            </p:cNvCxnSpPr>
            <p:nvPr/>
          </p:nvCxnSpPr>
          <p:spPr bwMode="auto">
            <a:xfrm flipH="1">
              <a:off x="7137400" y="3251200"/>
              <a:ext cx="241300" cy="692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18" name="Straight Connector 506"/>
            <p:cNvCxnSpPr>
              <a:cxnSpLocks noChangeShapeType="1"/>
            </p:cNvCxnSpPr>
            <p:nvPr/>
          </p:nvCxnSpPr>
          <p:spPr bwMode="auto">
            <a:xfrm flipH="1">
              <a:off x="7483475" y="4229100"/>
              <a:ext cx="541338" cy="249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19" name="Straight Connector 507"/>
            <p:cNvCxnSpPr>
              <a:cxnSpLocks noChangeShapeType="1"/>
            </p:cNvCxnSpPr>
            <p:nvPr/>
          </p:nvCxnSpPr>
          <p:spPr bwMode="auto">
            <a:xfrm flipH="1" flipV="1">
              <a:off x="7454900" y="4573588"/>
              <a:ext cx="796925" cy="614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20" name="Straight Connector 508"/>
            <p:cNvCxnSpPr>
              <a:cxnSpLocks noChangeShapeType="1"/>
            </p:cNvCxnSpPr>
            <p:nvPr/>
          </p:nvCxnSpPr>
          <p:spPr bwMode="auto">
            <a:xfrm flipH="1" flipV="1">
              <a:off x="6496050" y="4722813"/>
              <a:ext cx="1047750" cy="9667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21" name="Straight Connector 509"/>
            <p:cNvCxnSpPr>
              <a:cxnSpLocks noChangeShapeType="1"/>
            </p:cNvCxnSpPr>
            <p:nvPr/>
          </p:nvCxnSpPr>
          <p:spPr bwMode="auto">
            <a:xfrm flipH="1" flipV="1">
              <a:off x="5319713" y="4694238"/>
              <a:ext cx="285750" cy="1160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22" name="Straight Connector 510"/>
            <p:cNvCxnSpPr>
              <a:cxnSpLocks noChangeShapeType="1"/>
            </p:cNvCxnSpPr>
            <p:nvPr/>
          </p:nvCxnSpPr>
          <p:spPr bwMode="auto">
            <a:xfrm flipH="1" flipV="1">
              <a:off x="4068763" y="5045075"/>
              <a:ext cx="371475" cy="973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23" name="Straight Connector 511"/>
            <p:cNvCxnSpPr>
              <a:cxnSpLocks noChangeShapeType="1"/>
            </p:cNvCxnSpPr>
            <p:nvPr/>
          </p:nvCxnSpPr>
          <p:spPr bwMode="auto">
            <a:xfrm flipH="1" flipV="1">
              <a:off x="3144838" y="5192713"/>
              <a:ext cx="244475" cy="661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24" name="Straight Connector 512"/>
            <p:cNvCxnSpPr>
              <a:cxnSpLocks noChangeShapeType="1"/>
            </p:cNvCxnSpPr>
            <p:nvPr/>
          </p:nvCxnSpPr>
          <p:spPr bwMode="auto">
            <a:xfrm flipV="1">
              <a:off x="1790700" y="5160963"/>
              <a:ext cx="401638" cy="20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25" name="Straight Connector 513"/>
            <p:cNvCxnSpPr>
              <a:cxnSpLocks noChangeShapeType="1"/>
            </p:cNvCxnSpPr>
            <p:nvPr/>
          </p:nvCxnSpPr>
          <p:spPr bwMode="auto">
            <a:xfrm flipV="1">
              <a:off x="1362075" y="5045075"/>
              <a:ext cx="706438" cy="44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26" name="Straight Connector 514"/>
            <p:cNvCxnSpPr>
              <a:cxnSpLocks noChangeShapeType="1"/>
            </p:cNvCxnSpPr>
            <p:nvPr/>
          </p:nvCxnSpPr>
          <p:spPr bwMode="auto">
            <a:xfrm>
              <a:off x="1155700" y="4376738"/>
              <a:ext cx="996950" cy="4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327" name="Group 20"/>
            <p:cNvGrpSpPr>
              <a:grpSpLocks/>
            </p:cNvGrpSpPr>
            <p:nvPr/>
          </p:nvGrpSpPr>
          <p:grpSpPr bwMode="auto">
            <a:xfrm>
              <a:off x="4713288" y="2871788"/>
              <a:ext cx="2117725" cy="1082675"/>
              <a:chOff x="4712800" y="2871032"/>
              <a:chExt cx="2117908" cy="1082781"/>
            </a:xfrm>
          </p:grpSpPr>
          <p:grpSp>
            <p:nvGrpSpPr>
              <p:cNvPr id="328" name="Group 16"/>
              <p:cNvGrpSpPr>
                <a:grpSpLocks/>
              </p:cNvGrpSpPr>
              <p:nvPr/>
            </p:nvGrpSpPr>
            <p:grpSpPr bwMode="auto">
              <a:xfrm>
                <a:off x="5677190" y="2871032"/>
                <a:ext cx="530938" cy="338554"/>
                <a:chOff x="5573768" y="2726239"/>
                <a:chExt cx="530938" cy="338554"/>
              </a:xfrm>
            </p:grpSpPr>
            <p:sp>
              <p:nvSpPr>
                <p:cNvPr id="331" name="Oval 14"/>
                <p:cNvSpPr>
                  <a:spLocks noChangeArrowheads="1"/>
                </p:cNvSpPr>
                <p:nvPr/>
              </p:nvSpPr>
              <p:spPr bwMode="auto">
                <a:xfrm>
                  <a:off x="5573768" y="2751297"/>
                  <a:ext cx="528092" cy="304800"/>
                </a:xfrm>
                <a:prstGeom prst="ellipse">
                  <a:avLst/>
                </a:prstGeom>
                <a:solidFill>
                  <a:srgbClr val="0000FF"/>
                </a:solidFill>
                <a:ln w="9525">
                  <a:solidFill>
                    <a:schemeClr val="tx1"/>
                  </a:solidFill>
                  <a:round/>
                  <a:headEnd/>
                  <a:tailEnd/>
                </a:ln>
              </p:spPr>
              <p:txBody>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sp>
              <p:nvSpPr>
                <p:cNvPr id="332" name="TextBox 15"/>
                <p:cNvSpPr txBox="1">
                  <a:spLocks noChangeArrowheads="1"/>
                </p:cNvSpPr>
                <p:nvPr/>
              </p:nvSpPr>
              <p:spPr bwMode="auto">
                <a:xfrm>
                  <a:off x="5593027" y="2726239"/>
                  <a:ext cx="5116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sz="1600">
                      <a:solidFill>
                        <a:schemeClr val="bg1"/>
                      </a:solidFill>
                      <a:latin typeface="Arial" charset="0"/>
                    </a:rPr>
                    <a:t>IXP</a:t>
                  </a:r>
                </a:p>
              </p:txBody>
            </p:sp>
          </p:grpSp>
          <p:cxnSp>
            <p:nvCxnSpPr>
              <p:cNvPr id="329" name="Straight Connector 18"/>
              <p:cNvCxnSpPr>
                <a:cxnSpLocks noChangeShapeType="1"/>
              </p:cNvCxnSpPr>
              <p:nvPr/>
            </p:nvCxnSpPr>
            <p:spPr bwMode="auto">
              <a:xfrm>
                <a:off x="4712800" y="3050554"/>
                <a:ext cx="964390" cy="26895"/>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cxnSp>
            <p:nvCxnSpPr>
              <p:cNvPr id="330" name="Straight Connector 516"/>
              <p:cNvCxnSpPr>
                <a:cxnSpLocks noChangeShapeType="1"/>
              </p:cNvCxnSpPr>
              <p:nvPr/>
            </p:nvCxnSpPr>
            <p:spPr bwMode="auto">
              <a:xfrm>
                <a:off x="6139092" y="3168890"/>
                <a:ext cx="691616" cy="784923"/>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grpSp>
        <p:grpSp>
          <p:nvGrpSpPr>
            <p:cNvPr id="333" name="Group 39937"/>
            <p:cNvGrpSpPr>
              <a:grpSpLocks/>
            </p:cNvGrpSpPr>
            <p:nvPr/>
          </p:nvGrpSpPr>
          <p:grpSpPr bwMode="auto">
            <a:xfrm>
              <a:off x="3692525" y="3789363"/>
              <a:ext cx="1538288" cy="585787"/>
              <a:chOff x="3692946" y="3789212"/>
              <a:chExt cx="1537885" cy="585306"/>
            </a:xfrm>
          </p:grpSpPr>
          <p:cxnSp>
            <p:nvCxnSpPr>
              <p:cNvPr id="334" name="Straight Connector 515"/>
              <p:cNvCxnSpPr>
                <a:cxnSpLocks noChangeShapeType="1"/>
              </p:cNvCxnSpPr>
              <p:nvPr/>
            </p:nvCxnSpPr>
            <p:spPr bwMode="auto">
              <a:xfrm flipV="1">
                <a:off x="3833272" y="4233204"/>
                <a:ext cx="190444" cy="141314"/>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grpSp>
            <p:nvGrpSpPr>
              <p:cNvPr id="335" name="Group 518"/>
              <p:cNvGrpSpPr>
                <a:grpSpLocks/>
              </p:cNvGrpSpPr>
              <p:nvPr/>
            </p:nvGrpSpPr>
            <p:grpSpPr bwMode="auto">
              <a:xfrm>
                <a:off x="3932901" y="3934211"/>
                <a:ext cx="530938" cy="338554"/>
                <a:chOff x="5573768" y="2726239"/>
                <a:chExt cx="530938" cy="338554"/>
              </a:xfrm>
            </p:grpSpPr>
            <p:sp>
              <p:nvSpPr>
                <p:cNvPr id="338" name="Oval 521"/>
                <p:cNvSpPr>
                  <a:spLocks noChangeArrowheads="1"/>
                </p:cNvSpPr>
                <p:nvPr/>
              </p:nvSpPr>
              <p:spPr bwMode="auto">
                <a:xfrm>
                  <a:off x="5573768" y="2751297"/>
                  <a:ext cx="528092" cy="304800"/>
                </a:xfrm>
                <a:prstGeom prst="ellipse">
                  <a:avLst/>
                </a:prstGeom>
                <a:solidFill>
                  <a:srgbClr val="0000FF"/>
                </a:solidFill>
                <a:ln w="9525">
                  <a:solidFill>
                    <a:schemeClr val="tx1"/>
                  </a:solidFill>
                  <a:round/>
                  <a:headEnd/>
                  <a:tailEnd/>
                </a:ln>
              </p:spPr>
              <p:txBody>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sp>
              <p:nvSpPr>
                <p:cNvPr id="339" name="TextBox 522"/>
                <p:cNvSpPr txBox="1">
                  <a:spLocks noChangeArrowheads="1"/>
                </p:cNvSpPr>
                <p:nvPr/>
              </p:nvSpPr>
              <p:spPr bwMode="auto">
                <a:xfrm>
                  <a:off x="5593027" y="2726239"/>
                  <a:ext cx="5116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sz="1600">
                      <a:solidFill>
                        <a:schemeClr val="bg1"/>
                      </a:solidFill>
                      <a:latin typeface="Arial" charset="0"/>
                    </a:rPr>
                    <a:t>IXP</a:t>
                  </a:r>
                </a:p>
              </p:txBody>
            </p:sp>
          </p:grpSp>
          <p:cxnSp>
            <p:nvCxnSpPr>
              <p:cNvPr id="336" name="Straight Connector 519"/>
              <p:cNvCxnSpPr>
                <a:cxnSpLocks noChangeShapeType="1"/>
              </p:cNvCxnSpPr>
              <p:nvPr/>
            </p:nvCxnSpPr>
            <p:spPr bwMode="auto">
              <a:xfrm flipV="1">
                <a:off x="4460993" y="3953654"/>
                <a:ext cx="769838" cy="158015"/>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cxnSp>
            <p:nvCxnSpPr>
              <p:cNvPr id="337" name="Straight Connector 520"/>
              <p:cNvCxnSpPr>
                <a:cxnSpLocks noChangeShapeType="1"/>
              </p:cNvCxnSpPr>
              <p:nvPr/>
            </p:nvCxnSpPr>
            <p:spPr bwMode="auto">
              <a:xfrm>
                <a:off x="3692946" y="3789212"/>
                <a:ext cx="342738" cy="204847"/>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grpSp>
        <p:grpSp>
          <p:nvGrpSpPr>
            <p:cNvPr id="340" name="Group 39939"/>
            <p:cNvGrpSpPr>
              <a:grpSpLocks/>
            </p:cNvGrpSpPr>
            <p:nvPr/>
          </p:nvGrpSpPr>
          <p:grpSpPr bwMode="auto">
            <a:xfrm>
              <a:off x="2406650" y="3633788"/>
              <a:ext cx="2901950" cy="1296987"/>
              <a:chOff x="2407287" y="3633041"/>
              <a:chExt cx="2900648" cy="1297685"/>
            </a:xfrm>
          </p:grpSpPr>
          <p:cxnSp>
            <p:nvCxnSpPr>
              <p:cNvPr id="341" name="Straight Connector 7"/>
              <p:cNvCxnSpPr>
                <a:cxnSpLocks noChangeShapeType="1"/>
              </p:cNvCxnSpPr>
              <p:nvPr/>
            </p:nvCxnSpPr>
            <p:spPr bwMode="auto">
              <a:xfrm>
                <a:off x="4876256" y="3633041"/>
                <a:ext cx="431679" cy="222499"/>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cxnSp>
            <p:nvCxnSpPr>
              <p:cNvPr id="342" name="Straight Connector 415"/>
              <p:cNvCxnSpPr>
                <a:cxnSpLocks noChangeShapeType="1"/>
              </p:cNvCxnSpPr>
              <p:nvPr/>
            </p:nvCxnSpPr>
            <p:spPr bwMode="auto">
              <a:xfrm flipH="1">
                <a:off x="2407287" y="3753131"/>
                <a:ext cx="282429" cy="511372"/>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cxnSp>
            <p:nvCxnSpPr>
              <p:cNvPr id="343" name="Straight Connector 523"/>
              <p:cNvCxnSpPr>
                <a:cxnSpLocks noChangeShapeType="1"/>
              </p:cNvCxnSpPr>
              <p:nvPr/>
            </p:nvCxnSpPr>
            <p:spPr bwMode="auto">
              <a:xfrm flipV="1">
                <a:off x="4307545" y="4626270"/>
                <a:ext cx="843636" cy="304456"/>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grpSp>
        <p:grpSp>
          <p:nvGrpSpPr>
            <p:cNvPr id="344" name="Group 39945"/>
            <p:cNvGrpSpPr>
              <a:grpSpLocks/>
            </p:cNvGrpSpPr>
            <p:nvPr/>
          </p:nvGrpSpPr>
          <p:grpSpPr bwMode="auto">
            <a:xfrm>
              <a:off x="4686301" y="4864098"/>
              <a:ext cx="1711900" cy="792594"/>
              <a:chOff x="4686300" y="4864100"/>
              <a:chExt cx="1711536" cy="792077"/>
            </a:xfrm>
          </p:grpSpPr>
          <p:sp>
            <p:nvSpPr>
              <p:cNvPr id="345" name="TextBox 39940"/>
              <p:cNvSpPr txBox="1">
                <a:spLocks noChangeArrowheads="1"/>
              </p:cNvSpPr>
              <p:nvPr/>
            </p:nvSpPr>
            <p:spPr bwMode="auto">
              <a:xfrm>
                <a:off x="4838700" y="5143500"/>
                <a:ext cx="1559136" cy="5126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i="1" dirty="0">
                    <a:solidFill>
                      <a:srgbClr val="CC0000"/>
                    </a:solidFill>
                    <a:latin typeface="+mn-lt"/>
                  </a:rPr>
                  <a:t>peering link</a:t>
                </a:r>
              </a:p>
            </p:txBody>
          </p:sp>
          <p:cxnSp>
            <p:nvCxnSpPr>
              <p:cNvPr id="346" name="Straight Connector 39943"/>
              <p:cNvCxnSpPr>
                <a:cxnSpLocks noChangeShapeType="1"/>
              </p:cNvCxnSpPr>
              <p:nvPr/>
            </p:nvCxnSpPr>
            <p:spPr bwMode="auto">
              <a:xfrm>
                <a:off x="4686300" y="4864100"/>
                <a:ext cx="266700" cy="419100"/>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cxnSp>
        </p:grpSp>
        <p:grpSp>
          <p:nvGrpSpPr>
            <p:cNvPr id="347" name="Group 39950"/>
            <p:cNvGrpSpPr>
              <a:grpSpLocks/>
            </p:cNvGrpSpPr>
            <p:nvPr/>
          </p:nvGrpSpPr>
          <p:grpSpPr bwMode="auto">
            <a:xfrm>
              <a:off x="5270500" y="1701800"/>
              <a:ext cx="2883428" cy="1169988"/>
              <a:chOff x="5270500" y="1701800"/>
              <a:chExt cx="2882901" cy="1169232"/>
            </a:xfrm>
          </p:grpSpPr>
          <p:sp>
            <p:nvSpPr>
              <p:cNvPr id="348" name="TextBox 39946"/>
              <p:cNvSpPr txBox="1">
                <a:spLocks noChangeArrowheads="1"/>
              </p:cNvSpPr>
              <p:nvPr/>
            </p:nvSpPr>
            <p:spPr bwMode="auto">
              <a:xfrm>
                <a:off x="5270500" y="1701800"/>
                <a:ext cx="2882901" cy="512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i="1" dirty="0">
                    <a:solidFill>
                      <a:srgbClr val="CC0000"/>
                    </a:solidFill>
                    <a:latin typeface="+mn-lt"/>
                  </a:rPr>
                  <a:t>Internet exchange point</a:t>
                </a:r>
              </a:p>
            </p:txBody>
          </p:sp>
          <p:cxnSp>
            <p:nvCxnSpPr>
              <p:cNvPr id="349" name="Straight Connector 39948"/>
              <p:cNvCxnSpPr>
                <a:cxnSpLocks noChangeShapeType="1"/>
              </p:cNvCxnSpPr>
              <p:nvPr/>
            </p:nvCxnSpPr>
            <p:spPr bwMode="auto">
              <a:xfrm flipH="1">
                <a:off x="5952289" y="2159000"/>
                <a:ext cx="219911" cy="712032"/>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cxnSp>
        </p:grpSp>
      </p:grpSp>
    </p:spTree>
    <p:extLst>
      <p:ext uri="{BB962C8B-B14F-4D97-AF65-F5344CB8AC3E}">
        <p14:creationId xmlns:p14="http://schemas.microsoft.com/office/powerpoint/2010/main" val="28655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471" y="154983"/>
            <a:ext cx="11639227" cy="704481"/>
          </a:xfrm>
        </p:spPr>
        <p:txBody>
          <a:bodyPr>
            <a:normAutofit fontScale="90000"/>
          </a:bodyPr>
          <a:lstStyle/>
          <a:p>
            <a:r>
              <a:rPr lang="en-US" dirty="0"/>
              <a:t>Final version: add regional ISPs and Content Providers</a:t>
            </a:r>
          </a:p>
        </p:txBody>
      </p:sp>
      <p:sp>
        <p:nvSpPr>
          <p:cNvPr id="3" name="Content Placeholder 2"/>
          <p:cNvSpPr>
            <a:spLocks noGrp="1"/>
          </p:cNvSpPr>
          <p:nvPr>
            <p:ph idx="1"/>
          </p:nvPr>
        </p:nvSpPr>
        <p:spPr>
          <a:xfrm>
            <a:off x="263471" y="985385"/>
            <a:ext cx="11639227" cy="1098784"/>
          </a:xfrm>
        </p:spPr>
        <p:txBody>
          <a:bodyPr>
            <a:normAutofit/>
          </a:bodyPr>
          <a:lstStyle/>
          <a:p>
            <a:r>
              <a:rPr lang="en-US" dirty="0"/>
              <a:t>Google, AWS, Akamai, and other big content providers build their own global networks, much like ISPs, to speed access to their data centers.</a:t>
            </a:r>
          </a:p>
        </p:txBody>
      </p:sp>
      <p:grpSp>
        <p:nvGrpSpPr>
          <p:cNvPr id="360" name="Group 359"/>
          <p:cNvGrpSpPr/>
          <p:nvPr/>
        </p:nvGrpSpPr>
        <p:grpSpPr>
          <a:xfrm>
            <a:off x="1528080" y="2037696"/>
            <a:ext cx="9110008" cy="4922661"/>
            <a:chOff x="450850" y="1849438"/>
            <a:chExt cx="8437563" cy="4559300"/>
          </a:xfrm>
        </p:grpSpPr>
        <p:grpSp>
          <p:nvGrpSpPr>
            <p:cNvPr id="4" name="Group 5"/>
            <p:cNvGrpSpPr>
              <a:grpSpLocks/>
            </p:cNvGrpSpPr>
            <p:nvPr/>
          </p:nvGrpSpPr>
          <p:grpSpPr bwMode="auto">
            <a:xfrm>
              <a:off x="450850" y="1849438"/>
              <a:ext cx="8437563" cy="4559300"/>
              <a:chOff x="154891" y="1905681"/>
              <a:chExt cx="8436427" cy="4559651"/>
            </a:xfrm>
          </p:grpSpPr>
          <p:grpSp>
            <p:nvGrpSpPr>
              <p:cNvPr id="5" name="Group 4"/>
              <p:cNvGrpSpPr>
                <a:grpSpLocks/>
              </p:cNvGrpSpPr>
              <p:nvPr/>
            </p:nvGrpSpPr>
            <p:grpSpPr bwMode="auto">
              <a:xfrm>
                <a:off x="1529396" y="2297655"/>
                <a:ext cx="648422" cy="418253"/>
                <a:chOff x="3053396" y="4304255"/>
                <a:chExt cx="648422" cy="418253"/>
              </a:xfrm>
            </p:grpSpPr>
            <p:sp>
              <p:nvSpPr>
                <p:cNvPr id="57"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TextBox 1"/>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000">
                      <a:latin typeface="Arial" charset="0"/>
                    </a:rPr>
                    <a:t>access</a:t>
                  </a:r>
                </a:p>
                <a:p>
                  <a:pPr algn="ctr">
                    <a:lnSpc>
                      <a:spcPts val="1000"/>
                    </a:lnSpc>
                    <a:spcBef>
                      <a:spcPct val="0"/>
                    </a:spcBef>
                    <a:buClrTx/>
                    <a:buSzTx/>
                    <a:buFontTx/>
                    <a:buNone/>
                  </a:pPr>
                  <a:r>
                    <a:rPr lang="en-US" altLang="en-US" sz="1000">
                      <a:latin typeface="Arial" charset="0"/>
                    </a:rPr>
                    <a:t>net</a:t>
                  </a:r>
                </a:p>
              </p:txBody>
            </p:sp>
          </p:grpSp>
          <p:grpSp>
            <p:nvGrpSpPr>
              <p:cNvPr id="6" name="Group 131"/>
              <p:cNvGrpSpPr>
                <a:grpSpLocks/>
              </p:cNvGrpSpPr>
              <p:nvPr/>
            </p:nvGrpSpPr>
            <p:grpSpPr bwMode="auto">
              <a:xfrm>
                <a:off x="373696" y="3097755"/>
                <a:ext cx="648422" cy="418253"/>
                <a:chOff x="3053396" y="4304255"/>
                <a:chExt cx="648422" cy="418253"/>
              </a:xfrm>
            </p:grpSpPr>
            <p:sp>
              <p:nvSpPr>
                <p:cNvPr id="55"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TextBox 133"/>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000">
                      <a:latin typeface="Arial" charset="0"/>
                    </a:rPr>
                    <a:t>access</a:t>
                  </a:r>
                </a:p>
                <a:p>
                  <a:pPr algn="ctr">
                    <a:lnSpc>
                      <a:spcPts val="1000"/>
                    </a:lnSpc>
                    <a:spcBef>
                      <a:spcPct val="0"/>
                    </a:spcBef>
                    <a:buClrTx/>
                    <a:buSzTx/>
                    <a:buFontTx/>
                    <a:buNone/>
                  </a:pPr>
                  <a:r>
                    <a:rPr lang="en-US" altLang="en-US" sz="1000">
                      <a:latin typeface="Arial" charset="0"/>
                    </a:rPr>
                    <a:t>net</a:t>
                  </a:r>
                </a:p>
              </p:txBody>
            </p:sp>
          </p:grpSp>
          <p:grpSp>
            <p:nvGrpSpPr>
              <p:cNvPr id="7" name="Group 135"/>
              <p:cNvGrpSpPr>
                <a:grpSpLocks/>
              </p:cNvGrpSpPr>
              <p:nvPr/>
            </p:nvGrpSpPr>
            <p:grpSpPr bwMode="auto">
              <a:xfrm>
                <a:off x="6037896" y="2551655"/>
                <a:ext cx="648422" cy="418253"/>
                <a:chOff x="3053396" y="4304255"/>
                <a:chExt cx="648422" cy="418253"/>
              </a:xfrm>
            </p:grpSpPr>
            <p:sp>
              <p:nvSpPr>
                <p:cNvPr id="53"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TextBox 137"/>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000">
                      <a:latin typeface="Arial" charset="0"/>
                    </a:rPr>
                    <a:t>access</a:t>
                  </a:r>
                </a:p>
                <a:p>
                  <a:pPr algn="ctr">
                    <a:lnSpc>
                      <a:spcPts val="1000"/>
                    </a:lnSpc>
                    <a:spcBef>
                      <a:spcPct val="0"/>
                    </a:spcBef>
                    <a:buClrTx/>
                    <a:buSzTx/>
                    <a:buFontTx/>
                    <a:buNone/>
                  </a:pPr>
                  <a:r>
                    <a:rPr lang="en-US" altLang="en-US" sz="1000">
                      <a:latin typeface="Arial" charset="0"/>
                    </a:rPr>
                    <a:t>net</a:t>
                  </a:r>
                </a:p>
              </p:txBody>
            </p:sp>
          </p:grpSp>
          <p:grpSp>
            <p:nvGrpSpPr>
              <p:cNvPr id="8" name="Group 138"/>
              <p:cNvGrpSpPr>
                <a:grpSpLocks/>
              </p:cNvGrpSpPr>
              <p:nvPr/>
            </p:nvGrpSpPr>
            <p:grpSpPr bwMode="auto">
              <a:xfrm>
                <a:off x="945196" y="5409155"/>
                <a:ext cx="648422" cy="418253"/>
                <a:chOff x="3053396" y="4304255"/>
                <a:chExt cx="648422" cy="418253"/>
              </a:xfrm>
            </p:grpSpPr>
            <p:sp>
              <p:nvSpPr>
                <p:cNvPr id="51"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TextBox 140"/>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000">
                      <a:latin typeface="Arial" charset="0"/>
                    </a:rPr>
                    <a:t>access</a:t>
                  </a:r>
                </a:p>
                <a:p>
                  <a:pPr algn="ctr">
                    <a:lnSpc>
                      <a:spcPts val="1000"/>
                    </a:lnSpc>
                    <a:spcBef>
                      <a:spcPct val="0"/>
                    </a:spcBef>
                    <a:buClrTx/>
                    <a:buSzTx/>
                    <a:buFontTx/>
                    <a:buNone/>
                  </a:pPr>
                  <a:r>
                    <a:rPr lang="en-US" altLang="en-US" sz="1000">
                      <a:latin typeface="Arial" charset="0"/>
                    </a:rPr>
                    <a:t>net</a:t>
                  </a:r>
                </a:p>
              </p:txBody>
            </p:sp>
          </p:grpSp>
          <p:grpSp>
            <p:nvGrpSpPr>
              <p:cNvPr id="9" name="Group 141"/>
              <p:cNvGrpSpPr>
                <a:grpSpLocks/>
              </p:cNvGrpSpPr>
              <p:nvPr/>
            </p:nvGrpSpPr>
            <p:grpSpPr bwMode="auto">
              <a:xfrm>
                <a:off x="526096" y="4786855"/>
                <a:ext cx="648422" cy="418253"/>
                <a:chOff x="3053396" y="4304255"/>
                <a:chExt cx="648422" cy="418253"/>
              </a:xfrm>
            </p:grpSpPr>
            <p:sp>
              <p:nvSpPr>
                <p:cNvPr id="49"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TextBox 143"/>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000">
                      <a:latin typeface="Arial" charset="0"/>
                    </a:rPr>
                    <a:t>access</a:t>
                  </a:r>
                </a:p>
                <a:p>
                  <a:pPr algn="ctr">
                    <a:lnSpc>
                      <a:spcPts val="1000"/>
                    </a:lnSpc>
                    <a:spcBef>
                      <a:spcPct val="0"/>
                    </a:spcBef>
                    <a:buClrTx/>
                    <a:buSzTx/>
                    <a:buFontTx/>
                    <a:buNone/>
                  </a:pPr>
                  <a:r>
                    <a:rPr lang="en-US" altLang="en-US" sz="1000">
                      <a:latin typeface="Arial" charset="0"/>
                    </a:rPr>
                    <a:t>net</a:t>
                  </a:r>
                </a:p>
              </p:txBody>
            </p:sp>
          </p:grpSp>
          <p:grpSp>
            <p:nvGrpSpPr>
              <p:cNvPr id="10" name="Group 144"/>
              <p:cNvGrpSpPr>
                <a:grpSpLocks/>
              </p:cNvGrpSpPr>
              <p:nvPr/>
            </p:nvGrpSpPr>
            <p:grpSpPr bwMode="auto">
              <a:xfrm>
                <a:off x="297496" y="4126455"/>
                <a:ext cx="648422" cy="418253"/>
                <a:chOff x="3053396" y="4304255"/>
                <a:chExt cx="648422" cy="418253"/>
              </a:xfrm>
            </p:grpSpPr>
            <p:sp>
              <p:nvSpPr>
                <p:cNvPr id="47"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TextBox 146"/>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000">
                      <a:latin typeface="Arial" charset="0"/>
                    </a:rPr>
                    <a:t>access</a:t>
                  </a:r>
                </a:p>
                <a:p>
                  <a:pPr algn="ctr">
                    <a:lnSpc>
                      <a:spcPts val="1000"/>
                    </a:lnSpc>
                    <a:spcBef>
                      <a:spcPct val="0"/>
                    </a:spcBef>
                    <a:buClrTx/>
                    <a:buSzTx/>
                    <a:buFontTx/>
                    <a:buNone/>
                  </a:pPr>
                  <a:r>
                    <a:rPr lang="en-US" altLang="en-US" sz="1000">
                      <a:latin typeface="Arial" charset="0"/>
                    </a:rPr>
                    <a:t>net</a:t>
                  </a:r>
                </a:p>
              </p:txBody>
            </p:sp>
          </p:grpSp>
          <p:grpSp>
            <p:nvGrpSpPr>
              <p:cNvPr id="11" name="Group 147"/>
              <p:cNvGrpSpPr>
                <a:grpSpLocks/>
              </p:cNvGrpSpPr>
              <p:nvPr/>
            </p:nvGrpSpPr>
            <p:grpSpPr bwMode="auto">
              <a:xfrm>
                <a:off x="6787196" y="2983455"/>
                <a:ext cx="648422" cy="418253"/>
                <a:chOff x="3053396" y="4304255"/>
                <a:chExt cx="648422" cy="418253"/>
              </a:xfrm>
            </p:grpSpPr>
            <p:sp>
              <p:nvSpPr>
                <p:cNvPr id="45"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TextBox 149"/>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000">
                      <a:latin typeface="Arial" charset="0"/>
                    </a:rPr>
                    <a:t>access</a:t>
                  </a:r>
                </a:p>
                <a:p>
                  <a:pPr algn="ctr">
                    <a:lnSpc>
                      <a:spcPts val="1000"/>
                    </a:lnSpc>
                    <a:spcBef>
                      <a:spcPct val="0"/>
                    </a:spcBef>
                    <a:buClrTx/>
                    <a:buSzTx/>
                    <a:buFontTx/>
                    <a:buNone/>
                  </a:pPr>
                  <a:r>
                    <a:rPr lang="en-US" altLang="en-US" sz="1000">
                      <a:latin typeface="Arial" charset="0"/>
                    </a:rPr>
                    <a:t>net</a:t>
                  </a:r>
                </a:p>
              </p:txBody>
            </p:sp>
          </p:grpSp>
          <p:grpSp>
            <p:nvGrpSpPr>
              <p:cNvPr id="12" name="Group 150"/>
              <p:cNvGrpSpPr>
                <a:grpSpLocks/>
              </p:cNvGrpSpPr>
              <p:nvPr/>
            </p:nvGrpSpPr>
            <p:grpSpPr bwMode="auto">
              <a:xfrm>
                <a:off x="3129596" y="2056355"/>
                <a:ext cx="648422" cy="418253"/>
                <a:chOff x="3053396" y="4304255"/>
                <a:chExt cx="648422" cy="418253"/>
              </a:xfrm>
            </p:grpSpPr>
            <p:sp>
              <p:nvSpPr>
                <p:cNvPr id="43"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TextBox 152"/>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000">
                      <a:latin typeface="Arial" charset="0"/>
                    </a:rPr>
                    <a:t>access</a:t>
                  </a:r>
                </a:p>
                <a:p>
                  <a:pPr algn="ctr">
                    <a:lnSpc>
                      <a:spcPts val="1000"/>
                    </a:lnSpc>
                    <a:spcBef>
                      <a:spcPct val="0"/>
                    </a:spcBef>
                    <a:buClrTx/>
                    <a:buSzTx/>
                    <a:buFontTx/>
                    <a:buNone/>
                  </a:pPr>
                  <a:r>
                    <a:rPr lang="en-US" altLang="en-US" sz="1000">
                      <a:latin typeface="Arial" charset="0"/>
                    </a:rPr>
                    <a:t>net</a:t>
                  </a:r>
                </a:p>
              </p:txBody>
            </p:sp>
          </p:grpSp>
          <p:grpSp>
            <p:nvGrpSpPr>
              <p:cNvPr id="13" name="Group 153"/>
              <p:cNvGrpSpPr>
                <a:grpSpLocks/>
              </p:cNvGrpSpPr>
              <p:nvPr/>
            </p:nvGrpSpPr>
            <p:grpSpPr bwMode="auto">
              <a:xfrm>
                <a:off x="754696" y="2704055"/>
                <a:ext cx="648422" cy="418253"/>
                <a:chOff x="3053396" y="4304255"/>
                <a:chExt cx="648422" cy="418253"/>
              </a:xfrm>
            </p:grpSpPr>
            <p:sp>
              <p:nvSpPr>
                <p:cNvPr id="41"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TextBox 155"/>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000">
                      <a:latin typeface="Arial" charset="0"/>
                    </a:rPr>
                    <a:t>access</a:t>
                  </a:r>
                </a:p>
                <a:p>
                  <a:pPr algn="ctr">
                    <a:lnSpc>
                      <a:spcPts val="1000"/>
                    </a:lnSpc>
                    <a:spcBef>
                      <a:spcPct val="0"/>
                    </a:spcBef>
                    <a:buClrTx/>
                    <a:buSzTx/>
                    <a:buFontTx/>
                    <a:buNone/>
                  </a:pPr>
                  <a:r>
                    <a:rPr lang="en-US" altLang="en-US" sz="1000">
                      <a:latin typeface="Arial" charset="0"/>
                    </a:rPr>
                    <a:t>net</a:t>
                  </a:r>
                </a:p>
              </p:txBody>
            </p:sp>
          </p:grpSp>
          <p:grpSp>
            <p:nvGrpSpPr>
              <p:cNvPr id="14" name="Group 156"/>
              <p:cNvGrpSpPr>
                <a:grpSpLocks/>
              </p:cNvGrpSpPr>
              <p:nvPr/>
            </p:nvGrpSpPr>
            <p:grpSpPr bwMode="auto">
              <a:xfrm>
                <a:off x="4043996" y="2030955"/>
                <a:ext cx="648422" cy="418253"/>
                <a:chOff x="3053396" y="4304255"/>
                <a:chExt cx="648422" cy="418253"/>
              </a:xfrm>
            </p:grpSpPr>
            <p:sp>
              <p:nvSpPr>
                <p:cNvPr id="39"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TextBox 158"/>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000">
                      <a:latin typeface="Arial" charset="0"/>
                    </a:rPr>
                    <a:t>access</a:t>
                  </a:r>
                </a:p>
                <a:p>
                  <a:pPr algn="ctr">
                    <a:lnSpc>
                      <a:spcPts val="1000"/>
                    </a:lnSpc>
                    <a:spcBef>
                      <a:spcPct val="0"/>
                    </a:spcBef>
                    <a:buClrTx/>
                    <a:buSzTx/>
                    <a:buFontTx/>
                    <a:buNone/>
                  </a:pPr>
                  <a:r>
                    <a:rPr lang="en-US" altLang="en-US" sz="1000">
                      <a:latin typeface="Arial" charset="0"/>
                    </a:rPr>
                    <a:t>net</a:t>
                  </a:r>
                </a:p>
              </p:txBody>
            </p:sp>
          </p:grpSp>
          <p:grpSp>
            <p:nvGrpSpPr>
              <p:cNvPr id="15" name="Group 160"/>
              <p:cNvGrpSpPr>
                <a:grpSpLocks/>
              </p:cNvGrpSpPr>
              <p:nvPr/>
            </p:nvGrpSpPr>
            <p:grpSpPr bwMode="auto">
              <a:xfrm>
                <a:off x="7104696" y="5663155"/>
                <a:ext cx="648422" cy="418253"/>
                <a:chOff x="3053396" y="4304255"/>
                <a:chExt cx="648422" cy="418253"/>
              </a:xfrm>
            </p:grpSpPr>
            <p:sp>
              <p:nvSpPr>
                <p:cNvPr id="37"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TextBox 162"/>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000">
                      <a:latin typeface="Arial" charset="0"/>
                    </a:rPr>
                    <a:t>access</a:t>
                  </a:r>
                </a:p>
                <a:p>
                  <a:pPr algn="ctr">
                    <a:lnSpc>
                      <a:spcPts val="1000"/>
                    </a:lnSpc>
                    <a:spcBef>
                      <a:spcPct val="0"/>
                    </a:spcBef>
                    <a:buClrTx/>
                    <a:buSzTx/>
                    <a:buFontTx/>
                    <a:buNone/>
                  </a:pPr>
                  <a:r>
                    <a:rPr lang="en-US" altLang="en-US" sz="1000">
                      <a:latin typeface="Arial" charset="0"/>
                    </a:rPr>
                    <a:t>net</a:t>
                  </a:r>
                </a:p>
              </p:txBody>
            </p:sp>
          </p:grpSp>
          <p:grpSp>
            <p:nvGrpSpPr>
              <p:cNvPr id="16" name="Group 163"/>
              <p:cNvGrpSpPr>
                <a:grpSpLocks/>
              </p:cNvGrpSpPr>
              <p:nvPr/>
            </p:nvGrpSpPr>
            <p:grpSpPr bwMode="auto">
              <a:xfrm>
                <a:off x="7942896" y="5015455"/>
                <a:ext cx="648422" cy="418253"/>
                <a:chOff x="3053396" y="4304255"/>
                <a:chExt cx="648422" cy="418253"/>
              </a:xfrm>
            </p:grpSpPr>
            <p:sp>
              <p:nvSpPr>
                <p:cNvPr id="35"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TextBox 165"/>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000">
                      <a:latin typeface="Arial" charset="0"/>
                    </a:rPr>
                    <a:t>access</a:t>
                  </a:r>
                </a:p>
                <a:p>
                  <a:pPr algn="ctr">
                    <a:lnSpc>
                      <a:spcPts val="1000"/>
                    </a:lnSpc>
                    <a:spcBef>
                      <a:spcPct val="0"/>
                    </a:spcBef>
                    <a:buClrTx/>
                    <a:buSzTx/>
                    <a:buFontTx/>
                    <a:buNone/>
                  </a:pPr>
                  <a:r>
                    <a:rPr lang="en-US" altLang="en-US" sz="1000">
                      <a:latin typeface="Arial" charset="0"/>
                    </a:rPr>
                    <a:t>net</a:t>
                  </a:r>
                </a:p>
              </p:txBody>
            </p:sp>
          </p:grpSp>
          <p:grpSp>
            <p:nvGrpSpPr>
              <p:cNvPr id="17" name="Group 166"/>
              <p:cNvGrpSpPr>
                <a:grpSpLocks/>
              </p:cNvGrpSpPr>
              <p:nvPr/>
            </p:nvGrpSpPr>
            <p:grpSpPr bwMode="auto">
              <a:xfrm>
                <a:off x="7714296" y="4101055"/>
                <a:ext cx="648422" cy="418253"/>
                <a:chOff x="3053396" y="4304255"/>
                <a:chExt cx="648422" cy="418253"/>
              </a:xfrm>
            </p:grpSpPr>
            <p:sp>
              <p:nvSpPr>
                <p:cNvPr id="33"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TextBox 168"/>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000">
                      <a:latin typeface="Arial" charset="0"/>
                    </a:rPr>
                    <a:t>access</a:t>
                  </a:r>
                </a:p>
                <a:p>
                  <a:pPr algn="ctr">
                    <a:lnSpc>
                      <a:spcPts val="1000"/>
                    </a:lnSpc>
                    <a:spcBef>
                      <a:spcPct val="0"/>
                    </a:spcBef>
                    <a:buClrTx/>
                    <a:buSzTx/>
                    <a:buFontTx/>
                    <a:buNone/>
                  </a:pPr>
                  <a:r>
                    <a:rPr lang="en-US" altLang="en-US" sz="1000">
                      <a:latin typeface="Arial" charset="0"/>
                    </a:rPr>
                    <a:t>net</a:t>
                  </a:r>
                </a:p>
              </p:txBody>
            </p:sp>
          </p:grpSp>
          <p:grpSp>
            <p:nvGrpSpPr>
              <p:cNvPr id="18" name="Group 169"/>
              <p:cNvGrpSpPr>
                <a:grpSpLocks/>
              </p:cNvGrpSpPr>
              <p:nvPr/>
            </p:nvGrpSpPr>
            <p:grpSpPr bwMode="auto">
              <a:xfrm>
                <a:off x="4869496" y="5904455"/>
                <a:ext cx="648422" cy="418253"/>
                <a:chOff x="3053396" y="4304255"/>
                <a:chExt cx="648422" cy="418253"/>
              </a:xfrm>
            </p:grpSpPr>
            <p:sp>
              <p:nvSpPr>
                <p:cNvPr id="31"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TextBox 171"/>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000">
                      <a:latin typeface="Arial" charset="0"/>
                    </a:rPr>
                    <a:t>access</a:t>
                  </a:r>
                </a:p>
                <a:p>
                  <a:pPr algn="ctr">
                    <a:lnSpc>
                      <a:spcPts val="1000"/>
                    </a:lnSpc>
                    <a:spcBef>
                      <a:spcPct val="0"/>
                    </a:spcBef>
                    <a:buClrTx/>
                    <a:buSzTx/>
                    <a:buFontTx/>
                    <a:buNone/>
                  </a:pPr>
                  <a:r>
                    <a:rPr lang="en-US" altLang="en-US" sz="1000">
                      <a:latin typeface="Arial" charset="0"/>
                    </a:rPr>
                    <a:t>net</a:t>
                  </a:r>
                </a:p>
              </p:txBody>
            </p:sp>
          </p:grpSp>
          <p:grpSp>
            <p:nvGrpSpPr>
              <p:cNvPr id="19" name="Group 172"/>
              <p:cNvGrpSpPr>
                <a:grpSpLocks/>
              </p:cNvGrpSpPr>
              <p:nvPr/>
            </p:nvGrpSpPr>
            <p:grpSpPr bwMode="auto">
              <a:xfrm>
                <a:off x="3955096" y="6044155"/>
                <a:ext cx="648422" cy="418253"/>
                <a:chOff x="3053396" y="4304255"/>
                <a:chExt cx="648422" cy="418253"/>
              </a:xfrm>
            </p:grpSpPr>
            <p:sp>
              <p:nvSpPr>
                <p:cNvPr id="29"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TextBox 174"/>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000">
                      <a:latin typeface="Arial" charset="0"/>
                    </a:rPr>
                    <a:t>access</a:t>
                  </a:r>
                </a:p>
                <a:p>
                  <a:pPr algn="ctr">
                    <a:lnSpc>
                      <a:spcPts val="1000"/>
                    </a:lnSpc>
                    <a:spcBef>
                      <a:spcPct val="0"/>
                    </a:spcBef>
                    <a:buClrTx/>
                    <a:buSzTx/>
                    <a:buFontTx/>
                    <a:buNone/>
                  </a:pPr>
                  <a:r>
                    <a:rPr lang="en-US" altLang="en-US" sz="1000">
                      <a:latin typeface="Arial" charset="0"/>
                    </a:rPr>
                    <a:t>net</a:t>
                  </a:r>
                </a:p>
              </p:txBody>
            </p:sp>
          </p:grpSp>
          <p:grpSp>
            <p:nvGrpSpPr>
              <p:cNvPr id="20" name="Group 175"/>
              <p:cNvGrpSpPr>
                <a:grpSpLocks/>
              </p:cNvGrpSpPr>
              <p:nvPr/>
            </p:nvGrpSpPr>
            <p:grpSpPr bwMode="auto">
              <a:xfrm>
                <a:off x="2735896" y="5891755"/>
                <a:ext cx="648422" cy="418253"/>
                <a:chOff x="3053396" y="4304255"/>
                <a:chExt cx="648422" cy="418253"/>
              </a:xfrm>
            </p:grpSpPr>
            <p:sp>
              <p:nvSpPr>
                <p:cNvPr id="27" name="Freeform 84"/>
                <p:cNvSpPr>
                  <a:spLocks/>
                </p:cNvSpPr>
                <p:nvPr/>
              </p:nvSpPr>
              <p:spPr bwMode="auto">
                <a:xfrm>
                  <a:off x="3053396" y="4304255"/>
                  <a:ext cx="596988" cy="418253"/>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TextBox 177"/>
                <p:cNvSpPr txBox="1">
                  <a:spLocks noChangeArrowheads="1"/>
                </p:cNvSpPr>
                <p:nvPr/>
              </p:nvSpPr>
              <p:spPr bwMode="auto">
                <a:xfrm>
                  <a:off x="3118029" y="4323258"/>
                  <a:ext cx="583789" cy="3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ts val="1000"/>
                    </a:lnSpc>
                    <a:spcBef>
                      <a:spcPct val="0"/>
                    </a:spcBef>
                    <a:buClrTx/>
                    <a:buSzTx/>
                    <a:buFontTx/>
                    <a:buNone/>
                  </a:pPr>
                  <a:r>
                    <a:rPr lang="en-US" altLang="en-US" sz="1000">
                      <a:latin typeface="Arial" charset="0"/>
                    </a:rPr>
                    <a:t>access</a:t>
                  </a:r>
                </a:p>
                <a:p>
                  <a:pPr algn="ctr">
                    <a:lnSpc>
                      <a:spcPts val="1000"/>
                    </a:lnSpc>
                    <a:spcBef>
                      <a:spcPct val="0"/>
                    </a:spcBef>
                    <a:buClrTx/>
                    <a:buSzTx/>
                    <a:buFontTx/>
                    <a:buNone/>
                  </a:pPr>
                  <a:r>
                    <a:rPr lang="en-US" altLang="en-US" sz="1000">
                      <a:latin typeface="Arial" charset="0"/>
                    </a:rPr>
                    <a:t>net</a:t>
                  </a:r>
                </a:p>
              </p:txBody>
            </p:sp>
          </p:grpSp>
          <p:sp>
            <p:nvSpPr>
              <p:cNvPr id="21" name="TextBox 4"/>
              <p:cNvSpPr txBox="1">
                <a:spLocks noChangeArrowheads="1"/>
              </p:cNvSpPr>
              <p:nvPr/>
            </p:nvSpPr>
            <p:spPr bwMode="auto">
              <a:xfrm rot="1053502">
                <a:off x="5143500" y="1955800"/>
                <a:ext cx="543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a:solidFill>
                      <a:srgbClr val="0000FF"/>
                    </a:solidFill>
                    <a:latin typeface="Arial" charset="0"/>
                  </a:rPr>
                  <a:t>…</a:t>
                </a:r>
              </a:p>
            </p:txBody>
          </p:sp>
          <p:sp>
            <p:nvSpPr>
              <p:cNvPr id="22" name="TextBox 179"/>
              <p:cNvSpPr txBox="1">
                <a:spLocks noChangeArrowheads="1"/>
              </p:cNvSpPr>
              <p:nvPr/>
            </p:nvSpPr>
            <p:spPr bwMode="auto">
              <a:xfrm rot="2829263">
                <a:off x="7429500" y="3429000"/>
                <a:ext cx="543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a:solidFill>
                      <a:srgbClr val="0000FF"/>
                    </a:solidFill>
                    <a:latin typeface="Arial" charset="0"/>
                  </a:rPr>
                  <a:t>…</a:t>
                </a:r>
              </a:p>
            </p:txBody>
          </p:sp>
          <p:sp>
            <p:nvSpPr>
              <p:cNvPr id="23" name="TextBox 180"/>
              <p:cNvSpPr txBox="1">
                <a:spLocks noChangeArrowheads="1"/>
              </p:cNvSpPr>
              <p:nvPr/>
            </p:nvSpPr>
            <p:spPr bwMode="auto">
              <a:xfrm rot="9845918">
                <a:off x="6098241" y="5942112"/>
                <a:ext cx="543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a:solidFill>
                      <a:srgbClr val="0000FF"/>
                    </a:solidFill>
                    <a:latin typeface="Arial" charset="0"/>
                  </a:rPr>
                  <a:t>…</a:t>
                </a:r>
              </a:p>
            </p:txBody>
          </p:sp>
          <p:sp>
            <p:nvSpPr>
              <p:cNvPr id="24" name="TextBox 181"/>
              <p:cNvSpPr txBox="1">
                <a:spLocks noChangeArrowheads="1"/>
              </p:cNvSpPr>
              <p:nvPr/>
            </p:nvSpPr>
            <p:spPr bwMode="auto">
              <a:xfrm rot="-9948738">
                <a:off x="1730786" y="5845469"/>
                <a:ext cx="543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a:solidFill>
                      <a:srgbClr val="0000FF"/>
                    </a:solidFill>
                    <a:latin typeface="Arial" charset="0"/>
                  </a:rPr>
                  <a:t>…</a:t>
                </a:r>
              </a:p>
            </p:txBody>
          </p:sp>
          <p:sp>
            <p:nvSpPr>
              <p:cNvPr id="25" name="TextBox 182"/>
              <p:cNvSpPr txBox="1">
                <a:spLocks noChangeArrowheads="1"/>
              </p:cNvSpPr>
              <p:nvPr/>
            </p:nvSpPr>
            <p:spPr bwMode="auto">
              <a:xfrm rot="-4992697">
                <a:off x="144631" y="3539025"/>
                <a:ext cx="543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a:solidFill>
                      <a:srgbClr val="0000FF"/>
                    </a:solidFill>
                    <a:latin typeface="Arial" charset="0"/>
                  </a:rPr>
                  <a:t>…</a:t>
                </a:r>
              </a:p>
            </p:txBody>
          </p:sp>
          <p:sp>
            <p:nvSpPr>
              <p:cNvPr id="26" name="TextBox 183"/>
              <p:cNvSpPr txBox="1">
                <a:spLocks noChangeArrowheads="1"/>
              </p:cNvSpPr>
              <p:nvPr/>
            </p:nvSpPr>
            <p:spPr bwMode="auto">
              <a:xfrm rot="-1017263">
                <a:off x="2330376" y="1905681"/>
                <a:ext cx="543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a:solidFill>
                      <a:srgbClr val="0000FF"/>
                    </a:solidFill>
                    <a:latin typeface="Arial" charset="0"/>
                  </a:rPr>
                  <a:t>…</a:t>
                </a:r>
              </a:p>
            </p:txBody>
          </p:sp>
        </p:grpSp>
        <p:grpSp>
          <p:nvGrpSpPr>
            <p:cNvPr id="59" name="Group 8"/>
            <p:cNvGrpSpPr>
              <a:grpSpLocks/>
            </p:cNvGrpSpPr>
            <p:nvPr/>
          </p:nvGrpSpPr>
          <p:grpSpPr bwMode="auto">
            <a:xfrm>
              <a:off x="4546600" y="3746500"/>
              <a:ext cx="3225800" cy="1117600"/>
              <a:chOff x="7848600" y="2044700"/>
              <a:chExt cx="3200399" cy="1371600"/>
            </a:xfrm>
          </p:grpSpPr>
          <p:sp>
            <p:nvSpPr>
              <p:cNvPr id="60" name="Oval 3"/>
              <p:cNvSpPr>
                <a:spLocks noChangeArrowheads="1"/>
              </p:cNvSpPr>
              <p:nvPr/>
            </p:nvSpPr>
            <p:spPr bwMode="auto">
              <a:xfrm>
                <a:off x="7848600" y="2044700"/>
                <a:ext cx="3200399" cy="1371600"/>
              </a:xfrm>
              <a:prstGeom prst="ellipse">
                <a:avLst/>
              </a:prstGeom>
              <a:solidFill>
                <a:schemeClr val="accent6">
                  <a:lumMod val="20000"/>
                  <a:lumOff val="80000"/>
                </a:schemeClr>
              </a:solidFill>
              <a:ln w="9525">
                <a:solidFill>
                  <a:schemeClr val="tx1"/>
                </a:solidFill>
                <a:round/>
                <a:headEnd/>
                <a:tailEnd/>
              </a:ln>
            </p:spPr>
            <p:txBody>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grpSp>
            <p:nvGrpSpPr>
              <p:cNvPr id="61" name="Group 133"/>
              <p:cNvGrpSpPr>
                <a:grpSpLocks/>
              </p:cNvGrpSpPr>
              <p:nvPr/>
            </p:nvGrpSpPr>
            <p:grpSpPr bwMode="auto">
              <a:xfrm>
                <a:off x="8526482" y="2160804"/>
                <a:ext cx="532759" cy="184809"/>
                <a:chOff x="2356" y="1300"/>
                <a:chExt cx="555" cy="194"/>
              </a:xfrm>
            </p:grpSpPr>
            <p:sp>
              <p:nvSpPr>
                <p:cNvPr id="135"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136"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137"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138" name="Group 137"/>
                <p:cNvGrpSpPr>
                  <a:grpSpLocks/>
                </p:cNvGrpSpPr>
                <p:nvPr/>
              </p:nvGrpSpPr>
              <p:grpSpPr bwMode="auto">
                <a:xfrm>
                  <a:off x="2468" y="1332"/>
                  <a:ext cx="310" cy="60"/>
                  <a:chOff x="2468" y="1332"/>
                  <a:chExt cx="310" cy="60"/>
                </a:xfrm>
              </p:grpSpPr>
              <p:sp>
                <p:nvSpPr>
                  <p:cNvPr id="141" name="Freeform 14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2" name="Freeform 14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39" name="Line 140"/>
                <p:cNvSpPr>
                  <a:spLocks noChangeShapeType="1"/>
                </p:cNvSpPr>
                <p:nvPr/>
              </p:nvSpPr>
              <p:spPr bwMode="auto">
                <a:xfrm>
                  <a:off x="2357" y="1362"/>
                  <a:ext cx="0" cy="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 name="Line 141"/>
                <p:cNvSpPr>
                  <a:spLocks noChangeShapeType="1"/>
                </p:cNvSpPr>
                <p:nvPr/>
              </p:nvSpPr>
              <p:spPr bwMode="auto">
                <a:xfrm>
                  <a:off x="2908" y="1364"/>
                  <a:ext cx="0" cy="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cxnSp>
            <p:nvCxnSpPr>
              <p:cNvPr id="62" name="Straight Connector 10"/>
              <p:cNvCxnSpPr>
                <a:cxnSpLocks noChangeShapeType="1"/>
              </p:cNvCxnSpPr>
              <p:nvPr/>
            </p:nvCxnSpPr>
            <p:spPr bwMode="auto">
              <a:xfrm>
                <a:off x="9055401" y="2220819"/>
                <a:ext cx="975377" cy="136534"/>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63" name="Straight Connector 297"/>
              <p:cNvCxnSpPr>
                <a:cxnSpLocks noChangeShapeType="1"/>
              </p:cNvCxnSpPr>
              <p:nvPr/>
            </p:nvCxnSpPr>
            <p:spPr bwMode="auto">
              <a:xfrm>
                <a:off x="9522191" y="2583188"/>
                <a:ext cx="120745" cy="8339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64" name="Straight Connector 298"/>
              <p:cNvCxnSpPr>
                <a:cxnSpLocks noChangeShapeType="1"/>
              </p:cNvCxnSpPr>
              <p:nvPr/>
            </p:nvCxnSpPr>
            <p:spPr bwMode="auto">
              <a:xfrm flipV="1">
                <a:off x="9323081" y="2786992"/>
                <a:ext cx="243358" cy="45624"/>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65" name="Straight Connector 299"/>
              <p:cNvCxnSpPr>
                <a:cxnSpLocks noChangeShapeType="1"/>
              </p:cNvCxnSpPr>
              <p:nvPr/>
            </p:nvCxnSpPr>
            <p:spPr bwMode="auto">
              <a:xfrm flipV="1">
                <a:off x="9028147" y="2611644"/>
                <a:ext cx="192778" cy="109584"/>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66" name="Straight Connector 300"/>
              <p:cNvCxnSpPr>
                <a:cxnSpLocks noChangeShapeType="1"/>
              </p:cNvCxnSpPr>
              <p:nvPr/>
            </p:nvCxnSpPr>
            <p:spPr bwMode="auto">
              <a:xfrm flipV="1">
                <a:off x="8729859" y="2909476"/>
                <a:ext cx="192778" cy="109584"/>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67" name="Straight Connector 301"/>
              <p:cNvCxnSpPr>
                <a:cxnSpLocks noChangeShapeType="1"/>
              </p:cNvCxnSpPr>
              <p:nvPr/>
            </p:nvCxnSpPr>
            <p:spPr bwMode="auto">
              <a:xfrm flipV="1">
                <a:off x="9537887" y="2836224"/>
                <a:ext cx="252969" cy="25294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68" name="Straight Connector 302"/>
              <p:cNvCxnSpPr>
                <a:cxnSpLocks noChangeShapeType="1"/>
              </p:cNvCxnSpPr>
              <p:nvPr/>
            </p:nvCxnSpPr>
            <p:spPr bwMode="auto">
              <a:xfrm flipH="1" flipV="1">
                <a:off x="10029359" y="2822067"/>
                <a:ext cx="354959" cy="12439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69" name="Straight Connector 303"/>
              <p:cNvCxnSpPr>
                <a:cxnSpLocks noChangeShapeType="1"/>
              </p:cNvCxnSpPr>
              <p:nvPr/>
            </p:nvCxnSpPr>
            <p:spPr bwMode="auto">
              <a:xfrm flipV="1">
                <a:off x="10015190" y="2475242"/>
                <a:ext cx="283363" cy="195664"/>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70" name="Straight Connector 304"/>
              <p:cNvCxnSpPr>
                <a:cxnSpLocks noChangeShapeType="1"/>
              </p:cNvCxnSpPr>
              <p:nvPr/>
            </p:nvCxnSpPr>
            <p:spPr bwMode="auto">
              <a:xfrm flipH="1" flipV="1">
                <a:off x="8791902" y="2345614"/>
                <a:ext cx="410984" cy="8718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sp>
            <p:nvSpPr>
              <p:cNvPr id="71" name="TextBox 39958"/>
              <p:cNvSpPr txBox="1">
                <a:spLocks noChangeArrowheads="1"/>
              </p:cNvSpPr>
              <p:nvPr/>
            </p:nvSpPr>
            <p:spPr bwMode="auto">
              <a:xfrm>
                <a:off x="7958081" y="2471291"/>
                <a:ext cx="886407" cy="491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sz="2000" i="1">
                    <a:latin typeface="Arial" charset="0"/>
                  </a:rPr>
                  <a:t>ISP B</a:t>
                </a:r>
              </a:p>
            </p:txBody>
          </p:sp>
          <p:grpSp>
            <p:nvGrpSpPr>
              <p:cNvPr id="72" name="Group 133"/>
              <p:cNvGrpSpPr>
                <a:grpSpLocks/>
              </p:cNvGrpSpPr>
              <p:nvPr/>
            </p:nvGrpSpPr>
            <p:grpSpPr bwMode="auto">
              <a:xfrm>
                <a:off x="9555206" y="2650627"/>
                <a:ext cx="532759" cy="184809"/>
                <a:chOff x="2356" y="1300"/>
                <a:chExt cx="555" cy="194"/>
              </a:xfrm>
            </p:grpSpPr>
            <p:sp>
              <p:nvSpPr>
                <p:cNvPr id="127"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128"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129"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130" name="Group 137"/>
                <p:cNvGrpSpPr>
                  <a:grpSpLocks/>
                </p:cNvGrpSpPr>
                <p:nvPr/>
              </p:nvGrpSpPr>
              <p:grpSpPr bwMode="auto">
                <a:xfrm>
                  <a:off x="2468" y="1332"/>
                  <a:ext cx="310" cy="60"/>
                  <a:chOff x="2468" y="1332"/>
                  <a:chExt cx="310" cy="60"/>
                </a:xfrm>
              </p:grpSpPr>
              <p:sp>
                <p:nvSpPr>
                  <p:cNvPr id="133"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4"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31" name="Line 140"/>
                <p:cNvSpPr>
                  <a:spLocks noChangeShapeType="1"/>
                </p:cNvSpPr>
                <p:nvPr/>
              </p:nvSpPr>
              <p:spPr bwMode="auto">
                <a:xfrm>
                  <a:off x="2358" y="1361"/>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 name="Line 141"/>
                <p:cNvSpPr>
                  <a:spLocks noChangeShapeType="1"/>
                </p:cNvSpPr>
                <p:nvPr/>
              </p:nvSpPr>
              <p:spPr bwMode="auto">
                <a:xfrm>
                  <a:off x="2908" y="1363"/>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3" name="Group 133"/>
              <p:cNvGrpSpPr>
                <a:grpSpLocks/>
              </p:cNvGrpSpPr>
              <p:nvPr/>
            </p:nvGrpSpPr>
            <p:grpSpPr bwMode="auto">
              <a:xfrm>
                <a:off x="8772607" y="2725609"/>
                <a:ext cx="532759" cy="184809"/>
                <a:chOff x="2356" y="1300"/>
                <a:chExt cx="555" cy="194"/>
              </a:xfrm>
            </p:grpSpPr>
            <p:sp>
              <p:nvSpPr>
                <p:cNvPr id="119"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120"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121"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122" name="Group 137"/>
                <p:cNvGrpSpPr>
                  <a:grpSpLocks/>
                </p:cNvGrpSpPr>
                <p:nvPr/>
              </p:nvGrpSpPr>
              <p:grpSpPr bwMode="auto">
                <a:xfrm>
                  <a:off x="2468" y="1332"/>
                  <a:ext cx="310" cy="60"/>
                  <a:chOff x="2468" y="1332"/>
                  <a:chExt cx="310" cy="60"/>
                </a:xfrm>
              </p:grpSpPr>
              <p:sp>
                <p:nvSpPr>
                  <p:cNvPr id="125"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23" name="Line 140"/>
                <p:cNvSpPr>
                  <a:spLocks noChangeShapeType="1"/>
                </p:cNvSpPr>
                <p:nvPr/>
              </p:nvSpPr>
              <p:spPr bwMode="auto">
                <a:xfrm>
                  <a:off x="2358" y="1356"/>
                  <a:ext cx="0" cy="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 name="Line 141"/>
                <p:cNvSpPr>
                  <a:spLocks noChangeShapeType="1"/>
                </p:cNvSpPr>
                <p:nvPr/>
              </p:nvSpPr>
              <p:spPr bwMode="auto">
                <a:xfrm>
                  <a:off x="2908" y="1358"/>
                  <a:ext cx="0" cy="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4" name="Group 133"/>
              <p:cNvGrpSpPr>
                <a:grpSpLocks/>
              </p:cNvGrpSpPr>
              <p:nvPr/>
            </p:nvGrpSpPr>
            <p:grpSpPr bwMode="auto">
              <a:xfrm>
                <a:off x="9060908" y="2428111"/>
                <a:ext cx="532759" cy="184809"/>
                <a:chOff x="2356" y="1300"/>
                <a:chExt cx="555" cy="194"/>
              </a:xfrm>
            </p:grpSpPr>
            <p:sp>
              <p:nvSpPr>
                <p:cNvPr id="111"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112"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113"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114" name="Group 137"/>
                <p:cNvGrpSpPr>
                  <a:grpSpLocks/>
                </p:cNvGrpSpPr>
                <p:nvPr/>
              </p:nvGrpSpPr>
              <p:grpSpPr bwMode="auto">
                <a:xfrm>
                  <a:off x="2468" y="1332"/>
                  <a:ext cx="310" cy="60"/>
                  <a:chOff x="2468" y="1332"/>
                  <a:chExt cx="310" cy="60"/>
                </a:xfrm>
              </p:grpSpPr>
              <p:sp>
                <p:nvSpPr>
                  <p:cNvPr id="117"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5" name="Line 140"/>
                <p:cNvSpPr>
                  <a:spLocks noChangeShapeType="1"/>
                </p:cNvSpPr>
                <p:nvPr/>
              </p:nvSpPr>
              <p:spPr bwMode="auto">
                <a:xfrm>
                  <a:off x="2358" y="1362"/>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 name="Line 141"/>
                <p:cNvSpPr>
                  <a:spLocks noChangeShapeType="1"/>
                </p:cNvSpPr>
                <p:nvPr/>
              </p:nvSpPr>
              <p:spPr bwMode="auto">
                <a:xfrm>
                  <a:off x="2908" y="1364"/>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5" name="Group 133"/>
              <p:cNvGrpSpPr>
                <a:grpSpLocks/>
              </p:cNvGrpSpPr>
              <p:nvPr/>
            </p:nvGrpSpPr>
            <p:grpSpPr bwMode="auto">
              <a:xfrm>
                <a:off x="10005281" y="2289952"/>
                <a:ext cx="532759" cy="184809"/>
                <a:chOff x="2356" y="1300"/>
                <a:chExt cx="555" cy="194"/>
              </a:xfrm>
            </p:grpSpPr>
            <p:sp>
              <p:nvSpPr>
                <p:cNvPr id="103"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104"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105"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106" name="Group 137"/>
                <p:cNvGrpSpPr>
                  <a:grpSpLocks/>
                </p:cNvGrpSpPr>
                <p:nvPr/>
              </p:nvGrpSpPr>
              <p:grpSpPr bwMode="auto">
                <a:xfrm>
                  <a:off x="2468" y="1332"/>
                  <a:ext cx="310" cy="60"/>
                  <a:chOff x="2468" y="1332"/>
                  <a:chExt cx="310" cy="60"/>
                </a:xfrm>
              </p:grpSpPr>
              <p:sp>
                <p:nvSpPr>
                  <p:cNvPr id="109"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07" name="Line 140"/>
                <p:cNvSpPr>
                  <a:spLocks noChangeShapeType="1"/>
                </p:cNvSpPr>
                <p:nvPr/>
              </p:nvSpPr>
              <p:spPr bwMode="auto">
                <a:xfrm>
                  <a:off x="2357" y="1362"/>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 name="Line 141"/>
                <p:cNvSpPr>
                  <a:spLocks noChangeShapeType="1"/>
                </p:cNvSpPr>
                <p:nvPr/>
              </p:nvSpPr>
              <p:spPr bwMode="auto">
                <a:xfrm>
                  <a:off x="2908" y="1364"/>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6" name="Group 133"/>
              <p:cNvGrpSpPr>
                <a:grpSpLocks/>
              </p:cNvGrpSpPr>
              <p:nvPr/>
            </p:nvGrpSpPr>
            <p:grpSpPr bwMode="auto">
              <a:xfrm>
                <a:off x="10232661" y="2882876"/>
                <a:ext cx="532759" cy="184809"/>
                <a:chOff x="2356" y="1300"/>
                <a:chExt cx="555" cy="194"/>
              </a:xfrm>
            </p:grpSpPr>
            <p:sp>
              <p:nvSpPr>
                <p:cNvPr id="95"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96"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97"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98" name="Group 137"/>
                <p:cNvGrpSpPr>
                  <a:grpSpLocks/>
                </p:cNvGrpSpPr>
                <p:nvPr/>
              </p:nvGrpSpPr>
              <p:grpSpPr bwMode="auto">
                <a:xfrm>
                  <a:off x="2468" y="1332"/>
                  <a:ext cx="310" cy="60"/>
                  <a:chOff x="2468" y="1332"/>
                  <a:chExt cx="310" cy="60"/>
                </a:xfrm>
              </p:grpSpPr>
              <p:sp>
                <p:nvSpPr>
                  <p:cNvPr id="101"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9" name="Line 140"/>
                <p:cNvSpPr>
                  <a:spLocks noChangeShapeType="1"/>
                </p:cNvSpPr>
                <p:nvPr/>
              </p:nvSpPr>
              <p:spPr bwMode="auto">
                <a:xfrm>
                  <a:off x="2358" y="1361"/>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Line 141"/>
                <p:cNvSpPr>
                  <a:spLocks noChangeShapeType="1"/>
                </p:cNvSpPr>
                <p:nvPr/>
              </p:nvSpPr>
              <p:spPr bwMode="auto">
                <a:xfrm>
                  <a:off x="2908" y="1363"/>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7" name="Group 133"/>
              <p:cNvGrpSpPr>
                <a:grpSpLocks/>
              </p:cNvGrpSpPr>
              <p:nvPr/>
            </p:nvGrpSpPr>
            <p:grpSpPr bwMode="auto">
              <a:xfrm>
                <a:off x="9330660" y="3072767"/>
                <a:ext cx="532759" cy="184809"/>
                <a:chOff x="2356" y="1300"/>
                <a:chExt cx="555" cy="194"/>
              </a:xfrm>
            </p:grpSpPr>
            <p:sp>
              <p:nvSpPr>
                <p:cNvPr id="87"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88"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89"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90" name="Group 137"/>
                <p:cNvGrpSpPr>
                  <a:grpSpLocks/>
                </p:cNvGrpSpPr>
                <p:nvPr/>
              </p:nvGrpSpPr>
              <p:grpSpPr bwMode="auto">
                <a:xfrm>
                  <a:off x="2468" y="1332"/>
                  <a:ext cx="310" cy="60"/>
                  <a:chOff x="2468" y="1332"/>
                  <a:chExt cx="310" cy="60"/>
                </a:xfrm>
              </p:grpSpPr>
              <p:sp>
                <p:nvSpPr>
                  <p:cNvPr id="93"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1" name="Line 140"/>
                <p:cNvSpPr>
                  <a:spLocks noChangeShapeType="1"/>
                </p:cNvSpPr>
                <p:nvPr/>
              </p:nvSpPr>
              <p:spPr bwMode="auto">
                <a:xfrm>
                  <a:off x="2358" y="1362"/>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 name="Line 141"/>
                <p:cNvSpPr>
                  <a:spLocks noChangeShapeType="1"/>
                </p:cNvSpPr>
                <p:nvPr/>
              </p:nvSpPr>
              <p:spPr bwMode="auto">
                <a:xfrm>
                  <a:off x="2907" y="1364"/>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8" name="Group 133"/>
              <p:cNvGrpSpPr>
                <a:grpSpLocks/>
              </p:cNvGrpSpPr>
              <p:nvPr/>
            </p:nvGrpSpPr>
            <p:grpSpPr bwMode="auto">
              <a:xfrm>
                <a:off x="8438032" y="3018963"/>
                <a:ext cx="532759" cy="184809"/>
                <a:chOff x="2356" y="1300"/>
                <a:chExt cx="555" cy="194"/>
              </a:xfrm>
            </p:grpSpPr>
            <p:sp>
              <p:nvSpPr>
                <p:cNvPr id="79"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80"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81"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82" name="Group 137"/>
                <p:cNvGrpSpPr>
                  <a:grpSpLocks/>
                </p:cNvGrpSpPr>
                <p:nvPr/>
              </p:nvGrpSpPr>
              <p:grpSpPr bwMode="auto">
                <a:xfrm>
                  <a:off x="2468" y="1332"/>
                  <a:ext cx="310" cy="60"/>
                  <a:chOff x="2468" y="1332"/>
                  <a:chExt cx="310" cy="60"/>
                </a:xfrm>
              </p:grpSpPr>
              <p:sp>
                <p:nvSpPr>
                  <p:cNvPr id="85"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3" name="Line 140"/>
                <p:cNvSpPr>
                  <a:spLocks noChangeShapeType="1"/>
                </p:cNvSpPr>
                <p:nvPr/>
              </p:nvSpPr>
              <p:spPr bwMode="auto">
                <a:xfrm>
                  <a:off x="2357" y="1361"/>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 name="Line 141"/>
                <p:cNvSpPr>
                  <a:spLocks noChangeShapeType="1"/>
                </p:cNvSpPr>
                <p:nvPr/>
              </p:nvSpPr>
              <p:spPr bwMode="auto">
                <a:xfrm>
                  <a:off x="2910" y="1363"/>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43" name="Group 331"/>
            <p:cNvGrpSpPr>
              <a:grpSpLocks/>
            </p:cNvGrpSpPr>
            <p:nvPr/>
          </p:nvGrpSpPr>
          <p:grpSpPr bwMode="auto">
            <a:xfrm>
              <a:off x="1803400" y="2755900"/>
              <a:ext cx="3467100" cy="1193800"/>
              <a:chOff x="7848600" y="2044700"/>
              <a:chExt cx="3200399" cy="1371600"/>
            </a:xfrm>
          </p:grpSpPr>
          <p:sp>
            <p:nvSpPr>
              <p:cNvPr id="144" name="Oval 332"/>
              <p:cNvSpPr>
                <a:spLocks noChangeArrowheads="1"/>
              </p:cNvSpPr>
              <p:nvPr/>
            </p:nvSpPr>
            <p:spPr bwMode="auto">
              <a:xfrm>
                <a:off x="7848600" y="2044700"/>
                <a:ext cx="3200399" cy="1371600"/>
              </a:xfrm>
              <a:prstGeom prst="ellipse">
                <a:avLst/>
              </a:prstGeom>
              <a:solidFill>
                <a:schemeClr val="accent6">
                  <a:lumMod val="20000"/>
                  <a:lumOff val="80000"/>
                </a:schemeClr>
              </a:solidFill>
              <a:ln w="9525">
                <a:solidFill>
                  <a:schemeClr val="tx1"/>
                </a:solidFill>
                <a:round/>
                <a:headEnd/>
                <a:tailEnd/>
              </a:ln>
            </p:spPr>
            <p:txBody>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grpSp>
            <p:nvGrpSpPr>
              <p:cNvPr id="145" name="Group 133"/>
              <p:cNvGrpSpPr>
                <a:grpSpLocks/>
              </p:cNvGrpSpPr>
              <p:nvPr/>
            </p:nvGrpSpPr>
            <p:grpSpPr bwMode="auto">
              <a:xfrm>
                <a:off x="8526482" y="2160804"/>
                <a:ext cx="532759" cy="184809"/>
                <a:chOff x="2356" y="1300"/>
                <a:chExt cx="555" cy="194"/>
              </a:xfrm>
            </p:grpSpPr>
            <p:sp>
              <p:nvSpPr>
                <p:cNvPr id="219"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220"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221"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222" name="Group 137"/>
                <p:cNvGrpSpPr>
                  <a:grpSpLocks/>
                </p:cNvGrpSpPr>
                <p:nvPr/>
              </p:nvGrpSpPr>
              <p:grpSpPr bwMode="auto">
                <a:xfrm>
                  <a:off x="2468" y="1332"/>
                  <a:ext cx="310" cy="60"/>
                  <a:chOff x="2468" y="1332"/>
                  <a:chExt cx="310" cy="60"/>
                </a:xfrm>
              </p:grpSpPr>
              <p:sp>
                <p:nvSpPr>
                  <p:cNvPr id="225"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23" name="Line 140"/>
                <p:cNvSpPr>
                  <a:spLocks noChangeShapeType="1"/>
                </p:cNvSpPr>
                <p:nvPr/>
              </p:nvSpPr>
              <p:spPr bwMode="auto">
                <a:xfrm>
                  <a:off x="2358" y="1362"/>
                  <a:ext cx="0" cy="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4" name="Line 141"/>
                <p:cNvSpPr>
                  <a:spLocks noChangeShapeType="1"/>
                </p:cNvSpPr>
                <p:nvPr/>
              </p:nvSpPr>
              <p:spPr bwMode="auto">
                <a:xfrm>
                  <a:off x="2906" y="1364"/>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cxnSp>
            <p:nvCxnSpPr>
              <p:cNvPr id="146" name="Straight Connector 334"/>
              <p:cNvCxnSpPr>
                <a:cxnSpLocks noChangeShapeType="1"/>
              </p:cNvCxnSpPr>
              <p:nvPr/>
            </p:nvCxnSpPr>
            <p:spPr bwMode="auto">
              <a:xfrm>
                <a:off x="9055401" y="2220819"/>
                <a:ext cx="975377" cy="136534"/>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147" name="Straight Connector 335"/>
              <p:cNvCxnSpPr>
                <a:cxnSpLocks noChangeShapeType="1"/>
              </p:cNvCxnSpPr>
              <p:nvPr/>
            </p:nvCxnSpPr>
            <p:spPr bwMode="auto">
              <a:xfrm>
                <a:off x="9522191" y="2583188"/>
                <a:ext cx="120745" cy="8339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148" name="Straight Connector 336"/>
              <p:cNvCxnSpPr>
                <a:cxnSpLocks noChangeShapeType="1"/>
              </p:cNvCxnSpPr>
              <p:nvPr/>
            </p:nvCxnSpPr>
            <p:spPr bwMode="auto">
              <a:xfrm flipV="1">
                <a:off x="9323081" y="2786992"/>
                <a:ext cx="243358" cy="45624"/>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149" name="Straight Connector 337"/>
              <p:cNvCxnSpPr>
                <a:cxnSpLocks noChangeShapeType="1"/>
              </p:cNvCxnSpPr>
              <p:nvPr/>
            </p:nvCxnSpPr>
            <p:spPr bwMode="auto">
              <a:xfrm flipV="1">
                <a:off x="9028147" y="2611644"/>
                <a:ext cx="192778" cy="109584"/>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150" name="Straight Connector 338"/>
              <p:cNvCxnSpPr>
                <a:cxnSpLocks noChangeShapeType="1"/>
              </p:cNvCxnSpPr>
              <p:nvPr/>
            </p:nvCxnSpPr>
            <p:spPr bwMode="auto">
              <a:xfrm flipV="1">
                <a:off x="8729859" y="2909476"/>
                <a:ext cx="192778" cy="109584"/>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151" name="Straight Connector 339"/>
              <p:cNvCxnSpPr>
                <a:cxnSpLocks noChangeShapeType="1"/>
              </p:cNvCxnSpPr>
              <p:nvPr/>
            </p:nvCxnSpPr>
            <p:spPr bwMode="auto">
              <a:xfrm flipV="1">
                <a:off x="9537887" y="2836224"/>
                <a:ext cx="252969" cy="25294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152" name="Straight Connector 340"/>
              <p:cNvCxnSpPr>
                <a:cxnSpLocks noChangeShapeType="1"/>
              </p:cNvCxnSpPr>
              <p:nvPr/>
            </p:nvCxnSpPr>
            <p:spPr bwMode="auto">
              <a:xfrm flipH="1" flipV="1">
                <a:off x="10029359" y="2822067"/>
                <a:ext cx="354959" cy="12439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153" name="Straight Connector 341"/>
              <p:cNvCxnSpPr>
                <a:cxnSpLocks noChangeShapeType="1"/>
              </p:cNvCxnSpPr>
              <p:nvPr/>
            </p:nvCxnSpPr>
            <p:spPr bwMode="auto">
              <a:xfrm flipV="1">
                <a:off x="10015190" y="2475242"/>
                <a:ext cx="283363" cy="195664"/>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154" name="Straight Connector 342"/>
              <p:cNvCxnSpPr>
                <a:cxnSpLocks noChangeShapeType="1"/>
              </p:cNvCxnSpPr>
              <p:nvPr/>
            </p:nvCxnSpPr>
            <p:spPr bwMode="auto">
              <a:xfrm flipH="1" flipV="1">
                <a:off x="8791902" y="2345614"/>
                <a:ext cx="410984" cy="8718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sp>
            <p:nvSpPr>
              <p:cNvPr id="155" name="TextBox 343"/>
              <p:cNvSpPr txBox="1">
                <a:spLocks noChangeArrowheads="1"/>
              </p:cNvSpPr>
              <p:nvPr/>
            </p:nvSpPr>
            <p:spPr bwMode="auto">
              <a:xfrm>
                <a:off x="7958081" y="2471292"/>
                <a:ext cx="8744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sz="2000" i="1">
                    <a:latin typeface="Arial" charset="0"/>
                  </a:rPr>
                  <a:t>ISP A</a:t>
                </a:r>
              </a:p>
            </p:txBody>
          </p:sp>
          <p:grpSp>
            <p:nvGrpSpPr>
              <p:cNvPr id="156" name="Group 133"/>
              <p:cNvGrpSpPr>
                <a:grpSpLocks/>
              </p:cNvGrpSpPr>
              <p:nvPr/>
            </p:nvGrpSpPr>
            <p:grpSpPr bwMode="auto">
              <a:xfrm>
                <a:off x="9555206" y="2650627"/>
                <a:ext cx="532759" cy="184809"/>
                <a:chOff x="2356" y="1300"/>
                <a:chExt cx="555" cy="194"/>
              </a:xfrm>
            </p:grpSpPr>
            <p:sp>
              <p:nvSpPr>
                <p:cNvPr id="211"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212"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213"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214" name="Group 137"/>
                <p:cNvGrpSpPr>
                  <a:grpSpLocks/>
                </p:cNvGrpSpPr>
                <p:nvPr/>
              </p:nvGrpSpPr>
              <p:grpSpPr bwMode="auto">
                <a:xfrm>
                  <a:off x="2468" y="1332"/>
                  <a:ext cx="310" cy="60"/>
                  <a:chOff x="2468" y="1332"/>
                  <a:chExt cx="310" cy="60"/>
                </a:xfrm>
              </p:grpSpPr>
              <p:sp>
                <p:nvSpPr>
                  <p:cNvPr id="217"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15" name="Line 140"/>
                <p:cNvSpPr>
                  <a:spLocks noChangeShapeType="1"/>
                </p:cNvSpPr>
                <p:nvPr/>
              </p:nvSpPr>
              <p:spPr bwMode="auto">
                <a:xfrm>
                  <a:off x="2358" y="1361"/>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 name="Line 141"/>
                <p:cNvSpPr>
                  <a:spLocks noChangeShapeType="1"/>
                </p:cNvSpPr>
                <p:nvPr/>
              </p:nvSpPr>
              <p:spPr bwMode="auto">
                <a:xfrm>
                  <a:off x="2906" y="1363"/>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7" name="Group 133"/>
              <p:cNvGrpSpPr>
                <a:grpSpLocks/>
              </p:cNvGrpSpPr>
              <p:nvPr/>
            </p:nvGrpSpPr>
            <p:grpSpPr bwMode="auto">
              <a:xfrm>
                <a:off x="8772607" y="2725609"/>
                <a:ext cx="532759" cy="184809"/>
                <a:chOff x="2356" y="1300"/>
                <a:chExt cx="555" cy="194"/>
              </a:xfrm>
            </p:grpSpPr>
            <p:sp>
              <p:nvSpPr>
                <p:cNvPr id="203"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204"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205"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206" name="Group 137"/>
                <p:cNvGrpSpPr>
                  <a:grpSpLocks/>
                </p:cNvGrpSpPr>
                <p:nvPr/>
              </p:nvGrpSpPr>
              <p:grpSpPr bwMode="auto">
                <a:xfrm>
                  <a:off x="2468" y="1332"/>
                  <a:ext cx="310" cy="60"/>
                  <a:chOff x="2468" y="1332"/>
                  <a:chExt cx="310" cy="60"/>
                </a:xfrm>
              </p:grpSpPr>
              <p:sp>
                <p:nvSpPr>
                  <p:cNvPr id="209"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7" name="Line 140"/>
                <p:cNvSpPr>
                  <a:spLocks noChangeShapeType="1"/>
                </p:cNvSpPr>
                <p:nvPr/>
              </p:nvSpPr>
              <p:spPr bwMode="auto">
                <a:xfrm>
                  <a:off x="2358" y="1361"/>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 name="Line 141"/>
                <p:cNvSpPr>
                  <a:spLocks noChangeShapeType="1"/>
                </p:cNvSpPr>
                <p:nvPr/>
              </p:nvSpPr>
              <p:spPr bwMode="auto">
                <a:xfrm>
                  <a:off x="2906" y="1363"/>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8" name="Group 133"/>
              <p:cNvGrpSpPr>
                <a:grpSpLocks/>
              </p:cNvGrpSpPr>
              <p:nvPr/>
            </p:nvGrpSpPr>
            <p:grpSpPr bwMode="auto">
              <a:xfrm>
                <a:off x="9060908" y="2428111"/>
                <a:ext cx="532759" cy="184809"/>
                <a:chOff x="2356" y="1300"/>
                <a:chExt cx="555" cy="194"/>
              </a:xfrm>
            </p:grpSpPr>
            <p:sp>
              <p:nvSpPr>
                <p:cNvPr id="195"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196"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197"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198" name="Group 137"/>
                <p:cNvGrpSpPr>
                  <a:grpSpLocks/>
                </p:cNvGrpSpPr>
                <p:nvPr/>
              </p:nvGrpSpPr>
              <p:grpSpPr bwMode="auto">
                <a:xfrm>
                  <a:off x="2468" y="1332"/>
                  <a:ext cx="310" cy="60"/>
                  <a:chOff x="2468" y="1332"/>
                  <a:chExt cx="310" cy="60"/>
                </a:xfrm>
              </p:grpSpPr>
              <p:sp>
                <p:nvSpPr>
                  <p:cNvPr id="201"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99" name="Line 140"/>
                <p:cNvSpPr>
                  <a:spLocks noChangeShapeType="1"/>
                </p:cNvSpPr>
                <p:nvPr/>
              </p:nvSpPr>
              <p:spPr bwMode="auto">
                <a:xfrm>
                  <a:off x="2357" y="1361"/>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0" name="Line 141"/>
                <p:cNvSpPr>
                  <a:spLocks noChangeShapeType="1"/>
                </p:cNvSpPr>
                <p:nvPr/>
              </p:nvSpPr>
              <p:spPr bwMode="auto">
                <a:xfrm>
                  <a:off x="2907" y="1363"/>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9" name="Group 133"/>
              <p:cNvGrpSpPr>
                <a:grpSpLocks/>
              </p:cNvGrpSpPr>
              <p:nvPr/>
            </p:nvGrpSpPr>
            <p:grpSpPr bwMode="auto">
              <a:xfrm>
                <a:off x="10005281" y="2289952"/>
                <a:ext cx="532759" cy="184809"/>
                <a:chOff x="2356" y="1300"/>
                <a:chExt cx="555" cy="194"/>
              </a:xfrm>
            </p:grpSpPr>
            <p:sp>
              <p:nvSpPr>
                <p:cNvPr id="187"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188"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189"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190" name="Group 137"/>
                <p:cNvGrpSpPr>
                  <a:grpSpLocks/>
                </p:cNvGrpSpPr>
                <p:nvPr/>
              </p:nvGrpSpPr>
              <p:grpSpPr bwMode="auto">
                <a:xfrm>
                  <a:off x="2468" y="1332"/>
                  <a:ext cx="310" cy="60"/>
                  <a:chOff x="2468" y="1332"/>
                  <a:chExt cx="310" cy="60"/>
                </a:xfrm>
              </p:grpSpPr>
              <p:sp>
                <p:nvSpPr>
                  <p:cNvPr id="193"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91" name="Line 140"/>
                <p:cNvSpPr>
                  <a:spLocks noChangeShapeType="1"/>
                </p:cNvSpPr>
                <p:nvPr/>
              </p:nvSpPr>
              <p:spPr bwMode="auto">
                <a:xfrm>
                  <a:off x="2358" y="1360"/>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 name="Line 141"/>
                <p:cNvSpPr>
                  <a:spLocks noChangeShapeType="1"/>
                </p:cNvSpPr>
                <p:nvPr/>
              </p:nvSpPr>
              <p:spPr bwMode="auto">
                <a:xfrm>
                  <a:off x="2906" y="1362"/>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0" name="Group 133"/>
              <p:cNvGrpSpPr>
                <a:grpSpLocks/>
              </p:cNvGrpSpPr>
              <p:nvPr/>
            </p:nvGrpSpPr>
            <p:grpSpPr bwMode="auto">
              <a:xfrm>
                <a:off x="10232661" y="2882876"/>
                <a:ext cx="532759" cy="184809"/>
                <a:chOff x="2356" y="1300"/>
                <a:chExt cx="555" cy="194"/>
              </a:xfrm>
            </p:grpSpPr>
            <p:sp>
              <p:nvSpPr>
                <p:cNvPr id="179"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180"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181"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182" name="Group 137"/>
                <p:cNvGrpSpPr>
                  <a:grpSpLocks/>
                </p:cNvGrpSpPr>
                <p:nvPr/>
              </p:nvGrpSpPr>
              <p:grpSpPr bwMode="auto">
                <a:xfrm>
                  <a:off x="2468" y="1332"/>
                  <a:ext cx="310" cy="60"/>
                  <a:chOff x="2468" y="1332"/>
                  <a:chExt cx="310" cy="60"/>
                </a:xfrm>
              </p:grpSpPr>
              <p:sp>
                <p:nvSpPr>
                  <p:cNvPr id="185"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6"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83" name="Line 140"/>
                <p:cNvSpPr>
                  <a:spLocks noChangeShapeType="1"/>
                </p:cNvSpPr>
                <p:nvPr/>
              </p:nvSpPr>
              <p:spPr bwMode="auto">
                <a:xfrm>
                  <a:off x="2358" y="1362"/>
                  <a:ext cx="0" cy="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 name="Line 141"/>
                <p:cNvSpPr>
                  <a:spLocks noChangeShapeType="1"/>
                </p:cNvSpPr>
                <p:nvPr/>
              </p:nvSpPr>
              <p:spPr bwMode="auto">
                <a:xfrm>
                  <a:off x="2906" y="1364"/>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1" name="Group 133"/>
              <p:cNvGrpSpPr>
                <a:grpSpLocks/>
              </p:cNvGrpSpPr>
              <p:nvPr/>
            </p:nvGrpSpPr>
            <p:grpSpPr bwMode="auto">
              <a:xfrm>
                <a:off x="9330660" y="3072767"/>
                <a:ext cx="532759" cy="184809"/>
                <a:chOff x="2356" y="1300"/>
                <a:chExt cx="555" cy="194"/>
              </a:xfrm>
            </p:grpSpPr>
            <p:sp>
              <p:nvSpPr>
                <p:cNvPr id="171"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172"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173"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174" name="Group 137"/>
                <p:cNvGrpSpPr>
                  <a:grpSpLocks/>
                </p:cNvGrpSpPr>
                <p:nvPr/>
              </p:nvGrpSpPr>
              <p:grpSpPr bwMode="auto">
                <a:xfrm>
                  <a:off x="2468" y="1332"/>
                  <a:ext cx="310" cy="60"/>
                  <a:chOff x="2468" y="1332"/>
                  <a:chExt cx="310" cy="60"/>
                </a:xfrm>
              </p:grpSpPr>
              <p:sp>
                <p:nvSpPr>
                  <p:cNvPr id="177"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8"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75" name="Line 140"/>
                <p:cNvSpPr>
                  <a:spLocks noChangeShapeType="1"/>
                </p:cNvSpPr>
                <p:nvPr/>
              </p:nvSpPr>
              <p:spPr bwMode="auto">
                <a:xfrm>
                  <a:off x="2357" y="1362"/>
                  <a:ext cx="0" cy="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 name="Line 141"/>
                <p:cNvSpPr>
                  <a:spLocks noChangeShapeType="1"/>
                </p:cNvSpPr>
                <p:nvPr/>
              </p:nvSpPr>
              <p:spPr bwMode="auto">
                <a:xfrm>
                  <a:off x="2907" y="1364"/>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2" name="Group 133"/>
              <p:cNvGrpSpPr>
                <a:grpSpLocks/>
              </p:cNvGrpSpPr>
              <p:nvPr/>
            </p:nvGrpSpPr>
            <p:grpSpPr bwMode="auto">
              <a:xfrm>
                <a:off x="8438032" y="3018963"/>
                <a:ext cx="532759" cy="184809"/>
                <a:chOff x="2356" y="1300"/>
                <a:chExt cx="555" cy="194"/>
              </a:xfrm>
            </p:grpSpPr>
            <p:sp>
              <p:nvSpPr>
                <p:cNvPr id="163"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164"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165"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166" name="Group 137"/>
                <p:cNvGrpSpPr>
                  <a:grpSpLocks/>
                </p:cNvGrpSpPr>
                <p:nvPr/>
              </p:nvGrpSpPr>
              <p:grpSpPr bwMode="auto">
                <a:xfrm>
                  <a:off x="2468" y="1332"/>
                  <a:ext cx="310" cy="60"/>
                  <a:chOff x="2468" y="1332"/>
                  <a:chExt cx="310" cy="60"/>
                </a:xfrm>
              </p:grpSpPr>
              <p:sp>
                <p:nvSpPr>
                  <p:cNvPr id="169"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67" name="Line 140"/>
                <p:cNvSpPr>
                  <a:spLocks noChangeShapeType="1"/>
                </p:cNvSpPr>
                <p:nvPr/>
              </p:nvSpPr>
              <p:spPr bwMode="auto">
                <a:xfrm>
                  <a:off x="2357" y="1361"/>
                  <a:ext cx="0" cy="7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 name="Line 141"/>
                <p:cNvSpPr>
                  <a:spLocks noChangeShapeType="1"/>
                </p:cNvSpPr>
                <p:nvPr/>
              </p:nvSpPr>
              <p:spPr bwMode="auto">
                <a:xfrm>
                  <a:off x="2907" y="1363"/>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27" name="Group 416"/>
            <p:cNvGrpSpPr>
              <a:grpSpLocks/>
            </p:cNvGrpSpPr>
            <p:nvPr/>
          </p:nvGrpSpPr>
          <p:grpSpPr bwMode="auto">
            <a:xfrm>
              <a:off x="1498600" y="4165600"/>
              <a:ext cx="3086100" cy="1168400"/>
              <a:chOff x="7848600" y="2044700"/>
              <a:chExt cx="3200399" cy="1371600"/>
            </a:xfrm>
          </p:grpSpPr>
          <p:sp>
            <p:nvSpPr>
              <p:cNvPr id="228" name="Oval 417"/>
              <p:cNvSpPr>
                <a:spLocks noChangeArrowheads="1"/>
              </p:cNvSpPr>
              <p:nvPr/>
            </p:nvSpPr>
            <p:spPr bwMode="auto">
              <a:xfrm>
                <a:off x="7848600" y="2044700"/>
                <a:ext cx="3200399" cy="1371600"/>
              </a:xfrm>
              <a:prstGeom prst="ellipse">
                <a:avLst/>
              </a:prstGeom>
              <a:solidFill>
                <a:schemeClr val="accent6">
                  <a:lumMod val="20000"/>
                  <a:lumOff val="80000"/>
                </a:schemeClr>
              </a:solidFill>
              <a:ln w="9525">
                <a:solidFill>
                  <a:schemeClr val="tx1"/>
                </a:solidFill>
                <a:round/>
                <a:headEnd/>
                <a:tailEnd/>
              </a:ln>
            </p:spPr>
            <p:txBody>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grpSp>
            <p:nvGrpSpPr>
              <p:cNvPr id="229" name="Group 133"/>
              <p:cNvGrpSpPr>
                <a:grpSpLocks/>
              </p:cNvGrpSpPr>
              <p:nvPr/>
            </p:nvGrpSpPr>
            <p:grpSpPr bwMode="auto">
              <a:xfrm>
                <a:off x="8526482" y="2160804"/>
                <a:ext cx="532759" cy="184809"/>
                <a:chOff x="2356" y="1300"/>
                <a:chExt cx="555" cy="194"/>
              </a:xfrm>
            </p:grpSpPr>
            <p:sp>
              <p:nvSpPr>
                <p:cNvPr id="303" name="Oval 492"/>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304"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305"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306" name="Group 137"/>
                <p:cNvGrpSpPr>
                  <a:grpSpLocks/>
                </p:cNvGrpSpPr>
                <p:nvPr/>
              </p:nvGrpSpPr>
              <p:grpSpPr bwMode="auto">
                <a:xfrm>
                  <a:off x="2468" y="1332"/>
                  <a:ext cx="310" cy="60"/>
                  <a:chOff x="2468" y="1332"/>
                  <a:chExt cx="310" cy="60"/>
                </a:xfrm>
              </p:grpSpPr>
              <p:sp>
                <p:nvSpPr>
                  <p:cNvPr id="309"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7" name="Line 140"/>
                <p:cNvSpPr>
                  <a:spLocks noChangeShapeType="1"/>
                </p:cNvSpPr>
                <p:nvPr/>
              </p:nvSpPr>
              <p:spPr bwMode="auto">
                <a:xfrm>
                  <a:off x="2358" y="1360"/>
                  <a:ext cx="0" cy="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 name="Line 141"/>
                <p:cNvSpPr>
                  <a:spLocks noChangeShapeType="1"/>
                </p:cNvSpPr>
                <p:nvPr/>
              </p:nvSpPr>
              <p:spPr bwMode="auto">
                <a:xfrm>
                  <a:off x="2907" y="1362"/>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cxnSp>
            <p:nvCxnSpPr>
              <p:cNvPr id="230" name="Straight Connector 419"/>
              <p:cNvCxnSpPr>
                <a:cxnSpLocks noChangeShapeType="1"/>
              </p:cNvCxnSpPr>
              <p:nvPr/>
            </p:nvCxnSpPr>
            <p:spPr bwMode="auto">
              <a:xfrm>
                <a:off x="9055401" y="2220819"/>
                <a:ext cx="975377" cy="136534"/>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231" name="Straight Connector 420"/>
              <p:cNvCxnSpPr>
                <a:cxnSpLocks noChangeShapeType="1"/>
              </p:cNvCxnSpPr>
              <p:nvPr/>
            </p:nvCxnSpPr>
            <p:spPr bwMode="auto">
              <a:xfrm>
                <a:off x="9522191" y="2583188"/>
                <a:ext cx="120745" cy="8339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232" name="Straight Connector 421"/>
              <p:cNvCxnSpPr>
                <a:cxnSpLocks noChangeShapeType="1"/>
              </p:cNvCxnSpPr>
              <p:nvPr/>
            </p:nvCxnSpPr>
            <p:spPr bwMode="auto">
              <a:xfrm flipV="1">
                <a:off x="9323081" y="2786992"/>
                <a:ext cx="243358" cy="45624"/>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233" name="Straight Connector 422"/>
              <p:cNvCxnSpPr>
                <a:cxnSpLocks noChangeShapeType="1"/>
              </p:cNvCxnSpPr>
              <p:nvPr/>
            </p:nvCxnSpPr>
            <p:spPr bwMode="auto">
              <a:xfrm flipV="1">
                <a:off x="9028147" y="2611644"/>
                <a:ext cx="192778" cy="109584"/>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234" name="Straight Connector 423"/>
              <p:cNvCxnSpPr>
                <a:cxnSpLocks noChangeShapeType="1"/>
              </p:cNvCxnSpPr>
              <p:nvPr/>
            </p:nvCxnSpPr>
            <p:spPr bwMode="auto">
              <a:xfrm flipV="1">
                <a:off x="8729859" y="2909476"/>
                <a:ext cx="192778" cy="109584"/>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235" name="Straight Connector 424"/>
              <p:cNvCxnSpPr>
                <a:cxnSpLocks noChangeShapeType="1"/>
              </p:cNvCxnSpPr>
              <p:nvPr/>
            </p:nvCxnSpPr>
            <p:spPr bwMode="auto">
              <a:xfrm flipV="1">
                <a:off x="9537887" y="2836224"/>
                <a:ext cx="252969" cy="25294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236" name="Straight Connector 425"/>
              <p:cNvCxnSpPr>
                <a:cxnSpLocks noChangeShapeType="1"/>
              </p:cNvCxnSpPr>
              <p:nvPr/>
            </p:nvCxnSpPr>
            <p:spPr bwMode="auto">
              <a:xfrm flipH="1" flipV="1">
                <a:off x="10029359" y="2822067"/>
                <a:ext cx="354959" cy="12439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237" name="Straight Connector 426"/>
              <p:cNvCxnSpPr>
                <a:cxnSpLocks noChangeShapeType="1"/>
              </p:cNvCxnSpPr>
              <p:nvPr/>
            </p:nvCxnSpPr>
            <p:spPr bwMode="auto">
              <a:xfrm flipV="1">
                <a:off x="10015190" y="2475242"/>
                <a:ext cx="283363" cy="195664"/>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cxnSp>
            <p:nvCxnSpPr>
              <p:cNvPr id="238" name="Straight Connector 427"/>
              <p:cNvCxnSpPr>
                <a:cxnSpLocks noChangeShapeType="1"/>
              </p:cNvCxnSpPr>
              <p:nvPr/>
            </p:nvCxnSpPr>
            <p:spPr bwMode="auto">
              <a:xfrm flipH="1" flipV="1">
                <a:off x="8791902" y="2345614"/>
                <a:ext cx="410984" cy="8718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sp>
            <p:nvSpPr>
              <p:cNvPr id="239" name="TextBox 428"/>
              <p:cNvSpPr txBox="1">
                <a:spLocks noChangeArrowheads="1"/>
              </p:cNvSpPr>
              <p:nvPr/>
            </p:nvSpPr>
            <p:spPr bwMode="auto">
              <a:xfrm>
                <a:off x="7958081" y="2471292"/>
                <a:ext cx="926532" cy="469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sz="2000" i="1">
                    <a:latin typeface="Arial" charset="0"/>
                  </a:rPr>
                  <a:t>ISP B</a:t>
                </a:r>
              </a:p>
            </p:txBody>
          </p:sp>
          <p:grpSp>
            <p:nvGrpSpPr>
              <p:cNvPr id="240" name="Group 133"/>
              <p:cNvGrpSpPr>
                <a:grpSpLocks/>
              </p:cNvGrpSpPr>
              <p:nvPr/>
            </p:nvGrpSpPr>
            <p:grpSpPr bwMode="auto">
              <a:xfrm>
                <a:off x="9555206" y="2650627"/>
                <a:ext cx="532759" cy="184809"/>
                <a:chOff x="2356" y="1300"/>
                <a:chExt cx="555" cy="194"/>
              </a:xfrm>
            </p:grpSpPr>
            <p:sp>
              <p:nvSpPr>
                <p:cNvPr id="295"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296"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297"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298" name="Group 137"/>
                <p:cNvGrpSpPr>
                  <a:grpSpLocks/>
                </p:cNvGrpSpPr>
                <p:nvPr/>
              </p:nvGrpSpPr>
              <p:grpSpPr bwMode="auto">
                <a:xfrm>
                  <a:off x="2468" y="1332"/>
                  <a:ext cx="310" cy="60"/>
                  <a:chOff x="2468" y="1332"/>
                  <a:chExt cx="310" cy="60"/>
                </a:xfrm>
              </p:grpSpPr>
              <p:sp>
                <p:nvSpPr>
                  <p:cNvPr id="301"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99" name="Line 140"/>
                <p:cNvSpPr>
                  <a:spLocks noChangeShapeType="1"/>
                </p:cNvSpPr>
                <p:nvPr/>
              </p:nvSpPr>
              <p:spPr bwMode="auto">
                <a:xfrm>
                  <a:off x="2358" y="1360"/>
                  <a:ext cx="0" cy="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 name="Line 141"/>
                <p:cNvSpPr>
                  <a:spLocks noChangeShapeType="1"/>
                </p:cNvSpPr>
                <p:nvPr/>
              </p:nvSpPr>
              <p:spPr bwMode="auto">
                <a:xfrm>
                  <a:off x="2907" y="1362"/>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1" name="Group 133"/>
              <p:cNvGrpSpPr>
                <a:grpSpLocks/>
              </p:cNvGrpSpPr>
              <p:nvPr/>
            </p:nvGrpSpPr>
            <p:grpSpPr bwMode="auto">
              <a:xfrm>
                <a:off x="8772607" y="2725609"/>
                <a:ext cx="532759" cy="184809"/>
                <a:chOff x="2356" y="1300"/>
                <a:chExt cx="555" cy="194"/>
              </a:xfrm>
            </p:grpSpPr>
            <p:sp>
              <p:nvSpPr>
                <p:cNvPr id="287"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288"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289"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290" name="Group 137"/>
                <p:cNvGrpSpPr>
                  <a:grpSpLocks/>
                </p:cNvGrpSpPr>
                <p:nvPr/>
              </p:nvGrpSpPr>
              <p:grpSpPr bwMode="auto">
                <a:xfrm>
                  <a:off x="2468" y="1332"/>
                  <a:ext cx="310" cy="60"/>
                  <a:chOff x="2468" y="1332"/>
                  <a:chExt cx="310" cy="60"/>
                </a:xfrm>
              </p:grpSpPr>
              <p:sp>
                <p:nvSpPr>
                  <p:cNvPr id="293"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4"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91" name="Line 140"/>
                <p:cNvSpPr>
                  <a:spLocks noChangeShapeType="1"/>
                </p:cNvSpPr>
                <p:nvPr/>
              </p:nvSpPr>
              <p:spPr bwMode="auto">
                <a:xfrm>
                  <a:off x="2357" y="1360"/>
                  <a:ext cx="0" cy="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2" name="Line 141"/>
                <p:cNvSpPr>
                  <a:spLocks noChangeShapeType="1"/>
                </p:cNvSpPr>
                <p:nvPr/>
              </p:nvSpPr>
              <p:spPr bwMode="auto">
                <a:xfrm>
                  <a:off x="2908" y="1362"/>
                  <a:ext cx="0" cy="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2" name="Group 133"/>
              <p:cNvGrpSpPr>
                <a:grpSpLocks/>
              </p:cNvGrpSpPr>
              <p:nvPr/>
            </p:nvGrpSpPr>
            <p:grpSpPr bwMode="auto">
              <a:xfrm>
                <a:off x="9060908" y="2428111"/>
                <a:ext cx="532759" cy="184809"/>
                <a:chOff x="2356" y="1300"/>
                <a:chExt cx="555" cy="194"/>
              </a:xfrm>
            </p:grpSpPr>
            <p:sp>
              <p:nvSpPr>
                <p:cNvPr id="279"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280"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281"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282" name="Group 137"/>
                <p:cNvGrpSpPr>
                  <a:grpSpLocks/>
                </p:cNvGrpSpPr>
                <p:nvPr/>
              </p:nvGrpSpPr>
              <p:grpSpPr bwMode="auto">
                <a:xfrm>
                  <a:off x="2468" y="1332"/>
                  <a:ext cx="310" cy="60"/>
                  <a:chOff x="2468" y="1332"/>
                  <a:chExt cx="310" cy="60"/>
                </a:xfrm>
              </p:grpSpPr>
              <p:sp>
                <p:nvSpPr>
                  <p:cNvPr id="285"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83" name="Line 140"/>
                <p:cNvSpPr>
                  <a:spLocks noChangeShapeType="1"/>
                </p:cNvSpPr>
                <p:nvPr/>
              </p:nvSpPr>
              <p:spPr bwMode="auto">
                <a:xfrm>
                  <a:off x="2357" y="1361"/>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 name="Line 141"/>
                <p:cNvSpPr>
                  <a:spLocks noChangeShapeType="1"/>
                </p:cNvSpPr>
                <p:nvPr/>
              </p:nvSpPr>
              <p:spPr bwMode="auto">
                <a:xfrm>
                  <a:off x="2908" y="1363"/>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3" name="Group 133"/>
              <p:cNvGrpSpPr>
                <a:grpSpLocks/>
              </p:cNvGrpSpPr>
              <p:nvPr/>
            </p:nvGrpSpPr>
            <p:grpSpPr bwMode="auto">
              <a:xfrm>
                <a:off x="10005281" y="2289952"/>
                <a:ext cx="532759" cy="184809"/>
                <a:chOff x="2356" y="1300"/>
                <a:chExt cx="555" cy="194"/>
              </a:xfrm>
            </p:grpSpPr>
            <p:sp>
              <p:nvSpPr>
                <p:cNvPr id="271"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272"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273"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274" name="Group 137"/>
                <p:cNvGrpSpPr>
                  <a:grpSpLocks/>
                </p:cNvGrpSpPr>
                <p:nvPr/>
              </p:nvGrpSpPr>
              <p:grpSpPr bwMode="auto">
                <a:xfrm>
                  <a:off x="2468" y="1332"/>
                  <a:ext cx="310" cy="60"/>
                  <a:chOff x="2468" y="1332"/>
                  <a:chExt cx="310" cy="60"/>
                </a:xfrm>
              </p:grpSpPr>
              <p:sp>
                <p:nvSpPr>
                  <p:cNvPr id="277"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75" name="Line 140"/>
                <p:cNvSpPr>
                  <a:spLocks noChangeShapeType="1"/>
                </p:cNvSpPr>
                <p:nvPr/>
              </p:nvSpPr>
              <p:spPr bwMode="auto">
                <a:xfrm>
                  <a:off x="2358" y="1361"/>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 name="Line 141"/>
                <p:cNvSpPr>
                  <a:spLocks noChangeShapeType="1"/>
                </p:cNvSpPr>
                <p:nvPr/>
              </p:nvSpPr>
              <p:spPr bwMode="auto">
                <a:xfrm>
                  <a:off x="2908" y="1363"/>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4" name="Group 133"/>
              <p:cNvGrpSpPr>
                <a:grpSpLocks/>
              </p:cNvGrpSpPr>
              <p:nvPr/>
            </p:nvGrpSpPr>
            <p:grpSpPr bwMode="auto">
              <a:xfrm>
                <a:off x="10232661" y="2882876"/>
                <a:ext cx="532759" cy="184809"/>
                <a:chOff x="2356" y="1300"/>
                <a:chExt cx="555" cy="194"/>
              </a:xfrm>
            </p:grpSpPr>
            <p:sp>
              <p:nvSpPr>
                <p:cNvPr id="263"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264"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265"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266" name="Group 137"/>
                <p:cNvGrpSpPr>
                  <a:grpSpLocks/>
                </p:cNvGrpSpPr>
                <p:nvPr/>
              </p:nvGrpSpPr>
              <p:grpSpPr bwMode="auto">
                <a:xfrm>
                  <a:off x="2468" y="1332"/>
                  <a:ext cx="310" cy="60"/>
                  <a:chOff x="2468" y="1332"/>
                  <a:chExt cx="310" cy="60"/>
                </a:xfrm>
              </p:grpSpPr>
              <p:sp>
                <p:nvSpPr>
                  <p:cNvPr id="269"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67" name="Line 140"/>
                <p:cNvSpPr>
                  <a:spLocks noChangeShapeType="1"/>
                </p:cNvSpPr>
                <p:nvPr/>
              </p:nvSpPr>
              <p:spPr bwMode="auto">
                <a:xfrm>
                  <a:off x="2357" y="1361"/>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 name="Line 141"/>
                <p:cNvSpPr>
                  <a:spLocks noChangeShapeType="1"/>
                </p:cNvSpPr>
                <p:nvPr/>
              </p:nvSpPr>
              <p:spPr bwMode="auto">
                <a:xfrm>
                  <a:off x="2908" y="1363"/>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5" name="Group 133"/>
              <p:cNvGrpSpPr>
                <a:grpSpLocks/>
              </p:cNvGrpSpPr>
              <p:nvPr/>
            </p:nvGrpSpPr>
            <p:grpSpPr bwMode="auto">
              <a:xfrm>
                <a:off x="9330660" y="3072767"/>
                <a:ext cx="532759" cy="184809"/>
                <a:chOff x="2356" y="1300"/>
                <a:chExt cx="555" cy="194"/>
              </a:xfrm>
            </p:grpSpPr>
            <p:sp>
              <p:nvSpPr>
                <p:cNvPr id="255"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256"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257"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258" name="Group 137"/>
                <p:cNvGrpSpPr>
                  <a:grpSpLocks/>
                </p:cNvGrpSpPr>
                <p:nvPr/>
              </p:nvGrpSpPr>
              <p:grpSpPr bwMode="auto">
                <a:xfrm>
                  <a:off x="2468" y="1332"/>
                  <a:ext cx="310" cy="60"/>
                  <a:chOff x="2468" y="1332"/>
                  <a:chExt cx="310" cy="60"/>
                </a:xfrm>
              </p:grpSpPr>
              <p:sp>
                <p:nvSpPr>
                  <p:cNvPr id="261"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2"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59" name="Line 140"/>
                <p:cNvSpPr>
                  <a:spLocks noChangeShapeType="1"/>
                </p:cNvSpPr>
                <p:nvPr/>
              </p:nvSpPr>
              <p:spPr bwMode="auto">
                <a:xfrm>
                  <a:off x="2357" y="1361"/>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0" name="Line 141"/>
                <p:cNvSpPr>
                  <a:spLocks noChangeShapeType="1"/>
                </p:cNvSpPr>
                <p:nvPr/>
              </p:nvSpPr>
              <p:spPr bwMode="auto">
                <a:xfrm>
                  <a:off x="2908" y="1363"/>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6" name="Group 133"/>
              <p:cNvGrpSpPr>
                <a:grpSpLocks/>
              </p:cNvGrpSpPr>
              <p:nvPr/>
            </p:nvGrpSpPr>
            <p:grpSpPr bwMode="auto">
              <a:xfrm>
                <a:off x="8438032" y="3018963"/>
                <a:ext cx="532759" cy="184809"/>
                <a:chOff x="2356" y="1300"/>
                <a:chExt cx="555" cy="194"/>
              </a:xfrm>
            </p:grpSpPr>
            <p:sp>
              <p:nvSpPr>
                <p:cNvPr id="247"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248"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249"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250" name="Group 137"/>
                <p:cNvGrpSpPr>
                  <a:grpSpLocks/>
                </p:cNvGrpSpPr>
                <p:nvPr/>
              </p:nvGrpSpPr>
              <p:grpSpPr bwMode="auto">
                <a:xfrm>
                  <a:off x="2468" y="1332"/>
                  <a:ext cx="310" cy="60"/>
                  <a:chOff x="2468" y="1332"/>
                  <a:chExt cx="310" cy="60"/>
                </a:xfrm>
              </p:grpSpPr>
              <p:sp>
                <p:nvSpPr>
                  <p:cNvPr id="253" name="Freeform 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4" name="Freeform 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51" name="Line 140"/>
                <p:cNvSpPr>
                  <a:spLocks noChangeShapeType="1"/>
                </p:cNvSpPr>
                <p:nvPr/>
              </p:nvSpPr>
              <p:spPr bwMode="auto">
                <a:xfrm>
                  <a:off x="2358" y="1361"/>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2" name="Line 141"/>
                <p:cNvSpPr>
                  <a:spLocks noChangeShapeType="1"/>
                </p:cNvSpPr>
                <p:nvPr/>
              </p:nvSpPr>
              <p:spPr bwMode="auto">
                <a:xfrm>
                  <a:off x="2908" y="1363"/>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cxnSp>
          <p:nvCxnSpPr>
            <p:cNvPr id="311" name="Straight Connector 12"/>
            <p:cNvCxnSpPr>
              <a:cxnSpLocks noChangeShapeType="1"/>
            </p:cNvCxnSpPr>
            <p:nvPr/>
          </p:nvCxnSpPr>
          <p:spPr bwMode="auto">
            <a:xfrm>
              <a:off x="2382838" y="2609850"/>
              <a:ext cx="238125" cy="2619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12" name="Straight Connector 500"/>
            <p:cNvCxnSpPr>
              <a:cxnSpLocks noChangeShapeType="1"/>
            </p:cNvCxnSpPr>
            <p:nvPr/>
          </p:nvCxnSpPr>
          <p:spPr bwMode="auto">
            <a:xfrm>
              <a:off x="1455738" y="2990850"/>
              <a:ext cx="38100" cy="3095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13" name="Straight Connector 501"/>
            <p:cNvCxnSpPr>
              <a:cxnSpLocks noChangeShapeType="1"/>
            </p:cNvCxnSpPr>
            <p:nvPr/>
          </p:nvCxnSpPr>
          <p:spPr bwMode="auto">
            <a:xfrm>
              <a:off x="1235075" y="3271838"/>
              <a:ext cx="123825" cy="212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14" name="Straight Connector 502"/>
            <p:cNvCxnSpPr>
              <a:cxnSpLocks noChangeShapeType="1"/>
            </p:cNvCxnSpPr>
            <p:nvPr/>
          </p:nvCxnSpPr>
          <p:spPr bwMode="auto">
            <a:xfrm>
              <a:off x="3916363" y="2411413"/>
              <a:ext cx="307975" cy="5730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15" name="Straight Connector 503"/>
            <p:cNvCxnSpPr>
              <a:cxnSpLocks noChangeShapeType="1"/>
            </p:cNvCxnSpPr>
            <p:nvPr/>
          </p:nvCxnSpPr>
          <p:spPr bwMode="auto">
            <a:xfrm flipH="1">
              <a:off x="4425950" y="2389188"/>
              <a:ext cx="384175" cy="579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16" name="Straight Connector 504"/>
            <p:cNvCxnSpPr>
              <a:cxnSpLocks noChangeShapeType="1"/>
            </p:cNvCxnSpPr>
            <p:nvPr/>
          </p:nvCxnSpPr>
          <p:spPr bwMode="auto">
            <a:xfrm>
              <a:off x="6770688" y="2900363"/>
              <a:ext cx="215900" cy="1046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17" name="Straight Connector 505"/>
            <p:cNvCxnSpPr>
              <a:cxnSpLocks noChangeShapeType="1"/>
            </p:cNvCxnSpPr>
            <p:nvPr/>
          </p:nvCxnSpPr>
          <p:spPr bwMode="auto">
            <a:xfrm flipH="1">
              <a:off x="7137400" y="3251200"/>
              <a:ext cx="241300" cy="692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18" name="Straight Connector 506"/>
            <p:cNvCxnSpPr>
              <a:cxnSpLocks noChangeShapeType="1"/>
            </p:cNvCxnSpPr>
            <p:nvPr/>
          </p:nvCxnSpPr>
          <p:spPr bwMode="auto">
            <a:xfrm flipH="1">
              <a:off x="7483475" y="4229100"/>
              <a:ext cx="541338" cy="249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19" name="Straight Connector 507"/>
            <p:cNvCxnSpPr>
              <a:cxnSpLocks noChangeShapeType="1"/>
            </p:cNvCxnSpPr>
            <p:nvPr/>
          </p:nvCxnSpPr>
          <p:spPr bwMode="auto">
            <a:xfrm flipH="1" flipV="1">
              <a:off x="7454900" y="4573588"/>
              <a:ext cx="796925" cy="614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20" name="Straight Connector 508"/>
            <p:cNvCxnSpPr>
              <a:cxnSpLocks noChangeShapeType="1"/>
            </p:cNvCxnSpPr>
            <p:nvPr/>
          </p:nvCxnSpPr>
          <p:spPr bwMode="auto">
            <a:xfrm flipH="1" flipV="1">
              <a:off x="6496050" y="4722813"/>
              <a:ext cx="1047750" cy="9667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21" name="Straight Connector 509"/>
            <p:cNvCxnSpPr>
              <a:cxnSpLocks noChangeShapeType="1"/>
            </p:cNvCxnSpPr>
            <p:nvPr/>
          </p:nvCxnSpPr>
          <p:spPr bwMode="auto">
            <a:xfrm flipH="1" flipV="1">
              <a:off x="5084763" y="5684838"/>
              <a:ext cx="520700" cy="1698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22" name="Straight Connector 510"/>
            <p:cNvCxnSpPr>
              <a:cxnSpLocks noChangeShapeType="1"/>
            </p:cNvCxnSpPr>
            <p:nvPr/>
          </p:nvCxnSpPr>
          <p:spPr bwMode="auto">
            <a:xfrm flipH="1" flipV="1">
              <a:off x="4068763" y="5045075"/>
              <a:ext cx="371475" cy="973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23" name="Straight Connector 511"/>
            <p:cNvCxnSpPr>
              <a:cxnSpLocks noChangeShapeType="1"/>
            </p:cNvCxnSpPr>
            <p:nvPr/>
          </p:nvCxnSpPr>
          <p:spPr bwMode="auto">
            <a:xfrm flipV="1">
              <a:off x="3389313" y="5689600"/>
              <a:ext cx="306387" cy="165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24" name="Straight Connector 512"/>
            <p:cNvCxnSpPr>
              <a:cxnSpLocks noChangeShapeType="1"/>
            </p:cNvCxnSpPr>
            <p:nvPr/>
          </p:nvCxnSpPr>
          <p:spPr bwMode="auto">
            <a:xfrm flipV="1">
              <a:off x="1790700" y="5160963"/>
              <a:ext cx="401638" cy="20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25" name="Straight Connector 513"/>
            <p:cNvCxnSpPr>
              <a:cxnSpLocks noChangeShapeType="1"/>
            </p:cNvCxnSpPr>
            <p:nvPr/>
          </p:nvCxnSpPr>
          <p:spPr bwMode="auto">
            <a:xfrm flipV="1">
              <a:off x="1179513" y="4467225"/>
              <a:ext cx="227012"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26" name="Straight Connector 514"/>
            <p:cNvCxnSpPr>
              <a:cxnSpLocks noChangeShapeType="1"/>
            </p:cNvCxnSpPr>
            <p:nvPr/>
          </p:nvCxnSpPr>
          <p:spPr bwMode="auto">
            <a:xfrm flipV="1">
              <a:off x="1155700" y="4368800"/>
              <a:ext cx="203200" cy="79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327" name="Group 20"/>
            <p:cNvGrpSpPr>
              <a:grpSpLocks/>
            </p:cNvGrpSpPr>
            <p:nvPr/>
          </p:nvGrpSpPr>
          <p:grpSpPr bwMode="auto">
            <a:xfrm>
              <a:off x="4713288" y="2871788"/>
              <a:ext cx="2117725" cy="1082675"/>
              <a:chOff x="4712800" y="2871032"/>
              <a:chExt cx="2117908" cy="1082781"/>
            </a:xfrm>
          </p:grpSpPr>
          <p:grpSp>
            <p:nvGrpSpPr>
              <p:cNvPr id="328" name="Group 16"/>
              <p:cNvGrpSpPr>
                <a:grpSpLocks/>
              </p:cNvGrpSpPr>
              <p:nvPr/>
            </p:nvGrpSpPr>
            <p:grpSpPr bwMode="auto">
              <a:xfrm>
                <a:off x="5677190" y="2871032"/>
                <a:ext cx="530938" cy="338554"/>
                <a:chOff x="5573768" y="2726239"/>
                <a:chExt cx="530938" cy="338554"/>
              </a:xfrm>
            </p:grpSpPr>
            <p:sp>
              <p:nvSpPr>
                <p:cNvPr id="331" name="Oval 14"/>
                <p:cNvSpPr>
                  <a:spLocks noChangeArrowheads="1"/>
                </p:cNvSpPr>
                <p:nvPr/>
              </p:nvSpPr>
              <p:spPr bwMode="auto">
                <a:xfrm>
                  <a:off x="5573768" y="2751297"/>
                  <a:ext cx="528092" cy="304800"/>
                </a:xfrm>
                <a:prstGeom prst="ellipse">
                  <a:avLst/>
                </a:prstGeom>
                <a:solidFill>
                  <a:srgbClr val="0000FF"/>
                </a:solidFill>
                <a:ln w="9525">
                  <a:solidFill>
                    <a:schemeClr val="tx1"/>
                  </a:solidFill>
                  <a:round/>
                  <a:headEnd/>
                  <a:tailEnd/>
                </a:ln>
              </p:spPr>
              <p:txBody>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sp>
              <p:nvSpPr>
                <p:cNvPr id="332" name="TextBox 15"/>
                <p:cNvSpPr txBox="1">
                  <a:spLocks noChangeArrowheads="1"/>
                </p:cNvSpPr>
                <p:nvPr/>
              </p:nvSpPr>
              <p:spPr bwMode="auto">
                <a:xfrm>
                  <a:off x="5593027" y="2726239"/>
                  <a:ext cx="5116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sz="1600">
                      <a:solidFill>
                        <a:schemeClr val="bg1"/>
                      </a:solidFill>
                      <a:latin typeface="Arial" charset="0"/>
                    </a:rPr>
                    <a:t>IXP</a:t>
                  </a:r>
                </a:p>
              </p:txBody>
            </p:sp>
          </p:grpSp>
          <p:cxnSp>
            <p:nvCxnSpPr>
              <p:cNvPr id="329" name="Straight Connector 18"/>
              <p:cNvCxnSpPr>
                <a:cxnSpLocks noChangeShapeType="1"/>
              </p:cNvCxnSpPr>
              <p:nvPr/>
            </p:nvCxnSpPr>
            <p:spPr bwMode="auto">
              <a:xfrm>
                <a:off x="4712800" y="3050554"/>
                <a:ext cx="964390" cy="26895"/>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cxnSp>
            <p:nvCxnSpPr>
              <p:cNvPr id="330" name="Straight Connector 516"/>
              <p:cNvCxnSpPr>
                <a:cxnSpLocks noChangeShapeType="1"/>
              </p:cNvCxnSpPr>
              <p:nvPr/>
            </p:nvCxnSpPr>
            <p:spPr bwMode="auto">
              <a:xfrm>
                <a:off x="6139092" y="3168890"/>
                <a:ext cx="691616" cy="784923"/>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grpSp>
        <p:grpSp>
          <p:nvGrpSpPr>
            <p:cNvPr id="333" name="Group 39937"/>
            <p:cNvGrpSpPr>
              <a:grpSpLocks/>
            </p:cNvGrpSpPr>
            <p:nvPr/>
          </p:nvGrpSpPr>
          <p:grpSpPr bwMode="auto">
            <a:xfrm>
              <a:off x="3692525" y="3789363"/>
              <a:ext cx="1538288" cy="585787"/>
              <a:chOff x="3692946" y="3789212"/>
              <a:chExt cx="1537885" cy="585306"/>
            </a:xfrm>
          </p:grpSpPr>
          <p:cxnSp>
            <p:nvCxnSpPr>
              <p:cNvPr id="334" name="Straight Connector 515"/>
              <p:cNvCxnSpPr>
                <a:cxnSpLocks noChangeShapeType="1"/>
              </p:cNvCxnSpPr>
              <p:nvPr/>
            </p:nvCxnSpPr>
            <p:spPr bwMode="auto">
              <a:xfrm flipV="1">
                <a:off x="3833272" y="4233204"/>
                <a:ext cx="190444" cy="141314"/>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grpSp>
            <p:nvGrpSpPr>
              <p:cNvPr id="335" name="Group 518"/>
              <p:cNvGrpSpPr>
                <a:grpSpLocks/>
              </p:cNvGrpSpPr>
              <p:nvPr/>
            </p:nvGrpSpPr>
            <p:grpSpPr bwMode="auto">
              <a:xfrm>
                <a:off x="3932901" y="3934211"/>
                <a:ext cx="530938" cy="338554"/>
                <a:chOff x="5573768" y="2726239"/>
                <a:chExt cx="530938" cy="338554"/>
              </a:xfrm>
            </p:grpSpPr>
            <p:sp>
              <p:nvSpPr>
                <p:cNvPr id="338" name="Oval 521"/>
                <p:cNvSpPr>
                  <a:spLocks noChangeArrowheads="1"/>
                </p:cNvSpPr>
                <p:nvPr/>
              </p:nvSpPr>
              <p:spPr bwMode="auto">
                <a:xfrm>
                  <a:off x="5573768" y="2751297"/>
                  <a:ext cx="528092" cy="304800"/>
                </a:xfrm>
                <a:prstGeom prst="ellipse">
                  <a:avLst/>
                </a:prstGeom>
                <a:solidFill>
                  <a:srgbClr val="0000FF"/>
                </a:solidFill>
                <a:ln w="9525">
                  <a:solidFill>
                    <a:schemeClr val="tx1"/>
                  </a:solidFill>
                  <a:round/>
                  <a:headEnd/>
                  <a:tailEnd/>
                </a:ln>
              </p:spPr>
              <p:txBody>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sp>
              <p:nvSpPr>
                <p:cNvPr id="339" name="TextBox 522"/>
                <p:cNvSpPr txBox="1">
                  <a:spLocks noChangeArrowheads="1"/>
                </p:cNvSpPr>
                <p:nvPr/>
              </p:nvSpPr>
              <p:spPr bwMode="auto">
                <a:xfrm>
                  <a:off x="5593027" y="2726239"/>
                  <a:ext cx="5116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sz="1600">
                      <a:solidFill>
                        <a:schemeClr val="bg1"/>
                      </a:solidFill>
                      <a:latin typeface="Arial" charset="0"/>
                    </a:rPr>
                    <a:t>IXP</a:t>
                  </a:r>
                </a:p>
              </p:txBody>
            </p:sp>
          </p:grpSp>
          <p:cxnSp>
            <p:nvCxnSpPr>
              <p:cNvPr id="336" name="Straight Connector 519"/>
              <p:cNvCxnSpPr>
                <a:cxnSpLocks noChangeShapeType="1"/>
              </p:cNvCxnSpPr>
              <p:nvPr/>
            </p:nvCxnSpPr>
            <p:spPr bwMode="auto">
              <a:xfrm flipV="1">
                <a:off x="4460993" y="3953654"/>
                <a:ext cx="769838" cy="158015"/>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cxnSp>
            <p:nvCxnSpPr>
              <p:cNvPr id="337" name="Straight Connector 520"/>
              <p:cNvCxnSpPr>
                <a:cxnSpLocks noChangeShapeType="1"/>
              </p:cNvCxnSpPr>
              <p:nvPr/>
            </p:nvCxnSpPr>
            <p:spPr bwMode="auto">
              <a:xfrm>
                <a:off x="3692946" y="3789212"/>
                <a:ext cx="342738" cy="204847"/>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grpSp>
        <p:grpSp>
          <p:nvGrpSpPr>
            <p:cNvPr id="340" name="Group 39939"/>
            <p:cNvGrpSpPr>
              <a:grpSpLocks/>
            </p:cNvGrpSpPr>
            <p:nvPr/>
          </p:nvGrpSpPr>
          <p:grpSpPr bwMode="auto">
            <a:xfrm>
              <a:off x="2406650" y="3633786"/>
              <a:ext cx="2901950" cy="1296989"/>
              <a:chOff x="2407287" y="3633039"/>
              <a:chExt cx="2900648" cy="1297687"/>
            </a:xfrm>
          </p:grpSpPr>
          <p:cxnSp>
            <p:nvCxnSpPr>
              <p:cNvPr id="341" name="Straight Connector 7"/>
              <p:cNvCxnSpPr>
                <a:cxnSpLocks noChangeShapeType="1"/>
              </p:cNvCxnSpPr>
              <p:nvPr/>
            </p:nvCxnSpPr>
            <p:spPr bwMode="auto">
              <a:xfrm>
                <a:off x="4876256" y="3633041"/>
                <a:ext cx="431679" cy="222499"/>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cxnSp>
            <p:nvCxnSpPr>
              <p:cNvPr id="342" name="Straight Connector 415"/>
              <p:cNvCxnSpPr>
                <a:cxnSpLocks noChangeShapeType="1"/>
              </p:cNvCxnSpPr>
              <p:nvPr/>
            </p:nvCxnSpPr>
            <p:spPr bwMode="auto">
              <a:xfrm flipH="1">
                <a:off x="2407287" y="3753131"/>
                <a:ext cx="282429" cy="511372"/>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cxnSp>
            <p:nvCxnSpPr>
              <p:cNvPr id="343" name="Straight Connector 523"/>
              <p:cNvCxnSpPr>
                <a:cxnSpLocks noChangeShapeType="1"/>
              </p:cNvCxnSpPr>
              <p:nvPr/>
            </p:nvCxnSpPr>
            <p:spPr bwMode="auto">
              <a:xfrm flipV="1">
                <a:off x="4307545" y="4626270"/>
                <a:ext cx="843636" cy="304456"/>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grpSp>
        <p:sp>
          <p:nvSpPr>
            <p:cNvPr id="344" name="Oval 6"/>
            <p:cNvSpPr>
              <a:spLocks noChangeArrowheads="1"/>
            </p:cNvSpPr>
            <p:nvPr/>
          </p:nvSpPr>
          <p:spPr bwMode="auto">
            <a:xfrm>
              <a:off x="3340100" y="5359400"/>
              <a:ext cx="2044700" cy="381000"/>
            </a:xfrm>
            <a:prstGeom prst="ellipse">
              <a:avLst/>
            </a:prstGeom>
            <a:solidFill>
              <a:srgbClr val="FFFF00"/>
            </a:solidFill>
            <a:ln w="9525">
              <a:solidFill>
                <a:schemeClr val="tx1"/>
              </a:solidFill>
              <a:round/>
              <a:headEnd/>
              <a:tailEnd/>
            </a:ln>
          </p:spPr>
          <p:txBody>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sp>
          <p:nvSpPr>
            <p:cNvPr id="345" name="TextBox 9"/>
            <p:cNvSpPr txBox="1">
              <a:spLocks noChangeArrowheads="1"/>
            </p:cNvSpPr>
            <p:nvPr/>
          </p:nvSpPr>
          <p:spPr bwMode="auto">
            <a:xfrm>
              <a:off x="3556000" y="5334000"/>
              <a:ext cx="1587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sz="2000" i="1">
                  <a:latin typeface="Arial" charset="0"/>
                </a:rPr>
                <a:t>regional net</a:t>
              </a:r>
            </a:p>
          </p:txBody>
        </p:sp>
        <p:sp>
          <p:nvSpPr>
            <p:cNvPr id="346" name="Oval 517"/>
            <p:cNvSpPr>
              <a:spLocks noChangeArrowheads="1"/>
            </p:cNvSpPr>
            <p:nvPr/>
          </p:nvSpPr>
          <p:spPr bwMode="auto">
            <a:xfrm rot="5400000">
              <a:off x="867569" y="3736182"/>
              <a:ext cx="1252537" cy="381000"/>
            </a:xfrm>
            <a:prstGeom prst="ellipse">
              <a:avLst/>
            </a:prstGeom>
            <a:solidFill>
              <a:srgbClr val="FFFF00"/>
            </a:solidFill>
            <a:ln w="9525">
              <a:solidFill>
                <a:schemeClr val="tx1"/>
              </a:solidFill>
              <a:round/>
              <a:headEnd/>
              <a:tailEnd/>
            </a:ln>
          </p:spPr>
          <p:txBody>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cxnSp>
          <p:nvCxnSpPr>
            <p:cNvPr id="347" name="Straight Connector 39941"/>
            <p:cNvCxnSpPr>
              <a:cxnSpLocks noChangeShapeType="1"/>
            </p:cNvCxnSpPr>
            <p:nvPr/>
          </p:nvCxnSpPr>
          <p:spPr bwMode="auto">
            <a:xfrm flipV="1">
              <a:off x="1684338" y="3654425"/>
              <a:ext cx="758825" cy="273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48" name="Straight Connector 524"/>
            <p:cNvCxnSpPr>
              <a:cxnSpLocks noChangeShapeType="1"/>
            </p:cNvCxnSpPr>
            <p:nvPr/>
          </p:nvCxnSpPr>
          <p:spPr bwMode="auto">
            <a:xfrm>
              <a:off x="1685925" y="4111625"/>
              <a:ext cx="466725" cy="269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49" name="Oval 11"/>
            <p:cNvSpPr>
              <a:spLocks noChangeArrowheads="1"/>
            </p:cNvSpPr>
            <p:nvPr/>
          </p:nvSpPr>
          <p:spPr bwMode="auto">
            <a:xfrm>
              <a:off x="1866900" y="3429000"/>
              <a:ext cx="6096000" cy="673100"/>
            </a:xfrm>
            <a:prstGeom prst="ellipse">
              <a:avLst/>
            </a:prstGeom>
            <a:solidFill>
              <a:srgbClr val="FF6600">
                <a:alpha val="70195"/>
              </a:srgbClr>
            </a:solidFill>
            <a:ln w="9525">
              <a:solidFill>
                <a:schemeClr val="tx1"/>
              </a:solidFill>
              <a:round/>
              <a:headEnd/>
              <a:tailEnd/>
            </a:ln>
          </p:spPr>
          <p:txBody>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sp>
          <p:nvSpPr>
            <p:cNvPr id="350" name="TextBox 13"/>
            <p:cNvSpPr txBox="1">
              <a:spLocks noChangeArrowheads="1"/>
            </p:cNvSpPr>
            <p:nvPr/>
          </p:nvSpPr>
          <p:spPr bwMode="auto">
            <a:xfrm>
              <a:off x="3113088" y="3541713"/>
              <a:ext cx="36274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sz="2400" i="1">
                  <a:solidFill>
                    <a:schemeClr val="bg1"/>
                  </a:solidFill>
                  <a:latin typeface="Arial" charset="0"/>
                </a:rPr>
                <a:t>Content provider network</a:t>
              </a:r>
            </a:p>
          </p:txBody>
        </p:sp>
        <p:cxnSp>
          <p:nvCxnSpPr>
            <p:cNvPr id="351" name="Straight Connector 19"/>
            <p:cNvCxnSpPr>
              <a:cxnSpLocks noChangeShapeType="1"/>
            </p:cNvCxnSpPr>
            <p:nvPr/>
          </p:nvCxnSpPr>
          <p:spPr bwMode="auto">
            <a:xfrm flipH="1">
              <a:off x="6540500" y="2867025"/>
              <a:ext cx="150813"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52" name="Straight Connector 525"/>
            <p:cNvCxnSpPr>
              <a:cxnSpLocks noChangeShapeType="1"/>
            </p:cNvCxnSpPr>
            <p:nvPr/>
          </p:nvCxnSpPr>
          <p:spPr bwMode="auto">
            <a:xfrm flipH="1">
              <a:off x="7070725" y="3221038"/>
              <a:ext cx="142875" cy="306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53" name="Straight Connector 526"/>
            <p:cNvCxnSpPr>
              <a:cxnSpLocks noChangeShapeType="1"/>
            </p:cNvCxnSpPr>
            <p:nvPr/>
          </p:nvCxnSpPr>
          <p:spPr bwMode="auto">
            <a:xfrm flipH="1">
              <a:off x="5773738" y="3205163"/>
              <a:ext cx="111125" cy="244475"/>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cxnSp>
          <p:nvCxnSpPr>
            <p:cNvPr id="354" name="Straight Connector 527"/>
            <p:cNvCxnSpPr>
              <a:cxnSpLocks noChangeShapeType="1"/>
            </p:cNvCxnSpPr>
            <p:nvPr/>
          </p:nvCxnSpPr>
          <p:spPr bwMode="auto">
            <a:xfrm>
              <a:off x="2682875" y="3008313"/>
              <a:ext cx="76200" cy="519112"/>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cxnSp>
          <p:nvCxnSpPr>
            <p:cNvPr id="355" name="Straight Connector 528"/>
            <p:cNvCxnSpPr>
              <a:cxnSpLocks noChangeShapeType="1"/>
            </p:cNvCxnSpPr>
            <p:nvPr/>
          </p:nvCxnSpPr>
          <p:spPr bwMode="auto">
            <a:xfrm>
              <a:off x="3413125" y="4049713"/>
              <a:ext cx="239713" cy="339725"/>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cxnSp>
        <p:cxnSp>
          <p:nvCxnSpPr>
            <p:cNvPr id="356" name="Straight Connector 529"/>
            <p:cNvCxnSpPr>
              <a:cxnSpLocks noChangeShapeType="1"/>
            </p:cNvCxnSpPr>
            <p:nvPr/>
          </p:nvCxnSpPr>
          <p:spPr bwMode="auto">
            <a:xfrm>
              <a:off x="2303463" y="2651125"/>
              <a:ext cx="14287" cy="9413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57" name="Straight Connector 530"/>
            <p:cNvCxnSpPr>
              <a:cxnSpLocks noChangeShapeType="1"/>
            </p:cNvCxnSpPr>
            <p:nvPr/>
          </p:nvCxnSpPr>
          <p:spPr bwMode="auto">
            <a:xfrm flipH="1">
              <a:off x="1693863" y="3935413"/>
              <a:ext cx="528637" cy="117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58" name="Straight Connector 531"/>
            <p:cNvCxnSpPr>
              <a:cxnSpLocks noChangeShapeType="1"/>
            </p:cNvCxnSpPr>
            <p:nvPr/>
          </p:nvCxnSpPr>
          <p:spPr bwMode="auto">
            <a:xfrm flipH="1" flipV="1">
              <a:off x="7713663" y="3903663"/>
              <a:ext cx="400050"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59" name="Straight Connector 532"/>
            <p:cNvCxnSpPr>
              <a:cxnSpLocks noChangeShapeType="1"/>
            </p:cNvCxnSpPr>
            <p:nvPr/>
          </p:nvCxnSpPr>
          <p:spPr bwMode="auto">
            <a:xfrm flipH="1" flipV="1">
              <a:off x="7624763" y="3929063"/>
              <a:ext cx="628650" cy="1214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925899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Internet’s structure</a:t>
            </a:r>
          </a:p>
        </p:txBody>
      </p:sp>
      <p:sp>
        <p:nvSpPr>
          <p:cNvPr id="3" name="Content Placeholder 2"/>
          <p:cNvSpPr>
            <a:spLocks noGrp="1"/>
          </p:cNvSpPr>
          <p:nvPr>
            <p:ph idx="1"/>
          </p:nvPr>
        </p:nvSpPr>
        <p:spPr>
          <a:xfrm>
            <a:off x="263471" y="4921623"/>
            <a:ext cx="11639227" cy="1820139"/>
          </a:xfrm>
        </p:spPr>
        <p:txBody>
          <a:bodyPr>
            <a:normAutofit fontScale="85000" lnSpcReduction="20000"/>
          </a:bodyPr>
          <a:lstStyle/>
          <a:p>
            <a:pPr marL="0" indent="0">
              <a:buNone/>
            </a:pPr>
            <a:r>
              <a:rPr lang="en-US" dirty="0"/>
              <a:t>At the center are a few well-connected, large networks</a:t>
            </a:r>
          </a:p>
          <a:p>
            <a:r>
              <a:rPr lang="en-US" dirty="0">
                <a:solidFill>
                  <a:schemeClr val="accent6"/>
                </a:solidFill>
              </a:rPr>
              <a:t>Tier-1</a:t>
            </a:r>
            <a:r>
              <a:rPr lang="en-US" dirty="0"/>
              <a:t> commercial ISPs (e.g., Century Link, Verizon, AT&amp;T, China Telecom), national &amp; international coverage</a:t>
            </a:r>
          </a:p>
          <a:p>
            <a:r>
              <a:rPr lang="en-US" dirty="0"/>
              <a:t>Content provider networks (</a:t>
            </a:r>
            <a:r>
              <a:rPr lang="en-US" dirty="0" err="1"/>
              <a:t>e.g</a:t>
            </a:r>
            <a:r>
              <a:rPr lang="en-US" dirty="0"/>
              <a:t>, Google, Amazon): private network that connects its distributed data centers and connect to various ISPs.</a:t>
            </a:r>
          </a:p>
          <a:p>
            <a:endParaRPr lang="en-US" dirty="0"/>
          </a:p>
        </p:txBody>
      </p:sp>
      <p:grpSp>
        <p:nvGrpSpPr>
          <p:cNvPr id="4" name="Group 67"/>
          <p:cNvGrpSpPr>
            <a:grpSpLocks/>
          </p:cNvGrpSpPr>
          <p:nvPr/>
        </p:nvGrpSpPr>
        <p:grpSpPr bwMode="auto">
          <a:xfrm>
            <a:off x="2357410" y="896656"/>
            <a:ext cx="7451348" cy="3877049"/>
            <a:chOff x="1066800" y="1371600"/>
            <a:chExt cx="7194549" cy="3984625"/>
          </a:xfrm>
        </p:grpSpPr>
        <p:sp>
          <p:nvSpPr>
            <p:cNvPr id="5" name="Oval 76"/>
            <p:cNvSpPr>
              <a:spLocks noChangeArrowheads="1"/>
            </p:cNvSpPr>
            <p:nvPr/>
          </p:nvSpPr>
          <p:spPr bwMode="auto">
            <a:xfrm>
              <a:off x="1981200" y="4724400"/>
              <a:ext cx="793749" cy="631825"/>
            </a:xfrm>
            <a:prstGeom prst="ellipse">
              <a:avLst/>
            </a:prstGeom>
            <a:solidFill>
              <a:srgbClr val="00FFFF"/>
            </a:soli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r>
                <a:rPr lang="en-US" altLang="en-US" sz="1600">
                  <a:latin typeface="Arial" charset="0"/>
                </a:rPr>
                <a:t>access</a:t>
              </a:r>
            </a:p>
            <a:p>
              <a:pPr algn="ctr">
                <a:lnSpc>
                  <a:spcPct val="100000"/>
                </a:lnSpc>
                <a:spcBef>
                  <a:spcPct val="0"/>
                </a:spcBef>
                <a:buClrTx/>
                <a:buSzTx/>
                <a:buFontTx/>
                <a:buNone/>
              </a:pPr>
              <a:r>
                <a:rPr lang="en-US" altLang="en-US" sz="1600">
                  <a:latin typeface="Arial" charset="0"/>
                </a:rPr>
                <a:t>ISP</a:t>
              </a:r>
            </a:p>
          </p:txBody>
        </p:sp>
        <p:sp>
          <p:nvSpPr>
            <p:cNvPr id="6" name="Oval 76"/>
            <p:cNvSpPr>
              <a:spLocks noChangeArrowheads="1"/>
            </p:cNvSpPr>
            <p:nvPr/>
          </p:nvSpPr>
          <p:spPr bwMode="auto">
            <a:xfrm>
              <a:off x="1066800" y="4724400"/>
              <a:ext cx="793749" cy="631825"/>
            </a:xfrm>
            <a:prstGeom prst="ellipse">
              <a:avLst/>
            </a:prstGeom>
            <a:solidFill>
              <a:srgbClr val="00FFFF"/>
            </a:soli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r>
                <a:rPr lang="en-US" altLang="en-US" sz="1600">
                  <a:latin typeface="Arial" charset="0"/>
                </a:rPr>
                <a:t>access</a:t>
              </a:r>
            </a:p>
            <a:p>
              <a:pPr algn="ctr">
                <a:lnSpc>
                  <a:spcPct val="100000"/>
                </a:lnSpc>
                <a:spcBef>
                  <a:spcPct val="0"/>
                </a:spcBef>
                <a:buClrTx/>
                <a:buSzTx/>
                <a:buFontTx/>
                <a:buNone/>
              </a:pPr>
              <a:r>
                <a:rPr lang="en-US" altLang="en-US" sz="1600">
                  <a:latin typeface="Arial" charset="0"/>
                </a:rPr>
                <a:t>ISP</a:t>
              </a:r>
            </a:p>
          </p:txBody>
        </p:sp>
        <p:sp>
          <p:nvSpPr>
            <p:cNvPr id="7" name="Oval 76"/>
            <p:cNvSpPr>
              <a:spLocks noChangeArrowheads="1"/>
            </p:cNvSpPr>
            <p:nvPr/>
          </p:nvSpPr>
          <p:spPr bwMode="auto">
            <a:xfrm>
              <a:off x="5638800" y="4724400"/>
              <a:ext cx="793749" cy="631825"/>
            </a:xfrm>
            <a:prstGeom prst="ellipse">
              <a:avLst/>
            </a:prstGeom>
            <a:solidFill>
              <a:srgbClr val="00FFFF"/>
            </a:soli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r>
                <a:rPr lang="en-US" altLang="en-US" sz="1600">
                  <a:latin typeface="Arial" charset="0"/>
                </a:rPr>
                <a:t>access</a:t>
              </a:r>
            </a:p>
            <a:p>
              <a:pPr algn="ctr">
                <a:lnSpc>
                  <a:spcPct val="100000"/>
                </a:lnSpc>
                <a:spcBef>
                  <a:spcPct val="0"/>
                </a:spcBef>
                <a:buClrTx/>
                <a:buSzTx/>
                <a:buFontTx/>
                <a:buNone/>
              </a:pPr>
              <a:r>
                <a:rPr lang="en-US" altLang="en-US" sz="1600">
                  <a:latin typeface="Arial" charset="0"/>
                </a:rPr>
                <a:t>ISP</a:t>
              </a:r>
            </a:p>
          </p:txBody>
        </p:sp>
        <p:sp>
          <p:nvSpPr>
            <p:cNvPr id="8" name="Oval 76"/>
            <p:cNvSpPr>
              <a:spLocks noChangeArrowheads="1"/>
            </p:cNvSpPr>
            <p:nvPr/>
          </p:nvSpPr>
          <p:spPr bwMode="auto">
            <a:xfrm>
              <a:off x="4724400" y="4724400"/>
              <a:ext cx="793749" cy="631825"/>
            </a:xfrm>
            <a:prstGeom prst="ellipse">
              <a:avLst/>
            </a:prstGeom>
            <a:solidFill>
              <a:srgbClr val="00FFFF"/>
            </a:soli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r>
                <a:rPr lang="en-US" altLang="en-US" sz="1600">
                  <a:latin typeface="Arial" charset="0"/>
                </a:rPr>
                <a:t>access</a:t>
              </a:r>
            </a:p>
            <a:p>
              <a:pPr algn="ctr">
                <a:lnSpc>
                  <a:spcPct val="100000"/>
                </a:lnSpc>
                <a:spcBef>
                  <a:spcPct val="0"/>
                </a:spcBef>
                <a:buClrTx/>
                <a:buSzTx/>
                <a:buFontTx/>
                <a:buNone/>
              </a:pPr>
              <a:r>
                <a:rPr lang="en-US" altLang="en-US" sz="1600">
                  <a:latin typeface="Arial" charset="0"/>
                </a:rPr>
                <a:t>ISP</a:t>
              </a:r>
            </a:p>
          </p:txBody>
        </p:sp>
        <p:sp>
          <p:nvSpPr>
            <p:cNvPr id="9" name="Oval 76"/>
            <p:cNvSpPr>
              <a:spLocks noChangeArrowheads="1"/>
            </p:cNvSpPr>
            <p:nvPr/>
          </p:nvSpPr>
          <p:spPr bwMode="auto">
            <a:xfrm>
              <a:off x="3810000" y="4724400"/>
              <a:ext cx="793749" cy="631825"/>
            </a:xfrm>
            <a:prstGeom prst="ellipse">
              <a:avLst/>
            </a:prstGeom>
            <a:solidFill>
              <a:srgbClr val="00FFFF"/>
            </a:soli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r>
                <a:rPr lang="en-US" altLang="en-US" sz="1600">
                  <a:latin typeface="Arial" charset="0"/>
                </a:rPr>
                <a:t>access</a:t>
              </a:r>
            </a:p>
            <a:p>
              <a:pPr algn="ctr">
                <a:lnSpc>
                  <a:spcPct val="100000"/>
                </a:lnSpc>
                <a:spcBef>
                  <a:spcPct val="0"/>
                </a:spcBef>
                <a:buClrTx/>
                <a:buSzTx/>
                <a:buFontTx/>
                <a:buNone/>
              </a:pPr>
              <a:r>
                <a:rPr lang="en-US" altLang="en-US" sz="1600">
                  <a:latin typeface="Arial" charset="0"/>
                </a:rPr>
                <a:t>ISP</a:t>
              </a:r>
            </a:p>
          </p:txBody>
        </p:sp>
        <p:sp>
          <p:nvSpPr>
            <p:cNvPr id="10" name="Oval 76"/>
            <p:cNvSpPr>
              <a:spLocks noChangeArrowheads="1"/>
            </p:cNvSpPr>
            <p:nvPr/>
          </p:nvSpPr>
          <p:spPr bwMode="auto">
            <a:xfrm>
              <a:off x="2895600" y="4724400"/>
              <a:ext cx="793749" cy="631825"/>
            </a:xfrm>
            <a:prstGeom prst="ellipse">
              <a:avLst/>
            </a:prstGeom>
            <a:solidFill>
              <a:srgbClr val="00FFFF"/>
            </a:soli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r>
                <a:rPr lang="en-US" altLang="en-US" sz="1600">
                  <a:latin typeface="Arial" charset="0"/>
                </a:rPr>
                <a:t>access</a:t>
              </a:r>
            </a:p>
            <a:p>
              <a:pPr algn="ctr">
                <a:lnSpc>
                  <a:spcPct val="100000"/>
                </a:lnSpc>
                <a:spcBef>
                  <a:spcPct val="0"/>
                </a:spcBef>
                <a:buClrTx/>
                <a:buSzTx/>
                <a:buFontTx/>
                <a:buNone/>
              </a:pPr>
              <a:r>
                <a:rPr lang="en-US" altLang="en-US" sz="1600">
                  <a:latin typeface="Arial" charset="0"/>
                </a:rPr>
                <a:t>ISP</a:t>
              </a:r>
            </a:p>
          </p:txBody>
        </p:sp>
        <p:sp>
          <p:nvSpPr>
            <p:cNvPr id="11" name="Oval 76"/>
            <p:cNvSpPr>
              <a:spLocks noChangeArrowheads="1"/>
            </p:cNvSpPr>
            <p:nvPr/>
          </p:nvSpPr>
          <p:spPr bwMode="auto">
            <a:xfrm>
              <a:off x="6553200" y="4724400"/>
              <a:ext cx="793749" cy="631825"/>
            </a:xfrm>
            <a:prstGeom prst="ellipse">
              <a:avLst/>
            </a:prstGeom>
            <a:solidFill>
              <a:srgbClr val="00FFFF"/>
            </a:soli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r>
                <a:rPr lang="en-US" altLang="en-US" sz="1600">
                  <a:latin typeface="Arial" charset="0"/>
                </a:rPr>
                <a:t>access</a:t>
              </a:r>
            </a:p>
            <a:p>
              <a:pPr algn="ctr">
                <a:lnSpc>
                  <a:spcPct val="100000"/>
                </a:lnSpc>
                <a:spcBef>
                  <a:spcPct val="0"/>
                </a:spcBef>
                <a:buClrTx/>
                <a:buSzTx/>
                <a:buFontTx/>
                <a:buNone/>
              </a:pPr>
              <a:r>
                <a:rPr lang="en-US" altLang="en-US" sz="1600">
                  <a:latin typeface="Arial" charset="0"/>
                </a:rPr>
                <a:t>ISP</a:t>
              </a:r>
            </a:p>
          </p:txBody>
        </p:sp>
        <p:sp>
          <p:nvSpPr>
            <p:cNvPr id="12" name="Oval 76"/>
            <p:cNvSpPr>
              <a:spLocks noChangeArrowheads="1"/>
            </p:cNvSpPr>
            <p:nvPr/>
          </p:nvSpPr>
          <p:spPr bwMode="auto">
            <a:xfrm>
              <a:off x="7467600" y="4724400"/>
              <a:ext cx="793749" cy="631825"/>
            </a:xfrm>
            <a:prstGeom prst="ellipse">
              <a:avLst/>
            </a:prstGeom>
            <a:solidFill>
              <a:srgbClr val="00FFFF"/>
            </a:soli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r>
                <a:rPr lang="en-US" altLang="en-US" sz="1600">
                  <a:latin typeface="Arial" charset="0"/>
                </a:rPr>
                <a:t>access</a:t>
              </a:r>
            </a:p>
            <a:p>
              <a:pPr algn="ctr">
                <a:lnSpc>
                  <a:spcPct val="100000"/>
                </a:lnSpc>
                <a:spcBef>
                  <a:spcPct val="0"/>
                </a:spcBef>
                <a:buClrTx/>
                <a:buSzTx/>
                <a:buFontTx/>
                <a:buNone/>
              </a:pPr>
              <a:r>
                <a:rPr lang="en-US" altLang="en-US" sz="1600">
                  <a:latin typeface="Arial" charset="0"/>
                </a:rPr>
                <a:t>ISP</a:t>
              </a:r>
            </a:p>
          </p:txBody>
        </p:sp>
        <p:sp>
          <p:nvSpPr>
            <p:cNvPr id="13" name="Oval 33"/>
            <p:cNvSpPr>
              <a:spLocks noChangeArrowheads="1"/>
            </p:cNvSpPr>
            <p:nvPr/>
          </p:nvSpPr>
          <p:spPr bwMode="auto">
            <a:xfrm>
              <a:off x="2438400" y="3429000"/>
              <a:ext cx="1863725" cy="790575"/>
            </a:xfrm>
            <a:prstGeom prst="ellipse">
              <a:avLst/>
            </a:prstGeom>
            <a:solidFill>
              <a:schemeClr val="hlink"/>
            </a:solidFill>
            <a:ln w="9525">
              <a:solidFill>
                <a:schemeClr val="bg2"/>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r>
                <a:rPr lang="en-US" altLang="en-US" sz="2400">
                  <a:solidFill>
                    <a:schemeClr val="bg1"/>
                  </a:solidFill>
                  <a:latin typeface="Arial" charset="0"/>
                </a:rPr>
                <a:t>Regional ISP</a:t>
              </a:r>
            </a:p>
          </p:txBody>
        </p:sp>
        <p:sp>
          <p:nvSpPr>
            <p:cNvPr id="14" name="Oval 33"/>
            <p:cNvSpPr>
              <a:spLocks noChangeArrowheads="1"/>
            </p:cNvSpPr>
            <p:nvPr/>
          </p:nvSpPr>
          <p:spPr bwMode="auto">
            <a:xfrm>
              <a:off x="4800600" y="3429000"/>
              <a:ext cx="1863725" cy="790575"/>
            </a:xfrm>
            <a:prstGeom prst="ellipse">
              <a:avLst/>
            </a:prstGeom>
            <a:solidFill>
              <a:schemeClr val="hlink"/>
            </a:solidFill>
            <a:ln w="9525">
              <a:solidFill>
                <a:schemeClr val="bg2"/>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r>
                <a:rPr lang="en-US" altLang="en-US" sz="2400" dirty="0">
                  <a:solidFill>
                    <a:schemeClr val="bg1"/>
                  </a:solidFill>
                  <a:latin typeface="Arial" charset="0"/>
                </a:rPr>
                <a:t>Regional ISP</a:t>
              </a:r>
            </a:p>
          </p:txBody>
        </p:sp>
        <p:sp>
          <p:nvSpPr>
            <p:cNvPr id="15" name="Rectangle 14"/>
            <p:cNvSpPr/>
            <p:nvPr/>
          </p:nvSpPr>
          <p:spPr>
            <a:xfrm>
              <a:off x="2133157" y="2819400"/>
              <a:ext cx="609985" cy="457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IXP</a:t>
              </a:r>
            </a:p>
          </p:txBody>
        </p:sp>
        <p:sp>
          <p:nvSpPr>
            <p:cNvPr id="16" name="Rectangle 15"/>
            <p:cNvSpPr/>
            <p:nvPr/>
          </p:nvSpPr>
          <p:spPr>
            <a:xfrm>
              <a:off x="4801284" y="2743200"/>
              <a:ext cx="608494" cy="457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IXP</a:t>
              </a:r>
            </a:p>
          </p:txBody>
        </p:sp>
        <p:sp>
          <p:nvSpPr>
            <p:cNvPr id="17" name="Oval 34"/>
            <p:cNvSpPr>
              <a:spLocks noChangeArrowheads="1"/>
            </p:cNvSpPr>
            <p:nvPr/>
          </p:nvSpPr>
          <p:spPr bwMode="auto">
            <a:xfrm>
              <a:off x="1143000" y="1600200"/>
              <a:ext cx="1863725" cy="790575"/>
            </a:xfrm>
            <a:prstGeom prst="ellipse">
              <a:avLst/>
            </a:prstGeom>
            <a:solidFill>
              <a:schemeClr val="accent2"/>
            </a:soli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r>
                <a:rPr lang="en-US" altLang="en-US" sz="2400">
                  <a:solidFill>
                    <a:schemeClr val="bg1"/>
                  </a:solidFill>
                  <a:latin typeface="Arial" charset="0"/>
                </a:rPr>
                <a:t>Tier 1 ISP</a:t>
              </a:r>
              <a:endParaRPr lang="en-US" altLang="en-US" sz="2400">
                <a:latin typeface="Arial" charset="0"/>
              </a:endParaRPr>
            </a:p>
          </p:txBody>
        </p:sp>
        <p:sp>
          <p:nvSpPr>
            <p:cNvPr id="18" name="Oval 34"/>
            <p:cNvSpPr>
              <a:spLocks noChangeArrowheads="1"/>
            </p:cNvSpPr>
            <p:nvPr/>
          </p:nvSpPr>
          <p:spPr bwMode="auto">
            <a:xfrm>
              <a:off x="3352800" y="1600200"/>
              <a:ext cx="1863725" cy="790575"/>
            </a:xfrm>
            <a:prstGeom prst="ellipse">
              <a:avLst/>
            </a:prstGeom>
            <a:solidFill>
              <a:schemeClr val="accent2"/>
            </a:soli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r>
                <a:rPr lang="en-US" altLang="en-US" sz="2400">
                  <a:solidFill>
                    <a:schemeClr val="bg1"/>
                  </a:solidFill>
                  <a:latin typeface="Arial" charset="0"/>
                </a:rPr>
                <a:t>Tier 1 ISP</a:t>
              </a:r>
              <a:endParaRPr lang="en-US" altLang="en-US" sz="2400">
                <a:latin typeface="Arial" charset="0"/>
              </a:endParaRPr>
            </a:p>
          </p:txBody>
        </p:sp>
        <p:sp>
          <p:nvSpPr>
            <p:cNvPr id="19" name="Oval 34"/>
            <p:cNvSpPr>
              <a:spLocks noChangeArrowheads="1"/>
            </p:cNvSpPr>
            <p:nvPr/>
          </p:nvSpPr>
          <p:spPr bwMode="auto">
            <a:xfrm>
              <a:off x="5638800" y="1600200"/>
              <a:ext cx="1981200" cy="838200"/>
            </a:xfrm>
            <a:prstGeom prst="ellipse">
              <a:avLst/>
            </a:prstGeom>
            <a:solidFill>
              <a:srgbClr val="002060"/>
            </a:soli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r>
                <a:rPr lang="en-US" altLang="en-US" sz="2400" dirty="0">
                  <a:solidFill>
                    <a:schemeClr val="bg1"/>
                  </a:solidFill>
                  <a:latin typeface="Arial" charset="0"/>
                </a:rPr>
                <a:t>Google</a:t>
              </a:r>
              <a:endParaRPr lang="en-US" altLang="en-US" sz="2400" dirty="0">
                <a:latin typeface="Arial" charset="0"/>
              </a:endParaRPr>
            </a:p>
          </p:txBody>
        </p:sp>
        <p:cxnSp>
          <p:nvCxnSpPr>
            <p:cNvPr id="20" name="Straight Connector 19"/>
            <p:cNvCxnSpPr/>
            <p:nvPr/>
          </p:nvCxnSpPr>
          <p:spPr>
            <a:xfrm rot="5400000">
              <a:off x="427081" y="3398633"/>
              <a:ext cx="2362200" cy="2893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070887" y="4425754"/>
              <a:ext cx="504825" cy="924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2265003" y="4277579"/>
              <a:ext cx="620712" cy="2729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808066" y="3459105"/>
              <a:ext cx="2438400" cy="244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1333803" y="3771707"/>
              <a:ext cx="1600200" cy="6099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7315797" y="2819400"/>
              <a:ext cx="608494" cy="457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IXP</a:t>
              </a:r>
            </a:p>
          </p:txBody>
        </p:sp>
        <p:cxnSp>
          <p:nvCxnSpPr>
            <p:cNvPr id="26" name="Straight Connector 25"/>
            <p:cNvCxnSpPr/>
            <p:nvPr/>
          </p:nvCxnSpPr>
          <p:spPr>
            <a:xfrm rot="16200000" flipH="1">
              <a:off x="3747986" y="4252513"/>
              <a:ext cx="504825" cy="381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0800000">
              <a:off x="4301663" y="3824288"/>
              <a:ext cx="4996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931639" y="4288692"/>
              <a:ext cx="620713" cy="2729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5633414" y="4425226"/>
              <a:ext cx="544513" cy="760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6276143" y="4218669"/>
              <a:ext cx="620712" cy="390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flipH="1">
              <a:off x="5747409" y="3320741"/>
              <a:ext cx="2297113" cy="532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a:off x="2971328" y="1981200"/>
              <a:ext cx="4996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0800000">
              <a:off x="5181593" y="1981200"/>
              <a:ext cx="4981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Arc 33"/>
            <p:cNvSpPr/>
            <p:nvPr/>
          </p:nvSpPr>
          <p:spPr>
            <a:xfrm>
              <a:off x="2133157" y="1371600"/>
              <a:ext cx="4190855" cy="457200"/>
            </a:xfrm>
            <a:prstGeom prst="arc">
              <a:avLst>
                <a:gd name="adj1" fmla="val 10681875"/>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5" name="Straight Connector 34"/>
            <p:cNvCxnSpPr/>
            <p:nvPr/>
          </p:nvCxnSpPr>
          <p:spPr>
            <a:xfrm rot="16200000" flipH="1">
              <a:off x="6972290" y="2399831"/>
              <a:ext cx="533400" cy="3057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2095457" y="2475961"/>
              <a:ext cx="457200" cy="2296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2628635" y="3238707"/>
              <a:ext cx="457200" cy="2281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0800000" flipV="1">
              <a:off x="2743142" y="2209800"/>
              <a:ext cx="2972375" cy="7731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4662218" y="2423713"/>
              <a:ext cx="504825" cy="381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3314806" y="2856893"/>
              <a:ext cx="1143000" cy="1536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flipH="1">
              <a:off x="5105256" y="3276738"/>
              <a:ext cx="304800" cy="1521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flipV="1">
              <a:off x="4039175" y="3124200"/>
              <a:ext cx="762109" cy="5445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3070757" y="1938325"/>
              <a:ext cx="1470025" cy="21431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7004680" y="3891964"/>
              <a:ext cx="1458913" cy="2281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6052348" y="3472202"/>
              <a:ext cx="1535113" cy="11439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0800000" flipV="1">
              <a:off x="6095826" y="3048000"/>
              <a:ext cx="1219971" cy="4683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0800000" flipV="1">
              <a:off x="5409778" y="2362200"/>
              <a:ext cx="780007"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053332" y="2217738"/>
              <a:ext cx="2286327"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9305381" y="1196730"/>
            <a:ext cx="1175047" cy="523220"/>
          </a:xfrm>
          <a:prstGeom prst="rect">
            <a:avLst/>
          </a:prstGeom>
          <a:noFill/>
        </p:spPr>
        <p:txBody>
          <a:bodyPr wrap="square" rtlCol="0">
            <a:spAutoFit/>
          </a:bodyPr>
          <a:lstStyle/>
          <a:p>
            <a:r>
              <a:rPr lang="mr-IN" sz="2800" dirty="0"/>
              <a:t>…</a:t>
            </a:r>
            <a:endParaRPr lang="en-US" sz="2800" dirty="0"/>
          </a:p>
        </p:txBody>
      </p:sp>
    </p:spTree>
    <p:extLst>
      <p:ext uri="{BB962C8B-B14F-4D97-AF65-F5344CB8AC3E}">
        <p14:creationId xmlns:p14="http://schemas.microsoft.com/office/powerpoint/2010/main" val="1534369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471" y="154983"/>
            <a:ext cx="11639227" cy="687838"/>
          </a:xfrm>
        </p:spPr>
        <p:txBody>
          <a:bodyPr>
            <a:normAutofit fontScale="90000"/>
          </a:bodyPr>
          <a:lstStyle/>
          <a:p>
            <a:r>
              <a:rPr lang="en-US" dirty="0"/>
              <a:t>How the Internet grows and improves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4024" y="1040529"/>
            <a:ext cx="9574305" cy="5846708"/>
          </a:xfrm>
        </p:spPr>
      </p:pic>
      <p:cxnSp>
        <p:nvCxnSpPr>
          <p:cNvPr id="6" name="Straight Connector 5"/>
          <p:cNvCxnSpPr/>
          <p:nvPr/>
        </p:nvCxnSpPr>
        <p:spPr>
          <a:xfrm flipV="1">
            <a:off x="3011357" y="3200400"/>
            <a:ext cx="847949" cy="11730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859306" y="3200400"/>
            <a:ext cx="361918" cy="55439"/>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950830" y="3257982"/>
            <a:ext cx="270395" cy="230106"/>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11357" y="3319849"/>
            <a:ext cx="486030" cy="538473"/>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1365813" y="3200400"/>
            <a:ext cx="1645544" cy="117306"/>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221225" y="2939343"/>
            <a:ext cx="1814879" cy="318639"/>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6036104" y="2939343"/>
            <a:ext cx="224654" cy="170442"/>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6260759" y="3109786"/>
            <a:ext cx="486030" cy="150338"/>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6746788" y="3641125"/>
            <a:ext cx="2" cy="1438875"/>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6746790" y="3641125"/>
            <a:ext cx="675502" cy="148280"/>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6260758" y="2767831"/>
            <a:ext cx="639275" cy="341953"/>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746789" y="3260124"/>
            <a:ext cx="0" cy="378858"/>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6746789" y="3257982"/>
            <a:ext cx="1294190" cy="662047"/>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8040979" y="3517557"/>
            <a:ext cx="1057916" cy="402472"/>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8910697" y="3227294"/>
            <a:ext cx="188198" cy="288120"/>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900033" y="2767831"/>
            <a:ext cx="2010664" cy="459463"/>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8910698" y="3225151"/>
            <a:ext cx="606443" cy="94698"/>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9517141" y="3319849"/>
            <a:ext cx="1224165"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8816454" y="4553804"/>
            <a:ext cx="1009934" cy="858112"/>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8816454" y="3515414"/>
            <a:ext cx="282441" cy="1038390"/>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497387" y="3858322"/>
            <a:ext cx="1454672" cy="1124538"/>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4627756" y="4982860"/>
            <a:ext cx="324303" cy="340765"/>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3950830" y="3488088"/>
            <a:ext cx="32587" cy="150894"/>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3004824" y="3317706"/>
            <a:ext cx="978593" cy="318639"/>
          </a:xfrm>
          <a:prstGeom prst="line">
            <a:avLst/>
          </a:prstGeom>
          <a:ln w="38100">
            <a:solidFill>
              <a:schemeClr val="accent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9517141" y="3317706"/>
            <a:ext cx="309247" cy="2094210"/>
          </a:xfrm>
          <a:prstGeom prst="line">
            <a:avLst/>
          </a:prstGeom>
          <a:ln w="38100">
            <a:solidFill>
              <a:schemeClr val="accent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6746788" y="5080000"/>
            <a:ext cx="166959" cy="1497263"/>
          </a:xfrm>
          <a:prstGeom prst="line">
            <a:avLst/>
          </a:prstGeom>
          <a:ln w="38100">
            <a:solidFill>
              <a:schemeClr val="accent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1556900" y="3811131"/>
            <a:ext cx="8988552" cy="3108543"/>
          </a:xfrm>
          <a:prstGeom prst="rect">
            <a:avLst/>
          </a:prstGeom>
          <a:solidFill>
            <a:schemeClr val="bg1"/>
          </a:solidFill>
          <a:ln w="28575">
            <a:solidFill>
              <a:schemeClr val="tx1"/>
            </a:solidFill>
          </a:ln>
        </p:spPr>
        <p:txBody>
          <a:bodyPr wrap="square" rtlCol="0">
            <a:spAutoFit/>
          </a:bodyPr>
          <a:lstStyle/>
          <a:p>
            <a:r>
              <a:rPr lang="en-US" sz="2800" b="1" dirty="0"/>
              <a:t>Building a new link between San Francisco and Miami would be helpful.</a:t>
            </a:r>
          </a:p>
          <a:p>
            <a:r>
              <a:rPr lang="en-US" sz="2800" dirty="0"/>
              <a:t>ISPs operating in Miami will be very happy to let you connect for free (peer) because you’re offering a shorter route to San Francisco and all of Asia &amp; South America.  ISPs operating in San Francisco will be less enthusiastic about peering because you’re just offering faster access to Miami and Atlanta.</a:t>
            </a:r>
          </a:p>
        </p:txBody>
      </p:sp>
      <p:sp>
        <p:nvSpPr>
          <p:cNvPr id="112" name="TextBox 111"/>
          <p:cNvSpPr txBox="1"/>
          <p:nvPr/>
        </p:nvSpPr>
        <p:spPr>
          <a:xfrm>
            <a:off x="5136501" y="2051253"/>
            <a:ext cx="5052560" cy="523220"/>
          </a:xfrm>
          <a:prstGeom prst="rect">
            <a:avLst/>
          </a:prstGeom>
          <a:solidFill>
            <a:schemeClr val="bg1"/>
          </a:solidFill>
          <a:ln w="28575">
            <a:solidFill>
              <a:schemeClr val="tx1"/>
            </a:solidFill>
          </a:ln>
        </p:spPr>
        <p:txBody>
          <a:bodyPr wrap="square" rtlCol="0">
            <a:spAutoFit/>
          </a:bodyPr>
          <a:lstStyle/>
          <a:p>
            <a:r>
              <a:rPr lang="en-US" sz="2800" dirty="0"/>
              <a:t>How about a Tokyo-Sydney link?</a:t>
            </a:r>
          </a:p>
        </p:txBody>
      </p:sp>
      <p:sp>
        <p:nvSpPr>
          <p:cNvPr id="113" name="TextBox 112"/>
          <p:cNvSpPr txBox="1"/>
          <p:nvPr/>
        </p:nvSpPr>
        <p:spPr>
          <a:xfrm>
            <a:off x="50799" y="4940590"/>
            <a:ext cx="6378542" cy="523220"/>
          </a:xfrm>
          <a:prstGeom prst="rect">
            <a:avLst/>
          </a:prstGeom>
          <a:solidFill>
            <a:schemeClr val="bg1"/>
          </a:solidFill>
          <a:ln w="28575">
            <a:solidFill>
              <a:schemeClr val="tx1"/>
            </a:solidFill>
          </a:ln>
        </p:spPr>
        <p:txBody>
          <a:bodyPr wrap="square" rtlCol="0">
            <a:spAutoFit/>
          </a:bodyPr>
          <a:lstStyle/>
          <a:p>
            <a:r>
              <a:rPr lang="en-US" sz="2800" dirty="0"/>
              <a:t>How about </a:t>
            </a:r>
            <a:r>
              <a:rPr lang="en-US" sz="2800"/>
              <a:t>a Johannesburg-Antarctica link</a:t>
            </a:r>
            <a:r>
              <a:rPr lang="en-US" sz="2800" dirty="0"/>
              <a:t>?</a:t>
            </a:r>
          </a:p>
        </p:txBody>
      </p:sp>
      <p:grpSp>
        <p:nvGrpSpPr>
          <p:cNvPr id="33" name="Group 32">
            <a:extLst>
              <a:ext uri="{FF2B5EF4-FFF2-40B4-BE49-F238E27FC236}">
                <a16:creationId xmlns:a16="http://schemas.microsoft.com/office/drawing/2014/main" id="{06C3E329-B60A-C04E-B306-8D58590866FB}"/>
              </a:ext>
            </a:extLst>
          </p:cNvPr>
          <p:cNvGrpSpPr/>
          <p:nvPr/>
        </p:nvGrpSpPr>
        <p:grpSpPr>
          <a:xfrm>
            <a:off x="10963698" y="3563535"/>
            <a:ext cx="929898" cy="884264"/>
            <a:chOff x="10763181" y="2345404"/>
            <a:chExt cx="1139517" cy="1083596"/>
          </a:xfrm>
        </p:grpSpPr>
        <p:sp>
          <p:nvSpPr>
            <p:cNvPr id="35" name="Octagon 34">
              <a:extLst>
                <a:ext uri="{FF2B5EF4-FFF2-40B4-BE49-F238E27FC236}">
                  <a16:creationId xmlns:a16="http://schemas.microsoft.com/office/drawing/2014/main" id="{A82559A1-A3E9-234F-8515-61A54A655607}"/>
                </a:ext>
              </a:extLst>
            </p:cNvPr>
            <p:cNvSpPr/>
            <p:nvPr/>
          </p:nvSpPr>
          <p:spPr>
            <a:xfrm>
              <a:off x="10763181" y="2345404"/>
              <a:ext cx="1139517" cy="1083596"/>
            </a:xfrm>
            <a:prstGeom prst="octagon">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6" name="Octagon 35">
              <a:extLst>
                <a:ext uri="{FF2B5EF4-FFF2-40B4-BE49-F238E27FC236}">
                  <a16:creationId xmlns:a16="http://schemas.microsoft.com/office/drawing/2014/main" id="{C7534787-02ED-5F41-9025-429DA1F29B5B}"/>
                </a:ext>
              </a:extLst>
            </p:cNvPr>
            <p:cNvSpPr/>
            <p:nvPr/>
          </p:nvSpPr>
          <p:spPr>
            <a:xfrm>
              <a:off x="10805912" y="2396681"/>
              <a:ext cx="1045509" cy="991382"/>
            </a:xfrm>
            <a:prstGeom prst="octagon">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E06CE3CF-3A9F-344B-913B-BF3D3BBF8477}"/>
                </a:ext>
              </a:extLst>
            </p:cNvPr>
            <p:cNvSpPr/>
            <p:nvPr/>
          </p:nvSpPr>
          <p:spPr>
            <a:xfrm>
              <a:off x="10763181" y="2345404"/>
              <a:ext cx="1139517" cy="1083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Arial" panose="020B0604020202020204" pitchFamily="34" charset="0"/>
                  <a:cs typeface="Arial" panose="020B0604020202020204" pitchFamily="34" charset="0"/>
                </a:rPr>
                <a:t>STOP</a:t>
              </a:r>
              <a:br>
                <a:rPr lang="en-US" sz="1600" b="1"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and</a:t>
              </a:r>
              <a:br>
                <a:rPr lang="en-US" sz="1600" b="1" dirty="0">
                  <a:solidFill>
                    <a:schemeClr val="bg1"/>
                  </a:solidFill>
                  <a:latin typeface="Arial" panose="020B0604020202020204" pitchFamily="34" charset="0"/>
                  <a:cs typeface="Arial" panose="020B0604020202020204" pitchFamily="34" charset="0"/>
                </a:rPr>
              </a:br>
              <a:r>
                <a:rPr lang="en-US" sz="1600" b="1" dirty="0">
                  <a:solidFill>
                    <a:schemeClr val="bg1"/>
                  </a:solidFill>
                  <a:latin typeface="Arial" panose="020B0604020202020204" pitchFamily="34" charset="0"/>
                  <a:cs typeface="Arial" panose="020B0604020202020204" pitchFamily="34" charset="0"/>
                </a:rPr>
                <a:t>THINK</a:t>
              </a:r>
            </a:p>
          </p:txBody>
        </p:sp>
      </p:grpSp>
    </p:spTree>
    <p:extLst>
      <p:ext uri="{BB962C8B-B14F-4D97-AF65-F5344CB8AC3E}">
        <p14:creationId xmlns:p14="http://schemas.microsoft.com/office/powerpoint/2010/main" val="89802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11"/>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9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1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0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13"/>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1" grpId="1" animBg="1"/>
      <p:bldP spid="112" grpId="0" animBg="1"/>
      <p:bldP spid="112" grpId="1" animBg="1"/>
      <p:bldP spid="113" grpId="0" animBg="1"/>
      <p:bldP spid="11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4FFA0-6B17-AD4E-980C-66E978FF831F}"/>
              </a:ext>
            </a:extLst>
          </p:cNvPr>
          <p:cNvSpPr>
            <a:spLocks noGrp="1"/>
          </p:cNvSpPr>
          <p:nvPr>
            <p:ph type="title"/>
          </p:nvPr>
        </p:nvSpPr>
        <p:spPr/>
        <p:txBody>
          <a:bodyPr/>
          <a:lstStyle/>
          <a:p>
            <a:r>
              <a:rPr lang="en-US" dirty="0"/>
              <a:t>Visualization of undersea Internet cables</a:t>
            </a:r>
          </a:p>
        </p:txBody>
      </p:sp>
      <p:sp>
        <p:nvSpPr>
          <p:cNvPr id="3" name="Content Placeholder 2">
            <a:extLst>
              <a:ext uri="{FF2B5EF4-FFF2-40B4-BE49-F238E27FC236}">
                <a16:creationId xmlns:a16="http://schemas.microsoft.com/office/drawing/2014/main" id="{32121010-33E8-FD44-90DB-1C7D28BA7B3C}"/>
              </a:ext>
            </a:extLst>
          </p:cNvPr>
          <p:cNvSpPr>
            <a:spLocks noGrp="1"/>
          </p:cNvSpPr>
          <p:nvPr>
            <p:ph idx="1"/>
          </p:nvPr>
        </p:nvSpPr>
        <p:spPr>
          <a:xfrm>
            <a:off x="263471" y="5819613"/>
            <a:ext cx="11639227" cy="922149"/>
          </a:xfrm>
        </p:spPr>
        <p:txBody>
          <a:bodyPr>
            <a:normAutofit fontScale="47500" lnSpcReduction="20000"/>
          </a:bodyPr>
          <a:lstStyle/>
          <a:p>
            <a:r>
              <a:rPr lang="en-US" dirty="0">
                <a:hlinkClick r:id="rId3"/>
              </a:rPr>
              <a:t>https://www.nytimes.com/interactive/2019/03/10/technology/internet-cables-oceans.html</a:t>
            </a:r>
            <a:r>
              <a:rPr lang="en-US" dirty="0"/>
              <a:t> </a:t>
            </a:r>
          </a:p>
          <a:p>
            <a:r>
              <a:rPr lang="en-US" dirty="0">
                <a:hlinkClick r:id="rId4"/>
              </a:rPr>
              <a:t>https://www.submarinecablemap.com/</a:t>
            </a:r>
            <a:endParaRPr lang="en-US" dirty="0"/>
          </a:p>
          <a:p>
            <a:r>
              <a:rPr lang="en-US" u="sng" dirty="0">
                <a:hlinkClick r:id="rId5"/>
              </a:rPr>
              <a:t>https://www2.telegeography.com/submarine-cable-faqs-frequently-asked-questions</a:t>
            </a:r>
            <a:endParaRPr lang="en-US" dirty="0"/>
          </a:p>
        </p:txBody>
      </p:sp>
      <p:pic>
        <p:nvPicPr>
          <p:cNvPr id="5" name="Picture 4">
            <a:extLst>
              <a:ext uri="{FF2B5EF4-FFF2-40B4-BE49-F238E27FC236}">
                <a16:creationId xmlns:a16="http://schemas.microsoft.com/office/drawing/2014/main" id="{DA09458C-5F9B-6F43-B925-FDEB177B568C}"/>
              </a:ext>
            </a:extLst>
          </p:cNvPr>
          <p:cNvPicPr>
            <a:picLocks noChangeAspect="1"/>
          </p:cNvPicPr>
          <p:nvPr/>
        </p:nvPicPr>
        <p:blipFill>
          <a:blip r:embed="rId6"/>
          <a:stretch>
            <a:fillRect/>
          </a:stretch>
        </p:blipFill>
        <p:spPr>
          <a:xfrm>
            <a:off x="2709953" y="1038386"/>
            <a:ext cx="6772093" cy="4609329"/>
          </a:xfrm>
          <a:prstGeom prst="rect">
            <a:avLst/>
          </a:prstGeom>
        </p:spPr>
      </p:pic>
    </p:spTree>
    <p:extLst>
      <p:ext uri="{BB962C8B-B14F-4D97-AF65-F5344CB8AC3E}">
        <p14:creationId xmlns:p14="http://schemas.microsoft.com/office/powerpoint/2010/main" val="2477326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01EF04-6E86-074B-AF89-C48E3B1CA821}"/>
              </a:ext>
            </a:extLst>
          </p:cNvPr>
          <p:cNvSpPr>
            <a:spLocks noGrp="1"/>
          </p:cNvSpPr>
          <p:nvPr>
            <p:ph type="title"/>
          </p:nvPr>
        </p:nvSpPr>
        <p:spPr/>
        <p:txBody>
          <a:bodyPr/>
          <a:lstStyle/>
          <a:p>
            <a:r>
              <a:rPr lang="en-US" dirty="0"/>
              <a:t>Intermission</a:t>
            </a:r>
          </a:p>
        </p:txBody>
      </p:sp>
      <p:sp>
        <p:nvSpPr>
          <p:cNvPr id="5" name="Text Placeholder 4">
            <a:extLst>
              <a:ext uri="{FF2B5EF4-FFF2-40B4-BE49-F238E27FC236}">
                <a16:creationId xmlns:a16="http://schemas.microsoft.com/office/drawing/2014/main" id="{6D9BFB54-DA3E-E642-B97E-9D7B0436CA2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41330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Last Lecture</a:t>
            </a:r>
          </a:p>
        </p:txBody>
      </p:sp>
      <p:sp>
        <p:nvSpPr>
          <p:cNvPr id="3" name="Content Placeholder 2"/>
          <p:cNvSpPr>
            <a:spLocks noGrp="1"/>
          </p:cNvSpPr>
          <p:nvPr>
            <p:ph idx="1"/>
          </p:nvPr>
        </p:nvSpPr>
        <p:spPr/>
        <p:txBody>
          <a:bodyPr/>
          <a:lstStyle/>
          <a:p>
            <a:r>
              <a:rPr lang="en-US" dirty="0"/>
              <a:t>Gave a high-level view of the Internet</a:t>
            </a:r>
          </a:p>
          <a:p>
            <a:r>
              <a:rPr lang="en-US" dirty="0"/>
              <a:t>Various physical media and access network types are used</a:t>
            </a:r>
          </a:p>
          <a:p>
            <a:r>
              <a:rPr lang="en-US" dirty="0"/>
              <a:t>It’s loosely-couple and de-centralized</a:t>
            </a:r>
          </a:p>
          <a:p>
            <a:pPr lvl="1"/>
            <a:r>
              <a:rPr lang="en-US" dirty="0"/>
              <a:t>Everyone’s invited to the Internet, assuming you follow the protocols and can somehow connect.</a:t>
            </a:r>
          </a:p>
          <a:p>
            <a:r>
              <a:rPr lang="en-US" dirty="0"/>
              <a:t>A </a:t>
            </a:r>
            <a:r>
              <a:rPr lang="en-US" b="1" i="1" dirty="0">
                <a:solidFill>
                  <a:schemeClr val="accent6"/>
                </a:solidFill>
              </a:rPr>
              <a:t>protocol</a:t>
            </a:r>
            <a:r>
              <a:rPr lang="en-US" i="1" dirty="0">
                <a:solidFill>
                  <a:schemeClr val="accent6"/>
                </a:solidFill>
              </a:rPr>
              <a:t> </a:t>
            </a:r>
            <a:r>
              <a:rPr lang="en-US" dirty="0"/>
              <a:t>is a set of rules for communication.</a:t>
            </a:r>
          </a:p>
          <a:p>
            <a:r>
              <a:rPr lang="en-US" dirty="0"/>
              <a:t>Telephone network uses circuit switching (</a:t>
            </a:r>
            <a:r>
              <a:rPr lang="en-US" i="1" dirty="0"/>
              <a:t>reserves</a:t>
            </a:r>
            <a:r>
              <a:rPr lang="en-US" dirty="0"/>
              <a:t> end-to-end path).</a:t>
            </a:r>
          </a:p>
          <a:p>
            <a:r>
              <a:rPr lang="en-US" dirty="0"/>
              <a:t>Internet uses packet switching (store-and-forwarded along path)</a:t>
            </a:r>
          </a:p>
          <a:p>
            <a:pPr lvl="1"/>
            <a:r>
              <a:rPr lang="en-US" dirty="0"/>
              <a:t>Delivery is “best effort,” not guaranteed.</a:t>
            </a:r>
          </a:p>
        </p:txBody>
      </p:sp>
    </p:spTree>
    <p:extLst>
      <p:ext uri="{BB962C8B-B14F-4D97-AF65-F5344CB8AC3E}">
        <p14:creationId xmlns:p14="http://schemas.microsoft.com/office/powerpoint/2010/main" val="141440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a:t>
            </a:r>
            <a:r>
              <a:rPr lang="en-US" b="1" dirty="0"/>
              <a:t>layers</a:t>
            </a:r>
            <a:r>
              <a:rPr lang="en-US" dirty="0"/>
              <a:t> typically involved in the WWW</a:t>
            </a:r>
          </a:p>
        </p:txBody>
      </p:sp>
      <p:sp>
        <p:nvSpPr>
          <p:cNvPr id="3" name="Content Placeholder 2"/>
          <p:cNvSpPr>
            <a:spLocks noGrp="1"/>
          </p:cNvSpPr>
          <p:nvPr>
            <p:ph idx="1"/>
          </p:nvPr>
        </p:nvSpPr>
        <p:spPr/>
        <p:txBody>
          <a:bodyPr/>
          <a:lstStyle/>
          <a:p>
            <a:pPr marL="0" indent="0">
              <a:buNone/>
            </a:pPr>
            <a:r>
              <a:rPr lang="en-US" dirty="0"/>
              <a:t>Networking involved many different protocols with different jobs:</a:t>
            </a:r>
          </a:p>
          <a:p>
            <a:r>
              <a:rPr lang="en-US" i="1" dirty="0">
                <a:solidFill>
                  <a:schemeClr val="accent6"/>
                </a:solidFill>
              </a:rPr>
              <a:t>HTTP </a:t>
            </a:r>
            <a:r>
              <a:rPr lang="mr-IN" dirty="0"/>
              <a:t>–</a:t>
            </a:r>
            <a:r>
              <a:rPr lang="en-US" dirty="0"/>
              <a:t> get web pages, images, etc. and post data to servers</a:t>
            </a:r>
          </a:p>
          <a:p>
            <a:pPr lvl="1"/>
            <a:r>
              <a:rPr lang="en-US" dirty="0"/>
              <a:t>Handles URLs, redirects, caching, proxies, cookies</a:t>
            </a:r>
          </a:p>
          <a:p>
            <a:r>
              <a:rPr lang="en-US" i="1" dirty="0">
                <a:solidFill>
                  <a:schemeClr val="accent6"/>
                </a:solidFill>
              </a:rPr>
              <a:t>TLS</a:t>
            </a:r>
            <a:r>
              <a:rPr lang="en-US" dirty="0"/>
              <a:t> </a:t>
            </a:r>
            <a:r>
              <a:rPr lang="mr-IN" dirty="0"/>
              <a:t>–</a:t>
            </a:r>
            <a:r>
              <a:rPr lang="en-US" dirty="0"/>
              <a:t> encrypt traffic </a:t>
            </a:r>
            <a:r>
              <a:rPr lang="en-US" sz="2400" dirty="0"/>
              <a:t>(optional, but nowadays almost universal</a:t>
            </a:r>
            <a:r>
              <a:rPr lang="en-US" dirty="0"/>
              <a:t>)</a:t>
            </a:r>
          </a:p>
          <a:p>
            <a:r>
              <a:rPr lang="en-US" i="1" dirty="0">
                <a:solidFill>
                  <a:schemeClr val="accent6"/>
                </a:solidFill>
              </a:rPr>
              <a:t>TCP</a:t>
            </a:r>
            <a:r>
              <a:rPr lang="en-US" dirty="0"/>
              <a:t> </a:t>
            </a:r>
            <a:r>
              <a:rPr lang="mr-IN" dirty="0"/>
              <a:t>–</a:t>
            </a:r>
            <a:r>
              <a:rPr lang="en-US" dirty="0"/>
              <a:t> byte streams (ordering, delivery confirmation, pacing)</a:t>
            </a:r>
          </a:p>
          <a:p>
            <a:pPr lvl="1"/>
            <a:r>
              <a:rPr lang="en-US" dirty="0"/>
              <a:t>Gives a file-like interface to network connections (read and write byte[])</a:t>
            </a:r>
          </a:p>
          <a:p>
            <a:pPr lvl="1"/>
            <a:r>
              <a:rPr lang="en-US" dirty="0"/>
              <a:t>Handles limited packet size, dropped &amp; reordered packets.</a:t>
            </a:r>
          </a:p>
          <a:p>
            <a:r>
              <a:rPr lang="en-US" i="1" dirty="0">
                <a:solidFill>
                  <a:schemeClr val="accent6"/>
                </a:solidFill>
              </a:rPr>
              <a:t>IP</a:t>
            </a:r>
            <a:r>
              <a:rPr lang="en-US" dirty="0"/>
              <a:t> </a:t>
            </a:r>
            <a:r>
              <a:rPr lang="mr-IN" dirty="0"/>
              <a:t>–</a:t>
            </a:r>
            <a:r>
              <a:rPr lang="en-US" dirty="0"/>
              <a:t> forward packets across multiple hops</a:t>
            </a:r>
          </a:p>
          <a:p>
            <a:pPr lvl="1"/>
            <a:r>
              <a:rPr lang="en-US" dirty="0"/>
              <a:t>Makes best-effort attempt to route packets to their destination IP address</a:t>
            </a:r>
          </a:p>
          <a:p>
            <a:r>
              <a:rPr lang="en-US" i="1" dirty="0">
                <a:solidFill>
                  <a:schemeClr val="accent6"/>
                </a:solidFill>
              </a:rPr>
              <a:t>Ethernet/</a:t>
            </a:r>
            <a:r>
              <a:rPr lang="en-US" i="1" dirty="0" err="1">
                <a:solidFill>
                  <a:schemeClr val="accent6"/>
                </a:solidFill>
              </a:rPr>
              <a:t>Wifi</a:t>
            </a:r>
            <a:r>
              <a:rPr lang="en-US" dirty="0"/>
              <a:t> </a:t>
            </a:r>
            <a:r>
              <a:rPr lang="mr-IN" dirty="0"/>
              <a:t>–</a:t>
            </a:r>
            <a:r>
              <a:rPr lang="en-US" dirty="0"/>
              <a:t> share a communication link with multiple local devices.</a:t>
            </a:r>
          </a:p>
        </p:txBody>
      </p:sp>
    </p:spTree>
    <p:extLst>
      <p:ext uri="{BB962C8B-B14F-4D97-AF65-F5344CB8AC3E}">
        <p14:creationId xmlns:p14="http://schemas.microsoft.com/office/powerpoint/2010/main" val="1571699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Layers add additional </a:t>
            </a:r>
            <a:r>
              <a:rPr lang="en-US" b="1" dirty="0"/>
              <a:t>header</a:t>
            </a:r>
            <a:r>
              <a:rPr lang="en-US" dirty="0"/>
              <a:t> bytes to packets</a:t>
            </a:r>
          </a:p>
        </p:txBody>
      </p:sp>
      <p:sp>
        <p:nvSpPr>
          <p:cNvPr id="4" name="Rectangle 3"/>
          <p:cNvSpPr/>
          <p:nvPr/>
        </p:nvSpPr>
        <p:spPr>
          <a:xfrm>
            <a:off x="711199" y="1190783"/>
            <a:ext cx="4673600" cy="5531746"/>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tx1"/>
                </a:solidFill>
              </a:rPr>
              <a:t>Ethernet Packet</a:t>
            </a:r>
          </a:p>
          <a:p>
            <a:pPr algn="ctr"/>
            <a:r>
              <a:rPr lang="en-US" sz="2800" i="1" dirty="0">
                <a:solidFill>
                  <a:schemeClr val="tx1"/>
                </a:solidFill>
              </a:rPr>
              <a:t>MAC addresses, CRC, etc.</a:t>
            </a:r>
          </a:p>
          <a:p>
            <a:pPr algn="ctr"/>
            <a:endParaRPr lang="en-US" sz="2800" dirty="0">
              <a:solidFill>
                <a:schemeClr val="tx1"/>
              </a:solidFill>
            </a:endParaRPr>
          </a:p>
          <a:p>
            <a:pPr algn="ctr"/>
            <a:r>
              <a:rPr lang="en-US" sz="2800" dirty="0">
                <a:solidFill>
                  <a:schemeClr val="tx1"/>
                </a:solidFill>
              </a:rPr>
              <a:t>Ethernet payload</a:t>
            </a:r>
          </a:p>
        </p:txBody>
      </p:sp>
      <p:sp>
        <p:nvSpPr>
          <p:cNvPr id="5" name="Rectangle 4"/>
          <p:cNvSpPr/>
          <p:nvPr/>
        </p:nvSpPr>
        <p:spPr>
          <a:xfrm>
            <a:off x="829732" y="2150530"/>
            <a:ext cx="4436534" cy="445346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tx1"/>
                </a:solidFill>
              </a:rPr>
              <a:t>IP Packet</a:t>
            </a:r>
          </a:p>
          <a:p>
            <a:pPr algn="ctr"/>
            <a:r>
              <a:rPr lang="en-US" sz="2800" i="1" dirty="0">
                <a:solidFill>
                  <a:schemeClr val="tx1"/>
                </a:solidFill>
              </a:rPr>
              <a:t>IP addresses, TTL, etc.</a:t>
            </a:r>
          </a:p>
          <a:p>
            <a:pPr algn="ctr"/>
            <a:endParaRPr lang="en-US" sz="2800" i="1" dirty="0">
              <a:solidFill>
                <a:schemeClr val="tx1"/>
              </a:solidFill>
            </a:endParaRPr>
          </a:p>
          <a:p>
            <a:pPr algn="ctr"/>
            <a:r>
              <a:rPr lang="en-US" sz="2800" dirty="0">
                <a:solidFill>
                  <a:schemeClr val="tx1"/>
                </a:solidFill>
              </a:rPr>
              <a:t>IP payload</a:t>
            </a:r>
          </a:p>
        </p:txBody>
      </p:sp>
      <p:sp>
        <p:nvSpPr>
          <p:cNvPr id="6" name="Rectangle 5"/>
          <p:cNvSpPr/>
          <p:nvPr/>
        </p:nvSpPr>
        <p:spPr>
          <a:xfrm>
            <a:off x="982132" y="3149599"/>
            <a:ext cx="4148667" cy="3302001"/>
          </a:xfrm>
          <a:prstGeom prst="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tx1"/>
                </a:solidFill>
              </a:rPr>
              <a:t>TCP Packet</a:t>
            </a:r>
          </a:p>
          <a:p>
            <a:pPr algn="ctr"/>
            <a:r>
              <a:rPr lang="en-US" sz="2800" i="1" dirty="0">
                <a:solidFill>
                  <a:schemeClr val="tx1"/>
                </a:solidFill>
              </a:rPr>
              <a:t>Port #, sequence #, </a:t>
            </a:r>
            <a:r>
              <a:rPr lang="en-US" sz="2800" i="1" dirty="0" err="1">
                <a:solidFill>
                  <a:schemeClr val="tx1"/>
                </a:solidFill>
              </a:rPr>
              <a:t>ack</a:t>
            </a:r>
            <a:r>
              <a:rPr lang="en-US" sz="2800" i="1" dirty="0">
                <a:solidFill>
                  <a:schemeClr val="tx1"/>
                </a:solidFill>
              </a:rPr>
              <a:t> #, etc.</a:t>
            </a:r>
          </a:p>
          <a:p>
            <a:pPr algn="ctr"/>
            <a:endParaRPr lang="en-US" sz="2800" i="1" dirty="0">
              <a:solidFill>
                <a:schemeClr val="tx1"/>
              </a:solidFill>
            </a:endParaRPr>
          </a:p>
          <a:p>
            <a:pPr algn="ctr"/>
            <a:r>
              <a:rPr lang="en-US" sz="2800" dirty="0">
                <a:solidFill>
                  <a:schemeClr val="tx1"/>
                </a:solidFill>
              </a:rPr>
              <a:t>TCP payload </a:t>
            </a:r>
          </a:p>
        </p:txBody>
      </p:sp>
      <p:sp>
        <p:nvSpPr>
          <p:cNvPr id="7" name="Rectangle 6"/>
          <p:cNvSpPr/>
          <p:nvPr/>
        </p:nvSpPr>
        <p:spPr>
          <a:xfrm>
            <a:off x="1134533" y="4114801"/>
            <a:ext cx="3860800" cy="2184400"/>
          </a:xfrm>
          <a:prstGeom prst="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tx1"/>
                </a:solidFill>
              </a:rPr>
              <a:t>HTTP Response</a:t>
            </a:r>
          </a:p>
          <a:p>
            <a:pPr algn="ctr"/>
            <a:r>
              <a:rPr lang="en-US" sz="2800" i="1" dirty="0" err="1">
                <a:solidFill>
                  <a:schemeClr val="tx1"/>
                </a:solidFill>
              </a:rPr>
              <a:t>url</a:t>
            </a:r>
            <a:r>
              <a:rPr lang="en-US" sz="2800" i="1" dirty="0">
                <a:solidFill>
                  <a:schemeClr val="tx1"/>
                </a:solidFill>
              </a:rPr>
              <a:t>, content-type, date, etc.</a:t>
            </a:r>
          </a:p>
          <a:p>
            <a:pPr algn="ctr"/>
            <a:endParaRPr lang="en-US" sz="2800" i="1" dirty="0">
              <a:solidFill>
                <a:schemeClr val="tx1"/>
              </a:solidFill>
            </a:endParaRPr>
          </a:p>
          <a:p>
            <a:pPr algn="ctr"/>
            <a:r>
              <a:rPr lang="en-US" sz="2800" dirty="0">
                <a:solidFill>
                  <a:schemeClr val="tx1"/>
                </a:solidFill>
              </a:rPr>
              <a:t>&lt;html&gt;&lt;body&gt;&lt;h1&gt;My great page&lt;/h1&gt;&lt;p&gt;</a:t>
            </a:r>
            <a:r>
              <a:rPr lang="mr-IN" sz="2800" dirty="0">
                <a:solidFill>
                  <a:schemeClr val="tx1"/>
                </a:solidFill>
              </a:rPr>
              <a:t>…</a:t>
            </a:r>
            <a:endParaRPr lang="en-US" sz="2800" dirty="0">
              <a:solidFill>
                <a:schemeClr val="tx1"/>
              </a:solidFill>
            </a:endParaRPr>
          </a:p>
        </p:txBody>
      </p:sp>
      <p:sp>
        <p:nvSpPr>
          <p:cNvPr id="8" name="Rectangle 7"/>
          <p:cNvSpPr/>
          <p:nvPr/>
        </p:nvSpPr>
        <p:spPr>
          <a:xfrm>
            <a:off x="6671733" y="1190783"/>
            <a:ext cx="4673600" cy="5531746"/>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tx1"/>
                </a:solidFill>
              </a:rPr>
              <a:t>Ethernet Packet</a:t>
            </a:r>
          </a:p>
          <a:p>
            <a:pPr algn="ctr"/>
            <a:r>
              <a:rPr lang="en-US" sz="2800" i="1" dirty="0">
                <a:solidFill>
                  <a:schemeClr val="tx1"/>
                </a:solidFill>
              </a:rPr>
              <a:t>MAC addresses, CRC, etc.</a:t>
            </a:r>
          </a:p>
        </p:txBody>
      </p:sp>
      <p:sp>
        <p:nvSpPr>
          <p:cNvPr id="9" name="Rectangle 8"/>
          <p:cNvSpPr/>
          <p:nvPr/>
        </p:nvSpPr>
        <p:spPr>
          <a:xfrm>
            <a:off x="6790266" y="2150530"/>
            <a:ext cx="4436534" cy="445346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tx1"/>
                </a:solidFill>
              </a:rPr>
              <a:t>IP Packet</a:t>
            </a:r>
          </a:p>
          <a:p>
            <a:pPr algn="ctr"/>
            <a:r>
              <a:rPr lang="en-US" sz="2800" i="1" dirty="0">
                <a:solidFill>
                  <a:schemeClr val="tx1"/>
                </a:solidFill>
              </a:rPr>
              <a:t>IP addresses, TTL, etc.</a:t>
            </a:r>
          </a:p>
        </p:txBody>
      </p:sp>
      <p:sp>
        <p:nvSpPr>
          <p:cNvPr id="10" name="Rectangle 9"/>
          <p:cNvSpPr/>
          <p:nvPr/>
        </p:nvSpPr>
        <p:spPr>
          <a:xfrm>
            <a:off x="6942666" y="3149599"/>
            <a:ext cx="4148667" cy="3302001"/>
          </a:xfrm>
          <a:prstGeom prst="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tx1"/>
                </a:solidFill>
              </a:rPr>
              <a:t>TCP Packet</a:t>
            </a:r>
          </a:p>
          <a:p>
            <a:pPr algn="ctr"/>
            <a:r>
              <a:rPr lang="en-US" sz="2800" i="1" dirty="0">
                <a:solidFill>
                  <a:schemeClr val="tx1"/>
                </a:solidFill>
              </a:rPr>
              <a:t>Port #, sequence #, </a:t>
            </a:r>
            <a:r>
              <a:rPr lang="en-US" sz="2800" i="1" dirty="0" err="1">
                <a:solidFill>
                  <a:schemeClr val="tx1"/>
                </a:solidFill>
              </a:rPr>
              <a:t>ack</a:t>
            </a:r>
            <a:r>
              <a:rPr lang="en-US" sz="2800" i="1" dirty="0">
                <a:solidFill>
                  <a:schemeClr val="tx1"/>
                </a:solidFill>
              </a:rPr>
              <a:t> #, etc.</a:t>
            </a:r>
          </a:p>
          <a:p>
            <a:pPr algn="ctr"/>
            <a:endParaRPr lang="en-US" sz="2800" dirty="0">
              <a:solidFill>
                <a:schemeClr val="tx1"/>
              </a:solidFill>
            </a:endParaRPr>
          </a:p>
          <a:p>
            <a:pPr algn="ctr"/>
            <a:r>
              <a:rPr lang="en-US" sz="2800" dirty="0">
                <a:solidFill>
                  <a:schemeClr val="tx1"/>
                </a:solidFill>
              </a:rPr>
              <a:t>TCP payload continued</a:t>
            </a:r>
          </a:p>
        </p:txBody>
      </p:sp>
      <p:sp>
        <p:nvSpPr>
          <p:cNvPr id="11" name="Rectangle 10"/>
          <p:cNvSpPr/>
          <p:nvPr/>
        </p:nvSpPr>
        <p:spPr>
          <a:xfrm>
            <a:off x="7095067" y="4114801"/>
            <a:ext cx="3860800" cy="2184400"/>
          </a:xfrm>
          <a:prstGeom prst="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tx1"/>
                </a:solidFill>
              </a:rPr>
              <a:t>HTTP Response Continued</a:t>
            </a:r>
          </a:p>
          <a:p>
            <a:pPr algn="ctr"/>
            <a:endParaRPr lang="en-US" sz="2800" i="1" dirty="0">
              <a:solidFill>
                <a:schemeClr val="tx1"/>
              </a:solidFill>
            </a:endParaRPr>
          </a:p>
          <a:p>
            <a:pPr algn="ctr"/>
            <a:r>
              <a:rPr lang="mr-IN" sz="2800" dirty="0">
                <a:solidFill>
                  <a:schemeClr val="tx1"/>
                </a:solidFill>
              </a:rPr>
              <a:t>…</a:t>
            </a:r>
            <a:r>
              <a:rPr lang="en-US" sz="2800" dirty="0">
                <a:solidFill>
                  <a:schemeClr val="tx1"/>
                </a:solidFill>
              </a:rPr>
              <a:t>and that is all&lt;/p&gt; &lt;/body&gt;&lt;/html&gt;</a:t>
            </a:r>
          </a:p>
        </p:txBody>
      </p:sp>
      <p:sp>
        <p:nvSpPr>
          <p:cNvPr id="12" name="Rectangle 11"/>
          <p:cNvSpPr/>
          <p:nvPr/>
        </p:nvSpPr>
        <p:spPr>
          <a:xfrm>
            <a:off x="4995333" y="4114801"/>
            <a:ext cx="2099734" cy="2184400"/>
          </a:xfrm>
          <a:prstGeom prst="rect">
            <a:avLst/>
          </a:prstGeom>
          <a:noFill/>
          <a:ln>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130799" y="3149599"/>
            <a:ext cx="1811867" cy="3302001"/>
          </a:xfrm>
          <a:prstGeom prst="rect">
            <a:avLst/>
          </a:prstGeom>
          <a:noFill/>
          <a:ln>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850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1"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35137-7C6E-A147-8F06-50E394108DFC}"/>
              </a:ext>
            </a:extLst>
          </p:cNvPr>
          <p:cNvSpPr>
            <a:spLocks noGrp="1"/>
          </p:cNvSpPr>
          <p:nvPr>
            <p:ph type="title"/>
          </p:nvPr>
        </p:nvSpPr>
        <p:spPr/>
        <p:txBody>
          <a:bodyPr/>
          <a:lstStyle/>
          <a:p>
            <a:r>
              <a:rPr lang="en-US" dirty="0"/>
              <a:t>Wireshark demo</a:t>
            </a:r>
          </a:p>
        </p:txBody>
      </p:sp>
      <p:sp>
        <p:nvSpPr>
          <p:cNvPr id="3" name="Text Placeholder 2">
            <a:extLst>
              <a:ext uri="{FF2B5EF4-FFF2-40B4-BE49-F238E27FC236}">
                <a16:creationId xmlns:a16="http://schemas.microsoft.com/office/drawing/2014/main" id="{2C2EC7A9-ABA5-AE46-A7EA-F37E3BCBA148}"/>
              </a:ext>
            </a:extLst>
          </p:cNvPr>
          <p:cNvSpPr>
            <a:spLocks noGrp="1"/>
          </p:cNvSpPr>
          <p:nvPr>
            <p:ph type="body" idx="1"/>
          </p:nvPr>
        </p:nvSpPr>
        <p:spPr/>
        <p:txBody>
          <a:bodyPr/>
          <a:lstStyle/>
          <a:p>
            <a:r>
              <a:rPr lang="en-US" dirty="0"/>
              <a:t>It’s a tool for observing network traffic.</a:t>
            </a:r>
          </a:p>
        </p:txBody>
      </p:sp>
    </p:spTree>
    <p:extLst>
      <p:ext uri="{BB962C8B-B14F-4D97-AF65-F5344CB8AC3E}">
        <p14:creationId xmlns:p14="http://schemas.microsoft.com/office/powerpoint/2010/main" val="293960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Sockets</a:t>
            </a:r>
          </a:p>
        </p:txBody>
      </p:sp>
      <p:sp>
        <p:nvSpPr>
          <p:cNvPr id="3" name="Content Placeholder 2"/>
          <p:cNvSpPr>
            <a:spLocks noGrp="1"/>
          </p:cNvSpPr>
          <p:nvPr>
            <p:ph idx="1"/>
          </p:nvPr>
        </p:nvSpPr>
        <p:spPr/>
        <p:txBody>
          <a:bodyPr/>
          <a:lstStyle/>
          <a:p>
            <a:r>
              <a:rPr lang="en-US" dirty="0"/>
              <a:t>Each computer on the Internet has a unique IP address.</a:t>
            </a:r>
          </a:p>
          <a:p>
            <a:r>
              <a:rPr lang="en-US" dirty="0"/>
              <a:t>However, a machine may have many processes running, each with its own, separate network connections.</a:t>
            </a:r>
          </a:p>
          <a:p>
            <a:pPr lvl="1"/>
            <a:r>
              <a:rPr lang="en-US" dirty="0"/>
              <a:t>How do we know if an arriving packet is for Chrome or for WhatsApp?</a:t>
            </a:r>
          </a:p>
          <a:p>
            <a:r>
              <a:rPr lang="en-US" dirty="0"/>
              <a:t>Each TCP or UDP packet has a 16-bit </a:t>
            </a:r>
            <a:r>
              <a:rPr lang="en-US" i="1" dirty="0">
                <a:solidFill>
                  <a:schemeClr val="accent6"/>
                </a:solidFill>
              </a:rPr>
              <a:t>port number</a:t>
            </a:r>
          </a:p>
          <a:p>
            <a:r>
              <a:rPr lang="en-US" dirty="0"/>
              <a:t>The OS manages ports: only one process may “listen” on a given port.</a:t>
            </a:r>
          </a:p>
          <a:p>
            <a:r>
              <a:rPr lang="en-US" dirty="0"/>
              <a:t>Publicly-reachable services (applications) run on standard ports:</a:t>
            </a:r>
          </a:p>
          <a:p>
            <a:pPr lvl="1"/>
            <a:r>
              <a:rPr lang="en-US" dirty="0"/>
              <a:t>HTTP uses port 80</a:t>
            </a:r>
          </a:p>
          <a:p>
            <a:pPr lvl="1"/>
            <a:r>
              <a:rPr lang="en-US" dirty="0"/>
              <a:t>HTTPS (with TLS encryption) uses port 443</a:t>
            </a:r>
          </a:p>
          <a:p>
            <a:pPr lvl="1"/>
            <a:r>
              <a:rPr lang="en-US" dirty="0"/>
              <a:t>SMTP (email transport) uses port 25</a:t>
            </a:r>
          </a:p>
          <a:p>
            <a:pPr lvl="1"/>
            <a:r>
              <a:rPr lang="en-US" dirty="0"/>
              <a:t>DNS uses port 53</a:t>
            </a:r>
          </a:p>
        </p:txBody>
      </p:sp>
    </p:spTree>
    <p:extLst>
      <p:ext uri="{BB962C8B-B14F-4D97-AF65-F5344CB8AC3E}">
        <p14:creationId xmlns:p14="http://schemas.microsoft.com/office/powerpoint/2010/main" val="388253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we run multiple web servers on one machine?</a:t>
            </a:r>
          </a:p>
        </p:txBody>
      </p:sp>
      <p:sp>
        <p:nvSpPr>
          <p:cNvPr id="3" name="Content Placeholder 2"/>
          <p:cNvSpPr>
            <a:spLocks noGrp="1"/>
          </p:cNvSpPr>
          <p:nvPr>
            <p:ph idx="1"/>
          </p:nvPr>
        </p:nvSpPr>
        <p:spPr/>
        <p:txBody>
          <a:bodyPr/>
          <a:lstStyle/>
          <a:p>
            <a:r>
              <a:rPr lang="en-US" dirty="0"/>
              <a:t>A webserver is a process that responds to HTTP requests.</a:t>
            </a:r>
          </a:p>
          <a:p>
            <a:r>
              <a:rPr lang="en-US" dirty="0"/>
              <a:t>Normally we cannot run more than one, because HTTP uses port 80, and the OS will only allow one process to listen to port 80.</a:t>
            </a:r>
          </a:p>
          <a:p>
            <a:r>
              <a:rPr lang="en-US" dirty="0"/>
              <a:t>However, if necessary, we can run multiple webservers on a non-standard ports, and tell clients of the special port number.  </a:t>
            </a:r>
            <a:r>
              <a:rPr lang="en-US" dirty="0" err="1"/>
              <a:t>Eg</a:t>
            </a:r>
            <a:r>
              <a:rPr lang="en-US" dirty="0"/>
              <a:t>.:</a:t>
            </a:r>
          </a:p>
          <a:p>
            <a:pPr lvl="1"/>
            <a:r>
              <a:rPr lang="en-US" dirty="0">
                <a:hlinkClick r:id="rId2"/>
              </a:rPr>
              <a:t>http://murphy.wot.eecs.northwestern.edu</a:t>
            </a:r>
            <a:r>
              <a:rPr lang="en-US" dirty="0"/>
              <a:t>  (connects to standard port 80)</a:t>
            </a:r>
          </a:p>
          <a:p>
            <a:pPr lvl="1"/>
            <a:r>
              <a:rPr lang="en-US" dirty="0">
                <a:hlinkClick r:id="rId3"/>
              </a:rPr>
              <a:t>http://murphy.wot.eecs.northwestern.edu:8000</a:t>
            </a:r>
            <a:r>
              <a:rPr lang="en-US" dirty="0"/>
              <a:t> (connects to port 8000)</a:t>
            </a:r>
          </a:p>
          <a:p>
            <a:pPr lvl="1"/>
            <a:r>
              <a:rPr lang="en-US" dirty="0">
                <a:hlinkClick r:id="rId4"/>
              </a:rPr>
              <a:t>http://murphy.wot.eecs.northwestern.edu:8001</a:t>
            </a:r>
            <a:r>
              <a:rPr lang="en-US" dirty="0"/>
              <a:t> (another student can run this)</a:t>
            </a:r>
          </a:p>
          <a:p>
            <a:pPr lvl="1"/>
            <a:r>
              <a:rPr lang="en-US" dirty="0">
                <a:hlinkClick r:id="rId5"/>
              </a:rPr>
              <a:t>http://murphy.wot.eecs.northwestern.edu:8002</a:t>
            </a:r>
            <a:r>
              <a:rPr lang="en-US" dirty="0"/>
              <a:t> (yet another process here)</a:t>
            </a:r>
          </a:p>
          <a:p>
            <a:r>
              <a:rPr lang="en-US" dirty="0"/>
              <a:t>Note that HTTPS uses a different port:</a:t>
            </a:r>
          </a:p>
          <a:p>
            <a:pPr lvl="1"/>
            <a:r>
              <a:rPr lang="en-US" dirty="0">
                <a:hlinkClick r:id="rId6"/>
              </a:rPr>
              <a:t>https://murphy.wot.eecs.northwestern.edu</a:t>
            </a:r>
            <a:r>
              <a:rPr lang="en-US" dirty="0"/>
              <a:t> (connects to standard port </a:t>
            </a:r>
            <a:r>
              <a:rPr lang="en-US" b="1" dirty="0"/>
              <a:t>443</a:t>
            </a:r>
            <a:r>
              <a:rPr lang="en-US" dirty="0"/>
              <a:t>)</a:t>
            </a:r>
          </a:p>
        </p:txBody>
      </p:sp>
    </p:spTree>
    <p:extLst>
      <p:ext uri="{BB962C8B-B14F-4D97-AF65-F5344CB8AC3E}">
        <p14:creationId xmlns:p14="http://schemas.microsoft.com/office/powerpoint/2010/main" val="1121427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do we run multiple web browsers on one host?</a:t>
            </a:r>
          </a:p>
        </p:txBody>
      </p:sp>
      <p:sp>
        <p:nvSpPr>
          <p:cNvPr id="3" name="Content Placeholder 2"/>
          <p:cNvSpPr>
            <a:spLocks noGrp="1"/>
          </p:cNvSpPr>
          <p:nvPr>
            <p:ph idx="1"/>
          </p:nvPr>
        </p:nvSpPr>
        <p:spPr>
          <a:xfrm>
            <a:off x="263471" y="1146875"/>
            <a:ext cx="11639227" cy="5423258"/>
          </a:xfrm>
        </p:spPr>
        <p:txBody>
          <a:bodyPr>
            <a:normAutofit fontScale="92500" lnSpcReduction="10000"/>
          </a:bodyPr>
          <a:lstStyle/>
          <a:p>
            <a:r>
              <a:rPr lang="en-US" dirty="0"/>
              <a:t>Let’s say we have opened multiple tabs in Chrome and Firefox.</a:t>
            </a:r>
          </a:p>
          <a:p>
            <a:r>
              <a:rPr lang="en-US" dirty="0"/>
              <a:t>How does a given HTTP response get directed to the correct tab?</a:t>
            </a:r>
          </a:p>
          <a:p>
            <a:r>
              <a:rPr lang="en-US" dirty="0"/>
              <a:t>Client can use different </a:t>
            </a:r>
            <a:r>
              <a:rPr lang="en-US" i="1" dirty="0">
                <a:solidFill>
                  <a:schemeClr val="accent6"/>
                </a:solidFill>
              </a:rPr>
              <a:t>source</a:t>
            </a:r>
            <a:r>
              <a:rPr lang="en-US" dirty="0">
                <a:solidFill>
                  <a:schemeClr val="accent6"/>
                </a:solidFill>
              </a:rPr>
              <a:t> </a:t>
            </a:r>
            <a:r>
              <a:rPr lang="en-US" dirty="0"/>
              <a:t>ports for each outbound connection:</a:t>
            </a:r>
          </a:p>
          <a:p>
            <a:endParaRPr lang="en-US" dirty="0"/>
          </a:p>
          <a:p>
            <a:pPr marL="0" indent="0">
              <a:buNone/>
            </a:pPr>
            <a:r>
              <a:rPr lang="en-US" dirty="0"/>
              <a:t>Outbound:</a:t>
            </a:r>
          </a:p>
          <a:p>
            <a:pPr marL="0" indent="0">
              <a:buNone/>
            </a:pPr>
            <a:endParaRPr lang="en-US" dirty="0"/>
          </a:p>
          <a:p>
            <a:pPr marL="0" indent="0">
              <a:buNone/>
            </a:pPr>
            <a:endParaRPr lang="en-US" dirty="0"/>
          </a:p>
          <a:p>
            <a:pPr marL="0" indent="0">
              <a:buNone/>
            </a:pPr>
            <a:endParaRPr lang="en-US" dirty="0"/>
          </a:p>
          <a:p>
            <a:pPr marL="0" indent="0">
              <a:buNone/>
            </a:pPr>
            <a:r>
              <a:rPr lang="en-US" dirty="0"/>
              <a:t>Inbound:</a:t>
            </a:r>
          </a:p>
          <a:p>
            <a:pPr marL="0" indent="0">
              <a:buNone/>
            </a:pPr>
            <a:endParaRPr lang="en-US" dirty="0"/>
          </a:p>
          <a:p>
            <a:pPr marL="0" indent="0">
              <a:buNone/>
            </a:pPr>
            <a:r>
              <a:rPr lang="en-US" dirty="0"/>
              <a:t> </a:t>
            </a:r>
          </a:p>
        </p:txBody>
      </p:sp>
      <p:graphicFrame>
        <p:nvGraphicFramePr>
          <p:cNvPr id="4" name="Table 3"/>
          <p:cNvGraphicFramePr>
            <a:graphicFrameLocks noGrp="1"/>
          </p:cNvGraphicFramePr>
          <p:nvPr>
            <p:extLst>
              <p:ext uri="{D42A27DB-BD31-4B8C-83A1-F6EECF244321}">
                <p14:modId xmlns:p14="http://schemas.microsoft.com/office/powerpoint/2010/main" val="1950543208"/>
              </p:ext>
            </p:extLst>
          </p:nvPr>
        </p:nvGraphicFramePr>
        <p:xfrm>
          <a:off x="2256148" y="2783953"/>
          <a:ext cx="8462650" cy="1854200"/>
        </p:xfrm>
        <a:graphic>
          <a:graphicData uri="http://schemas.openxmlformats.org/drawingml/2006/table">
            <a:tbl>
              <a:tblPr firstRow="1" bandRow="1">
                <a:tableStyleId>{5C22544A-7EE6-4342-B048-85BDC9FD1C3A}</a:tableStyleId>
              </a:tblPr>
              <a:tblGrid>
                <a:gridCol w="1692530">
                  <a:extLst>
                    <a:ext uri="{9D8B030D-6E8A-4147-A177-3AD203B41FA5}">
                      <a16:colId xmlns:a16="http://schemas.microsoft.com/office/drawing/2014/main" val="20000"/>
                    </a:ext>
                  </a:extLst>
                </a:gridCol>
                <a:gridCol w="1486921">
                  <a:extLst>
                    <a:ext uri="{9D8B030D-6E8A-4147-A177-3AD203B41FA5}">
                      <a16:colId xmlns:a16="http://schemas.microsoft.com/office/drawing/2014/main" val="20001"/>
                    </a:ext>
                  </a:extLst>
                </a:gridCol>
                <a:gridCol w="1540934">
                  <a:extLst>
                    <a:ext uri="{9D8B030D-6E8A-4147-A177-3AD203B41FA5}">
                      <a16:colId xmlns:a16="http://schemas.microsoft.com/office/drawing/2014/main" val="20002"/>
                    </a:ext>
                  </a:extLst>
                </a:gridCol>
                <a:gridCol w="1862666">
                  <a:extLst>
                    <a:ext uri="{9D8B030D-6E8A-4147-A177-3AD203B41FA5}">
                      <a16:colId xmlns:a16="http://schemas.microsoft.com/office/drawing/2014/main" val="20003"/>
                    </a:ext>
                  </a:extLst>
                </a:gridCol>
                <a:gridCol w="1879599">
                  <a:extLst>
                    <a:ext uri="{9D8B030D-6E8A-4147-A177-3AD203B41FA5}">
                      <a16:colId xmlns:a16="http://schemas.microsoft.com/office/drawing/2014/main" val="20004"/>
                    </a:ext>
                  </a:extLst>
                </a:gridCol>
              </a:tblGrid>
              <a:tr h="370840">
                <a:tc>
                  <a:txBody>
                    <a:bodyPr/>
                    <a:lstStyle/>
                    <a:p>
                      <a:pPr algn="ctr"/>
                      <a:r>
                        <a:rPr lang="en-US" dirty="0"/>
                        <a:t>Client</a:t>
                      </a:r>
                    </a:p>
                  </a:txBody>
                  <a:tcPr/>
                </a:tc>
                <a:tc>
                  <a:txBody>
                    <a:bodyPr/>
                    <a:lstStyle/>
                    <a:p>
                      <a:pPr algn="ctr"/>
                      <a:r>
                        <a:rPr lang="en-US" dirty="0"/>
                        <a:t>Source IP</a:t>
                      </a:r>
                    </a:p>
                  </a:txBody>
                  <a:tcPr/>
                </a:tc>
                <a:tc>
                  <a:txBody>
                    <a:bodyPr/>
                    <a:lstStyle/>
                    <a:p>
                      <a:pPr algn="ctr"/>
                      <a:r>
                        <a:rPr lang="en-US" dirty="0"/>
                        <a:t>Source Port</a:t>
                      </a:r>
                    </a:p>
                  </a:txBody>
                  <a:tcPr/>
                </a:tc>
                <a:tc>
                  <a:txBody>
                    <a:bodyPr/>
                    <a:lstStyle/>
                    <a:p>
                      <a:pPr algn="ctr"/>
                      <a:r>
                        <a:rPr lang="en-US" dirty="0"/>
                        <a:t>Destination IP</a:t>
                      </a:r>
                    </a:p>
                  </a:txBody>
                  <a:tcPr/>
                </a:tc>
                <a:tc>
                  <a:txBody>
                    <a:bodyPr/>
                    <a:lstStyle/>
                    <a:p>
                      <a:pPr algn="ctr"/>
                      <a:r>
                        <a:rPr lang="en-US" dirty="0"/>
                        <a:t>Destination Port</a:t>
                      </a:r>
                    </a:p>
                  </a:txBody>
                  <a:tcPr/>
                </a:tc>
                <a:extLst>
                  <a:ext uri="{0D108BD9-81ED-4DB2-BD59-A6C34878D82A}">
                    <a16:rowId xmlns:a16="http://schemas.microsoft.com/office/drawing/2014/main" val="10000"/>
                  </a:ext>
                </a:extLst>
              </a:tr>
              <a:tr h="370840">
                <a:tc>
                  <a:txBody>
                    <a:bodyPr/>
                    <a:lstStyle/>
                    <a:p>
                      <a:pPr algn="ctr"/>
                      <a:r>
                        <a:rPr lang="en-US" dirty="0"/>
                        <a:t>Chrome, Tab 1</a:t>
                      </a:r>
                    </a:p>
                  </a:txBody>
                  <a:tcPr/>
                </a:tc>
                <a:tc>
                  <a:txBody>
                    <a:bodyPr/>
                    <a:lstStyle/>
                    <a:p>
                      <a:pPr algn="ctr"/>
                      <a:r>
                        <a:rPr lang="en-US" dirty="0"/>
                        <a:t>100.0.0.10</a:t>
                      </a:r>
                    </a:p>
                  </a:txBody>
                  <a:tcPr/>
                </a:tc>
                <a:tc>
                  <a:txBody>
                    <a:bodyPr/>
                    <a:lstStyle/>
                    <a:p>
                      <a:pPr algn="ctr"/>
                      <a:r>
                        <a:rPr lang="en-US" dirty="0"/>
                        <a:t>12345</a:t>
                      </a:r>
                    </a:p>
                  </a:txBody>
                  <a:tcPr/>
                </a:tc>
                <a:tc>
                  <a:txBody>
                    <a:bodyPr/>
                    <a:lstStyle/>
                    <a:p>
                      <a:pPr algn="ctr"/>
                      <a:r>
                        <a:rPr lang="hr-HR" dirty="0"/>
                        <a:t>129.105.8.237</a:t>
                      </a:r>
                      <a:endParaRPr lang="en-US" dirty="0"/>
                    </a:p>
                  </a:txBody>
                  <a:tcPr/>
                </a:tc>
                <a:tc>
                  <a:txBody>
                    <a:bodyPr/>
                    <a:lstStyle/>
                    <a:p>
                      <a:pPr algn="ctr"/>
                      <a:r>
                        <a:rPr lang="en-US" dirty="0"/>
                        <a:t>80</a:t>
                      </a:r>
                    </a:p>
                  </a:txBody>
                  <a:tcPr/>
                </a:tc>
                <a:extLst>
                  <a:ext uri="{0D108BD9-81ED-4DB2-BD59-A6C34878D82A}">
                    <a16:rowId xmlns:a16="http://schemas.microsoft.com/office/drawing/2014/main" val="10001"/>
                  </a:ext>
                </a:extLst>
              </a:tr>
              <a:tr h="370840">
                <a:tc>
                  <a:txBody>
                    <a:bodyPr/>
                    <a:lstStyle/>
                    <a:p>
                      <a:pPr algn="ctr"/>
                      <a:r>
                        <a:rPr lang="en-US" dirty="0"/>
                        <a:t>Chrome, Tab 2</a:t>
                      </a:r>
                    </a:p>
                  </a:txBody>
                  <a:tcPr/>
                </a:tc>
                <a:tc>
                  <a:txBody>
                    <a:bodyPr/>
                    <a:lstStyle/>
                    <a:p>
                      <a:pPr algn="ctr"/>
                      <a:r>
                        <a:rPr lang="en-US" dirty="0"/>
                        <a:t>100.0.0.10</a:t>
                      </a:r>
                    </a:p>
                  </a:txBody>
                  <a:tcPr/>
                </a:tc>
                <a:tc>
                  <a:txBody>
                    <a:bodyPr/>
                    <a:lstStyle/>
                    <a:p>
                      <a:pPr algn="ctr"/>
                      <a:r>
                        <a:rPr lang="en-US" dirty="0"/>
                        <a:t>34209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dirty="0"/>
                        <a:t>129.105.8.237</a:t>
                      </a:r>
                      <a:endParaRPr lang="en-US" dirty="0"/>
                    </a:p>
                  </a:txBody>
                  <a:tcPr/>
                </a:tc>
                <a:tc>
                  <a:txBody>
                    <a:bodyPr/>
                    <a:lstStyle/>
                    <a:p>
                      <a:pPr algn="ctr"/>
                      <a:r>
                        <a:rPr lang="en-US" dirty="0"/>
                        <a:t>80</a:t>
                      </a:r>
                    </a:p>
                  </a:txBody>
                  <a:tcPr/>
                </a:tc>
                <a:extLst>
                  <a:ext uri="{0D108BD9-81ED-4DB2-BD59-A6C34878D82A}">
                    <a16:rowId xmlns:a16="http://schemas.microsoft.com/office/drawing/2014/main" val="10002"/>
                  </a:ext>
                </a:extLst>
              </a:tr>
              <a:tr h="370840">
                <a:tc>
                  <a:txBody>
                    <a:bodyPr/>
                    <a:lstStyle/>
                    <a:p>
                      <a:pPr algn="ctr"/>
                      <a:r>
                        <a:rPr lang="en-US" dirty="0"/>
                        <a:t>Firefox,</a:t>
                      </a:r>
                      <a:r>
                        <a:rPr lang="en-US" baseline="0" dirty="0"/>
                        <a:t> Tab 1</a:t>
                      </a:r>
                      <a:endParaRPr lang="en-US" dirty="0"/>
                    </a:p>
                  </a:txBody>
                  <a:tcPr/>
                </a:tc>
                <a:tc>
                  <a:txBody>
                    <a:bodyPr/>
                    <a:lstStyle/>
                    <a:p>
                      <a:pPr algn="ctr"/>
                      <a:r>
                        <a:rPr lang="en-US" dirty="0"/>
                        <a:t>100.0.0.10</a:t>
                      </a:r>
                    </a:p>
                  </a:txBody>
                  <a:tcPr/>
                </a:tc>
                <a:tc>
                  <a:txBody>
                    <a:bodyPr/>
                    <a:lstStyle/>
                    <a:p>
                      <a:pPr algn="ctr"/>
                      <a:r>
                        <a:rPr lang="en-US" dirty="0"/>
                        <a:t>39009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dirty="0"/>
                        <a:t>129.105.8.237</a:t>
                      </a:r>
                      <a:endParaRPr lang="en-US" dirty="0"/>
                    </a:p>
                  </a:txBody>
                  <a:tcPr/>
                </a:tc>
                <a:tc>
                  <a:txBody>
                    <a:bodyPr/>
                    <a:lstStyle/>
                    <a:p>
                      <a:pPr algn="ctr"/>
                      <a:r>
                        <a:rPr lang="en-US" dirty="0"/>
                        <a:t>80</a:t>
                      </a:r>
                    </a:p>
                  </a:txBody>
                  <a:tcPr/>
                </a:tc>
                <a:extLst>
                  <a:ext uri="{0D108BD9-81ED-4DB2-BD59-A6C34878D82A}">
                    <a16:rowId xmlns:a16="http://schemas.microsoft.com/office/drawing/2014/main" val="10003"/>
                  </a:ext>
                </a:extLst>
              </a:tr>
              <a:tr h="370840">
                <a:tc>
                  <a:txBody>
                    <a:bodyPr/>
                    <a:lstStyle/>
                    <a:p>
                      <a:pPr algn="ctr"/>
                      <a:r>
                        <a:rPr lang="en-US" dirty="0"/>
                        <a:t>Firefox Tab</a:t>
                      </a:r>
                      <a:r>
                        <a:rPr lang="en-US" baseline="0" dirty="0"/>
                        <a:t> 2</a:t>
                      </a:r>
                      <a:endParaRPr lang="en-US" dirty="0"/>
                    </a:p>
                  </a:txBody>
                  <a:tcPr/>
                </a:tc>
                <a:tc>
                  <a:txBody>
                    <a:bodyPr/>
                    <a:lstStyle/>
                    <a:p>
                      <a:pPr algn="ctr"/>
                      <a:r>
                        <a:rPr lang="en-US" dirty="0"/>
                        <a:t>100.0.0.10</a:t>
                      </a:r>
                    </a:p>
                  </a:txBody>
                  <a:tcPr/>
                </a:tc>
                <a:tc>
                  <a:txBody>
                    <a:bodyPr/>
                    <a:lstStyle/>
                    <a:p>
                      <a:pPr algn="ctr"/>
                      <a:r>
                        <a:rPr lang="en-US" dirty="0"/>
                        <a:t>10002</a:t>
                      </a:r>
                    </a:p>
                  </a:txBody>
                  <a:tcPr/>
                </a:tc>
                <a:tc>
                  <a:txBody>
                    <a:bodyPr/>
                    <a:lstStyle/>
                    <a:p>
                      <a:pPr algn="ctr"/>
                      <a:r>
                        <a:rPr lang="nb-NO" dirty="0"/>
                        <a:t>172.217.7.196</a:t>
                      </a:r>
                      <a:endParaRPr lang="en-US" dirty="0"/>
                    </a:p>
                  </a:txBody>
                  <a:tcPr/>
                </a:tc>
                <a:tc>
                  <a:txBody>
                    <a:bodyPr/>
                    <a:lstStyle/>
                    <a:p>
                      <a:pPr algn="ctr"/>
                      <a:r>
                        <a:rPr lang="en-US" dirty="0"/>
                        <a:t>80</a:t>
                      </a:r>
                    </a:p>
                  </a:txBody>
                  <a:tcPr/>
                </a:tc>
                <a:extLst>
                  <a:ext uri="{0D108BD9-81ED-4DB2-BD59-A6C34878D82A}">
                    <a16:rowId xmlns:a16="http://schemas.microsoft.com/office/drawing/2014/main" val="1000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41825401"/>
              </p:ext>
            </p:extLst>
          </p:nvPr>
        </p:nvGraphicFramePr>
        <p:xfrm>
          <a:off x="2256148" y="4851397"/>
          <a:ext cx="8462651" cy="1854200"/>
        </p:xfrm>
        <a:graphic>
          <a:graphicData uri="http://schemas.openxmlformats.org/drawingml/2006/table">
            <a:tbl>
              <a:tblPr firstRow="1" bandRow="1">
                <a:tableStyleId>{21E4AEA4-8DFA-4A89-87EB-49C32662AFE0}</a:tableStyleId>
              </a:tblPr>
              <a:tblGrid>
                <a:gridCol w="1665864">
                  <a:extLst>
                    <a:ext uri="{9D8B030D-6E8A-4147-A177-3AD203B41FA5}">
                      <a16:colId xmlns:a16="http://schemas.microsoft.com/office/drawing/2014/main" val="20000"/>
                    </a:ext>
                  </a:extLst>
                </a:gridCol>
                <a:gridCol w="1463493">
                  <a:extLst>
                    <a:ext uri="{9D8B030D-6E8A-4147-A177-3AD203B41FA5}">
                      <a16:colId xmlns:a16="http://schemas.microsoft.com/office/drawing/2014/main" val="20001"/>
                    </a:ext>
                  </a:extLst>
                </a:gridCol>
                <a:gridCol w="1733322">
                  <a:extLst>
                    <a:ext uri="{9D8B030D-6E8A-4147-A177-3AD203B41FA5}">
                      <a16:colId xmlns:a16="http://schemas.microsoft.com/office/drawing/2014/main" val="20002"/>
                    </a:ext>
                  </a:extLst>
                </a:gridCol>
                <a:gridCol w="1799986">
                  <a:extLst>
                    <a:ext uri="{9D8B030D-6E8A-4147-A177-3AD203B41FA5}">
                      <a16:colId xmlns:a16="http://schemas.microsoft.com/office/drawing/2014/main" val="20003"/>
                    </a:ext>
                  </a:extLst>
                </a:gridCol>
                <a:gridCol w="1799986">
                  <a:extLst>
                    <a:ext uri="{9D8B030D-6E8A-4147-A177-3AD203B41FA5}">
                      <a16:colId xmlns:a16="http://schemas.microsoft.com/office/drawing/2014/main" val="20004"/>
                    </a:ext>
                  </a:extLst>
                </a:gridCol>
              </a:tblGrid>
              <a:tr h="370840">
                <a:tc>
                  <a:txBody>
                    <a:bodyPr/>
                    <a:lstStyle/>
                    <a:p>
                      <a:pPr algn="ctr"/>
                      <a:r>
                        <a:rPr lang="en-US" dirty="0"/>
                        <a:t>Remote</a:t>
                      </a:r>
                      <a:r>
                        <a:rPr lang="en-US" baseline="0" dirty="0"/>
                        <a:t> </a:t>
                      </a:r>
                      <a:r>
                        <a:rPr lang="en-US" dirty="0"/>
                        <a:t>IP</a:t>
                      </a:r>
                    </a:p>
                  </a:txBody>
                  <a:tcPr/>
                </a:tc>
                <a:tc>
                  <a:txBody>
                    <a:bodyPr/>
                    <a:lstStyle/>
                    <a:p>
                      <a:pPr algn="ctr"/>
                      <a:r>
                        <a:rPr lang="en-US" dirty="0"/>
                        <a:t>Remote Port</a:t>
                      </a:r>
                    </a:p>
                  </a:txBody>
                  <a:tcPr/>
                </a:tc>
                <a:tc>
                  <a:txBody>
                    <a:bodyPr/>
                    <a:lstStyle/>
                    <a:p>
                      <a:pPr algn="ctr"/>
                      <a:r>
                        <a:rPr lang="en-US" dirty="0"/>
                        <a:t>Destination IP</a:t>
                      </a:r>
                    </a:p>
                  </a:txBody>
                  <a:tcPr/>
                </a:tc>
                <a:tc>
                  <a:txBody>
                    <a:bodyPr/>
                    <a:lstStyle/>
                    <a:p>
                      <a:pPr algn="ctr"/>
                      <a:r>
                        <a:rPr lang="en-US" dirty="0"/>
                        <a:t>Destination Port</a:t>
                      </a:r>
                    </a:p>
                  </a:txBody>
                  <a:tcPr/>
                </a:tc>
                <a:tc>
                  <a:txBody>
                    <a:bodyPr/>
                    <a:lstStyle/>
                    <a:p>
                      <a:pPr algn="ctr"/>
                      <a:r>
                        <a:rPr lang="en-US" dirty="0"/>
                        <a:t>Recipient</a:t>
                      </a:r>
                    </a:p>
                  </a:txBody>
                  <a:tcPr/>
                </a:tc>
                <a:extLst>
                  <a:ext uri="{0D108BD9-81ED-4DB2-BD59-A6C34878D82A}">
                    <a16:rowId xmlns:a16="http://schemas.microsoft.com/office/drawing/2014/main" val="10000"/>
                  </a:ext>
                </a:extLst>
              </a:tr>
              <a:tr h="370840">
                <a:tc>
                  <a:txBody>
                    <a:bodyPr/>
                    <a:lstStyle/>
                    <a:p>
                      <a:pPr algn="ctr"/>
                      <a:r>
                        <a:rPr lang="nb-NO" dirty="0"/>
                        <a:t>172.217.7.196</a:t>
                      </a:r>
                      <a:endParaRPr lang="en-US" dirty="0"/>
                    </a:p>
                  </a:txBody>
                  <a:tcPr/>
                </a:tc>
                <a:tc>
                  <a:txBody>
                    <a:bodyPr/>
                    <a:lstStyle/>
                    <a:p>
                      <a:pPr algn="ctr"/>
                      <a:r>
                        <a:rPr lang="en-US" dirty="0"/>
                        <a:t>80</a:t>
                      </a:r>
                    </a:p>
                  </a:txBody>
                  <a:tcPr/>
                </a:tc>
                <a:tc>
                  <a:txBody>
                    <a:bodyPr/>
                    <a:lstStyle/>
                    <a:p>
                      <a:pPr algn="ctr"/>
                      <a:r>
                        <a:rPr lang="en-US" dirty="0"/>
                        <a:t>100.0.0.10</a:t>
                      </a:r>
                    </a:p>
                  </a:txBody>
                  <a:tcPr/>
                </a:tc>
                <a:tc>
                  <a:txBody>
                    <a:bodyPr/>
                    <a:lstStyle/>
                    <a:p>
                      <a:pPr algn="ctr"/>
                      <a:r>
                        <a:rPr lang="en-US" dirty="0"/>
                        <a:t>10002</a:t>
                      </a:r>
                    </a:p>
                  </a:txBody>
                  <a:tcPr/>
                </a:tc>
                <a:tc>
                  <a:txBody>
                    <a:bodyPr/>
                    <a:lstStyle/>
                    <a:p>
                      <a:pPr algn="ctr"/>
                      <a:r>
                        <a:rPr lang="en-US" dirty="0"/>
                        <a:t>?</a:t>
                      </a:r>
                    </a:p>
                  </a:txBody>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dirty="0"/>
                        <a:t>129.105.8.237</a:t>
                      </a:r>
                      <a:endParaRPr lang="en-US" dirty="0"/>
                    </a:p>
                  </a:txBody>
                  <a:tcPr/>
                </a:tc>
                <a:tc>
                  <a:txBody>
                    <a:bodyPr/>
                    <a:lstStyle/>
                    <a:p>
                      <a:pPr algn="ctr"/>
                      <a:r>
                        <a:rPr lang="en-US" dirty="0"/>
                        <a:t>80</a:t>
                      </a:r>
                    </a:p>
                  </a:txBody>
                  <a:tcPr/>
                </a:tc>
                <a:tc>
                  <a:txBody>
                    <a:bodyPr/>
                    <a:lstStyle/>
                    <a:p>
                      <a:pPr algn="ctr"/>
                      <a:r>
                        <a:rPr lang="en-US" dirty="0"/>
                        <a:t>100.0.0.10</a:t>
                      </a:r>
                    </a:p>
                  </a:txBody>
                  <a:tcPr/>
                </a:tc>
                <a:tc>
                  <a:txBody>
                    <a:bodyPr/>
                    <a:lstStyle/>
                    <a:p>
                      <a:pPr algn="ctr"/>
                      <a:r>
                        <a:rPr lang="en-US" dirty="0"/>
                        <a:t>34209</a:t>
                      </a:r>
                    </a:p>
                  </a:txBody>
                  <a:tcPr/>
                </a:tc>
                <a:tc>
                  <a:txBody>
                    <a:bodyPr/>
                    <a:lstStyle/>
                    <a:p>
                      <a:pPr algn="ctr"/>
                      <a:r>
                        <a:rPr lang="en-US" dirty="0"/>
                        <a:t>?</a:t>
                      </a:r>
                    </a:p>
                  </a:txBody>
                  <a:tcPr/>
                </a:tc>
                <a:extLst>
                  <a:ext uri="{0D108BD9-81ED-4DB2-BD59-A6C34878D82A}">
                    <a16:rowId xmlns:a16="http://schemas.microsoft.com/office/drawing/2014/main" val="10002"/>
                  </a:ext>
                </a:extLst>
              </a:tr>
              <a:tr h="370840">
                <a:tc>
                  <a:txBody>
                    <a:bodyPr/>
                    <a:lstStyle/>
                    <a:p>
                      <a:pPr algn="ctr"/>
                      <a:r>
                        <a:rPr lang="hr-HR" dirty="0"/>
                        <a:t>129.105.8.237</a:t>
                      </a:r>
                      <a:endParaRPr lang="en-US" dirty="0"/>
                    </a:p>
                  </a:txBody>
                  <a:tcPr/>
                </a:tc>
                <a:tc>
                  <a:txBody>
                    <a:bodyPr/>
                    <a:lstStyle/>
                    <a:p>
                      <a:pPr algn="ctr"/>
                      <a:r>
                        <a:rPr lang="en-US" dirty="0"/>
                        <a:t>80</a:t>
                      </a:r>
                    </a:p>
                  </a:txBody>
                  <a:tcPr/>
                </a:tc>
                <a:tc>
                  <a:txBody>
                    <a:bodyPr/>
                    <a:lstStyle/>
                    <a:p>
                      <a:pPr algn="ctr"/>
                      <a:r>
                        <a:rPr lang="en-US" dirty="0"/>
                        <a:t>100.0.0.10</a:t>
                      </a:r>
                    </a:p>
                  </a:txBody>
                  <a:tcPr/>
                </a:tc>
                <a:tc>
                  <a:txBody>
                    <a:bodyPr/>
                    <a:lstStyle/>
                    <a:p>
                      <a:pPr algn="ctr"/>
                      <a:r>
                        <a:rPr lang="en-US" dirty="0"/>
                        <a:t>12345</a:t>
                      </a:r>
                    </a:p>
                  </a:txBody>
                  <a:tcPr/>
                </a:tc>
                <a:tc>
                  <a:txBody>
                    <a:bodyPr/>
                    <a:lstStyle/>
                    <a:p>
                      <a:pPr algn="ctr"/>
                      <a:r>
                        <a:rPr lang="en-US" dirty="0"/>
                        <a:t>?</a:t>
                      </a:r>
                    </a:p>
                  </a:txBody>
                  <a:tcPr/>
                </a:tc>
                <a:extLst>
                  <a:ext uri="{0D108BD9-81ED-4DB2-BD59-A6C34878D82A}">
                    <a16:rowId xmlns:a16="http://schemas.microsoft.com/office/drawing/2014/main" val="10003"/>
                  </a:ext>
                </a:extLst>
              </a:tr>
              <a:tr h="370840">
                <a:tc>
                  <a:txBody>
                    <a:bodyPr/>
                    <a:lstStyle/>
                    <a:p>
                      <a:pPr algn="ctr"/>
                      <a:r>
                        <a:rPr lang="nb-NO" dirty="0"/>
                        <a:t>172.217.7.196</a:t>
                      </a:r>
                      <a:endParaRPr lang="en-US" dirty="0"/>
                    </a:p>
                  </a:txBody>
                  <a:tcPr/>
                </a:tc>
                <a:tc>
                  <a:txBody>
                    <a:bodyPr/>
                    <a:lstStyle/>
                    <a:p>
                      <a:pPr algn="ctr"/>
                      <a:r>
                        <a:rPr lang="en-US" dirty="0"/>
                        <a:t>80</a:t>
                      </a:r>
                    </a:p>
                  </a:txBody>
                  <a:tcPr/>
                </a:tc>
                <a:tc>
                  <a:txBody>
                    <a:bodyPr/>
                    <a:lstStyle/>
                    <a:p>
                      <a:pPr algn="ctr"/>
                      <a:r>
                        <a:rPr lang="en-US" dirty="0"/>
                        <a:t>100.0.0.10</a:t>
                      </a:r>
                    </a:p>
                  </a:txBody>
                  <a:tcPr/>
                </a:tc>
                <a:tc>
                  <a:txBody>
                    <a:bodyPr/>
                    <a:lstStyle/>
                    <a:p>
                      <a:pPr algn="ctr"/>
                      <a:r>
                        <a:rPr lang="en-US" dirty="0"/>
                        <a:t>21111</a:t>
                      </a:r>
                    </a:p>
                  </a:txBody>
                  <a:tcPr/>
                </a:tc>
                <a:tc>
                  <a:txBody>
                    <a:bodyPr/>
                    <a:lstStyle/>
                    <a:p>
                      <a:pPr algn="ctr"/>
                      <a:r>
                        <a:rPr lang="en-US" dirty="0"/>
                        <a:t>?</a:t>
                      </a:r>
                    </a:p>
                  </a:txBody>
                  <a:tcPr/>
                </a:tc>
                <a:extLst>
                  <a:ext uri="{0D108BD9-81ED-4DB2-BD59-A6C34878D82A}">
                    <a16:rowId xmlns:a16="http://schemas.microsoft.com/office/drawing/2014/main" val="1000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92430821"/>
              </p:ext>
            </p:extLst>
          </p:nvPr>
        </p:nvGraphicFramePr>
        <p:xfrm>
          <a:off x="8923867" y="4851397"/>
          <a:ext cx="1794931" cy="1854200"/>
        </p:xfrm>
        <a:graphic>
          <a:graphicData uri="http://schemas.openxmlformats.org/drawingml/2006/table">
            <a:tbl>
              <a:tblPr firstRow="1" bandRow="1">
                <a:tableStyleId>{93296810-A885-4BE3-A3E7-6D5BEEA58F35}</a:tableStyleId>
              </a:tblPr>
              <a:tblGrid>
                <a:gridCol w="1794931">
                  <a:extLst>
                    <a:ext uri="{9D8B030D-6E8A-4147-A177-3AD203B41FA5}">
                      <a16:colId xmlns:a16="http://schemas.microsoft.com/office/drawing/2014/main" val="20000"/>
                    </a:ext>
                  </a:extLst>
                </a:gridCol>
              </a:tblGrid>
              <a:tr h="370840">
                <a:tc>
                  <a:txBody>
                    <a:bodyPr/>
                    <a:lstStyle/>
                    <a:p>
                      <a:pPr algn="ctr"/>
                      <a:r>
                        <a:rPr lang="en-US" dirty="0"/>
                        <a:t>Recipient</a:t>
                      </a:r>
                    </a:p>
                  </a:txBody>
                  <a:tcPr/>
                </a:tc>
                <a:extLst>
                  <a:ext uri="{0D108BD9-81ED-4DB2-BD59-A6C34878D82A}">
                    <a16:rowId xmlns:a16="http://schemas.microsoft.com/office/drawing/2014/main" val="10000"/>
                  </a:ext>
                </a:extLst>
              </a:tr>
              <a:tr h="370840">
                <a:tc>
                  <a:txBody>
                    <a:bodyPr/>
                    <a:lstStyle/>
                    <a:p>
                      <a:pPr algn="ctr"/>
                      <a:r>
                        <a:rPr lang="en-US" dirty="0"/>
                        <a:t>Firefox Tab</a:t>
                      </a:r>
                      <a:r>
                        <a:rPr lang="en-US" baseline="0" dirty="0"/>
                        <a:t> 2</a:t>
                      </a:r>
                      <a:endParaRPr lang="en-US" dirty="0"/>
                    </a:p>
                  </a:txBody>
                  <a:tcPr/>
                </a:tc>
                <a:extLst>
                  <a:ext uri="{0D108BD9-81ED-4DB2-BD59-A6C34878D82A}">
                    <a16:rowId xmlns:a16="http://schemas.microsoft.com/office/drawing/2014/main" val="10001"/>
                  </a:ext>
                </a:extLst>
              </a:tr>
              <a:tr h="370840">
                <a:tc>
                  <a:txBody>
                    <a:bodyPr/>
                    <a:lstStyle/>
                    <a:p>
                      <a:pPr algn="ctr"/>
                      <a:r>
                        <a:rPr lang="en-US" dirty="0"/>
                        <a:t>Chrome, Tab 2</a:t>
                      </a:r>
                    </a:p>
                  </a:txBody>
                  <a:tcPr/>
                </a:tc>
                <a:extLst>
                  <a:ext uri="{0D108BD9-81ED-4DB2-BD59-A6C34878D82A}">
                    <a16:rowId xmlns:a16="http://schemas.microsoft.com/office/drawing/2014/main" val="10002"/>
                  </a:ext>
                </a:extLst>
              </a:tr>
              <a:tr h="370840">
                <a:tc>
                  <a:txBody>
                    <a:bodyPr/>
                    <a:lstStyle/>
                    <a:p>
                      <a:pPr algn="ctr"/>
                      <a:r>
                        <a:rPr lang="en-US" dirty="0"/>
                        <a:t>Chrome, Tab 1</a:t>
                      </a:r>
                    </a:p>
                  </a:txBody>
                  <a:tcPr/>
                </a:tc>
                <a:extLst>
                  <a:ext uri="{0D108BD9-81ED-4DB2-BD59-A6C34878D82A}">
                    <a16:rowId xmlns:a16="http://schemas.microsoft.com/office/drawing/2014/main" val="10003"/>
                  </a:ext>
                </a:extLst>
              </a:tr>
              <a:tr h="370840">
                <a:tc>
                  <a:txBody>
                    <a:bodyPr/>
                    <a:lstStyle/>
                    <a:p>
                      <a:pPr algn="ctr"/>
                      <a:r>
                        <a:rPr lang="en-US" b="1" dirty="0"/>
                        <a:t>dropped!</a:t>
                      </a:r>
                      <a:endParaRPr lang="en-US" b="1" i="1" dirty="0"/>
                    </a:p>
                  </a:txBody>
                  <a:tcPr/>
                </a:tc>
                <a:extLst>
                  <a:ext uri="{0D108BD9-81ED-4DB2-BD59-A6C34878D82A}">
                    <a16:rowId xmlns:a16="http://schemas.microsoft.com/office/drawing/2014/main" val="10004"/>
                  </a:ext>
                </a:extLst>
              </a:tr>
            </a:tbl>
          </a:graphicData>
        </a:graphic>
      </p:graphicFrame>
      <p:grpSp>
        <p:nvGrpSpPr>
          <p:cNvPr id="7" name="Group 6">
            <a:extLst>
              <a:ext uri="{FF2B5EF4-FFF2-40B4-BE49-F238E27FC236}">
                <a16:creationId xmlns:a16="http://schemas.microsoft.com/office/drawing/2014/main" id="{BAFE4309-D3C8-7943-9812-96D623401BCF}"/>
              </a:ext>
            </a:extLst>
          </p:cNvPr>
          <p:cNvGrpSpPr/>
          <p:nvPr/>
        </p:nvGrpSpPr>
        <p:grpSpPr>
          <a:xfrm>
            <a:off x="11009480" y="5255586"/>
            <a:ext cx="929898" cy="884264"/>
            <a:chOff x="10763181" y="2345404"/>
            <a:chExt cx="1139517" cy="1083596"/>
          </a:xfrm>
        </p:grpSpPr>
        <p:sp>
          <p:nvSpPr>
            <p:cNvPr id="8" name="Octagon 7">
              <a:extLst>
                <a:ext uri="{FF2B5EF4-FFF2-40B4-BE49-F238E27FC236}">
                  <a16:creationId xmlns:a16="http://schemas.microsoft.com/office/drawing/2014/main" id="{FEA959FC-2A08-104B-88B3-E75C1FBCA09F}"/>
                </a:ext>
              </a:extLst>
            </p:cNvPr>
            <p:cNvSpPr/>
            <p:nvPr/>
          </p:nvSpPr>
          <p:spPr>
            <a:xfrm>
              <a:off x="10763181" y="2345404"/>
              <a:ext cx="1139517" cy="1083596"/>
            </a:xfrm>
            <a:prstGeom prst="octagon">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Octagon 8">
              <a:extLst>
                <a:ext uri="{FF2B5EF4-FFF2-40B4-BE49-F238E27FC236}">
                  <a16:creationId xmlns:a16="http://schemas.microsoft.com/office/drawing/2014/main" id="{B5B89BA3-529F-F34E-8B55-512766A88C55}"/>
                </a:ext>
              </a:extLst>
            </p:cNvPr>
            <p:cNvSpPr/>
            <p:nvPr/>
          </p:nvSpPr>
          <p:spPr>
            <a:xfrm>
              <a:off x="10805912" y="2396681"/>
              <a:ext cx="1045509" cy="991382"/>
            </a:xfrm>
            <a:prstGeom prst="octagon">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D6324592-407A-3940-9F3D-E96FDF57BA66}"/>
                </a:ext>
              </a:extLst>
            </p:cNvPr>
            <p:cNvSpPr/>
            <p:nvPr/>
          </p:nvSpPr>
          <p:spPr>
            <a:xfrm>
              <a:off x="10763181" y="2345404"/>
              <a:ext cx="1139517" cy="1083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Arial" panose="020B0604020202020204" pitchFamily="34" charset="0"/>
                  <a:cs typeface="Arial" panose="020B0604020202020204" pitchFamily="34" charset="0"/>
                </a:rPr>
                <a:t>STOP</a:t>
              </a:r>
              <a:br>
                <a:rPr lang="en-US" sz="1600" b="1"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and</a:t>
              </a:r>
              <a:br>
                <a:rPr lang="en-US" sz="1600" b="1" dirty="0">
                  <a:solidFill>
                    <a:schemeClr val="bg1"/>
                  </a:solidFill>
                  <a:latin typeface="Arial" panose="020B0604020202020204" pitchFamily="34" charset="0"/>
                  <a:cs typeface="Arial" panose="020B0604020202020204" pitchFamily="34" charset="0"/>
                </a:rPr>
              </a:br>
              <a:r>
                <a:rPr lang="en-US" sz="1600" b="1" dirty="0">
                  <a:solidFill>
                    <a:schemeClr val="bg1"/>
                  </a:solidFill>
                  <a:latin typeface="Arial" panose="020B0604020202020204" pitchFamily="34" charset="0"/>
                  <a:cs typeface="Arial" panose="020B0604020202020204" pitchFamily="34" charset="0"/>
                </a:rPr>
                <a:t>THINK</a:t>
              </a:r>
            </a:p>
          </p:txBody>
        </p:sp>
      </p:grpSp>
    </p:spTree>
    <p:extLst>
      <p:ext uri="{BB962C8B-B14F-4D97-AF65-F5344CB8AC3E}">
        <p14:creationId xmlns:p14="http://schemas.microsoft.com/office/powerpoint/2010/main" val="193336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Privileged ports</a:t>
            </a:r>
          </a:p>
        </p:txBody>
      </p:sp>
      <p:sp>
        <p:nvSpPr>
          <p:cNvPr id="3" name="Content Placeholder 2"/>
          <p:cNvSpPr>
            <a:spLocks noGrp="1"/>
          </p:cNvSpPr>
          <p:nvPr>
            <p:ph idx="1"/>
          </p:nvPr>
        </p:nvSpPr>
        <p:spPr/>
        <p:txBody>
          <a:bodyPr anchor="t"/>
          <a:lstStyle/>
          <a:p>
            <a:r>
              <a:rPr lang="en-US" dirty="0"/>
              <a:t>Ports below number 1024 are </a:t>
            </a:r>
            <a:r>
              <a:rPr lang="en-US" i="1" dirty="0">
                <a:solidFill>
                  <a:schemeClr val="accent6"/>
                </a:solidFill>
              </a:rPr>
              <a:t>privileged</a:t>
            </a:r>
            <a:r>
              <a:rPr lang="en-US" dirty="0"/>
              <a:t> and usually the OS will require root or administrative credentials to use these.</a:t>
            </a:r>
          </a:p>
          <a:p>
            <a:r>
              <a:rPr lang="en-US" dirty="0"/>
              <a:t>The standard Internet applications use low-numbered ports by default</a:t>
            </a:r>
          </a:p>
          <a:p>
            <a:r>
              <a:rPr lang="en-US" dirty="0"/>
              <a:t>This restriction prevents normal users on a machine from running “official” web or mail servers on that host.</a:t>
            </a:r>
          </a:p>
          <a:p>
            <a:r>
              <a:rPr lang="en-US" dirty="0"/>
              <a:t>Sometimes unusual ports are used to “hide” configuration webpages for networked devices like routers, modems, media appliances, etc.</a:t>
            </a:r>
          </a:p>
          <a:p>
            <a:endParaRPr lang="en-US" dirty="0"/>
          </a:p>
        </p:txBody>
      </p:sp>
    </p:spTree>
    <p:extLst>
      <p:ext uri="{BB962C8B-B14F-4D97-AF65-F5344CB8AC3E}">
        <p14:creationId xmlns:p14="http://schemas.microsoft.com/office/powerpoint/2010/main" val="260157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6D862B-9C6B-9D46-9267-8658945A0ED1}"/>
              </a:ext>
            </a:extLst>
          </p:cNvPr>
          <p:cNvSpPr txBox="1"/>
          <p:nvPr/>
        </p:nvSpPr>
        <p:spPr>
          <a:xfrm>
            <a:off x="2189231" y="1233608"/>
            <a:ext cx="7813537" cy="4401205"/>
          </a:xfrm>
          <a:prstGeom prst="rect">
            <a:avLst/>
          </a:prstGeom>
          <a:solidFill>
            <a:schemeClr val="bg1"/>
          </a:solidFill>
          <a:ln w="76200">
            <a:noFill/>
          </a:ln>
        </p:spPr>
        <p:txBody>
          <a:bodyPr wrap="square" rtlCol="0">
            <a:spAutoFit/>
          </a:bodyPr>
          <a:lstStyle/>
          <a:p>
            <a:pPr algn="ctr"/>
            <a:r>
              <a:rPr lang="en-US" sz="4000" dirty="0"/>
              <a:t>The Internet is a packet switched network (sending "postcards" of data).</a:t>
            </a:r>
          </a:p>
          <a:p>
            <a:pPr algn="ctr"/>
            <a:r>
              <a:rPr lang="en-US" sz="4000" dirty="0"/>
              <a:t>TCP creates the illusion of a bidirectional, reliable "pipe" for data.</a:t>
            </a:r>
          </a:p>
          <a:p>
            <a:pPr algn="ctr"/>
            <a:endParaRPr lang="en-US" sz="4000" dirty="0"/>
          </a:p>
          <a:p>
            <a:pPr algn="ctr"/>
            <a:r>
              <a:rPr lang="is-IS" sz="4000" dirty="0"/>
              <a:t>→</a:t>
            </a:r>
            <a:endParaRPr lang="en-US" sz="4000" dirty="0"/>
          </a:p>
          <a:p>
            <a:pPr algn="ctr"/>
            <a:endParaRPr lang="en-US" sz="4000" dirty="0"/>
          </a:p>
        </p:txBody>
      </p:sp>
      <p:pic>
        <p:nvPicPr>
          <p:cNvPr id="4" name="Picture 3">
            <a:extLst>
              <a:ext uri="{FF2B5EF4-FFF2-40B4-BE49-F238E27FC236}">
                <a16:creationId xmlns:a16="http://schemas.microsoft.com/office/drawing/2014/main" id="{80D8237A-FDB0-B946-B4CD-E7C78D601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9022" y="4035759"/>
            <a:ext cx="2543502" cy="1690495"/>
          </a:xfrm>
          <a:prstGeom prst="rect">
            <a:avLst/>
          </a:prstGeom>
        </p:spPr>
      </p:pic>
      <p:pic>
        <p:nvPicPr>
          <p:cNvPr id="5" name="Picture 4">
            <a:extLst>
              <a:ext uri="{FF2B5EF4-FFF2-40B4-BE49-F238E27FC236}">
                <a16:creationId xmlns:a16="http://schemas.microsoft.com/office/drawing/2014/main" id="{6D360755-25BB-2D4D-9DE1-74E031C99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1253" y="4035758"/>
            <a:ext cx="1924918" cy="1690495"/>
          </a:xfrm>
          <a:prstGeom prst="rect">
            <a:avLst/>
          </a:prstGeom>
        </p:spPr>
      </p:pic>
    </p:spTree>
    <p:extLst>
      <p:ext uri="{BB962C8B-B14F-4D97-AF65-F5344CB8AC3E}">
        <p14:creationId xmlns:p14="http://schemas.microsoft.com/office/powerpoint/2010/main" val="1329110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 streams</a:t>
            </a:r>
          </a:p>
        </p:txBody>
      </p:sp>
      <p:sp>
        <p:nvSpPr>
          <p:cNvPr id="3" name="Content Placeholder 2"/>
          <p:cNvSpPr>
            <a:spLocks noGrp="1"/>
          </p:cNvSpPr>
          <p:nvPr>
            <p:ph idx="1"/>
          </p:nvPr>
        </p:nvSpPr>
        <p:spPr>
          <a:xfrm>
            <a:off x="263472" y="1146875"/>
            <a:ext cx="5222928" cy="5594888"/>
          </a:xfrm>
        </p:spPr>
        <p:txBody>
          <a:bodyPr>
            <a:normAutofit lnSpcReduction="10000"/>
          </a:bodyPr>
          <a:lstStyle/>
          <a:p>
            <a:r>
              <a:rPr lang="en-US" dirty="0"/>
              <a:t>TCP provides applications with a file-like abstraction for a network connection.</a:t>
            </a:r>
          </a:p>
          <a:p>
            <a:pPr lvl="1"/>
            <a:r>
              <a:rPr lang="en-US" dirty="0"/>
              <a:t>Just </a:t>
            </a:r>
            <a:r>
              <a:rPr lang="en-US" i="1" dirty="0"/>
              <a:t>read</a:t>
            </a:r>
            <a:r>
              <a:rPr lang="en-US" dirty="0"/>
              <a:t> and </a:t>
            </a:r>
            <a:r>
              <a:rPr lang="en-US" i="1" dirty="0"/>
              <a:t>write</a:t>
            </a:r>
            <a:r>
              <a:rPr lang="en-US" dirty="0"/>
              <a:t> to the connection.  It’s like a pipe.</a:t>
            </a:r>
          </a:p>
          <a:p>
            <a:r>
              <a:rPr lang="en-US" dirty="0"/>
              <a:t>Packets are reassembled and ordered automatically by the OS/library.</a:t>
            </a:r>
          </a:p>
          <a:p>
            <a:r>
              <a:rPr lang="en-US" dirty="0"/>
              <a:t>Must establish a connection first, using a 3-way handshake.</a:t>
            </a:r>
          </a:p>
          <a:p>
            <a:r>
              <a:rPr lang="en-US" dirty="0"/>
              <a:t>We’ll talk about TCP details later in the class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9717" y="154983"/>
            <a:ext cx="6712283" cy="6586780"/>
          </a:xfrm>
          <a:prstGeom prst="rect">
            <a:avLst/>
          </a:prstGeom>
        </p:spPr>
      </p:pic>
    </p:spTree>
    <p:extLst>
      <p:ext uri="{BB962C8B-B14F-4D97-AF65-F5344CB8AC3E}">
        <p14:creationId xmlns:p14="http://schemas.microsoft.com/office/powerpoint/2010/main" val="678401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 overview</a:t>
            </a:r>
          </a:p>
        </p:txBody>
      </p:sp>
      <p:sp>
        <p:nvSpPr>
          <p:cNvPr id="3" name="Content Placeholder 2"/>
          <p:cNvSpPr>
            <a:spLocks noGrp="1"/>
          </p:cNvSpPr>
          <p:nvPr>
            <p:ph idx="1"/>
          </p:nvPr>
        </p:nvSpPr>
        <p:spPr/>
        <p:txBody>
          <a:bodyPr>
            <a:normAutofit fontScale="92500" lnSpcReduction="10000"/>
          </a:bodyPr>
          <a:lstStyle/>
          <a:p>
            <a:pPr marL="0" indent="0">
              <a:lnSpc>
                <a:spcPct val="100000"/>
              </a:lnSpc>
              <a:spcBef>
                <a:spcPts val="0"/>
              </a:spcBef>
              <a:buNone/>
            </a:pPr>
            <a:r>
              <a:rPr lang="en-US" dirty="0"/>
              <a:t>Reliable transport between sending and receiving processes</a:t>
            </a:r>
          </a:p>
          <a:p>
            <a:pPr marL="0" indent="0">
              <a:lnSpc>
                <a:spcPct val="100000"/>
              </a:lnSpc>
              <a:spcBef>
                <a:spcPts val="0"/>
              </a:spcBef>
              <a:buNone/>
            </a:pPr>
            <a:endParaRPr lang="en-US" dirty="0"/>
          </a:p>
          <a:p>
            <a:pPr marL="0" indent="0">
              <a:lnSpc>
                <a:spcPct val="100000"/>
              </a:lnSpc>
              <a:spcBef>
                <a:spcPts val="0"/>
              </a:spcBef>
              <a:buNone/>
            </a:pPr>
            <a:r>
              <a:rPr lang="en-US" dirty="0"/>
              <a:t>Provides:</a:t>
            </a:r>
          </a:p>
          <a:p>
            <a:pPr>
              <a:lnSpc>
                <a:spcPct val="100000"/>
              </a:lnSpc>
              <a:spcBef>
                <a:spcPts val="0"/>
              </a:spcBef>
            </a:pPr>
            <a:r>
              <a:rPr lang="en-US" i="1" dirty="0">
                <a:solidFill>
                  <a:schemeClr val="accent6"/>
                </a:solidFill>
              </a:rPr>
              <a:t>Port numbers </a:t>
            </a:r>
            <a:r>
              <a:rPr lang="en-US" dirty="0"/>
              <a:t>so a computer can have multiple network connections</a:t>
            </a:r>
          </a:p>
          <a:p>
            <a:pPr>
              <a:lnSpc>
                <a:spcPct val="100000"/>
              </a:lnSpc>
              <a:spcBef>
                <a:spcPts val="0"/>
              </a:spcBef>
            </a:pPr>
            <a:r>
              <a:rPr lang="en-US" i="1" dirty="0">
                <a:solidFill>
                  <a:schemeClr val="accent6"/>
                </a:solidFill>
              </a:rPr>
              <a:t>Message fragmentation &amp; reassembly</a:t>
            </a:r>
            <a:endParaRPr lang="en-US" dirty="0"/>
          </a:p>
          <a:p>
            <a:pPr>
              <a:lnSpc>
                <a:spcPct val="100000"/>
              </a:lnSpc>
              <a:spcBef>
                <a:spcPts val="0"/>
              </a:spcBef>
            </a:pPr>
            <a:r>
              <a:rPr lang="en-US" i="1" dirty="0">
                <a:solidFill>
                  <a:schemeClr val="accent6"/>
                </a:solidFill>
              </a:rPr>
              <a:t>Delivery confirmation &amp; retransmission</a:t>
            </a:r>
          </a:p>
          <a:p>
            <a:pPr>
              <a:lnSpc>
                <a:spcPct val="100000"/>
              </a:lnSpc>
              <a:spcBef>
                <a:spcPts val="0"/>
              </a:spcBef>
            </a:pPr>
            <a:r>
              <a:rPr lang="en-US" i="1" dirty="0">
                <a:solidFill>
                  <a:schemeClr val="accent6"/>
                </a:solidFill>
              </a:rPr>
              <a:t>Flow control:</a:t>
            </a:r>
            <a:r>
              <a:rPr lang="en-US" dirty="0"/>
              <a:t> sender won’t overwhelm receiver </a:t>
            </a:r>
          </a:p>
          <a:p>
            <a:pPr>
              <a:lnSpc>
                <a:spcPct val="100000"/>
              </a:lnSpc>
              <a:spcBef>
                <a:spcPts val="0"/>
              </a:spcBef>
            </a:pPr>
            <a:r>
              <a:rPr lang="en-US" i="1" dirty="0">
                <a:solidFill>
                  <a:schemeClr val="accent6"/>
                </a:solidFill>
              </a:rPr>
              <a:t>Congestion control:</a:t>
            </a:r>
            <a:r>
              <a:rPr lang="en-US" dirty="0"/>
              <a:t> throttle sender when network is overloaded</a:t>
            </a:r>
          </a:p>
          <a:p>
            <a:pPr>
              <a:lnSpc>
                <a:spcPct val="100000"/>
              </a:lnSpc>
              <a:spcBef>
                <a:spcPts val="0"/>
              </a:spcBef>
            </a:pPr>
            <a:endParaRPr lang="en-US" dirty="0"/>
          </a:p>
          <a:p>
            <a:pPr marL="0" indent="0">
              <a:lnSpc>
                <a:spcPct val="100000"/>
              </a:lnSpc>
              <a:spcBef>
                <a:spcPts val="0"/>
              </a:spcBef>
              <a:buNone/>
            </a:pPr>
            <a:r>
              <a:rPr lang="en-US" dirty="0"/>
              <a:t>Disadvantages:</a:t>
            </a:r>
          </a:p>
          <a:p>
            <a:pPr>
              <a:lnSpc>
                <a:spcPct val="100000"/>
              </a:lnSpc>
              <a:spcBef>
                <a:spcPts val="0"/>
              </a:spcBef>
            </a:pPr>
            <a:r>
              <a:rPr lang="en-US" dirty="0"/>
              <a:t>Must first setup a connection between client and server processes</a:t>
            </a:r>
          </a:p>
          <a:p>
            <a:pPr>
              <a:lnSpc>
                <a:spcPct val="100000"/>
              </a:lnSpc>
              <a:spcBef>
                <a:spcPts val="0"/>
              </a:spcBef>
            </a:pPr>
            <a:r>
              <a:rPr lang="en-US" dirty="0"/>
              <a:t>No timing or minimum throughput guarantees</a:t>
            </a:r>
          </a:p>
          <a:p>
            <a:pPr>
              <a:lnSpc>
                <a:spcPct val="100000"/>
              </a:lnSpc>
              <a:spcBef>
                <a:spcPts val="0"/>
              </a:spcBef>
            </a:pPr>
            <a:r>
              <a:rPr lang="en-US" dirty="0"/>
              <a:t>Lacks encryption</a:t>
            </a:r>
          </a:p>
          <a:p>
            <a:pPr>
              <a:lnSpc>
                <a:spcPct val="100000"/>
              </a:lnSpc>
              <a:spcBef>
                <a:spcPts val="0"/>
              </a:spcBef>
            </a:pPr>
            <a:endParaRPr lang="en-US" dirty="0"/>
          </a:p>
        </p:txBody>
      </p:sp>
      <p:sp>
        <p:nvSpPr>
          <p:cNvPr id="4" name="Right Brace 3"/>
          <p:cNvSpPr/>
          <p:nvPr/>
        </p:nvSpPr>
        <p:spPr>
          <a:xfrm>
            <a:off x="6091514" y="2888428"/>
            <a:ext cx="228600" cy="753035"/>
          </a:xfrm>
          <a:prstGeom prst="rightBrace">
            <a:avLst>
              <a:gd name="adj1" fmla="val 42948"/>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6395714" y="2955663"/>
            <a:ext cx="5666298" cy="584775"/>
          </a:xfrm>
          <a:prstGeom prst="rect">
            <a:avLst/>
          </a:prstGeom>
          <a:noFill/>
        </p:spPr>
        <p:txBody>
          <a:bodyPr wrap="square" rtlCol="0">
            <a:spAutoFit/>
          </a:bodyPr>
          <a:lstStyle/>
          <a:p>
            <a:r>
              <a:rPr lang="en-US" sz="3200" dirty="0"/>
              <a:t>Illusion of a reliable queue/“pipe”</a:t>
            </a:r>
          </a:p>
        </p:txBody>
      </p:sp>
    </p:spTree>
    <p:extLst>
      <p:ext uri="{BB962C8B-B14F-4D97-AF65-F5344CB8AC3E}">
        <p14:creationId xmlns:p14="http://schemas.microsoft.com/office/powerpoint/2010/main" val="1723580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otched Right Arrow 13">
            <a:extLst>
              <a:ext uri="{FF2B5EF4-FFF2-40B4-BE49-F238E27FC236}">
                <a16:creationId xmlns:a16="http://schemas.microsoft.com/office/drawing/2014/main" id="{7C610FA0-DF5B-5047-A1DA-348D2F6A25D7}"/>
              </a:ext>
            </a:extLst>
          </p:cNvPr>
          <p:cNvSpPr/>
          <p:nvPr/>
        </p:nvSpPr>
        <p:spPr>
          <a:xfrm rot="10800000">
            <a:off x="2071349" y="1618885"/>
            <a:ext cx="7609269" cy="500330"/>
          </a:xfrm>
          <a:prstGeom prst="notchedRightArrow">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otched Right Arrow 11">
            <a:extLst>
              <a:ext uri="{FF2B5EF4-FFF2-40B4-BE49-F238E27FC236}">
                <a16:creationId xmlns:a16="http://schemas.microsoft.com/office/drawing/2014/main" id="{0EE751BB-D78E-1342-A1AB-144D148E6DE9}"/>
              </a:ext>
            </a:extLst>
          </p:cNvPr>
          <p:cNvSpPr/>
          <p:nvPr/>
        </p:nvSpPr>
        <p:spPr>
          <a:xfrm>
            <a:off x="2086376" y="1170268"/>
            <a:ext cx="7609269" cy="500330"/>
          </a:xfrm>
          <a:prstGeom prst="notchedRightArrow">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CBF9AC-91B0-FF43-AFBA-0FBC3EF838D8}"/>
              </a:ext>
            </a:extLst>
          </p:cNvPr>
          <p:cNvSpPr>
            <a:spLocks noGrp="1"/>
          </p:cNvSpPr>
          <p:nvPr>
            <p:ph type="title"/>
          </p:nvPr>
        </p:nvSpPr>
        <p:spPr>
          <a:xfrm>
            <a:off x="1222469" y="154983"/>
            <a:ext cx="10680229" cy="883403"/>
          </a:xfrm>
        </p:spPr>
        <p:txBody>
          <a:bodyPr/>
          <a:lstStyle/>
          <a:p>
            <a:r>
              <a:rPr lang="en-US" dirty="0"/>
              <a:t>Simple Communication Link Model:  </a:t>
            </a:r>
            <a:r>
              <a:rPr lang="en-US" i="1" dirty="0"/>
              <a:t>tubes?</a:t>
            </a:r>
          </a:p>
        </p:txBody>
      </p:sp>
      <p:sp>
        <p:nvSpPr>
          <p:cNvPr id="3" name="Content Placeholder 2">
            <a:extLst>
              <a:ext uri="{FF2B5EF4-FFF2-40B4-BE49-F238E27FC236}">
                <a16:creationId xmlns:a16="http://schemas.microsoft.com/office/drawing/2014/main" id="{AEF71B08-2AC3-DA4C-9410-C9F9AD51E936}"/>
              </a:ext>
            </a:extLst>
          </p:cNvPr>
          <p:cNvSpPr>
            <a:spLocks noGrp="1"/>
          </p:cNvSpPr>
          <p:nvPr>
            <p:ph idx="1"/>
          </p:nvPr>
        </p:nvSpPr>
        <p:spPr>
          <a:xfrm>
            <a:off x="276386" y="2491838"/>
            <a:ext cx="11639227" cy="4275132"/>
          </a:xfrm>
        </p:spPr>
        <p:txBody>
          <a:bodyPr>
            <a:normAutofit/>
          </a:bodyPr>
          <a:lstStyle/>
          <a:p>
            <a:pPr marL="0" indent="0">
              <a:buNone/>
            </a:pPr>
            <a:r>
              <a:rPr lang="en-US" dirty="0"/>
              <a:t>Chapter 6 has more detail, but for now, a </a:t>
            </a:r>
            <a:r>
              <a:rPr lang="en-US" b="1" dirty="0">
                <a:solidFill>
                  <a:schemeClr val="accent6"/>
                </a:solidFill>
              </a:rPr>
              <a:t>communication link </a:t>
            </a:r>
            <a:r>
              <a:rPr lang="en-US" dirty="0"/>
              <a:t>is:</a:t>
            </a:r>
          </a:p>
          <a:p>
            <a:r>
              <a:rPr lang="en-US" dirty="0"/>
              <a:t>A bi-directional, point-to-point connection (one party on each side).</a:t>
            </a:r>
          </a:p>
          <a:p>
            <a:r>
              <a:rPr lang="en-US" dirty="0"/>
              <a:t>Allows 0’s or 1’s to be transmitted (or it can be </a:t>
            </a:r>
            <a:r>
              <a:rPr lang="en-US" i="1" dirty="0"/>
              <a:t>idle</a:t>
            </a:r>
            <a:r>
              <a:rPr lang="en-US" dirty="0"/>
              <a:t>, sending nothing).</a:t>
            </a:r>
          </a:p>
          <a:p>
            <a:r>
              <a:rPr lang="en-US" dirty="0"/>
              <a:t>It has a </a:t>
            </a:r>
            <a:r>
              <a:rPr lang="en-US" i="1" dirty="0"/>
              <a:t>propagation delay – </a:t>
            </a:r>
            <a:r>
              <a:rPr lang="en-US" dirty="0"/>
              <a:t>the time it takes for bits to flow from sender to receiver (at most the speed of light!). </a:t>
            </a:r>
          </a:p>
          <a:p>
            <a:pPr lvl="1"/>
            <a:r>
              <a:rPr lang="en-US" dirty="0"/>
              <a:t>This is the link </a:t>
            </a:r>
            <a:r>
              <a:rPr lang="en-US" b="1" dirty="0">
                <a:solidFill>
                  <a:schemeClr val="accent6"/>
                </a:solidFill>
              </a:rPr>
              <a:t>latency</a:t>
            </a:r>
            <a:r>
              <a:rPr lang="en-US" dirty="0"/>
              <a:t>.  Often determined by the length of the link.</a:t>
            </a:r>
          </a:p>
          <a:p>
            <a:r>
              <a:rPr lang="en-US" dirty="0"/>
              <a:t>Operates at a certain, constant bitrate (bits per second).</a:t>
            </a:r>
          </a:p>
          <a:p>
            <a:pPr lvl="1"/>
            <a:r>
              <a:rPr lang="en-US" dirty="0"/>
              <a:t>This is the link </a:t>
            </a:r>
            <a:r>
              <a:rPr lang="en-US" b="1" dirty="0">
                <a:solidFill>
                  <a:schemeClr val="accent6"/>
                </a:solidFill>
              </a:rPr>
              <a:t>throughput</a:t>
            </a:r>
            <a:r>
              <a:rPr lang="en-US" dirty="0"/>
              <a:t>.  Determined by the technology of the link.</a:t>
            </a:r>
          </a:p>
        </p:txBody>
      </p:sp>
      <p:sp>
        <p:nvSpPr>
          <p:cNvPr id="8" name="TextBox 7">
            <a:extLst>
              <a:ext uri="{FF2B5EF4-FFF2-40B4-BE49-F238E27FC236}">
                <a16:creationId xmlns:a16="http://schemas.microsoft.com/office/drawing/2014/main" id="{CD8230FE-B2B9-3049-B99C-44AB3404ACD2}"/>
              </a:ext>
            </a:extLst>
          </p:cNvPr>
          <p:cNvSpPr txBox="1"/>
          <p:nvPr/>
        </p:nvSpPr>
        <p:spPr>
          <a:xfrm>
            <a:off x="2161504" y="1255471"/>
            <a:ext cx="7044744" cy="369332"/>
          </a:xfrm>
          <a:prstGeom prst="rect">
            <a:avLst/>
          </a:prstGeom>
          <a:noFill/>
        </p:spPr>
        <p:txBody>
          <a:bodyPr wrap="square" rtlCol="0">
            <a:spAutoFit/>
          </a:bodyPr>
          <a:lstStyle/>
          <a:p>
            <a:r>
              <a:rPr lang="en-US" dirty="0">
                <a:latin typeface="Courier New" panose="02070309020205020404" pitchFamily="49" charset="0"/>
                <a:cs typeface="Courier New" panose="02070309020205020404" pitchFamily="49" charset="0"/>
              </a:rPr>
              <a:t> 0 1 1 1 1 0 1               1 1 1 0 0 1</a:t>
            </a:r>
          </a:p>
        </p:txBody>
      </p:sp>
      <p:sp>
        <p:nvSpPr>
          <p:cNvPr id="10" name="TextBox 9">
            <a:extLst>
              <a:ext uri="{FF2B5EF4-FFF2-40B4-BE49-F238E27FC236}">
                <a16:creationId xmlns:a16="http://schemas.microsoft.com/office/drawing/2014/main" id="{34B9C217-D7DB-7045-8A73-F88B5A612F65}"/>
              </a:ext>
            </a:extLst>
          </p:cNvPr>
          <p:cNvSpPr txBox="1"/>
          <p:nvPr/>
        </p:nvSpPr>
        <p:spPr>
          <a:xfrm>
            <a:off x="3107499" y="1707876"/>
            <a:ext cx="7044744" cy="369332"/>
          </a:xfrm>
          <a:prstGeom prst="rect">
            <a:avLst/>
          </a:prstGeom>
          <a:noFill/>
        </p:spPr>
        <p:txBody>
          <a:bodyPr wrap="square" rtlCol="0">
            <a:spAutoFit/>
          </a:bodyPr>
          <a:lstStyle/>
          <a:p>
            <a:r>
              <a:rPr lang="en-US" dirty="0">
                <a:latin typeface="Courier New" panose="02070309020205020404" pitchFamily="49" charset="0"/>
                <a:cs typeface="Courier New" panose="02070309020205020404" pitchFamily="49" charset="0"/>
              </a:rPr>
              <a:t>0 1 1 1 1 0 1 1 1 1 0 0 1               1 1 1</a:t>
            </a:r>
          </a:p>
        </p:txBody>
      </p:sp>
      <p:sp>
        <p:nvSpPr>
          <p:cNvPr id="16" name="Rectangle 15">
            <a:extLst>
              <a:ext uri="{FF2B5EF4-FFF2-40B4-BE49-F238E27FC236}">
                <a16:creationId xmlns:a16="http://schemas.microsoft.com/office/drawing/2014/main" id="{AA8A47F1-A13F-F34C-AAD1-D278E0804991}"/>
              </a:ext>
            </a:extLst>
          </p:cNvPr>
          <p:cNvSpPr/>
          <p:nvPr/>
        </p:nvSpPr>
        <p:spPr>
          <a:xfrm>
            <a:off x="1994077" y="1170268"/>
            <a:ext cx="7708608" cy="948947"/>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97" descr="desktop_computer_stylized_medium">
            <a:extLst>
              <a:ext uri="{FF2B5EF4-FFF2-40B4-BE49-F238E27FC236}">
                <a16:creationId xmlns:a16="http://schemas.microsoft.com/office/drawing/2014/main" id="{494A9654-A370-574B-B5EB-6B714F2CBF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72210" y="1209141"/>
            <a:ext cx="1087173" cy="94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7" descr="desktop_computer_stylized_medium">
            <a:extLst>
              <a:ext uri="{FF2B5EF4-FFF2-40B4-BE49-F238E27FC236}">
                <a16:creationId xmlns:a16="http://schemas.microsoft.com/office/drawing/2014/main" id="{85A4175F-0D0F-C247-8D81-F1720E0B9A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575989" y="1152453"/>
            <a:ext cx="1087173" cy="94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7F74AC42-897C-C44D-A094-F26A6C1266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20" y="18692"/>
            <a:ext cx="1190449" cy="1190449"/>
          </a:xfrm>
          <a:prstGeom prst="rect">
            <a:avLst/>
          </a:prstGeom>
        </p:spPr>
      </p:pic>
      <p:pic>
        <p:nvPicPr>
          <p:cNvPr id="20" name="Picture 19">
            <a:extLst>
              <a:ext uri="{FF2B5EF4-FFF2-40B4-BE49-F238E27FC236}">
                <a16:creationId xmlns:a16="http://schemas.microsoft.com/office/drawing/2014/main" id="{851EB400-A42A-1243-9793-D4E07E5AE4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947042" y="-53225"/>
            <a:ext cx="1244958" cy="1244958"/>
          </a:xfrm>
          <a:prstGeom prst="rect">
            <a:avLst/>
          </a:prstGeom>
        </p:spPr>
      </p:pic>
    </p:spTree>
    <p:extLst>
      <p:ext uri="{BB962C8B-B14F-4D97-AF65-F5344CB8AC3E}">
        <p14:creationId xmlns:p14="http://schemas.microsoft.com/office/powerpoint/2010/main" val="1093020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UDP is a simpler alternative to TCP</a:t>
            </a:r>
          </a:p>
        </p:txBody>
      </p:sp>
      <p:sp>
        <p:nvSpPr>
          <p:cNvPr id="3" name="Content Placeholder 2"/>
          <p:cNvSpPr>
            <a:spLocks noGrp="1"/>
          </p:cNvSpPr>
          <p:nvPr>
            <p:ph idx="1"/>
          </p:nvPr>
        </p:nvSpPr>
        <p:spPr/>
        <p:txBody>
          <a:bodyPr/>
          <a:lstStyle/>
          <a:p>
            <a:r>
              <a:rPr lang="en-US" dirty="0"/>
              <a:t>For applications that don’t need a reliable connection.</a:t>
            </a:r>
          </a:p>
          <a:p>
            <a:r>
              <a:rPr lang="en-US" dirty="0"/>
              <a:t>Avoids the setup delays associated with TCP handshake</a:t>
            </a:r>
          </a:p>
          <a:p>
            <a:r>
              <a:rPr lang="en-US" dirty="0"/>
              <a:t>Protocols built on UDP must deal with more error conditions.</a:t>
            </a:r>
          </a:p>
          <a:p>
            <a:r>
              <a:rPr lang="en-US" dirty="0"/>
              <a:t>Like plain IP packets, but adds </a:t>
            </a:r>
            <a:r>
              <a:rPr lang="en-US" b="1" dirty="0"/>
              <a:t>port numbers</a:t>
            </a:r>
          </a:p>
          <a:p>
            <a:r>
              <a:rPr lang="en-US" dirty="0"/>
              <a:t>Examples:</a:t>
            </a:r>
          </a:p>
          <a:p>
            <a:pPr lvl="1"/>
            <a:r>
              <a:rPr lang="en-US" dirty="0"/>
              <a:t>Session Initiation Protocol (SIP) for setting up VoIP calls.</a:t>
            </a:r>
          </a:p>
          <a:p>
            <a:pPr lvl="1"/>
            <a:r>
              <a:rPr lang="en-US" dirty="0" err="1"/>
              <a:t>Realtime</a:t>
            </a:r>
            <a:r>
              <a:rPr lang="en-US" dirty="0"/>
              <a:t> Transport Protocol (RTP) for sending audio in VoIP call</a:t>
            </a:r>
          </a:p>
          <a:p>
            <a:r>
              <a:rPr lang="en-US" dirty="0"/>
              <a:t>We’ll talk more about UDP and TCP in detail in Chapter 3.</a:t>
            </a:r>
          </a:p>
        </p:txBody>
      </p:sp>
    </p:spTree>
    <p:extLst>
      <p:ext uri="{BB962C8B-B14F-4D97-AF65-F5344CB8AC3E}">
        <p14:creationId xmlns:p14="http://schemas.microsoft.com/office/powerpoint/2010/main" val="13785890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Layering review</a:t>
            </a:r>
          </a:p>
        </p:txBody>
      </p:sp>
      <p:sp>
        <p:nvSpPr>
          <p:cNvPr id="4" name="Rectangle 3"/>
          <p:cNvSpPr/>
          <p:nvPr/>
        </p:nvSpPr>
        <p:spPr>
          <a:xfrm>
            <a:off x="711199" y="1190783"/>
            <a:ext cx="4673600" cy="5531746"/>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tx1"/>
                </a:solidFill>
              </a:rPr>
              <a:t>Ethernet Packet</a:t>
            </a:r>
          </a:p>
          <a:p>
            <a:pPr algn="ctr"/>
            <a:r>
              <a:rPr lang="en-US" sz="2800" i="1" dirty="0">
                <a:solidFill>
                  <a:schemeClr val="tx1"/>
                </a:solidFill>
              </a:rPr>
              <a:t>MAC addresses, CRC, etc.</a:t>
            </a:r>
          </a:p>
          <a:p>
            <a:pPr algn="ctr"/>
            <a:endParaRPr lang="en-US" sz="2800" dirty="0">
              <a:solidFill>
                <a:schemeClr val="tx1"/>
              </a:solidFill>
            </a:endParaRPr>
          </a:p>
          <a:p>
            <a:pPr algn="ctr"/>
            <a:r>
              <a:rPr lang="en-US" sz="2800" dirty="0">
                <a:solidFill>
                  <a:schemeClr val="tx1"/>
                </a:solidFill>
              </a:rPr>
              <a:t>Ethernet payload</a:t>
            </a:r>
          </a:p>
        </p:txBody>
      </p:sp>
      <p:sp>
        <p:nvSpPr>
          <p:cNvPr id="5" name="Rectangle 4"/>
          <p:cNvSpPr/>
          <p:nvPr/>
        </p:nvSpPr>
        <p:spPr>
          <a:xfrm>
            <a:off x="829732" y="2150530"/>
            <a:ext cx="4436534" cy="445346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tx1"/>
                </a:solidFill>
              </a:rPr>
              <a:t>IP Packet</a:t>
            </a:r>
          </a:p>
          <a:p>
            <a:pPr algn="ctr"/>
            <a:r>
              <a:rPr lang="en-US" sz="2800" i="1" dirty="0">
                <a:solidFill>
                  <a:schemeClr val="tx1"/>
                </a:solidFill>
              </a:rPr>
              <a:t>IP addresses, TTL, etc.</a:t>
            </a:r>
          </a:p>
          <a:p>
            <a:pPr algn="ctr"/>
            <a:endParaRPr lang="en-US" sz="2800" i="1" dirty="0">
              <a:solidFill>
                <a:schemeClr val="tx1"/>
              </a:solidFill>
            </a:endParaRPr>
          </a:p>
          <a:p>
            <a:pPr algn="ctr"/>
            <a:r>
              <a:rPr lang="en-US" sz="2800" dirty="0">
                <a:solidFill>
                  <a:schemeClr val="tx1"/>
                </a:solidFill>
              </a:rPr>
              <a:t>IP payload</a:t>
            </a:r>
          </a:p>
        </p:txBody>
      </p:sp>
      <p:sp>
        <p:nvSpPr>
          <p:cNvPr id="6" name="Rectangle 5"/>
          <p:cNvSpPr/>
          <p:nvPr/>
        </p:nvSpPr>
        <p:spPr>
          <a:xfrm>
            <a:off x="982132" y="3149599"/>
            <a:ext cx="4148667" cy="3302001"/>
          </a:xfrm>
          <a:prstGeom prst="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tx1"/>
                </a:solidFill>
              </a:rPr>
              <a:t>TCP Packet</a:t>
            </a:r>
          </a:p>
          <a:p>
            <a:pPr algn="ctr"/>
            <a:r>
              <a:rPr lang="en-US" sz="2800" i="1" dirty="0">
                <a:solidFill>
                  <a:schemeClr val="tx1"/>
                </a:solidFill>
              </a:rPr>
              <a:t>Port #, sequence #, </a:t>
            </a:r>
            <a:r>
              <a:rPr lang="en-US" sz="2800" i="1" dirty="0" err="1">
                <a:solidFill>
                  <a:schemeClr val="tx1"/>
                </a:solidFill>
              </a:rPr>
              <a:t>ack</a:t>
            </a:r>
            <a:r>
              <a:rPr lang="en-US" sz="2800" i="1" dirty="0">
                <a:solidFill>
                  <a:schemeClr val="tx1"/>
                </a:solidFill>
              </a:rPr>
              <a:t> #, etc.</a:t>
            </a:r>
          </a:p>
          <a:p>
            <a:pPr algn="ctr"/>
            <a:endParaRPr lang="en-US" sz="2800" i="1" dirty="0">
              <a:solidFill>
                <a:schemeClr val="tx1"/>
              </a:solidFill>
            </a:endParaRPr>
          </a:p>
          <a:p>
            <a:pPr algn="ctr"/>
            <a:r>
              <a:rPr lang="en-US" sz="2800" dirty="0">
                <a:solidFill>
                  <a:schemeClr val="tx1"/>
                </a:solidFill>
              </a:rPr>
              <a:t>TCP payload </a:t>
            </a:r>
          </a:p>
        </p:txBody>
      </p:sp>
      <p:sp>
        <p:nvSpPr>
          <p:cNvPr id="7" name="Rectangle 6"/>
          <p:cNvSpPr/>
          <p:nvPr/>
        </p:nvSpPr>
        <p:spPr>
          <a:xfrm>
            <a:off x="1134533" y="4114801"/>
            <a:ext cx="3860800" cy="2184400"/>
          </a:xfrm>
          <a:prstGeom prst="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tx1"/>
                </a:solidFill>
              </a:rPr>
              <a:t>HTTP Response</a:t>
            </a:r>
          </a:p>
          <a:p>
            <a:pPr algn="ctr"/>
            <a:r>
              <a:rPr lang="en-US" sz="2800" i="1" dirty="0" err="1">
                <a:solidFill>
                  <a:schemeClr val="tx1"/>
                </a:solidFill>
              </a:rPr>
              <a:t>url</a:t>
            </a:r>
            <a:r>
              <a:rPr lang="en-US" sz="2800" i="1" dirty="0">
                <a:solidFill>
                  <a:schemeClr val="tx1"/>
                </a:solidFill>
              </a:rPr>
              <a:t>, content-type, date, etc.</a:t>
            </a:r>
          </a:p>
          <a:p>
            <a:pPr algn="ctr"/>
            <a:endParaRPr lang="en-US" sz="2800" i="1" dirty="0">
              <a:solidFill>
                <a:schemeClr val="tx1"/>
              </a:solidFill>
            </a:endParaRPr>
          </a:p>
          <a:p>
            <a:pPr algn="ctr"/>
            <a:r>
              <a:rPr lang="en-US" sz="2800" dirty="0">
                <a:solidFill>
                  <a:schemeClr val="tx1"/>
                </a:solidFill>
              </a:rPr>
              <a:t>&lt;html&gt;&lt;body&gt;&lt;h1&gt;My great page&lt;/h1&gt;&lt;p&gt;</a:t>
            </a:r>
            <a:r>
              <a:rPr lang="mr-IN" sz="2800" dirty="0">
                <a:solidFill>
                  <a:schemeClr val="tx1"/>
                </a:solidFill>
              </a:rPr>
              <a:t>…</a:t>
            </a:r>
            <a:endParaRPr lang="en-US" sz="2800" dirty="0">
              <a:solidFill>
                <a:schemeClr val="tx1"/>
              </a:solidFill>
            </a:endParaRPr>
          </a:p>
        </p:txBody>
      </p:sp>
      <p:sp>
        <p:nvSpPr>
          <p:cNvPr id="8" name="Rectangle 7"/>
          <p:cNvSpPr/>
          <p:nvPr/>
        </p:nvSpPr>
        <p:spPr>
          <a:xfrm>
            <a:off x="6671733" y="1190783"/>
            <a:ext cx="4673600" cy="5531746"/>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tx1"/>
                </a:solidFill>
              </a:rPr>
              <a:t>Ethernet Packet</a:t>
            </a:r>
          </a:p>
          <a:p>
            <a:pPr algn="ctr"/>
            <a:r>
              <a:rPr lang="en-US" sz="2800" i="1" dirty="0">
                <a:solidFill>
                  <a:schemeClr val="tx1"/>
                </a:solidFill>
              </a:rPr>
              <a:t>MAC addresses, CRC, etc.</a:t>
            </a:r>
          </a:p>
        </p:txBody>
      </p:sp>
      <p:sp>
        <p:nvSpPr>
          <p:cNvPr id="9" name="Rectangle 8"/>
          <p:cNvSpPr/>
          <p:nvPr/>
        </p:nvSpPr>
        <p:spPr>
          <a:xfrm>
            <a:off x="6790266" y="2150530"/>
            <a:ext cx="4436534" cy="445346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tx1"/>
                </a:solidFill>
              </a:rPr>
              <a:t>IP Packet</a:t>
            </a:r>
          </a:p>
          <a:p>
            <a:pPr algn="ctr"/>
            <a:r>
              <a:rPr lang="en-US" sz="2800" i="1" dirty="0">
                <a:solidFill>
                  <a:schemeClr val="tx1"/>
                </a:solidFill>
              </a:rPr>
              <a:t>IP addresses, TTL, etc.</a:t>
            </a:r>
          </a:p>
        </p:txBody>
      </p:sp>
      <p:sp>
        <p:nvSpPr>
          <p:cNvPr id="10" name="Rectangle 9"/>
          <p:cNvSpPr/>
          <p:nvPr/>
        </p:nvSpPr>
        <p:spPr>
          <a:xfrm>
            <a:off x="6942666" y="3149599"/>
            <a:ext cx="4148667" cy="3302001"/>
          </a:xfrm>
          <a:prstGeom prst="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tx1"/>
                </a:solidFill>
              </a:rPr>
              <a:t>TCP Packet</a:t>
            </a:r>
          </a:p>
          <a:p>
            <a:pPr algn="ctr"/>
            <a:r>
              <a:rPr lang="en-US" sz="2800" i="1" dirty="0">
                <a:solidFill>
                  <a:schemeClr val="tx1"/>
                </a:solidFill>
              </a:rPr>
              <a:t>Port #, sequence #, </a:t>
            </a:r>
            <a:r>
              <a:rPr lang="en-US" sz="2800" i="1" dirty="0" err="1">
                <a:solidFill>
                  <a:schemeClr val="tx1"/>
                </a:solidFill>
              </a:rPr>
              <a:t>ack</a:t>
            </a:r>
            <a:r>
              <a:rPr lang="en-US" sz="2800" i="1" dirty="0">
                <a:solidFill>
                  <a:schemeClr val="tx1"/>
                </a:solidFill>
              </a:rPr>
              <a:t> #, etc.</a:t>
            </a:r>
          </a:p>
          <a:p>
            <a:pPr algn="ctr"/>
            <a:endParaRPr lang="en-US" sz="2800" dirty="0">
              <a:solidFill>
                <a:schemeClr val="tx1"/>
              </a:solidFill>
            </a:endParaRPr>
          </a:p>
          <a:p>
            <a:pPr algn="ctr"/>
            <a:r>
              <a:rPr lang="en-US" sz="2800" dirty="0">
                <a:solidFill>
                  <a:schemeClr val="tx1"/>
                </a:solidFill>
              </a:rPr>
              <a:t>TCP payload continued</a:t>
            </a:r>
          </a:p>
        </p:txBody>
      </p:sp>
      <p:sp>
        <p:nvSpPr>
          <p:cNvPr id="11" name="Rectangle 10"/>
          <p:cNvSpPr/>
          <p:nvPr/>
        </p:nvSpPr>
        <p:spPr>
          <a:xfrm>
            <a:off x="7095067" y="4114801"/>
            <a:ext cx="3860800" cy="2184400"/>
          </a:xfrm>
          <a:prstGeom prst="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tx1"/>
                </a:solidFill>
              </a:rPr>
              <a:t>HTTP Response Continued</a:t>
            </a:r>
          </a:p>
          <a:p>
            <a:pPr algn="ctr"/>
            <a:endParaRPr lang="en-US" sz="2800" i="1" dirty="0">
              <a:solidFill>
                <a:schemeClr val="tx1"/>
              </a:solidFill>
            </a:endParaRPr>
          </a:p>
          <a:p>
            <a:pPr algn="ctr"/>
            <a:r>
              <a:rPr lang="mr-IN" sz="2800" dirty="0">
                <a:solidFill>
                  <a:schemeClr val="tx1"/>
                </a:solidFill>
              </a:rPr>
              <a:t>…</a:t>
            </a:r>
            <a:r>
              <a:rPr lang="en-US" sz="2800" dirty="0">
                <a:solidFill>
                  <a:schemeClr val="tx1"/>
                </a:solidFill>
              </a:rPr>
              <a:t>and that is all&lt;/p&gt; &lt;/body&gt;&lt;/html&gt;</a:t>
            </a:r>
          </a:p>
        </p:txBody>
      </p:sp>
      <p:sp>
        <p:nvSpPr>
          <p:cNvPr id="12" name="Rectangle 11"/>
          <p:cNvSpPr/>
          <p:nvPr/>
        </p:nvSpPr>
        <p:spPr>
          <a:xfrm>
            <a:off x="4995333" y="4114801"/>
            <a:ext cx="2099734" cy="2184400"/>
          </a:xfrm>
          <a:prstGeom prst="rect">
            <a:avLst/>
          </a:prstGeom>
          <a:noFill/>
          <a:ln>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130799" y="3149599"/>
            <a:ext cx="1811867" cy="3302001"/>
          </a:xfrm>
          <a:prstGeom prst="rect">
            <a:avLst/>
          </a:prstGeom>
          <a:noFill/>
          <a:ln>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96647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 – Introduction to the Internet</a:t>
            </a:r>
          </a:p>
        </p:txBody>
      </p:sp>
      <p:sp>
        <p:nvSpPr>
          <p:cNvPr id="3" name="Content Placeholder 2"/>
          <p:cNvSpPr>
            <a:spLocks noGrp="1"/>
          </p:cNvSpPr>
          <p:nvPr>
            <p:ph idx="1"/>
          </p:nvPr>
        </p:nvSpPr>
        <p:spPr/>
        <p:txBody>
          <a:bodyPr>
            <a:normAutofit fontScale="92500" lnSpcReduction="20000"/>
          </a:bodyPr>
          <a:lstStyle/>
          <a:p>
            <a:r>
              <a:rPr lang="en-US" dirty="0"/>
              <a:t>Packets travel along many </a:t>
            </a:r>
            <a:r>
              <a:rPr lang="en-US" i="1" dirty="0">
                <a:solidFill>
                  <a:schemeClr val="accent6"/>
                </a:solidFill>
              </a:rPr>
              <a:t>hops</a:t>
            </a:r>
            <a:r>
              <a:rPr lang="en-US" dirty="0">
                <a:solidFill>
                  <a:schemeClr val="accent6"/>
                </a:solidFill>
              </a:rPr>
              <a:t> </a:t>
            </a:r>
            <a:r>
              <a:rPr lang="en-US" dirty="0"/>
              <a:t>to reach the intended destination</a:t>
            </a:r>
          </a:p>
          <a:p>
            <a:pPr lvl="1"/>
            <a:r>
              <a:rPr lang="en-US" dirty="0"/>
              <a:t>Each router has a fixed-size queue; packets are dropped if full</a:t>
            </a:r>
          </a:p>
          <a:p>
            <a:pPr lvl="1"/>
            <a:r>
              <a:rPr lang="en-US" dirty="0"/>
              <a:t>Packet is also dropped if a bit-flip error is detected</a:t>
            </a:r>
          </a:p>
          <a:p>
            <a:r>
              <a:rPr lang="en-US" dirty="0"/>
              <a:t>Showed four different sources of </a:t>
            </a:r>
            <a:r>
              <a:rPr lang="en-US" i="1" dirty="0">
                <a:solidFill>
                  <a:schemeClr val="accent6"/>
                </a:solidFill>
              </a:rPr>
              <a:t>packet delay</a:t>
            </a:r>
            <a:r>
              <a:rPr lang="en-US" dirty="0"/>
              <a:t> at each hop:</a:t>
            </a:r>
          </a:p>
          <a:p>
            <a:pPr lvl="1"/>
            <a:r>
              <a:rPr lang="en-US" dirty="0"/>
              <a:t>Nodal processing, queueing (associated with the router)</a:t>
            </a:r>
          </a:p>
          <a:p>
            <a:pPr lvl="1"/>
            <a:r>
              <a:rPr lang="en-US" dirty="0"/>
              <a:t>Transmission, propagation (associated with the link)</a:t>
            </a:r>
          </a:p>
          <a:p>
            <a:r>
              <a:rPr lang="en-US" dirty="0"/>
              <a:t>Internet is a “network of networks”</a:t>
            </a:r>
          </a:p>
          <a:p>
            <a:pPr lvl="1"/>
            <a:r>
              <a:rPr lang="en-US" dirty="0"/>
              <a:t>Tier 1 ISPs and big content providers build high-speed </a:t>
            </a:r>
            <a:r>
              <a:rPr lang="en-US" i="1" dirty="0">
                <a:solidFill>
                  <a:schemeClr val="accent6"/>
                </a:solidFill>
              </a:rPr>
              <a:t>backbone</a:t>
            </a:r>
            <a:r>
              <a:rPr lang="en-US" dirty="0"/>
              <a:t> links.</a:t>
            </a:r>
          </a:p>
          <a:p>
            <a:pPr lvl="1"/>
            <a:r>
              <a:rPr lang="en-US" i="1" dirty="0">
                <a:solidFill>
                  <a:schemeClr val="accent6"/>
                </a:solidFill>
              </a:rPr>
              <a:t>Peering</a:t>
            </a:r>
            <a:r>
              <a:rPr lang="en-US" dirty="0">
                <a:solidFill>
                  <a:schemeClr val="accent6"/>
                </a:solidFill>
              </a:rPr>
              <a:t> </a:t>
            </a:r>
            <a:r>
              <a:rPr lang="en-US" dirty="0"/>
              <a:t>is when networks connect to each other without any payment.</a:t>
            </a:r>
          </a:p>
          <a:p>
            <a:r>
              <a:rPr lang="en-US" dirty="0"/>
              <a:t>Networks use layered protocols, </a:t>
            </a:r>
            <a:r>
              <a:rPr lang="en-US" dirty="0" err="1"/>
              <a:t>eg</a:t>
            </a:r>
            <a:r>
              <a:rPr lang="en-US" dirty="0"/>
              <a:t>.: Ethernet, IP, TCP, TLS, HTTP</a:t>
            </a:r>
          </a:p>
          <a:p>
            <a:r>
              <a:rPr lang="en-US" dirty="0"/>
              <a:t>Socket is a software abstraction of a network connection (TCP or UDP)</a:t>
            </a:r>
          </a:p>
          <a:p>
            <a:pPr lvl="1"/>
            <a:r>
              <a:rPr lang="en-US" dirty="0"/>
              <a:t>It’s one end of a pipe: you can send data in or get data out</a:t>
            </a:r>
          </a:p>
          <a:p>
            <a:pPr lvl="1"/>
            <a:r>
              <a:rPr lang="en-US" dirty="0"/>
              <a:t>Each socket is bound to a particular </a:t>
            </a:r>
            <a:r>
              <a:rPr lang="en-US" i="1" dirty="0">
                <a:solidFill>
                  <a:schemeClr val="accent6"/>
                </a:solidFill>
              </a:rPr>
              <a:t>port</a:t>
            </a:r>
            <a:r>
              <a:rPr lang="en-US" dirty="0"/>
              <a:t> number.  Port number determines which process on a host is responsible for handling a given packet.</a:t>
            </a:r>
          </a:p>
        </p:txBody>
      </p:sp>
    </p:spTree>
    <p:extLst>
      <p:ext uri="{BB962C8B-B14F-4D97-AF65-F5344CB8AC3E}">
        <p14:creationId xmlns:p14="http://schemas.microsoft.com/office/powerpoint/2010/main" val="122430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Circuit Switching Review</a:t>
            </a:r>
          </a:p>
        </p:txBody>
      </p:sp>
      <p:sp>
        <p:nvSpPr>
          <p:cNvPr id="3" name="Content Placeholder 2"/>
          <p:cNvSpPr>
            <a:spLocks noGrp="1"/>
          </p:cNvSpPr>
          <p:nvPr>
            <p:ph idx="1"/>
          </p:nvPr>
        </p:nvSpPr>
        <p:spPr>
          <a:xfrm>
            <a:off x="263471" y="1156447"/>
            <a:ext cx="7078623" cy="3647372"/>
          </a:xfrm>
        </p:spPr>
        <p:txBody>
          <a:bodyPr>
            <a:normAutofit lnSpcReduction="10000"/>
          </a:bodyPr>
          <a:lstStyle/>
          <a:p>
            <a:r>
              <a:rPr lang="en-US" dirty="0"/>
              <a:t>If two people wanted to talk, a </a:t>
            </a:r>
            <a:r>
              <a:rPr lang="en-US" dirty="0">
                <a:solidFill>
                  <a:schemeClr val="accent6"/>
                </a:solidFill>
              </a:rPr>
              <a:t>dedicated</a:t>
            </a:r>
            <a:r>
              <a:rPr lang="en-US" dirty="0"/>
              <a:t> electrical path (circuit) is established.</a:t>
            </a:r>
          </a:p>
          <a:p>
            <a:r>
              <a:rPr lang="en-US" dirty="0"/>
              <a:t>The circuit remains dedicated to the call until the parties hang up.</a:t>
            </a:r>
          </a:p>
          <a:p>
            <a:r>
              <a:rPr lang="en-US" dirty="0"/>
              <a:t>Physical links in the of the network are divided into several virtual channels and thus can be shared by a finite number of users.</a:t>
            </a:r>
          </a:p>
          <a:p>
            <a:endParaRPr lang="en-US" dirty="0"/>
          </a:p>
          <a:p>
            <a:endParaRPr lang="en-US" dirty="0"/>
          </a:p>
          <a:p>
            <a:endParaRPr lang="en-US" dirty="0"/>
          </a:p>
        </p:txBody>
      </p:sp>
      <p:grpSp>
        <p:nvGrpSpPr>
          <p:cNvPr id="4" name="Group 360"/>
          <p:cNvGrpSpPr>
            <a:grpSpLocks/>
          </p:cNvGrpSpPr>
          <p:nvPr/>
        </p:nvGrpSpPr>
        <p:grpSpPr bwMode="auto">
          <a:xfrm>
            <a:off x="7635782" y="1434260"/>
            <a:ext cx="4100512" cy="3176588"/>
            <a:chOff x="1905964" y="1675341"/>
            <a:chExt cx="5333036" cy="4344351"/>
          </a:xfrm>
        </p:grpSpPr>
        <p:grpSp>
          <p:nvGrpSpPr>
            <p:cNvPr id="6" name="Group 142"/>
            <p:cNvGrpSpPr>
              <a:grpSpLocks/>
            </p:cNvGrpSpPr>
            <p:nvPr/>
          </p:nvGrpSpPr>
          <p:grpSpPr bwMode="auto">
            <a:xfrm>
              <a:off x="2514600" y="2438400"/>
              <a:ext cx="990600" cy="533400"/>
              <a:chOff x="2356" y="1300"/>
              <a:chExt cx="555" cy="194"/>
            </a:xfrm>
          </p:grpSpPr>
          <p:sp>
            <p:nvSpPr>
              <p:cNvPr id="75"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76"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77"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78" name="Group 146"/>
              <p:cNvGrpSpPr>
                <a:grpSpLocks/>
              </p:cNvGrpSpPr>
              <p:nvPr/>
            </p:nvGrpSpPr>
            <p:grpSpPr bwMode="auto">
              <a:xfrm>
                <a:off x="2468" y="1332"/>
                <a:ext cx="310" cy="60"/>
                <a:chOff x="2468" y="1332"/>
                <a:chExt cx="310" cy="60"/>
              </a:xfrm>
            </p:grpSpPr>
            <p:sp>
              <p:nvSpPr>
                <p:cNvPr id="81" name="Freeform 147"/>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 name="Freeform 148"/>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79" name="Line 149"/>
              <p:cNvSpPr>
                <a:spLocks noChangeShapeType="1"/>
              </p:cNvSpPr>
              <p:nvPr/>
            </p:nvSpPr>
            <p:spPr bwMode="auto">
              <a:xfrm>
                <a:off x="2357" y="1361"/>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 name="Line 150"/>
              <p:cNvSpPr>
                <a:spLocks noChangeShapeType="1"/>
              </p:cNvSpPr>
              <p:nvPr/>
            </p:nvSpPr>
            <p:spPr bwMode="auto">
              <a:xfrm>
                <a:off x="2907" y="1363"/>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 name="Rectangle 7"/>
            <p:cNvSpPr/>
            <p:nvPr/>
          </p:nvSpPr>
          <p:spPr>
            <a:xfrm>
              <a:off x="3506081" y="2591541"/>
              <a:ext cx="1750838" cy="759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9" name="Rectangle 8"/>
            <p:cNvSpPr/>
            <p:nvPr/>
          </p:nvSpPr>
          <p:spPr>
            <a:xfrm>
              <a:off x="3506081" y="2667529"/>
              <a:ext cx="1750838" cy="7598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10" name="Rectangle 9"/>
            <p:cNvSpPr/>
            <p:nvPr/>
          </p:nvSpPr>
          <p:spPr>
            <a:xfrm>
              <a:off x="3506081" y="2743518"/>
              <a:ext cx="1750838" cy="759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11" name="Rectangle 10"/>
            <p:cNvSpPr/>
            <p:nvPr/>
          </p:nvSpPr>
          <p:spPr>
            <a:xfrm>
              <a:off x="3506081" y="2819505"/>
              <a:ext cx="1750838" cy="759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grpSp>
          <p:nvGrpSpPr>
            <p:cNvPr id="12" name="Group 142"/>
            <p:cNvGrpSpPr>
              <a:grpSpLocks/>
            </p:cNvGrpSpPr>
            <p:nvPr/>
          </p:nvGrpSpPr>
          <p:grpSpPr bwMode="auto">
            <a:xfrm>
              <a:off x="5257800" y="2438400"/>
              <a:ext cx="990600" cy="533400"/>
              <a:chOff x="2356" y="1300"/>
              <a:chExt cx="555" cy="194"/>
            </a:xfrm>
          </p:grpSpPr>
          <p:sp>
            <p:nvSpPr>
              <p:cNvPr id="65"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66"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67"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68" name="Group 146"/>
              <p:cNvGrpSpPr>
                <a:grpSpLocks/>
              </p:cNvGrpSpPr>
              <p:nvPr/>
            </p:nvGrpSpPr>
            <p:grpSpPr bwMode="auto">
              <a:xfrm>
                <a:off x="2468" y="1332"/>
                <a:ext cx="310" cy="60"/>
                <a:chOff x="2468" y="1332"/>
                <a:chExt cx="310" cy="60"/>
              </a:xfrm>
            </p:grpSpPr>
            <p:sp>
              <p:nvSpPr>
                <p:cNvPr id="71" name="Freeform 147"/>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Freeform 148"/>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9" name="Line 149"/>
              <p:cNvSpPr>
                <a:spLocks noChangeShapeType="1"/>
              </p:cNvSpPr>
              <p:nvPr/>
            </p:nvSpPr>
            <p:spPr bwMode="auto">
              <a:xfrm>
                <a:off x="2357" y="1361"/>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 name="Line 150"/>
              <p:cNvSpPr>
                <a:spLocks noChangeShapeType="1"/>
              </p:cNvSpPr>
              <p:nvPr/>
            </p:nvSpPr>
            <p:spPr bwMode="auto">
              <a:xfrm>
                <a:off x="2907" y="1363"/>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 name="Group 142"/>
            <p:cNvGrpSpPr>
              <a:grpSpLocks/>
            </p:cNvGrpSpPr>
            <p:nvPr/>
          </p:nvGrpSpPr>
          <p:grpSpPr bwMode="auto">
            <a:xfrm>
              <a:off x="2590800" y="4724400"/>
              <a:ext cx="990600" cy="533400"/>
              <a:chOff x="2356" y="1300"/>
              <a:chExt cx="555" cy="194"/>
            </a:xfrm>
          </p:grpSpPr>
          <p:sp>
            <p:nvSpPr>
              <p:cNvPr id="57"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58"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59"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60" name="Group 146"/>
              <p:cNvGrpSpPr>
                <a:grpSpLocks/>
              </p:cNvGrpSpPr>
              <p:nvPr/>
            </p:nvGrpSpPr>
            <p:grpSpPr bwMode="auto">
              <a:xfrm>
                <a:off x="2468" y="1332"/>
                <a:ext cx="310" cy="60"/>
                <a:chOff x="2468" y="1332"/>
                <a:chExt cx="310" cy="60"/>
              </a:xfrm>
            </p:grpSpPr>
            <p:sp>
              <p:nvSpPr>
                <p:cNvPr id="63" name="Freeform 147"/>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 name="Freeform 148"/>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1" name="Line 149"/>
              <p:cNvSpPr>
                <a:spLocks noChangeShapeType="1"/>
              </p:cNvSpPr>
              <p:nvPr/>
            </p:nvSpPr>
            <p:spPr bwMode="auto">
              <a:xfrm>
                <a:off x="2357" y="1361"/>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150"/>
              <p:cNvSpPr>
                <a:spLocks noChangeShapeType="1"/>
              </p:cNvSpPr>
              <p:nvPr/>
            </p:nvSpPr>
            <p:spPr bwMode="auto">
              <a:xfrm>
                <a:off x="2907" y="1363"/>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 name="Group 142"/>
            <p:cNvGrpSpPr>
              <a:grpSpLocks/>
            </p:cNvGrpSpPr>
            <p:nvPr/>
          </p:nvGrpSpPr>
          <p:grpSpPr bwMode="auto">
            <a:xfrm>
              <a:off x="5334000" y="4724400"/>
              <a:ext cx="990600" cy="533400"/>
              <a:chOff x="2356" y="1300"/>
              <a:chExt cx="555" cy="194"/>
            </a:xfrm>
          </p:grpSpPr>
          <p:sp>
            <p:nvSpPr>
              <p:cNvPr id="49"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50"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51"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52" name="Group 146"/>
              <p:cNvGrpSpPr>
                <a:grpSpLocks/>
              </p:cNvGrpSpPr>
              <p:nvPr/>
            </p:nvGrpSpPr>
            <p:grpSpPr bwMode="auto">
              <a:xfrm>
                <a:off x="2468" y="1332"/>
                <a:ext cx="310" cy="60"/>
                <a:chOff x="2468" y="1332"/>
                <a:chExt cx="310" cy="60"/>
              </a:xfrm>
            </p:grpSpPr>
            <p:sp>
              <p:nvSpPr>
                <p:cNvPr id="55" name="Freeform 147"/>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 name="Freeform 148"/>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3" name="Line 149"/>
              <p:cNvSpPr>
                <a:spLocks noChangeShapeType="1"/>
              </p:cNvSpPr>
              <p:nvPr/>
            </p:nvSpPr>
            <p:spPr bwMode="auto">
              <a:xfrm>
                <a:off x="2357" y="1361"/>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Line 150"/>
              <p:cNvSpPr>
                <a:spLocks noChangeShapeType="1"/>
              </p:cNvSpPr>
              <p:nvPr/>
            </p:nvSpPr>
            <p:spPr bwMode="auto">
              <a:xfrm>
                <a:off x="2907" y="1363"/>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 name="Group 75"/>
            <p:cNvGrpSpPr>
              <a:grpSpLocks/>
            </p:cNvGrpSpPr>
            <p:nvPr/>
          </p:nvGrpSpPr>
          <p:grpSpPr bwMode="auto">
            <a:xfrm rot="5400000">
              <a:off x="2171700" y="3695700"/>
              <a:ext cx="1752600" cy="304800"/>
              <a:chOff x="4876800" y="1143000"/>
              <a:chExt cx="1752600" cy="304800"/>
            </a:xfrm>
          </p:grpSpPr>
          <p:sp>
            <p:nvSpPr>
              <p:cNvPr id="45" name="Rectangle 44"/>
              <p:cNvSpPr/>
              <p:nvPr/>
            </p:nvSpPr>
            <p:spPr>
              <a:xfrm>
                <a:off x="4869967" y="1159406"/>
                <a:ext cx="1752069" cy="763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46" name="Rectangle 45"/>
              <p:cNvSpPr/>
              <p:nvPr/>
            </p:nvSpPr>
            <p:spPr>
              <a:xfrm>
                <a:off x="4869968" y="1235798"/>
                <a:ext cx="1752069" cy="7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47" name="Rectangle 46"/>
              <p:cNvSpPr/>
              <p:nvPr/>
            </p:nvSpPr>
            <p:spPr>
              <a:xfrm>
                <a:off x="4869967" y="1312191"/>
                <a:ext cx="1752069" cy="763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48" name="Rectangle 47"/>
              <p:cNvSpPr/>
              <p:nvPr/>
            </p:nvSpPr>
            <p:spPr>
              <a:xfrm>
                <a:off x="4869968" y="1388584"/>
                <a:ext cx="1752069" cy="7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grpSp>
        <p:grpSp>
          <p:nvGrpSpPr>
            <p:cNvPr id="16" name="Group 80"/>
            <p:cNvGrpSpPr>
              <a:grpSpLocks/>
            </p:cNvGrpSpPr>
            <p:nvPr/>
          </p:nvGrpSpPr>
          <p:grpSpPr bwMode="auto">
            <a:xfrm>
              <a:off x="3581400" y="4876800"/>
              <a:ext cx="1752600" cy="304800"/>
              <a:chOff x="4876800" y="1143000"/>
              <a:chExt cx="1752600" cy="304800"/>
            </a:xfrm>
          </p:grpSpPr>
          <p:sp>
            <p:nvSpPr>
              <p:cNvPr id="41" name="Rectangle 40"/>
              <p:cNvSpPr/>
              <p:nvPr/>
            </p:nvSpPr>
            <p:spPr>
              <a:xfrm>
                <a:off x="4875809" y="1143899"/>
                <a:ext cx="1752903" cy="759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42" name="Rectangle 41"/>
              <p:cNvSpPr/>
              <p:nvPr/>
            </p:nvSpPr>
            <p:spPr>
              <a:xfrm>
                <a:off x="4875809" y="1219887"/>
                <a:ext cx="1752903" cy="759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43" name="Rectangle 42"/>
              <p:cNvSpPr/>
              <p:nvPr/>
            </p:nvSpPr>
            <p:spPr>
              <a:xfrm>
                <a:off x="4875809" y="1295875"/>
                <a:ext cx="1752903" cy="759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44" name="Rectangle 43"/>
              <p:cNvSpPr/>
              <p:nvPr/>
            </p:nvSpPr>
            <p:spPr>
              <a:xfrm>
                <a:off x="4875809" y="1371863"/>
                <a:ext cx="1752903" cy="759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grpSp>
        <p:sp>
          <p:nvSpPr>
            <p:cNvPr id="17" name="Rectangle 16"/>
            <p:cNvSpPr/>
            <p:nvPr/>
          </p:nvSpPr>
          <p:spPr>
            <a:xfrm rot="5400000">
              <a:off x="5030222" y="3809320"/>
              <a:ext cx="1752070" cy="7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18" name="Rectangle 17"/>
            <p:cNvSpPr/>
            <p:nvPr/>
          </p:nvSpPr>
          <p:spPr>
            <a:xfrm rot="5400000">
              <a:off x="4953830" y="3809320"/>
              <a:ext cx="1752070" cy="763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19" name="Rectangle 18"/>
            <p:cNvSpPr/>
            <p:nvPr/>
          </p:nvSpPr>
          <p:spPr>
            <a:xfrm rot="5400000">
              <a:off x="4877436" y="3809320"/>
              <a:ext cx="1752070" cy="7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20" name="Rectangle 19"/>
            <p:cNvSpPr/>
            <p:nvPr/>
          </p:nvSpPr>
          <p:spPr>
            <a:xfrm rot="5400000">
              <a:off x="4801044" y="3809320"/>
              <a:ext cx="1752070" cy="7639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21" name="Rectangle 20"/>
            <p:cNvSpPr/>
            <p:nvPr/>
          </p:nvSpPr>
          <p:spPr>
            <a:xfrm rot="3198033">
              <a:off x="2060570" y="2095244"/>
              <a:ext cx="894489" cy="763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22" name="Rectangle 21"/>
            <p:cNvSpPr/>
            <p:nvPr/>
          </p:nvSpPr>
          <p:spPr>
            <a:xfrm rot="3198033">
              <a:off x="6023752" y="5524481"/>
              <a:ext cx="892319" cy="7639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cxnSp>
          <p:nvCxnSpPr>
            <p:cNvPr id="23" name="Straight Connector 22"/>
            <p:cNvCxnSpPr/>
            <p:nvPr/>
          </p:nvCxnSpPr>
          <p:spPr>
            <a:xfrm rot="16200000" flipH="1">
              <a:off x="2607857" y="2038817"/>
              <a:ext cx="762052" cy="350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3124704" y="1905295"/>
              <a:ext cx="607905" cy="456292"/>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905964" y="2667529"/>
              <a:ext cx="6090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905964" y="4877698"/>
              <a:ext cx="687534" cy="151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133078" y="4343610"/>
              <a:ext cx="600818"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2056684" y="5214218"/>
              <a:ext cx="679276" cy="4255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flipH="1" flipV="1">
              <a:off x="2476548" y="5525311"/>
              <a:ext cx="686064" cy="150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a:off x="6324353" y="5029674"/>
              <a:ext cx="9146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flipV="1">
              <a:off x="5541749" y="5542658"/>
              <a:ext cx="762052" cy="19201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5944210" y="1828073"/>
              <a:ext cx="683893" cy="534748"/>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rot="1015003">
              <a:off x="2715314" y="2550290"/>
              <a:ext cx="782508" cy="8033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37" name="Rectangle 36"/>
            <p:cNvSpPr/>
            <p:nvPr/>
          </p:nvSpPr>
          <p:spPr>
            <a:xfrm rot="2465437" flipV="1">
              <a:off x="5595525" y="4955857"/>
              <a:ext cx="679276" cy="7815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38" name="Rectangle 37"/>
            <p:cNvSpPr/>
            <p:nvPr/>
          </p:nvSpPr>
          <p:spPr>
            <a:xfrm rot="2177866" flipV="1">
              <a:off x="5238338" y="2804308"/>
              <a:ext cx="497584" cy="9552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grpSp>
      <p:pic>
        <p:nvPicPr>
          <p:cNvPr id="85" name="Picture 8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4240" y="886976"/>
            <a:ext cx="866067" cy="866067"/>
          </a:xfrm>
          <a:prstGeom prst="rect">
            <a:avLst/>
          </a:prstGeom>
        </p:spPr>
      </p:pic>
      <p:pic>
        <p:nvPicPr>
          <p:cNvPr id="86" name="Picture 8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9273" y="4175133"/>
            <a:ext cx="866067" cy="866067"/>
          </a:xfrm>
          <a:prstGeom prst="rect">
            <a:avLst/>
          </a:prstGeom>
        </p:spPr>
      </p:pic>
      <p:grpSp>
        <p:nvGrpSpPr>
          <p:cNvPr id="34" name="Group 33">
            <a:extLst>
              <a:ext uri="{FF2B5EF4-FFF2-40B4-BE49-F238E27FC236}">
                <a16:creationId xmlns:a16="http://schemas.microsoft.com/office/drawing/2014/main" id="{824AB560-BFFD-EE42-B711-EA51D6672826}"/>
              </a:ext>
            </a:extLst>
          </p:cNvPr>
          <p:cNvGrpSpPr/>
          <p:nvPr/>
        </p:nvGrpSpPr>
        <p:grpSpPr>
          <a:xfrm>
            <a:off x="518929" y="5047733"/>
            <a:ext cx="7043738" cy="1787524"/>
            <a:chOff x="518929" y="5125007"/>
            <a:chExt cx="7043738" cy="1787524"/>
          </a:xfrm>
        </p:grpSpPr>
        <p:grpSp>
          <p:nvGrpSpPr>
            <p:cNvPr id="93" name="Group 15">
              <a:extLst>
                <a:ext uri="{FF2B5EF4-FFF2-40B4-BE49-F238E27FC236}">
                  <a16:creationId xmlns:a16="http://schemas.microsoft.com/office/drawing/2014/main" id="{D8C9F733-D562-2C47-A3CA-9B699CEC7D73}"/>
                </a:ext>
              </a:extLst>
            </p:cNvPr>
            <p:cNvGrpSpPr>
              <a:grpSpLocks/>
            </p:cNvGrpSpPr>
            <p:nvPr/>
          </p:nvGrpSpPr>
          <p:grpSpPr bwMode="auto">
            <a:xfrm>
              <a:off x="518929" y="5125007"/>
              <a:ext cx="7043738" cy="1787524"/>
              <a:chOff x="411" y="3005"/>
              <a:chExt cx="4437" cy="1126"/>
            </a:xfrm>
          </p:grpSpPr>
          <p:sp>
            <p:nvSpPr>
              <p:cNvPr id="174" name="Text Box 16">
                <a:extLst>
                  <a:ext uri="{FF2B5EF4-FFF2-40B4-BE49-F238E27FC236}">
                    <a16:creationId xmlns:a16="http://schemas.microsoft.com/office/drawing/2014/main" id="{1B298C56-63F3-5544-8FFF-16EBAAB397F4}"/>
                  </a:ext>
                </a:extLst>
              </p:cNvPr>
              <p:cNvSpPr txBox="1">
                <a:spLocks noChangeArrowheads="1"/>
              </p:cNvSpPr>
              <p:nvPr/>
            </p:nvSpPr>
            <p:spPr bwMode="auto">
              <a:xfrm>
                <a:off x="411" y="3005"/>
                <a:ext cx="240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eaLnBrk="1" hangingPunct="1">
                  <a:lnSpc>
                    <a:spcPct val="100000"/>
                  </a:lnSpc>
                  <a:spcBef>
                    <a:spcPct val="0"/>
                  </a:spcBef>
                  <a:buClrTx/>
                  <a:buSzTx/>
                  <a:buFontTx/>
                  <a:buNone/>
                </a:pPr>
                <a:r>
                  <a:rPr lang="en-US" altLang="en-US" sz="2400" i="1" dirty="0">
                    <a:latin typeface="+mn-lt"/>
                  </a:rPr>
                  <a:t>Time division multiplexing (TDM)</a:t>
                </a:r>
                <a:endParaRPr lang="fr-FR" altLang="en-US" sz="2400" i="1" dirty="0">
                  <a:latin typeface="+mn-lt"/>
                </a:endParaRPr>
              </a:p>
            </p:txBody>
          </p:sp>
          <p:sp>
            <p:nvSpPr>
              <p:cNvPr id="177" name="Line 19">
                <a:extLst>
                  <a:ext uri="{FF2B5EF4-FFF2-40B4-BE49-F238E27FC236}">
                    <a16:creationId xmlns:a16="http://schemas.microsoft.com/office/drawing/2014/main" id="{387C9D18-5657-2A45-9658-F22F3B2AD970}"/>
                  </a:ext>
                </a:extLst>
              </p:cNvPr>
              <p:cNvSpPr>
                <a:spLocks noChangeShapeType="1"/>
              </p:cNvSpPr>
              <p:nvPr/>
            </p:nvSpPr>
            <p:spPr bwMode="auto">
              <a:xfrm>
                <a:off x="1728" y="3793"/>
                <a:ext cx="312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8" name="Text Box 20">
                <a:extLst>
                  <a:ext uri="{FF2B5EF4-FFF2-40B4-BE49-F238E27FC236}">
                    <a16:creationId xmlns:a16="http://schemas.microsoft.com/office/drawing/2014/main" id="{DDC23F93-A903-9D4F-8625-BFA422DA084E}"/>
                  </a:ext>
                </a:extLst>
              </p:cNvPr>
              <p:cNvSpPr txBox="1">
                <a:spLocks noChangeArrowheads="1"/>
              </p:cNvSpPr>
              <p:nvPr/>
            </p:nvSpPr>
            <p:spPr bwMode="auto">
              <a:xfrm>
                <a:off x="3048" y="3840"/>
                <a:ext cx="44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eaLnBrk="1" hangingPunct="1">
                  <a:lnSpc>
                    <a:spcPct val="100000"/>
                  </a:lnSpc>
                  <a:spcBef>
                    <a:spcPct val="0"/>
                  </a:spcBef>
                  <a:buClrTx/>
                  <a:buSzTx/>
                  <a:buFontTx/>
                  <a:buNone/>
                </a:pPr>
                <a:r>
                  <a:rPr lang="en-US" altLang="en-US" sz="2400" dirty="0">
                    <a:latin typeface="+mn-lt"/>
                  </a:rPr>
                  <a:t>time</a:t>
                </a:r>
                <a:endParaRPr lang="fr-FR" altLang="en-US" sz="2400" dirty="0">
                  <a:latin typeface="+mn-lt"/>
                </a:endParaRPr>
              </a:p>
            </p:txBody>
          </p:sp>
        </p:grpSp>
        <p:grpSp>
          <p:nvGrpSpPr>
            <p:cNvPr id="94" name="Group 22">
              <a:extLst>
                <a:ext uri="{FF2B5EF4-FFF2-40B4-BE49-F238E27FC236}">
                  <a16:creationId xmlns:a16="http://schemas.microsoft.com/office/drawing/2014/main" id="{02D0FFA4-4D98-1745-BEB5-5FF3FB51F1BD}"/>
                </a:ext>
              </a:extLst>
            </p:cNvPr>
            <p:cNvGrpSpPr>
              <a:grpSpLocks/>
            </p:cNvGrpSpPr>
            <p:nvPr/>
          </p:nvGrpSpPr>
          <p:grpSpPr bwMode="auto">
            <a:xfrm>
              <a:off x="2669198" y="6057228"/>
              <a:ext cx="3886200" cy="228600"/>
              <a:chOff x="1776" y="3168"/>
              <a:chExt cx="2448" cy="576"/>
            </a:xfrm>
          </p:grpSpPr>
          <p:sp>
            <p:nvSpPr>
              <p:cNvPr id="169" name="Rectangle 23">
                <a:extLst>
                  <a:ext uri="{FF2B5EF4-FFF2-40B4-BE49-F238E27FC236}">
                    <a16:creationId xmlns:a16="http://schemas.microsoft.com/office/drawing/2014/main" id="{163F0238-F8F6-B24B-9345-5FFBDC814F2A}"/>
                  </a:ext>
                </a:extLst>
              </p:cNvPr>
              <p:cNvSpPr>
                <a:spLocks noChangeArrowheads="1"/>
              </p:cNvSpPr>
              <p:nvPr/>
            </p:nvSpPr>
            <p:spPr bwMode="auto">
              <a:xfrm>
                <a:off x="1776" y="3168"/>
                <a:ext cx="144" cy="576"/>
              </a:xfrm>
              <a:prstGeom prst="rect">
                <a:avLst/>
              </a:prstGeom>
              <a:solidFill>
                <a:srgbClr val="3366FF"/>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mn-lt"/>
                </a:endParaRPr>
              </a:p>
            </p:txBody>
          </p:sp>
          <p:sp>
            <p:nvSpPr>
              <p:cNvPr id="170" name="Rectangle 24">
                <a:extLst>
                  <a:ext uri="{FF2B5EF4-FFF2-40B4-BE49-F238E27FC236}">
                    <a16:creationId xmlns:a16="http://schemas.microsoft.com/office/drawing/2014/main" id="{F934AB95-C568-D847-AD92-8617973D8DA1}"/>
                  </a:ext>
                </a:extLst>
              </p:cNvPr>
              <p:cNvSpPr>
                <a:spLocks noChangeArrowheads="1"/>
              </p:cNvSpPr>
              <p:nvPr/>
            </p:nvSpPr>
            <p:spPr bwMode="auto">
              <a:xfrm>
                <a:off x="2352" y="3168"/>
                <a:ext cx="144" cy="576"/>
              </a:xfrm>
              <a:prstGeom prst="rect">
                <a:avLst/>
              </a:prstGeom>
              <a:solidFill>
                <a:srgbClr val="3366FF"/>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mn-lt"/>
                </a:endParaRPr>
              </a:p>
            </p:txBody>
          </p:sp>
          <p:sp>
            <p:nvSpPr>
              <p:cNvPr id="171" name="Rectangle 25">
                <a:extLst>
                  <a:ext uri="{FF2B5EF4-FFF2-40B4-BE49-F238E27FC236}">
                    <a16:creationId xmlns:a16="http://schemas.microsoft.com/office/drawing/2014/main" id="{2883D6BD-AA85-E94D-948D-81BECE696374}"/>
                  </a:ext>
                </a:extLst>
              </p:cNvPr>
              <p:cNvSpPr>
                <a:spLocks noChangeArrowheads="1"/>
              </p:cNvSpPr>
              <p:nvPr/>
            </p:nvSpPr>
            <p:spPr bwMode="auto">
              <a:xfrm>
                <a:off x="2928" y="3168"/>
                <a:ext cx="144" cy="576"/>
              </a:xfrm>
              <a:prstGeom prst="rect">
                <a:avLst/>
              </a:prstGeom>
              <a:solidFill>
                <a:srgbClr val="3366FF"/>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mn-lt"/>
                </a:endParaRPr>
              </a:p>
            </p:txBody>
          </p:sp>
          <p:sp>
            <p:nvSpPr>
              <p:cNvPr id="172" name="Rectangle 26">
                <a:extLst>
                  <a:ext uri="{FF2B5EF4-FFF2-40B4-BE49-F238E27FC236}">
                    <a16:creationId xmlns:a16="http://schemas.microsoft.com/office/drawing/2014/main" id="{6AD19695-C08B-104F-9B9B-D41D7C1E72CC}"/>
                  </a:ext>
                </a:extLst>
              </p:cNvPr>
              <p:cNvSpPr>
                <a:spLocks noChangeArrowheads="1"/>
              </p:cNvSpPr>
              <p:nvPr/>
            </p:nvSpPr>
            <p:spPr bwMode="auto">
              <a:xfrm>
                <a:off x="3504" y="3168"/>
                <a:ext cx="144" cy="576"/>
              </a:xfrm>
              <a:prstGeom prst="rect">
                <a:avLst/>
              </a:prstGeom>
              <a:solidFill>
                <a:srgbClr val="3366FF"/>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mn-lt"/>
                </a:endParaRPr>
              </a:p>
            </p:txBody>
          </p:sp>
          <p:sp>
            <p:nvSpPr>
              <p:cNvPr id="173" name="Rectangle 27">
                <a:extLst>
                  <a:ext uri="{FF2B5EF4-FFF2-40B4-BE49-F238E27FC236}">
                    <a16:creationId xmlns:a16="http://schemas.microsoft.com/office/drawing/2014/main" id="{89711038-48AC-DE46-A89F-5DD719FCDAF8}"/>
                  </a:ext>
                </a:extLst>
              </p:cNvPr>
              <p:cNvSpPr>
                <a:spLocks noChangeArrowheads="1"/>
              </p:cNvSpPr>
              <p:nvPr/>
            </p:nvSpPr>
            <p:spPr bwMode="auto">
              <a:xfrm>
                <a:off x="4080" y="3168"/>
                <a:ext cx="144" cy="576"/>
              </a:xfrm>
              <a:prstGeom prst="rect">
                <a:avLst/>
              </a:prstGeom>
              <a:solidFill>
                <a:srgbClr val="3366FF"/>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mn-lt"/>
                </a:endParaRPr>
              </a:p>
            </p:txBody>
          </p:sp>
        </p:grpSp>
        <p:grpSp>
          <p:nvGrpSpPr>
            <p:cNvPr id="95" name="Group 28">
              <a:extLst>
                <a:ext uri="{FF2B5EF4-FFF2-40B4-BE49-F238E27FC236}">
                  <a16:creationId xmlns:a16="http://schemas.microsoft.com/office/drawing/2014/main" id="{4213A20A-F4D8-5047-A0D7-3122102E3A2B}"/>
                </a:ext>
              </a:extLst>
            </p:cNvPr>
            <p:cNvGrpSpPr>
              <a:grpSpLocks/>
            </p:cNvGrpSpPr>
            <p:nvPr/>
          </p:nvGrpSpPr>
          <p:grpSpPr bwMode="auto">
            <a:xfrm>
              <a:off x="2897798" y="6057228"/>
              <a:ext cx="3886200" cy="228600"/>
              <a:chOff x="1920" y="3168"/>
              <a:chExt cx="2448" cy="576"/>
            </a:xfrm>
          </p:grpSpPr>
          <p:sp>
            <p:nvSpPr>
              <p:cNvPr id="164" name="Rectangle 29">
                <a:extLst>
                  <a:ext uri="{FF2B5EF4-FFF2-40B4-BE49-F238E27FC236}">
                    <a16:creationId xmlns:a16="http://schemas.microsoft.com/office/drawing/2014/main" id="{EEC17CFE-22B7-5D43-9D1A-82770FA92981}"/>
                  </a:ext>
                </a:extLst>
              </p:cNvPr>
              <p:cNvSpPr>
                <a:spLocks noChangeArrowheads="1"/>
              </p:cNvSpPr>
              <p:nvPr/>
            </p:nvSpPr>
            <p:spPr bwMode="auto">
              <a:xfrm>
                <a:off x="1920" y="3168"/>
                <a:ext cx="144" cy="576"/>
              </a:xfrm>
              <a:prstGeom prst="rect">
                <a:avLst/>
              </a:prstGeom>
              <a:solidFill>
                <a:srgbClr val="99CC00"/>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mn-lt"/>
                </a:endParaRPr>
              </a:p>
            </p:txBody>
          </p:sp>
          <p:sp>
            <p:nvSpPr>
              <p:cNvPr id="165" name="Rectangle 30">
                <a:extLst>
                  <a:ext uri="{FF2B5EF4-FFF2-40B4-BE49-F238E27FC236}">
                    <a16:creationId xmlns:a16="http://schemas.microsoft.com/office/drawing/2014/main" id="{F3158F1E-C2AC-8F4E-ADD4-581CA5C36F45}"/>
                  </a:ext>
                </a:extLst>
              </p:cNvPr>
              <p:cNvSpPr>
                <a:spLocks noChangeArrowheads="1"/>
              </p:cNvSpPr>
              <p:nvPr/>
            </p:nvSpPr>
            <p:spPr bwMode="auto">
              <a:xfrm>
                <a:off x="2496" y="3168"/>
                <a:ext cx="144" cy="576"/>
              </a:xfrm>
              <a:prstGeom prst="rect">
                <a:avLst/>
              </a:prstGeom>
              <a:solidFill>
                <a:srgbClr val="99CC00"/>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mn-lt"/>
                </a:endParaRPr>
              </a:p>
            </p:txBody>
          </p:sp>
          <p:sp>
            <p:nvSpPr>
              <p:cNvPr id="166" name="Rectangle 31">
                <a:extLst>
                  <a:ext uri="{FF2B5EF4-FFF2-40B4-BE49-F238E27FC236}">
                    <a16:creationId xmlns:a16="http://schemas.microsoft.com/office/drawing/2014/main" id="{D1BC6FAE-22DE-AB4B-8705-8E8B81DD673E}"/>
                  </a:ext>
                </a:extLst>
              </p:cNvPr>
              <p:cNvSpPr>
                <a:spLocks noChangeArrowheads="1"/>
              </p:cNvSpPr>
              <p:nvPr/>
            </p:nvSpPr>
            <p:spPr bwMode="auto">
              <a:xfrm>
                <a:off x="3072" y="3168"/>
                <a:ext cx="144" cy="576"/>
              </a:xfrm>
              <a:prstGeom prst="rect">
                <a:avLst/>
              </a:prstGeom>
              <a:solidFill>
                <a:srgbClr val="99CC00"/>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mn-lt"/>
                </a:endParaRPr>
              </a:p>
            </p:txBody>
          </p:sp>
          <p:sp>
            <p:nvSpPr>
              <p:cNvPr id="167" name="Rectangle 32">
                <a:extLst>
                  <a:ext uri="{FF2B5EF4-FFF2-40B4-BE49-F238E27FC236}">
                    <a16:creationId xmlns:a16="http://schemas.microsoft.com/office/drawing/2014/main" id="{683FB393-D99D-7D42-8C08-1B92D4C4D605}"/>
                  </a:ext>
                </a:extLst>
              </p:cNvPr>
              <p:cNvSpPr>
                <a:spLocks noChangeArrowheads="1"/>
              </p:cNvSpPr>
              <p:nvPr/>
            </p:nvSpPr>
            <p:spPr bwMode="auto">
              <a:xfrm>
                <a:off x="3648" y="3168"/>
                <a:ext cx="144" cy="576"/>
              </a:xfrm>
              <a:prstGeom prst="rect">
                <a:avLst/>
              </a:prstGeom>
              <a:solidFill>
                <a:srgbClr val="99CC00"/>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mn-lt"/>
                </a:endParaRPr>
              </a:p>
            </p:txBody>
          </p:sp>
          <p:sp>
            <p:nvSpPr>
              <p:cNvPr id="168" name="Rectangle 33">
                <a:extLst>
                  <a:ext uri="{FF2B5EF4-FFF2-40B4-BE49-F238E27FC236}">
                    <a16:creationId xmlns:a16="http://schemas.microsoft.com/office/drawing/2014/main" id="{7A0E7241-9081-7549-8555-B34EDF5703D1}"/>
                  </a:ext>
                </a:extLst>
              </p:cNvPr>
              <p:cNvSpPr>
                <a:spLocks noChangeArrowheads="1"/>
              </p:cNvSpPr>
              <p:nvPr/>
            </p:nvSpPr>
            <p:spPr bwMode="auto">
              <a:xfrm>
                <a:off x="4224" y="3168"/>
                <a:ext cx="144" cy="576"/>
              </a:xfrm>
              <a:prstGeom prst="rect">
                <a:avLst/>
              </a:prstGeom>
              <a:solidFill>
                <a:srgbClr val="99CC00"/>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mn-lt"/>
                </a:endParaRPr>
              </a:p>
            </p:txBody>
          </p:sp>
        </p:grpSp>
        <p:grpSp>
          <p:nvGrpSpPr>
            <p:cNvPr id="96" name="Group 34">
              <a:extLst>
                <a:ext uri="{FF2B5EF4-FFF2-40B4-BE49-F238E27FC236}">
                  <a16:creationId xmlns:a16="http://schemas.microsoft.com/office/drawing/2014/main" id="{5FCF31F3-FE87-574F-94A1-50B0A44C6219}"/>
                </a:ext>
              </a:extLst>
            </p:cNvPr>
            <p:cNvGrpSpPr>
              <a:grpSpLocks/>
            </p:cNvGrpSpPr>
            <p:nvPr/>
          </p:nvGrpSpPr>
          <p:grpSpPr bwMode="auto">
            <a:xfrm>
              <a:off x="3126398" y="6057228"/>
              <a:ext cx="3886200" cy="228600"/>
              <a:chOff x="2064" y="3168"/>
              <a:chExt cx="2448" cy="576"/>
            </a:xfrm>
          </p:grpSpPr>
          <p:sp>
            <p:nvSpPr>
              <p:cNvPr id="159" name="Rectangle 35">
                <a:extLst>
                  <a:ext uri="{FF2B5EF4-FFF2-40B4-BE49-F238E27FC236}">
                    <a16:creationId xmlns:a16="http://schemas.microsoft.com/office/drawing/2014/main" id="{F5F2C272-ACDD-DA4F-8716-407D8BE10592}"/>
                  </a:ext>
                </a:extLst>
              </p:cNvPr>
              <p:cNvSpPr>
                <a:spLocks noChangeArrowheads="1"/>
              </p:cNvSpPr>
              <p:nvPr/>
            </p:nvSpPr>
            <p:spPr bwMode="auto">
              <a:xfrm>
                <a:off x="2064" y="3168"/>
                <a:ext cx="144" cy="576"/>
              </a:xfrm>
              <a:prstGeom prst="rect">
                <a:avLst/>
              </a:prstGeom>
              <a:solidFill>
                <a:srgbClr val="FFCC00"/>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mn-lt"/>
                </a:endParaRPr>
              </a:p>
            </p:txBody>
          </p:sp>
          <p:sp>
            <p:nvSpPr>
              <p:cNvPr id="160" name="Rectangle 36">
                <a:extLst>
                  <a:ext uri="{FF2B5EF4-FFF2-40B4-BE49-F238E27FC236}">
                    <a16:creationId xmlns:a16="http://schemas.microsoft.com/office/drawing/2014/main" id="{A0A1F2F8-EE6F-404A-A067-041F166B3EB9}"/>
                  </a:ext>
                </a:extLst>
              </p:cNvPr>
              <p:cNvSpPr>
                <a:spLocks noChangeArrowheads="1"/>
              </p:cNvSpPr>
              <p:nvPr/>
            </p:nvSpPr>
            <p:spPr bwMode="auto">
              <a:xfrm>
                <a:off x="2640" y="3168"/>
                <a:ext cx="144" cy="576"/>
              </a:xfrm>
              <a:prstGeom prst="rect">
                <a:avLst/>
              </a:prstGeom>
              <a:solidFill>
                <a:srgbClr val="FFCC00"/>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mn-lt"/>
                </a:endParaRPr>
              </a:p>
            </p:txBody>
          </p:sp>
          <p:sp>
            <p:nvSpPr>
              <p:cNvPr id="161" name="Rectangle 37">
                <a:extLst>
                  <a:ext uri="{FF2B5EF4-FFF2-40B4-BE49-F238E27FC236}">
                    <a16:creationId xmlns:a16="http://schemas.microsoft.com/office/drawing/2014/main" id="{1AD35F00-FA92-F646-AF6B-4E78544B69AD}"/>
                  </a:ext>
                </a:extLst>
              </p:cNvPr>
              <p:cNvSpPr>
                <a:spLocks noChangeArrowheads="1"/>
              </p:cNvSpPr>
              <p:nvPr/>
            </p:nvSpPr>
            <p:spPr bwMode="auto">
              <a:xfrm>
                <a:off x="3216" y="3168"/>
                <a:ext cx="144" cy="576"/>
              </a:xfrm>
              <a:prstGeom prst="rect">
                <a:avLst/>
              </a:prstGeom>
              <a:solidFill>
                <a:srgbClr val="FFCC00"/>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mn-lt"/>
                </a:endParaRPr>
              </a:p>
            </p:txBody>
          </p:sp>
          <p:sp>
            <p:nvSpPr>
              <p:cNvPr id="162" name="Rectangle 38">
                <a:extLst>
                  <a:ext uri="{FF2B5EF4-FFF2-40B4-BE49-F238E27FC236}">
                    <a16:creationId xmlns:a16="http://schemas.microsoft.com/office/drawing/2014/main" id="{B0A1D7FA-279D-8940-82C0-A7DCBD685B1C}"/>
                  </a:ext>
                </a:extLst>
              </p:cNvPr>
              <p:cNvSpPr>
                <a:spLocks noChangeArrowheads="1"/>
              </p:cNvSpPr>
              <p:nvPr/>
            </p:nvSpPr>
            <p:spPr bwMode="auto">
              <a:xfrm>
                <a:off x="3792" y="3168"/>
                <a:ext cx="144" cy="576"/>
              </a:xfrm>
              <a:prstGeom prst="rect">
                <a:avLst/>
              </a:prstGeom>
              <a:solidFill>
                <a:srgbClr val="FFCC00"/>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mn-lt"/>
                </a:endParaRPr>
              </a:p>
            </p:txBody>
          </p:sp>
          <p:sp>
            <p:nvSpPr>
              <p:cNvPr id="163" name="Rectangle 39">
                <a:extLst>
                  <a:ext uri="{FF2B5EF4-FFF2-40B4-BE49-F238E27FC236}">
                    <a16:creationId xmlns:a16="http://schemas.microsoft.com/office/drawing/2014/main" id="{02FBB72C-9045-FC43-A14E-06AB60921ACA}"/>
                  </a:ext>
                </a:extLst>
              </p:cNvPr>
              <p:cNvSpPr>
                <a:spLocks noChangeArrowheads="1"/>
              </p:cNvSpPr>
              <p:nvPr/>
            </p:nvSpPr>
            <p:spPr bwMode="auto">
              <a:xfrm>
                <a:off x="4368" y="3168"/>
                <a:ext cx="144" cy="576"/>
              </a:xfrm>
              <a:prstGeom prst="rect">
                <a:avLst/>
              </a:prstGeom>
              <a:solidFill>
                <a:srgbClr val="FFCC00"/>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mn-lt"/>
                </a:endParaRPr>
              </a:p>
            </p:txBody>
          </p:sp>
        </p:grpSp>
        <p:grpSp>
          <p:nvGrpSpPr>
            <p:cNvPr id="97" name="Group 40">
              <a:extLst>
                <a:ext uri="{FF2B5EF4-FFF2-40B4-BE49-F238E27FC236}">
                  <a16:creationId xmlns:a16="http://schemas.microsoft.com/office/drawing/2014/main" id="{EF31F2FB-1D91-0443-8EEC-AD1B5B845A9C}"/>
                </a:ext>
              </a:extLst>
            </p:cNvPr>
            <p:cNvGrpSpPr>
              <a:grpSpLocks/>
            </p:cNvGrpSpPr>
            <p:nvPr/>
          </p:nvGrpSpPr>
          <p:grpSpPr bwMode="auto">
            <a:xfrm>
              <a:off x="3354998" y="6057228"/>
              <a:ext cx="3886200" cy="228600"/>
              <a:chOff x="2208" y="3168"/>
              <a:chExt cx="2448" cy="576"/>
            </a:xfrm>
          </p:grpSpPr>
          <p:sp>
            <p:nvSpPr>
              <p:cNvPr id="154" name="Rectangle 41">
                <a:extLst>
                  <a:ext uri="{FF2B5EF4-FFF2-40B4-BE49-F238E27FC236}">
                    <a16:creationId xmlns:a16="http://schemas.microsoft.com/office/drawing/2014/main" id="{BEB3DB2C-A566-304A-A5EF-6FC36E1491DB}"/>
                  </a:ext>
                </a:extLst>
              </p:cNvPr>
              <p:cNvSpPr>
                <a:spLocks noChangeArrowheads="1"/>
              </p:cNvSpPr>
              <p:nvPr/>
            </p:nvSpPr>
            <p:spPr bwMode="auto">
              <a:xfrm>
                <a:off x="2208" y="3168"/>
                <a:ext cx="144" cy="576"/>
              </a:xfrm>
              <a:prstGeom prst="rect">
                <a:avLst/>
              </a:prstGeom>
              <a:solidFill>
                <a:srgbClr val="FF00FF"/>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mn-lt"/>
                </a:endParaRPr>
              </a:p>
            </p:txBody>
          </p:sp>
          <p:sp>
            <p:nvSpPr>
              <p:cNvPr id="155" name="Rectangle 42">
                <a:extLst>
                  <a:ext uri="{FF2B5EF4-FFF2-40B4-BE49-F238E27FC236}">
                    <a16:creationId xmlns:a16="http://schemas.microsoft.com/office/drawing/2014/main" id="{355A1051-91B2-B842-A9A1-7455676DEBAC}"/>
                  </a:ext>
                </a:extLst>
              </p:cNvPr>
              <p:cNvSpPr>
                <a:spLocks noChangeArrowheads="1"/>
              </p:cNvSpPr>
              <p:nvPr/>
            </p:nvSpPr>
            <p:spPr bwMode="auto">
              <a:xfrm>
                <a:off x="2784" y="3168"/>
                <a:ext cx="144" cy="576"/>
              </a:xfrm>
              <a:prstGeom prst="rect">
                <a:avLst/>
              </a:prstGeom>
              <a:solidFill>
                <a:srgbClr val="FF00FF"/>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mn-lt"/>
                </a:endParaRPr>
              </a:p>
            </p:txBody>
          </p:sp>
          <p:sp>
            <p:nvSpPr>
              <p:cNvPr id="156" name="Rectangle 43">
                <a:extLst>
                  <a:ext uri="{FF2B5EF4-FFF2-40B4-BE49-F238E27FC236}">
                    <a16:creationId xmlns:a16="http://schemas.microsoft.com/office/drawing/2014/main" id="{EBA0BC63-A51E-9A4A-9CAD-1A18FFF2C829}"/>
                  </a:ext>
                </a:extLst>
              </p:cNvPr>
              <p:cNvSpPr>
                <a:spLocks noChangeArrowheads="1"/>
              </p:cNvSpPr>
              <p:nvPr/>
            </p:nvSpPr>
            <p:spPr bwMode="auto">
              <a:xfrm>
                <a:off x="3360" y="3168"/>
                <a:ext cx="144" cy="576"/>
              </a:xfrm>
              <a:prstGeom prst="rect">
                <a:avLst/>
              </a:prstGeom>
              <a:solidFill>
                <a:srgbClr val="FF00FF"/>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mn-lt"/>
                </a:endParaRPr>
              </a:p>
            </p:txBody>
          </p:sp>
          <p:sp>
            <p:nvSpPr>
              <p:cNvPr id="157" name="Rectangle 44">
                <a:extLst>
                  <a:ext uri="{FF2B5EF4-FFF2-40B4-BE49-F238E27FC236}">
                    <a16:creationId xmlns:a16="http://schemas.microsoft.com/office/drawing/2014/main" id="{E257C30E-41C7-984D-B957-51A4F2C0703F}"/>
                  </a:ext>
                </a:extLst>
              </p:cNvPr>
              <p:cNvSpPr>
                <a:spLocks noChangeArrowheads="1"/>
              </p:cNvSpPr>
              <p:nvPr/>
            </p:nvSpPr>
            <p:spPr bwMode="auto">
              <a:xfrm>
                <a:off x="3936" y="3168"/>
                <a:ext cx="144" cy="576"/>
              </a:xfrm>
              <a:prstGeom prst="rect">
                <a:avLst/>
              </a:prstGeom>
              <a:solidFill>
                <a:srgbClr val="FF00FF"/>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mn-lt"/>
                </a:endParaRPr>
              </a:p>
            </p:txBody>
          </p:sp>
          <p:sp>
            <p:nvSpPr>
              <p:cNvPr id="158" name="Rectangle 45">
                <a:extLst>
                  <a:ext uri="{FF2B5EF4-FFF2-40B4-BE49-F238E27FC236}">
                    <a16:creationId xmlns:a16="http://schemas.microsoft.com/office/drawing/2014/main" id="{E6E6E7F4-48A5-9644-9399-EF5B72E2B5F3}"/>
                  </a:ext>
                </a:extLst>
              </p:cNvPr>
              <p:cNvSpPr>
                <a:spLocks noChangeArrowheads="1"/>
              </p:cNvSpPr>
              <p:nvPr/>
            </p:nvSpPr>
            <p:spPr bwMode="auto">
              <a:xfrm>
                <a:off x="4512" y="3168"/>
                <a:ext cx="144" cy="576"/>
              </a:xfrm>
              <a:prstGeom prst="rect">
                <a:avLst/>
              </a:prstGeom>
              <a:solidFill>
                <a:srgbClr val="FF00FF"/>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mn-lt"/>
                </a:endParaRPr>
              </a:p>
            </p:txBody>
          </p:sp>
        </p:grpSp>
        <p:grpSp>
          <p:nvGrpSpPr>
            <p:cNvPr id="99" name="Group 50">
              <a:extLst>
                <a:ext uri="{FF2B5EF4-FFF2-40B4-BE49-F238E27FC236}">
                  <a16:creationId xmlns:a16="http://schemas.microsoft.com/office/drawing/2014/main" id="{816BD04A-FA39-FF4F-9DB2-40C2E5B81082}"/>
                </a:ext>
              </a:extLst>
            </p:cNvPr>
            <p:cNvGrpSpPr>
              <a:grpSpLocks/>
            </p:cNvGrpSpPr>
            <p:nvPr/>
          </p:nvGrpSpPr>
          <p:grpSpPr bwMode="auto">
            <a:xfrm>
              <a:off x="2897798" y="6057228"/>
              <a:ext cx="4114800" cy="228600"/>
              <a:chOff x="1920" y="3168"/>
              <a:chExt cx="2592" cy="576"/>
            </a:xfrm>
          </p:grpSpPr>
          <p:sp>
            <p:nvSpPr>
              <p:cNvPr id="132" name="Line 51">
                <a:extLst>
                  <a:ext uri="{FF2B5EF4-FFF2-40B4-BE49-F238E27FC236}">
                    <a16:creationId xmlns:a16="http://schemas.microsoft.com/office/drawing/2014/main" id="{D600F6D4-1D17-4A4A-84D1-A480C21DC59E}"/>
                  </a:ext>
                </a:extLst>
              </p:cNvPr>
              <p:cNvSpPr>
                <a:spLocks noChangeShapeType="1"/>
              </p:cNvSpPr>
              <p:nvPr/>
            </p:nvSpPr>
            <p:spPr bwMode="auto">
              <a:xfrm>
                <a:off x="1920"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 name="Line 52">
                <a:extLst>
                  <a:ext uri="{FF2B5EF4-FFF2-40B4-BE49-F238E27FC236}">
                    <a16:creationId xmlns:a16="http://schemas.microsoft.com/office/drawing/2014/main" id="{D84964EF-9764-B043-8A0D-A650C23BAF12}"/>
                  </a:ext>
                </a:extLst>
              </p:cNvPr>
              <p:cNvSpPr>
                <a:spLocks noChangeShapeType="1"/>
              </p:cNvSpPr>
              <p:nvPr/>
            </p:nvSpPr>
            <p:spPr bwMode="auto">
              <a:xfrm>
                <a:off x="2064"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 name="Line 53">
                <a:extLst>
                  <a:ext uri="{FF2B5EF4-FFF2-40B4-BE49-F238E27FC236}">
                    <a16:creationId xmlns:a16="http://schemas.microsoft.com/office/drawing/2014/main" id="{796597AB-8814-8842-A39D-A7BCD89AD7AC}"/>
                  </a:ext>
                </a:extLst>
              </p:cNvPr>
              <p:cNvSpPr>
                <a:spLocks noChangeShapeType="1"/>
              </p:cNvSpPr>
              <p:nvPr/>
            </p:nvSpPr>
            <p:spPr bwMode="auto">
              <a:xfrm>
                <a:off x="2208"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 name="Line 54">
                <a:extLst>
                  <a:ext uri="{FF2B5EF4-FFF2-40B4-BE49-F238E27FC236}">
                    <a16:creationId xmlns:a16="http://schemas.microsoft.com/office/drawing/2014/main" id="{F7DA16D8-0D1F-704F-8B01-F1263BF8FCE5}"/>
                  </a:ext>
                </a:extLst>
              </p:cNvPr>
              <p:cNvSpPr>
                <a:spLocks noChangeShapeType="1"/>
              </p:cNvSpPr>
              <p:nvPr/>
            </p:nvSpPr>
            <p:spPr bwMode="auto">
              <a:xfrm>
                <a:off x="2352"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 name="Line 55">
                <a:extLst>
                  <a:ext uri="{FF2B5EF4-FFF2-40B4-BE49-F238E27FC236}">
                    <a16:creationId xmlns:a16="http://schemas.microsoft.com/office/drawing/2014/main" id="{0024C56A-5347-E744-849D-EDFE974F1FDF}"/>
                  </a:ext>
                </a:extLst>
              </p:cNvPr>
              <p:cNvSpPr>
                <a:spLocks noChangeShapeType="1"/>
              </p:cNvSpPr>
              <p:nvPr/>
            </p:nvSpPr>
            <p:spPr bwMode="auto">
              <a:xfrm>
                <a:off x="2496"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 name="Line 56">
                <a:extLst>
                  <a:ext uri="{FF2B5EF4-FFF2-40B4-BE49-F238E27FC236}">
                    <a16:creationId xmlns:a16="http://schemas.microsoft.com/office/drawing/2014/main" id="{18FF2778-A4DF-3444-912D-AE4C50A36034}"/>
                  </a:ext>
                </a:extLst>
              </p:cNvPr>
              <p:cNvSpPr>
                <a:spLocks noChangeShapeType="1"/>
              </p:cNvSpPr>
              <p:nvPr/>
            </p:nvSpPr>
            <p:spPr bwMode="auto">
              <a:xfrm>
                <a:off x="2640"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 name="Line 57">
                <a:extLst>
                  <a:ext uri="{FF2B5EF4-FFF2-40B4-BE49-F238E27FC236}">
                    <a16:creationId xmlns:a16="http://schemas.microsoft.com/office/drawing/2014/main" id="{999AC7ED-30E8-0B47-BB02-7350F9BD77C1}"/>
                  </a:ext>
                </a:extLst>
              </p:cNvPr>
              <p:cNvSpPr>
                <a:spLocks noChangeShapeType="1"/>
              </p:cNvSpPr>
              <p:nvPr/>
            </p:nvSpPr>
            <p:spPr bwMode="auto">
              <a:xfrm>
                <a:off x="2784"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 name="Line 58">
                <a:extLst>
                  <a:ext uri="{FF2B5EF4-FFF2-40B4-BE49-F238E27FC236}">
                    <a16:creationId xmlns:a16="http://schemas.microsoft.com/office/drawing/2014/main" id="{35ED4017-C3B9-C84A-A629-E40B0F71A48A}"/>
                  </a:ext>
                </a:extLst>
              </p:cNvPr>
              <p:cNvSpPr>
                <a:spLocks noChangeShapeType="1"/>
              </p:cNvSpPr>
              <p:nvPr/>
            </p:nvSpPr>
            <p:spPr bwMode="auto">
              <a:xfrm>
                <a:off x="2928"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 name="Line 59">
                <a:extLst>
                  <a:ext uri="{FF2B5EF4-FFF2-40B4-BE49-F238E27FC236}">
                    <a16:creationId xmlns:a16="http://schemas.microsoft.com/office/drawing/2014/main" id="{2BE70D64-CD69-AD46-B289-FCEB6ADDE2D0}"/>
                  </a:ext>
                </a:extLst>
              </p:cNvPr>
              <p:cNvSpPr>
                <a:spLocks noChangeShapeType="1"/>
              </p:cNvSpPr>
              <p:nvPr/>
            </p:nvSpPr>
            <p:spPr bwMode="auto">
              <a:xfrm>
                <a:off x="3072"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 name="Line 60">
                <a:extLst>
                  <a:ext uri="{FF2B5EF4-FFF2-40B4-BE49-F238E27FC236}">
                    <a16:creationId xmlns:a16="http://schemas.microsoft.com/office/drawing/2014/main" id="{E315AD6B-6F31-B34F-B756-7D8867F342EC}"/>
                  </a:ext>
                </a:extLst>
              </p:cNvPr>
              <p:cNvSpPr>
                <a:spLocks noChangeShapeType="1"/>
              </p:cNvSpPr>
              <p:nvPr/>
            </p:nvSpPr>
            <p:spPr bwMode="auto">
              <a:xfrm>
                <a:off x="3216"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 name="Line 61">
                <a:extLst>
                  <a:ext uri="{FF2B5EF4-FFF2-40B4-BE49-F238E27FC236}">
                    <a16:creationId xmlns:a16="http://schemas.microsoft.com/office/drawing/2014/main" id="{F0B4844D-29FB-DB46-BD97-F6AD41E0DD3F}"/>
                  </a:ext>
                </a:extLst>
              </p:cNvPr>
              <p:cNvSpPr>
                <a:spLocks noChangeShapeType="1"/>
              </p:cNvSpPr>
              <p:nvPr/>
            </p:nvSpPr>
            <p:spPr bwMode="auto">
              <a:xfrm>
                <a:off x="3360"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 name="Line 62">
                <a:extLst>
                  <a:ext uri="{FF2B5EF4-FFF2-40B4-BE49-F238E27FC236}">
                    <a16:creationId xmlns:a16="http://schemas.microsoft.com/office/drawing/2014/main" id="{90B7C94C-7C2B-4945-AF03-5D20BEA9D364}"/>
                  </a:ext>
                </a:extLst>
              </p:cNvPr>
              <p:cNvSpPr>
                <a:spLocks noChangeShapeType="1"/>
              </p:cNvSpPr>
              <p:nvPr/>
            </p:nvSpPr>
            <p:spPr bwMode="auto">
              <a:xfrm>
                <a:off x="3504"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 name="Line 63">
                <a:extLst>
                  <a:ext uri="{FF2B5EF4-FFF2-40B4-BE49-F238E27FC236}">
                    <a16:creationId xmlns:a16="http://schemas.microsoft.com/office/drawing/2014/main" id="{1E00696E-0C28-564B-BE85-BEB07E1CA985}"/>
                  </a:ext>
                </a:extLst>
              </p:cNvPr>
              <p:cNvSpPr>
                <a:spLocks noChangeShapeType="1"/>
              </p:cNvSpPr>
              <p:nvPr/>
            </p:nvSpPr>
            <p:spPr bwMode="auto">
              <a:xfrm>
                <a:off x="3648"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 name="Line 64">
                <a:extLst>
                  <a:ext uri="{FF2B5EF4-FFF2-40B4-BE49-F238E27FC236}">
                    <a16:creationId xmlns:a16="http://schemas.microsoft.com/office/drawing/2014/main" id="{5AE26E7B-666F-2245-92B3-AA52D7F01B78}"/>
                  </a:ext>
                </a:extLst>
              </p:cNvPr>
              <p:cNvSpPr>
                <a:spLocks noChangeShapeType="1"/>
              </p:cNvSpPr>
              <p:nvPr/>
            </p:nvSpPr>
            <p:spPr bwMode="auto">
              <a:xfrm>
                <a:off x="3792"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 name="Line 65">
                <a:extLst>
                  <a:ext uri="{FF2B5EF4-FFF2-40B4-BE49-F238E27FC236}">
                    <a16:creationId xmlns:a16="http://schemas.microsoft.com/office/drawing/2014/main" id="{942C83D2-6457-8A45-AF6F-131E7AB1B844}"/>
                  </a:ext>
                </a:extLst>
              </p:cNvPr>
              <p:cNvSpPr>
                <a:spLocks noChangeShapeType="1"/>
              </p:cNvSpPr>
              <p:nvPr/>
            </p:nvSpPr>
            <p:spPr bwMode="auto">
              <a:xfrm>
                <a:off x="3936"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 name="Line 66">
                <a:extLst>
                  <a:ext uri="{FF2B5EF4-FFF2-40B4-BE49-F238E27FC236}">
                    <a16:creationId xmlns:a16="http://schemas.microsoft.com/office/drawing/2014/main" id="{48280212-6E51-3A46-9454-9A97B153A677}"/>
                  </a:ext>
                </a:extLst>
              </p:cNvPr>
              <p:cNvSpPr>
                <a:spLocks noChangeShapeType="1"/>
              </p:cNvSpPr>
              <p:nvPr/>
            </p:nvSpPr>
            <p:spPr bwMode="auto">
              <a:xfrm>
                <a:off x="4080"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 name="Line 67">
                <a:extLst>
                  <a:ext uri="{FF2B5EF4-FFF2-40B4-BE49-F238E27FC236}">
                    <a16:creationId xmlns:a16="http://schemas.microsoft.com/office/drawing/2014/main" id="{CAF5D908-1CB4-414E-8BD6-4AA91A836B8A}"/>
                  </a:ext>
                </a:extLst>
              </p:cNvPr>
              <p:cNvSpPr>
                <a:spLocks noChangeShapeType="1"/>
              </p:cNvSpPr>
              <p:nvPr/>
            </p:nvSpPr>
            <p:spPr bwMode="auto">
              <a:xfrm>
                <a:off x="4224"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 name="Line 68">
                <a:extLst>
                  <a:ext uri="{FF2B5EF4-FFF2-40B4-BE49-F238E27FC236}">
                    <a16:creationId xmlns:a16="http://schemas.microsoft.com/office/drawing/2014/main" id="{5C00BB2D-7236-864B-91FC-159661704843}"/>
                  </a:ext>
                </a:extLst>
              </p:cNvPr>
              <p:cNvSpPr>
                <a:spLocks noChangeShapeType="1"/>
              </p:cNvSpPr>
              <p:nvPr/>
            </p:nvSpPr>
            <p:spPr bwMode="auto">
              <a:xfrm>
                <a:off x="4368"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 name="Line 69">
                <a:extLst>
                  <a:ext uri="{FF2B5EF4-FFF2-40B4-BE49-F238E27FC236}">
                    <a16:creationId xmlns:a16="http://schemas.microsoft.com/office/drawing/2014/main" id="{9D19D4D0-A244-DD44-BB18-54779CF77B7D}"/>
                  </a:ext>
                </a:extLst>
              </p:cNvPr>
              <p:cNvSpPr>
                <a:spLocks noChangeShapeType="1"/>
              </p:cNvSpPr>
              <p:nvPr/>
            </p:nvSpPr>
            <p:spPr bwMode="auto">
              <a:xfrm>
                <a:off x="4512"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1" name="Group 75">
              <a:extLst>
                <a:ext uri="{FF2B5EF4-FFF2-40B4-BE49-F238E27FC236}">
                  <a16:creationId xmlns:a16="http://schemas.microsoft.com/office/drawing/2014/main" id="{A794A735-5A5D-C047-82DF-59C6EA56B7A4}"/>
                </a:ext>
              </a:extLst>
            </p:cNvPr>
            <p:cNvGrpSpPr>
              <a:grpSpLocks/>
            </p:cNvGrpSpPr>
            <p:nvPr/>
          </p:nvGrpSpPr>
          <p:grpSpPr bwMode="auto">
            <a:xfrm>
              <a:off x="2783498" y="6057228"/>
              <a:ext cx="4343400" cy="228600"/>
              <a:chOff x="1848" y="3168"/>
              <a:chExt cx="2736" cy="576"/>
            </a:xfrm>
          </p:grpSpPr>
          <p:sp>
            <p:nvSpPr>
              <p:cNvPr id="108" name="Line 76">
                <a:extLst>
                  <a:ext uri="{FF2B5EF4-FFF2-40B4-BE49-F238E27FC236}">
                    <a16:creationId xmlns:a16="http://schemas.microsoft.com/office/drawing/2014/main" id="{A5416424-C963-2449-8C5E-061594BED2CD}"/>
                  </a:ext>
                </a:extLst>
              </p:cNvPr>
              <p:cNvSpPr>
                <a:spLocks noChangeShapeType="1"/>
              </p:cNvSpPr>
              <p:nvPr/>
            </p:nvSpPr>
            <p:spPr bwMode="auto">
              <a:xfrm>
                <a:off x="1848"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9" name="Line 77">
                <a:extLst>
                  <a:ext uri="{FF2B5EF4-FFF2-40B4-BE49-F238E27FC236}">
                    <a16:creationId xmlns:a16="http://schemas.microsoft.com/office/drawing/2014/main" id="{5F510CC4-0347-E34A-A1BB-4168DE9AD9F5}"/>
                  </a:ext>
                </a:extLst>
              </p:cNvPr>
              <p:cNvSpPr>
                <a:spLocks noChangeShapeType="1"/>
              </p:cNvSpPr>
              <p:nvPr/>
            </p:nvSpPr>
            <p:spPr bwMode="auto">
              <a:xfrm>
                <a:off x="1992"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0" name="Line 78">
                <a:extLst>
                  <a:ext uri="{FF2B5EF4-FFF2-40B4-BE49-F238E27FC236}">
                    <a16:creationId xmlns:a16="http://schemas.microsoft.com/office/drawing/2014/main" id="{5FA2CE6C-0B2E-1D41-A136-0324EE71F76F}"/>
                  </a:ext>
                </a:extLst>
              </p:cNvPr>
              <p:cNvSpPr>
                <a:spLocks noChangeShapeType="1"/>
              </p:cNvSpPr>
              <p:nvPr/>
            </p:nvSpPr>
            <p:spPr bwMode="auto">
              <a:xfrm>
                <a:off x="2136"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1" name="Line 79">
                <a:extLst>
                  <a:ext uri="{FF2B5EF4-FFF2-40B4-BE49-F238E27FC236}">
                    <a16:creationId xmlns:a16="http://schemas.microsoft.com/office/drawing/2014/main" id="{87B7C900-2672-4C4C-9446-32697D226EEE}"/>
                  </a:ext>
                </a:extLst>
              </p:cNvPr>
              <p:cNvSpPr>
                <a:spLocks noChangeShapeType="1"/>
              </p:cNvSpPr>
              <p:nvPr/>
            </p:nvSpPr>
            <p:spPr bwMode="auto">
              <a:xfrm>
                <a:off x="2280"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2" name="Line 80">
                <a:extLst>
                  <a:ext uri="{FF2B5EF4-FFF2-40B4-BE49-F238E27FC236}">
                    <a16:creationId xmlns:a16="http://schemas.microsoft.com/office/drawing/2014/main" id="{3DEA588C-371A-E246-BDDB-23EFAEE5A924}"/>
                  </a:ext>
                </a:extLst>
              </p:cNvPr>
              <p:cNvSpPr>
                <a:spLocks noChangeShapeType="1"/>
              </p:cNvSpPr>
              <p:nvPr/>
            </p:nvSpPr>
            <p:spPr bwMode="auto">
              <a:xfrm>
                <a:off x="2424"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3" name="Line 81">
                <a:extLst>
                  <a:ext uri="{FF2B5EF4-FFF2-40B4-BE49-F238E27FC236}">
                    <a16:creationId xmlns:a16="http://schemas.microsoft.com/office/drawing/2014/main" id="{69A79FB5-2A4C-CC44-A00F-56C6F8C639B3}"/>
                  </a:ext>
                </a:extLst>
              </p:cNvPr>
              <p:cNvSpPr>
                <a:spLocks noChangeShapeType="1"/>
              </p:cNvSpPr>
              <p:nvPr/>
            </p:nvSpPr>
            <p:spPr bwMode="auto">
              <a:xfrm>
                <a:off x="2568"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4" name="Line 82">
                <a:extLst>
                  <a:ext uri="{FF2B5EF4-FFF2-40B4-BE49-F238E27FC236}">
                    <a16:creationId xmlns:a16="http://schemas.microsoft.com/office/drawing/2014/main" id="{20F1A478-8819-9549-8C9A-F92EFC73AC6E}"/>
                  </a:ext>
                </a:extLst>
              </p:cNvPr>
              <p:cNvSpPr>
                <a:spLocks noChangeShapeType="1"/>
              </p:cNvSpPr>
              <p:nvPr/>
            </p:nvSpPr>
            <p:spPr bwMode="auto">
              <a:xfrm>
                <a:off x="2712"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5" name="Line 83">
                <a:extLst>
                  <a:ext uri="{FF2B5EF4-FFF2-40B4-BE49-F238E27FC236}">
                    <a16:creationId xmlns:a16="http://schemas.microsoft.com/office/drawing/2014/main" id="{352CC2CD-A8EB-764F-95ED-A3BDE564175D}"/>
                  </a:ext>
                </a:extLst>
              </p:cNvPr>
              <p:cNvSpPr>
                <a:spLocks noChangeShapeType="1"/>
              </p:cNvSpPr>
              <p:nvPr/>
            </p:nvSpPr>
            <p:spPr bwMode="auto">
              <a:xfrm>
                <a:off x="2856"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6" name="Line 84">
                <a:extLst>
                  <a:ext uri="{FF2B5EF4-FFF2-40B4-BE49-F238E27FC236}">
                    <a16:creationId xmlns:a16="http://schemas.microsoft.com/office/drawing/2014/main" id="{16ED41EB-1D42-434E-B3D0-28579F3188AB}"/>
                  </a:ext>
                </a:extLst>
              </p:cNvPr>
              <p:cNvSpPr>
                <a:spLocks noChangeShapeType="1"/>
              </p:cNvSpPr>
              <p:nvPr/>
            </p:nvSpPr>
            <p:spPr bwMode="auto">
              <a:xfrm>
                <a:off x="3000"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7" name="Line 85">
                <a:extLst>
                  <a:ext uri="{FF2B5EF4-FFF2-40B4-BE49-F238E27FC236}">
                    <a16:creationId xmlns:a16="http://schemas.microsoft.com/office/drawing/2014/main" id="{4A4BA245-3A6B-7548-BA3C-08DD7D5CE08B}"/>
                  </a:ext>
                </a:extLst>
              </p:cNvPr>
              <p:cNvSpPr>
                <a:spLocks noChangeShapeType="1"/>
              </p:cNvSpPr>
              <p:nvPr/>
            </p:nvSpPr>
            <p:spPr bwMode="auto">
              <a:xfrm>
                <a:off x="3144"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8" name="Line 86">
                <a:extLst>
                  <a:ext uri="{FF2B5EF4-FFF2-40B4-BE49-F238E27FC236}">
                    <a16:creationId xmlns:a16="http://schemas.microsoft.com/office/drawing/2014/main" id="{000CA845-7AA7-7248-8099-6762EC4D5AB5}"/>
                  </a:ext>
                </a:extLst>
              </p:cNvPr>
              <p:cNvSpPr>
                <a:spLocks noChangeShapeType="1"/>
              </p:cNvSpPr>
              <p:nvPr/>
            </p:nvSpPr>
            <p:spPr bwMode="auto">
              <a:xfrm>
                <a:off x="3288"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9" name="Line 87">
                <a:extLst>
                  <a:ext uri="{FF2B5EF4-FFF2-40B4-BE49-F238E27FC236}">
                    <a16:creationId xmlns:a16="http://schemas.microsoft.com/office/drawing/2014/main" id="{3C8EFC95-910B-2243-8C8C-10905528167C}"/>
                  </a:ext>
                </a:extLst>
              </p:cNvPr>
              <p:cNvSpPr>
                <a:spLocks noChangeShapeType="1"/>
              </p:cNvSpPr>
              <p:nvPr/>
            </p:nvSpPr>
            <p:spPr bwMode="auto">
              <a:xfrm>
                <a:off x="3432"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0" name="Line 88">
                <a:extLst>
                  <a:ext uri="{FF2B5EF4-FFF2-40B4-BE49-F238E27FC236}">
                    <a16:creationId xmlns:a16="http://schemas.microsoft.com/office/drawing/2014/main" id="{2974C29E-4895-BD4D-81D0-CDCF1DEC21DF}"/>
                  </a:ext>
                </a:extLst>
              </p:cNvPr>
              <p:cNvSpPr>
                <a:spLocks noChangeShapeType="1"/>
              </p:cNvSpPr>
              <p:nvPr/>
            </p:nvSpPr>
            <p:spPr bwMode="auto">
              <a:xfrm>
                <a:off x="3576"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1" name="Line 89">
                <a:extLst>
                  <a:ext uri="{FF2B5EF4-FFF2-40B4-BE49-F238E27FC236}">
                    <a16:creationId xmlns:a16="http://schemas.microsoft.com/office/drawing/2014/main" id="{CA440C19-1FD6-4548-B4BF-201AF036B3B9}"/>
                  </a:ext>
                </a:extLst>
              </p:cNvPr>
              <p:cNvSpPr>
                <a:spLocks noChangeShapeType="1"/>
              </p:cNvSpPr>
              <p:nvPr/>
            </p:nvSpPr>
            <p:spPr bwMode="auto">
              <a:xfrm>
                <a:off x="3720"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2" name="Line 90">
                <a:extLst>
                  <a:ext uri="{FF2B5EF4-FFF2-40B4-BE49-F238E27FC236}">
                    <a16:creationId xmlns:a16="http://schemas.microsoft.com/office/drawing/2014/main" id="{9984A043-68BC-8541-A7C8-719331FB2E8E}"/>
                  </a:ext>
                </a:extLst>
              </p:cNvPr>
              <p:cNvSpPr>
                <a:spLocks noChangeShapeType="1"/>
              </p:cNvSpPr>
              <p:nvPr/>
            </p:nvSpPr>
            <p:spPr bwMode="auto">
              <a:xfrm>
                <a:off x="3864"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 name="Line 91">
                <a:extLst>
                  <a:ext uri="{FF2B5EF4-FFF2-40B4-BE49-F238E27FC236}">
                    <a16:creationId xmlns:a16="http://schemas.microsoft.com/office/drawing/2014/main" id="{F1F2CD74-6E9E-464B-86DE-4D370B1AAFFB}"/>
                  </a:ext>
                </a:extLst>
              </p:cNvPr>
              <p:cNvSpPr>
                <a:spLocks noChangeShapeType="1"/>
              </p:cNvSpPr>
              <p:nvPr/>
            </p:nvSpPr>
            <p:spPr bwMode="auto">
              <a:xfrm>
                <a:off x="4008"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4" name="Line 92">
                <a:extLst>
                  <a:ext uri="{FF2B5EF4-FFF2-40B4-BE49-F238E27FC236}">
                    <a16:creationId xmlns:a16="http://schemas.microsoft.com/office/drawing/2014/main" id="{29FCA6E7-9798-8B4B-B07F-15678D6540B2}"/>
                  </a:ext>
                </a:extLst>
              </p:cNvPr>
              <p:cNvSpPr>
                <a:spLocks noChangeShapeType="1"/>
              </p:cNvSpPr>
              <p:nvPr/>
            </p:nvSpPr>
            <p:spPr bwMode="auto">
              <a:xfrm>
                <a:off x="4152"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5" name="Line 93">
                <a:extLst>
                  <a:ext uri="{FF2B5EF4-FFF2-40B4-BE49-F238E27FC236}">
                    <a16:creationId xmlns:a16="http://schemas.microsoft.com/office/drawing/2014/main" id="{648FD4D3-2852-1940-BE6D-9CCD14DD1B87}"/>
                  </a:ext>
                </a:extLst>
              </p:cNvPr>
              <p:cNvSpPr>
                <a:spLocks noChangeShapeType="1"/>
              </p:cNvSpPr>
              <p:nvPr/>
            </p:nvSpPr>
            <p:spPr bwMode="auto">
              <a:xfrm>
                <a:off x="4296"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6" name="Line 94">
                <a:extLst>
                  <a:ext uri="{FF2B5EF4-FFF2-40B4-BE49-F238E27FC236}">
                    <a16:creationId xmlns:a16="http://schemas.microsoft.com/office/drawing/2014/main" id="{4C4BF4BC-3570-3145-815C-A65482F40F1B}"/>
                  </a:ext>
                </a:extLst>
              </p:cNvPr>
              <p:cNvSpPr>
                <a:spLocks noChangeShapeType="1"/>
              </p:cNvSpPr>
              <p:nvPr/>
            </p:nvSpPr>
            <p:spPr bwMode="auto">
              <a:xfrm>
                <a:off x="4440"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7" name="Line 95">
                <a:extLst>
                  <a:ext uri="{FF2B5EF4-FFF2-40B4-BE49-F238E27FC236}">
                    <a16:creationId xmlns:a16="http://schemas.microsoft.com/office/drawing/2014/main" id="{34093EF3-13E1-5148-852D-4B7534918BD2}"/>
                  </a:ext>
                </a:extLst>
              </p:cNvPr>
              <p:cNvSpPr>
                <a:spLocks noChangeShapeType="1"/>
              </p:cNvSpPr>
              <p:nvPr/>
            </p:nvSpPr>
            <p:spPr bwMode="auto">
              <a:xfrm>
                <a:off x="4584"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2" name="Group 100">
              <a:extLst>
                <a:ext uri="{FF2B5EF4-FFF2-40B4-BE49-F238E27FC236}">
                  <a16:creationId xmlns:a16="http://schemas.microsoft.com/office/drawing/2014/main" id="{EF814B02-E5B0-FD48-9E4E-7F9CA44AAB5F}"/>
                </a:ext>
              </a:extLst>
            </p:cNvPr>
            <p:cNvGrpSpPr>
              <a:grpSpLocks/>
            </p:cNvGrpSpPr>
            <p:nvPr/>
          </p:nvGrpSpPr>
          <p:grpSpPr bwMode="auto">
            <a:xfrm>
              <a:off x="4863499" y="5125007"/>
              <a:ext cx="2430463" cy="461963"/>
              <a:chOff x="3653" y="290"/>
              <a:chExt cx="1531" cy="291"/>
            </a:xfrm>
          </p:grpSpPr>
          <p:sp>
            <p:nvSpPr>
              <p:cNvPr id="103" name="Text Box 101">
                <a:extLst>
                  <a:ext uri="{FF2B5EF4-FFF2-40B4-BE49-F238E27FC236}">
                    <a16:creationId xmlns:a16="http://schemas.microsoft.com/office/drawing/2014/main" id="{01AB35BF-EF9D-FD4E-9F10-E808CA31D742}"/>
                  </a:ext>
                </a:extLst>
              </p:cNvPr>
              <p:cNvSpPr txBox="1">
                <a:spLocks noChangeArrowheads="1"/>
              </p:cNvSpPr>
              <p:nvPr/>
            </p:nvSpPr>
            <p:spPr bwMode="auto">
              <a:xfrm>
                <a:off x="3653" y="290"/>
                <a:ext cx="68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eaLnBrk="1" hangingPunct="1">
                  <a:lnSpc>
                    <a:spcPct val="100000"/>
                  </a:lnSpc>
                  <a:spcBef>
                    <a:spcPct val="0"/>
                  </a:spcBef>
                  <a:buClrTx/>
                  <a:buSzTx/>
                  <a:buFontTx/>
                  <a:buNone/>
                </a:pPr>
                <a:r>
                  <a:rPr lang="en-US" altLang="en-US" sz="2400" dirty="0">
                    <a:latin typeface="+mn-lt"/>
                  </a:rPr>
                  <a:t>4 users:</a:t>
                </a:r>
                <a:endParaRPr lang="fr-FR" altLang="en-US" sz="2400" dirty="0">
                  <a:latin typeface="+mn-lt"/>
                </a:endParaRPr>
              </a:p>
            </p:txBody>
          </p:sp>
          <p:sp>
            <p:nvSpPr>
              <p:cNvPr id="104" name="Rectangle 102">
                <a:extLst>
                  <a:ext uri="{FF2B5EF4-FFF2-40B4-BE49-F238E27FC236}">
                    <a16:creationId xmlns:a16="http://schemas.microsoft.com/office/drawing/2014/main" id="{E567282B-8D65-C34B-9C29-13CB40E274A5}"/>
                  </a:ext>
                </a:extLst>
              </p:cNvPr>
              <p:cNvSpPr>
                <a:spLocks noChangeArrowheads="1"/>
              </p:cNvSpPr>
              <p:nvPr/>
            </p:nvSpPr>
            <p:spPr bwMode="auto">
              <a:xfrm>
                <a:off x="4464" y="352"/>
                <a:ext cx="144" cy="144"/>
              </a:xfrm>
              <a:prstGeom prst="rect">
                <a:avLst/>
              </a:prstGeom>
              <a:solidFill>
                <a:srgbClr val="3366FF"/>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mn-lt"/>
                </a:endParaRPr>
              </a:p>
            </p:txBody>
          </p:sp>
          <p:sp>
            <p:nvSpPr>
              <p:cNvPr id="105" name="Rectangle 103">
                <a:extLst>
                  <a:ext uri="{FF2B5EF4-FFF2-40B4-BE49-F238E27FC236}">
                    <a16:creationId xmlns:a16="http://schemas.microsoft.com/office/drawing/2014/main" id="{FDCA6A5D-DF9F-374E-B1A6-DA5E26733444}"/>
                  </a:ext>
                </a:extLst>
              </p:cNvPr>
              <p:cNvSpPr>
                <a:spLocks noChangeArrowheads="1"/>
              </p:cNvSpPr>
              <p:nvPr/>
            </p:nvSpPr>
            <p:spPr bwMode="auto">
              <a:xfrm>
                <a:off x="4656" y="352"/>
                <a:ext cx="144" cy="144"/>
              </a:xfrm>
              <a:prstGeom prst="rect">
                <a:avLst/>
              </a:prstGeom>
              <a:solidFill>
                <a:srgbClr val="99CC00"/>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mn-lt"/>
                </a:endParaRPr>
              </a:p>
            </p:txBody>
          </p:sp>
          <p:sp>
            <p:nvSpPr>
              <p:cNvPr id="106" name="Rectangle 104">
                <a:extLst>
                  <a:ext uri="{FF2B5EF4-FFF2-40B4-BE49-F238E27FC236}">
                    <a16:creationId xmlns:a16="http://schemas.microsoft.com/office/drawing/2014/main" id="{F13818B0-53A0-DF41-B7CA-C2F2C745B376}"/>
                  </a:ext>
                </a:extLst>
              </p:cNvPr>
              <p:cNvSpPr>
                <a:spLocks noChangeArrowheads="1"/>
              </p:cNvSpPr>
              <p:nvPr/>
            </p:nvSpPr>
            <p:spPr bwMode="auto">
              <a:xfrm>
                <a:off x="4848" y="352"/>
                <a:ext cx="144" cy="144"/>
              </a:xfrm>
              <a:prstGeom prst="rect">
                <a:avLst/>
              </a:prstGeom>
              <a:solidFill>
                <a:srgbClr val="FFCC00"/>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mn-lt"/>
                </a:endParaRPr>
              </a:p>
            </p:txBody>
          </p:sp>
          <p:sp>
            <p:nvSpPr>
              <p:cNvPr id="107" name="Rectangle 105">
                <a:extLst>
                  <a:ext uri="{FF2B5EF4-FFF2-40B4-BE49-F238E27FC236}">
                    <a16:creationId xmlns:a16="http://schemas.microsoft.com/office/drawing/2014/main" id="{05E31CAF-6C55-D34E-9460-ECCBA72D800C}"/>
                  </a:ext>
                </a:extLst>
              </p:cNvPr>
              <p:cNvSpPr>
                <a:spLocks noChangeArrowheads="1"/>
              </p:cNvSpPr>
              <p:nvPr/>
            </p:nvSpPr>
            <p:spPr bwMode="auto">
              <a:xfrm>
                <a:off x="5040" y="352"/>
                <a:ext cx="144" cy="144"/>
              </a:xfrm>
              <a:prstGeom prst="rect">
                <a:avLst/>
              </a:prstGeom>
              <a:solidFill>
                <a:srgbClr val="FF00FF"/>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mn-lt"/>
                </a:endParaRPr>
              </a:p>
            </p:txBody>
          </p:sp>
        </p:grpSp>
      </p:grpSp>
      <p:sp>
        <p:nvSpPr>
          <p:cNvPr id="5" name="Freeform 4">
            <a:extLst>
              <a:ext uri="{FF2B5EF4-FFF2-40B4-BE49-F238E27FC236}">
                <a16:creationId xmlns:a16="http://schemas.microsoft.com/office/drawing/2014/main" id="{A3D33FDA-2FEB-0647-A7BF-1E448F034A08}"/>
              </a:ext>
            </a:extLst>
          </p:cNvPr>
          <p:cNvSpPr/>
          <p:nvPr/>
        </p:nvSpPr>
        <p:spPr>
          <a:xfrm flipH="1">
            <a:off x="10751751" y="2648633"/>
            <a:ext cx="431195" cy="45719"/>
          </a:xfrm>
          <a:custGeom>
            <a:avLst/>
            <a:gdLst>
              <a:gd name="connsiteX0" fmla="*/ 0 w 6259133"/>
              <a:gd name="connsiteY0" fmla="*/ 1436065 h 1436065"/>
              <a:gd name="connsiteX1" fmla="*/ 1764406 w 6259133"/>
              <a:gd name="connsiteY1" fmla="*/ 276967 h 1436065"/>
              <a:gd name="connsiteX2" fmla="*/ 5203065 w 6259133"/>
              <a:gd name="connsiteY2" fmla="*/ 6510 h 1436065"/>
              <a:gd name="connsiteX3" fmla="*/ 6259133 w 6259133"/>
              <a:gd name="connsiteY3" fmla="*/ 96662 h 1436065"/>
            </a:gdLst>
            <a:ahLst/>
            <a:cxnLst>
              <a:cxn ang="0">
                <a:pos x="connsiteX0" y="connsiteY0"/>
              </a:cxn>
              <a:cxn ang="0">
                <a:pos x="connsiteX1" y="connsiteY1"/>
              </a:cxn>
              <a:cxn ang="0">
                <a:pos x="connsiteX2" y="connsiteY2"/>
              </a:cxn>
              <a:cxn ang="0">
                <a:pos x="connsiteX3" y="connsiteY3"/>
              </a:cxn>
            </a:cxnLst>
            <a:rect l="l" t="t" r="r" b="b"/>
            <a:pathLst>
              <a:path w="6259133" h="1436065">
                <a:moveTo>
                  <a:pt x="0" y="1436065"/>
                </a:moveTo>
                <a:cubicBezTo>
                  <a:pt x="448614" y="975645"/>
                  <a:pt x="897229" y="515226"/>
                  <a:pt x="1764406" y="276967"/>
                </a:cubicBezTo>
                <a:cubicBezTo>
                  <a:pt x="2631583" y="38708"/>
                  <a:pt x="4453944" y="36561"/>
                  <a:pt x="5203065" y="6510"/>
                </a:cubicBezTo>
                <a:cubicBezTo>
                  <a:pt x="5952186" y="-23541"/>
                  <a:pt x="6078829" y="58025"/>
                  <a:pt x="6259133" y="96662"/>
                </a:cubicBezTo>
              </a:path>
            </a:pathLst>
          </a:custGeom>
          <a:noFill/>
          <a:ln w="3810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7" name="Picture 186">
            <a:extLst>
              <a:ext uri="{FF2B5EF4-FFF2-40B4-BE49-F238E27FC236}">
                <a16:creationId xmlns:a16="http://schemas.microsoft.com/office/drawing/2014/main" id="{E10238B3-AFDC-2D4F-8808-7E7DF7443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3076" y="704148"/>
            <a:ext cx="866067" cy="866067"/>
          </a:xfrm>
          <a:prstGeom prst="rect">
            <a:avLst/>
          </a:prstGeom>
        </p:spPr>
      </p:pic>
      <p:pic>
        <p:nvPicPr>
          <p:cNvPr id="188" name="Picture 187">
            <a:extLst>
              <a:ext uri="{FF2B5EF4-FFF2-40B4-BE49-F238E27FC236}">
                <a16:creationId xmlns:a16="http://schemas.microsoft.com/office/drawing/2014/main" id="{5798AFF1-F8AE-2C48-84BF-A702307753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8461" y="4411929"/>
            <a:ext cx="866067" cy="866067"/>
          </a:xfrm>
          <a:prstGeom prst="rect">
            <a:avLst/>
          </a:prstGeom>
        </p:spPr>
      </p:pic>
      <p:sp>
        <p:nvSpPr>
          <p:cNvPr id="189" name="Rectangle 188">
            <a:extLst>
              <a:ext uri="{FF2B5EF4-FFF2-40B4-BE49-F238E27FC236}">
                <a16:creationId xmlns:a16="http://schemas.microsoft.com/office/drawing/2014/main" id="{D19E14B7-5B0D-BE48-A277-08C7C6600232}"/>
              </a:ext>
            </a:extLst>
          </p:cNvPr>
          <p:cNvSpPr/>
          <p:nvPr/>
        </p:nvSpPr>
        <p:spPr bwMode="auto">
          <a:xfrm rot="5400000">
            <a:off x="9472141" y="2512963"/>
            <a:ext cx="2250104" cy="5018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190" name="Rectangle 189">
            <a:extLst>
              <a:ext uri="{FF2B5EF4-FFF2-40B4-BE49-F238E27FC236}">
                <a16:creationId xmlns:a16="http://schemas.microsoft.com/office/drawing/2014/main" id="{EE7695EC-80B3-FE46-AF64-2128B6214AC1}"/>
              </a:ext>
            </a:extLst>
          </p:cNvPr>
          <p:cNvSpPr/>
          <p:nvPr/>
        </p:nvSpPr>
        <p:spPr bwMode="auto">
          <a:xfrm rot="6282753">
            <a:off x="9979853" y="4114351"/>
            <a:ext cx="968340" cy="4571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7" name="TextBox 6">
            <a:extLst>
              <a:ext uri="{FF2B5EF4-FFF2-40B4-BE49-F238E27FC236}">
                <a16:creationId xmlns:a16="http://schemas.microsoft.com/office/drawing/2014/main" id="{D11AC147-C7BE-CC48-978A-58DD132314A4}"/>
              </a:ext>
            </a:extLst>
          </p:cNvPr>
          <p:cNvSpPr txBox="1"/>
          <p:nvPr/>
        </p:nvSpPr>
        <p:spPr>
          <a:xfrm>
            <a:off x="11193765" y="2159747"/>
            <a:ext cx="1063520" cy="1169551"/>
          </a:xfrm>
          <a:prstGeom prst="rect">
            <a:avLst/>
          </a:prstGeom>
          <a:noFill/>
        </p:spPr>
        <p:txBody>
          <a:bodyPr wrap="square" rtlCol="0">
            <a:spAutoFit/>
          </a:bodyPr>
          <a:lstStyle/>
          <a:p>
            <a:r>
              <a:rPr lang="en-US" sz="1400" dirty="0"/>
              <a:t>2 of 4 channels are being used on this one physical link</a:t>
            </a:r>
          </a:p>
        </p:txBody>
      </p:sp>
    </p:spTree>
    <p:extLst>
      <p:ext uri="{BB962C8B-B14F-4D97-AF65-F5344CB8AC3E}">
        <p14:creationId xmlns:p14="http://schemas.microsoft.com/office/powerpoint/2010/main" val="1642713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Packet-switching uses “store and forward”</a:t>
            </a:r>
          </a:p>
        </p:txBody>
      </p:sp>
      <p:sp>
        <p:nvSpPr>
          <p:cNvPr id="3" name="Content Placeholder 2"/>
          <p:cNvSpPr>
            <a:spLocks noGrp="1"/>
          </p:cNvSpPr>
          <p:nvPr>
            <p:ph idx="1"/>
          </p:nvPr>
        </p:nvSpPr>
        <p:spPr>
          <a:xfrm>
            <a:off x="263471" y="4262717"/>
            <a:ext cx="11639227" cy="2479045"/>
          </a:xfrm>
        </p:spPr>
        <p:txBody>
          <a:bodyPr>
            <a:normAutofit/>
          </a:bodyPr>
          <a:lstStyle/>
          <a:p>
            <a:r>
              <a:rPr lang="en-US" dirty="0"/>
              <a:t>In any network, data takes several </a:t>
            </a:r>
            <a:r>
              <a:rPr lang="en-US" i="1" dirty="0">
                <a:solidFill>
                  <a:schemeClr val="accent6"/>
                </a:solidFill>
              </a:rPr>
              <a:t>hops</a:t>
            </a:r>
            <a:r>
              <a:rPr lang="en-US" dirty="0">
                <a:solidFill>
                  <a:schemeClr val="accent6"/>
                </a:solidFill>
              </a:rPr>
              <a:t> </a:t>
            </a:r>
            <a:r>
              <a:rPr lang="en-US" dirty="0"/>
              <a:t>(steps) to reach destination.</a:t>
            </a:r>
          </a:p>
          <a:p>
            <a:r>
              <a:rPr lang="en-US" dirty="0"/>
              <a:t>In </a:t>
            </a:r>
            <a:r>
              <a:rPr lang="en-US" i="1" dirty="0">
                <a:solidFill>
                  <a:schemeClr val="accent6"/>
                </a:solidFill>
              </a:rPr>
              <a:t>packet switching</a:t>
            </a:r>
            <a:r>
              <a:rPr lang="en-US" dirty="0"/>
              <a:t>, each intermediate router has a queue of packets waiting to be sent along the next hop.  Unlike circuit switching, there is no reserved capacity (time slot) for the data to be sent.  Instead send packets in FIFO order.  This is a more </a:t>
            </a:r>
            <a:r>
              <a:rPr lang="en-US" b="1" dirty="0"/>
              <a:t>dynamic</a:t>
            </a:r>
            <a:r>
              <a:rPr lang="en-US" dirty="0"/>
              <a:t> way to share the link!</a:t>
            </a:r>
          </a:p>
        </p:txBody>
      </p:sp>
      <p:grpSp>
        <p:nvGrpSpPr>
          <p:cNvPr id="65" name="Group 64"/>
          <p:cNvGrpSpPr/>
          <p:nvPr/>
        </p:nvGrpSpPr>
        <p:grpSpPr>
          <a:xfrm>
            <a:off x="541337" y="1196975"/>
            <a:ext cx="11050796" cy="2939248"/>
            <a:chOff x="541338" y="1196975"/>
            <a:chExt cx="8117269" cy="2159000"/>
          </a:xfrm>
        </p:grpSpPr>
        <p:sp>
          <p:nvSpPr>
            <p:cNvPr id="4" name="TextBox 3"/>
            <p:cNvSpPr txBox="1"/>
            <p:nvPr/>
          </p:nvSpPr>
          <p:spPr>
            <a:xfrm>
              <a:off x="882650" y="2679700"/>
              <a:ext cx="815047" cy="339112"/>
            </a:xfrm>
            <a:prstGeom prst="rect">
              <a:avLst/>
            </a:prstGeom>
            <a:noFill/>
          </p:spPr>
          <p:txBody>
            <a:bodyPr wrap="none">
              <a:spAutoFit/>
            </a:bodyPr>
            <a:lstStyle/>
            <a:p>
              <a:pPr eaLnBrk="1" fontAlgn="auto" hangingPunct="1">
                <a:spcBef>
                  <a:spcPts val="0"/>
                </a:spcBef>
                <a:spcAft>
                  <a:spcPts val="0"/>
                </a:spcAft>
                <a:defRPr/>
              </a:pPr>
              <a:r>
                <a:rPr lang="en-US" sz="2400" kern="0" dirty="0">
                  <a:solidFill>
                    <a:prstClr val="black"/>
                  </a:solidFill>
                  <a:latin typeface="Arial" panose="020B0604020202020204" pitchFamily="34" charset="0"/>
                  <a:cs typeface="Arial" panose="020B0604020202020204" pitchFamily="34" charset="0"/>
                </a:rPr>
                <a:t>source</a:t>
              </a:r>
            </a:p>
          </p:txBody>
        </p:sp>
        <p:grpSp>
          <p:nvGrpSpPr>
            <p:cNvPr id="5" name="Group 41"/>
            <p:cNvGrpSpPr>
              <a:grpSpLocks/>
            </p:cNvGrpSpPr>
            <p:nvPr/>
          </p:nvGrpSpPr>
          <p:grpSpPr bwMode="auto">
            <a:xfrm>
              <a:off x="1630363" y="2768600"/>
              <a:ext cx="1057275" cy="420688"/>
              <a:chOff x="1816230" y="6118900"/>
              <a:chExt cx="1843339" cy="739100"/>
            </a:xfrm>
          </p:grpSpPr>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230" y="6144002"/>
                <a:ext cx="1843339" cy="71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rot="1049095">
                <a:off x="1947488" y="6118900"/>
                <a:ext cx="1650399" cy="462656"/>
              </a:xfrm>
              <a:prstGeom prst="rect">
                <a:avLst/>
              </a:prstGeom>
              <a:gradFill>
                <a:gsLst>
                  <a:gs pos="0">
                    <a:sysClr val="window" lastClr="FFFFFF"/>
                  </a:gs>
                  <a:gs pos="50000">
                    <a:sysClr val="window" lastClr="FFFFFF">
                      <a:alpha val="48000"/>
                    </a:sysClr>
                  </a:gs>
                  <a:gs pos="100000">
                    <a:sysClr val="window" lastClr="FFFFFF">
                      <a:alpha val="0"/>
                    </a:sysClr>
                  </a:gs>
                </a:gsLst>
                <a:lin ang="5400000" scaled="0"/>
              </a:gradFill>
              <a:ln w="25400" cap="flat" cmpd="sng" algn="ctr">
                <a:noFill/>
                <a:prstDash val="solid"/>
              </a:ln>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endParaRPr lang="en-US">
                  <a:solidFill>
                    <a:srgbClr val="FFFFFF"/>
                  </a:solidFill>
                  <a:latin typeface="Arial" panose="020B0604020202020204" pitchFamily="34" charset="0"/>
                  <a:cs typeface="Arial" panose="020B0604020202020204" pitchFamily="34" charset="0"/>
                </a:endParaRPr>
              </a:p>
            </p:txBody>
          </p:sp>
        </p:grpSp>
        <p:cxnSp>
          <p:nvCxnSpPr>
            <p:cNvPr id="8" name="Straight Connector 42"/>
            <p:cNvCxnSpPr>
              <a:cxnSpLocks noChangeShapeType="1"/>
            </p:cNvCxnSpPr>
            <p:nvPr/>
          </p:nvCxnSpPr>
          <p:spPr bwMode="auto">
            <a:xfrm flipV="1">
              <a:off x="2576513" y="2874963"/>
              <a:ext cx="173831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grpSp>
          <p:nvGrpSpPr>
            <p:cNvPr id="9" name="Group 43"/>
            <p:cNvGrpSpPr>
              <a:grpSpLocks/>
            </p:cNvGrpSpPr>
            <p:nvPr/>
          </p:nvGrpSpPr>
          <p:grpSpPr bwMode="auto">
            <a:xfrm>
              <a:off x="3922713" y="2687638"/>
              <a:ext cx="1058862" cy="384175"/>
              <a:chOff x="5142253" y="5649029"/>
              <a:chExt cx="1304545" cy="695633"/>
            </a:xfrm>
          </p:grpSpPr>
          <p:grpSp>
            <p:nvGrpSpPr>
              <p:cNvPr id="10" name="Group 92"/>
              <p:cNvGrpSpPr>
                <a:grpSpLocks/>
              </p:cNvGrpSpPr>
              <p:nvPr/>
            </p:nvGrpSpPr>
            <p:grpSpPr bwMode="auto">
              <a:xfrm>
                <a:off x="5147271" y="5649029"/>
                <a:ext cx="1276350" cy="695633"/>
                <a:chOff x="4981575" y="5851547"/>
                <a:chExt cx="1276350" cy="695633"/>
              </a:xfrm>
            </p:grpSpPr>
            <p:pic>
              <p:nvPicPr>
                <p:cNvPr id="13" name="Picture 9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81575" y="5944151"/>
                  <a:ext cx="1276350" cy="60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96"/>
                <p:cNvSpPr>
                  <a:spLocks noChangeArrowheads="1"/>
                </p:cNvSpPr>
                <p:nvPr/>
              </p:nvSpPr>
              <p:spPr bwMode="auto">
                <a:xfrm>
                  <a:off x="6065959" y="6205112"/>
                  <a:ext cx="44985" cy="224212"/>
                </a:xfrm>
                <a:prstGeom prst="rect">
                  <a:avLst/>
                </a:prstGeom>
                <a:solidFill>
                  <a:srgbClr val="BFBFBF"/>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eaLnBrk="1" hangingPunct="1">
                    <a:lnSpc>
                      <a:spcPct val="100000"/>
                    </a:lnSpc>
                    <a:spcBef>
                      <a:spcPct val="0"/>
                    </a:spcBef>
                    <a:buClrTx/>
                    <a:buSzTx/>
                    <a:buFontTx/>
                    <a:buNone/>
                  </a:pPr>
                  <a:endParaRPr lang="en-US" altLang="en-US" sz="2400">
                    <a:solidFill>
                      <a:srgbClr val="FFFFFF"/>
                    </a:solidFill>
                    <a:latin typeface="Arial" panose="020B0604020202020204" pitchFamily="34" charset="0"/>
                    <a:cs typeface="Arial" panose="020B0604020202020204" pitchFamily="34" charset="0"/>
                  </a:endParaRPr>
                </a:p>
              </p:txBody>
            </p:sp>
            <p:sp>
              <p:nvSpPr>
                <p:cNvPr id="15" name="Rectangle 97"/>
                <p:cNvSpPr>
                  <a:spLocks noChangeArrowheads="1"/>
                </p:cNvSpPr>
                <p:nvPr/>
              </p:nvSpPr>
              <p:spPr bwMode="auto">
                <a:xfrm>
                  <a:off x="5178008" y="6228108"/>
                  <a:ext cx="62587" cy="224212"/>
                </a:xfrm>
                <a:prstGeom prst="rect">
                  <a:avLst/>
                </a:prstGeom>
                <a:solidFill>
                  <a:srgbClr val="BFBFBF"/>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eaLnBrk="1" hangingPunct="1">
                    <a:lnSpc>
                      <a:spcPct val="100000"/>
                    </a:lnSpc>
                    <a:spcBef>
                      <a:spcPct val="0"/>
                    </a:spcBef>
                    <a:buClrTx/>
                    <a:buSzTx/>
                    <a:buFontTx/>
                    <a:buNone/>
                  </a:pPr>
                  <a:endParaRPr lang="en-US" altLang="en-US" sz="2400">
                    <a:solidFill>
                      <a:srgbClr val="FFFFFF"/>
                    </a:solidFill>
                    <a:latin typeface="Arial" panose="020B0604020202020204" pitchFamily="34" charset="0"/>
                    <a:cs typeface="Arial" panose="020B0604020202020204" pitchFamily="34" charset="0"/>
                  </a:endParaRPr>
                </a:p>
              </p:txBody>
            </p:sp>
            <p:sp>
              <p:nvSpPr>
                <p:cNvPr id="16" name="Oval 98"/>
                <p:cNvSpPr>
                  <a:spLocks noChangeArrowheads="1"/>
                </p:cNvSpPr>
                <p:nvPr/>
              </p:nvSpPr>
              <p:spPr bwMode="auto">
                <a:xfrm>
                  <a:off x="5023497" y="5851547"/>
                  <a:ext cx="1196974" cy="494417"/>
                </a:xfrm>
                <a:prstGeom prst="ellipse">
                  <a:avLst/>
                </a:prstGeom>
                <a:solidFill>
                  <a:srgbClr val="EAEAEA"/>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eaLnBrk="1" hangingPunct="1">
                    <a:lnSpc>
                      <a:spcPct val="100000"/>
                    </a:lnSpc>
                    <a:spcBef>
                      <a:spcPct val="0"/>
                    </a:spcBef>
                    <a:buClrTx/>
                    <a:buSzTx/>
                    <a:buFontTx/>
                    <a:buNone/>
                  </a:pPr>
                  <a:endParaRPr lang="en-US" altLang="en-US" sz="2400">
                    <a:solidFill>
                      <a:srgbClr val="FFFFFF"/>
                    </a:solidFill>
                    <a:latin typeface="Arial" panose="020B0604020202020204" pitchFamily="34" charset="0"/>
                    <a:cs typeface="Arial" panose="020B0604020202020204" pitchFamily="34" charset="0"/>
                  </a:endParaRPr>
                </a:p>
              </p:txBody>
            </p:sp>
          </p:grpSp>
          <p:sp>
            <p:nvSpPr>
              <p:cNvPr id="11" name="Rectangle 93"/>
              <p:cNvSpPr>
                <a:spLocks noChangeArrowheads="1"/>
              </p:cNvSpPr>
              <p:nvPr/>
            </p:nvSpPr>
            <p:spPr bwMode="auto">
              <a:xfrm>
                <a:off x="6360741" y="5695021"/>
                <a:ext cx="86057" cy="12647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eaLnBrk="1" hangingPunct="1">
                  <a:lnSpc>
                    <a:spcPct val="100000"/>
                  </a:lnSpc>
                  <a:spcBef>
                    <a:spcPct val="0"/>
                  </a:spcBef>
                  <a:buClrTx/>
                  <a:buSzTx/>
                  <a:buFontTx/>
                  <a:buNone/>
                </a:pPr>
                <a:endParaRPr lang="en-US" altLang="en-US" sz="2400">
                  <a:solidFill>
                    <a:srgbClr val="FFFFFF"/>
                  </a:solidFill>
                  <a:latin typeface="Arial" panose="020B0604020202020204" pitchFamily="34" charset="0"/>
                  <a:cs typeface="Arial" panose="020B0604020202020204" pitchFamily="34" charset="0"/>
                </a:endParaRPr>
              </a:p>
            </p:txBody>
          </p:sp>
          <p:sp>
            <p:nvSpPr>
              <p:cNvPr id="12" name="Rectangle 94"/>
              <p:cNvSpPr>
                <a:spLocks noChangeArrowheads="1"/>
              </p:cNvSpPr>
              <p:nvPr/>
            </p:nvSpPr>
            <p:spPr bwMode="auto">
              <a:xfrm>
                <a:off x="5142253" y="5700770"/>
                <a:ext cx="86057" cy="12647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eaLnBrk="1" hangingPunct="1">
                  <a:lnSpc>
                    <a:spcPct val="100000"/>
                  </a:lnSpc>
                  <a:spcBef>
                    <a:spcPct val="0"/>
                  </a:spcBef>
                  <a:buClrTx/>
                  <a:buSzTx/>
                  <a:buFontTx/>
                  <a:buNone/>
                </a:pPr>
                <a:endParaRPr lang="en-US" altLang="en-US" sz="2400">
                  <a:solidFill>
                    <a:srgbClr val="FFFFFF"/>
                  </a:solidFill>
                  <a:latin typeface="Arial" panose="020B0604020202020204" pitchFamily="34" charset="0"/>
                  <a:cs typeface="Arial" panose="020B0604020202020204" pitchFamily="34" charset="0"/>
                </a:endParaRPr>
              </a:p>
            </p:txBody>
          </p:sp>
        </p:grpSp>
        <p:grpSp>
          <p:nvGrpSpPr>
            <p:cNvPr id="17" name="Group 44"/>
            <p:cNvGrpSpPr>
              <a:grpSpLocks/>
            </p:cNvGrpSpPr>
            <p:nvPr/>
          </p:nvGrpSpPr>
          <p:grpSpPr bwMode="auto">
            <a:xfrm>
              <a:off x="3876675" y="1608138"/>
              <a:ext cx="1092200" cy="303212"/>
              <a:chOff x="5128542" y="4838701"/>
              <a:chExt cx="1300833" cy="530211"/>
            </a:xfrm>
          </p:grpSpPr>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8542" y="4838701"/>
                <a:ext cx="1300833" cy="491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90"/>
              <p:cNvSpPr>
                <a:spLocks noChangeArrowheads="1"/>
              </p:cNvSpPr>
              <p:nvPr/>
            </p:nvSpPr>
            <p:spPr bwMode="auto">
              <a:xfrm>
                <a:off x="6327275" y="5219009"/>
                <a:ext cx="86974" cy="12769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eaLnBrk="1" hangingPunct="1">
                  <a:lnSpc>
                    <a:spcPct val="100000"/>
                  </a:lnSpc>
                  <a:spcBef>
                    <a:spcPct val="0"/>
                  </a:spcBef>
                  <a:buClrTx/>
                  <a:buSzTx/>
                  <a:buFontTx/>
                  <a:buNone/>
                </a:pPr>
                <a:endParaRPr lang="en-US" altLang="en-US" sz="2400">
                  <a:solidFill>
                    <a:srgbClr val="FFFFFF"/>
                  </a:solidFill>
                  <a:latin typeface="Arial" panose="020B0604020202020204" pitchFamily="34" charset="0"/>
                  <a:cs typeface="Arial" panose="020B0604020202020204" pitchFamily="34" charset="0"/>
                </a:endParaRPr>
              </a:p>
            </p:txBody>
          </p:sp>
          <p:sp>
            <p:nvSpPr>
              <p:cNvPr id="20" name="Rectangle 91"/>
              <p:cNvSpPr>
                <a:spLocks noChangeArrowheads="1"/>
              </p:cNvSpPr>
              <p:nvPr/>
            </p:nvSpPr>
            <p:spPr bwMode="auto">
              <a:xfrm>
                <a:off x="5158794" y="5241217"/>
                <a:ext cx="86974" cy="12769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eaLnBrk="1" hangingPunct="1">
                  <a:lnSpc>
                    <a:spcPct val="100000"/>
                  </a:lnSpc>
                  <a:spcBef>
                    <a:spcPct val="0"/>
                  </a:spcBef>
                  <a:buClrTx/>
                  <a:buSzTx/>
                  <a:buFontTx/>
                  <a:buNone/>
                </a:pPr>
                <a:endParaRPr lang="en-US" altLang="en-US" sz="2400">
                  <a:solidFill>
                    <a:srgbClr val="FFFFFF"/>
                  </a:solidFill>
                  <a:latin typeface="Arial" panose="020B0604020202020204" pitchFamily="34" charset="0"/>
                  <a:cs typeface="Arial" panose="020B0604020202020204" pitchFamily="34" charset="0"/>
                </a:endParaRPr>
              </a:p>
            </p:txBody>
          </p:sp>
        </p:grpSp>
        <p:grpSp>
          <p:nvGrpSpPr>
            <p:cNvPr id="21" name="Group 45"/>
            <p:cNvGrpSpPr>
              <a:grpSpLocks/>
            </p:cNvGrpSpPr>
            <p:nvPr/>
          </p:nvGrpSpPr>
          <p:grpSpPr bwMode="auto">
            <a:xfrm>
              <a:off x="1735138" y="1196975"/>
              <a:ext cx="1150937" cy="730250"/>
              <a:chOff x="2387973" y="4309243"/>
              <a:chExt cx="1771787" cy="1282262"/>
            </a:xfrm>
          </p:grpSpPr>
          <p:pic>
            <p:nvPicPr>
              <p:cNvPr id="22"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3481" y="4309243"/>
                <a:ext cx="1285463" cy="128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rot="11601822">
                <a:off x="2387973" y="5128665"/>
                <a:ext cx="1771787" cy="422704"/>
              </a:xfrm>
              <a:prstGeom prst="rect">
                <a:avLst/>
              </a:prstGeom>
              <a:gradFill>
                <a:gsLst>
                  <a:gs pos="0">
                    <a:sysClr val="window" lastClr="FFFFFF"/>
                  </a:gs>
                  <a:gs pos="50000">
                    <a:sysClr val="window" lastClr="FFFFFF">
                      <a:alpha val="48000"/>
                    </a:sysClr>
                  </a:gs>
                  <a:gs pos="100000">
                    <a:sysClr val="window" lastClr="FFFFFF">
                      <a:alpha val="0"/>
                    </a:sysClr>
                  </a:gs>
                </a:gsLst>
                <a:lin ang="5400000" scaled="0"/>
              </a:gradFill>
              <a:ln w="25400" cap="flat" cmpd="sng" algn="ctr">
                <a:noFill/>
                <a:prstDash val="solid"/>
              </a:ln>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endParaRPr lang="en-US">
                  <a:solidFill>
                    <a:srgbClr val="FFFFFF"/>
                  </a:solidFill>
                  <a:latin typeface="Arial" panose="020B0604020202020204" pitchFamily="34" charset="0"/>
                  <a:cs typeface="Arial" panose="020B0604020202020204" pitchFamily="34" charset="0"/>
                </a:endParaRPr>
              </a:p>
            </p:txBody>
          </p:sp>
        </p:grpSp>
        <p:sp>
          <p:nvSpPr>
            <p:cNvPr id="24" name="TextBox 23"/>
            <p:cNvSpPr txBox="1"/>
            <p:nvPr/>
          </p:nvSpPr>
          <p:spPr>
            <a:xfrm>
              <a:off x="2935288" y="2908300"/>
              <a:ext cx="726736" cy="339112"/>
            </a:xfrm>
            <a:prstGeom prst="rect">
              <a:avLst/>
            </a:prstGeom>
            <a:noFill/>
          </p:spPr>
          <p:txBody>
            <a:bodyPr wrap="none">
              <a:spAutoFit/>
            </a:bodyPr>
            <a:lstStyle/>
            <a:p>
              <a:pPr eaLnBrk="1" fontAlgn="auto" hangingPunct="1">
                <a:spcBef>
                  <a:spcPts val="0"/>
                </a:spcBef>
                <a:spcAft>
                  <a:spcPts val="0"/>
                </a:spcAft>
                <a:defRPr/>
              </a:pPr>
              <a:r>
                <a:rPr lang="en-US" sz="2400" i="1" kern="0" dirty="0">
                  <a:solidFill>
                    <a:prstClr val="black"/>
                  </a:solidFill>
                  <a:latin typeface="Arial" panose="020B0604020202020204" pitchFamily="34" charset="0"/>
                  <a:cs typeface="Arial" panose="020B0604020202020204" pitchFamily="34" charset="0"/>
                </a:rPr>
                <a:t>R</a:t>
              </a:r>
              <a:r>
                <a:rPr lang="en-US" sz="2400" kern="0" dirty="0">
                  <a:solidFill>
                    <a:prstClr val="black"/>
                  </a:solidFill>
                  <a:latin typeface="Arial" panose="020B0604020202020204" pitchFamily="34" charset="0"/>
                  <a:cs typeface="Arial" panose="020B0604020202020204" pitchFamily="34" charset="0"/>
                </a:rPr>
                <a:t> bps</a:t>
              </a:r>
            </a:p>
          </p:txBody>
        </p:sp>
        <p:cxnSp>
          <p:nvCxnSpPr>
            <p:cNvPr id="25" name="Straight Connector 47"/>
            <p:cNvCxnSpPr>
              <a:cxnSpLocks noChangeShapeType="1"/>
            </p:cNvCxnSpPr>
            <p:nvPr/>
          </p:nvCxnSpPr>
          <p:spPr bwMode="auto">
            <a:xfrm flipV="1">
              <a:off x="4967288" y="2879725"/>
              <a:ext cx="173831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grpSp>
          <p:nvGrpSpPr>
            <p:cNvPr id="26" name="Group 100"/>
            <p:cNvGrpSpPr>
              <a:grpSpLocks/>
            </p:cNvGrpSpPr>
            <p:nvPr/>
          </p:nvGrpSpPr>
          <p:grpSpPr bwMode="auto">
            <a:xfrm>
              <a:off x="5945188" y="2071688"/>
              <a:ext cx="1477962" cy="1284287"/>
              <a:chOff x="-44" y="1473"/>
              <a:chExt cx="981" cy="1105"/>
            </a:xfrm>
          </p:grpSpPr>
          <p:pic>
            <p:nvPicPr>
              <p:cNvPr id="27" name="Picture 101" descr="desktop_computer_stylized_medi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Freeform 102"/>
              <p:cNvSpPr>
                <a:spLocks/>
              </p:cNvSpPr>
              <p:nvPr/>
            </p:nvSpPr>
            <p:spPr bwMode="auto">
              <a:xfrm flipH="1">
                <a:off x="374" y="1580"/>
                <a:ext cx="474" cy="505"/>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ysClr val="window" lastClr="FFFFFF"/>
                  </a:gs>
                </a:gsLst>
                <a:lin ang="2700000" scaled="1"/>
              </a:gradFill>
              <a:ln w="9525" cap="flat" cmpd="sng">
                <a:noFill/>
                <a:prstDash val="solid"/>
                <a:round/>
                <a:headEnd/>
                <a:tailEnd/>
              </a:ln>
            </p:spPr>
            <p:txBody>
              <a:bodyPr wrap="none"/>
              <a:lstStyle/>
              <a:p>
                <a:pPr eaLnBrk="1" fontAlgn="auto" hangingPunct="1">
                  <a:spcBef>
                    <a:spcPts val="0"/>
                  </a:spcBef>
                  <a:spcAft>
                    <a:spcPts val="0"/>
                  </a:spcAft>
                  <a:defRPr/>
                </a:pPr>
                <a:endParaRPr lang="en-US" sz="2400" kern="0">
                  <a:solidFill>
                    <a:prstClr val="black"/>
                  </a:solidFill>
                  <a:latin typeface="Arial" panose="020B0604020202020204" pitchFamily="34" charset="0"/>
                  <a:cs typeface="Arial" panose="020B0604020202020204" pitchFamily="34" charset="0"/>
                </a:endParaRPr>
              </a:p>
            </p:txBody>
          </p:sp>
        </p:grpSp>
        <p:sp>
          <p:nvSpPr>
            <p:cNvPr id="29" name="TextBox 28"/>
            <p:cNvSpPr txBox="1"/>
            <p:nvPr/>
          </p:nvSpPr>
          <p:spPr>
            <a:xfrm>
              <a:off x="7427913" y="2778125"/>
              <a:ext cx="1230694" cy="339112"/>
            </a:xfrm>
            <a:prstGeom prst="rect">
              <a:avLst/>
            </a:prstGeom>
            <a:noFill/>
          </p:spPr>
          <p:txBody>
            <a:bodyPr wrap="none">
              <a:spAutoFit/>
            </a:bodyPr>
            <a:lstStyle/>
            <a:p>
              <a:pPr eaLnBrk="1" fontAlgn="auto" hangingPunct="1">
                <a:spcBef>
                  <a:spcPts val="0"/>
                </a:spcBef>
                <a:spcAft>
                  <a:spcPts val="0"/>
                </a:spcAft>
                <a:defRPr/>
              </a:pPr>
              <a:r>
                <a:rPr lang="en-US" sz="2400" kern="0" dirty="0">
                  <a:solidFill>
                    <a:prstClr val="black"/>
                  </a:solidFill>
                  <a:latin typeface="Arial" panose="020B0604020202020204" pitchFamily="34" charset="0"/>
                  <a:cs typeface="Arial" panose="020B0604020202020204" pitchFamily="34" charset="0"/>
                </a:rPr>
                <a:t>destination</a:t>
              </a:r>
            </a:p>
          </p:txBody>
        </p:sp>
        <p:sp>
          <p:nvSpPr>
            <p:cNvPr id="30" name="TextBox 52"/>
            <p:cNvSpPr txBox="1">
              <a:spLocks noChangeArrowheads="1"/>
            </p:cNvSpPr>
            <p:nvPr/>
          </p:nvSpPr>
          <p:spPr bwMode="auto">
            <a:xfrm>
              <a:off x="2395538" y="2574925"/>
              <a:ext cx="240440" cy="29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eaLnBrk="1" hangingPunct="1">
                <a:lnSpc>
                  <a:spcPct val="100000"/>
                </a:lnSpc>
                <a:spcBef>
                  <a:spcPct val="0"/>
                </a:spcBef>
                <a:buClrTx/>
                <a:buSzTx/>
                <a:buFontTx/>
                <a:buNone/>
              </a:pPr>
              <a:r>
                <a:rPr lang="en-US" altLang="en-US" sz="2000">
                  <a:solidFill>
                    <a:srgbClr val="000000"/>
                  </a:solidFill>
                  <a:latin typeface="Arial" panose="020B0604020202020204" pitchFamily="34" charset="0"/>
                  <a:cs typeface="Arial" panose="020B0604020202020204" pitchFamily="34" charset="0"/>
                </a:rPr>
                <a:t>1</a:t>
              </a:r>
            </a:p>
          </p:txBody>
        </p:sp>
        <p:sp>
          <p:nvSpPr>
            <p:cNvPr id="31" name="TextBox 53"/>
            <p:cNvSpPr txBox="1">
              <a:spLocks noChangeArrowheads="1"/>
            </p:cNvSpPr>
            <p:nvPr/>
          </p:nvSpPr>
          <p:spPr bwMode="auto">
            <a:xfrm>
              <a:off x="2198688" y="2581275"/>
              <a:ext cx="240440" cy="29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eaLnBrk="1" hangingPunct="1">
                <a:lnSpc>
                  <a:spcPct val="100000"/>
                </a:lnSpc>
                <a:spcBef>
                  <a:spcPct val="0"/>
                </a:spcBef>
                <a:buClrTx/>
                <a:buSzTx/>
                <a:buFontTx/>
                <a:buNone/>
              </a:pPr>
              <a:r>
                <a:rPr lang="en-US" altLang="en-US" sz="2000">
                  <a:solidFill>
                    <a:srgbClr val="000000"/>
                  </a:solidFill>
                  <a:latin typeface="Arial" panose="020B0604020202020204" pitchFamily="34" charset="0"/>
                  <a:cs typeface="Arial" panose="020B0604020202020204" pitchFamily="34" charset="0"/>
                </a:rPr>
                <a:t>2</a:t>
              </a:r>
            </a:p>
          </p:txBody>
        </p:sp>
        <p:sp>
          <p:nvSpPr>
            <p:cNvPr id="32" name="TextBox 54"/>
            <p:cNvSpPr txBox="1">
              <a:spLocks noChangeArrowheads="1"/>
            </p:cNvSpPr>
            <p:nvPr/>
          </p:nvSpPr>
          <p:spPr bwMode="auto">
            <a:xfrm>
              <a:off x="2011363" y="2578100"/>
              <a:ext cx="240440" cy="29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eaLnBrk="1" hangingPunct="1">
                <a:lnSpc>
                  <a:spcPct val="100000"/>
                </a:lnSpc>
                <a:spcBef>
                  <a:spcPct val="0"/>
                </a:spcBef>
                <a:buClrTx/>
                <a:buSzTx/>
                <a:buFontTx/>
                <a:buNone/>
              </a:pPr>
              <a:r>
                <a:rPr lang="en-US" altLang="en-US" sz="2000">
                  <a:solidFill>
                    <a:srgbClr val="000000"/>
                  </a:solidFill>
                  <a:latin typeface="Arial" panose="020B0604020202020204" pitchFamily="34" charset="0"/>
                  <a:cs typeface="Arial" panose="020B0604020202020204" pitchFamily="34" charset="0"/>
                </a:rPr>
                <a:t>3</a:t>
              </a:r>
            </a:p>
          </p:txBody>
        </p:sp>
        <p:grpSp>
          <p:nvGrpSpPr>
            <p:cNvPr id="33" name="Group 55"/>
            <p:cNvGrpSpPr>
              <a:grpSpLocks/>
            </p:cNvGrpSpPr>
            <p:nvPr/>
          </p:nvGrpSpPr>
          <p:grpSpPr bwMode="auto">
            <a:xfrm>
              <a:off x="1744663" y="1873250"/>
              <a:ext cx="2935287" cy="841375"/>
              <a:chOff x="593766" y="5264055"/>
              <a:chExt cx="3597129" cy="1011695"/>
            </a:xfrm>
          </p:grpSpPr>
          <p:grpSp>
            <p:nvGrpSpPr>
              <p:cNvPr id="34" name="Group 56"/>
              <p:cNvGrpSpPr>
                <a:grpSpLocks/>
              </p:cNvGrpSpPr>
              <p:nvPr/>
            </p:nvGrpSpPr>
            <p:grpSpPr bwMode="auto">
              <a:xfrm>
                <a:off x="3527077" y="5264055"/>
                <a:ext cx="617671" cy="927313"/>
                <a:chOff x="2105936" y="5387204"/>
                <a:chExt cx="617671" cy="927313"/>
              </a:xfrm>
            </p:grpSpPr>
            <p:sp>
              <p:nvSpPr>
                <p:cNvPr id="55" name="Rectangle 77"/>
                <p:cNvSpPr>
                  <a:spLocks noChangeArrowheads="1"/>
                </p:cNvSpPr>
                <p:nvPr/>
              </p:nvSpPr>
              <p:spPr bwMode="auto">
                <a:xfrm>
                  <a:off x="2577155" y="6049578"/>
                  <a:ext cx="140072" cy="265331"/>
                </a:xfrm>
                <a:prstGeom prst="rect">
                  <a:avLst/>
                </a:prstGeom>
                <a:solidFill>
                  <a:srgbClr val="33CCFF"/>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eaLnBrk="1" hangingPunct="1">
                    <a:lnSpc>
                      <a:spcPct val="100000"/>
                    </a:lnSpc>
                    <a:spcBef>
                      <a:spcPct val="0"/>
                    </a:spcBef>
                    <a:buClrTx/>
                    <a:buSzTx/>
                    <a:buFontTx/>
                    <a:buNone/>
                  </a:pPr>
                  <a:endParaRPr lang="en-US" altLang="en-US" sz="2400">
                    <a:solidFill>
                      <a:srgbClr val="FFFFFF"/>
                    </a:solidFill>
                    <a:latin typeface="Arial" panose="020B0604020202020204" pitchFamily="34" charset="0"/>
                    <a:cs typeface="Arial" panose="020B0604020202020204" pitchFamily="34" charset="0"/>
                  </a:endParaRPr>
                </a:p>
              </p:txBody>
            </p:sp>
            <p:sp>
              <p:nvSpPr>
                <p:cNvPr id="56" name="Freeform 55"/>
                <p:cNvSpPr/>
                <p:nvPr/>
              </p:nvSpPr>
              <p:spPr>
                <a:xfrm>
                  <a:off x="2110248" y="5705984"/>
                  <a:ext cx="466907" cy="608925"/>
                </a:xfrm>
                <a:custGeom>
                  <a:avLst/>
                  <a:gdLst>
                    <a:gd name="connsiteX0" fmla="*/ 0 w 966787"/>
                    <a:gd name="connsiteY0" fmla="*/ 0 h 2138362"/>
                    <a:gd name="connsiteX1" fmla="*/ 0 w 966787"/>
                    <a:gd name="connsiteY1" fmla="*/ 1190625 h 2138362"/>
                    <a:gd name="connsiteX2" fmla="*/ 966787 w 966787"/>
                    <a:gd name="connsiteY2" fmla="*/ 2138362 h 2138362"/>
                    <a:gd name="connsiteX3" fmla="*/ 962025 w 966787"/>
                    <a:gd name="connsiteY3" fmla="*/ 742950 h 2138362"/>
                    <a:gd name="connsiteX4" fmla="*/ 0 w 966787"/>
                    <a:gd name="connsiteY4" fmla="*/ 0 h 2138362"/>
                    <a:gd name="connsiteX0" fmla="*/ 0 w 967997"/>
                    <a:gd name="connsiteY0" fmla="*/ 0 h 2138362"/>
                    <a:gd name="connsiteX1" fmla="*/ 0 w 967997"/>
                    <a:gd name="connsiteY1" fmla="*/ 1190625 h 2138362"/>
                    <a:gd name="connsiteX2" fmla="*/ 966787 w 967997"/>
                    <a:gd name="connsiteY2" fmla="*/ 2138362 h 2138362"/>
                    <a:gd name="connsiteX3" fmla="*/ 967618 w 967997"/>
                    <a:gd name="connsiteY3" fmla="*/ 1495143 h 2138362"/>
                    <a:gd name="connsiteX4" fmla="*/ 0 w 967997"/>
                    <a:gd name="connsiteY4" fmla="*/ 0 h 2138362"/>
                    <a:gd name="connsiteX0" fmla="*/ 0 w 967997"/>
                    <a:gd name="connsiteY0" fmla="*/ 0 h 1424095"/>
                    <a:gd name="connsiteX1" fmla="*/ 0 w 967997"/>
                    <a:gd name="connsiteY1" fmla="*/ 476358 h 1424095"/>
                    <a:gd name="connsiteX2" fmla="*/ 966787 w 967997"/>
                    <a:gd name="connsiteY2" fmla="*/ 1424095 h 1424095"/>
                    <a:gd name="connsiteX3" fmla="*/ 967618 w 967997"/>
                    <a:gd name="connsiteY3" fmla="*/ 780876 h 1424095"/>
                    <a:gd name="connsiteX4" fmla="*/ 0 w 967997"/>
                    <a:gd name="connsiteY4" fmla="*/ 0 h 142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997" h="1424095">
                      <a:moveTo>
                        <a:pt x="0" y="0"/>
                      </a:moveTo>
                      <a:lnTo>
                        <a:pt x="0" y="476358"/>
                      </a:lnTo>
                      <a:lnTo>
                        <a:pt x="966787" y="1424095"/>
                      </a:lnTo>
                      <a:cubicBezTo>
                        <a:pt x="965200" y="958958"/>
                        <a:pt x="969205" y="1246013"/>
                        <a:pt x="967618" y="780876"/>
                      </a:cubicBezTo>
                      <a:lnTo>
                        <a:pt x="0" y="0"/>
                      </a:lnTo>
                      <a:close/>
                    </a:path>
                  </a:pathLst>
                </a:custGeom>
                <a:solidFill>
                  <a:srgbClr val="4F81BD"/>
                </a:solidFill>
                <a:ln w="25400" cap="flat" cmpd="sng" algn="ctr">
                  <a:noFill/>
                  <a:prstDash val="solid"/>
                </a:ln>
                <a:effectLst/>
              </p:spPr>
              <p:txBody>
                <a:bodyPr anchor="ctr"/>
                <a:lstStyle/>
                <a:p>
                  <a:pPr algn="ctr" eaLnBrk="1" fontAlgn="auto" hangingPunct="1">
                    <a:spcBef>
                      <a:spcPts val="0"/>
                    </a:spcBef>
                    <a:spcAft>
                      <a:spcPts val="0"/>
                    </a:spcAft>
                    <a:defRPr/>
                  </a:pPr>
                  <a:endParaRPr lang="en-US" sz="2400" kern="0">
                    <a:solidFill>
                      <a:sysClr val="window" lastClr="FFFFFF"/>
                    </a:solidFill>
                    <a:latin typeface="Arial" panose="020B0604020202020204" pitchFamily="34" charset="0"/>
                    <a:cs typeface="Arial" panose="020B0604020202020204" pitchFamily="34" charset="0"/>
                  </a:endParaRPr>
                </a:p>
              </p:txBody>
            </p:sp>
            <p:sp>
              <p:nvSpPr>
                <p:cNvPr id="57" name="Freeform 56"/>
                <p:cNvSpPr/>
                <p:nvPr/>
              </p:nvSpPr>
              <p:spPr>
                <a:xfrm>
                  <a:off x="2106358" y="5688804"/>
                  <a:ext cx="616705" cy="355048"/>
                </a:xfrm>
                <a:custGeom>
                  <a:avLst/>
                  <a:gdLst>
                    <a:gd name="connsiteX0" fmla="*/ 0 w 966787"/>
                    <a:gd name="connsiteY0" fmla="*/ 0 h 2138362"/>
                    <a:gd name="connsiteX1" fmla="*/ 0 w 966787"/>
                    <a:gd name="connsiteY1" fmla="*/ 1190625 h 2138362"/>
                    <a:gd name="connsiteX2" fmla="*/ 966787 w 966787"/>
                    <a:gd name="connsiteY2" fmla="*/ 2138362 h 2138362"/>
                    <a:gd name="connsiteX3" fmla="*/ 962025 w 966787"/>
                    <a:gd name="connsiteY3" fmla="*/ 742950 h 2138362"/>
                    <a:gd name="connsiteX4" fmla="*/ 0 w 966787"/>
                    <a:gd name="connsiteY4" fmla="*/ 0 h 2138362"/>
                    <a:gd name="connsiteX0" fmla="*/ 928688 w 1895475"/>
                    <a:gd name="connsiteY0" fmla="*/ 0 h 2138362"/>
                    <a:gd name="connsiteX1" fmla="*/ 0 w 1895475"/>
                    <a:gd name="connsiteY1" fmla="*/ 461963 h 2138362"/>
                    <a:gd name="connsiteX2" fmla="*/ 1895475 w 1895475"/>
                    <a:gd name="connsiteY2" fmla="*/ 2138362 h 2138362"/>
                    <a:gd name="connsiteX3" fmla="*/ 1890713 w 1895475"/>
                    <a:gd name="connsiteY3" fmla="*/ 742950 h 2138362"/>
                    <a:gd name="connsiteX4" fmla="*/ 928688 w 1895475"/>
                    <a:gd name="connsiteY4" fmla="*/ 0 h 2138362"/>
                    <a:gd name="connsiteX0" fmla="*/ 247650 w 1895475"/>
                    <a:gd name="connsiteY0" fmla="*/ 0 h 1738312"/>
                    <a:gd name="connsiteX1" fmla="*/ 0 w 1895475"/>
                    <a:gd name="connsiteY1" fmla="*/ 61913 h 1738312"/>
                    <a:gd name="connsiteX2" fmla="*/ 1895475 w 1895475"/>
                    <a:gd name="connsiteY2" fmla="*/ 1738312 h 1738312"/>
                    <a:gd name="connsiteX3" fmla="*/ 1890713 w 1895475"/>
                    <a:gd name="connsiteY3" fmla="*/ 342900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143000 w 1895475"/>
                    <a:gd name="connsiteY3" fmla="*/ 7762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143000 w 1895475"/>
                    <a:gd name="connsiteY3" fmla="*/ 7762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238250 w 1895475"/>
                    <a:gd name="connsiteY3" fmla="*/ 8143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238250 w 1895475"/>
                    <a:gd name="connsiteY3" fmla="*/ 814388 h 1738312"/>
                    <a:gd name="connsiteX4" fmla="*/ 247650 w 1895475"/>
                    <a:gd name="connsiteY4" fmla="*/ 0 h 1738312"/>
                    <a:gd name="connsiteX0" fmla="*/ 247650 w 1238250"/>
                    <a:gd name="connsiteY0" fmla="*/ 0 h 862012"/>
                    <a:gd name="connsiteX1" fmla="*/ 0 w 1238250"/>
                    <a:gd name="connsiteY1" fmla="*/ 61913 h 862012"/>
                    <a:gd name="connsiteX2" fmla="*/ 947738 w 1238250"/>
                    <a:gd name="connsiteY2" fmla="*/ 862012 h 862012"/>
                    <a:gd name="connsiteX3" fmla="*/ 1238250 w 1238250"/>
                    <a:gd name="connsiteY3" fmla="*/ 814388 h 862012"/>
                    <a:gd name="connsiteX4" fmla="*/ 247650 w 1238250"/>
                    <a:gd name="connsiteY4" fmla="*/ 0 h 862012"/>
                    <a:gd name="connsiteX0" fmla="*/ 247650 w 1238250"/>
                    <a:gd name="connsiteY0" fmla="*/ 0 h 823912"/>
                    <a:gd name="connsiteX1" fmla="*/ 0 w 1238250"/>
                    <a:gd name="connsiteY1" fmla="*/ 61913 h 823912"/>
                    <a:gd name="connsiteX2" fmla="*/ 952500 w 1238250"/>
                    <a:gd name="connsiteY2" fmla="*/ 823912 h 823912"/>
                    <a:gd name="connsiteX3" fmla="*/ 1238250 w 1238250"/>
                    <a:gd name="connsiteY3" fmla="*/ 814388 h 823912"/>
                    <a:gd name="connsiteX4" fmla="*/ 247650 w 1238250"/>
                    <a:gd name="connsiteY4" fmla="*/ 0 h 823912"/>
                    <a:gd name="connsiteX0" fmla="*/ 247650 w 1238250"/>
                    <a:gd name="connsiteY0" fmla="*/ 0 h 823912"/>
                    <a:gd name="connsiteX1" fmla="*/ 0 w 1238250"/>
                    <a:gd name="connsiteY1" fmla="*/ 61913 h 823912"/>
                    <a:gd name="connsiteX2" fmla="*/ 952500 w 1238250"/>
                    <a:gd name="connsiteY2" fmla="*/ 823912 h 823912"/>
                    <a:gd name="connsiteX3" fmla="*/ 1238250 w 1238250"/>
                    <a:gd name="connsiteY3" fmla="*/ 814388 h 823912"/>
                    <a:gd name="connsiteX4" fmla="*/ 247650 w 1238250"/>
                    <a:gd name="connsiteY4" fmla="*/ 0 h 823912"/>
                    <a:gd name="connsiteX0" fmla="*/ 233363 w 1238250"/>
                    <a:gd name="connsiteY0" fmla="*/ 0 h 766762"/>
                    <a:gd name="connsiteX1" fmla="*/ 0 w 1238250"/>
                    <a:gd name="connsiteY1" fmla="*/ 4763 h 766762"/>
                    <a:gd name="connsiteX2" fmla="*/ 952500 w 1238250"/>
                    <a:gd name="connsiteY2" fmla="*/ 766762 h 766762"/>
                    <a:gd name="connsiteX3" fmla="*/ 1238250 w 1238250"/>
                    <a:gd name="connsiteY3" fmla="*/ 757238 h 766762"/>
                    <a:gd name="connsiteX4" fmla="*/ 233363 w 1238250"/>
                    <a:gd name="connsiteY4" fmla="*/ 0 h 766762"/>
                    <a:gd name="connsiteX0" fmla="*/ 233363 w 1238250"/>
                    <a:gd name="connsiteY0" fmla="*/ 0 h 773376"/>
                    <a:gd name="connsiteX1" fmla="*/ 0 w 1238250"/>
                    <a:gd name="connsiteY1" fmla="*/ 4763 h 773376"/>
                    <a:gd name="connsiteX2" fmla="*/ 952500 w 1238250"/>
                    <a:gd name="connsiteY2" fmla="*/ 766762 h 773376"/>
                    <a:gd name="connsiteX3" fmla="*/ 1238250 w 1238250"/>
                    <a:gd name="connsiteY3" fmla="*/ 771525 h 773376"/>
                    <a:gd name="connsiteX4" fmla="*/ 233363 w 1238250"/>
                    <a:gd name="connsiteY4" fmla="*/ 0 h 773376"/>
                    <a:gd name="connsiteX0" fmla="*/ 233363 w 1238250"/>
                    <a:gd name="connsiteY0" fmla="*/ 0 h 766762"/>
                    <a:gd name="connsiteX1" fmla="*/ 0 w 1238250"/>
                    <a:gd name="connsiteY1" fmla="*/ 4763 h 766762"/>
                    <a:gd name="connsiteX2" fmla="*/ 952500 w 1238250"/>
                    <a:gd name="connsiteY2" fmla="*/ 766762 h 766762"/>
                    <a:gd name="connsiteX3" fmla="*/ 1238250 w 1238250"/>
                    <a:gd name="connsiteY3" fmla="*/ 757236 h 766762"/>
                    <a:gd name="connsiteX4" fmla="*/ 233363 w 1238250"/>
                    <a:gd name="connsiteY4" fmla="*/ 0 h 766762"/>
                    <a:gd name="connsiteX0" fmla="*/ 233363 w 1238250"/>
                    <a:gd name="connsiteY0" fmla="*/ 0 h 773375"/>
                    <a:gd name="connsiteX1" fmla="*/ 0 w 1238250"/>
                    <a:gd name="connsiteY1" fmla="*/ 4763 h 773375"/>
                    <a:gd name="connsiteX2" fmla="*/ 952500 w 1238250"/>
                    <a:gd name="connsiteY2" fmla="*/ 766762 h 773375"/>
                    <a:gd name="connsiteX3" fmla="*/ 1238250 w 1238250"/>
                    <a:gd name="connsiteY3" fmla="*/ 771523 h 773375"/>
                    <a:gd name="connsiteX4" fmla="*/ 233363 w 1238250"/>
                    <a:gd name="connsiteY4" fmla="*/ 0 h 773375"/>
                    <a:gd name="connsiteX0" fmla="*/ 233363 w 1238250"/>
                    <a:gd name="connsiteY0" fmla="*/ 0 h 771523"/>
                    <a:gd name="connsiteX1" fmla="*/ 0 w 1238250"/>
                    <a:gd name="connsiteY1" fmla="*/ 4763 h 771523"/>
                    <a:gd name="connsiteX2" fmla="*/ 952500 w 1238250"/>
                    <a:gd name="connsiteY2" fmla="*/ 766762 h 771523"/>
                    <a:gd name="connsiteX3" fmla="*/ 1238250 w 1238250"/>
                    <a:gd name="connsiteY3" fmla="*/ 771523 h 771523"/>
                    <a:gd name="connsiteX4" fmla="*/ 233363 w 1238250"/>
                    <a:gd name="connsiteY4" fmla="*/ 0 h 771523"/>
                    <a:gd name="connsiteX0" fmla="*/ 233363 w 1238250"/>
                    <a:gd name="connsiteY0" fmla="*/ 0 h 771523"/>
                    <a:gd name="connsiteX1" fmla="*/ 0 w 1238250"/>
                    <a:gd name="connsiteY1" fmla="*/ 23466 h 771523"/>
                    <a:gd name="connsiteX2" fmla="*/ 952500 w 1238250"/>
                    <a:gd name="connsiteY2" fmla="*/ 766762 h 771523"/>
                    <a:gd name="connsiteX3" fmla="*/ 1238250 w 1238250"/>
                    <a:gd name="connsiteY3" fmla="*/ 771523 h 771523"/>
                    <a:gd name="connsiteX4" fmla="*/ 233363 w 1238250"/>
                    <a:gd name="connsiteY4" fmla="*/ 0 h 771523"/>
                    <a:gd name="connsiteX0" fmla="*/ 233363 w 1238250"/>
                    <a:gd name="connsiteY0" fmla="*/ 0 h 757496"/>
                    <a:gd name="connsiteX1" fmla="*/ 0 w 1238250"/>
                    <a:gd name="connsiteY1" fmla="*/ 9439 h 757496"/>
                    <a:gd name="connsiteX2" fmla="*/ 952500 w 1238250"/>
                    <a:gd name="connsiteY2" fmla="*/ 752735 h 757496"/>
                    <a:gd name="connsiteX3" fmla="*/ 1238250 w 1238250"/>
                    <a:gd name="connsiteY3" fmla="*/ 757496 h 757496"/>
                    <a:gd name="connsiteX4" fmla="*/ 233363 w 1238250"/>
                    <a:gd name="connsiteY4" fmla="*/ 0 h 757496"/>
                    <a:gd name="connsiteX0" fmla="*/ 233363 w 1277416"/>
                    <a:gd name="connsiteY0" fmla="*/ 0 h 813350"/>
                    <a:gd name="connsiteX1" fmla="*/ 0 w 1277416"/>
                    <a:gd name="connsiteY1" fmla="*/ 9439 h 813350"/>
                    <a:gd name="connsiteX2" fmla="*/ 952500 w 1277416"/>
                    <a:gd name="connsiteY2" fmla="*/ 752735 h 813350"/>
                    <a:gd name="connsiteX3" fmla="*/ 1277416 w 1277416"/>
                    <a:gd name="connsiteY3" fmla="*/ 813350 h 813350"/>
                    <a:gd name="connsiteX4" fmla="*/ 233363 w 1277416"/>
                    <a:gd name="connsiteY4" fmla="*/ 0 h 813350"/>
                    <a:gd name="connsiteX0" fmla="*/ 233363 w 1277416"/>
                    <a:gd name="connsiteY0" fmla="*/ 0 h 814795"/>
                    <a:gd name="connsiteX1" fmla="*/ 0 w 1277416"/>
                    <a:gd name="connsiteY1" fmla="*/ 9439 h 814795"/>
                    <a:gd name="connsiteX2" fmla="*/ 980474 w 1277416"/>
                    <a:gd name="connsiteY2" fmla="*/ 814795 h 814795"/>
                    <a:gd name="connsiteX3" fmla="*/ 1277416 w 1277416"/>
                    <a:gd name="connsiteY3" fmla="*/ 813350 h 814795"/>
                    <a:gd name="connsiteX4" fmla="*/ 233363 w 1277416"/>
                    <a:gd name="connsiteY4" fmla="*/ 0 h 814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416" h="814795">
                      <a:moveTo>
                        <a:pt x="233363" y="0"/>
                      </a:moveTo>
                      <a:lnTo>
                        <a:pt x="0" y="9439"/>
                      </a:lnTo>
                      <a:lnTo>
                        <a:pt x="980474" y="814795"/>
                      </a:lnTo>
                      <a:cubicBezTo>
                        <a:pt x="1088424" y="806858"/>
                        <a:pt x="1074215" y="806999"/>
                        <a:pt x="1277416" y="813350"/>
                      </a:cubicBezTo>
                      <a:lnTo>
                        <a:pt x="233363" y="0"/>
                      </a:lnTo>
                      <a:close/>
                    </a:path>
                  </a:pathLst>
                </a:custGeom>
                <a:solidFill>
                  <a:srgbClr val="0099CC"/>
                </a:solidFill>
                <a:ln w="25400" cap="flat" cmpd="sng" algn="ctr">
                  <a:noFill/>
                  <a:prstDash val="solid"/>
                </a:ln>
                <a:effectLst/>
              </p:spPr>
              <p:txBody>
                <a:bodyPr anchor="ctr"/>
                <a:lstStyle/>
                <a:p>
                  <a:pPr algn="ctr" eaLnBrk="1" fontAlgn="auto" hangingPunct="1">
                    <a:spcBef>
                      <a:spcPts val="0"/>
                    </a:spcBef>
                    <a:spcAft>
                      <a:spcPts val="0"/>
                    </a:spcAft>
                    <a:defRPr/>
                  </a:pPr>
                  <a:endParaRPr lang="en-US" sz="2400" kern="0">
                    <a:solidFill>
                      <a:sysClr val="window" lastClr="FFFFFF"/>
                    </a:solidFill>
                    <a:latin typeface="Arial" panose="020B0604020202020204" pitchFamily="34" charset="0"/>
                    <a:cs typeface="Arial" panose="020B0604020202020204" pitchFamily="34" charset="0"/>
                  </a:endParaRPr>
                </a:p>
              </p:txBody>
            </p:sp>
            <p:sp>
              <p:nvSpPr>
                <p:cNvPr id="58" name="Freeform 57"/>
                <p:cNvSpPr/>
                <p:nvPr/>
              </p:nvSpPr>
              <p:spPr>
                <a:xfrm>
                  <a:off x="2114139" y="5396749"/>
                  <a:ext cx="595306" cy="647102"/>
                </a:xfrm>
                <a:custGeom>
                  <a:avLst/>
                  <a:gdLst>
                    <a:gd name="connsiteX0" fmla="*/ 5411 w 597877"/>
                    <a:gd name="connsiteY0" fmla="*/ 13527 h 646573"/>
                    <a:gd name="connsiteX1" fmla="*/ 0 w 597877"/>
                    <a:gd name="connsiteY1" fmla="*/ 305702 h 646573"/>
                    <a:gd name="connsiteX2" fmla="*/ 457200 w 597877"/>
                    <a:gd name="connsiteY2" fmla="*/ 646573 h 646573"/>
                    <a:gd name="connsiteX3" fmla="*/ 597877 w 597877"/>
                    <a:gd name="connsiteY3" fmla="*/ 646573 h 646573"/>
                    <a:gd name="connsiteX4" fmla="*/ 595172 w 597877"/>
                    <a:gd name="connsiteY4" fmla="*/ 321934 h 646573"/>
                    <a:gd name="connsiteX5" fmla="*/ 110919 w 597877"/>
                    <a:gd name="connsiteY5" fmla="*/ 0 h 646573"/>
                    <a:gd name="connsiteX6" fmla="*/ 5411 w 597877"/>
                    <a:gd name="connsiteY6" fmla="*/ 13527 h 64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7877" h="646573">
                      <a:moveTo>
                        <a:pt x="5411" y="13527"/>
                      </a:moveTo>
                      <a:lnTo>
                        <a:pt x="0" y="305702"/>
                      </a:lnTo>
                      <a:lnTo>
                        <a:pt x="457200" y="646573"/>
                      </a:lnTo>
                      <a:lnTo>
                        <a:pt x="597877" y="646573"/>
                      </a:lnTo>
                      <a:cubicBezTo>
                        <a:pt x="596975" y="538360"/>
                        <a:pt x="596074" y="430147"/>
                        <a:pt x="595172" y="321934"/>
                      </a:cubicBezTo>
                      <a:lnTo>
                        <a:pt x="110919" y="0"/>
                      </a:lnTo>
                      <a:lnTo>
                        <a:pt x="5411" y="13527"/>
                      </a:lnTo>
                      <a:close/>
                    </a:path>
                  </a:pathLst>
                </a:custGeom>
                <a:noFill/>
                <a:ln w="12700" cap="flat" cmpd="sng" algn="ctr">
                  <a:solidFill>
                    <a:sysClr val="windowText" lastClr="000000"/>
                  </a:solidFill>
                  <a:prstDash val="sysDash"/>
                </a:ln>
                <a:effectLst/>
              </p:spPr>
              <p:txBody>
                <a:bodyPr anchor="ctr"/>
                <a:lstStyle/>
                <a:p>
                  <a:pPr algn="ctr" eaLnBrk="1" fontAlgn="auto" hangingPunct="1">
                    <a:spcBef>
                      <a:spcPts val="0"/>
                    </a:spcBef>
                    <a:spcAft>
                      <a:spcPts val="0"/>
                    </a:spcAft>
                    <a:defRPr/>
                  </a:pPr>
                  <a:endParaRPr lang="en-US" sz="2400" kern="0">
                    <a:solidFill>
                      <a:sysClr val="window" lastClr="FFFFFF"/>
                    </a:solidFill>
                    <a:latin typeface="Arial" panose="020B0604020202020204" pitchFamily="34" charset="0"/>
                    <a:cs typeface="Arial" panose="020B0604020202020204" pitchFamily="34" charset="0"/>
                  </a:endParaRPr>
                </a:p>
              </p:txBody>
            </p:sp>
            <p:cxnSp>
              <p:nvCxnSpPr>
                <p:cNvPr id="59" name="Straight Connector 81"/>
                <p:cNvCxnSpPr>
                  <a:cxnSpLocks noChangeShapeType="1"/>
                </p:cNvCxnSpPr>
                <p:nvPr/>
              </p:nvCxnSpPr>
              <p:spPr bwMode="auto">
                <a:xfrm>
                  <a:off x="2118270" y="5410651"/>
                  <a:ext cx="446379" cy="311112"/>
                </a:xfrm>
                <a:prstGeom prst="line">
                  <a:avLst/>
                </a:prstGeom>
                <a:noFill/>
                <a:ln w="12700">
                  <a:solidFill>
                    <a:srgbClr val="000000"/>
                  </a:solidFill>
                  <a:prstDash val="sysDash"/>
                  <a:round/>
                  <a:headEnd/>
                  <a:tailEnd/>
                </a:ln>
                <a:extLst>
                  <a:ext uri="{909E8E84-426E-40DD-AFC4-6F175D3DCCD1}">
                    <a14:hiddenFill xmlns:a14="http://schemas.microsoft.com/office/drawing/2010/main">
                      <a:noFill/>
                    </a14:hiddenFill>
                  </a:ext>
                </a:extLst>
              </p:spPr>
            </p:cxnSp>
            <p:cxnSp>
              <p:nvCxnSpPr>
                <p:cNvPr id="60" name="Straight Connector 82"/>
                <p:cNvCxnSpPr>
                  <a:cxnSpLocks noChangeShapeType="1"/>
                </p:cNvCxnSpPr>
                <p:nvPr/>
              </p:nvCxnSpPr>
              <p:spPr bwMode="auto">
                <a:xfrm flipV="1">
                  <a:off x="2567354" y="5719058"/>
                  <a:ext cx="140677" cy="2705"/>
                </a:xfrm>
                <a:prstGeom prst="line">
                  <a:avLst/>
                </a:prstGeom>
                <a:noFill/>
                <a:ln w="12700">
                  <a:solidFill>
                    <a:srgbClr val="000000"/>
                  </a:solidFill>
                  <a:prstDash val="sysDash"/>
                  <a:round/>
                  <a:headEnd/>
                  <a:tailEnd/>
                </a:ln>
                <a:extLst>
                  <a:ext uri="{909E8E84-426E-40DD-AFC4-6F175D3DCCD1}">
                    <a14:hiddenFill xmlns:a14="http://schemas.microsoft.com/office/drawing/2010/main">
                      <a:noFill/>
                    </a14:hiddenFill>
                  </a:ext>
                </a:extLst>
              </p:spPr>
            </p:cxnSp>
            <p:cxnSp>
              <p:nvCxnSpPr>
                <p:cNvPr id="61" name="Straight Connector 83"/>
                <p:cNvCxnSpPr>
                  <a:cxnSpLocks noChangeShapeType="1"/>
                </p:cNvCxnSpPr>
                <p:nvPr/>
              </p:nvCxnSpPr>
              <p:spPr bwMode="auto">
                <a:xfrm flipH="1">
                  <a:off x="2570059" y="5721763"/>
                  <a:ext cx="2705" cy="321934"/>
                </a:xfrm>
                <a:prstGeom prst="line">
                  <a:avLst/>
                </a:prstGeom>
                <a:noFill/>
                <a:ln w="12700">
                  <a:solidFill>
                    <a:srgbClr val="000000"/>
                  </a:solidFill>
                  <a:prstDash val="sysDash"/>
                  <a:round/>
                  <a:headEnd/>
                  <a:tailEnd/>
                </a:ln>
                <a:extLst>
                  <a:ext uri="{909E8E84-426E-40DD-AFC4-6F175D3DCCD1}">
                    <a14:hiddenFill xmlns:a14="http://schemas.microsoft.com/office/drawing/2010/main">
                      <a:noFill/>
                    </a14:hiddenFill>
                  </a:ext>
                </a:extLst>
              </p:spPr>
            </p:cxnSp>
            <p:cxnSp>
              <p:nvCxnSpPr>
                <p:cNvPr id="62" name="Straight Connector 84"/>
                <p:cNvCxnSpPr>
                  <a:cxnSpLocks noChangeShapeType="1"/>
                </p:cNvCxnSpPr>
                <p:nvPr/>
              </p:nvCxnSpPr>
              <p:spPr bwMode="auto">
                <a:xfrm flipH="1">
                  <a:off x="2221974" y="5387204"/>
                  <a:ext cx="2705" cy="321934"/>
                </a:xfrm>
                <a:prstGeom prst="line">
                  <a:avLst/>
                </a:prstGeom>
                <a:noFill/>
                <a:ln w="12700">
                  <a:solidFill>
                    <a:srgbClr val="000000"/>
                  </a:solidFill>
                  <a:prstDash val="sysDash"/>
                  <a:round/>
                  <a:headEnd/>
                  <a:tailEnd/>
                </a:ln>
                <a:extLst>
                  <a:ext uri="{909E8E84-426E-40DD-AFC4-6F175D3DCCD1}">
                    <a14:hiddenFill xmlns:a14="http://schemas.microsoft.com/office/drawing/2010/main">
                      <a:noFill/>
                    </a14:hiddenFill>
                  </a:ext>
                </a:extLst>
              </p:spPr>
            </p:cxnSp>
          </p:grpSp>
          <p:grpSp>
            <p:nvGrpSpPr>
              <p:cNvPr id="35" name="Group 57"/>
              <p:cNvGrpSpPr>
                <a:grpSpLocks/>
              </p:cNvGrpSpPr>
              <p:nvPr/>
            </p:nvGrpSpPr>
            <p:grpSpPr bwMode="auto">
              <a:xfrm>
                <a:off x="1326802" y="5273580"/>
                <a:ext cx="617671" cy="927313"/>
                <a:chOff x="2105936" y="5387204"/>
                <a:chExt cx="617671" cy="927313"/>
              </a:xfrm>
            </p:grpSpPr>
            <p:sp>
              <p:nvSpPr>
                <p:cNvPr id="47" name="Freeform 46"/>
                <p:cNvSpPr/>
                <p:nvPr/>
              </p:nvSpPr>
              <p:spPr>
                <a:xfrm>
                  <a:off x="2110224" y="5706003"/>
                  <a:ext cx="466907" cy="608926"/>
                </a:xfrm>
                <a:custGeom>
                  <a:avLst/>
                  <a:gdLst>
                    <a:gd name="connsiteX0" fmla="*/ 0 w 966787"/>
                    <a:gd name="connsiteY0" fmla="*/ 0 h 2138362"/>
                    <a:gd name="connsiteX1" fmla="*/ 0 w 966787"/>
                    <a:gd name="connsiteY1" fmla="*/ 1190625 h 2138362"/>
                    <a:gd name="connsiteX2" fmla="*/ 966787 w 966787"/>
                    <a:gd name="connsiteY2" fmla="*/ 2138362 h 2138362"/>
                    <a:gd name="connsiteX3" fmla="*/ 962025 w 966787"/>
                    <a:gd name="connsiteY3" fmla="*/ 742950 h 2138362"/>
                    <a:gd name="connsiteX4" fmla="*/ 0 w 966787"/>
                    <a:gd name="connsiteY4" fmla="*/ 0 h 2138362"/>
                    <a:gd name="connsiteX0" fmla="*/ 0 w 967997"/>
                    <a:gd name="connsiteY0" fmla="*/ 0 h 2138362"/>
                    <a:gd name="connsiteX1" fmla="*/ 0 w 967997"/>
                    <a:gd name="connsiteY1" fmla="*/ 1190625 h 2138362"/>
                    <a:gd name="connsiteX2" fmla="*/ 966787 w 967997"/>
                    <a:gd name="connsiteY2" fmla="*/ 2138362 h 2138362"/>
                    <a:gd name="connsiteX3" fmla="*/ 967618 w 967997"/>
                    <a:gd name="connsiteY3" fmla="*/ 1495143 h 2138362"/>
                    <a:gd name="connsiteX4" fmla="*/ 0 w 967997"/>
                    <a:gd name="connsiteY4" fmla="*/ 0 h 2138362"/>
                    <a:gd name="connsiteX0" fmla="*/ 0 w 967997"/>
                    <a:gd name="connsiteY0" fmla="*/ 0 h 1424095"/>
                    <a:gd name="connsiteX1" fmla="*/ 0 w 967997"/>
                    <a:gd name="connsiteY1" fmla="*/ 476358 h 1424095"/>
                    <a:gd name="connsiteX2" fmla="*/ 966787 w 967997"/>
                    <a:gd name="connsiteY2" fmla="*/ 1424095 h 1424095"/>
                    <a:gd name="connsiteX3" fmla="*/ 967618 w 967997"/>
                    <a:gd name="connsiteY3" fmla="*/ 780876 h 1424095"/>
                    <a:gd name="connsiteX4" fmla="*/ 0 w 967997"/>
                    <a:gd name="connsiteY4" fmla="*/ 0 h 142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997" h="1424095">
                      <a:moveTo>
                        <a:pt x="0" y="0"/>
                      </a:moveTo>
                      <a:lnTo>
                        <a:pt x="0" y="476358"/>
                      </a:lnTo>
                      <a:lnTo>
                        <a:pt x="966787" y="1424095"/>
                      </a:lnTo>
                      <a:cubicBezTo>
                        <a:pt x="965200" y="958958"/>
                        <a:pt x="969205" y="1246013"/>
                        <a:pt x="967618" y="780876"/>
                      </a:cubicBezTo>
                      <a:lnTo>
                        <a:pt x="0" y="0"/>
                      </a:lnTo>
                      <a:close/>
                    </a:path>
                  </a:pathLst>
                </a:custGeom>
                <a:solidFill>
                  <a:srgbClr val="4F81BD"/>
                </a:solidFill>
                <a:ln w="25400" cap="flat" cmpd="sng" algn="ctr">
                  <a:noFill/>
                  <a:prstDash val="solid"/>
                </a:ln>
                <a:effectLst/>
              </p:spPr>
              <p:txBody>
                <a:bodyPr anchor="ctr"/>
                <a:lstStyle/>
                <a:p>
                  <a:pPr algn="ctr" eaLnBrk="1" fontAlgn="auto" hangingPunct="1">
                    <a:spcBef>
                      <a:spcPts val="0"/>
                    </a:spcBef>
                    <a:spcAft>
                      <a:spcPts val="0"/>
                    </a:spcAft>
                    <a:defRPr/>
                  </a:pPr>
                  <a:endParaRPr lang="en-US" sz="2400" kern="0">
                    <a:solidFill>
                      <a:sysClr val="window" lastClr="FFFFFF"/>
                    </a:solidFill>
                    <a:latin typeface="Arial" panose="020B0604020202020204" pitchFamily="34" charset="0"/>
                    <a:cs typeface="Arial" panose="020B0604020202020204" pitchFamily="34" charset="0"/>
                  </a:endParaRPr>
                </a:p>
              </p:txBody>
            </p:sp>
            <p:sp>
              <p:nvSpPr>
                <p:cNvPr id="48" name="Freeform 47"/>
                <p:cNvSpPr/>
                <p:nvPr/>
              </p:nvSpPr>
              <p:spPr>
                <a:xfrm>
                  <a:off x="2106333" y="5688824"/>
                  <a:ext cx="616707" cy="355048"/>
                </a:xfrm>
                <a:custGeom>
                  <a:avLst/>
                  <a:gdLst>
                    <a:gd name="connsiteX0" fmla="*/ 0 w 966787"/>
                    <a:gd name="connsiteY0" fmla="*/ 0 h 2138362"/>
                    <a:gd name="connsiteX1" fmla="*/ 0 w 966787"/>
                    <a:gd name="connsiteY1" fmla="*/ 1190625 h 2138362"/>
                    <a:gd name="connsiteX2" fmla="*/ 966787 w 966787"/>
                    <a:gd name="connsiteY2" fmla="*/ 2138362 h 2138362"/>
                    <a:gd name="connsiteX3" fmla="*/ 962025 w 966787"/>
                    <a:gd name="connsiteY3" fmla="*/ 742950 h 2138362"/>
                    <a:gd name="connsiteX4" fmla="*/ 0 w 966787"/>
                    <a:gd name="connsiteY4" fmla="*/ 0 h 2138362"/>
                    <a:gd name="connsiteX0" fmla="*/ 928688 w 1895475"/>
                    <a:gd name="connsiteY0" fmla="*/ 0 h 2138362"/>
                    <a:gd name="connsiteX1" fmla="*/ 0 w 1895475"/>
                    <a:gd name="connsiteY1" fmla="*/ 461963 h 2138362"/>
                    <a:gd name="connsiteX2" fmla="*/ 1895475 w 1895475"/>
                    <a:gd name="connsiteY2" fmla="*/ 2138362 h 2138362"/>
                    <a:gd name="connsiteX3" fmla="*/ 1890713 w 1895475"/>
                    <a:gd name="connsiteY3" fmla="*/ 742950 h 2138362"/>
                    <a:gd name="connsiteX4" fmla="*/ 928688 w 1895475"/>
                    <a:gd name="connsiteY4" fmla="*/ 0 h 2138362"/>
                    <a:gd name="connsiteX0" fmla="*/ 247650 w 1895475"/>
                    <a:gd name="connsiteY0" fmla="*/ 0 h 1738312"/>
                    <a:gd name="connsiteX1" fmla="*/ 0 w 1895475"/>
                    <a:gd name="connsiteY1" fmla="*/ 61913 h 1738312"/>
                    <a:gd name="connsiteX2" fmla="*/ 1895475 w 1895475"/>
                    <a:gd name="connsiteY2" fmla="*/ 1738312 h 1738312"/>
                    <a:gd name="connsiteX3" fmla="*/ 1890713 w 1895475"/>
                    <a:gd name="connsiteY3" fmla="*/ 342900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143000 w 1895475"/>
                    <a:gd name="connsiteY3" fmla="*/ 7762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143000 w 1895475"/>
                    <a:gd name="connsiteY3" fmla="*/ 7762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238250 w 1895475"/>
                    <a:gd name="connsiteY3" fmla="*/ 8143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238250 w 1895475"/>
                    <a:gd name="connsiteY3" fmla="*/ 814388 h 1738312"/>
                    <a:gd name="connsiteX4" fmla="*/ 247650 w 1895475"/>
                    <a:gd name="connsiteY4" fmla="*/ 0 h 1738312"/>
                    <a:gd name="connsiteX0" fmla="*/ 247650 w 1238250"/>
                    <a:gd name="connsiteY0" fmla="*/ 0 h 862012"/>
                    <a:gd name="connsiteX1" fmla="*/ 0 w 1238250"/>
                    <a:gd name="connsiteY1" fmla="*/ 61913 h 862012"/>
                    <a:gd name="connsiteX2" fmla="*/ 947738 w 1238250"/>
                    <a:gd name="connsiteY2" fmla="*/ 862012 h 862012"/>
                    <a:gd name="connsiteX3" fmla="*/ 1238250 w 1238250"/>
                    <a:gd name="connsiteY3" fmla="*/ 814388 h 862012"/>
                    <a:gd name="connsiteX4" fmla="*/ 247650 w 1238250"/>
                    <a:gd name="connsiteY4" fmla="*/ 0 h 862012"/>
                    <a:gd name="connsiteX0" fmla="*/ 247650 w 1238250"/>
                    <a:gd name="connsiteY0" fmla="*/ 0 h 823912"/>
                    <a:gd name="connsiteX1" fmla="*/ 0 w 1238250"/>
                    <a:gd name="connsiteY1" fmla="*/ 61913 h 823912"/>
                    <a:gd name="connsiteX2" fmla="*/ 952500 w 1238250"/>
                    <a:gd name="connsiteY2" fmla="*/ 823912 h 823912"/>
                    <a:gd name="connsiteX3" fmla="*/ 1238250 w 1238250"/>
                    <a:gd name="connsiteY3" fmla="*/ 814388 h 823912"/>
                    <a:gd name="connsiteX4" fmla="*/ 247650 w 1238250"/>
                    <a:gd name="connsiteY4" fmla="*/ 0 h 823912"/>
                    <a:gd name="connsiteX0" fmla="*/ 247650 w 1238250"/>
                    <a:gd name="connsiteY0" fmla="*/ 0 h 823912"/>
                    <a:gd name="connsiteX1" fmla="*/ 0 w 1238250"/>
                    <a:gd name="connsiteY1" fmla="*/ 61913 h 823912"/>
                    <a:gd name="connsiteX2" fmla="*/ 952500 w 1238250"/>
                    <a:gd name="connsiteY2" fmla="*/ 823912 h 823912"/>
                    <a:gd name="connsiteX3" fmla="*/ 1238250 w 1238250"/>
                    <a:gd name="connsiteY3" fmla="*/ 814388 h 823912"/>
                    <a:gd name="connsiteX4" fmla="*/ 247650 w 1238250"/>
                    <a:gd name="connsiteY4" fmla="*/ 0 h 823912"/>
                    <a:gd name="connsiteX0" fmla="*/ 233363 w 1238250"/>
                    <a:gd name="connsiteY0" fmla="*/ 0 h 766762"/>
                    <a:gd name="connsiteX1" fmla="*/ 0 w 1238250"/>
                    <a:gd name="connsiteY1" fmla="*/ 4763 h 766762"/>
                    <a:gd name="connsiteX2" fmla="*/ 952500 w 1238250"/>
                    <a:gd name="connsiteY2" fmla="*/ 766762 h 766762"/>
                    <a:gd name="connsiteX3" fmla="*/ 1238250 w 1238250"/>
                    <a:gd name="connsiteY3" fmla="*/ 757238 h 766762"/>
                    <a:gd name="connsiteX4" fmla="*/ 233363 w 1238250"/>
                    <a:gd name="connsiteY4" fmla="*/ 0 h 766762"/>
                    <a:gd name="connsiteX0" fmla="*/ 233363 w 1238250"/>
                    <a:gd name="connsiteY0" fmla="*/ 0 h 773376"/>
                    <a:gd name="connsiteX1" fmla="*/ 0 w 1238250"/>
                    <a:gd name="connsiteY1" fmla="*/ 4763 h 773376"/>
                    <a:gd name="connsiteX2" fmla="*/ 952500 w 1238250"/>
                    <a:gd name="connsiteY2" fmla="*/ 766762 h 773376"/>
                    <a:gd name="connsiteX3" fmla="*/ 1238250 w 1238250"/>
                    <a:gd name="connsiteY3" fmla="*/ 771525 h 773376"/>
                    <a:gd name="connsiteX4" fmla="*/ 233363 w 1238250"/>
                    <a:gd name="connsiteY4" fmla="*/ 0 h 773376"/>
                    <a:gd name="connsiteX0" fmla="*/ 233363 w 1238250"/>
                    <a:gd name="connsiteY0" fmla="*/ 0 h 766762"/>
                    <a:gd name="connsiteX1" fmla="*/ 0 w 1238250"/>
                    <a:gd name="connsiteY1" fmla="*/ 4763 h 766762"/>
                    <a:gd name="connsiteX2" fmla="*/ 952500 w 1238250"/>
                    <a:gd name="connsiteY2" fmla="*/ 766762 h 766762"/>
                    <a:gd name="connsiteX3" fmla="*/ 1238250 w 1238250"/>
                    <a:gd name="connsiteY3" fmla="*/ 757236 h 766762"/>
                    <a:gd name="connsiteX4" fmla="*/ 233363 w 1238250"/>
                    <a:gd name="connsiteY4" fmla="*/ 0 h 766762"/>
                    <a:gd name="connsiteX0" fmla="*/ 233363 w 1238250"/>
                    <a:gd name="connsiteY0" fmla="*/ 0 h 773375"/>
                    <a:gd name="connsiteX1" fmla="*/ 0 w 1238250"/>
                    <a:gd name="connsiteY1" fmla="*/ 4763 h 773375"/>
                    <a:gd name="connsiteX2" fmla="*/ 952500 w 1238250"/>
                    <a:gd name="connsiteY2" fmla="*/ 766762 h 773375"/>
                    <a:gd name="connsiteX3" fmla="*/ 1238250 w 1238250"/>
                    <a:gd name="connsiteY3" fmla="*/ 771523 h 773375"/>
                    <a:gd name="connsiteX4" fmla="*/ 233363 w 1238250"/>
                    <a:gd name="connsiteY4" fmla="*/ 0 h 773375"/>
                    <a:gd name="connsiteX0" fmla="*/ 233363 w 1238250"/>
                    <a:gd name="connsiteY0" fmla="*/ 0 h 771523"/>
                    <a:gd name="connsiteX1" fmla="*/ 0 w 1238250"/>
                    <a:gd name="connsiteY1" fmla="*/ 4763 h 771523"/>
                    <a:gd name="connsiteX2" fmla="*/ 952500 w 1238250"/>
                    <a:gd name="connsiteY2" fmla="*/ 766762 h 771523"/>
                    <a:gd name="connsiteX3" fmla="*/ 1238250 w 1238250"/>
                    <a:gd name="connsiteY3" fmla="*/ 771523 h 771523"/>
                    <a:gd name="connsiteX4" fmla="*/ 233363 w 1238250"/>
                    <a:gd name="connsiteY4" fmla="*/ 0 h 771523"/>
                    <a:gd name="connsiteX0" fmla="*/ 233363 w 1238250"/>
                    <a:gd name="connsiteY0" fmla="*/ 0 h 771523"/>
                    <a:gd name="connsiteX1" fmla="*/ 0 w 1238250"/>
                    <a:gd name="connsiteY1" fmla="*/ 23466 h 771523"/>
                    <a:gd name="connsiteX2" fmla="*/ 952500 w 1238250"/>
                    <a:gd name="connsiteY2" fmla="*/ 766762 h 771523"/>
                    <a:gd name="connsiteX3" fmla="*/ 1238250 w 1238250"/>
                    <a:gd name="connsiteY3" fmla="*/ 771523 h 771523"/>
                    <a:gd name="connsiteX4" fmla="*/ 233363 w 1238250"/>
                    <a:gd name="connsiteY4" fmla="*/ 0 h 771523"/>
                    <a:gd name="connsiteX0" fmla="*/ 233363 w 1238250"/>
                    <a:gd name="connsiteY0" fmla="*/ 0 h 757496"/>
                    <a:gd name="connsiteX1" fmla="*/ 0 w 1238250"/>
                    <a:gd name="connsiteY1" fmla="*/ 9439 h 757496"/>
                    <a:gd name="connsiteX2" fmla="*/ 952500 w 1238250"/>
                    <a:gd name="connsiteY2" fmla="*/ 752735 h 757496"/>
                    <a:gd name="connsiteX3" fmla="*/ 1238250 w 1238250"/>
                    <a:gd name="connsiteY3" fmla="*/ 757496 h 757496"/>
                    <a:gd name="connsiteX4" fmla="*/ 233363 w 1238250"/>
                    <a:gd name="connsiteY4" fmla="*/ 0 h 757496"/>
                    <a:gd name="connsiteX0" fmla="*/ 233363 w 1277416"/>
                    <a:gd name="connsiteY0" fmla="*/ 0 h 813350"/>
                    <a:gd name="connsiteX1" fmla="*/ 0 w 1277416"/>
                    <a:gd name="connsiteY1" fmla="*/ 9439 h 813350"/>
                    <a:gd name="connsiteX2" fmla="*/ 952500 w 1277416"/>
                    <a:gd name="connsiteY2" fmla="*/ 752735 h 813350"/>
                    <a:gd name="connsiteX3" fmla="*/ 1277416 w 1277416"/>
                    <a:gd name="connsiteY3" fmla="*/ 813350 h 813350"/>
                    <a:gd name="connsiteX4" fmla="*/ 233363 w 1277416"/>
                    <a:gd name="connsiteY4" fmla="*/ 0 h 813350"/>
                    <a:gd name="connsiteX0" fmla="*/ 233363 w 1277416"/>
                    <a:gd name="connsiteY0" fmla="*/ 0 h 814795"/>
                    <a:gd name="connsiteX1" fmla="*/ 0 w 1277416"/>
                    <a:gd name="connsiteY1" fmla="*/ 9439 h 814795"/>
                    <a:gd name="connsiteX2" fmla="*/ 980474 w 1277416"/>
                    <a:gd name="connsiteY2" fmla="*/ 814795 h 814795"/>
                    <a:gd name="connsiteX3" fmla="*/ 1277416 w 1277416"/>
                    <a:gd name="connsiteY3" fmla="*/ 813350 h 814795"/>
                    <a:gd name="connsiteX4" fmla="*/ 233363 w 1277416"/>
                    <a:gd name="connsiteY4" fmla="*/ 0 h 814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416" h="814795">
                      <a:moveTo>
                        <a:pt x="233363" y="0"/>
                      </a:moveTo>
                      <a:lnTo>
                        <a:pt x="0" y="9439"/>
                      </a:lnTo>
                      <a:lnTo>
                        <a:pt x="980474" y="814795"/>
                      </a:lnTo>
                      <a:cubicBezTo>
                        <a:pt x="1088424" y="806858"/>
                        <a:pt x="1074215" y="806999"/>
                        <a:pt x="1277416" y="813350"/>
                      </a:cubicBezTo>
                      <a:lnTo>
                        <a:pt x="233363" y="0"/>
                      </a:lnTo>
                      <a:close/>
                    </a:path>
                  </a:pathLst>
                </a:custGeom>
                <a:solidFill>
                  <a:srgbClr val="0099CC"/>
                </a:solidFill>
                <a:ln w="25400" cap="flat" cmpd="sng" algn="ctr">
                  <a:noFill/>
                  <a:prstDash val="solid"/>
                </a:ln>
                <a:effectLst/>
              </p:spPr>
              <p:txBody>
                <a:bodyPr anchor="ctr"/>
                <a:lstStyle/>
                <a:p>
                  <a:pPr algn="ctr" eaLnBrk="1" fontAlgn="auto" hangingPunct="1">
                    <a:spcBef>
                      <a:spcPts val="0"/>
                    </a:spcBef>
                    <a:spcAft>
                      <a:spcPts val="0"/>
                    </a:spcAft>
                    <a:defRPr/>
                  </a:pPr>
                  <a:endParaRPr lang="en-US" sz="2400" kern="0">
                    <a:solidFill>
                      <a:sysClr val="window" lastClr="FFFFFF"/>
                    </a:solidFill>
                    <a:latin typeface="Arial" panose="020B0604020202020204" pitchFamily="34" charset="0"/>
                    <a:cs typeface="Arial" panose="020B0604020202020204" pitchFamily="34" charset="0"/>
                  </a:endParaRPr>
                </a:p>
              </p:txBody>
            </p:sp>
            <p:sp>
              <p:nvSpPr>
                <p:cNvPr id="49" name="Rectangle 71"/>
                <p:cNvSpPr>
                  <a:spLocks noChangeArrowheads="1"/>
                </p:cNvSpPr>
                <p:nvPr/>
              </p:nvSpPr>
              <p:spPr bwMode="auto">
                <a:xfrm>
                  <a:off x="2577131" y="6049598"/>
                  <a:ext cx="140072" cy="265332"/>
                </a:xfrm>
                <a:prstGeom prst="rect">
                  <a:avLst/>
                </a:prstGeom>
                <a:solidFill>
                  <a:srgbClr val="33CCFF"/>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eaLnBrk="1" hangingPunct="1">
                    <a:lnSpc>
                      <a:spcPct val="100000"/>
                    </a:lnSpc>
                    <a:spcBef>
                      <a:spcPct val="0"/>
                    </a:spcBef>
                    <a:buClrTx/>
                    <a:buSzTx/>
                    <a:buFontTx/>
                    <a:buNone/>
                  </a:pPr>
                  <a:endParaRPr lang="en-US" altLang="en-US" sz="2400">
                    <a:solidFill>
                      <a:srgbClr val="FFFFFF"/>
                    </a:solidFill>
                    <a:latin typeface="Arial" panose="020B0604020202020204" pitchFamily="34" charset="0"/>
                    <a:cs typeface="Arial" panose="020B0604020202020204" pitchFamily="34" charset="0"/>
                  </a:endParaRPr>
                </a:p>
              </p:txBody>
            </p:sp>
            <p:sp>
              <p:nvSpPr>
                <p:cNvPr id="50" name="Freeform 49"/>
                <p:cNvSpPr/>
                <p:nvPr/>
              </p:nvSpPr>
              <p:spPr>
                <a:xfrm>
                  <a:off x="2114115" y="5396768"/>
                  <a:ext cx="595306" cy="647103"/>
                </a:xfrm>
                <a:custGeom>
                  <a:avLst/>
                  <a:gdLst>
                    <a:gd name="connsiteX0" fmla="*/ 5411 w 597877"/>
                    <a:gd name="connsiteY0" fmla="*/ 13527 h 646573"/>
                    <a:gd name="connsiteX1" fmla="*/ 0 w 597877"/>
                    <a:gd name="connsiteY1" fmla="*/ 305702 h 646573"/>
                    <a:gd name="connsiteX2" fmla="*/ 457200 w 597877"/>
                    <a:gd name="connsiteY2" fmla="*/ 646573 h 646573"/>
                    <a:gd name="connsiteX3" fmla="*/ 597877 w 597877"/>
                    <a:gd name="connsiteY3" fmla="*/ 646573 h 646573"/>
                    <a:gd name="connsiteX4" fmla="*/ 595172 w 597877"/>
                    <a:gd name="connsiteY4" fmla="*/ 321934 h 646573"/>
                    <a:gd name="connsiteX5" fmla="*/ 110919 w 597877"/>
                    <a:gd name="connsiteY5" fmla="*/ 0 h 646573"/>
                    <a:gd name="connsiteX6" fmla="*/ 5411 w 597877"/>
                    <a:gd name="connsiteY6" fmla="*/ 13527 h 64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7877" h="646573">
                      <a:moveTo>
                        <a:pt x="5411" y="13527"/>
                      </a:moveTo>
                      <a:lnTo>
                        <a:pt x="0" y="305702"/>
                      </a:lnTo>
                      <a:lnTo>
                        <a:pt x="457200" y="646573"/>
                      </a:lnTo>
                      <a:lnTo>
                        <a:pt x="597877" y="646573"/>
                      </a:lnTo>
                      <a:cubicBezTo>
                        <a:pt x="596975" y="538360"/>
                        <a:pt x="596074" y="430147"/>
                        <a:pt x="595172" y="321934"/>
                      </a:cubicBezTo>
                      <a:lnTo>
                        <a:pt x="110919" y="0"/>
                      </a:lnTo>
                      <a:lnTo>
                        <a:pt x="5411" y="13527"/>
                      </a:lnTo>
                      <a:close/>
                    </a:path>
                  </a:pathLst>
                </a:custGeom>
                <a:noFill/>
                <a:ln w="12700" cap="flat" cmpd="sng" algn="ctr">
                  <a:solidFill>
                    <a:sysClr val="windowText" lastClr="000000"/>
                  </a:solidFill>
                  <a:prstDash val="sysDash"/>
                </a:ln>
                <a:effectLst/>
              </p:spPr>
              <p:txBody>
                <a:bodyPr anchor="ctr"/>
                <a:lstStyle/>
                <a:p>
                  <a:pPr algn="ctr" eaLnBrk="1" fontAlgn="auto" hangingPunct="1">
                    <a:spcBef>
                      <a:spcPts val="0"/>
                    </a:spcBef>
                    <a:spcAft>
                      <a:spcPts val="0"/>
                    </a:spcAft>
                    <a:defRPr/>
                  </a:pPr>
                  <a:endParaRPr lang="en-US" sz="2400" kern="0">
                    <a:solidFill>
                      <a:sysClr val="window" lastClr="FFFFFF"/>
                    </a:solidFill>
                    <a:latin typeface="Arial" panose="020B0604020202020204" pitchFamily="34" charset="0"/>
                    <a:cs typeface="Arial" panose="020B0604020202020204" pitchFamily="34" charset="0"/>
                  </a:endParaRPr>
                </a:p>
              </p:txBody>
            </p:sp>
            <p:cxnSp>
              <p:nvCxnSpPr>
                <p:cNvPr id="51" name="Straight Connector 73"/>
                <p:cNvCxnSpPr>
                  <a:cxnSpLocks noChangeShapeType="1"/>
                </p:cNvCxnSpPr>
                <p:nvPr/>
              </p:nvCxnSpPr>
              <p:spPr bwMode="auto">
                <a:xfrm>
                  <a:off x="2118270" y="5410651"/>
                  <a:ext cx="446379" cy="311112"/>
                </a:xfrm>
                <a:prstGeom prst="line">
                  <a:avLst/>
                </a:prstGeom>
                <a:noFill/>
                <a:ln w="12700">
                  <a:solidFill>
                    <a:srgbClr val="000000"/>
                  </a:solidFill>
                  <a:prstDash val="sysDash"/>
                  <a:round/>
                  <a:headEnd/>
                  <a:tailEnd/>
                </a:ln>
                <a:extLst>
                  <a:ext uri="{909E8E84-426E-40DD-AFC4-6F175D3DCCD1}">
                    <a14:hiddenFill xmlns:a14="http://schemas.microsoft.com/office/drawing/2010/main">
                      <a:noFill/>
                    </a14:hiddenFill>
                  </a:ext>
                </a:extLst>
              </p:spPr>
            </p:cxnSp>
            <p:cxnSp>
              <p:nvCxnSpPr>
                <p:cNvPr id="52" name="Straight Connector 74"/>
                <p:cNvCxnSpPr>
                  <a:cxnSpLocks noChangeShapeType="1"/>
                </p:cNvCxnSpPr>
                <p:nvPr/>
              </p:nvCxnSpPr>
              <p:spPr bwMode="auto">
                <a:xfrm flipV="1">
                  <a:off x="2567354" y="5719058"/>
                  <a:ext cx="140677" cy="2705"/>
                </a:xfrm>
                <a:prstGeom prst="line">
                  <a:avLst/>
                </a:prstGeom>
                <a:noFill/>
                <a:ln w="12700">
                  <a:solidFill>
                    <a:srgbClr val="000000"/>
                  </a:solidFill>
                  <a:prstDash val="sysDash"/>
                  <a:round/>
                  <a:headEnd/>
                  <a:tailEnd/>
                </a:ln>
                <a:extLst>
                  <a:ext uri="{909E8E84-426E-40DD-AFC4-6F175D3DCCD1}">
                    <a14:hiddenFill xmlns:a14="http://schemas.microsoft.com/office/drawing/2010/main">
                      <a:noFill/>
                    </a14:hiddenFill>
                  </a:ext>
                </a:extLst>
              </p:spPr>
            </p:cxnSp>
            <p:cxnSp>
              <p:nvCxnSpPr>
                <p:cNvPr id="53" name="Straight Connector 75"/>
                <p:cNvCxnSpPr>
                  <a:cxnSpLocks noChangeShapeType="1"/>
                </p:cNvCxnSpPr>
                <p:nvPr/>
              </p:nvCxnSpPr>
              <p:spPr bwMode="auto">
                <a:xfrm flipH="1">
                  <a:off x="2570059" y="5721763"/>
                  <a:ext cx="2705" cy="321934"/>
                </a:xfrm>
                <a:prstGeom prst="line">
                  <a:avLst/>
                </a:prstGeom>
                <a:noFill/>
                <a:ln w="12700">
                  <a:solidFill>
                    <a:srgbClr val="000000"/>
                  </a:solidFill>
                  <a:prstDash val="sysDash"/>
                  <a:round/>
                  <a:headEnd/>
                  <a:tailEnd/>
                </a:ln>
                <a:extLst>
                  <a:ext uri="{909E8E84-426E-40DD-AFC4-6F175D3DCCD1}">
                    <a14:hiddenFill xmlns:a14="http://schemas.microsoft.com/office/drawing/2010/main">
                      <a:noFill/>
                    </a14:hiddenFill>
                  </a:ext>
                </a:extLst>
              </p:spPr>
            </p:cxnSp>
            <p:cxnSp>
              <p:nvCxnSpPr>
                <p:cNvPr id="54" name="Straight Connector 76"/>
                <p:cNvCxnSpPr>
                  <a:cxnSpLocks noChangeShapeType="1"/>
                </p:cNvCxnSpPr>
                <p:nvPr/>
              </p:nvCxnSpPr>
              <p:spPr bwMode="auto">
                <a:xfrm flipH="1">
                  <a:off x="2221974" y="5387204"/>
                  <a:ext cx="2705" cy="321934"/>
                </a:xfrm>
                <a:prstGeom prst="line">
                  <a:avLst/>
                </a:prstGeom>
                <a:noFill/>
                <a:ln w="12700">
                  <a:solidFill>
                    <a:srgbClr val="000000"/>
                  </a:solidFill>
                  <a:prstDash val="sysDash"/>
                  <a:round/>
                  <a:headEnd/>
                  <a:tailEnd/>
                </a:ln>
                <a:extLst>
                  <a:ext uri="{909E8E84-426E-40DD-AFC4-6F175D3DCCD1}">
                    <a14:hiddenFill xmlns:a14="http://schemas.microsoft.com/office/drawing/2010/main">
                      <a:noFill/>
                    </a14:hiddenFill>
                  </a:ext>
                </a:extLst>
              </p:spPr>
            </p:cxnSp>
          </p:grpSp>
          <p:grpSp>
            <p:nvGrpSpPr>
              <p:cNvPr id="36" name="Group 58"/>
              <p:cNvGrpSpPr>
                <a:grpSpLocks/>
              </p:cNvGrpSpPr>
              <p:nvPr/>
            </p:nvGrpSpPr>
            <p:grpSpPr bwMode="auto">
              <a:xfrm>
                <a:off x="971797" y="5294415"/>
                <a:ext cx="605641" cy="915203"/>
                <a:chOff x="335231" y="4405745"/>
                <a:chExt cx="1252537" cy="2138362"/>
              </a:xfrm>
            </p:grpSpPr>
            <p:sp>
              <p:nvSpPr>
                <p:cNvPr id="44" name="Freeform 43"/>
                <p:cNvSpPr/>
                <p:nvPr/>
              </p:nvSpPr>
              <p:spPr>
                <a:xfrm>
                  <a:off x="333961" y="4406169"/>
                  <a:ext cx="969641" cy="2136353"/>
                </a:xfrm>
                <a:custGeom>
                  <a:avLst/>
                  <a:gdLst>
                    <a:gd name="connsiteX0" fmla="*/ 0 w 966787"/>
                    <a:gd name="connsiteY0" fmla="*/ 0 h 2138362"/>
                    <a:gd name="connsiteX1" fmla="*/ 0 w 966787"/>
                    <a:gd name="connsiteY1" fmla="*/ 1190625 h 2138362"/>
                    <a:gd name="connsiteX2" fmla="*/ 966787 w 966787"/>
                    <a:gd name="connsiteY2" fmla="*/ 2138362 h 2138362"/>
                    <a:gd name="connsiteX3" fmla="*/ 962025 w 966787"/>
                    <a:gd name="connsiteY3" fmla="*/ 742950 h 2138362"/>
                    <a:gd name="connsiteX4" fmla="*/ 0 w 966787"/>
                    <a:gd name="connsiteY4" fmla="*/ 0 h 2138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787" h="2138362">
                      <a:moveTo>
                        <a:pt x="0" y="0"/>
                      </a:moveTo>
                      <a:lnTo>
                        <a:pt x="0" y="1190625"/>
                      </a:lnTo>
                      <a:lnTo>
                        <a:pt x="966787" y="2138362"/>
                      </a:lnTo>
                      <a:cubicBezTo>
                        <a:pt x="965200" y="1673225"/>
                        <a:pt x="963612" y="1208087"/>
                        <a:pt x="962025" y="742950"/>
                      </a:cubicBezTo>
                      <a:lnTo>
                        <a:pt x="0" y="0"/>
                      </a:lnTo>
                      <a:close/>
                    </a:path>
                  </a:pathLst>
                </a:custGeom>
                <a:solidFill>
                  <a:srgbClr val="4F81BD"/>
                </a:solidFill>
                <a:ln w="25400" cap="flat" cmpd="sng" algn="ctr">
                  <a:noFill/>
                  <a:prstDash val="solid"/>
                </a:ln>
                <a:effectLst/>
              </p:spPr>
              <p:txBody>
                <a:bodyPr anchor="ctr"/>
                <a:lstStyle/>
                <a:p>
                  <a:pPr algn="ctr" eaLnBrk="1" fontAlgn="auto" hangingPunct="1">
                    <a:spcBef>
                      <a:spcPts val="0"/>
                    </a:spcBef>
                    <a:spcAft>
                      <a:spcPts val="0"/>
                    </a:spcAft>
                    <a:defRPr/>
                  </a:pPr>
                  <a:endParaRPr lang="en-US" sz="2400" kern="0">
                    <a:solidFill>
                      <a:sysClr val="window" lastClr="FFFFFF"/>
                    </a:solidFill>
                    <a:latin typeface="Arial" panose="020B0604020202020204" pitchFamily="34" charset="0"/>
                    <a:cs typeface="Arial" panose="020B0604020202020204" pitchFamily="34" charset="0"/>
                  </a:endParaRPr>
                </a:p>
              </p:txBody>
            </p:sp>
            <p:sp>
              <p:nvSpPr>
                <p:cNvPr id="45" name="Freeform 44"/>
                <p:cNvSpPr/>
                <p:nvPr/>
              </p:nvSpPr>
              <p:spPr>
                <a:xfrm>
                  <a:off x="350055" y="4410631"/>
                  <a:ext cx="1239211" cy="771583"/>
                </a:xfrm>
                <a:custGeom>
                  <a:avLst/>
                  <a:gdLst>
                    <a:gd name="connsiteX0" fmla="*/ 0 w 966787"/>
                    <a:gd name="connsiteY0" fmla="*/ 0 h 2138362"/>
                    <a:gd name="connsiteX1" fmla="*/ 0 w 966787"/>
                    <a:gd name="connsiteY1" fmla="*/ 1190625 h 2138362"/>
                    <a:gd name="connsiteX2" fmla="*/ 966787 w 966787"/>
                    <a:gd name="connsiteY2" fmla="*/ 2138362 h 2138362"/>
                    <a:gd name="connsiteX3" fmla="*/ 962025 w 966787"/>
                    <a:gd name="connsiteY3" fmla="*/ 742950 h 2138362"/>
                    <a:gd name="connsiteX4" fmla="*/ 0 w 966787"/>
                    <a:gd name="connsiteY4" fmla="*/ 0 h 2138362"/>
                    <a:gd name="connsiteX0" fmla="*/ 928688 w 1895475"/>
                    <a:gd name="connsiteY0" fmla="*/ 0 h 2138362"/>
                    <a:gd name="connsiteX1" fmla="*/ 0 w 1895475"/>
                    <a:gd name="connsiteY1" fmla="*/ 461963 h 2138362"/>
                    <a:gd name="connsiteX2" fmla="*/ 1895475 w 1895475"/>
                    <a:gd name="connsiteY2" fmla="*/ 2138362 h 2138362"/>
                    <a:gd name="connsiteX3" fmla="*/ 1890713 w 1895475"/>
                    <a:gd name="connsiteY3" fmla="*/ 742950 h 2138362"/>
                    <a:gd name="connsiteX4" fmla="*/ 928688 w 1895475"/>
                    <a:gd name="connsiteY4" fmla="*/ 0 h 2138362"/>
                    <a:gd name="connsiteX0" fmla="*/ 247650 w 1895475"/>
                    <a:gd name="connsiteY0" fmla="*/ 0 h 1738312"/>
                    <a:gd name="connsiteX1" fmla="*/ 0 w 1895475"/>
                    <a:gd name="connsiteY1" fmla="*/ 61913 h 1738312"/>
                    <a:gd name="connsiteX2" fmla="*/ 1895475 w 1895475"/>
                    <a:gd name="connsiteY2" fmla="*/ 1738312 h 1738312"/>
                    <a:gd name="connsiteX3" fmla="*/ 1890713 w 1895475"/>
                    <a:gd name="connsiteY3" fmla="*/ 342900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143000 w 1895475"/>
                    <a:gd name="connsiteY3" fmla="*/ 7762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143000 w 1895475"/>
                    <a:gd name="connsiteY3" fmla="*/ 7762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238250 w 1895475"/>
                    <a:gd name="connsiteY3" fmla="*/ 8143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238250 w 1895475"/>
                    <a:gd name="connsiteY3" fmla="*/ 814388 h 1738312"/>
                    <a:gd name="connsiteX4" fmla="*/ 247650 w 1895475"/>
                    <a:gd name="connsiteY4" fmla="*/ 0 h 1738312"/>
                    <a:gd name="connsiteX0" fmla="*/ 247650 w 1238250"/>
                    <a:gd name="connsiteY0" fmla="*/ 0 h 862012"/>
                    <a:gd name="connsiteX1" fmla="*/ 0 w 1238250"/>
                    <a:gd name="connsiteY1" fmla="*/ 61913 h 862012"/>
                    <a:gd name="connsiteX2" fmla="*/ 947738 w 1238250"/>
                    <a:gd name="connsiteY2" fmla="*/ 862012 h 862012"/>
                    <a:gd name="connsiteX3" fmla="*/ 1238250 w 1238250"/>
                    <a:gd name="connsiteY3" fmla="*/ 814388 h 862012"/>
                    <a:gd name="connsiteX4" fmla="*/ 247650 w 1238250"/>
                    <a:gd name="connsiteY4" fmla="*/ 0 h 862012"/>
                    <a:gd name="connsiteX0" fmla="*/ 247650 w 1238250"/>
                    <a:gd name="connsiteY0" fmla="*/ 0 h 823912"/>
                    <a:gd name="connsiteX1" fmla="*/ 0 w 1238250"/>
                    <a:gd name="connsiteY1" fmla="*/ 61913 h 823912"/>
                    <a:gd name="connsiteX2" fmla="*/ 952500 w 1238250"/>
                    <a:gd name="connsiteY2" fmla="*/ 823912 h 823912"/>
                    <a:gd name="connsiteX3" fmla="*/ 1238250 w 1238250"/>
                    <a:gd name="connsiteY3" fmla="*/ 814388 h 823912"/>
                    <a:gd name="connsiteX4" fmla="*/ 247650 w 1238250"/>
                    <a:gd name="connsiteY4" fmla="*/ 0 h 823912"/>
                    <a:gd name="connsiteX0" fmla="*/ 247650 w 1238250"/>
                    <a:gd name="connsiteY0" fmla="*/ 0 h 823912"/>
                    <a:gd name="connsiteX1" fmla="*/ 0 w 1238250"/>
                    <a:gd name="connsiteY1" fmla="*/ 61913 h 823912"/>
                    <a:gd name="connsiteX2" fmla="*/ 952500 w 1238250"/>
                    <a:gd name="connsiteY2" fmla="*/ 823912 h 823912"/>
                    <a:gd name="connsiteX3" fmla="*/ 1238250 w 1238250"/>
                    <a:gd name="connsiteY3" fmla="*/ 814388 h 823912"/>
                    <a:gd name="connsiteX4" fmla="*/ 247650 w 1238250"/>
                    <a:gd name="connsiteY4" fmla="*/ 0 h 823912"/>
                    <a:gd name="connsiteX0" fmla="*/ 233363 w 1238250"/>
                    <a:gd name="connsiteY0" fmla="*/ 0 h 766762"/>
                    <a:gd name="connsiteX1" fmla="*/ 0 w 1238250"/>
                    <a:gd name="connsiteY1" fmla="*/ 4763 h 766762"/>
                    <a:gd name="connsiteX2" fmla="*/ 952500 w 1238250"/>
                    <a:gd name="connsiteY2" fmla="*/ 766762 h 766762"/>
                    <a:gd name="connsiteX3" fmla="*/ 1238250 w 1238250"/>
                    <a:gd name="connsiteY3" fmla="*/ 757238 h 766762"/>
                    <a:gd name="connsiteX4" fmla="*/ 233363 w 1238250"/>
                    <a:gd name="connsiteY4" fmla="*/ 0 h 766762"/>
                    <a:gd name="connsiteX0" fmla="*/ 233363 w 1238250"/>
                    <a:gd name="connsiteY0" fmla="*/ 0 h 773376"/>
                    <a:gd name="connsiteX1" fmla="*/ 0 w 1238250"/>
                    <a:gd name="connsiteY1" fmla="*/ 4763 h 773376"/>
                    <a:gd name="connsiteX2" fmla="*/ 952500 w 1238250"/>
                    <a:gd name="connsiteY2" fmla="*/ 766762 h 773376"/>
                    <a:gd name="connsiteX3" fmla="*/ 1238250 w 1238250"/>
                    <a:gd name="connsiteY3" fmla="*/ 771525 h 773376"/>
                    <a:gd name="connsiteX4" fmla="*/ 233363 w 1238250"/>
                    <a:gd name="connsiteY4" fmla="*/ 0 h 773376"/>
                    <a:gd name="connsiteX0" fmla="*/ 233363 w 1238250"/>
                    <a:gd name="connsiteY0" fmla="*/ 0 h 766762"/>
                    <a:gd name="connsiteX1" fmla="*/ 0 w 1238250"/>
                    <a:gd name="connsiteY1" fmla="*/ 4763 h 766762"/>
                    <a:gd name="connsiteX2" fmla="*/ 952500 w 1238250"/>
                    <a:gd name="connsiteY2" fmla="*/ 766762 h 766762"/>
                    <a:gd name="connsiteX3" fmla="*/ 1238250 w 1238250"/>
                    <a:gd name="connsiteY3" fmla="*/ 757236 h 766762"/>
                    <a:gd name="connsiteX4" fmla="*/ 233363 w 1238250"/>
                    <a:gd name="connsiteY4" fmla="*/ 0 h 766762"/>
                    <a:gd name="connsiteX0" fmla="*/ 233363 w 1238250"/>
                    <a:gd name="connsiteY0" fmla="*/ 0 h 773375"/>
                    <a:gd name="connsiteX1" fmla="*/ 0 w 1238250"/>
                    <a:gd name="connsiteY1" fmla="*/ 4763 h 773375"/>
                    <a:gd name="connsiteX2" fmla="*/ 952500 w 1238250"/>
                    <a:gd name="connsiteY2" fmla="*/ 766762 h 773375"/>
                    <a:gd name="connsiteX3" fmla="*/ 1238250 w 1238250"/>
                    <a:gd name="connsiteY3" fmla="*/ 771523 h 773375"/>
                    <a:gd name="connsiteX4" fmla="*/ 233363 w 1238250"/>
                    <a:gd name="connsiteY4" fmla="*/ 0 h 773375"/>
                    <a:gd name="connsiteX0" fmla="*/ 233363 w 1238250"/>
                    <a:gd name="connsiteY0" fmla="*/ 0 h 771523"/>
                    <a:gd name="connsiteX1" fmla="*/ 0 w 1238250"/>
                    <a:gd name="connsiteY1" fmla="*/ 4763 h 771523"/>
                    <a:gd name="connsiteX2" fmla="*/ 952500 w 1238250"/>
                    <a:gd name="connsiteY2" fmla="*/ 766762 h 771523"/>
                    <a:gd name="connsiteX3" fmla="*/ 1238250 w 1238250"/>
                    <a:gd name="connsiteY3" fmla="*/ 771523 h 771523"/>
                    <a:gd name="connsiteX4" fmla="*/ 233363 w 1238250"/>
                    <a:gd name="connsiteY4" fmla="*/ 0 h 771523"/>
                    <a:gd name="connsiteX0" fmla="*/ 233363 w 1238250"/>
                    <a:gd name="connsiteY0" fmla="*/ 0 h 771523"/>
                    <a:gd name="connsiteX1" fmla="*/ 0 w 1238250"/>
                    <a:gd name="connsiteY1" fmla="*/ 23466 h 771523"/>
                    <a:gd name="connsiteX2" fmla="*/ 952500 w 1238250"/>
                    <a:gd name="connsiteY2" fmla="*/ 766762 h 771523"/>
                    <a:gd name="connsiteX3" fmla="*/ 1238250 w 1238250"/>
                    <a:gd name="connsiteY3" fmla="*/ 771523 h 771523"/>
                    <a:gd name="connsiteX4" fmla="*/ 233363 w 1238250"/>
                    <a:gd name="connsiteY4" fmla="*/ 0 h 771523"/>
                    <a:gd name="connsiteX0" fmla="*/ 233363 w 1238250"/>
                    <a:gd name="connsiteY0" fmla="*/ 0 h 757496"/>
                    <a:gd name="connsiteX1" fmla="*/ 0 w 1238250"/>
                    <a:gd name="connsiteY1" fmla="*/ 9439 h 757496"/>
                    <a:gd name="connsiteX2" fmla="*/ 952500 w 1238250"/>
                    <a:gd name="connsiteY2" fmla="*/ 752735 h 757496"/>
                    <a:gd name="connsiteX3" fmla="*/ 1238250 w 1238250"/>
                    <a:gd name="connsiteY3" fmla="*/ 757496 h 757496"/>
                    <a:gd name="connsiteX4" fmla="*/ 233363 w 1238250"/>
                    <a:gd name="connsiteY4" fmla="*/ 0 h 757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0" h="757496">
                      <a:moveTo>
                        <a:pt x="233363" y="0"/>
                      </a:moveTo>
                      <a:lnTo>
                        <a:pt x="0" y="9439"/>
                      </a:lnTo>
                      <a:lnTo>
                        <a:pt x="952500" y="752735"/>
                      </a:lnTo>
                      <a:cubicBezTo>
                        <a:pt x="1060450" y="744798"/>
                        <a:pt x="1035049" y="751145"/>
                        <a:pt x="1238250" y="757496"/>
                      </a:cubicBezTo>
                      <a:lnTo>
                        <a:pt x="233363" y="0"/>
                      </a:lnTo>
                      <a:close/>
                    </a:path>
                  </a:pathLst>
                </a:custGeom>
                <a:solidFill>
                  <a:srgbClr val="0099CC"/>
                </a:solidFill>
                <a:ln w="25400" cap="flat" cmpd="sng" algn="ctr">
                  <a:noFill/>
                  <a:prstDash val="solid"/>
                </a:ln>
                <a:effectLst/>
              </p:spPr>
              <p:txBody>
                <a:bodyPr anchor="ctr"/>
                <a:lstStyle/>
                <a:p>
                  <a:pPr algn="ctr" eaLnBrk="1" fontAlgn="auto" hangingPunct="1">
                    <a:spcBef>
                      <a:spcPts val="0"/>
                    </a:spcBef>
                    <a:spcAft>
                      <a:spcPts val="0"/>
                    </a:spcAft>
                    <a:defRPr/>
                  </a:pPr>
                  <a:endParaRPr lang="en-US" sz="2400" kern="0">
                    <a:solidFill>
                      <a:sysClr val="window" lastClr="FFFFFF"/>
                    </a:solidFill>
                    <a:latin typeface="Arial" panose="020B0604020202020204" pitchFamily="34" charset="0"/>
                    <a:cs typeface="Arial" panose="020B0604020202020204" pitchFamily="34" charset="0"/>
                  </a:endParaRPr>
                </a:p>
              </p:txBody>
            </p:sp>
            <p:sp>
              <p:nvSpPr>
                <p:cNvPr id="46" name="Rectangle 68"/>
                <p:cNvSpPr>
                  <a:spLocks noChangeArrowheads="1"/>
                </p:cNvSpPr>
                <p:nvPr/>
              </p:nvSpPr>
              <p:spPr bwMode="auto">
                <a:xfrm>
                  <a:off x="1299580" y="5177755"/>
                  <a:ext cx="289686" cy="1351386"/>
                </a:xfrm>
                <a:prstGeom prst="rect">
                  <a:avLst/>
                </a:prstGeom>
                <a:solidFill>
                  <a:srgbClr val="33CCFF"/>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eaLnBrk="1" hangingPunct="1">
                    <a:lnSpc>
                      <a:spcPct val="100000"/>
                    </a:lnSpc>
                    <a:spcBef>
                      <a:spcPct val="0"/>
                    </a:spcBef>
                    <a:buClrTx/>
                    <a:buSzTx/>
                    <a:buFontTx/>
                    <a:buNone/>
                  </a:pPr>
                  <a:endParaRPr lang="en-US" altLang="en-US" sz="2400">
                    <a:solidFill>
                      <a:srgbClr val="FFFFFF"/>
                    </a:solidFill>
                    <a:latin typeface="Arial" panose="020B0604020202020204" pitchFamily="34" charset="0"/>
                    <a:cs typeface="Arial" panose="020B0604020202020204" pitchFamily="34" charset="0"/>
                  </a:endParaRPr>
                </a:p>
              </p:txBody>
            </p:sp>
          </p:grpSp>
          <p:sp>
            <p:nvSpPr>
              <p:cNvPr id="37" name="Rectangle 59"/>
              <p:cNvSpPr>
                <a:spLocks noChangeArrowheads="1"/>
              </p:cNvSpPr>
              <p:nvPr/>
            </p:nvSpPr>
            <p:spPr bwMode="auto">
              <a:xfrm>
                <a:off x="1838851" y="6126859"/>
                <a:ext cx="2180844" cy="64901"/>
              </a:xfrm>
              <a:prstGeom prst="rect">
                <a:avLst/>
              </a:prstGeom>
              <a:solidFill>
                <a:srgbClr val="33CCFF"/>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eaLnBrk="1" hangingPunct="1">
                  <a:lnSpc>
                    <a:spcPct val="100000"/>
                  </a:lnSpc>
                  <a:spcBef>
                    <a:spcPct val="0"/>
                  </a:spcBef>
                  <a:buClrTx/>
                  <a:buSzTx/>
                  <a:buFontTx/>
                  <a:buNone/>
                </a:pPr>
                <a:endParaRPr lang="en-US" altLang="en-US" sz="2400">
                  <a:solidFill>
                    <a:srgbClr val="FFFFFF"/>
                  </a:solidFill>
                  <a:latin typeface="Arial" panose="020B0604020202020204" pitchFamily="34" charset="0"/>
                  <a:cs typeface="Arial" panose="020B0604020202020204" pitchFamily="34" charset="0"/>
                </a:endParaRPr>
              </a:p>
            </p:txBody>
          </p:sp>
          <p:sp>
            <p:nvSpPr>
              <p:cNvPr id="38" name="Right Arrow 60"/>
              <p:cNvSpPr>
                <a:spLocks noChangeArrowheads="1"/>
              </p:cNvSpPr>
              <p:nvPr/>
            </p:nvSpPr>
            <p:spPr bwMode="auto">
              <a:xfrm>
                <a:off x="2556720" y="6056232"/>
                <a:ext cx="266527" cy="219518"/>
              </a:xfrm>
              <a:prstGeom prst="rightArrow">
                <a:avLst>
                  <a:gd name="adj1" fmla="val 13889"/>
                  <a:gd name="adj2" fmla="val 53703"/>
                </a:avLst>
              </a:prstGeom>
              <a:solidFill>
                <a:srgbClr val="33CCFF"/>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eaLnBrk="1" hangingPunct="1">
                  <a:lnSpc>
                    <a:spcPct val="100000"/>
                  </a:lnSpc>
                  <a:spcBef>
                    <a:spcPct val="0"/>
                  </a:spcBef>
                  <a:buClrTx/>
                  <a:buSzTx/>
                  <a:buFontTx/>
                  <a:buNone/>
                </a:pPr>
                <a:endParaRPr lang="en-US" altLang="en-US" sz="2400">
                  <a:solidFill>
                    <a:srgbClr val="FFFFFF"/>
                  </a:solidFill>
                  <a:latin typeface="Arial" panose="020B0604020202020204" pitchFamily="34" charset="0"/>
                  <a:cs typeface="Arial" panose="020B0604020202020204" pitchFamily="34" charset="0"/>
                </a:endParaRPr>
              </a:p>
            </p:txBody>
          </p:sp>
          <p:grpSp>
            <p:nvGrpSpPr>
              <p:cNvPr id="39" name="Group 61"/>
              <p:cNvGrpSpPr>
                <a:grpSpLocks/>
              </p:cNvGrpSpPr>
              <p:nvPr/>
            </p:nvGrpSpPr>
            <p:grpSpPr bwMode="auto">
              <a:xfrm>
                <a:off x="593766" y="5284519"/>
                <a:ext cx="605641" cy="915203"/>
                <a:chOff x="335231" y="4405745"/>
                <a:chExt cx="1252537" cy="2138362"/>
              </a:xfrm>
            </p:grpSpPr>
            <p:sp>
              <p:nvSpPr>
                <p:cNvPr id="41" name="Freeform 40"/>
                <p:cNvSpPr/>
                <p:nvPr/>
              </p:nvSpPr>
              <p:spPr>
                <a:xfrm>
                  <a:off x="335231" y="4406992"/>
                  <a:ext cx="965619" cy="2136350"/>
                </a:xfrm>
                <a:custGeom>
                  <a:avLst/>
                  <a:gdLst>
                    <a:gd name="connsiteX0" fmla="*/ 0 w 966787"/>
                    <a:gd name="connsiteY0" fmla="*/ 0 h 2138362"/>
                    <a:gd name="connsiteX1" fmla="*/ 0 w 966787"/>
                    <a:gd name="connsiteY1" fmla="*/ 1190625 h 2138362"/>
                    <a:gd name="connsiteX2" fmla="*/ 966787 w 966787"/>
                    <a:gd name="connsiteY2" fmla="*/ 2138362 h 2138362"/>
                    <a:gd name="connsiteX3" fmla="*/ 962025 w 966787"/>
                    <a:gd name="connsiteY3" fmla="*/ 742950 h 2138362"/>
                    <a:gd name="connsiteX4" fmla="*/ 0 w 966787"/>
                    <a:gd name="connsiteY4" fmla="*/ 0 h 2138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787" h="2138362">
                      <a:moveTo>
                        <a:pt x="0" y="0"/>
                      </a:moveTo>
                      <a:lnTo>
                        <a:pt x="0" y="1190625"/>
                      </a:lnTo>
                      <a:lnTo>
                        <a:pt x="966787" y="2138362"/>
                      </a:lnTo>
                      <a:cubicBezTo>
                        <a:pt x="965200" y="1673225"/>
                        <a:pt x="963612" y="1208087"/>
                        <a:pt x="962025" y="742950"/>
                      </a:cubicBezTo>
                      <a:lnTo>
                        <a:pt x="0" y="0"/>
                      </a:lnTo>
                      <a:close/>
                    </a:path>
                  </a:pathLst>
                </a:custGeom>
                <a:solidFill>
                  <a:srgbClr val="4F81BD"/>
                </a:solidFill>
                <a:ln w="25400" cap="flat" cmpd="sng" algn="ctr">
                  <a:noFill/>
                  <a:prstDash val="solid"/>
                </a:ln>
                <a:effectLst/>
              </p:spPr>
              <p:txBody>
                <a:bodyPr anchor="ctr"/>
                <a:lstStyle/>
                <a:p>
                  <a:pPr algn="ctr" eaLnBrk="1" fontAlgn="auto" hangingPunct="1">
                    <a:spcBef>
                      <a:spcPts val="0"/>
                    </a:spcBef>
                    <a:spcAft>
                      <a:spcPts val="0"/>
                    </a:spcAft>
                    <a:defRPr/>
                  </a:pPr>
                  <a:endParaRPr lang="en-US" sz="2400" kern="0">
                    <a:solidFill>
                      <a:sysClr val="window" lastClr="FFFFFF"/>
                    </a:solidFill>
                    <a:latin typeface="Arial" panose="020B0604020202020204" pitchFamily="34" charset="0"/>
                    <a:cs typeface="Arial" panose="020B0604020202020204" pitchFamily="34" charset="0"/>
                  </a:endParaRPr>
                </a:p>
              </p:txBody>
            </p:sp>
            <p:sp>
              <p:nvSpPr>
                <p:cNvPr id="42" name="Freeform 41"/>
                <p:cNvSpPr/>
                <p:nvPr/>
              </p:nvSpPr>
              <p:spPr>
                <a:xfrm>
                  <a:off x="351325" y="4411451"/>
                  <a:ext cx="1235186" cy="771586"/>
                </a:xfrm>
                <a:custGeom>
                  <a:avLst/>
                  <a:gdLst>
                    <a:gd name="connsiteX0" fmla="*/ 0 w 966787"/>
                    <a:gd name="connsiteY0" fmla="*/ 0 h 2138362"/>
                    <a:gd name="connsiteX1" fmla="*/ 0 w 966787"/>
                    <a:gd name="connsiteY1" fmla="*/ 1190625 h 2138362"/>
                    <a:gd name="connsiteX2" fmla="*/ 966787 w 966787"/>
                    <a:gd name="connsiteY2" fmla="*/ 2138362 h 2138362"/>
                    <a:gd name="connsiteX3" fmla="*/ 962025 w 966787"/>
                    <a:gd name="connsiteY3" fmla="*/ 742950 h 2138362"/>
                    <a:gd name="connsiteX4" fmla="*/ 0 w 966787"/>
                    <a:gd name="connsiteY4" fmla="*/ 0 h 2138362"/>
                    <a:gd name="connsiteX0" fmla="*/ 928688 w 1895475"/>
                    <a:gd name="connsiteY0" fmla="*/ 0 h 2138362"/>
                    <a:gd name="connsiteX1" fmla="*/ 0 w 1895475"/>
                    <a:gd name="connsiteY1" fmla="*/ 461963 h 2138362"/>
                    <a:gd name="connsiteX2" fmla="*/ 1895475 w 1895475"/>
                    <a:gd name="connsiteY2" fmla="*/ 2138362 h 2138362"/>
                    <a:gd name="connsiteX3" fmla="*/ 1890713 w 1895475"/>
                    <a:gd name="connsiteY3" fmla="*/ 742950 h 2138362"/>
                    <a:gd name="connsiteX4" fmla="*/ 928688 w 1895475"/>
                    <a:gd name="connsiteY4" fmla="*/ 0 h 2138362"/>
                    <a:gd name="connsiteX0" fmla="*/ 247650 w 1895475"/>
                    <a:gd name="connsiteY0" fmla="*/ 0 h 1738312"/>
                    <a:gd name="connsiteX1" fmla="*/ 0 w 1895475"/>
                    <a:gd name="connsiteY1" fmla="*/ 61913 h 1738312"/>
                    <a:gd name="connsiteX2" fmla="*/ 1895475 w 1895475"/>
                    <a:gd name="connsiteY2" fmla="*/ 1738312 h 1738312"/>
                    <a:gd name="connsiteX3" fmla="*/ 1890713 w 1895475"/>
                    <a:gd name="connsiteY3" fmla="*/ 342900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143000 w 1895475"/>
                    <a:gd name="connsiteY3" fmla="*/ 7762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143000 w 1895475"/>
                    <a:gd name="connsiteY3" fmla="*/ 7762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238250 w 1895475"/>
                    <a:gd name="connsiteY3" fmla="*/ 8143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238250 w 1895475"/>
                    <a:gd name="connsiteY3" fmla="*/ 814388 h 1738312"/>
                    <a:gd name="connsiteX4" fmla="*/ 247650 w 1895475"/>
                    <a:gd name="connsiteY4" fmla="*/ 0 h 1738312"/>
                    <a:gd name="connsiteX0" fmla="*/ 247650 w 1238250"/>
                    <a:gd name="connsiteY0" fmla="*/ 0 h 862012"/>
                    <a:gd name="connsiteX1" fmla="*/ 0 w 1238250"/>
                    <a:gd name="connsiteY1" fmla="*/ 61913 h 862012"/>
                    <a:gd name="connsiteX2" fmla="*/ 947738 w 1238250"/>
                    <a:gd name="connsiteY2" fmla="*/ 862012 h 862012"/>
                    <a:gd name="connsiteX3" fmla="*/ 1238250 w 1238250"/>
                    <a:gd name="connsiteY3" fmla="*/ 814388 h 862012"/>
                    <a:gd name="connsiteX4" fmla="*/ 247650 w 1238250"/>
                    <a:gd name="connsiteY4" fmla="*/ 0 h 862012"/>
                    <a:gd name="connsiteX0" fmla="*/ 247650 w 1238250"/>
                    <a:gd name="connsiteY0" fmla="*/ 0 h 823912"/>
                    <a:gd name="connsiteX1" fmla="*/ 0 w 1238250"/>
                    <a:gd name="connsiteY1" fmla="*/ 61913 h 823912"/>
                    <a:gd name="connsiteX2" fmla="*/ 952500 w 1238250"/>
                    <a:gd name="connsiteY2" fmla="*/ 823912 h 823912"/>
                    <a:gd name="connsiteX3" fmla="*/ 1238250 w 1238250"/>
                    <a:gd name="connsiteY3" fmla="*/ 814388 h 823912"/>
                    <a:gd name="connsiteX4" fmla="*/ 247650 w 1238250"/>
                    <a:gd name="connsiteY4" fmla="*/ 0 h 823912"/>
                    <a:gd name="connsiteX0" fmla="*/ 247650 w 1238250"/>
                    <a:gd name="connsiteY0" fmla="*/ 0 h 823912"/>
                    <a:gd name="connsiteX1" fmla="*/ 0 w 1238250"/>
                    <a:gd name="connsiteY1" fmla="*/ 61913 h 823912"/>
                    <a:gd name="connsiteX2" fmla="*/ 952500 w 1238250"/>
                    <a:gd name="connsiteY2" fmla="*/ 823912 h 823912"/>
                    <a:gd name="connsiteX3" fmla="*/ 1238250 w 1238250"/>
                    <a:gd name="connsiteY3" fmla="*/ 814388 h 823912"/>
                    <a:gd name="connsiteX4" fmla="*/ 247650 w 1238250"/>
                    <a:gd name="connsiteY4" fmla="*/ 0 h 823912"/>
                    <a:gd name="connsiteX0" fmla="*/ 233363 w 1238250"/>
                    <a:gd name="connsiteY0" fmla="*/ 0 h 766762"/>
                    <a:gd name="connsiteX1" fmla="*/ 0 w 1238250"/>
                    <a:gd name="connsiteY1" fmla="*/ 4763 h 766762"/>
                    <a:gd name="connsiteX2" fmla="*/ 952500 w 1238250"/>
                    <a:gd name="connsiteY2" fmla="*/ 766762 h 766762"/>
                    <a:gd name="connsiteX3" fmla="*/ 1238250 w 1238250"/>
                    <a:gd name="connsiteY3" fmla="*/ 757238 h 766762"/>
                    <a:gd name="connsiteX4" fmla="*/ 233363 w 1238250"/>
                    <a:gd name="connsiteY4" fmla="*/ 0 h 766762"/>
                    <a:gd name="connsiteX0" fmla="*/ 233363 w 1238250"/>
                    <a:gd name="connsiteY0" fmla="*/ 0 h 773376"/>
                    <a:gd name="connsiteX1" fmla="*/ 0 w 1238250"/>
                    <a:gd name="connsiteY1" fmla="*/ 4763 h 773376"/>
                    <a:gd name="connsiteX2" fmla="*/ 952500 w 1238250"/>
                    <a:gd name="connsiteY2" fmla="*/ 766762 h 773376"/>
                    <a:gd name="connsiteX3" fmla="*/ 1238250 w 1238250"/>
                    <a:gd name="connsiteY3" fmla="*/ 771525 h 773376"/>
                    <a:gd name="connsiteX4" fmla="*/ 233363 w 1238250"/>
                    <a:gd name="connsiteY4" fmla="*/ 0 h 773376"/>
                    <a:gd name="connsiteX0" fmla="*/ 233363 w 1238250"/>
                    <a:gd name="connsiteY0" fmla="*/ 0 h 766762"/>
                    <a:gd name="connsiteX1" fmla="*/ 0 w 1238250"/>
                    <a:gd name="connsiteY1" fmla="*/ 4763 h 766762"/>
                    <a:gd name="connsiteX2" fmla="*/ 952500 w 1238250"/>
                    <a:gd name="connsiteY2" fmla="*/ 766762 h 766762"/>
                    <a:gd name="connsiteX3" fmla="*/ 1238250 w 1238250"/>
                    <a:gd name="connsiteY3" fmla="*/ 757236 h 766762"/>
                    <a:gd name="connsiteX4" fmla="*/ 233363 w 1238250"/>
                    <a:gd name="connsiteY4" fmla="*/ 0 h 766762"/>
                    <a:gd name="connsiteX0" fmla="*/ 233363 w 1238250"/>
                    <a:gd name="connsiteY0" fmla="*/ 0 h 773375"/>
                    <a:gd name="connsiteX1" fmla="*/ 0 w 1238250"/>
                    <a:gd name="connsiteY1" fmla="*/ 4763 h 773375"/>
                    <a:gd name="connsiteX2" fmla="*/ 952500 w 1238250"/>
                    <a:gd name="connsiteY2" fmla="*/ 766762 h 773375"/>
                    <a:gd name="connsiteX3" fmla="*/ 1238250 w 1238250"/>
                    <a:gd name="connsiteY3" fmla="*/ 771523 h 773375"/>
                    <a:gd name="connsiteX4" fmla="*/ 233363 w 1238250"/>
                    <a:gd name="connsiteY4" fmla="*/ 0 h 773375"/>
                    <a:gd name="connsiteX0" fmla="*/ 233363 w 1238250"/>
                    <a:gd name="connsiteY0" fmla="*/ 0 h 771523"/>
                    <a:gd name="connsiteX1" fmla="*/ 0 w 1238250"/>
                    <a:gd name="connsiteY1" fmla="*/ 4763 h 771523"/>
                    <a:gd name="connsiteX2" fmla="*/ 952500 w 1238250"/>
                    <a:gd name="connsiteY2" fmla="*/ 766762 h 771523"/>
                    <a:gd name="connsiteX3" fmla="*/ 1238250 w 1238250"/>
                    <a:gd name="connsiteY3" fmla="*/ 771523 h 771523"/>
                    <a:gd name="connsiteX4" fmla="*/ 233363 w 1238250"/>
                    <a:gd name="connsiteY4" fmla="*/ 0 h 771523"/>
                    <a:gd name="connsiteX0" fmla="*/ 233363 w 1238250"/>
                    <a:gd name="connsiteY0" fmla="*/ 0 h 771523"/>
                    <a:gd name="connsiteX1" fmla="*/ 0 w 1238250"/>
                    <a:gd name="connsiteY1" fmla="*/ 23466 h 771523"/>
                    <a:gd name="connsiteX2" fmla="*/ 952500 w 1238250"/>
                    <a:gd name="connsiteY2" fmla="*/ 766762 h 771523"/>
                    <a:gd name="connsiteX3" fmla="*/ 1238250 w 1238250"/>
                    <a:gd name="connsiteY3" fmla="*/ 771523 h 771523"/>
                    <a:gd name="connsiteX4" fmla="*/ 233363 w 1238250"/>
                    <a:gd name="connsiteY4" fmla="*/ 0 h 771523"/>
                    <a:gd name="connsiteX0" fmla="*/ 233363 w 1238250"/>
                    <a:gd name="connsiteY0" fmla="*/ 0 h 757496"/>
                    <a:gd name="connsiteX1" fmla="*/ 0 w 1238250"/>
                    <a:gd name="connsiteY1" fmla="*/ 9439 h 757496"/>
                    <a:gd name="connsiteX2" fmla="*/ 952500 w 1238250"/>
                    <a:gd name="connsiteY2" fmla="*/ 752735 h 757496"/>
                    <a:gd name="connsiteX3" fmla="*/ 1238250 w 1238250"/>
                    <a:gd name="connsiteY3" fmla="*/ 757496 h 757496"/>
                    <a:gd name="connsiteX4" fmla="*/ 233363 w 1238250"/>
                    <a:gd name="connsiteY4" fmla="*/ 0 h 757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0" h="757496">
                      <a:moveTo>
                        <a:pt x="233363" y="0"/>
                      </a:moveTo>
                      <a:lnTo>
                        <a:pt x="0" y="9439"/>
                      </a:lnTo>
                      <a:lnTo>
                        <a:pt x="952500" y="752735"/>
                      </a:lnTo>
                      <a:cubicBezTo>
                        <a:pt x="1060450" y="744798"/>
                        <a:pt x="1035049" y="751145"/>
                        <a:pt x="1238250" y="757496"/>
                      </a:cubicBezTo>
                      <a:lnTo>
                        <a:pt x="233363" y="0"/>
                      </a:lnTo>
                      <a:close/>
                    </a:path>
                  </a:pathLst>
                </a:custGeom>
                <a:solidFill>
                  <a:srgbClr val="0099CC"/>
                </a:solidFill>
                <a:ln w="25400" cap="flat" cmpd="sng" algn="ctr">
                  <a:noFill/>
                  <a:prstDash val="solid"/>
                </a:ln>
                <a:effectLst/>
              </p:spPr>
              <p:txBody>
                <a:bodyPr anchor="ctr"/>
                <a:lstStyle/>
                <a:p>
                  <a:pPr algn="ctr" eaLnBrk="1" fontAlgn="auto" hangingPunct="1">
                    <a:spcBef>
                      <a:spcPts val="0"/>
                    </a:spcBef>
                    <a:spcAft>
                      <a:spcPts val="0"/>
                    </a:spcAft>
                    <a:defRPr/>
                  </a:pPr>
                  <a:endParaRPr lang="en-US" sz="2400" kern="0">
                    <a:solidFill>
                      <a:sysClr val="window" lastClr="FFFFFF"/>
                    </a:solidFill>
                    <a:latin typeface="Arial" panose="020B0604020202020204" pitchFamily="34" charset="0"/>
                    <a:cs typeface="Arial" panose="020B0604020202020204" pitchFamily="34" charset="0"/>
                  </a:endParaRPr>
                </a:p>
              </p:txBody>
            </p:sp>
            <p:sp>
              <p:nvSpPr>
                <p:cNvPr id="43" name="Rectangle 65"/>
                <p:cNvSpPr>
                  <a:spLocks noChangeArrowheads="1"/>
                </p:cNvSpPr>
                <p:nvPr/>
              </p:nvSpPr>
              <p:spPr bwMode="auto">
                <a:xfrm>
                  <a:off x="1296825" y="5178575"/>
                  <a:ext cx="289686" cy="1351389"/>
                </a:xfrm>
                <a:prstGeom prst="rect">
                  <a:avLst/>
                </a:prstGeom>
                <a:solidFill>
                  <a:srgbClr val="33CCFF"/>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eaLnBrk="1" hangingPunct="1">
                    <a:lnSpc>
                      <a:spcPct val="100000"/>
                    </a:lnSpc>
                    <a:spcBef>
                      <a:spcPct val="0"/>
                    </a:spcBef>
                    <a:buClrTx/>
                    <a:buSzTx/>
                    <a:buFontTx/>
                    <a:buNone/>
                  </a:pPr>
                  <a:endParaRPr lang="en-US" altLang="en-US" sz="2400">
                    <a:solidFill>
                      <a:srgbClr val="FFFFFF"/>
                    </a:solidFill>
                    <a:latin typeface="Arial" panose="020B0604020202020204" pitchFamily="34" charset="0"/>
                    <a:cs typeface="Arial" panose="020B0604020202020204" pitchFamily="34" charset="0"/>
                  </a:endParaRPr>
                </a:p>
              </p:txBody>
            </p:sp>
          </p:grpSp>
          <p:sp>
            <p:nvSpPr>
              <p:cNvPr id="40" name="Right Arrow 62"/>
              <p:cNvSpPr>
                <a:spLocks noChangeArrowheads="1"/>
              </p:cNvSpPr>
              <p:nvPr/>
            </p:nvSpPr>
            <p:spPr bwMode="auto">
              <a:xfrm rot="-5245926">
                <a:off x="3947358" y="5684800"/>
                <a:ext cx="267240" cy="219835"/>
              </a:xfrm>
              <a:prstGeom prst="rightArrow">
                <a:avLst>
                  <a:gd name="adj1" fmla="val 13889"/>
                  <a:gd name="adj2" fmla="val 53702"/>
                </a:avLst>
              </a:prstGeom>
              <a:solidFill>
                <a:srgbClr val="33CCFF"/>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eaLnBrk="1" hangingPunct="1">
                  <a:lnSpc>
                    <a:spcPct val="100000"/>
                  </a:lnSpc>
                  <a:spcBef>
                    <a:spcPct val="0"/>
                  </a:spcBef>
                  <a:buClrTx/>
                  <a:buSzTx/>
                  <a:buFontTx/>
                  <a:buNone/>
                </a:pPr>
                <a:endParaRPr lang="en-US" altLang="en-US" sz="2400">
                  <a:solidFill>
                    <a:srgbClr val="FFFFFF"/>
                  </a:solidFill>
                  <a:latin typeface="Arial" panose="020B0604020202020204" pitchFamily="34" charset="0"/>
                  <a:cs typeface="Arial" panose="020B0604020202020204" pitchFamily="34" charset="0"/>
                </a:endParaRPr>
              </a:p>
            </p:txBody>
          </p:sp>
        </p:grpSp>
        <p:sp>
          <p:nvSpPr>
            <p:cNvPr id="63" name="TextBox 62"/>
            <p:cNvSpPr txBox="1"/>
            <p:nvPr/>
          </p:nvSpPr>
          <p:spPr>
            <a:xfrm>
              <a:off x="541338" y="1903413"/>
              <a:ext cx="1191838" cy="399493"/>
            </a:xfrm>
            <a:prstGeom prst="rect">
              <a:avLst/>
            </a:prstGeom>
            <a:noFill/>
          </p:spPr>
          <p:txBody>
            <a:bodyPr wrap="none">
              <a:spAutoFit/>
            </a:bodyPr>
            <a:lstStyle/>
            <a:p>
              <a:pPr eaLnBrk="1" fontAlgn="auto" hangingPunct="1">
                <a:lnSpc>
                  <a:spcPts val="1700"/>
                </a:lnSpc>
                <a:spcBef>
                  <a:spcPts val="0"/>
                </a:spcBef>
                <a:spcAft>
                  <a:spcPts val="0"/>
                </a:spcAft>
                <a:defRPr/>
              </a:pPr>
              <a:r>
                <a:rPr lang="en-US" sz="2400" i="1" kern="0" dirty="0">
                  <a:solidFill>
                    <a:prstClr val="black"/>
                  </a:solidFill>
                  <a:latin typeface="Arial" panose="020B0604020202020204" pitchFamily="34" charset="0"/>
                  <a:cs typeface="Arial" panose="020B0604020202020204" pitchFamily="34" charset="0"/>
                </a:rPr>
                <a:t>L</a:t>
              </a:r>
              <a:r>
                <a:rPr lang="en-US" sz="2400" kern="0" dirty="0">
                  <a:solidFill>
                    <a:prstClr val="black"/>
                  </a:solidFill>
                  <a:latin typeface="Arial" panose="020B0604020202020204" pitchFamily="34" charset="0"/>
                  <a:cs typeface="Arial" panose="020B0604020202020204" pitchFamily="34" charset="0"/>
                </a:rPr>
                <a:t> bits</a:t>
              </a:r>
            </a:p>
            <a:p>
              <a:pPr eaLnBrk="1" fontAlgn="auto" hangingPunct="1">
                <a:lnSpc>
                  <a:spcPts val="1700"/>
                </a:lnSpc>
                <a:spcBef>
                  <a:spcPts val="0"/>
                </a:spcBef>
                <a:spcAft>
                  <a:spcPts val="0"/>
                </a:spcAft>
                <a:defRPr/>
              </a:pPr>
              <a:r>
                <a:rPr lang="en-US" sz="2400" kern="0" dirty="0">
                  <a:solidFill>
                    <a:prstClr val="black"/>
                  </a:solidFill>
                  <a:latin typeface="Arial" panose="020B0604020202020204" pitchFamily="34" charset="0"/>
                  <a:cs typeface="Arial" panose="020B0604020202020204" pitchFamily="34" charset="0"/>
                </a:rPr>
                <a:t>per packet</a:t>
              </a:r>
            </a:p>
          </p:txBody>
        </p:sp>
        <p:sp>
          <p:nvSpPr>
            <p:cNvPr id="64" name="TextBox 63"/>
            <p:cNvSpPr txBox="1"/>
            <p:nvPr/>
          </p:nvSpPr>
          <p:spPr>
            <a:xfrm>
              <a:off x="5334000" y="2898775"/>
              <a:ext cx="726736" cy="339112"/>
            </a:xfrm>
            <a:prstGeom prst="rect">
              <a:avLst/>
            </a:prstGeom>
            <a:noFill/>
          </p:spPr>
          <p:txBody>
            <a:bodyPr wrap="none">
              <a:spAutoFit/>
            </a:bodyPr>
            <a:lstStyle/>
            <a:p>
              <a:pPr eaLnBrk="1" fontAlgn="auto" hangingPunct="1">
                <a:spcBef>
                  <a:spcPts val="0"/>
                </a:spcBef>
                <a:spcAft>
                  <a:spcPts val="0"/>
                </a:spcAft>
                <a:defRPr/>
              </a:pPr>
              <a:r>
                <a:rPr lang="en-US" sz="2400" i="1" kern="0" dirty="0">
                  <a:solidFill>
                    <a:prstClr val="black"/>
                  </a:solidFill>
                  <a:latin typeface="Arial" panose="020B0604020202020204" pitchFamily="34" charset="0"/>
                  <a:cs typeface="Arial" panose="020B0604020202020204" pitchFamily="34" charset="0"/>
                </a:rPr>
                <a:t>R</a:t>
              </a:r>
              <a:r>
                <a:rPr lang="en-US" sz="2400" kern="0" dirty="0">
                  <a:solidFill>
                    <a:prstClr val="black"/>
                  </a:solidFill>
                  <a:latin typeface="Arial" panose="020B0604020202020204" pitchFamily="34" charset="0"/>
                  <a:cs typeface="Arial" panose="020B0604020202020204" pitchFamily="34" charset="0"/>
                </a:rPr>
                <a:t> bps</a:t>
              </a:r>
            </a:p>
          </p:txBody>
        </p:sp>
      </p:grpSp>
    </p:spTree>
    <p:extLst>
      <p:ext uri="{BB962C8B-B14F-4D97-AF65-F5344CB8AC3E}">
        <p14:creationId xmlns:p14="http://schemas.microsoft.com/office/powerpoint/2010/main" val="1892811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471" y="154983"/>
            <a:ext cx="6586822" cy="883403"/>
          </a:xfrm>
        </p:spPr>
        <p:txBody>
          <a:bodyPr>
            <a:normAutofit fontScale="90000"/>
          </a:bodyPr>
          <a:lstStyle/>
          <a:p>
            <a:r>
              <a:rPr lang="en-US" b="1" dirty="0"/>
              <a:t>Routers</a:t>
            </a:r>
            <a:r>
              <a:rPr lang="en-US" dirty="0"/>
              <a:t> form the network core</a:t>
            </a:r>
          </a:p>
        </p:txBody>
      </p:sp>
      <p:sp>
        <p:nvSpPr>
          <p:cNvPr id="3" name="Content Placeholder 2"/>
          <p:cNvSpPr>
            <a:spLocks noGrp="1"/>
          </p:cNvSpPr>
          <p:nvPr>
            <p:ph idx="1"/>
          </p:nvPr>
        </p:nvSpPr>
        <p:spPr>
          <a:xfrm>
            <a:off x="263471" y="1146875"/>
            <a:ext cx="6300459" cy="5301416"/>
          </a:xfrm>
        </p:spPr>
        <p:txBody>
          <a:bodyPr/>
          <a:lstStyle/>
          <a:p>
            <a:pPr marL="0" indent="0">
              <a:buNone/>
            </a:pPr>
            <a:r>
              <a:rPr lang="en-US" dirty="0"/>
              <a:t>Routers have two responsibilities:</a:t>
            </a:r>
          </a:p>
          <a:p>
            <a:r>
              <a:rPr lang="en-US" i="1" dirty="0">
                <a:solidFill>
                  <a:schemeClr val="accent6"/>
                </a:solidFill>
              </a:rPr>
              <a:t>Distributed routing algorithms </a:t>
            </a:r>
            <a:r>
              <a:rPr lang="en-US" dirty="0"/>
              <a:t>to determine which address ranges are most quickly reachable on each of its outbound links.</a:t>
            </a:r>
          </a:p>
          <a:p>
            <a:r>
              <a:rPr lang="en-US" i="1" dirty="0">
                <a:solidFill>
                  <a:schemeClr val="accent6"/>
                </a:solidFill>
              </a:rPr>
              <a:t>Packet forwarding</a:t>
            </a:r>
            <a:r>
              <a:rPr lang="en-US" i="1" dirty="0"/>
              <a:t>, </a:t>
            </a:r>
            <a:r>
              <a:rPr lang="en-US" dirty="0"/>
              <a:t>to direct packets according to the decisions made above.</a:t>
            </a:r>
          </a:p>
        </p:txBody>
      </p:sp>
      <p:grpSp>
        <p:nvGrpSpPr>
          <p:cNvPr id="673" name="Group 672"/>
          <p:cNvGrpSpPr/>
          <p:nvPr/>
        </p:nvGrpSpPr>
        <p:grpSpPr>
          <a:xfrm>
            <a:off x="6952407" y="154983"/>
            <a:ext cx="4950291" cy="6293308"/>
            <a:chOff x="5202238" y="1590675"/>
            <a:chExt cx="3540125" cy="4500563"/>
          </a:xfrm>
        </p:grpSpPr>
        <p:sp>
          <p:nvSpPr>
            <p:cNvPr id="172" name="Freeform 637"/>
            <p:cNvSpPr>
              <a:spLocks/>
            </p:cNvSpPr>
            <p:nvPr/>
          </p:nvSpPr>
          <p:spPr bwMode="auto">
            <a:xfrm>
              <a:off x="5202238" y="1712913"/>
              <a:ext cx="1736725" cy="1071562"/>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73" name="Group 638"/>
            <p:cNvGrpSpPr>
              <a:grpSpLocks/>
            </p:cNvGrpSpPr>
            <p:nvPr/>
          </p:nvGrpSpPr>
          <p:grpSpPr bwMode="auto">
            <a:xfrm>
              <a:off x="5370513" y="3048000"/>
              <a:ext cx="1458912" cy="933450"/>
              <a:chOff x="2889" y="1631"/>
              <a:chExt cx="980" cy="743"/>
            </a:xfrm>
          </p:grpSpPr>
          <p:sp>
            <p:nvSpPr>
              <p:cNvPr id="174" name="Rectangle 639"/>
              <p:cNvSpPr>
                <a:spLocks noChangeArrowheads="1"/>
              </p:cNvSpPr>
              <p:nvPr/>
            </p:nvSpPr>
            <p:spPr bwMode="auto">
              <a:xfrm>
                <a:off x="3046" y="1841"/>
                <a:ext cx="663" cy="53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sp>
            <p:nvSpPr>
              <p:cNvPr id="175" name="AutoShape 640"/>
              <p:cNvSpPr>
                <a:spLocks noChangeArrowheads="1"/>
              </p:cNvSpPr>
              <p:nvPr/>
            </p:nvSpPr>
            <p:spPr bwMode="auto">
              <a:xfrm>
                <a:off x="2889" y="1631"/>
                <a:ext cx="980" cy="253"/>
              </a:xfrm>
              <a:prstGeom prst="triangle">
                <a:avLst>
                  <a:gd name="adj" fmla="val 50000"/>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solidFill>
                    <a:srgbClr val="00CCFF"/>
                  </a:solidFill>
                  <a:latin typeface="Arial" charset="0"/>
                </a:endParaRPr>
              </a:p>
            </p:txBody>
          </p:sp>
        </p:grpSp>
        <p:sp>
          <p:nvSpPr>
            <p:cNvPr id="176" name="Freeform 641"/>
            <p:cNvSpPr>
              <a:spLocks/>
            </p:cNvSpPr>
            <p:nvPr/>
          </p:nvSpPr>
          <p:spPr bwMode="auto">
            <a:xfrm>
              <a:off x="5364163" y="4425950"/>
              <a:ext cx="3225800" cy="1665288"/>
            </a:xfrm>
            <a:custGeom>
              <a:avLst/>
              <a:gdLst>
                <a:gd name="T0" fmla="*/ 2147483646 w 2032"/>
                <a:gd name="T1" fmla="*/ 2147483646 h 1049"/>
                <a:gd name="T2" fmla="*/ 2147483646 w 2032"/>
                <a:gd name="T3" fmla="*/ 2147483646 h 1049"/>
                <a:gd name="T4" fmla="*/ 2147483646 w 2032"/>
                <a:gd name="T5" fmla="*/ 2147483646 h 1049"/>
                <a:gd name="T6" fmla="*/ 2147483646 w 2032"/>
                <a:gd name="T7" fmla="*/ 2147483646 h 1049"/>
                <a:gd name="T8" fmla="*/ 2147483646 w 2032"/>
                <a:gd name="T9" fmla="*/ 2147483646 h 1049"/>
                <a:gd name="T10" fmla="*/ 2147483646 w 2032"/>
                <a:gd name="T11" fmla="*/ 2147483646 h 1049"/>
                <a:gd name="T12" fmla="*/ 2147483646 w 2032"/>
                <a:gd name="T13" fmla="*/ 2147483646 h 1049"/>
                <a:gd name="T14" fmla="*/ 2147483646 w 2032"/>
                <a:gd name="T15" fmla="*/ 2147483646 h 1049"/>
                <a:gd name="T16" fmla="*/ 2147483646 w 2032"/>
                <a:gd name="T17" fmla="*/ 2147483646 h 1049"/>
                <a:gd name="T18" fmla="*/ 2147483646 w 2032"/>
                <a:gd name="T19" fmla="*/ 2147483646 h 1049"/>
                <a:gd name="T20" fmla="*/ 2147483646 w 2032"/>
                <a:gd name="T21" fmla="*/ 2147483646 h 1049"/>
                <a:gd name="T22" fmla="*/ 2147483646 w 2032"/>
                <a:gd name="T23" fmla="*/ 2147483646 h 1049"/>
                <a:gd name="T24" fmla="*/ 2147483646 w 2032"/>
                <a:gd name="T25" fmla="*/ 2147483646 h 1049"/>
                <a:gd name="T26" fmla="*/ 2147483646 w 2032"/>
                <a:gd name="T27" fmla="*/ 2147483646 h 1049"/>
                <a:gd name="T28" fmla="*/ 2147483646 w 2032"/>
                <a:gd name="T29" fmla="*/ 2147483646 h 1049"/>
                <a:gd name="T30" fmla="*/ 2147483646 w 2032"/>
                <a:gd name="T31" fmla="*/ 2147483646 h 10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32"/>
                <a:gd name="T49" fmla="*/ 0 h 1049"/>
                <a:gd name="T50" fmla="*/ 2032 w 2032"/>
                <a:gd name="T51" fmla="*/ 1049 h 10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32" h="1049">
                  <a:moveTo>
                    <a:pt x="1044" y="26"/>
                  </a:moveTo>
                  <a:cubicBezTo>
                    <a:pt x="959" y="45"/>
                    <a:pt x="924" y="118"/>
                    <a:pt x="847" y="125"/>
                  </a:cubicBezTo>
                  <a:cubicBezTo>
                    <a:pt x="770" y="132"/>
                    <a:pt x="697" y="61"/>
                    <a:pt x="580" y="68"/>
                  </a:cubicBezTo>
                  <a:cubicBezTo>
                    <a:pt x="463" y="75"/>
                    <a:pt x="232" y="119"/>
                    <a:pt x="143" y="170"/>
                  </a:cubicBezTo>
                  <a:cubicBezTo>
                    <a:pt x="54" y="221"/>
                    <a:pt x="65" y="289"/>
                    <a:pt x="48" y="374"/>
                  </a:cubicBezTo>
                  <a:cubicBezTo>
                    <a:pt x="31" y="459"/>
                    <a:pt x="0" y="618"/>
                    <a:pt x="41" y="680"/>
                  </a:cubicBezTo>
                  <a:cubicBezTo>
                    <a:pt x="82" y="742"/>
                    <a:pt x="191" y="709"/>
                    <a:pt x="294" y="744"/>
                  </a:cubicBezTo>
                  <a:cubicBezTo>
                    <a:pt x="397" y="779"/>
                    <a:pt x="527" y="849"/>
                    <a:pt x="660" y="893"/>
                  </a:cubicBezTo>
                  <a:cubicBezTo>
                    <a:pt x="793" y="938"/>
                    <a:pt x="944" y="991"/>
                    <a:pt x="1088" y="1014"/>
                  </a:cubicBezTo>
                  <a:cubicBezTo>
                    <a:pt x="1232" y="1036"/>
                    <a:pt x="1401" y="1049"/>
                    <a:pt x="1525" y="1031"/>
                  </a:cubicBezTo>
                  <a:cubicBezTo>
                    <a:pt x="1649" y="1012"/>
                    <a:pt x="1749" y="960"/>
                    <a:pt x="1831" y="907"/>
                  </a:cubicBezTo>
                  <a:cubicBezTo>
                    <a:pt x="1913" y="855"/>
                    <a:pt x="1998" y="824"/>
                    <a:pt x="2015" y="714"/>
                  </a:cubicBezTo>
                  <a:cubicBezTo>
                    <a:pt x="2032" y="604"/>
                    <a:pt x="1990" y="350"/>
                    <a:pt x="1931" y="251"/>
                  </a:cubicBezTo>
                  <a:cubicBezTo>
                    <a:pt x="1872" y="151"/>
                    <a:pt x="1754" y="153"/>
                    <a:pt x="1658" y="114"/>
                  </a:cubicBezTo>
                  <a:cubicBezTo>
                    <a:pt x="1562" y="76"/>
                    <a:pt x="1457" y="30"/>
                    <a:pt x="1355" y="15"/>
                  </a:cubicBezTo>
                  <a:cubicBezTo>
                    <a:pt x="1253" y="0"/>
                    <a:pt x="1129" y="8"/>
                    <a:pt x="1044" y="26"/>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 name="Line 642"/>
            <p:cNvSpPr>
              <a:spLocks noChangeShapeType="1"/>
            </p:cNvSpPr>
            <p:nvPr/>
          </p:nvSpPr>
          <p:spPr bwMode="auto">
            <a:xfrm rot="16200000">
              <a:off x="7845425" y="5162551"/>
              <a:ext cx="523875" cy="1397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8" name="Line 643"/>
            <p:cNvSpPr>
              <a:spLocks noChangeShapeType="1"/>
            </p:cNvSpPr>
            <p:nvPr/>
          </p:nvSpPr>
          <p:spPr bwMode="auto">
            <a:xfrm rot="5400000" flipV="1">
              <a:off x="7991475" y="5443538"/>
              <a:ext cx="3175" cy="85725"/>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9" name="Line 644"/>
            <p:cNvSpPr>
              <a:spLocks noChangeShapeType="1"/>
            </p:cNvSpPr>
            <p:nvPr/>
          </p:nvSpPr>
          <p:spPr bwMode="auto">
            <a:xfrm rot="16200000">
              <a:off x="8177213" y="5119688"/>
              <a:ext cx="0" cy="1143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0" name="Line 646"/>
            <p:cNvSpPr>
              <a:spLocks noChangeShapeType="1"/>
            </p:cNvSpPr>
            <p:nvPr/>
          </p:nvSpPr>
          <p:spPr bwMode="auto">
            <a:xfrm>
              <a:off x="6100763" y="4776788"/>
              <a:ext cx="212725" cy="984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 name="Line 647"/>
            <p:cNvSpPr>
              <a:spLocks noChangeShapeType="1"/>
            </p:cNvSpPr>
            <p:nvPr/>
          </p:nvSpPr>
          <p:spPr bwMode="auto">
            <a:xfrm flipV="1">
              <a:off x="5842000" y="5040313"/>
              <a:ext cx="390525" cy="730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 name="Line 650"/>
            <p:cNvSpPr>
              <a:spLocks noChangeShapeType="1"/>
            </p:cNvSpPr>
            <p:nvPr/>
          </p:nvSpPr>
          <p:spPr bwMode="auto">
            <a:xfrm flipH="1">
              <a:off x="6267450" y="5087938"/>
              <a:ext cx="103188" cy="1841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 name="Line 651"/>
            <p:cNvSpPr>
              <a:spLocks noChangeShapeType="1"/>
            </p:cNvSpPr>
            <p:nvPr/>
          </p:nvSpPr>
          <p:spPr bwMode="auto">
            <a:xfrm flipH="1" flipV="1">
              <a:off x="6548438" y="5100638"/>
              <a:ext cx="114300" cy="17303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 name="Line 652"/>
            <p:cNvSpPr>
              <a:spLocks noChangeShapeType="1"/>
            </p:cNvSpPr>
            <p:nvPr/>
          </p:nvSpPr>
          <p:spPr bwMode="auto">
            <a:xfrm>
              <a:off x="6743700" y="5056188"/>
              <a:ext cx="503238" cy="2698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 name="Line 654"/>
            <p:cNvSpPr>
              <a:spLocks noChangeShapeType="1"/>
            </p:cNvSpPr>
            <p:nvPr/>
          </p:nvSpPr>
          <p:spPr bwMode="auto">
            <a:xfrm>
              <a:off x="6046788" y="3582988"/>
              <a:ext cx="234950" cy="7461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 name="Line 655"/>
            <p:cNvSpPr>
              <a:spLocks noChangeShapeType="1"/>
            </p:cNvSpPr>
            <p:nvPr/>
          </p:nvSpPr>
          <p:spPr bwMode="auto">
            <a:xfrm flipV="1">
              <a:off x="5891213" y="3736975"/>
              <a:ext cx="168275" cy="31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87" name="Group 656"/>
            <p:cNvGrpSpPr>
              <a:grpSpLocks/>
            </p:cNvGrpSpPr>
            <p:nvPr/>
          </p:nvGrpSpPr>
          <p:grpSpPr bwMode="auto">
            <a:xfrm>
              <a:off x="5611813" y="3503613"/>
              <a:ext cx="506412" cy="352425"/>
              <a:chOff x="2967" y="478"/>
              <a:chExt cx="788" cy="625"/>
            </a:xfrm>
          </p:grpSpPr>
          <p:pic>
            <p:nvPicPr>
              <p:cNvPr id="188" name="Picture 657" descr="access_point_stylized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2" y="559"/>
                <a:ext cx="576"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 name="Picture 658" descr="antenna_radiation_styl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7" y="478"/>
                <a:ext cx="78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0" name="Freeform 659"/>
            <p:cNvSpPr>
              <a:spLocks/>
            </p:cNvSpPr>
            <p:nvPr/>
          </p:nvSpPr>
          <p:spPr bwMode="auto">
            <a:xfrm>
              <a:off x="7015163" y="3530600"/>
              <a:ext cx="1314450" cy="674688"/>
            </a:xfrm>
            <a:custGeom>
              <a:avLst/>
              <a:gdLst>
                <a:gd name="T0" fmla="*/ 2147483646 w 828"/>
                <a:gd name="T1" fmla="*/ 2147483646 h 425"/>
                <a:gd name="T2" fmla="*/ 2147483646 w 828"/>
                <a:gd name="T3" fmla="*/ 2147483646 h 425"/>
                <a:gd name="T4" fmla="*/ 2147483646 w 828"/>
                <a:gd name="T5" fmla="*/ 2147483646 h 425"/>
                <a:gd name="T6" fmla="*/ 2147483646 w 828"/>
                <a:gd name="T7" fmla="*/ 2147483646 h 425"/>
                <a:gd name="T8" fmla="*/ 2147483646 w 828"/>
                <a:gd name="T9" fmla="*/ 2147483646 h 425"/>
                <a:gd name="T10" fmla="*/ 2147483646 w 828"/>
                <a:gd name="T11" fmla="*/ 2147483646 h 425"/>
                <a:gd name="T12" fmla="*/ 2147483646 w 828"/>
                <a:gd name="T13" fmla="*/ 2147483646 h 425"/>
                <a:gd name="T14" fmla="*/ 2147483646 w 828"/>
                <a:gd name="T15" fmla="*/ 2147483646 h 425"/>
                <a:gd name="T16" fmla="*/ 2147483646 w 828"/>
                <a:gd name="T17" fmla="*/ 2147483646 h 425"/>
                <a:gd name="T18" fmla="*/ 2147483646 w 828"/>
                <a:gd name="T19" fmla="*/ 2147483646 h 425"/>
                <a:gd name="T20" fmla="*/ 2147483646 w 828"/>
                <a:gd name="T21" fmla="*/ 2147483646 h 425"/>
                <a:gd name="T22" fmla="*/ 2147483646 w 828"/>
                <a:gd name="T23" fmla="*/ 2147483646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 name="Freeform 660"/>
            <p:cNvSpPr>
              <a:spLocks/>
            </p:cNvSpPr>
            <p:nvPr/>
          </p:nvSpPr>
          <p:spPr bwMode="auto">
            <a:xfrm>
              <a:off x="7011988" y="2005013"/>
              <a:ext cx="1730375" cy="1125537"/>
            </a:xfrm>
            <a:custGeom>
              <a:avLst/>
              <a:gdLst>
                <a:gd name="T0" fmla="*/ 2147483646 w 765"/>
                <a:gd name="T1" fmla="*/ 2147483646 h 459"/>
                <a:gd name="T2" fmla="*/ 2147483646 w 765"/>
                <a:gd name="T3" fmla="*/ 2147483646 h 459"/>
                <a:gd name="T4" fmla="*/ 2147483646 w 765"/>
                <a:gd name="T5" fmla="*/ 2147483646 h 459"/>
                <a:gd name="T6" fmla="*/ 2147483646 w 765"/>
                <a:gd name="T7" fmla="*/ 2147483646 h 459"/>
                <a:gd name="T8" fmla="*/ 2147483646 w 765"/>
                <a:gd name="T9" fmla="*/ 2147483646 h 459"/>
                <a:gd name="T10" fmla="*/ 2147483646 w 765"/>
                <a:gd name="T11" fmla="*/ 2147483646 h 459"/>
                <a:gd name="T12" fmla="*/ 2147483646 w 765"/>
                <a:gd name="T13" fmla="*/ 2147483646 h 459"/>
                <a:gd name="T14" fmla="*/ 2147483646 w 765"/>
                <a:gd name="T15" fmla="*/ 2147483646 h 459"/>
                <a:gd name="T16" fmla="*/ 2147483646 w 765"/>
                <a:gd name="T17" fmla="*/ 2147483646 h 459"/>
                <a:gd name="T18" fmla="*/ 2147483646 w 765"/>
                <a:gd name="T19" fmla="*/ 2147483646 h 459"/>
                <a:gd name="T20" fmla="*/ 2147483646 w 765"/>
                <a:gd name="T21" fmla="*/ 2147483646 h 459"/>
                <a:gd name="T22" fmla="*/ 2147483646 w 765"/>
                <a:gd name="T23" fmla="*/ 2147483646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 name="Line 661"/>
            <p:cNvSpPr>
              <a:spLocks noChangeShapeType="1"/>
            </p:cNvSpPr>
            <p:nvPr/>
          </p:nvSpPr>
          <p:spPr bwMode="auto">
            <a:xfrm>
              <a:off x="7396163" y="3816350"/>
              <a:ext cx="163512" cy="1206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 name="Line 662"/>
            <p:cNvSpPr>
              <a:spLocks noChangeShapeType="1"/>
            </p:cNvSpPr>
            <p:nvPr/>
          </p:nvSpPr>
          <p:spPr bwMode="auto">
            <a:xfrm>
              <a:off x="7493000" y="3736975"/>
              <a:ext cx="2794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 name="Line 663"/>
            <p:cNvSpPr>
              <a:spLocks noChangeShapeType="1"/>
            </p:cNvSpPr>
            <p:nvPr/>
          </p:nvSpPr>
          <p:spPr bwMode="auto">
            <a:xfrm flipV="1">
              <a:off x="7729538" y="3822700"/>
              <a:ext cx="134937" cy="10477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 name="Line 664"/>
            <p:cNvSpPr>
              <a:spLocks noChangeShapeType="1"/>
            </p:cNvSpPr>
            <p:nvPr/>
          </p:nvSpPr>
          <p:spPr bwMode="auto">
            <a:xfrm>
              <a:off x="6723063" y="2590800"/>
              <a:ext cx="509587" cy="317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 name="Line 665"/>
            <p:cNvSpPr>
              <a:spLocks noChangeShapeType="1"/>
            </p:cNvSpPr>
            <p:nvPr/>
          </p:nvSpPr>
          <p:spPr bwMode="auto">
            <a:xfrm>
              <a:off x="7358063" y="4700588"/>
              <a:ext cx="390525" cy="1841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 name="Line 666"/>
            <p:cNvSpPr>
              <a:spLocks noChangeShapeType="1"/>
            </p:cNvSpPr>
            <p:nvPr/>
          </p:nvSpPr>
          <p:spPr bwMode="auto">
            <a:xfrm flipV="1">
              <a:off x="6737350" y="4687888"/>
              <a:ext cx="322263" cy="19843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 name="Line 667"/>
            <p:cNvSpPr>
              <a:spLocks noChangeShapeType="1"/>
            </p:cNvSpPr>
            <p:nvPr/>
          </p:nvSpPr>
          <p:spPr bwMode="auto">
            <a:xfrm flipV="1">
              <a:off x="6780213" y="4979988"/>
              <a:ext cx="97155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 name="Line 668"/>
            <p:cNvSpPr>
              <a:spLocks noChangeShapeType="1"/>
            </p:cNvSpPr>
            <p:nvPr/>
          </p:nvSpPr>
          <p:spPr bwMode="auto">
            <a:xfrm flipV="1">
              <a:off x="7577138" y="2495550"/>
              <a:ext cx="123825" cy="8731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0" name="Line 669"/>
            <p:cNvSpPr>
              <a:spLocks noChangeShapeType="1"/>
            </p:cNvSpPr>
            <p:nvPr/>
          </p:nvSpPr>
          <p:spPr bwMode="auto">
            <a:xfrm>
              <a:off x="7405688" y="2668588"/>
              <a:ext cx="0" cy="825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1" name="Line 670"/>
            <p:cNvSpPr>
              <a:spLocks noChangeShapeType="1"/>
            </p:cNvSpPr>
            <p:nvPr/>
          </p:nvSpPr>
          <p:spPr bwMode="auto">
            <a:xfrm flipV="1">
              <a:off x="7580313" y="2562225"/>
              <a:ext cx="263525" cy="28892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 name="Line 671"/>
            <p:cNvSpPr>
              <a:spLocks noChangeShapeType="1"/>
            </p:cNvSpPr>
            <p:nvPr/>
          </p:nvSpPr>
          <p:spPr bwMode="auto">
            <a:xfrm>
              <a:off x="7942263" y="2563813"/>
              <a:ext cx="0" cy="1968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 name="Line 672"/>
            <p:cNvSpPr>
              <a:spLocks noChangeShapeType="1"/>
            </p:cNvSpPr>
            <p:nvPr/>
          </p:nvSpPr>
          <p:spPr bwMode="auto">
            <a:xfrm>
              <a:off x="7596188" y="2870200"/>
              <a:ext cx="188912"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 name="Line 673"/>
            <p:cNvSpPr>
              <a:spLocks noChangeShapeType="1"/>
            </p:cNvSpPr>
            <p:nvPr/>
          </p:nvSpPr>
          <p:spPr bwMode="auto">
            <a:xfrm>
              <a:off x="8150225" y="2860675"/>
              <a:ext cx="1778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 name="Line 674"/>
            <p:cNvSpPr>
              <a:spLocks noChangeShapeType="1"/>
            </p:cNvSpPr>
            <p:nvPr/>
          </p:nvSpPr>
          <p:spPr bwMode="auto">
            <a:xfrm flipH="1">
              <a:off x="7299325" y="2936875"/>
              <a:ext cx="98425" cy="7048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 name="Line 675"/>
            <p:cNvSpPr>
              <a:spLocks noChangeShapeType="1"/>
            </p:cNvSpPr>
            <p:nvPr/>
          </p:nvSpPr>
          <p:spPr bwMode="auto">
            <a:xfrm flipH="1">
              <a:off x="7888288" y="2936875"/>
              <a:ext cx="111125" cy="72707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 name="Line 676"/>
            <p:cNvSpPr>
              <a:spLocks noChangeShapeType="1"/>
            </p:cNvSpPr>
            <p:nvPr/>
          </p:nvSpPr>
          <p:spPr bwMode="auto">
            <a:xfrm flipV="1">
              <a:off x="7272338" y="4078288"/>
              <a:ext cx="227012" cy="43656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 name="Line 677"/>
            <p:cNvSpPr>
              <a:spLocks noChangeShapeType="1"/>
            </p:cNvSpPr>
            <p:nvPr/>
          </p:nvSpPr>
          <p:spPr bwMode="auto">
            <a:xfrm>
              <a:off x="8345488" y="2859088"/>
              <a:ext cx="177800" cy="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9" name="Group 678"/>
            <p:cNvGrpSpPr>
              <a:grpSpLocks/>
            </p:cNvGrpSpPr>
            <p:nvPr/>
          </p:nvGrpSpPr>
          <p:grpSpPr bwMode="auto">
            <a:xfrm>
              <a:off x="6053138" y="1846263"/>
              <a:ext cx="468312" cy="620712"/>
              <a:chOff x="1653" y="3023"/>
              <a:chExt cx="622" cy="911"/>
            </a:xfrm>
          </p:grpSpPr>
          <p:sp>
            <p:nvSpPr>
              <p:cNvPr id="210" name="Line 270"/>
              <p:cNvSpPr>
                <a:spLocks noChangeShapeType="1"/>
              </p:cNvSpPr>
              <p:nvPr/>
            </p:nvSpPr>
            <p:spPr bwMode="auto">
              <a:xfrm flipH="1">
                <a:off x="1766" y="3287"/>
                <a:ext cx="188" cy="586"/>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11" name="Line 271"/>
              <p:cNvSpPr>
                <a:spLocks noChangeShapeType="1"/>
              </p:cNvSpPr>
              <p:nvPr/>
            </p:nvSpPr>
            <p:spPr bwMode="auto">
              <a:xfrm>
                <a:off x="1954" y="3287"/>
                <a:ext cx="188" cy="583"/>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12" name="Line 272"/>
              <p:cNvSpPr>
                <a:spLocks noChangeShapeType="1"/>
              </p:cNvSpPr>
              <p:nvPr/>
            </p:nvSpPr>
            <p:spPr bwMode="auto">
              <a:xfrm>
                <a:off x="1766" y="3870"/>
                <a:ext cx="188" cy="64"/>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13" name="Line 273"/>
              <p:cNvSpPr>
                <a:spLocks noChangeShapeType="1"/>
              </p:cNvSpPr>
              <p:nvPr/>
            </p:nvSpPr>
            <p:spPr bwMode="auto">
              <a:xfrm flipH="1">
                <a:off x="1954" y="3870"/>
                <a:ext cx="188" cy="64"/>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14" name="Line 274"/>
              <p:cNvSpPr>
                <a:spLocks noChangeShapeType="1"/>
              </p:cNvSpPr>
              <p:nvPr/>
            </p:nvSpPr>
            <p:spPr bwMode="auto">
              <a:xfrm>
                <a:off x="1954" y="3300"/>
                <a:ext cx="0" cy="634"/>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15" name="Line 275"/>
              <p:cNvSpPr>
                <a:spLocks noChangeShapeType="1"/>
              </p:cNvSpPr>
              <p:nvPr/>
            </p:nvSpPr>
            <p:spPr bwMode="auto">
              <a:xfrm flipV="1">
                <a:off x="1766" y="3810"/>
                <a:ext cx="188" cy="63"/>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16" name="Line 276"/>
              <p:cNvSpPr>
                <a:spLocks noChangeShapeType="1"/>
              </p:cNvSpPr>
              <p:nvPr/>
            </p:nvSpPr>
            <p:spPr bwMode="auto">
              <a:xfrm flipH="1" flipV="1">
                <a:off x="1954" y="3810"/>
                <a:ext cx="188" cy="60"/>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17" name="Line 277"/>
              <p:cNvSpPr>
                <a:spLocks noChangeShapeType="1"/>
              </p:cNvSpPr>
              <p:nvPr/>
            </p:nvSpPr>
            <p:spPr bwMode="auto">
              <a:xfrm>
                <a:off x="1846" y="3618"/>
                <a:ext cx="108" cy="48"/>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18" name="Line 278"/>
              <p:cNvSpPr>
                <a:spLocks noChangeShapeType="1"/>
              </p:cNvSpPr>
              <p:nvPr/>
            </p:nvSpPr>
            <p:spPr bwMode="auto">
              <a:xfrm flipV="1">
                <a:off x="1954" y="3618"/>
                <a:ext cx="114" cy="48"/>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19" name="Line 279"/>
              <p:cNvSpPr>
                <a:spLocks noChangeShapeType="1"/>
              </p:cNvSpPr>
              <p:nvPr/>
            </p:nvSpPr>
            <p:spPr bwMode="auto">
              <a:xfrm>
                <a:off x="1810" y="3704"/>
                <a:ext cx="139" cy="65"/>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20" name="Line 280"/>
              <p:cNvSpPr>
                <a:spLocks noChangeShapeType="1"/>
              </p:cNvSpPr>
              <p:nvPr/>
            </p:nvSpPr>
            <p:spPr bwMode="auto">
              <a:xfrm flipV="1">
                <a:off x="1954" y="3717"/>
                <a:ext cx="140" cy="57"/>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21" name="Line 281"/>
              <p:cNvSpPr>
                <a:spLocks noChangeShapeType="1"/>
              </p:cNvSpPr>
              <p:nvPr/>
            </p:nvSpPr>
            <p:spPr bwMode="auto">
              <a:xfrm flipV="1">
                <a:off x="1954" y="3530"/>
                <a:ext cx="72" cy="24"/>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22" name="Line 282"/>
              <p:cNvSpPr>
                <a:spLocks noChangeShapeType="1"/>
              </p:cNvSpPr>
              <p:nvPr/>
            </p:nvSpPr>
            <p:spPr bwMode="auto">
              <a:xfrm flipV="1">
                <a:off x="1954" y="3409"/>
                <a:ext cx="45" cy="18"/>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23" name="Line 283"/>
              <p:cNvSpPr>
                <a:spLocks noChangeShapeType="1"/>
              </p:cNvSpPr>
              <p:nvPr/>
            </p:nvSpPr>
            <p:spPr bwMode="auto">
              <a:xfrm>
                <a:off x="1873" y="3522"/>
                <a:ext cx="87" cy="32"/>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24" name="Line 284"/>
              <p:cNvSpPr>
                <a:spLocks noChangeShapeType="1"/>
              </p:cNvSpPr>
              <p:nvPr/>
            </p:nvSpPr>
            <p:spPr bwMode="auto">
              <a:xfrm>
                <a:off x="1912" y="3404"/>
                <a:ext cx="50" cy="31"/>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25" name="Oval 694"/>
              <p:cNvSpPr>
                <a:spLocks noChangeArrowheads="1"/>
              </p:cNvSpPr>
              <p:nvPr/>
            </p:nvSpPr>
            <p:spPr bwMode="auto">
              <a:xfrm>
                <a:off x="1921" y="3233"/>
                <a:ext cx="63" cy="68"/>
              </a:xfrm>
              <a:prstGeom prst="ellipse">
                <a:avLst/>
              </a:prstGeom>
              <a:solidFill>
                <a:srgbClr val="808080"/>
              </a:solidFill>
              <a:ln w="9525">
                <a:solidFill>
                  <a:srgbClr val="808080"/>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pic>
            <p:nvPicPr>
              <p:cNvPr id="226" name="Picture 695" descr="cell_tower_radiation_gr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3" y="3023"/>
                <a:ext cx="622"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7" name="Group 696"/>
            <p:cNvGrpSpPr>
              <a:grpSpLocks/>
            </p:cNvGrpSpPr>
            <p:nvPr/>
          </p:nvGrpSpPr>
          <p:grpSpPr bwMode="auto">
            <a:xfrm>
              <a:off x="6289675" y="2406650"/>
              <a:ext cx="454025" cy="254000"/>
              <a:chOff x="3843" y="1516"/>
              <a:chExt cx="286" cy="160"/>
            </a:xfrm>
          </p:grpSpPr>
          <p:sp>
            <p:nvSpPr>
              <p:cNvPr id="228" name="Line 697"/>
              <p:cNvSpPr>
                <a:spLocks noChangeShapeType="1"/>
              </p:cNvSpPr>
              <p:nvPr/>
            </p:nvSpPr>
            <p:spPr bwMode="auto">
              <a:xfrm>
                <a:off x="3843" y="1516"/>
                <a:ext cx="96" cy="6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 name="Oval 407"/>
              <p:cNvSpPr>
                <a:spLocks noChangeArrowheads="1"/>
              </p:cNvSpPr>
              <p:nvPr/>
            </p:nvSpPr>
            <p:spPr bwMode="auto">
              <a:xfrm>
                <a:off x="3884" y="1616"/>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230" name="Rectangle 410"/>
              <p:cNvSpPr>
                <a:spLocks noChangeArrowheads="1"/>
              </p:cNvSpPr>
              <p:nvPr/>
            </p:nvSpPr>
            <p:spPr bwMode="auto">
              <a:xfrm>
                <a:off x="3884" y="1610"/>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231" name="Oval 411"/>
              <p:cNvSpPr>
                <a:spLocks noChangeArrowheads="1"/>
              </p:cNvSpPr>
              <p:nvPr/>
            </p:nvSpPr>
            <p:spPr bwMode="auto">
              <a:xfrm>
                <a:off x="3883" y="1569"/>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232" name="Group 701"/>
              <p:cNvGrpSpPr>
                <a:grpSpLocks/>
              </p:cNvGrpSpPr>
              <p:nvPr/>
            </p:nvGrpSpPr>
            <p:grpSpPr bwMode="auto">
              <a:xfrm>
                <a:off x="3932" y="1587"/>
                <a:ext cx="138" cy="33"/>
                <a:chOff x="2468" y="1332"/>
                <a:chExt cx="310" cy="60"/>
              </a:xfrm>
            </p:grpSpPr>
            <p:sp>
              <p:nvSpPr>
                <p:cNvPr id="235" name="Freeform 702"/>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sp>
              <p:nvSpPr>
                <p:cNvPr id="236" name="Freeform 703"/>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grpSp>
          <p:sp>
            <p:nvSpPr>
              <p:cNvPr id="233" name="Line 704"/>
              <p:cNvSpPr>
                <a:spLocks noChangeShapeType="1"/>
              </p:cNvSpPr>
              <p:nvPr/>
            </p:nvSpPr>
            <p:spPr bwMode="auto">
              <a:xfrm>
                <a:off x="3884" y="1602"/>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4" name="Line 705"/>
              <p:cNvSpPr>
                <a:spLocks noChangeShapeType="1"/>
              </p:cNvSpPr>
              <p:nvPr/>
            </p:nvSpPr>
            <p:spPr bwMode="auto">
              <a:xfrm>
                <a:off x="4127" y="1604"/>
                <a:ext cx="0" cy="4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37" name="Group 706"/>
            <p:cNvGrpSpPr>
              <a:grpSpLocks/>
            </p:cNvGrpSpPr>
            <p:nvPr/>
          </p:nvGrpSpPr>
          <p:grpSpPr bwMode="auto">
            <a:xfrm>
              <a:off x="7202488" y="2493963"/>
              <a:ext cx="390525" cy="174625"/>
              <a:chOff x="4334" y="1470"/>
              <a:chExt cx="246" cy="107"/>
            </a:xfrm>
          </p:grpSpPr>
          <p:sp>
            <p:nvSpPr>
              <p:cNvPr id="238"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239"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240"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241" name="Group 710"/>
              <p:cNvGrpSpPr>
                <a:grpSpLocks/>
              </p:cNvGrpSpPr>
              <p:nvPr/>
            </p:nvGrpSpPr>
            <p:grpSpPr bwMode="auto">
              <a:xfrm>
                <a:off x="4383" y="1488"/>
                <a:ext cx="138" cy="33"/>
                <a:chOff x="2468" y="1332"/>
                <a:chExt cx="310" cy="60"/>
              </a:xfrm>
            </p:grpSpPr>
            <p:sp>
              <p:nvSpPr>
                <p:cNvPr id="244" name="Freeform 711"/>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sp>
              <p:nvSpPr>
                <p:cNvPr id="245" name="Freeform 712"/>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grpSp>
          <p:sp>
            <p:nvSpPr>
              <p:cNvPr id="242" name="Line 713"/>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 name="Line 714"/>
              <p:cNvSpPr>
                <a:spLocks noChangeShapeType="1"/>
              </p:cNvSpPr>
              <p:nvPr/>
            </p:nvSpPr>
            <p:spPr bwMode="auto">
              <a:xfrm>
                <a:off x="4578" y="1505"/>
                <a:ext cx="0" cy="4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6" name="Group 715"/>
            <p:cNvGrpSpPr>
              <a:grpSpLocks/>
            </p:cNvGrpSpPr>
            <p:nvPr/>
          </p:nvGrpSpPr>
          <p:grpSpPr bwMode="auto">
            <a:xfrm>
              <a:off x="7213600" y="2757488"/>
              <a:ext cx="390525" cy="174625"/>
              <a:chOff x="4334" y="1470"/>
              <a:chExt cx="246" cy="107"/>
            </a:xfrm>
          </p:grpSpPr>
          <p:sp>
            <p:nvSpPr>
              <p:cNvPr id="247"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248"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249"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250" name="Group 719"/>
              <p:cNvGrpSpPr>
                <a:grpSpLocks/>
              </p:cNvGrpSpPr>
              <p:nvPr/>
            </p:nvGrpSpPr>
            <p:grpSpPr bwMode="auto">
              <a:xfrm>
                <a:off x="4383" y="1488"/>
                <a:ext cx="138" cy="33"/>
                <a:chOff x="2468" y="1332"/>
                <a:chExt cx="310" cy="60"/>
              </a:xfrm>
            </p:grpSpPr>
            <p:sp>
              <p:nvSpPr>
                <p:cNvPr id="253" name="Freeform 72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sp>
              <p:nvSpPr>
                <p:cNvPr id="254" name="Freeform 72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grpSp>
          <p:sp>
            <p:nvSpPr>
              <p:cNvPr id="251" name="Line 722"/>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2" name="Line 723"/>
              <p:cNvSpPr>
                <a:spLocks noChangeShapeType="1"/>
              </p:cNvSpPr>
              <p:nvPr/>
            </p:nvSpPr>
            <p:spPr bwMode="auto">
              <a:xfrm>
                <a:off x="4578" y="1505"/>
                <a:ext cx="0" cy="4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5" name="Group 724"/>
            <p:cNvGrpSpPr>
              <a:grpSpLocks/>
            </p:cNvGrpSpPr>
            <p:nvPr/>
          </p:nvGrpSpPr>
          <p:grpSpPr bwMode="auto">
            <a:xfrm>
              <a:off x="7762875" y="2759075"/>
              <a:ext cx="390525" cy="174625"/>
              <a:chOff x="4334" y="1470"/>
              <a:chExt cx="246" cy="107"/>
            </a:xfrm>
          </p:grpSpPr>
          <p:sp>
            <p:nvSpPr>
              <p:cNvPr id="256"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257"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258"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259" name="Group 728"/>
              <p:cNvGrpSpPr>
                <a:grpSpLocks/>
              </p:cNvGrpSpPr>
              <p:nvPr/>
            </p:nvGrpSpPr>
            <p:grpSpPr bwMode="auto">
              <a:xfrm>
                <a:off x="4383" y="1488"/>
                <a:ext cx="138" cy="33"/>
                <a:chOff x="2468" y="1332"/>
                <a:chExt cx="310" cy="60"/>
              </a:xfrm>
            </p:grpSpPr>
            <p:sp>
              <p:nvSpPr>
                <p:cNvPr id="262" name="Freeform 729"/>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sp>
              <p:nvSpPr>
                <p:cNvPr id="263" name="Freeform 730"/>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grpSp>
          <p:sp>
            <p:nvSpPr>
              <p:cNvPr id="260" name="Line 731"/>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 name="Line 732"/>
              <p:cNvSpPr>
                <a:spLocks noChangeShapeType="1"/>
              </p:cNvSpPr>
              <p:nvPr/>
            </p:nvSpPr>
            <p:spPr bwMode="auto">
              <a:xfrm>
                <a:off x="4578" y="1505"/>
                <a:ext cx="0" cy="4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4" name="Group 733"/>
            <p:cNvGrpSpPr>
              <a:grpSpLocks/>
            </p:cNvGrpSpPr>
            <p:nvPr/>
          </p:nvGrpSpPr>
          <p:grpSpPr bwMode="auto">
            <a:xfrm>
              <a:off x="7689850" y="2393950"/>
              <a:ext cx="390525" cy="174625"/>
              <a:chOff x="4334" y="1470"/>
              <a:chExt cx="246" cy="107"/>
            </a:xfrm>
          </p:grpSpPr>
          <p:sp>
            <p:nvSpPr>
              <p:cNvPr id="265"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266"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267"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268" name="Group 737"/>
              <p:cNvGrpSpPr>
                <a:grpSpLocks/>
              </p:cNvGrpSpPr>
              <p:nvPr/>
            </p:nvGrpSpPr>
            <p:grpSpPr bwMode="auto">
              <a:xfrm>
                <a:off x="4383" y="1488"/>
                <a:ext cx="138" cy="33"/>
                <a:chOff x="2468" y="1332"/>
                <a:chExt cx="310" cy="60"/>
              </a:xfrm>
            </p:grpSpPr>
            <p:sp>
              <p:nvSpPr>
                <p:cNvPr id="271" name="Freeform 7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sp>
              <p:nvSpPr>
                <p:cNvPr id="272" name="Freeform 7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grpSp>
          <p:sp>
            <p:nvSpPr>
              <p:cNvPr id="269" name="Line 740"/>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0" name="Line 741"/>
              <p:cNvSpPr>
                <a:spLocks noChangeShapeType="1"/>
              </p:cNvSpPr>
              <p:nvPr/>
            </p:nvSpPr>
            <p:spPr bwMode="auto">
              <a:xfrm>
                <a:off x="4578" y="1505"/>
                <a:ext cx="0" cy="4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73" name="Group 742"/>
            <p:cNvGrpSpPr>
              <a:grpSpLocks/>
            </p:cNvGrpSpPr>
            <p:nvPr/>
          </p:nvGrpSpPr>
          <p:grpSpPr bwMode="auto">
            <a:xfrm>
              <a:off x="7737475" y="3644900"/>
              <a:ext cx="492125" cy="206375"/>
              <a:chOff x="4334" y="1470"/>
              <a:chExt cx="246" cy="107"/>
            </a:xfrm>
          </p:grpSpPr>
          <p:sp>
            <p:nvSpPr>
              <p:cNvPr id="274"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275"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276"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277" name="Group 746"/>
              <p:cNvGrpSpPr>
                <a:grpSpLocks/>
              </p:cNvGrpSpPr>
              <p:nvPr/>
            </p:nvGrpSpPr>
            <p:grpSpPr bwMode="auto">
              <a:xfrm>
                <a:off x="4383" y="1488"/>
                <a:ext cx="138" cy="33"/>
                <a:chOff x="2468" y="1332"/>
                <a:chExt cx="310" cy="60"/>
              </a:xfrm>
            </p:grpSpPr>
            <p:sp>
              <p:nvSpPr>
                <p:cNvPr id="280" name="Freeform 747"/>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sp>
              <p:nvSpPr>
                <p:cNvPr id="281" name="Freeform 748"/>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grpSp>
          <p:sp>
            <p:nvSpPr>
              <p:cNvPr id="278" name="Line 749"/>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 name="Line 750"/>
              <p:cNvSpPr>
                <a:spLocks noChangeShapeType="1"/>
              </p:cNvSpPr>
              <p:nvPr/>
            </p:nvSpPr>
            <p:spPr bwMode="auto">
              <a:xfrm>
                <a:off x="4578" y="1505"/>
                <a:ext cx="0" cy="4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82" name="Line 751"/>
            <p:cNvSpPr>
              <a:spLocks noChangeShapeType="1"/>
            </p:cNvSpPr>
            <p:nvPr/>
          </p:nvSpPr>
          <p:spPr bwMode="auto">
            <a:xfrm>
              <a:off x="6427788" y="3743325"/>
              <a:ext cx="67945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83" name="Group 752"/>
            <p:cNvGrpSpPr>
              <a:grpSpLocks/>
            </p:cNvGrpSpPr>
            <p:nvPr/>
          </p:nvGrpSpPr>
          <p:grpSpPr bwMode="auto">
            <a:xfrm>
              <a:off x="7086600" y="3632200"/>
              <a:ext cx="492125" cy="206375"/>
              <a:chOff x="4334" y="1470"/>
              <a:chExt cx="246" cy="107"/>
            </a:xfrm>
          </p:grpSpPr>
          <p:sp>
            <p:nvSpPr>
              <p:cNvPr id="284"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285"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286"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287" name="Group 756"/>
              <p:cNvGrpSpPr>
                <a:grpSpLocks/>
              </p:cNvGrpSpPr>
              <p:nvPr/>
            </p:nvGrpSpPr>
            <p:grpSpPr bwMode="auto">
              <a:xfrm>
                <a:off x="4383" y="1488"/>
                <a:ext cx="138" cy="33"/>
                <a:chOff x="2468" y="1332"/>
                <a:chExt cx="310" cy="60"/>
              </a:xfrm>
            </p:grpSpPr>
            <p:sp>
              <p:nvSpPr>
                <p:cNvPr id="290" name="Freeform 757"/>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sp>
              <p:nvSpPr>
                <p:cNvPr id="291" name="Freeform 758"/>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grpSp>
          <p:sp>
            <p:nvSpPr>
              <p:cNvPr id="288" name="Line 759"/>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 name="Line 760"/>
              <p:cNvSpPr>
                <a:spLocks noChangeShapeType="1"/>
              </p:cNvSpPr>
              <p:nvPr/>
            </p:nvSpPr>
            <p:spPr bwMode="auto">
              <a:xfrm>
                <a:off x="4578" y="1505"/>
                <a:ext cx="0" cy="4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92" name="Group 761"/>
            <p:cNvGrpSpPr>
              <a:grpSpLocks/>
            </p:cNvGrpSpPr>
            <p:nvPr/>
          </p:nvGrpSpPr>
          <p:grpSpPr bwMode="auto">
            <a:xfrm>
              <a:off x="7591425" y="4806950"/>
              <a:ext cx="622300" cy="244475"/>
              <a:chOff x="4334" y="1470"/>
              <a:chExt cx="246" cy="107"/>
            </a:xfrm>
          </p:grpSpPr>
          <p:sp>
            <p:nvSpPr>
              <p:cNvPr id="293"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294"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295"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296" name="Group 765"/>
              <p:cNvGrpSpPr>
                <a:grpSpLocks/>
              </p:cNvGrpSpPr>
              <p:nvPr/>
            </p:nvGrpSpPr>
            <p:grpSpPr bwMode="auto">
              <a:xfrm>
                <a:off x="4383" y="1488"/>
                <a:ext cx="138" cy="33"/>
                <a:chOff x="2468" y="1332"/>
                <a:chExt cx="310" cy="60"/>
              </a:xfrm>
            </p:grpSpPr>
            <p:sp>
              <p:nvSpPr>
                <p:cNvPr id="299" name="Freeform 766"/>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sp>
              <p:nvSpPr>
                <p:cNvPr id="300" name="Freeform 767"/>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grpSp>
          <p:sp>
            <p:nvSpPr>
              <p:cNvPr id="297" name="Line 768"/>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 name="Line 769"/>
              <p:cNvSpPr>
                <a:spLocks noChangeShapeType="1"/>
              </p:cNvSpPr>
              <p:nvPr/>
            </p:nvSpPr>
            <p:spPr bwMode="auto">
              <a:xfrm>
                <a:off x="4578" y="1505"/>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01" name="Group 770"/>
            <p:cNvGrpSpPr>
              <a:grpSpLocks/>
            </p:cNvGrpSpPr>
            <p:nvPr/>
          </p:nvGrpSpPr>
          <p:grpSpPr bwMode="auto">
            <a:xfrm>
              <a:off x="6965950" y="4508500"/>
              <a:ext cx="622300" cy="244475"/>
              <a:chOff x="4334" y="1470"/>
              <a:chExt cx="246" cy="107"/>
            </a:xfrm>
          </p:grpSpPr>
          <p:sp>
            <p:nvSpPr>
              <p:cNvPr id="302"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303"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304"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305" name="Group 774"/>
              <p:cNvGrpSpPr>
                <a:grpSpLocks/>
              </p:cNvGrpSpPr>
              <p:nvPr/>
            </p:nvGrpSpPr>
            <p:grpSpPr bwMode="auto">
              <a:xfrm>
                <a:off x="4383" y="1488"/>
                <a:ext cx="138" cy="33"/>
                <a:chOff x="2468" y="1332"/>
                <a:chExt cx="310" cy="60"/>
              </a:xfrm>
            </p:grpSpPr>
            <p:sp>
              <p:nvSpPr>
                <p:cNvPr id="308" name="Freeform 775"/>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sp>
              <p:nvSpPr>
                <p:cNvPr id="309" name="Freeform 776"/>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grpSp>
          <p:sp>
            <p:nvSpPr>
              <p:cNvPr id="306" name="Line 777"/>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 name="Line 778"/>
              <p:cNvSpPr>
                <a:spLocks noChangeShapeType="1"/>
              </p:cNvSpPr>
              <p:nvPr/>
            </p:nvSpPr>
            <p:spPr bwMode="auto">
              <a:xfrm>
                <a:off x="4578" y="1505"/>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10" name="Group 779"/>
            <p:cNvGrpSpPr>
              <a:grpSpLocks/>
            </p:cNvGrpSpPr>
            <p:nvPr/>
          </p:nvGrpSpPr>
          <p:grpSpPr bwMode="auto">
            <a:xfrm>
              <a:off x="6242050" y="4851400"/>
              <a:ext cx="622300" cy="244475"/>
              <a:chOff x="4334" y="1470"/>
              <a:chExt cx="246" cy="107"/>
            </a:xfrm>
          </p:grpSpPr>
          <p:sp>
            <p:nvSpPr>
              <p:cNvPr id="311"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312"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313"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314" name="Group 783"/>
              <p:cNvGrpSpPr>
                <a:grpSpLocks/>
              </p:cNvGrpSpPr>
              <p:nvPr/>
            </p:nvGrpSpPr>
            <p:grpSpPr bwMode="auto">
              <a:xfrm>
                <a:off x="4383" y="1488"/>
                <a:ext cx="138" cy="33"/>
                <a:chOff x="2468" y="1332"/>
                <a:chExt cx="310" cy="60"/>
              </a:xfrm>
            </p:grpSpPr>
            <p:sp>
              <p:nvSpPr>
                <p:cNvPr id="317" name="Freeform 784"/>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sp>
              <p:nvSpPr>
                <p:cNvPr id="318" name="Freeform 785"/>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grpSp>
          <p:sp>
            <p:nvSpPr>
              <p:cNvPr id="315" name="Line 786"/>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6" name="Line 787"/>
              <p:cNvSpPr>
                <a:spLocks noChangeShapeType="1"/>
              </p:cNvSpPr>
              <p:nvPr/>
            </p:nvSpPr>
            <p:spPr bwMode="auto">
              <a:xfrm>
                <a:off x="4578" y="1505"/>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19" name="Group 788"/>
            <p:cNvGrpSpPr>
              <a:grpSpLocks/>
            </p:cNvGrpSpPr>
            <p:nvPr/>
          </p:nvGrpSpPr>
          <p:grpSpPr bwMode="auto">
            <a:xfrm>
              <a:off x="6051550" y="3644900"/>
              <a:ext cx="390525" cy="171450"/>
              <a:chOff x="4334" y="1470"/>
              <a:chExt cx="246" cy="107"/>
            </a:xfrm>
          </p:grpSpPr>
          <p:sp>
            <p:nvSpPr>
              <p:cNvPr id="320"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321"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322"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323" name="Group 792"/>
              <p:cNvGrpSpPr>
                <a:grpSpLocks/>
              </p:cNvGrpSpPr>
              <p:nvPr/>
            </p:nvGrpSpPr>
            <p:grpSpPr bwMode="auto">
              <a:xfrm>
                <a:off x="4383" y="1488"/>
                <a:ext cx="138" cy="33"/>
                <a:chOff x="2468" y="1332"/>
                <a:chExt cx="310" cy="60"/>
              </a:xfrm>
            </p:grpSpPr>
            <p:sp>
              <p:nvSpPr>
                <p:cNvPr id="326" name="Freeform 793"/>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sp>
              <p:nvSpPr>
                <p:cNvPr id="327" name="Freeform 794"/>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grpSp>
          <p:sp>
            <p:nvSpPr>
              <p:cNvPr id="324" name="Line 795"/>
              <p:cNvSpPr>
                <a:spLocks noChangeShapeType="1"/>
              </p:cNvSpPr>
              <p:nvPr/>
            </p:nvSpPr>
            <p:spPr bwMode="auto">
              <a:xfrm>
                <a:off x="4335" y="1503"/>
                <a:ext cx="0" cy="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5" name="Line 796"/>
              <p:cNvSpPr>
                <a:spLocks noChangeShapeType="1"/>
              </p:cNvSpPr>
              <p:nvPr/>
            </p:nvSpPr>
            <p:spPr bwMode="auto">
              <a:xfrm>
                <a:off x="4578" y="1505"/>
                <a:ext cx="0" cy="4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28" name="Group 797"/>
            <p:cNvGrpSpPr>
              <a:grpSpLocks/>
            </p:cNvGrpSpPr>
            <p:nvPr/>
          </p:nvGrpSpPr>
          <p:grpSpPr bwMode="auto">
            <a:xfrm>
              <a:off x="7161213" y="5005388"/>
              <a:ext cx="446087" cy="422275"/>
              <a:chOff x="5072" y="3611"/>
              <a:chExt cx="459" cy="380"/>
            </a:xfrm>
          </p:grpSpPr>
          <p:grpSp>
            <p:nvGrpSpPr>
              <p:cNvPr id="329" name="Group 798"/>
              <p:cNvGrpSpPr>
                <a:grpSpLocks/>
              </p:cNvGrpSpPr>
              <p:nvPr/>
            </p:nvGrpSpPr>
            <p:grpSpPr bwMode="auto">
              <a:xfrm>
                <a:off x="5144" y="3611"/>
                <a:ext cx="387" cy="99"/>
                <a:chOff x="5030" y="2639"/>
                <a:chExt cx="387" cy="99"/>
              </a:xfrm>
            </p:grpSpPr>
            <p:sp>
              <p:nvSpPr>
                <p:cNvPr id="331" name="Freeform 799"/>
                <p:cNvSpPr>
                  <a:spLocks/>
                </p:cNvSpPr>
                <p:nvPr/>
              </p:nvSpPr>
              <p:spPr bwMode="auto">
                <a:xfrm>
                  <a:off x="5134" y="2657"/>
                  <a:ext cx="69" cy="55"/>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 name="Freeform 800"/>
                <p:cNvSpPr>
                  <a:spLocks/>
                </p:cNvSpPr>
                <p:nvPr/>
              </p:nvSpPr>
              <p:spPr bwMode="auto">
                <a:xfrm>
                  <a:off x="5252" y="2656"/>
                  <a:ext cx="47" cy="42"/>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3" name="Freeform 801"/>
                <p:cNvSpPr>
                  <a:spLocks/>
                </p:cNvSpPr>
                <p:nvPr/>
              </p:nvSpPr>
              <p:spPr bwMode="auto">
                <a:xfrm>
                  <a:off x="5089" y="2646"/>
                  <a:ext cx="114" cy="88"/>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4" name="Freeform 802"/>
                <p:cNvSpPr>
                  <a:spLocks/>
                </p:cNvSpPr>
                <p:nvPr/>
              </p:nvSpPr>
              <p:spPr bwMode="auto">
                <a:xfrm>
                  <a:off x="5250" y="2643"/>
                  <a:ext cx="99" cy="59"/>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5" name="Freeform 803"/>
                <p:cNvSpPr>
                  <a:spLocks/>
                </p:cNvSpPr>
                <p:nvPr/>
              </p:nvSpPr>
              <p:spPr bwMode="auto">
                <a:xfrm>
                  <a:off x="5047" y="2671"/>
                  <a:ext cx="40" cy="55"/>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 name="Freeform 804"/>
                <p:cNvSpPr>
                  <a:spLocks/>
                </p:cNvSpPr>
                <p:nvPr/>
              </p:nvSpPr>
              <p:spPr bwMode="auto">
                <a:xfrm>
                  <a:off x="5330" y="2639"/>
                  <a:ext cx="87" cy="73"/>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 name="Freeform 805"/>
                <p:cNvSpPr>
                  <a:spLocks/>
                </p:cNvSpPr>
                <p:nvPr/>
              </p:nvSpPr>
              <p:spPr bwMode="auto">
                <a:xfrm>
                  <a:off x="5115" y="2660"/>
                  <a:ext cx="69" cy="55"/>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338" name="Freeform 806"/>
                <p:cNvSpPr>
                  <a:spLocks/>
                </p:cNvSpPr>
                <p:nvPr/>
              </p:nvSpPr>
              <p:spPr bwMode="auto">
                <a:xfrm>
                  <a:off x="5233" y="2660"/>
                  <a:ext cx="47" cy="42"/>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339" name="Freeform 807"/>
                <p:cNvSpPr>
                  <a:spLocks/>
                </p:cNvSpPr>
                <p:nvPr/>
              </p:nvSpPr>
              <p:spPr bwMode="auto">
                <a:xfrm>
                  <a:off x="5070" y="2650"/>
                  <a:ext cx="112" cy="88"/>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340" name="Freeform 808"/>
                <p:cNvSpPr>
                  <a:spLocks/>
                </p:cNvSpPr>
                <p:nvPr/>
              </p:nvSpPr>
              <p:spPr bwMode="auto">
                <a:xfrm>
                  <a:off x="5229" y="2647"/>
                  <a:ext cx="99" cy="59"/>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341" name="Freeform 809"/>
                <p:cNvSpPr>
                  <a:spLocks/>
                </p:cNvSpPr>
                <p:nvPr/>
              </p:nvSpPr>
              <p:spPr bwMode="auto">
                <a:xfrm>
                  <a:off x="5030" y="2680"/>
                  <a:ext cx="40" cy="54"/>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342" name="Freeform 810"/>
                <p:cNvSpPr>
                  <a:spLocks/>
                </p:cNvSpPr>
                <p:nvPr/>
              </p:nvSpPr>
              <p:spPr bwMode="auto">
                <a:xfrm>
                  <a:off x="5311" y="2643"/>
                  <a:ext cx="87" cy="73"/>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grpSp>
          <p:pic>
            <p:nvPicPr>
              <p:cNvPr id="330" name="Picture 811" descr="access_point_stylized_gray_sm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2" y="3642"/>
                <a:ext cx="43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3" name="Group 812"/>
            <p:cNvGrpSpPr>
              <a:grpSpLocks/>
            </p:cNvGrpSpPr>
            <p:nvPr/>
          </p:nvGrpSpPr>
          <p:grpSpPr bwMode="auto">
            <a:xfrm>
              <a:off x="5638800" y="3509963"/>
              <a:ext cx="398463" cy="358775"/>
              <a:chOff x="5072" y="3611"/>
              <a:chExt cx="459" cy="380"/>
            </a:xfrm>
          </p:grpSpPr>
          <p:grpSp>
            <p:nvGrpSpPr>
              <p:cNvPr id="344" name="Group 813"/>
              <p:cNvGrpSpPr>
                <a:grpSpLocks/>
              </p:cNvGrpSpPr>
              <p:nvPr/>
            </p:nvGrpSpPr>
            <p:grpSpPr bwMode="auto">
              <a:xfrm>
                <a:off x="5144" y="3611"/>
                <a:ext cx="387" cy="99"/>
                <a:chOff x="5030" y="2639"/>
                <a:chExt cx="387" cy="99"/>
              </a:xfrm>
            </p:grpSpPr>
            <p:sp>
              <p:nvSpPr>
                <p:cNvPr id="346" name="Freeform 814"/>
                <p:cNvSpPr>
                  <a:spLocks/>
                </p:cNvSpPr>
                <p:nvPr/>
              </p:nvSpPr>
              <p:spPr bwMode="auto">
                <a:xfrm>
                  <a:off x="5134" y="2657"/>
                  <a:ext cx="69" cy="55"/>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7" name="Freeform 815"/>
                <p:cNvSpPr>
                  <a:spLocks/>
                </p:cNvSpPr>
                <p:nvPr/>
              </p:nvSpPr>
              <p:spPr bwMode="auto">
                <a:xfrm>
                  <a:off x="5252" y="2656"/>
                  <a:ext cx="47" cy="42"/>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 name="Freeform 816"/>
                <p:cNvSpPr>
                  <a:spLocks/>
                </p:cNvSpPr>
                <p:nvPr/>
              </p:nvSpPr>
              <p:spPr bwMode="auto">
                <a:xfrm>
                  <a:off x="5089" y="2646"/>
                  <a:ext cx="114" cy="88"/>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 name="Freeform 817"/>
                <p:cNvSpPr>
                  <a:spLocks/>
                </p:cNvSpPr>
                <p:nvPr/>
              </p:nvSpPr>
              <p:spPr bwMode="auto">
                <a:xfrm>
                  <a:off x="5250" y="2643"/>
                  <a:ext cx="99" cy="59"/>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 name="Freeform 818"/>
                <p:cNvSpPr>
                  <a:spLocks/>
                </p:cNvSpPr>
                <p:nvPr/>
              </p:nvSpPr>
              <p:spPr bwMode="auto">
                <a:xfrm>
                  <a:off x="5047" y="2671"/>
                  <a:ext cx="40" cy="55"/>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1" name="Freeform 819"/>
                <p:cNvSpPr>
                  <a:spLocks/>
                </p:cNvSpPr>
                <p:nvPr/>
              </p:nvSpPr>
              <p:spPr bwMode="auto">
                <a:xfrm>
                  <a:off x="5330" y="2639"/>
                  <a:ext cx="87" cy="73"/>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 name="Freeform 820"/>
                <p:cNvSpPr>
                  <a:spLocks/>
                </p:cNvSpPr>
                <p:nvPr/>
              </p:nvSpPr>
              <p:spPr bwMode="auto">
                <a:xfrm>
                  <a:off x="5115" y="2660"/>
                  <a:ext cx="69" cy="55"/>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353" name="Freeform 821"/>
                <p:cNvSpPr>
                  <a:spLocks/>
                </p:cNvSpPr>
                <p:nvPr/>
              </p:nvSpPr>
              <p:spPr bwMode="auto">
                <a:xfrm>
                  <a:off x="5233" y="2660"/>
                  <a:ext cx="47" cy="42"/>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354" name="Freeform 822"/>
                <p:cNvSpPr>
                  <a:spLocks/>
                </p:cNvSpPr>
                <p:nvPr/>
              </p:nvSpPr>
              <p:spPr bwMode="auto">
                <a:xfrm>
                  <a:off x="5070" y="2650"/>
                  <a:ext cx="112" cy="88"/>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355" name="Freeform 823"/>
                <p:cNvSpPr>
                  <a:spLocks/>
                </p:cNvSpPr>
                <p:nvPr/>
              </p:nvSpPr>
              <p:spPr bwMode="auto">
                <a:xfrm>
                  <a:off x="5229" y="2647"/>
                  <a:ext cx="99" cy="59"/>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356" name="Freeform 824"/>
                <p:cNvSpPr>
                  <a:spLocks/>
                </p:cNvSpPr>
                <p:nvPr/>
              </p:nvSpPr>
              <p:spPr bwMode="auto">
                <a:xfrm>
                  <a:off x="5030" y="2680"/>
                  <a:ext cx="40" cy="54"/>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357" name="Freeform 825"/>
                <p:cNvSpPr>
                  <a:spLocks/>
                </p:cNvSpPr>
                <p:nvPr/>
              </p:nvSpPr>
              <p:spPr bwMode="auto">
                <a:xfrm>
                  <a:off x="5311" y="2643"/>
                  <a:ext cx="87" cy="73"/>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grpSp>
          <p:pic>
            <p:nvPicPr>
              <p:cNvPr id="345" name="Picture 826" descr="access_point_stylized_gray_sm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2" y="3642"/>
                <a:ext cx="43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 name="Line 827"/>
            <p:cNvSpPr>
              <a:spLocks noChangeShapeType="1"/>
            </p:cNvSpPr>
            <p:nvPr/>
          </p:nvSpPr>
          <p:spPr bwMode="auto">
            <a:xfrm rot="5400000" flipV="1">
              <a:off x="7991475" y="5440363"/>
              <a:ext cx="3175" cy="85725"/>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359" name="Group 828"/>
            <p:cNvGrpSpPr>
              <a:grpSpLocks/>
            </p:cNvGrpSpPr>
            <p:nvPr/>
          </p:nvGrpSpPr>
          <p:grpSpPr bwMode="auto">
            <a:xfrm>
              <a:off x="5254625" y="2038350"/>
              <a:ext cx="504825" cy="401638"/>
              <a:chOff x="2896" y="396"/>
              <a:chExt cx="1848" cy="1887"/>
            </a:xfrm>
          </p:grpSpPr>
          <p:pic>
            <p:nvPicPr>
              <p:cNvPr id="360" name="Picture 829" descr="laptop_keyboar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9064" flipH="1">
                <a:off x="2966" y="1553"/>
                <a:ext cx="1526" cy="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1" name="Freeform 830"/>
              <p:cNvSpPr>
                <a:spLocks/>
              </p:cNvSpPr>
              <p:nvPr/>
            </p:nvSpPr>
            <p:spPr bwMode="auto">
              <a:xfrm>
                <a:off x="3472" y="844"/>
                <a:ext cx="1228" cy="953"/>
              </a:xfrm>
              <a:custGeom>
                <a:avLst/>
                <a:gdLst>
                  <a:gd name="T0" fmla="*/ 0 w 2982"/>
                  <a:gd name="T1" fmla="*/ 0 h 2442"/>
                  <a:gd name="T2" fmla="*/ 0 w 2982"/>
                  <a:gd name="T3" fmla="*/ 0 h 2442"/>
                  <a:gd name="T4" fmla="*/ 0 w 2982"/>
                  <a:gd name="T5" fmla="*/ 0 h 2442"/>
                  <a:gd name="T6" fmla="*/ 0 w 2982"/>
                  <a:gd name="T7" fmla="*/ 0 h 2442"/>
                  <a:gd name="T8" fmla="*/ 0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a:p>
            </p:txBody>
          </p:sp>
          <p:pic>
            <p:nvPicPr>
              <p:cNvPr id="362" name="Picture 831" descr="scre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32" y="868"/>
                <a:ext cx="1117" cy="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3" name="Freeform 832"/>
              <p:cNvSpPr>
                <a:spLocks/>
              </p:cNvSpPr>
              <p:nvPr/>
            </p:nvSpPr>
            <p:spPr bwMode="auto">
              <a:xfrm>
                <a:off x="3695" y="816"/>
                <a:ext cx="1042" cy="177"/>
              </a:xfrm>
              <a:custGeom>
                <a:avLst/>
                <a:gdLst>
                  <a:gd name="T0" fmla="*/ 0 w 2528"/>
                  <a:gd name="T1" fmla="*/ 0 h 455"/>
                  <a:gd name="T2" fmla="*/ 0 w 2528"/>
                  <a:gd name="T3" fmla="*/ 0 h 455"/>
                  <a:gd name="T4" fmla="*/ 0 w 2528"/>
                  <a:gd name="T5" fmla="*/ 0 h 455"/>
                  <a:gd name="T6" fmla="*/ 0 w 2528"/>
                  <a:gd name="T7" fmla="*/ 0 h 455"/>
                  <a:gd name="T8" fmla="*/ 0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chemeClr val="bg2"/>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4" name="Freeform 833"/>
              <p:cNvSpPr>
                <a:spLocks/>
              </p:cNvSpPr>
              <p:nvPr/>
            </p:nvSpPr>
            <p:spPr bwMode="auto">
              <a:xfrm>
                <a:off x="3461" y="814"/>
                <a:ext cx="289" cy="739"/>
              </a:xfrm>
              <a:custGeom>
                <a:avLst/>
                <a:gdLst>
                  <a:gd name="T0" fmla="*/ 0 w 702"/>
                  <a:gd name="T1" fmla="*/ 0 h 1893"/>
                  <a:gd name="T2" fmla="*/ 0 w 702"/>
                  <a:gd name="T3" fmla="*/ 0 h 1893"/>
                  <a:gd name="T4" fmla="*/ 0 w 702"/>
                  <a:gd name="T5" fmla="*/ 0 h 1893"/>
                  <a:gd name="T6" fmla="*/ 0 w 702"/>
                  <a:gd name="T7" fmla="*/ 0 h 1893"/>
                  <a:gd name="T8" fmla="*/ 0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5" name="Freeform 834"/>
              <p:cNvSpPr>
                <a:spLocks/>
              </p:cNvSpPr>
              <p:nvPr/>
            </p:nvSpPr>
            <p:spPr bwMode="auto">
              <a:xfrm>
                <a:off x="4418" y="946"/>
                <a:ext cx="311" cy="853"/>
              </a:xfrm>
              <a:custGeom>
                <a:avLst/>
                <a:gdLst>
                  <a:gd name="T0" fmla="*/ 0 w 756"/>
                  <a:gd name="T1" fmla="*/ 0 h 2184"/>
                  <a:gd name="T2" fmla="*/ 0 w 756"/>
                  <a:gd name="T3" fmla="*/ 0 h 2184"/>
                  <a:gd name="T4" fmla="*/ 0 w 756"/>
                  <a:gd name="T5" fmla="*/ 0 h 2184"/>
                  <a:gd name="T6" fmla="*/ 0 w 756"/>
                  <a:gd name="T7" fmla="*/ 0 h 2184"/>
                  <a:gd name="T8" fmla="*/ 0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6" name="Freeform 835"/>
              <p:cNvSpPr>
                <a:spLocks/>
              </p:cNvSpPr>
              <p:nvPr/>
            </p:nvSpPr>
            <p:spPr bwMode="auto">
              <a:xfrm>
                <a:off x="3457" y="1515"/>
                <a:ext cx="1143" cy="288"/>
              </a:xfrm>
              <a:custGeom>
                <a:avLst/>
                <a:gdLst>
                  <a:gd name="T0" fmla="*/ 0 w 2773"/>
                  <a:gd name="T1" fmla="*/ 0 h 738"/>
                  <a:gd name="T2" fmla="*/ 0 w 2773"/>
                  <a:gd name="T3" fmla="*/ 0 h 738"/>
                  <a:gd name="T4" fmla="*/ 0 w 2773"/>
                  <a:gd name="T5" fmla="*/ 0 h 738"/>
                  <a:gd name="T6" fmla="*/ 0 w 2773"/>
                  <a:gd name="T7" fmla="*/ 0 h 738"/>
                  <a:gd name="T8" fmla="*/ 0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7" name="Freeform 836"/>
              <p:cNvSpPr>
                <a:spLocks/>
              </p:cNvSpPr>
              <p:nvPr/>
            </p:nvSpPr>
            <p:spPr bwMode="auto">
              <a:xfrm>
                <a:off x="4452" y="954"/>
                <a:ext cx="292" cy="855"/>
              </a:xfrm>
              <a:custGeom>
                <a:avLst/>
                <a:gdLst>
                  <a:gd name="T0" fmla="*/ 0 w 637"/>
                  <a:gd name="T1" fmla="*/ 0 h 1659"/>
                  <a:gd name="T2" fmla="*/ 0 w 637"/>
                  <a:gd name="T3" fmla="*/ 0 h 1659"/>
                  <a:gd name="T4" fmla="*/ 0 w 637"/>
                  <a:gd name="T5" fmla="*/ 1 h 1659"/>
                  <a:gd name="T6" fmla="*/ 0 w 637"/>
                  <a:gd name="T7" fmla="*/ 1 h 1659"/>
                  <a:gd name="T8" fmla="*/ 0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 name="Freeform 837"/>
              <p:cNvSpPr>
                <a:spLocks/>
              </p:cNvSpPr>
              <p:nvPr/>
            </p:nvSpPr>
            <p:spPr bwMode="auto">
              <a:xfrm>
                <a:off x="3459" y="1553"/>
                <a:ext cx="1016" cy="284"/>
              </a:xfrm>
              <a:custGeom>
                <a:avLst/>
                <a:gdLst>
                  <a:gd name="T0" fmla="*/ 0 w 2216"/>
                  <a:gd name="T1" fmla="*/ 0 h 550"/>
                  <a:gd name="T2" fmla="*/ 0 w 2216"/>
                  <a:gd name="T3" fmla="*/ 1 h 550"/>
                  <a:gd name="T4" fmla="*/ 0 w 2216"/>
                  <a:gd name="T5" fmla="*/ 1 h 550"/>
                  <a:gd name="T6" fmla="*/ 0 w 2216"/>
                  <a:gd name="T7" fmla="*/ 1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chemeClr val="bg2"/>
                  </a:gs>
                  <a:gs pos="100000">
                    <a:srgbClr val="DDDDDD"/>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 name="Freeform 838"/>
              <p:cNvSpPr>
                <a:spLocks/>
              </p:cNvSpPr>
              <p:nvPr/>
            </p:nvSpPr>
            <p:spPr bwMode="auto">
              <a:xfrm>
                <a:off x="3442" y="1857"/>
                <a:ext cx="345" cy="169"/>
              </a:xfrm>
              <a:custGeom>
                <a:avLst/>
                <a:gdLst>
                  <a:gd name="T0" fmla="*/ 0 w 752"/>
                  <a:gd name="T1" fmla="*/ 0 h 327"/>
                  <a:gd name="T2" fmla="*/ 0 w 752"/>
                  <a:gd name="T3" fmla="*/ 1 h 327"/>
                  <a:gd name="T4" fmla="*/ 0 w 752"/>
                  <a:gd name="T5" fmla="*/ 1 h 327"/>
                  <a:gd name="T6" fmla="*/ 0 w 752"/>
                  <a:gd name="T7" fmla="*/ 1 h 327"/>
                  <a:gd name="T8" fmla="*/ 0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 name="Freeform 839"/>
              <p:cNvSpPr>
                <a:spLocks/>
              </p:cNvSpPr>
              <p:nvPr/>
            </p:nvSpPr>
            <p:spPr bwMode="auto">
              <a:xfrm>
                <a:off x="3449" y="1860"/>
                <a:ext cx="333" cy="160"/>
              </a:xfrm>
              <a:custGeom>
                <a:avLst/>
                <a:gdLst>
                  <a:gd name="T0" fmla="*/ 0 w 726"/>
                  <a:gd name="T1" fmla="*/ 0 h 311"/>
                  <a:gd name="T2" fmla="*/ 0 w 726"/>
                  <a:gd name="T3" fmla="*/ 1 h 311"/>
                  <a:gd name="T4" fmla="*/ 0 w 726"/>
                  <a:gd name="T5" fmla="*/ 1 h 311"/>
                  <a:gd name="T6" fmla="*/ 0 w 726"/>
                  <a:gd name="T7" fmla="*/ 1 h 311"/>
                  <a:gd name="T8" fmla="*/ 0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 name="Freeform 840"/>
              <p:cNvSpPr>
                <a:spLocks/>
              </p:cNvSpPr>
              <p:nvPr/>
            </p:nvSpPr>
            <p:spPr bwMode="auto">
              <a:xfrm>
                <a:off x="3473" y="1923"/>
                <a:ext cx="119" cy="52"/>
              </a:xfrm>
              <a:custGeom>
                <a:avLst/>
                <a:gdLst>
                  <a:gd name="T0" fmla="*/ 0 w 258"/>
                  <a:gd name="T1" fmla="*/ 1 h 100"/>
                  <a:gd name="T2" fmla="*/ 0 w 258"/>
                  <a:gd name="T3" fmla="*/ 0 h 100"/>
                  <a:gd name="T4" fmla="*/ 0 w 258"/>
                  <a:gd name="T5" fmla="*/ 1 h 100"/>
                  <a:gd name="T6" fmla="*/ 0 w 258"/>
                  <a:gd name="T7" fmla="*/ 1 h 100"/>
                  <a:gd name="T8" fmla="*/ 0 w 258"/>
                  <a:gd name="T9" fmla="*/ 1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 name="Freeform 841"/>
              <p:cNvSpPr>
                <a:spLocks/>
              </p:cNvSpPr>
              <p:nvPr/>
            </p:nvSpPr>
            <p:spPr bwMode="auto">
              <a:xfrm>
                <a:off x="3469" y="1947"/>
                <a:ext cx="89" cy="32"/>
              </a:xfrm>
              <a:custGeom>
                <a:avLst/>
                <a:gdLst>
                  <a:gd name="T0" fmla="*/ 0 w 194"/>
                  <a:gd name="T1" fmla="*/ 0 h 63"/>
                  <a:gd name="T2" fmla="*/ 0 w 194"/>
                  <a:gd name="T3" fmla="*/ 1 h 63"/>
                  <a:gd name="T4" fmla="*/ 0 w 194"/>
                  <a:gd name="T5" fmla="*/ 1 h 63"/>
                  <a:gd name="T6" fmla="*/ 0 w 194"/>
                  <a:gd name="T7" fmla="*/ 1 h 63"/>
                  <a:gd name="T8" fmla="*/ 0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3" name="Freeform 842"/>
              <p:cNvSpPr>
                <a:spLocks/>
              </p:cNvSpPr>
              <p:nvPr/>
            </p:nvSpPr>
            <p:spPr bwMode="auto">
              <a:xfrm>
                <a:off x="3570" y="1956"/>
                <a:ext cx="119" cy="53"/>
              </a:xfrm>
              <a:custGeom>
                <a:avLst/>
                <a:gdLst>
                  <a:gd name="T0" fmla="*/ 0 w 258"/>
                  <a:gd name="T1" fmla="*/ 1 h 102"/>
                  <a:gd name="T2" fmla="*/ 0 w 258"/>
                  <a:gd name="T3" fmla="*/ 0 h 102"/>
                  <a:gd name="T4" fmla="*/ 0 w 258"/>
                  <a:gd name="T5" fmla="*/ 1 h 102"/>
                  <a:gd name="T6" fmla="*/ 0 w 258"/>
                  <a:gd name="T7" fmla="*/ 1 h 102"/>
                  <a:gd name="T8" fmla="*/ 0 w 258"/>
                  <a:gd name="T9" fmla="*/ 1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4" name="Freeform 843"/>
              <p:cNvSpPr>
                <a:spLocks/>
              </p:cNvSpPr>
              <p:nvPr/>
            </p:nvSpPr>
            <p:spPr bwMode="auto">
              <a:xfrm>
                <a:off x="3566" y="1981"/>
                <a:ext cx="89" cy="33"/>
              </a:xfrm>
              <a:custGeom>
                <a:avLst/>
                <a:gdLst>
                  <a:gd name="T0" fmla="*/ 0 w 194"/>
                  <a:gd name="T1" fmla="*/ 0 h 63"/>
                  <a:gd name="T2" fmla="*/ 0 w 194"/>
                  <a:gd name="T3" fmla="*/ 1 h 63"/>
                  <a:gd name="T4" fmla="*/ 0 w 194"/>
                  <a:gd name="T5" fmla="*/ 1 h 63"/>
                  <a:gd name="T6" fmla="*/ 0 w 194"/>
                  <a:gd name="T7" fmla="*/ 1 h 63"/>
                  <a:gd name="T8" fmla="*/ 0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5" name="Freeform 844"/>
              <p:cNvSpPr>
                <a:spLocks/>
              </p:cNvSpPr>
              <p:nvPr/>
            </p:nvSpPr>
            <p:spPr bwMode="auto">
              <a:xfrm>
                <a:off x="4032" y="1882"/>
                <a:ext cx="418" cy="371"/>
              </a:xfrm>
              <a:custGeom>
                <a:avLst/>
                <a:gdLst>
                  <a:gd name="T0" fmla="*/ 0 w 990"/>
                  <a:gd name="T1" fmla="*/ 0 h 792"/>
                  <a:gd name="T2" fmla="*/ 0 w 990"/>
                  <a:gd name="T3" fmla="*/ 0 h 792"/>
                  <a:gd name="T4" fmla="*/ 0 w 990"/>
                  <a:gd name="T5" fmla="*/ 0 h 792"/>
                  <a:gd name="T6" fmla="*/ 0 w 990"/>
                  <a:gd name="T7" fmla="*/ 0 h 792"/>
                  <a:gd name="T8" fmla="*/ 0 w 990"/>
                  <a:gd name="T9" fmla="*/ 0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6" name="Freeform 845"/>
              <p:cNvSpPr>
                <a:spLocks/>
              </p:cNvSpPr>
              <p:nvPr/>
            </p:nvSpPr>
            <p:spPr bwMode="auto">
              <a:xfrm>
                <a:off x="2966" y="1912"/>
                <a:ext cx="1069" cy="338"/>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chemeClr val="bg2"/>
              </a:solidFill>
              <a:ln w="9525">
                <a:solidFill>
                  <a:schemeClr val="bg2"/>
                </a:solidFill>
                <a:round/>
                <a:headEnd/>
                <a:tailEnd/>
              </a:ln>
            </p:spPr>
            <p:txBody>
              <a:bodyPr/>
              <a:lstStyle/>
              <a:p>
                <a:endParaRPr lang="en-US"/>
              </a:p>
            </p:txBody>
          </p:sp>
          <p:sp>
            <p:nvSpPr>
              <p:cNvPr id="377" name="Freeform 846"/>
              <p:cNvSpPr>
                <a:spLocks/>
              </p:cNvSpPr>
              <p:nvPr/>
            </p:nvSpPr>
            <p:spPr bwMode="auto">
              <a:xfrm>
                <a:off x="2967" y="1850"/>
                <a:ext cx="12" cy="68"/>
              </a:xfrm>
              <a:custGeom>
                <a:avLst/>
                <a:gdLst>
                  <a:gd name="T0" fmla="*/ 0 w 26"/>
                  <a:gd name="T1" fmla="*/ 0 h 147"/>
                  <a:gd name="T2" fmla="*/ 0 w 26"/>
                  <a:gd name="T3" fmla="*/ 0 h 147"/>
                  <a:gd name="T4" fmla="*/ 0 w 26"/>
                  <a:gd name="T5" fmla="*/ 0 h 147"/>
                  <a:gd name="T6" fmla="*/ 0 w 26"/>
                  <a:gd name="T7" fmla="*/ 0 h 147"/>
                  <a:gd name="T8" fmla="*/ 0 w 26"/>
                  <a:gd name="T9" fmla="*/ 0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 name="Freeform 847"/>
              <p:cNvSpPr>
                <a:spLocks/>
              </p:cNvSpPr>
              <p:nvPr/>
            </p:nvSpPr>
            <p:spPr bwMode="auto">
              <a:xfrm>
                <a:off x="2968" y="1571"/>
                <a:ext cx="496" cy="283"/>
              </a:xfrm>
              <a:custGeom>
                <a:avLst/>
                <a:gdLst>
                  <a:gd name="T0" fmla="*/ 0 w 1176"/>
                  <a:gd name="T1" fmla="*/ 0 h 606"/>
                  <a:gd name="T2" fmla="*/ 0 w 1176"/>
                  <a:gd name="T3" fmla="*/ 0 h 606"/>
                  <a:gd name="T4" fmla="*/ 0 w 1176"/>
                  <a:gd name="T5" fmla="*/ 0 h 606"/>
                  <a:gd name="T6" fmla="*/ 0 w 1176"/>
                  <a:gd name="T7" fmla="*/ 0 h 606"/>
                  <a:gd name="T8" fmla="*/ 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 name="Freeform 848"/>
              <p:cNvSpPr>
                <a:spLocks/>
              </p:cNvSpPr>
              <p:nvPr/>
            </p:nvSpPr>
            <p:spPr bwMode="auto">
              <a:xfrm>
                <a:off x="3001" y="1864"/>
                <a:ext cx="1013" cy="325"/>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 name="Freeform 849"/>
              <p:cNvSpPr>
                <a:spLocks/>
              </p:cNvSpPr>
              <p:nvPr/>
            </p:nvSpPr>
            <p:spPr bwMode="auto">
              <a:xfrm flipV="1">
                <a:off x="4013" y="1841"/>
                <a:ext cx="413" cy="337"/>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 name="Freeform 850"/>
              <p:cNvSpPr>
                <a:spLocks/>
              </p:cNvSpPr>
              <p:nvPr/>
            </p:nvSpPr>
            <p:spPr bwMode="auto">
              <a:xfrm>
                <a:off x="3530" y="862"/>
                <a:ext cx="1124" cy="872"/>
              </a:xfrm>
              <a:custGeom>
                <a:avLst/>
                <a:gdLst>
                  <a:gd name="T0" fmla="*/ 214 w 1124"/>
                  <a:gd name="T1" fmla="*/ 0 h 872"/>
                  <a:gd name="T2" fmla="*/ 1124 w 1124"/>
                  <a:gd name="T3" fmla="*/ 128 h 872"/>
                  <a:gd name="T4" fmla="*/ 884 w 1124"/>
                  <a:gd name="T5" fmla="*/ 872 h 872"/>
                  <a:gd name="T6" fmla="*/ 0 w 1124"/>
                  <a:gd name="T7" fmla="*/ 656 h 872"/>
                  <a:gd name="T8" fmla="*/ 214 w 1124"/>
                  <a:gd name="T9" fmla="*/ 0 h 872"/>
                  <a:gd name="T10" fmla="*/ 0 60000 65536"/>
                  <a:gd name="T11" fmla="*/ 0 60000 65536"/>
                  <a:gd name="T12" fmla="*/ 0 60000 65536"/>
                  <a:gd name="T13" fmla="*/ 0 60000 65536"/>
                  <a:gd name="T14" fmla="*/ 0 60000 65536"/>
                  <a:gd name="T15" fmla="*/ 0 w 1124"/>
                  <a:gd name="T16" fmla="*/ 0 h 872"/>
                  <a:gd name="T17" fmla="*/ 1124 w 1124"/>
                  <a:gd name="T18" fmla="*/ 872 h 872"/>
                </a:gdLst>
                <a:ahLst/>
                <a:cxnLst>
                  <a:cxn ang="T10">
                    <a:pos x="T0" y="T1"/>
                  </a:cxn>
                  <a:cxn ang="T11">
                    <a:pos x="T2" y="T3"/>
                  </a:cxn>
                  <a:cxn ang="T12">
                    <a:pos x="T4" y="T5"/>
                  </a:cxn>
                  <a:cxn ang="T13">
                    <a:pos x="T6" y="T7"/>
                  </a:cxn>
                  <a:cxn ang="T14">
                    <a:pos x="T8" y="T9"/>
                  </a:cxn>
                </a:cxnLst>
                <a:rect l="T15" t="T16" r="T17" b="T18"/>
                <a:pathLst>
                  <a:path w="1124" h="872">
                    <a:moveTo>
                      <a:pt x="214" y="0"/>
                    </a:moveTo>
                    <a:lnTo>
                      <a:pt x="1124" y="128"/>
                    </a:lnTo>
                    <a:lnTo>
                      <a:pt x="884" y="872"/>
                    </a:lnTo>
                    <a:lnTo>
                      <a:pt x="0" y="656"/>
                    </a:lnTo>
                    <a:lnTo>
                      <a:pt x="214" y="0"/>
                    </a:lnTo>
                    <a:close/>
                  </a:path>
                </a:pathLst>
              </a:custGeom>
              <a:gradFill rotWithShape="1">
                <a:gsLst>
                  <a:gs pos="0">
                    <a:srgbClr val="DDDDDD">
                      <a:alpha val="81000"/>
                    </a:srgbClr>
                  </a:gs>
                  <a:gs pos="100000">
                    <a:srgbClr val="666666">
                      <a:alpha val="79999"/>
                    </a:srgbClr>
                  </a:gs>
                </a:gsLst>
                <a:lin ang="5400000" scaled="1"/>
              </a:gradFill>
              <a:ln w="9525">
                <a:solidFill>
                  <a:schemeClr val="tx1"/>
                </a:solidFill>
                <a:round/>
                <a:headEnd/>
                <a:tailEnd/>
              </a:ln>
            </p:spPr>
            <p:txBody>
              <a:bodyPr/>
              <a:lstStyle/>
              <a:p>
                <a:endParaRPr lang="en-US"/>
              </a:p>
            </p:txBody>
          </p:sp>
          <p:pic>
            <p:nvPicPr>
              <p:cNvPr id="382" name="Picture 851" descr="grayed_radiat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6" y="396"/>
                <a:ext cx="1808"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3" name="Group 852"/>
            <p:cNvGrpSpPr>
              <a:grpSpLocks/>
            </p:cNvGrpSpPr>
            <p:nvPr/>
          </p:nvGrpSpPr>
          <p:grpSpPr bwMode="auto">
            <a:xfrm>
              <a:off x="5537200" y="3054350"/>
              <a:ext cx="504825" cy="401638"/>
              <a:chOff x="2896" y="396"/>
              <a:chExt cx="1848" cy="1887"/>
            </a:xfrm>
          </p:grpSpPr>
          <p:pic>
            <p:nvPicPr>
              <p:cNvPr id="384" name="Picture 853" descr="laptop_keyboar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9064" flipH="1">
                <a:off x="2966" y="1553"/>
                <a:ext cx="1526" cy="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5" name="Freeform 854"/>
              <p:cNvSpPr>
                <a:spLocks/>
              </p:cNvSpPr>
              <p:nvPr/>
            </p:nvSpPr>
            <p:spPr bwMode="auto">
              <a:xfrm>
                <a:off x="3472" y="844"/>
                <a:ext cx="1228" cy="953"/>
              </a:xfrm>
              <a:custGeom>
                <a:avLst/>
                <a:gdLst>
                  <a:gd name="T0" fmla="*/ 0 w 2982"/>
                  <a:gd name="T1" fmla="*/ 0 h 2442"/>
                  <a:gd name="T2" fmla="*/ 0 w 2982"/>
                  <a:gd name="T3" fmla="*/ 0 h 2442"/>
                  <a:gd name="T4" fmla="*/ 0 w 2982"/>
                  <a:gd name="T5" fmla="*/ 0 h 2442"/>
                  <a:gd name="T6" fmla="*/ 0 w 2982"/>
                  <a:gd name="T7" fmla="*/ 0 h 2442"/>
                  <a:gd name="T8" fmla="*/ 0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a:p>
            </p:txBody>
          </p:sp>
          <p:pic>
            <p:nvPicPr>
              <p:cNvPr id="386" name="Picture 855" descr="scre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32" y="868"/>
                <a:ext cx="1117" cy="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7" name="Freeform 856"/>
              <p:cNvSpPr>
                <a:spLocks/>
              </p:cNvSpPr>
              <p:nvPr/>
            </p:nvSpPr>
            <p:spPr bwMode="auto">
              <a:xfrm>
                <a:off x="3695" y="816"/>
                <a:ext cx="1042" cy="177"/>
              </a:xfrm>
              <a:custGeom>
                <a:avLst/>
                <a:gdLst>
                  <a:gd name="T0" fmla="*/ 0 w 2528"/>
                  <a:gd name="T1" fmla="*/ 0 h 455"/>
                  <a:gd name="T2" fmla="*/ 0 w 2528"/>
                  <a:gd name="T3" fmla="*/ 0 h 455"/>
                  <a:gd name="T4" fmla="*/ 0 w 2528"/>
                  <a:gd name="T5" fmla="*/ 0 h 455"/>
                  <a:gd name="T6" fmla="*/ 0 w 2528"/>
                  <a:gd name="T7" fmla="*/ 0 h 455"/>
                  <a:gd name="T8" fmla="*/ 0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chemeClr val="bg2"/>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8" name="Freeform 857"/>
              <p:cNvSpPr>
                <a:spLocks/>
              </p:cNvSpPr>
              <p:nvPr/>
            </p:nvSpPr>
            <p:spPr bwMode="auto">
              <a:xfrm>
                <a:off x="3461" y="814"/>
                <a:ext cx="289" cy="739"/>
              </a:xfrm>
              <a:custGeom>
                <a:avLst/>
                <a:gdLst>
                  <a:gd name="T0" fmla="*/ 0 w 702"/>
                  <a:gd name="T1" fmla="*/ 0 h 1893"/>
                  <a:gd name="T2" fmla="*/ 0 w 702"/>
                  <a:gd name="T3" fmla="*/ 0 h 1893"/>
                  <a:gd name="T4" fmla="*/ 0 w 702"/>
                  <a:gd name="T5" fmla="*/ 0 h 1893"/>
                  <a:gd name="T6" fmla="*/ 0 w 702"/>
                  <a:gd name="T7" fmla="*/ 0 h 1893"/>
                  <a:gd name="T8" fmla="*/ 0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 name="Freeform 858"/>
              <p:cNvSpPr>
                <a:spLocks/>
              </p:cNvSpPr>
              <p:nvPr/>
            </p:nvSpPr>
            <p:spPr bwMode="auto">
              <a:xfrm>
                <a:off x="4418" y="946"/>
                <a:ext cx="311" cy="853"/>
              </a:xfrm>
              <a:custGeom>
                <a:avLst/>
                <a:gdLst>
                  <a:gd name="T0" fmla="*/ 0 w 756"/>
                  <a:gd name="T1" fmla="*/ 0 h 2184"/>
                  <a:gd name="T2" fmla="*/ 0 w 756"/>
                  <a:gd name="T3" fmla="*/ 0 h 2184"/>
                  <a:gd name="T4" fmla="*/ 0 w 756"/>
                  <a:gd name="T5" fmla="*/ 0 h 2184"/>
                  <a:gd name="T6" fmla="*/ 0 w 756"/>
                  <a:gd name="T7" fmla="*/ 0 h 2184"/>
                  <a:gd name="T8" fmla="*/ 0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 name="Freeform 859"/>
              <p:cNvSpPr>
                <a:spLocks/>
              </p:cNvSpPr>
              <p:nvPr/>
            </p:nvSpPr>
            <p:spPr bwMode="auto">
              <a:xfrm>
                <a:off x="3457" y="1515"/>
                <a:ext cx="1143" cy="288"/>
              </a:xfrm>
              <a:custGeom>
                <a:avLst/>
                <a:gdLst>
                  <a:gd name="T0" fmla="*/ 0 w 2773"/>
                  <a:gd name="T1" fmla="*/ 0 h 738"/>
                  <a:gd name="T2" fmla="*/ 0 w 2773"/>
                  <a:gd name="T3" fmla="*/ 0 h 738"/>
                  <a:gd name="T4" fmla="*/ 0 w 2773"/>
                  <a:gd name="T5" fmla="*/ 0 h 738"/>
                  <a:gd name="T6" fmla="*/ 0 w 2773"/>
                  <a:gd name="T7" fmla="*/ 0 h 738"/>
                  <a:gd name="T8" fmla="*/ 0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 name="Freeform 860"/>
              <p:cNvSpPr>
                <a:spLocks/>
              </p:cNvSpPr>
              <p:nvPr/>
            </p:nvSpPr>
            <p:spPr bwMode="auto">
              <a:xfrm>
                <a:off x="4452" y="954"/>
                <a:ext cx="292" cy="855"/>
              </a:xfrm>
              <a:custGeom>
                <a:avLst/>
                <a:gdLst>
                  <a:gd name="T0" fmla="*/ 0 w 637"/>
                  <a:gd name="T1" fmla="*/ 0 h 1659"/>
                  <a:gd name="T2" fmla="*/ 0 w 637"/>
                  <a:gd name="T3" fmla="*/ 0 h 1659"/>
                  <a:gd name="T4" fmla="*/ 0 w 637"/>
                  <a:gd name="T5" fmla="*/ 1 h 1659"/>
                  <a:gd name="T6" fmla="*/ 0 w 637"/>
                  <a:gd name="T7" fmla="*/ 1 h 1659"/>
                  <a:gd name="T8" fmla="*/ 0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2" name="Freeform 861"/>
              <p:cNvSpPr>
                <a:spLocks/>
              </p:cNvSpPr>
              <p:nvPr/>
            </p:nvSpPr>
            <p:spPr bwMode="auto">
              <a:xfrm>
                <a:off x="3459" y="1553"/>
                <a:ext cx="1016" cy="284"/>
              </a:xfrm>
              <a:custGeom>
                <a:avLst/>
                <a:gdLst>
                  <a:gd name="T0" fmla="*/ 0 w 2216"/>
                  <a:gd name="T1" fmla="*/ 0 h 550"/>
                  <a:gd name="T2" fmla="*/ 0 w 2216"/>
                  <a:gd name="T3" fmla="*/ 1 h 550"/>
                  <a:gd name="T4" fmla="*/ 0 w 2216"/>
                  <a:gd name="T5" fmla="*/ 1 h 550"/>
                  <a:gd name="T6" fmla="*/ 0 w 2216"/>
                  <a:gd name="T7" fmla="*/ 1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chemeClr val="bg2"/>
                  </a:gs>
                  <a:gs pos="100000">
                    <a:srgbClr val="DDDDDD"/>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3" name="Freeform 862"/>
              <p:cNvSpPr>
                <a:spLocks/>
              </p:cNvSpPr>
              <p:nvPr/>
            </p:nvSpPr>
            <p:spPr bwMode="auto">
              <a:xfrm>
                <a:off x="3442" y="1857"/>
                <a:ext cx="345" cy="169"/>
              </a:xfrm>
              <a:custGeom>
                <a:avLst/>
                <a:gdLst>
                  <a:gd name="T0" fmla="*/ 0 w 752"/>
                  <a:gd name="T1" fmla="*/ 0 h 327"/>
                  <a:gd name="T2" fmla="*/ 0 w 752"/>
                  <a:gd name="T3" fmla="*/ 1 h 327"/>
                  <a:gd name="T4" fmla="*/ 0 w 752"/>
                  <a:gd name="T5" fmla="*/ 1 h 327"/>
                  <a:gd name="T6" fmla="*/ 0 w 752"/>
                  <a:gd name="T7" fmla="*/ 1 h 327"/>
                  <a:gd name="T8" fmla="*/ 0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4" name="Freeform 863"/>
              <p:cNvSpPr>
                <a:spLocks/>
              </p:cNvSpPr>
              <p:nvPr/>
            </p:nvSpPr>
            <p:spPr bwMode="auto">
              <a:xfrm>
                <a:off x="3449" y="1860"/>
                <a:ext cx="333" cy="160"/>
              </a:xfrm>
              <a:custGeom>
                <a:avLst/>
                <a:gdLst>
                  <a:gd name="T0" fmla="*/ 0 w 726"/>
                  <a:gd name="T1" fmla="*/ 0 h 311"/>
                  <a:gd name="T2" fmla="*/ 0 w 726"/>
                  <a:gd name="T3" fmla="*/ 1 h 311"/>
                  <a:gd name="T4" fmla="*/ 0 w 726"/>
                  <a:gd name="T5" fmla="*/ 1 h 311"/>
                  <a:gd name="T6" fmla="*/ 0 w 726"/>
                  <a:gd name="T7" fmla="*/ 1 h 311"/>
                  <a:gd name="T8" fmla="*/ 0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5" name="Freeform 864"/>
              <p:cNvSpPr>
                <a:spLocks/>
              </p:cNvSpPr>
              <p:nvPr/>
            </p:nvSpPr>
            <p:spPr bwMode="auto">
              <a:xfrm>
                <a:off x="3473" y="1923"/>
                <a:ext cx="119" cy="52"/>
              </a:xfrm>
              <a:custGeom>
                <a:avLst/>
                <a:gdLst>
                  <a:gd name="T0" fmla="*/ 0 w 258"/>
                  <a:gd name="T1" fmla="*/ 1 h 100"/>
                  <a:gd name="T2" fmla="*/ 0 w 258"/>
                  <a:gd name="T3" fmla="*/ 0 h 100"/>
                  <a:gd name="T4" fmla="*/ 0 w 258"/>
                  <a:gd name="T5" fmla="*/ 1 h 100"/>
                  <a:gd name="T6" fmla="*/ 0 w 258"/>
                  <a:gd name="T7" fmla="*/ 1 h 100"/>
                  <a:gd name="T8" fmla="*/ 0 w 258"/>
                  <a:gd name="T9" fmla="*/ 1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6" name="Freeform 865"/>
              <p:cNvSpPr>
                <a:spLocks/>
              </p:cNvSpPr>
              <p:nvPr/>
            </p:nvSpPr>
            <p:spPr bwMode="auto">
              <a:xfrm>
                <a:off x="3469" y="1947"/>
                <a:ext cx="89" cy="32"/>
              </a:xfrm>
              <a:custGeom>
                <a:avLst/>
                <a:gdLst>
                  <a:gd name="T0" fmla="*/ 0 w 194"/>
                  <a:gd name="T1" fmla="*/ 0 h 63"/>
                  <a:gd name="T2" fmla="*/ 0 w 194"/>
                  <a:gd name="T3" fmla="*/ 1 h 63"/>
                  <a:gd name="T4" fmla="*/ 0 w 194"/>
                  <a:gd name="T5" fmla="*/ 1 h 63"/>
                  <a:gd name="T6" fmla="*/ 0 w 194"/>
                  <a:gd name="T7" fmla="*/ 1 h 63"/>
                  <a:gd name="T8" fmla="*/ 0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7" name="Freeform 866"/>
              <p:cNvSpPr>
                <a:spLocks/>
              </p:cNvSpPr>
              <p:nvPr/>
            </p:nvSpPr>
            <p:spPr bwMode="auto">
              <a:xfrm>
                <a:off x="3570" y="1956"/>
                <a:ext cx="119" cy="53"/>
              </a:xfrm>
              <a:custGeom>
                <a:avLst/>
                <a:gdLst>
                  <a:gd name="T0" fmla="*/ 0 w 258"/>
                  <a:gd name="T1" fmla="*/ 1 h 102"/>
                  <a:gd name="T2" fmla="*/ 0 w 258"/>
                  <a:gd name="T3" fmla="*/ 0 h 102"/>
                  <a:gd name="T4" fmla="*/ 0 w 258"/>
                  <a:gd name="T5" fmla="*/ 1 h 102"/>
                  <a:gd name="T6" fmla="*/ 0 w 258"/>
                  <a:gd name="T7" fmla="*/ 1 h 102"/>
                  <a:gd name="T8" fmla="*/ 0 w 258"/>
                  <a:gd name="T9" fmla="*/ 1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8" name="Freeform 867"/>
              <p:cNvSpPr>
                <a:spLocks/>
              </p:cNvSpPr>
              <p:nvPr/>
            </p:nvSpPr>
            <p:spPr bwMode="auto">
              <a:xfrm>
                <a:off x="3566" y="1981"/>
                <a:ext cx="89" cy="33"/>
              </a:xfrm>
              <a:custGeom>
                <a:avLst/>
                <a:gdLst>
                  <a:gd name="T0" fmla="*/ 0 w 194"/>
                  <a:gd name="T1" fmla="*/ 0 h 63"/>
                  <a:gd name="T2" fmla="*/ 0 w 194"/>
                  <a:gd name="T3" fmla="*/ 1 h 63"/>
                  <a:gd name="T4" fmla="*/ 0 w 194"/>
                  <a:gd name="T5" fmla="*/ 1 h 63"/>
                  <a:gd name="T6" fmla="*/ 0 w 194"/>
                  <a:gd name="T7" fmla="*/ 1 h 63"/>
                  <a:gd name="T8" fmla="*/ 0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 name="Freeform 868"/>
              <p:cNvSpPr>
                <a:spLocks/>
              </p:cNvSpPr>
              <p:nvPr/>
            </p:nvSpPr>
            <p:spPr bwMode="auto">
              <a:xfrm>
                <a:off x="4032" y="1882"/>
                <a:ext cx="418" cy="371"/>
              </a:xfrm>
              <a:custGeom>
                <a:avLst/>
                <a:gdLst>
                  <a:gd name="T0" fmla="*/ 0 w 990"/>
                  <a:gd name="T1" fmla="*/ 0 h 792"/>
                  <a:gd name="T2" fmla="*/ 0 w 990"/>
                  <a:gd name="T3" fmla="*/ 0 h 792"/>
                  <a:gd name="T4" fmla="*/ 0 w 990"/>
                  <a:gd name="T5" fmla="*/ 0 h 792"/>
                  <a:gd name="T6" fmla="*/ 0 w 990"/>
                  <a:gd name="T7" fmla="*/ 0 h 792"/>
                  <a:gd name="T8" fmla="*/ 0 w 990"/>
                  <a:gd name="T9" fmla="*/ 0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 name="Freeform 869"/>
              <p:cNvSpPr>
                <a:spLocks/>
              </p:cNvSpPr>
              <p:nvPr/>
            </p:nvSpPr>
            <p:spPr bwMode="auto">
              <a:xfrm>
                <a:off x="2966" y="1912"/>
                <a:ext cx="1069" cy="338"/>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chemeClr val="bg2"/>
              </a:solidFill>
              <a:ln w="9525">
                <a:solidFill>
                  <a:schemeClr val="bg2"/>
                </a:solidFill>
                <a:round/>
                <a:headEnd/>
                <a:tailEnd/>
              </a:ln>
            </p:spPr>
            <p:txBody>
              <a:bodyPr/>
              <a:lstStyle/>
              <a:p>
                <a:endParaRPr lang="en-US"/>
              </a:p>
            </p:txBody>
          </p:sp>
          <p:sp>
            <p:nvSpPr>
              <p:cNvPr id="401" name="Freeform 870"/>
              <p:cNvSpPr>
                <a:spLocks/>
              </p:cNvSpPr>
              <p:nvPr/>
            </p:nvSpPr>
            <p:spPr bwMode="auto">
              <a:xfrm>
                <a:off x="2967" y="1850"/>
                <a:ext cx="12" cy="68"/>
              </a:xfrm>
              <a:custGeom>
                <a:avLst/>
                <a:gdLst>
                  <a:gd name="T0" fmla="*/ 0 w 26"/>
                  <a:gd name="T1" fmla="*/ 0 h 147"/>
                  <a:gd name="T2" fmla="*/ 0 w 26"/>
                  <a:gd name="T3" fmla="*/ 0 h 147"/>
                  <a:gd name="T4" fmla="*/ 0 w 26"/>
                  <a:gd name="T5" fmla="*/ 0 h 147"/>
                  <a:gd name="T6" fmla="*/ 0 w 26"/>
                  <a:gd name="T7" fmla="*/ 0 h 147"/>
                  <a:gd name="T8" fmla="*/ 0 w 26"/>
                  <a:gd name="T9" fmla="*/ 0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2" name="Freeform 871"/>
              <p:cNvSpPr>
                <a:spLocks/>
              </p:cNvSpPr>
              <p:nvPr/>
            </p:nvSpPr>
            <p:spPr bwMode="auto">
              <a:xfrm>
                <a:off x="2968" y="1571"/>
                <a:ext cx="496" cy="283"/>
              </a:xfrm>
              <a:custGeom>
                <a:avLst/>
                <a:gdLst>
                  <a:gd name="T0" fmla="*/ 0 w 1176"/>
                  <a:gd name="T1" fmla="*/ 0 h 606"/>
                  <a:gd name="T2" fmla="*/ 0 w 1176"/>
                  <a:gd name="T3" fmla="*/ 0 h 606"/>
                  <a:gd name="T4" fmla="*/ 0 w 1176"/>
                  <a:gd name="T5" fmla="*/ 0 h 606"/>
                  <a:gd name="T6" fmla="*/ 0 w 1176"/>
                  <a:gd name="T7" fmla="*/ 0 h 606"/>
                  <a:gd name="T8" fmla="*/ 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3" name="Freeform 872"/>
              <p:cNvSpPr>
                <a:spLocks/>
              </p:cNvSpPr>
              <p:nvPr/>
            </p:nvSpPr>
            <p:spPr bwMode="auto">
              <a:xfrm>
                <a:off x="3001" y="1864"/>
                <a:ext cx="1013" cy="325"/>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4" name="Freeform 873"/>
              <p:cNvSpPr>
                <a:spLocks/>
              </p:cNvSpPr>
              <p:nvPr/>
            </p:nvSpPr>
            <p:spPr bwMode="auto">
              <a:xfrm flipV="1">
                <a:off x="4013" y="1841"/>
                <a:ext cx="413" cy="337"/>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5" name="Freeform 874"/>
              <p:cNvSpPr>
                <a:spLocks/>
              </p:cNvSpPr>
              <p:nvPr/>
            </p:nvSpPr>
            <p:spPr bwMode="auto">
              <a:xfrm>
                <a:off x="3530" y="862"/>
                <a:ext cx="1124" cy="872"/>
              </a:xfrm>
              <a:custGeom>
                <a:avLst/>
                <a:gdLst>
                  <a:gd name="T0" fmla="*/ 214 w 1124"/>
                  <a:gd name="T1" fmla="*/ 0 h 872"/>
                  <a:gd name="T2" fmla="*/ 1124 w 1124"/>
                  <a:gd name="T3" fmla="*/ 128 h 872"/>
                  <a:gd name="T4" fmla="*/ 884 w 1124"/>
                  <a:gd name="T5" fmla="*/ 872 h 872"/>
                  <a:gd name="T6" fmla="*/ 0 w 1124"/>
                  <a:gd name="T7" fmla="*/ 656 h 872"/>
                  <a:gd name="T8" fmla="*/ 214 w 1124"/>
                  <a:gd name="T9" fmla="*/ 0 h 872"/>
                  <a:gd name="T10" fmla="*/ 0 60000 65536"/>
                  <a:gd name="T11" fmla="*/ 0 60000 65536"/>
                  <a:gd name="T12" fmla="*/ 0 60000 65536"/>
                  <a:gd name="T13" fmla="*/ 0 60000 65536"/>
                  <a:gd name="T14" fmla="*/ 0 60000 65536"/>
                  <a:gd name="T15" fmla="*/ 0 w 1124"/>
                  <a:gd name="T16" fmla="*/ 0 h 872"/>
                  <a:gd name="T17" fmla="*/ 1124 w 1124"/>
                  <a:gd name="T18" fmla="*/ 872 h 872"/>
                </a:gdLst>
                <a:ahLst/>
                <a:cxnLst>
                  <a:cxn ang="T10">
                    <a:pos x="T0" y="T1"/>
                  </a:cxn>
                  <a:cxn ang="T11">
                    <a:pos x="T2" y="T3"/>
                  </a:cxn>
                  <a:cxn ang="T12">
                    <a:pos x="T4" y="T5"/>
                  </a:cxn>
                  <a:cxn ang="T13">
                    <a:pos x="T6" y="T7"/>
                  </a:cxn>
                  <a:cxn ang="T14">
                    <a:pos x="T8" y="T9"/>
                  </a:cxn>
                </a:cxnLst>
                <a:rect l="T15" t="T16" r="T17" b="T18"/>
                <a:pathLst>
                  <a:path w="1124" h="872">
                    <a:moveTo>
                      <a:pt x="214" y="0"/>
                    </a:moveTo>
                    <a:lnTo>
                      <a:pt x="1124" y="128"/>
                    </a:lnTo>
                    <a:lnTo>
                      <a:pt x="884" y="872"/>
                    </a:lnTo>
                    <a:lnTo>
                      <a:pt x="0" y="656"/>
                    </a:lnTo>
                    <a:lnTo>
                      <a:pt x="214" y="0"/>
                    </a:lnTo>
                    <a:close/>
                  </a:path>
                </a:pathLst>
              </a:custGeom>
              <a:gradFill rotWithShape="1">
                <a:gsLst>
                  <a:gs pos="0">
                    <a:srgbClr val="DDDDDD">
                      <a:alpha val="81000"/>
                    </a:srgbClr>
                  </a:gs>
                  <a:gs pos="100000">
                    <a:srgbClr val="666666">
                      <a:alpha val="79999"/>
                    </a:srgbClr>
                  </a:gs>
                </a:gsLst>
                <a:lin ang="5400000" scaled="1"/>
              </a:gradFill>
              <a:ln w="9525">
                <a:solidFill>
                  <a:schemeClr val="tx1"/>
                </a:solidFill>
                <a:round/>
                <a:headEnd/>
                <a:tailEnd/>
              </a:ln>
            </p:spPr>
            <p:txBody>
              <a:bodyPr/>
              <a:lstStyle/>
              <a:p>
                <a:endParaRPr lang="en-US"/>
              </a:p>
            </p:txBody>
          </p:sp>
          <p:pic>
            <p:nvPicPr>
              <p:cNvPr id="406" name="Picture 875" descr="grayed_radiat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6" y="396"/>
                <a:ext cx="1808"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7" name="Group 876"/>
            <p:cNvGrpSpPr>
              <a:grpSpLocks/>
            </p:cNvGrpSpPr>
            <p:nvPr/>
          </p:nvGrpSpPr>
          <p:grpSpPr bwMode="auto">
            <a:xfrm>
              <a:off x="6959600" y="5495925"/>
              <a:ext cx="504825" cy="401638"/>
              <a:chOff x="2896" y="396"/>
              <a:chExt cx="1848" cy="1887"/>
            </a:xfrm>
          </p:grpSpPr>
          <p:pic>
            <p:nvPicPr>
              <p:cNvPr id="408" name="Picture 877" descr="laptop_keyboar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9064" flipH="1">
                <a:off x="2966" y="1553"/>
                <a:ext cx="1526" cy="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 name="Freeform 878"/>
              <p:cNvSpPr>
                <a:spLocks/>
              </p:cNvSpPr>
              <p:nvPr/>
            </p:nvSpPr>
            <p:spPr bwMode="auto">
              <a:xfrm>
                <a:off x="3472" y="844"/>
                <a:ext cx="1228" cy="953"/>
              </a:xfrm>
              <a:custGeom>
                <a:avLst/>
                <a:gdLst>
                  <a:gd name="T0" fmla="*/ 0 w 2982"/>
                  <a:gd name="T1" fmla="*/ 0 h 2442"/>
                  <a:gd name="T2" fmla="*/ 0 w 2982"/>
                  <a:gd name="T3" fmla="*/ 0 h 2442"/>
                  <a:gd name="T4" fmla="*/ 0 w 2982"/>
                  <a:gd name="T5" fmla="*/ 0 h 2442"/>
                  <a:gd name="T6" fmla="*/ 0 w 2982"/>
                  <a:gd name="T7" fmla="*/ 0 h 2442"/>
                  <a:gd name="T8" fmla="*/ 0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a:p>
            </p:txBody>
          </p:sp>
          <p:pic>
            <p:nvPicPr>
              <p:cNvPr id="410" name="Picture 879" descr="scre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32" y="868"/>
                <a:ext cx="1117" cy="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 name="Freeform 880"/>
              <p:cNvSpPr>
                <a:spLocks/>
              </p:cNvSpPr>
              <p:nvPr/>
            </p:nvSpPr>
            <p:spPr bwMode="auto">
              <a:xfrm>
                <a:off x="3695" y="816"/>
                <a:ext cx="1042" cy="177"/>
              </a:xfrm>
              <a:custGeom>
                <a:avLst/>
                <a:gdLst>
                  <a:gd name="T0" fmla="*/ 0 w 2528"/>
                  <a:gd name="T1" fmla="*/ 0 h 455"/>
                  <a:gd name="T2" fmla="*/ 0 w 2528"/>
                  <a:gd name="T3" fmla="*/ 0 h 455"/>
                  <a:gd name="T4" fmla="*/ 0 w 2528"/>
                  <a:gd name="T5" fmla="*/ 0 h 455"/>
                  <a:gd name="T6" fmla="*/ 0 w 2528"/>
                  <a:gd name="T7" fmla="*/ 0 h 455"/>
                  <a:gd name="T8" fmla="*/ 0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chemeClr val="bg2"/>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 name="Freeform 881"/>
              <p:cNvSpPr>
                <a:spLocks/>
              </p:cNvSpPr>
              <p:nvPr/>
            </p:nvSpPr>
            <p:spPr bwMode="auto">
              <a:xfrm>
                <a:off x="3461" y="814"/>
                <a:ext cx="289" cy="739"/>
              </a:xfrm>
              <a:custGeom>
                <a:avLst/>
                <a:gdLst>
                  <a:gd name="T0" fmla="*/ 0 w 702"/>
                  <a:gd name="T1" fmla="*/ 0 h 1893"/>
                  <a:gd name="T2" fmla="*/ 0 w 702"/>
                  <a:gd name="T3" fmla="*/ 0 h 1893"/>
                  <a:gd name="T4" fmla="*/ 0 w 702"/>
                  <a:gd name="T5" fmla="*/ 0 h 1893"/>
                  <a:gd name="T6" fmla="*/ 0 w 702"/>
                  <a:gd name="T7" fmla="*/ 0 h 1893"/>
                  <a:gd name="T8" fmla="*/ 0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 name="Freeform 882"/>
              <p:cNvSpPr>
                <a:spLocks/>
              </p:cNvSpPr>
              <p:nvPr/>
            </p:nvSpPr>
            <p:spPr bwMode="auto">
              <a:xfrm>
                <a:off x="4418" y="946"/>
                <a:ext cx="311" cy="853"/>
              </a:xfrm>
              <a:custGeom>
                <a:avLst/>
                <a:gdLst>
                  <a:gd name="T0" fmla="*/ 0 w 756"/>
                  <a:gd name="T1" fmla="*/ 0 h 2184"/>
                  <a:gd name="T2" fmla="*/ 0 w 756"/>
                  <a:gd name="T3" fmla="*/ 0 h 2184"/>
                  <a:gd name="T4" fmla="*/ 0 w 756"/>
                  <a:gd name="T5" fmla="*/ 0 h 2184"/>
                  <a:gd name="T6" fmla="*/ 0 w 756"/>
                  <a:gd name="T7" fmla="*/ 0 h 2184"/>
                  <a:gd name="T8" fmla="*/ 0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4" name="Freeform 883"/>
              <p:cNvSpPr>
                <a:spLocks/>
              </p:cNvSpPr>
              <p:nvPr/>
            </p:nvSpPr>
            <p:spPr bwMode="auto">
              <a:xfrm>
                <a:off x="3457" y="1515"/>
                <a:ext cx="1143" cy="288"/>
              </a:xfrm>
              <a:custGeom>
                <a:avLst/>
                <a:gdLst>
                  <a:gd name="T0" fmla="*/ 0 w 2773"/>
                  <a:gd name="T1" fmla="*/ 0 h 738"/>
                  <a:gd name="T2" fmla="*/ 0 w 2773"/>
                  <a:gd name="T3" fmla="*/ 0 h 738"/>
                  <a:gd name="T4" fmla="*/ 0 w 2773"/>
                  <a:gd name="T5" fmla="*/ 0 h 738"/>
                  <a:gd name="T6" fmla="*/ 0 w 2773"/>
                  <a:gd name="T7" fmla="*/ 0 h 738"/>
                  <a:gd name="T8" fmla="*/ 0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5" name="Freeform 884"/>
              <p:cNvSpPr>
                <a:spLocks/>
              </p:cNvSpPr>
              <p:nvPr/>
            </p:nvSpPr>
            <p:spPr bwMode="auto">
              <a:xfrm>
                <a:off x="4452" y="954"/>
                <a:ext cx="292" cy="855"/>
              </a:xfrm>
              <a:custGeom>
                <a:avLst/>
                <a:gdLst>
                  <a:gd name="T0" fmla="*/ 0 w 637"/>
                  <a:gd name="T1" fmla="*/ 0 h 1659"/>
                  <a:gd name="T2" fmla="*/ 0 w 637"/>
                  <a:gd name="T3" fmla="*/ 0 h 1659"/>
                  <a:gd name="T4" fmla="*/ 0 w 637"/>
                  <a:gd name="T5" fmla="*/ 1 h 1659"/>
                  <a:gd name="T6" fmla="*/ 0 w 637"/>
                  <a:gd name="T7" fmla="*/ 1 h 1659"/>
                  <a:gd name="T8" fmla="*/ 0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6" name="Freeform 885"/>
              <p:cNvSpPr>
                <a:spLocks/>
              </p:cNvSpPr>
              <p:nvPr/>
            </p:nvSpPr>
            <p:spPr bwMode="auto">
              <a:xfrm>
                <a:off x="3459" y="1553"/>
                <a:ext cx="1016" cy="284"/>
              </a:xfrm>
              <a:custGeom>
                <a:avLst/>
                <a:gdLst>
                  <a:gd name="T0" fmla="*/ 0 w 2216"/>
                  <a:gd name="T1" fmla="*/ 0 h 550"/>
                  <a:gd name="T2" fmla="*/ 0 w 2216"/>
                  <a:gd name="T3" fmla="*/ 1 h 550"/>
                  <a:gd name="T4" fmla="*/ 0 w 2216"/>
                  <a:gd name="T5" fmla="*/ 1 h 550"/>
                  <a:gd name="T6" fmla="*/ 0 w 2216"/>
                  <a:gd name="T7" fmla="*/ 1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chemeClr val="bg2"/>
                  </a:gs>
                  <a:gs pos="100000">
                    <a:srgbClr val="DDDDDD"/>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7" name="Freeform 886"/>
              <p:cNvSpPr>
                <a:spLocks/>
              </p:cNvSpPr>
              <p:nvPr/>
            </p:nvSpPr>
            <p:spPr bwMode="auto">
              <a:xfrm>
                <a:off x="3442" y="1857"/>
                <a:ext cx="345" cy="169"/>
              </a:xfrm>
              <a:custGeom>
                <a:avLst/>
                <a:gdLst>
                  <a:gd name="T0" fmla="*/ 0 w 752"/>
                  <a:gd name="T1" fmla="*/ 0 h 327"/>
                  <a:gd name="T2" fmla="*/ 0 w 752"/>
                  <a:gd name="T3" fmla="*/ 1 h 327"/>
                  <a:gd name="T4" fmla="*/ 0 w 752"/>
                  <a:gd name="T5" fmla="*/ 1 h 327"/>
                  <a:gd name="T6" fmla="*/ 0 w 752"/>
                  <a:gd name="T7" fmla="*/ 1 h 327"/>
                  <a:gd name="T8" fmla="*/ 0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8" name="Freeform 887"/>
              <p:cNvSpPr>
                <a:spLocks/>
              </p:cNvSpPr>
              <p:nvPr/>
            </p:nvSpPr>
            <p:spPr bwMode="auto">
              <a:xfrm>
                <a:off x="3449" y="1860"/>
                <a:ext cx="333" cy="160"/>
              </a:xfrm>
              <a:custGeom>
                <a:avLst/>
                <a:gdLst>
                  <a:gd name="T0" fmla="*/ 0 w 726"/>
                  <a:gd name="T1" fmla="*/ 0 h 311"/>
                  <a:gd name="T2" fmla="*/ 0 w 726"/>
                  <a:gd name="T3" fmla="*/ 1 h 311"/>
                  <a:gd name="T4" fmla="*/ 0 w 726"/>
                  <a:gd name="T5" fmla="*/ 1 h 311"/>
                  <a:gd name="T6" fmla="*/ 0 w 726"/>
                  <a:gd name="T7" fmla="*/ 1 h 311"/>
                  <a:gd name="T8" fmla="*/ 0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9" name="Freeform 888"/>
              <p:cNvSpPr>
                <a:spLocks/>
              </p:cNvSpPr>
              <p:nvPr/>
            </p:nvSpPr>
            <p:spPr bwMode="auto">
              <a:xfrm>
                <a:off x="3473" y="1923"/>
                <a:ext cx="119" cy="52"/>
              </a:xfrm>
              <a:custGeom>
                <a:avLst/>
                <a:gdLst>
                  <a:gd name="T0" fmla="*/ 0 w 258"/>
                  <a:gd name="T1" fmla="*/ 1 h 100"/>
                  <a:gd name="T2" fmla="*/ 0 w 258"/>
                  <a:gd name="T3" fmla="*/ 0 h 100"/>
                  <a:gd name="T4" fmla="*/ 0 w 258"/>
                  <a:gd name="T5" fmla="*/ 1 h 100"/>
                  <a:gd name="T6" fmla="*/ 0 w 258"/>
                  <a:gd name="T7" fmla="*/ 1 h 100"/>
                  <a:gd name="T8" fmla="*/ 0 w 258"/>
                  <a:gd name="T9" fmla="*/ 1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 name="Freeform 889"/>
              <p:cNvSpPr>
                <a:spLocks/>
              </p:cNvSpPr>
              <p:nvPr/>
            </p:nvSpPr>
            <p:spPr bwMode="auto">
              <a:xfrm>
                <a:off x="3469" y="1947"/>
                <a:ext cx="89" cy="32"/>
              </a:xfrm>
              <a:custGeom>
                <a:avLst/>
                <a:gdLst>
                  <a:gd name="T0" fmla="*/ 0 w 194"/>
                  <a:gd name="T1" fmla="*/ 0 h 63"/>
                  <a:gd name="T2" fmla="*/ 0 w 194"/>
                  <a:gd name="T3" fmla="*/ 1 h 63"/>
                  <a:gd name="T4" fmla="*/ 0 w 194"/>
                  <a:gd name="T5" fmla="*/ 1 h 63"/>
                  <a:gd name="T6" fmla="*/ 0 w 194"/>
                  <a:gd name="T7" fmla="*/ 1 h 63"/>
                  <a:gd name="T8" fmla="*/ 0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 name="Freeform 890"/>
              <p:cNvSpPr>
                <a:spLocks/>
              </p:cNvSpPr>
              <p:nvPr/>
            </p:nvSpPr>
            <p:spPr bwMode="auto">
              <a:xfrm>
                <a:off x="3570" y="1956"/>
                <a:ext cx="119" cy="53"/>
              </a:xfrm>
              <a:custGeom>
                <a:avLst/>
                <a:gdLst>
                  <a:gd name="T0" fmla="*/ 0 w 258"/>
                  <a:gd name="T1" fmla="*/ 1 h 102"/>
                  <a:gd name="T2" fmla="*/ 0 w 258"/>
                  <a:gd name="T3" fmla="*/ 0 h 102"/>
                  <a:gd name="T4" fmla="*/ 0 w 258"/>
                  <a:gd name="T5" fmla="*/ 1 h 102"/>
                  <a:gd name="T6" fmla="*/ 0 w 258"/>
                  <a:gd name="T7" fmla="*/ 1 h 102"/>
                  <a:gd name="T8" fmla="*/ 0 w 258"/>
                  <a:gd name="T9" fmla="*/ 1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2" name="Freeform 891"/>
              <p:cNvSpPr>
                <a:spLocks/>
              </p:cNvSpPr>
              <p:nvPr/>
            </p:nvSpPr>
            <p:spPr bwMode="auto">
              <a:xfrm>
                <a:off x="3566" y="1981"/>
                <a:ext cx="89" cy="33"/>
              </a:xfrm>
              <a:custGeom>
                <a:avLst/>
                <a:gdLst>
                  <a:gd name="T0" fmla="*/ 0 w 194"/>
                  <a:gd name="T1" fmla="*/ 0 h 63"/>
                  <a:gd name="T2" fmla="*/ 0 w 194"/>
                  <a:gd name="T3" fmla="*/ 1 h 63"/>
                  <a:gd name="T4" fmla="*/ 0 w 194"/>
                  <a:gd name="T5" fmla="*/ 1 h 63"/>
                  <a:gd name="T6" fmla="*/ 0 w 194"/>
                  <a:gd name="T7" fmla="*/ 1 h 63"/>
                  <a:gd name="T8" fmla="*/ 0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3" name="Freeform 892"/>
              <p:cNvSpPr>
                <a:spLocks/>
              </p:cNvSpPr>
              <p:nvPr/>
            </p:nvSpPr>
            <p:spPr bwMode="auto">
              <a:xfrm>
                <a:off x="4032" y="1882"/>
                <a:ext cx="418" cy="371"/>
              </a:xfrm>
              <a:custGeom>
                <a:avLst/>
                <a:gdLst>
                  <a:gd name="T0" fmla="*/ 0 w 990"/>
                  <a:gd name="T1" fmla="*/ 0 h 792"/>
                  <a:gd name="T2" fmla="*/ 0 w 990"/>
                  <a:gd name="T3" fmla="*/ 0 h 792"/>
                  <a:gd name="T4" fmla="*/ 0 w 990"/>
                  <a:gd name="T5" fmla="*/ 0 h 792"/>
                  <a:gd name="T6" fmla="*/ 0 w 990"/>
                  <a:gd name="T7" fmla="*/ 0 h 792"/>
                  <a:gd name="T8" fmla="*/ 0 w 990"/>
                  <a:gd name="T9" fmla="*/ 0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4" name="Freeform 893"/>
              <p:cNvSpPr>
                <a:spLocks/>
              </p:cNvSpPr>
              <p:nvPr/>
            </p:nvSpPr>
            <p:spPr bwMode="auto">
              <a:xfrm>
                <a:off x="2966" y="1912"/>
                <a:ext cx="1069" cy="338"/>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chemeClr val="bg2"/>
              </a:solidFill>
              <a:ln w="9525">
                <a:solidFill>
                  <a:schemeClr val="bg2"/>
                </a:solidFill>
                <a:round/>
                <a:headEnd/>
                <a:tailEnd/>
              </a:ln>
            </p:spPr>
            <p:txBody>
              <a:bodyPr/>
              <a:lstStyle/>
              <a:p>
                <a:endParaRPr lang="en-US"/>
              </a:p>
            </p:txBody>
          </p:sp>
          <p:sp>
            <p:nvSpPr>
              <p:cNvPr id="425" name="Freeform 894"/>
              <p:cNvSpPr>
                <a:spLocks/>
              </p:cNvSpPr>
              <p:nvPr/>
            </p:nvSpPr>
            <p:spPr bwMode="auto">
              <a:xfrm>
                <a:off x="2967" y="1850"/>
                <a:ext cx="12" cy="68"/>
              </a:xfrm>
              <a:custGeom>
                <a:avLst/>
                <a:gdLst>
                  <a:gd name="T0" fmla="*/ 0 w 26"/>
                  <a:gd name="T1" fmla="*/ 0 h 147"/>
                  <a:gd name="T2" fmla="*/ 0 w 26"/>
                  <a:gd name="T3" fmla="*/ 0 h 147"/>
                  <a:gd name="T4" fmla="*/ 0 w 26"/>
                  <a:gd name="T5" fmla="*/ 0 h 147"/>
                  <a:gd name="T6" fmla="*/ 0 w 26"/>
                  <a:gd name="T7" fmla="*/ 0 h 147"/>
                  <a:gd name="T8" fmla="*/ 0 w 26"/>
                  <a:gd name="T9" fmla="*/ 0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6" name="Freeform 895"/>
              <p:cNvSpPr>
                <a:spLocks/>
              </p:cNvSpPr>
              <p:nvPr/>
            </p:nvSpPr>
            <p:spPr bwMode="auto">
              <a:xfrm>
                <a:off x="2968" y="1571"/>
                <a:ext cx="496" cy="283"/>
              </a:xfrm>
              <a:custGeom>
                <a:avLst/>
                <a:gdLst>
                  <a:gd name="T0" fmla="*/ 0 w 1176"/>
                  <a:gd name="T1" fmla="*/ 0 h 606"/>
                  <a:gd name="T2" fmla="*/ 0 w 1176"/>
                  <a:gd name="T3" fmla="*/ 0 h 606"/>
                  <a:gd name="T4" fmla="*/ 0 w 1176"/>
                  <a:gd name="T5" fmla="*/ 0 h 606"/>
                  <a:gd name="T6" fmla="*/ 0 w 1176"/>
                  <a:gd name="T7" fmla="*/ 0 h 606"/>
                  <a:gd name="T8" fmla="*/ 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7" name="Freeform 896"/>
              <p:cNvSpPr>
                <a:spLocks/>
              </p:cNvSpPr>
              <p:nvPr/>
            </p:nvSpPr>
            <p:spPr bwMode="auto">
              <a:xfrm>
                <a:off x="3001" y="1864"/>
                <a:ext cx="1013" cy="325"/>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8" name="Freeform 897"/>
              <p:cNvSpPr>
                <a:spLocks/>
              </p:cNvSpPr>
              <p:nvPr/>
            </p:nvSpPr>
            <p:spPr bwMode="auto">
              <a:xfrm flipV="1">
                <a:off x="4013" y="1841"/>
                <a:ext cx="413" cy="337"/>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9" name="Freeform 898"/>
              <p:cNvSpPr>
                <a:spLocks/>
              </p:cNvSpPr>
              <p:nvPr/>
            </p:nvSpPr>
            <p:spPr bwMode="auto">
              <a:xfrm>
                <a:off x="3530" y="862"/>
                <a:ext cx="1124" cy="872"/>
              </a:xfrm>
              <a:custGeom>
                <a:avLst/>
                <a:gdLst>
                  <a:gd name="T0" fmla="*/ 214 w 1124"/>
                  <a:gd name="T1" fmla="*/ 0 h 872"/>
                  <a:gd name="T2" fmla="*/ 1124 w 1124"/>
                  <a:gd name="T3" fmla="*/ 128 h 872"/>
                  <a:gd name="T4" fmla="*/ 884 w 1124"/>
                  <a:gd name="T5" fmla="*/ 872 h 872"/>
                  <a:gd name="T6" fmla="*/ 0 w 1124"/>
                  <a:gd name="T7" fmla="*/ 656 h 872"/>
                  <a:gd name="T8" fmla="*/ 214 w 1124"/>
                  <a:gd name="T9" fmla="*/ 0 h 872"/>
                  <a:gd name="T10" fmla="*/ 0 60000 65536"/>
                  <a:gd name="T11" fmla="*/ 0 60000 65536"/>
                  <a:gd name="T12" fmla="*/ 0 60000 65536"/>
                  <a:gd name="T13" fmla="*/ 0 60000 65536"/>
                  <a:gd name="T14" fmla="*/ 0 60000 65536"/>
                  <a:gd name="T15" fmla="*/ 0 w 1124"/>
                  <a:gd name="T16" fmla="*/ 0 h 872"/>
                  <a:gd name="T17" fmla="*/ 1124 w 1124"/>
                  <a:gd name="T18" fmla="*/ 872 h 872"/>
                </a:gdLst>
                <a:ahLst/>
                <a:cxnLst>
                  <a:cxn ang="T10">
                    <a:pos x="T0" y="T1"/>
                  </a:cxn>
                  <a:cxn ang="T11">
                    <a:pos x="T2" y="T3"/>
                  </a:cxn>
                  <a:cxn ang="T12">
                    <a:pos x="T4" y="T5"/>
                  </a:cxn>
                  <a:cxn ang="T13">
                    <a:pos x="T6" y="T7"/>
                  </a:cxn>
                  <a:cxn ang="T14">
                    <a:pos x="T8" y="T9"/>
                  </a:cxn>
                </a:cxnLst>
                <a:rect l="T15" t="T16" r="T17" b="T18"/>
                <a:pathLst>
                  <a:path w="1124" h="872">
                    <a:moveTo>
                      <a:pt x="214" y="0"/>
                    </a:moveTo>
                    <a:lnTo>
                      <a:pt x="1124" y="128"/>
                    </a:lnTo>
                    <a:lnTo>
                      <a:pt x="884" y="872"/>
                    </a:lnTo>
                    <a:lnTo>
                      <a:pt x="0" y="656"/>
                    </a:lnTo>
                    <a:lnTo>
                      <a:pt x="214" y="0"/>
                    </a:lnTo>
                    <a:close/>
                  </a:path>
                </a:pathLst>
              </a:custGeom>
              <a:gradFill rotWithShape="1">
                <a:gsLst>
                  <a:gs pos="0">
                    <a:srgbClr val="DDDDDD">
                      <a:alpha val="81000"/>
                    </a:srgbClr>
                  </a:gs>
                  <a:gs pos="100000">
                    <a:srgbClr val="666666">
                      <a:alpha val="79999"/>
                    </a:srgbClr>
                  </a:gs>
                </a:gsLst>
                <a:lin ang="5400000" scaled="1"/>
              </a:gradFill>
              <a:ln w="9525">
                <a:solidFill>
                  <a:schemeClr val="tx1"/>
                </a:solidFill>
                <a:round/>
                <a:headEnd/>
                <a:tailEnd/>
              </a:ln>
            </p:spPr>
            <p:txBody>
              <a:bodyPr/>
              <a:lstStyle/>
              <a:p>
                <a:endParaRPr lang="en-US"/>
              </a:p>
            </p:txBody>
          </p:sp>
          <p:pic>
            <p:nvPicPr>
              <p:cNvPr id="430" name="Picture 899" descr="grayed_radiat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6" y="396"/>
                <a:ext cx="1808"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31" name="Group 900"/>
            <p:cNvGrpSpPr>
              <a:grpSpLocks/>
            </p:cNvGrpSpPr>
            <p:nvPr/>
          </p:nvGrpSpPr>
          <p:grpSpPr bwMode="auto">
            <a:xfrm>
              <a:off x="7378700" y="5524500"/>
              <a:ext cx="504825" cy="401638"/>
              <a:chOff x="2896" y="396"/>
              <a:chExt cx="1848" cy="1887"/>
            </a:xfrm>
          </p:grpSpPr>
          <p:pic>
            <p:nvPicPr>
              <p:cNvPr id="432" name="Picture 901" descr="laptop_keyboar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9064" flipH="1">
                <a:off x="2966" y="1553"/>
                <a:ext cx="1526" cy="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3" name="Freeform 902"/>
              <p:cNvSpPr>
                <a:spLocks/>
              </p:cNvSpPr>
              <p:nvPr/>
            </p:nvSpPr>
            <p:spPr bwMode="auto">
              <a:xfrm>
                <a:off x="3472" y="844"/>
                <a:ext cx="1228" cy="953"/>
              </a:xfrm>
              <a:custGeom>
                <a:avLst/>
                <a:gdLst>
                  <a:gd name="T0" fmla="*/ 0 w 2982"/>
                  <a:gd name="T1" fmla="*/ 0 h 2442"/>
                  <a:gd name="T2" fmla="*/ 0 w 2982"/>
                  <a:gd name="T3" fmla="*/ 0 h 2442"/>
                  <a:gd name="T4" fmla="*/ 0 w 2982"/>
                  <a:gd name="T5" fmla="*/ 0 h 2442"/>
                  <a:gd name="T6" fmla="*/ 0 w 2982"/>
                  <a:gd name="T7" fmla="*/ 0 h 2442"/>
                  <a:gd name="T8" fmla="*/ 0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a:p>
            </p:txBody>
          </p:sp>
          <p:pic>
            <p:nvPicPr>
              <p:cNvPr id="434" name="Picture 903" descr="scre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32" y="868"/>
                <a:ext cx="1117" cy="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5" name="Freeform 904"/>
              <p:cNvSpPr>
                <a:spLocks/>
              </p:cNvSpPr>
              <p:nvPr/>
            </p:nvSpPr>
            <p:spPr bwMode="auto">
              <a:xfrm>
                <a:off x="3695" y="816"/>
                <a:ext cx="1042" cy="177"/>
              </a:xfrm>
              <a:custGeom>
                <a:avLst/>
                <a:gdLst>
                  <a:gd name="T0" fmla="*/ 0 w 2528"/>
                  <a:gd name="T1" fmla="*/ 0 h 455"/>
                  <a:gd name="T2" fmla="*/ 0 w 2528"/>
                  <a:gd name="T3" fmla="*/ 0 h 455"/>
                  <a:gd name="T4" fmla="*/ 0 w 2528"/>
                  <a:gd name="T5" fmla="*/ 0 h 455"/>
                  <a:gd name="T6" fmla="*/ 0 w 2528"/>
                  <a:gd name="T7" fmla="*/ 0 h 455"/>
                  <a:gd name="T8" fmla="*/ 0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chemeClr val="bg2"/>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6" name="Freeform 905"/>
              <p:cNvSpPr>
                <a:spLocks/>
              </p:cNvSpPr>
              <p:nvPr/>
            </p:nvSpPr>
            <p:spPr bwMode="auto">
              <a:xfrm>
                <a:off x="3461" y="814"/>
                <a:ext cx="289" cy="739"/>
              </a:xfrm>
              <a:custGeom>
                <a:avLst/>
                <a:gdLst>
                  <a:gd name="T0" fmla="*/ 0 w 702"/>
                  <a:gd name="T1" fmla="*/ 0 h 1893"/>
                  <a:gd name="T2" fmla="*/ 0 w 702"/>
                  <a:gd name="T3" fmla="*/ 0 h 1893"/>
                  <a:gd name="T4" fmla="*/ 0 w 702"/>
                  <a:gd name="T5" fmla="*/ 0 h 1893"/>
                  <a:gd name="T6" fmla="*/ 0 w 702"/>
                  <a:gd name="T7" fmla="*/ 0 h 1893"/>
                  <a:gd name="T8" fmla="*/ 0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7" name="Freeform 906"/>
              <p:cNvSpPr>
                <a:spLocks/>
              </p:cNvSpPr>
              <p:nvPr/>
            </p:nvSpPr>
            <p:spPr bwMode="auto">
              <a:xfrm>
                <a:off x="4418" y="946"/>
                <a:ext cx="311" cy="853"/>
              </a:xfrm>
              <a:custGeom>
                <a:avLst/>
                <a:gdLst>
                  <a:gd name="T0" fmla="*/ 0 w 756"/>
                  <a:gd name="T1" fmla="*/ 0 h 2184"/>
                  <a:gd name="T2" fmla="*/ 0 w 756"/>
                  <a:gd name="T3" fmla="*/ 0 h 2184"/>
                  <a:gd name="T4" fmla="*/ 0 w 756"/>
                  <a:gd name="T5" fmla="*/ 0 h 2184"/>
                  <a:gd name="T6" fmla="*/ 0 w 756"/>
                  <a:gd name="T7" fmla="*/ 0 h 2184"/>
                  <a:gd name="T8" fmla="*/ 0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8" name="Freeform 907"/>
              <p:cNvSpPr>
                <a:spLocks/>
              </p:cNvSpPr>
              <p:nvPr/>
            </p:nvSpPr>
            <p:spPr bwMode="auto">
              <a:xfrm>
                <a:off x="3457" y="1515"/>
                <a:ext cx="1143" cy="288"/>
              </a:xfrm>
              <a:custGeom>
                <a:avLst/>
                <a:gdLst>
                  <a:gd name="T0" fmla="*/ 0 w 2773"/>
                  <a:gd name="T1" fmla="*/ 0 h 738"/>
                  <a:gd name="T2" fmla="*/ 0 w 2773"/>
                  <a:gd name="T3" fmla="*/ 0 h 738"/>
                  <a:gd name="T4" fmla="*/ 0 w 2773"/>
                  <a:gd name="T5" fmla="*/ 0 h 738"/>
                  <a:gd name="T6" fmla="*/ 0 w 2773"/>
                  <a:gd name="T7" fmla="*/ 0 h 738"/>
                  <a:gd name="T8" fmla="*/ 0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9" name="Freeform 908"/>
              <p:cNvSpPr>
                <a:spLocks/>
              </p:cNvSpPr>
              <p:nvPr/>
            </p:nvSpPr>
            <p:spPr bwMode="auto">
              <a:xfrm>
                <a:off x="4452" y="954"/>
                <a:ext cx="292" cy="855"/>
              </a:xfrm>
              <a:custGeom>
                <a:avLst/>
                <a:gdLst>
                  <a:gd name="T0" fmla="*/ 0 w 637"/>
                  <a:gd name="T1" fmla="*/ 0 h 1659"/>
                  <a:gd name="T2" fmla="*/ 0 w 637"/>
                  <a:gd name="T3" fmla="*/ 0 h 1659"/>
                  <a:gd name="T4" fmla="*/ 0 w 637"/>
                  <a:gd name="T5" fmla="*/ 1 h 1659"/>
                  <a:gd name="T6" fmla="*/ 0 w 637"/>
                  <a:gd name="T7" fmla="*/ 1 h 1659"/>
                  <a:gd name="T8" fmla="*/ 0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 name="Freeform 909"/>
              <p:cNvSpPr>
                <a:spLocks/>
              </p:cNvSpPr>
              <p:nvPr/>
            </p:nvSpPr>
            <p:spPr bwMode="auto">
              <a:xfrm>
                <a:off x="3459" y="1553"/>
                <a:ext cx="1016" cy="284"/>
              </a:xfrm>
              <a:custGeom>
                <a:avLst/>
                <a:gdLst>
                  <a:gd name="T0" fmla="*/ 0 w 2216"/>
                  <a:gd name="T1" fmla="*/ 0 h 550"/>
                  <a:gd name="T2" fmla="*/ 0 w 2216"/>
                  <a:gd name="T3" fmla="*/ 1 h 550"/>
                  <a:gd name="T4" fmla="*/ 0 w 2216"/>
                  <a:gd name="T5" fmla="*/ 1 h 550"/>
                  <a:gd name="T6" fmla="*/ 0 w 2216"/>
                  <a:gd name="T7" fmla="*/ 1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chemeClr val="bg2"/>
                  </a:gs>
                  <a:gs pos="100000">
                    <a:srgbClr val="DDDDDD"/>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 name="Freeform 910"/>
              <p:cNvSpPr>
                <a:spLocks/>
              </p:cNvSpPr>
              <p:nvPr/>
            </p:nvSpPr>
            <p:spPr bwMode="auto">
              <a:xfrm>
                <a:off x="3442" y="1857"/>
                <a:ext cx="345" cy="169"/>
              </a:xfrm>
              <a:custGeom>
                <a:avLst/>
                <a:gdLst>
                  <a:gd name="T0" fmla="*/ 0 w 752"/>
                  <a:gd name="T1" fmla="*/ 0 h 327"/>
                  <a:gd name="T2" fmla="*/ 0 w 752"/>
                  <a:gd name="T3" fmla="*/ 1 h 327"/>
                  <a:gd name="T4" fmla="*/ 0 w 752"/>
                  <a:gd name="T5" fmla="*/ 1 h 327"/>
                  <a:gd name="T6" fmla="*/ 0 w 752"/>
                  <a:gd name="T7" fmla="*/ 1 h 327"/>
                  <a:gd name="T8" fmla="*/ 0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 name="Freeform 911"/>
              <p:cNvSpPr>
                <a:spLocks/>
              </p:cNvSpPr>
              <p:nvPr/>
            </p:nvSpPr>
            <p:spPr bwMode="auto">
              <a:xfrm>
                <a:off x="3449" y="1860"/>
                <a:ext cx="333" cy="160"/>
              </a:xfrm>
              <a:custGeom>
                <a:avLst/>
                <a:gdLst>
                  <a:gd name="T0" fmla="*/ 0 w 726"/>
                  <a:gd name="T1" fmla="*/ 0 h 311"/>
                  <a:gd name="T2" fmla="*/ 0 w 726"/>
                  <a:gd name="T3" fmla="*/ 1 h 311"/>
                  <a:gd name="T4" fmla="*/ 0 w 726"/>
                  <a:gd name="T5" fmla="*/ 1 h 311"/>
                  <a:gd name="T6" fmla="*/ 0 w 726"/>
                  <a:gd name="T7" fmla="*/ 1 h 311"/>
                  <a:gd name="T8" fmla="*/ 0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3" name="Freeform 912"/>
              <p:cNvSpPr>
                <a:spLocks/>
              </p:cNvSpPr>
              <p:nvPr/>
            </p:nvSpPr>
            <p:spPr bwMode="auto">
              <a:xfrm>
                <a:off x="3473" y="1923"/>
                <a:ext cx="119" cy="52"/>
              </a:xfrm>
              <a:custGeom>
                <a:avLst/>
                <a:gdLst>
                  <a:gd name="T0" fmla="*/ 0 w 258"/>
                  <a:gd name="T1" fmla="*/ 1 h 100"/>
                  <a:gd name="T2" fmla="*/ 0 w 258"/>
                  <a:gd name="T3" fmla="*/ 0 h 100"/>
                  <a:gd name="T4" fmla="*/ 0 w 258"/>
                  <a:gd name="T5" fmla="*/ 1 h 100"/>
                  <a:gd name="T6" fmla="*/ 0 w 258"/>
                  <a:gd name="T7" fmla="*/ 1 h 100"/>
                  <a:gd name="T8" fmla="*/ 0 w 258"/>
                  <a:gd name="T9" fmla="*/ 1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 name="Freeform 913"/>
              <p:cNvSpPr>
                <a:spLocks/>
              </p:cNvSpPr>
              <p:nvPr/>
            </p:nvSpPr>
            <p:spPr bwMode="auto">
              <a:xfrm>
                <a:off x="3469" y="1947"/>
                <a:ext cx="89" cy="32"/>
              </a:xfrm>
              <a:custGeom>
                <a:avLst/>
                <a:gdLst>
                  <a:gd name="T0" fmla="*/ 0 w 194"/>
                  <a:gd name="T1" fmla="*/ 0 h 63"/>
                  <a:gd name="T2" fmla="*/ 0 w 194"/>
                  <a:gd name="T3" fmla="*/ 1 h 63"/>
                  <a:gd name="T4" fmla="*/ 0 w 194"/>
                  <a:gd name="T5" fmla="*/ 1 h 63"/>
                  <a:gd name="T6" fmla="*/ 0 w 194"/>
                  <a:gd name="T7" fmla="*/ 1 h 63"/>
                  <a:gd name="T8" fmla="*/ 0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5" name="Freeform 914"/>
              <p:cNvSpPr>
                <a:spLocks/>
              </p:cNvSpPr>
              <p:nvPr/>
            </p:nvSpPr>
            <p:spPr bwMode="auto">
              <a:xfrm>
                <a:off x="3570" y="1956"/>
                <a:ext cx="119" cy="53"/>
              </a:xfrm>
              <a:custGeom>
                <a:avLst/>
                <a:gdLst>
                  <a:gd name="T0" fmla="*/ 0 w 258"/>
                  <a:gd name="T1" fmla="*/ 1 h 102"/>
                  <a:gd name="T2" fmla="*/ 0 w 258"/>
                  <a:gd name="T3" fmla="*/ 0 h 102"/>
                  <a:gd name="T4" fmla="*/ 0 w 258"/>
                  <a:gd name="T5" fmla="*/ 1 h 102"/>
                  <a:gd name="T6" fmla="*/ 0 w 258"/>
                  <a:gd name="T7" fmla="*/ 1 h 102"/>
                  <a:gd name="T8" fmla="*/ 0 w 258"/>
                  <a:gd name="T9" fmla="*/ 1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6" name="Freeform 915"/>
              <p:cNvSpPr>
                <a:spLocks/>
              </p:cNvSpPr>
              <p:nvPr/>
            </p:nvSpPr>
            <p:spPr bwMode="auto">
              <a:xfrm>
                <a:off x="3566" y="1981"/>
                <a:ext cx="89" cy="33"/>
              </a:xfrm>
              <a:custGeom>
                <a:avLst/>
                <a:gdLst>
                  <a:gd name="T0" fmla="*/ 0 w 194"/>
                  <a:gd name="T1" fmla="*/ 0 h 63"/>
                  <a:gd name="T2" fmla="*/ 0 w 194"/>
                  <a:gd name="T3" fmla="*/ 1 h 63"/>
                  <a:gd name="T4" fmla="*/ 0 w 194"/>
                  <a:gd name="T5" fmla="*/ 1 h 63"/>
                  <a:gd name="T6" fmla="*/ 0 w 194"/>
                  <a:gd name="T7" fmla="*/ 1 h 63"/>
                  <a:gd name="T8" fmla="*/ 0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7" name="Freeform 916"/>
              <p:cNvSpPr>
                <a:spLocks/>
              </p:cNvSpPr>
              <p:nvPr/>
            </p:nvSpPr>
            <p:spPr bwMode="auto">
              <a:xfrm>
                <a:off x="4032" y="1882"/>
                <a:ext cx="418" cy="371"/>
              </a:xfrm>
              <a:custGeom>
                <a:avLst/>
                <a:gdLst>
                  <a:gd name="T0" fmla="*/ 0 w 990"/>
                  <a:gd name="T1" fmla="*/ 0 h 792"/>
                  <a:gd name="T2" fmla="*/ 0 w 990"/>
                  <a:gd name="T3" fmla="*/ 0 h 792"/>
                  <a:gd name="T4" fmla="*/ 0 w 990"/>
                  <a:gd name="T5" fmla="*/ 0 h 792"/>
                  <a:gd name="T6" fmla="*/ 0 w 990"/>
                  <a:gd name="T7" fmla="*/ 0 h 792"/>
                  <a:gd name="T8" fmla="*/ 0 w 990"/>
                  <a:gd name="T9" fmla="*/ 0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8" name="Freeform 917"/>
              <p:cNvSpPr>
                <a:spLocks/>
              </p:cNvSpPr>
              <p:nvPr/>
            </p:nvSpPr>
            <p:spPr bwMode="auto">
              <a:xfrm>
                <a:off x="2966" y="1912"/>
                <a:ext cx="1069" cy="338"/>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chemeClr val="bg2"/>
              </a:solidFill>
              <a:ln w="9525">
                <a:solidFill>
                  <a:schemeClr val="bg2"/>
                </a:solidFill>
                <a:round/>
                <a:headEnd/>
                <a:tailEnd/>
              </a:ln>
            </p:spPr>
            <p:txBody>
              <a:bodyPr/>
              <a:lstStyle/>
              <a:p>
                <a:endParaRPr lang="en-US"/>
              </a:p>
            </p:txBody>
          </p:sp>
          <p:sp>
            <p:nvSpPr>
              <p:cNvPr id="449" name="Freeform 918"/>
              <p:cNvSpPr>
                <a:spLocks/>
              </p:cNvSpPr>
              <p:nvPr/>
            </p:nvSpPr>
            <p:spPr bwMode="auto">
              <a:xfrm>
                <a:off x="2967" y="1850"/>
                <a:ext cx="12" cy="68"/>
              </a:xfrm>
              <a:custGeom>
                <a:avLst/>
                <a:gdLst>
                  <a:gd name="T0" fmla="*/ 0 w 26"/>
                  <a:gd name="T1" fmla="*/ 0 h 147"/>
                  <a:gd name="T2" fmla="*/ 0 w 26"/>
                  <a:gd name="T3" fmla="*/ 0 h 147"/>
                  <a:gd name="T4" fmla="*/ 0 w 26"/>
                  <a:gd name="T5" fmla="*/ 0 h 147"/>
                  <a:gd name="T6" fmla="*/ 0 w 26"/>
                  <a:gd name="T7" fmla="*/ 0 h 147"/>
                  <a:gd name="T8" fmla="*/ 0 w 26"/>
                  <a:gd name="T9" fmla="*/ 0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 name="Freeform 919"/>
              <p:cNvSpPr>
                <a:spLocks/>
              </p:cNvSpPr>
              <p:nvPr/>
            </p:nvSpPr>
            <p:spPr bwMode="auto">
              <a:xfrm>
                <a:off x="2968" y="1571"/>
                <a:ext cx="496" cy="283"/>
              </a:xfrm>
              <a:custGeom>
                <a:avLst/>
                <a:gdLst>
                  <a:gd name="T0" fmla="*/ 0 w 1176"/>
                  <a:gd name="T1" fmla="*/ 0 h 606"/>
                  <a:gd name="T2" fmla="*/ 0 w 1176"/>
                  <a:gd name="T3" fmla="*/ 0 h 606"/>
                  <a:gd name="T4" fmla="*/ 0 w 1176"/>
                  <a:gd name="T5" fmla="*/ 0 h 606"/>
                  <a:gd name="T6" fmla="*/ 0 w 1176"/>
                  <a:gd name="T7" fmla="*/ 0 h 606"/>
                  <a:gd name="T8" fmla="*/ 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 name="Freeform 920"/>
              <p:cNvSpPr>
                <a:spLocks/>
              </p:cNvSpPr>
              <p:nvPr/>
            </p:nvSpPr>
            <p:spPr bwMode="auto">
              <a:xfrm>
                <a:off x="3001" y="1864"/>
                <a:ext cx="1013" cy="325"/>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2" name="Freeform 921"/>
              <p:cNvSpPr>
                <a:spLocks/>
              </p:cNvSpPr>
              <p:nvPr/>
            </p:nvSpPr>
            <p:spPr bwMode="auto">
              <a:xfrm flipV="1">
                <a:off x="4013" y="1841"/>
                <a:ext cx="413" cy="337"/>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3" name="Freeform 922"/>
              <p:cNvSpPr>
                <a:spLocks/>
              </p:cNvSpPr>
              <p:nvPr/>
            </p:nvSpPr>
            <p:spPr bwMode="auto">
              <a:xfrm>
                <a:off x="3530" y="862"/>
                <a:ext cx="1124" cy="872"/>
              </a:xfrm>
              <a:custGeom>
                <a:avLst/>
                <a:gdLst>
                  <a:gd name="T0" fmla="*/ 214 w 1124"/>
                  <a:gd name="T1" fmla="*/ 0 h 872"/>
                  <a:gd name="T2" fmla="*/ 1124 w 1124"/>
                  <a:gd name="T3" fmla="*/ 128 h 872"/>
                  <a:gd name="T4" fmla="*/ 884 w 1124"/>
                  <a:gd name="T5" fmla="*/ 872 h 872"/>
                  <a:gd name="T6" fmla="*/ 0 w 1124"/>
                  <a:gd name="T7" fmla="*/ 656 h 872"/>
                  <a:gd name="T8" fmla="*/ 214 w 1124"/>
                  <a:gd name="T9" fmla="*/ 0 h 872"/>
                  <a:gd name="T10" fmla="*/ 0 60000 65536"/>
                  <a:gd name="T11" fmla="*/ 0 60000 65536"/>
                  <a:gd name="T12" fmla="*/ 0 60000 65536"/>
                  <a:gd name="T13" fmla="*/ 0 60000 65536"/>
                  <a:gd name="T14" fmla="*/ 0 60000 65536"/>
                  <a:gd name="T15" fmla="*/ 0 w 1124"/>
                  <a:gd name="T16" fmla="*/ 0 h 872"/>
                  <a:gd name="T17" fmla="*/ 1124 w 1124"/>
                  <a:gd name="T18" fmla="*/ 872 h 872"/>
                </a:gdLst>
                <a:ahLst/>
                <a:cxnLst>
                  <a:cxn ang="T10">
                    <a:pos x="T0" y="T1"/>
                  </a:cxn>
                  <a:cxn ang="T11">
                    <a:pos x="T2" y="T3"/>
                  </a:cxn>
                  <a:cxn ang="T12">
                    <a:pos x="T4" y="T5"/>
                  </a:cxn>
                  <a:cxn ang="T13">
                    <a:pos x="T6" y="T7"/>
                  </a:cxn>
                  <a:cxn ang="T14">
                    <a:pos x="T8" y="T9"/>
                  </a:cxn>
                </a:cxnLst>
                <a:rect l="T15" t="T16" r="T17" b="T18"/>
                <a:pathLst>
                  <a:path w="1124" h="872">
                    <a:moveTo>
                      <a:pt x="214" y="0"/>
                    </a:moveTo>
                    <a:lnTo>
                      <a:pt x="1124" y="128"/>
                    </a:lnTo>
                    <a:lnTo>
                      <a:pt x="884" y="872"/>
                    </a:lnTo>
                    <a:lnTo>
                      <a:pt x="0" y="656"/>
                    </a:lnTo>
                    <a:lnTo>
                      <a:pt x="214" y="0"/>
                    </a:lnTo>
                    <a:close/>
                  </a:path>
                </a:pathLst>
              </a:custGeom>
              <a:gradFill rotWithShape="1">
                <a:gsLst>
                  <a:gs pos="0">
                    <a:srgbClr val="DDDDDD">
                      <a:alpha val="81000"/>
                    </a:srgbClr>
                  </a:gs>
                  <a:gs pos="100000">
                    <a:srgbClr val="666666">
                      <a:alpha val="79999"/>
                    </a:srgbClr>
                  </a:gs>
                </a:gsLst>
                <a:lin ang="5400000" scaled="1"/>
              </a:gradFill>
              <a:ln w="9525">
                <a:solidFill>
                  <a:schemeClr val="tx1"/>
                </a:solidFill>
                <a:round/>
                <a:headEnd/>
                <a:tailEnd/>
              </a:ln>
            </p:spPr>
            <p:txBody>
              <a:bodyPr/>
              <a:lstStyle/>
              <a:p>
                <a:endParaRPr lang="en-US"/>
              </a:p>
            </p:txBody>
          </p:sp>
          <p:pic>
            <p:nvPicPr>
              <p:cNvPr id="454" name="Picture 923" descr="grayed_radiat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6" y="396"/>
                <a:ext cx="1808"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5" name="Group 924"/>
            <p:cNvGrpSpPr>
              <a:grpSpLocks/>
            </p:cNvGrpSpPr>
            <p:nvPr/>
          </p:nvGrpSpPr>
          <p:grpSpPr bwMode="auto">
            <a:xfrm>
              <a:off x="5349875" y="1590675"/>
              <a:ext cx="617538" cy="387350"/>
              <a:chOff x="2920" y="972"/>
              <a:chExt cx="389" cy="244"/>
            </a:xfrm>
          </p:grpSpPr>
          <p:grpSp>
            <p:nvGrpSpPr>
              <p:cNvPr id="456" name="Group 925"/>
              <p:cNvGrpSpPr>
                <a:grpSpLocks/>
              </p:cNvGrpSpPr>
              <p:nvPr/>
            </p:nvGrpSpPr>
            <p:grpSpPr bwMode="auto">
              <a:xfrm>
                <a:off x="3085" y="1027"/>
                <a:ext cx="102" cy="189"/>
                <a:chOff x="3436" y="1504"/>
                <a:chExt cx="393" cy="942"/>
              </a:xfrm>
            </p:grpSpPr>
            <p:pic>
              <p:nvPicPr>
                <p:cNvPr id="458" name="Picture 926" descr="iphone_stylized_smal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36" y="1504"/>
                  <a:ext cx="393" cy="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9" name="Freeform 927"/>
                <p:cNvSpPr>
                  <a:spLocks/>
                </p:cNvSpPr>
                <p:nvPr/>
              </p:nvSpPr>
              <p:spPr bwMode="auto">
                <a:xfrm>
                  <a:off x="3484" y="1523"/>
                  <a:ext cx="339" cy="906"/>
                </a:xfrm>
                <a:custGeom>
                  <a:avLst/>
                  <a:gdLst>
                    <a:gd name="T0" fmla="*/ 6 w 339"/>
                    <a:gd name="T1" fmla="*/ 31 h 906"/>
                    <a:gd name="T2" fmla="*/ 38 w 339"/>
                    <a:gd name="T3" fmla="*/ 0 h 906"/>
                    <a:gd name="T4" fmla="*/ 323 w 339"/>
                    <a:gd name="T5" fmla="*/ 45 h 906"/>
                    <a:gd name="T6" fmla="*/ 338 w 339"/>
                    <a:gd name="T7" fmla="*/ 85 h 906"/>
                    <a:gd name="T8" fmla="*/ 339 w 339"/>
                    <a:gd name="T9" fmla="*/ 813 h 906"/>
                    <a:gd name="T10" fmla="*/ 312 w 339"/>
                    <a:gd name="T11" fmla="*/ 865 h 906"/>
                    <a:gd name="T12" fmla="*/ 29 w 339"/>
                    <a:gd name="T13" fmla="*/ 906 h 906"/>
                    <a:gd name="T14" fmla="*/ 0 w 339"/>
                    <a:gd name="T15" fmla="*/ 876 h 906"/>
                    <a:gd name="T16" fmla="*/ 6 w 339"/>
                    <a:gd name="T17" fmla="*/ 31 h 9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9"/>
                    <a:gd name="T28" fmla="*/ 0 h 906"/>
                    <a:gd name="T29" fmla="*/ 339 w 339"/>
                    <a:gd name="T30" fmla="*/ 906 h 9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9" h="906">
                      <a:moveTo>
                        <a:pt x="6" y="31"/>
                      </a:moveTo>
                      <a:lnTo>
                        <a:pt x="38" y="0"/>
                      </a:lnTo>
                      <a:lnTo>
                        <a:pt x="323" y="45"/>
                      </a:lnTo>
                      <a:lnTo>
                        <a:pt x="338" y="85"/>
                      </a:lnTo>
                      <a:lnTo>
                        <a:pt x="339" y="813"/>
                      </a:lnTo>
                      <a:lnTo>
                        <a:pt x="312" y="865"/>
                      </a:lnTo>
                      <a:lnTo>
                        <a:pt x="29" y="906"/>
                      </a:lnTo>
                      <a:lnTo>
                        <a:pt x="0" y="876"/>
                      </a:lnTo>
                      <a:lnTo>
                        <a:pt x="6" y="31"/>
                      </a:lnTo>
                      <a:close/>
                    </a:path>
                  </a:pathLst>
                </a:custGeom>
                <a:gradFill rotWithShape="1">
                  <a:gsLst>
                    <a:gs pos="0">
                      <a:srgbClr val="DDDDDD">
                        <a:alpha val="82001"/>
                      </a:srgbClr>
                    </a:gs>
                    <a:gs pos="100000">
                      <a:srgbClr val="666666">
                        <a:alpha val="82001"/>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60" name="Group 928"/>
                <p:cNvGrpSpPr>
                  <a:grpSpLocks/>
                </p:cNvGrpSpPr>
                <p:nvPr/>
              </p:nvGrpSpPr>
              <p:grpSpPr bwMode="auto">
                <a:xfrm>
                  <a:off x="3511" y="1689"/>
                  <a:ext cx="289" cy="576"/>
                  <a:chOff x="3511" y="1689"/>
                  <a:chExt cx="289" cy="576"/>
                </a:xfrm>
              </p:grpSpPr>
              <p:sp>
                <p:nvSpPr>
                  <p:cNvPr id="461" name="Freeform 929"/>
                  <p:cNvSpPr>
                    <a:spLocks/>
                  </p:cNvSpPr>
                  <p:nvPr/>
                </p:nvSpPr>
                <p:spPr bwMode="auto">
                  <a:xfrm>
                    <a:off x="3519" y="2175"/>
                    <a:ext cx="66" cy="90"/>
                  </a:xfrm>
                  <a:custGeom>
                    <a:avLst/>
                    <a:gdLst>
                      <a:gd name="T0" fmla="*/ 0 w 66"/>
                      <a:gd name="T1" fmla="*/ 5 h 90"/>
                      <a:gd name="T2" fmla="*/ 66 w 66"/>
                      <a:gd name="T3" fmla="*/ 0 h 90"/>
                      <a:gd name="T4" fmla="*/ 65 w 66"/>
                      <a:gd name="T5" fmla="*/ 80 h 90"/>
                      <a:gd name="T6" fmla="*/ 2 w 66"/>
                      <a:gd name="T7" fmla="*/ 90 h 90"/>
                      <a:gd name="T8" fmla="*/ 0 w 66"/>
                      <a:gd name="T9" fmla="*/ 5 h 90"/>
                      <a:gd name="T10" fmla="*/ 0 60000 65536"/>
                      <a:gd name="T11" fmla="*/ 0 60000 65536"/>
                      <a:gd name="T12" fmla="*/ 0 60000 65536"/>
                      <a:gd name="T13" fmla="*/ 0 60000 65536"/>
                      <a:gd name="T14" fmla="*/ 0 60000 65536"/>
                      <a:gd name="T15" fmla="*/ 0 w 66"/>
                      <a:gd name="T16" fmla="*/ 0 h 90"/>
                      <a:gd name="T17" fmla="*/ 66 w 66"/>
                      <a:gd name="T18" fmla="*/ 90 h 90"/>
                    </a:gdLst>
                    <a:ahLst/>
                    <a:cxnLst>
                      <a:cxn ang="T10">
                        <a:pos x="T0" y="T1"/>
                      </a:cxn>
                      <a:cxn ang="T11">
                        <a:pos x="T2" y="T3"/>
                      </a:cxn>
                      <a:cxn ang="T12">
                        <a:pos x="T4" y="T5"/>
                      </a:cxn>
                      <a:cxn ang="T13">
                        <a:pos x="T6" y="T7"/>
                      </a:cxn>
                      <a:cxn ang="T14">
                        <a:pos x="T8" y="T9"/>
                      </a:cxn>
                    </a:cxnLst>
                    <a:rect l="T15" t="T16" r="T17" b="T18"/>
                    <a:pathLst>
                      <a:path w="66" h="90">
                        <a:moveTo>
                          <a:pt x="0" y="5"/>
                        </a:moveTo>
                        <a:lnTo>
                          <a:pt x="66" y="0"/>
                        </a:lnTo>
                        <a:lnTo>
                          <a:pt x="65" y="80"/>
                        </a:lnTo>
                        <a:lnTo>
                          <a:pt x="2" y="90"/>
                        </a:lnTo>
                        <a:lnTo>
                          <a:pt x="0" y="5"/>
                        </a:lnTo>
                        <a:close/>
                      </a:path>
                    </a:pathLst>
                  </a:custGeom>
                  <a:solidFill>
                    <a:srgbClr val="B2B2B2"/>
                  </a:solidFill>
                  <a:ln w="9525">
                    <a:solidFill>
                      <a:schemeClr val="bg2"/>
                    </a:solidFill>
                    <a:round/>
                    <a:headEnd/>
                    <a:tailEnd/>
                  </a:ln>
                </p:spPr>
                <p:txBody>
                  <a:bodyPr/>
                  <a:lstStyle/>
                  <a:p>
                    <a:endParaRPr lang="en-US"/>
                  </a:p>
                </p:txBody>
              </p:sp>
              <p:sp>
                <p:nvSpPr>
                  <p:cNvPr id="462" name="Freeform 930"/>
                  <p:cNvSpPr>
                    <a:spLocks/>
                  </p:cNvSpPr>
                  <p:nvPr/>
                </p:nvSpPr>
                <p:spPr bwMode="auto">
                  <a:xfrm>
                    <a:off x="3593" y="2166"/>
                    <a:ext cx="69" cy="89"/>
                  </a:xfrm>
                  <a:custGeom>
                    <a:avLst/>
                    <a:gdLst>
                      <a:gd name="T0" fmla="*/ 3 w 69"/>
                      <a:gd name="T1" fmla="*/ 8 h 89"/>
                      <a:gd name="T2" fmla="*/ 66 w 69"/>
                      <a:gd name="T3" fmla="*/ 0 h 89"/>
                      <a:gd name="T4" fmla="*/ 69 w 69"/>
                      <a:gd name="T5" fmla="*/ 80 h 89"/>
                      <a:gd name="T6" fmla="*/ 0 w 69"/>
                      <a:gd name="T7" fmla="*/ 89 h 89"/>
                      <a:gd name="T8" fmla="*/ 3 w 69"/>
                      <a:gd name="T9" fmla="*/ 8 h 89"/>
                      <a:gd name="T10" fmla="*/ 0 60000 65536"/>
                      <a:gd name="T11" fmla="*/ 0 60000 65536"/>
                      <a:gd name="T12" fmla="*/ 0 60000 65536"/>
                      <a:gd name="T13" fmla="*/ 0 60000 65536"/>
                      <a:gd name="T14" fmla="*/ 0 60000 65536"/>
                      <a:gd name="T15" fmla="*/ 0 w 69"/>
                      <a:gd name="T16" fmla="*/ 0 h 89"/>
                      <a:gd name="T17" fmla="*/ 69 w 69"/>
                      <a:gd name="T18" fmla="*/ 89 h 89"/>
                    </a:gdLst>
                    <a:ahLst/>
                    <a:cxnLst>
                      <a:cxn ang="T10">
                        <a:pos x="T0" y="T1"/>
                      </a:cxn>
                      <a:cxn ang="T11">
                        <a:pos x="T2" y="T3"/>
                      </a:cxn>
                      <a:cxn ang="T12">
                        <a:pos x="T4" y="T5"/>
                      </a:cxn>
                      <a:cxn ang="T13">
                        <a:pos x="T6" y="T7"/>
                      </a:cxn>
                      <a:cxn ang="T14">
                        <a:pos x="T8" y="T9"/>
                      </a:cxn>
                    </a:cxnLst>
                    <a:rect l="T15" t="T16" r="T17" b="T18"/>
                    <a:pathLst>
                      <a:path w="69" h="89">
                        <a:moveTo>
                          <a:pt x="3" y="8"/>
                        </a:moveTo>
                        <a:lnTo>
                          <a:pt x="66" y="0"/>
                        </a:lnTo>
                        <a:lnTo>
                          <a:pt x="69" y="80"/>
                        </a:lnTo>
                        <a:lnTo>
                          <a:pt x="0" y="89"/>
                        </a:lnTo>
                        <a:lnTo>
                          <a:pt x="3" y="8"/>
                        </a:lnTo>
                        <a:close/>
                      </a:path>
                    </a:pathLst>
                  </a:custGeom>
                  <a:solidFill>
                    <a:srgbClr val="B2B2B2"/>
                  </a:solidFill>
                  <a:ln w="9525">
                    <a:solidFill>
                      <a:schemeClr val="bg2"/>
                    </a:solidFill>
                    <a:round/>
                    <a:headEnd/>
                    <a:tailEnd/>
                  </a:ln>
                </p:spPr>
                <p:txBody>
                  <a:bodyPr/>
                  <a:lstStyle/>
                  <a:p>
                    <a:endParaRPr lang="en-US"/>
                  </a:p>
                </p:txBody>
              </p:sp>
              <p:sp>
                <p:nvSpPr>
                  <p:cNvPr id="463" name="Freeform 931"/>
                  <p:cNvSpPr>
                    <a:spLocks/>
                  </p:cNvSpPr>
                  <p:nvPr/>
                </p:nvSpPr>
                <p:spPr bwMode="auto">
                  <a:xfrm>
                    <a:off x="3665" y="2162"/>
                    <a:ext cx="62" cy="82"/>
                  </a:xfrm>
                  <a:custGeom>
                    <a:avLst/>
                    <a:gdLst>
                      <a:gd name="T0" fmla="*/ 0 w 62"/>
                      <a:gd name="T1" fmla="*/ 6 h 82"/>
                      <a:gd name="T2" fmla="*/ 61 w 62"/>
                      <a:gd name="T3" fmla="*/ 0 h 82"/>
                      <a:gd name="T4" fmla="*/ 62 w 62"/>
                      <a:gd name="T5" fmla="*/ 75 h 82"/>
                      <a:gd name="T6" fmla="*/ 3 w 62"/>
                      <a:gd name="T7" fmla="*/ 82 h 82"/>
                      <a:gd name="T8" fmla="*/ 0 w 62"/>
                      <a:gd name="T9" fmla="*/ 6 h 82"/>
                      <a:gd name="T10" fmla="*/ 0 60000 65536"/>
                      <a:gd name="T11" fmla="*/ 0 60000 65536"/>
                      <a:gd name="T12" fmla="*/ 0 60000 65536"/>
                      <a:gd name="T13" fmla="*/ 0 60000 65536"/>
                      <a:gd name="T14" fmla="*/ 0 60000 65536"/>
                      <a:gd name="T15" fmla="*/ 0 w 62"/>
                      <a:gd name="T16" fmla="*/ 0 h 82"/>
                      <a:gd name="T17" fmla="*/ 62 w 62"/>
                      <a:gd name="T18" fmla="*/ 82 h 82"/>
                    </a:gdLst>
                    <a:ahLst/>
                    <a:cxnLst>
                      <a:cxn ang="T10">
                        <a:pos x="T0" y="T1"/>
                      </a:cxn>
                      <a:cxn ang="T11">
                        <a:pos x="T2" y="T3"/>
                      </a:cxn>
                      <a:cxn ang="T12">
                        <a:pos x="T4" y="T5"/>
                      </a:cxn>
                      <a:cxn ang="T13">
                        <a:pos x="T6" y="T7"/>
                      </a:cxn>
                      <a:cxn ang="T14">
                        <a:pos x="T8" y="T9"/>
                      </a:cxn>
                    </a:cxnLst>
                    <a:rect l="T15" t="T16" r="T17" b="T18"/>
                    <a:pathLst>
                      <a:path w="62" h="82">
                        <a:moveTo>
                          <a:pt x="0" y="6"/>
                        </a:moveTo>
                        <a:lnTo>
                          <a:pt x="61" y="0"/>
                        </a:lnTo>
                        <a:lnTo>
                          <a:pt x="62" y="75"/>
                        </a:lnTo>
                        <a:lnTo>
                          <a:pt x="3" y="82"/>
                        </a:lnTo>
                        <a:lnTo>
                          <a:pt x="0" y="6"/>
                        </a:lnTo>
                        <a:close/>
                      </a:path>
                    </a:pathLst>
                  </a:custGeom>
                  <a:solidFill>
                    <a:srgbClr val="B2B2B2"/>
                  </a:solidFill>
                  <a:ln w="9525">
                    <a:solidFill>
                      <a:schemeClr val="bg2"/>
                    </a:solidFill>
                    <a:round/>
                    <a:headEnd/>
                    <a:tailEnd/>
                  </a:ln>
                </p:spPr>
                <p:txBody>
                  <a:bodyPr/>
                  <a:lstStyle/>
                  <a:p>
                    <a:endParaRPr lang="en-US"/>
                  </a:p>
                </p:txBody>
              </p:sp>
              <p:sp>
                <p:nvSpPr>
                  <p:cNvPr id="464" name="Freeform 932"/>
                  <p:cNvSpPr>
                    <a:spLocks/>
                  </p:cNvSpPr>
                  <p:nvPr/>
                </p:nvSpPr>
                <p:spPr bwMode="auto">
                  <a:xfrm>
                    <a:off x="3734" y="2154"/>
                    <a:ext cx="66" cy="84"/>
                  </a:xfrm>
                  <a:custGeom>
                    <a:avLst/>
                    <a:gdLst>
                      <a:gd name="T0" fmla="*/ 1 w 66"/>
                      <a:gd name="T1" fmla="*/ 6 h 84"/>
                      <a:gd name="T2" fmla="*/ 66 w 66"/>
                      <a:gd name="T3" fmla="*/ 0 h 84"/>
                      <a:gd name="T4" fmla="*/ 63 w 66"/>
                      <a:gd name="T5" fmla="*/ 77 h 84"/>
                      <a:gd name="T6" fmla="*/ 0 w 66"/>
                      <a:gd name="T7" fmla="*/ 84 h 84"/>
                      <a:gd name="T8" fmla="*/ 1 w 66"/>
                      <a:gd name="T9" fmla="*/ 6 h 84"/>
                      <a:gd name="T10" fmla="*/ 0 60000 65536"/>
                      <a:gd name="T11" fmla="*/ 0 60000 65536"/>
                      <a:gd name="T12" fmla="*/ 0 60000 65536"/>
                      <a:gd name="T13" fmla="*/ 0 60000 65536"/>
                      <a:gd name="T14" fmla="*/ 0 60000 65536"/>
                      <a:gd name="T15" fmla="*/ 0 w 66"/>
                      <a:gd name="T16" fmla="*/ 0 h 84"/>
                      <a:gd name="T17" fmla="*/ 66 w 66"/>
                      <a:gd name="T18" fmla="*/ 84 h 84"/>
                    </a:gdLst>
                    <a:ahLst/>
                    <a:cxnLst>
                      <a:cxn ang="T10">
                        <a:pos x="T0" y="T1"/>
                      </a:cxn>
                      <a:cxn ang="T11">
                        <a:pos x="T2" y="T3"/>
                      </a:cxn>
                      <a:cxn ang="T12">
                        <a:pos x="T4" y="T5"/>
                      </a:cxn>
                      <a:cxn ang="T13">
                        <a:pos x="T6" y="T7"/>
                      </a:cxn>
                      <a:cxn ang="T14">
                        <a:pos x="T8" y="T9"/>
                      </a:cxn>
                    </a:cxnLst>
                    <a:rect l="T15" t="T16" r="T17" b="T18"/>
                    <a:pathLst>
                      <a:path w="66" h="84">
                        <a:moveTo>
                          <a:pt x="1" y="6"/>
                        </a:moveTo>
                        <a:lnTo>
                          <a:pt x="66" y="0"/>
                        </a:lnTo>
                        <a:lnTo>
                          <a:pt x="63" y="77"/>
                        </a:lnTo>
                        <a:lnTo>
                          <a:pt x="0" y="84"/>
                        </a:lnTo>
                        <a:lnTo>
                          <a:pt x="1" y="6"/>
                        </a:lnTo>
                        <a:close/>
                      </a:path>
                    </a:pathLst>
                  </a:custGeom>
                  <a:solidFill>
                    <a:srgbClr val="B2B2B2"/>
                  </a:solidFill>
                  <a:ln w="9525">
                    <a:solidFill>
                      <a:schemeClr val="bg2"/>
                    </a:solidFill>
                    <a:round/>
                    <a:headEnd/>
                    <a:tailEnd/>
                  </a:ln>
                </p:spPr>
                <p:txBody>
                  <a:bodyPr/>
                  <a:lstStyle/>
                  <a:p>
                    <a:endParaRPr lang="en-US"/>
                  </a:p>
                </p:txBody>
              </p:sp>
              <p:sp>
                <p:nvSpPr>
                  <p:cNvPr id="465" name="Rectangle 933"/>
                  <p:cNvSpPr>
                    <a:spLocks noChangeArrowheads="1"/>
                  </p:cNvSpPr>
                  <p:nvPr/>
                </p:nvSpPr>
                <p:spPr bwMode="auto">
                  <a:xfrm>
                    <a:off x="3513" y="1688"/>
                    <a:ext cx="54" cy="40"/>
                  </a:xfrm>
                  <a:prstGeom prst="rect">
                    <a:avLst/>
                  </a:prstGeom>
                  <a:solidFill>
                    <a:schemeClr val="bg2"/>
                  </a:solidFill>
                  <a:ln w="9525">
                    <a:solidFill>
                      <a:schemeClr val="bg2"/>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sp>
                <p:nvSpPr>
                  <p:cNvPr id="466" name="Rectangle 934"/>
                  <p:cNvSpPr>
                    <a:spLocks noChangeArrowheads="1"/>
                  </p:cNvSpPr>
                  <p:nvPr/>
                </p:nvSpPr>
                <p:spPr bwMode="auto">
                  <a:xfrm>
                    <a:off x="3501" y="1738"/>
                    <a:ext cx="92" cy="50"/>
                  </a:xfrm>
                  <a:prstGeom prst="rect">
                    <a:avLst/>
                  </a:prstGeom>
                  <a:solidFill>
                    <a:schemeClr val="bg2"/>
                  </a:solidFill>
                  <a:ln w="9525">
                    <a:solidFill>
                      <a:schemeClr val="bg2"/>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sp>
                <p:nvSpPr>
                  <p:cNvPr id="467" name="Freeform 935"/>
                  <p:cNvSpPr>
                    <a:spLocks/>
                  </p:cNvSpPr>
                  <p:nvPr/>
                </p:nvSpPr>
                <p:spPr bwMode="auto">
                  <a:xfrm>
                    <a:off x="3515" y="1794"/>
                    <a:ext cx="261" cy="204"/>
                  </a:xfrm>
                  <a:custGeom>
                    <a:avLst/>
                    <a:gdLst>
                      <a:gd name="T0" fmla="*/ 0 w 261"/>
                      <a:gd name="T1" fmla="*/ 0 h 204"/>
                      <a:gd name="T2" fmla="*/ 0 w 261"/>
                      <a:gd name="T3" fmla="*/ 204 h 204"/>
                      <a:gd name="T4" fmla="*/ 259 w 261"/>
                      <a:gd name="T5" fmla="*/ 201 h 204"/>
                      <a:gd name="T6" fmla="*/ 261 w 261"/>
                      <a:gd name="T7" fmla="*/ 12 h 204"/>
                      <a:gd name="T8" fmla="*/ 0 w 261"/>
                      <a:gd name="T9" fmla="*/ 0 h 204"/>
                      <a:gd name="T10" fmla="*/ 0 60000 65536"/>
                      <a:gd name="T11" fmla="*/ 0 60000 65536"/>
                      <a:gd name="T12" fmla="*/ 0 60000 65536"/>
                      <a:gd name="T13" fmla="*/ 0 60000 65536"/>
                      <a:gd name="T14" fmla="*/ 0 60000 65536"/>
                      <a:gd name="T15" fmla="*/ 0 w 261"/>
                      <a:gd name="T16" fmla="*/ 0 h 204"/>
                      <a:gd name="T17" fmla="*/ 261 w 261"/>
                      <a:gd name="T18" fmla="*/ 204 h 204"/>
                    </a:gdLst>
                    <a:ahLst/>
                    <a:cxnLst>
                      <a:cxn ang="T10">
                        <a:pos x="T0" y="T1"/>
                      </a:cxn>
                      <a:cxn ang="T11">
                        <a:pos x="T2" y="T3"/>
                      </a:cxn>
                      <a:cxn ang="T12">
                        <a:pos x="T4" y="T5"/>
                      </a:cxn>
                      <a:cxn ang="T13">
                        <a:pos x="T6" y="T7"/>
                      </a:cxn>
                      <a:cxn ang="T14">
                        <a:pos x="T8" y="T9"/>
                      </a:cxn>
                    </a:cxnLst>
                    <a:rect l="T15" t="T16" r="T17" b="T18"/>
                    <a:pathLst>
                      <a:path w="261" h="204">
                        <a:moveTo>
                          <a:pt x="0" y="0"/>
                        </a:moveTo>
                        <a:lnTo>
                          <a:pt x="0" y="204"/>
                        </a:lnTo>
                        <a:lnTo>
                          <a:pt x="259" y="201"/>
                        </a:lnTo>
                        <a:lnTo>
                          <a:pt x="261" y="12"/>
                        </a:lnTo>
                        <a:lnTo>
                          <a:pt x="0" y="0"/>
                        </a:lnTo>
                        <a:close/>
                      </a:path>
                    </a:pathLst>
                  </a:custGeom>
                  <a:solidFill>
                    <a:srgbClr val="DDDDDD"/>
                  </a:solidFill>
                  <a:ln w="9525">
                    <a:solidFill>
                      <a:schemeClr val="bg2"/>
                    </a:solidFill>
                    <a:round/>
                    <a:headEnd/>
                    <a:tailEnd/>
                  </a:ln>
                </p:spPr>
                <p:txBody>
                  <a:bodyPr/>
                  <a:lstStyle/>
                  <a:p>
                    <a:endParaRPr lang="en-US"/>
                  </a:p>
                </p:txBody>
              </p:sp>
            </p:grpSp>
          </p:grpSp>
          <p:pic>
            <p:nvPicPr>
              <p:cNvPr id="457" name="Picture 936" descr="grayed_radiati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20" y="972"/>
                <a:ext cx="389"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68" name="Picture 937" descr="car_graye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46838" y="1670050"/>
              <a:ext cx="754062"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9" name="Group 938"/>
            <p:cNvGrpSpPr>
              <a:grpSpLocks/>
            </p:cNvGrpSpPr>
            <p:nvPr/>
          </p:nvGrpSpPr>
          <p:grpSpPr bwMode="auto">
            <a:xfrm>
              <a:off x="5662613" y="4538663"/>
              <a:ext cx="463550" cy="398462"/>
              <a:chOff x="3987" y="-51"/>
              <a:chExt cx="1252" cy="983"/>
            </a:xfrm>
          </p:grpSpPr>
          <p:pic>
            <p:nvPicPr>
              <p:cNvPr id="470" name="Picture 939" descr="desktop_computer_stylized_smal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a:off x="3987" y="-51"/>
                <a:ext cx="1252" cy="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 name="Freeform 940"/>
              <p:cNvSpPr>
                <a:spLocks/>
              </p:cNvSpPr>
              <p:nvPr/>
            </p:nvSpPr>
            <p:spPr bwMode="auto">
              <a:xfrm>
                <a:off x="4507" y="37"/>
                <a:ext cx="640" cy="459"/>
              </a:xfrm>
              <a:custGeom>
                <a:avLst/>
                <a:gdLst>
                  <a:gd name="T0" fmla="*/ 39 w 714"/>
                  <a:gd name="T1" fmla="*/ 1 h 714"/>
                  <a:gd name="T2" fmla="*/ 214 w 714"/>
                  <a:gd name="T3" fmla="*/ 0 h 714"/>
                  <a:gd name="T4" fmla="*/ 170 w 714"/>
                  <a:gd name="T5" fmla="*/ 6 h 714"/>
                  <a:gd name="T6" fmla="*/ 0 w 714"/>
                  <a:gd name="T7" fmla="*/ 5 h 714"/>
                  <a:gd name="T8" fmla="*/ 39 w 714"/>
                  <a:gd name="T9" fmla="*/ 1 h 714"/>
                  <a:gd name="T10" fmla="*/ 0 60000 65536"/>
                  <a:gd name="T11" fmla="*/ 0 60000 65536"/>
                  <a:gd name="T12" fmla="*/ 0 60000 65536"/>
                  <a:gd name="T13" fmla="*/ 0 60000 65536"/>
                  <a:gd name="T14" fmla="*/ 0 60000 65536"/>
                  <a:gd name="T15" fmla="*/ 0 w 714"/>
                  <a:gd name="T16" fmla="*/ 0 h 714"/>
                  <a:gd name="T17" fmla="*/ 714 w 714"/>
                  <a:gd name="T18" fmla="*/ 714 h 714"/>
                </a:gdLst>
                <a:ahLst/>
                <a:cxnLst>
                  <a:cxn ang="T10">
                    <a:pos x="T0" y="T1"/>
                  </a:cxn>
                  <a:cxn ang="T11">
                    <a:pos x="T2" y="T3"/>
                  </a:cxn>
                  <a:cxn ang="T12">
                    <a:pos x="T4" y="T5"/>
                  </a:cxn>
                  <a:cxn ang="T13">
                    <a:pos x="T6" y="T7"/>
                  </a:cxn>
                  <a:cxn ang="T14">
                    <a:pos x="T8" y="T9"/>
                  </a:cxn>
                </a:cxnLst>
                <a:rect l="T15" t="T16" r="T17" b="T18"/>
                <a:pathLst>
                  <a:path w="714" h="714">
                    <a:moveTo>
                      <a:pt x="126" y="36"/>
                    </a:moveTo>
                    <a:lnTo>
                      <a:pt x="714" y="0"/>
                    </a:lnTo>
                    <a:lnTo>
                      <a:pt x="564" y="714"/>
                    </a:lnTo>
                    <a:lnTo>
                      <a:pt x="0" y="570"/>
                    </a:lnTo>
                    <a:lnTo>
                      <a:pt x="126" y="36"/>
                    </a:lnTo>
                    <a:close/>
                  </a:path>
                </a:pathLst>
              </a:custGeom>
              <a:solidFill>
                <a:srgbClr val="EAEAEA">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72" name="Group 941"/>
            <p:cNvGrpSpPr>
              <a:grpSpLocks/>
            </p:cNvGrpSpPr>
            <p:nvPr/>
          </p:nvGrpSpPr>
          <p:grpSpPr bwMode="auto">
            <a:xfrm>
              <a:off x="5500688" y="4938713"/>
              <a:ext cx="463550" cy="398462"/>
              <a:chOff x="3987" y="-51"/>
              <a:chExt cx="1252" cy="983"/>
            </a:xfrm>
          </p:grpSpPr>
          <p:pic>
            <p:nvPicPr>
              <p:cNvPr id="473" name="Picture 942" descr="desktop_computer_stylized_smal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a:off x="3987" y="-51"/>
                <a:ext cx="1252" cy="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4" name="Freeform 943"/>
              <p:cNvSpPr>
                <a:spLocks/>
              </p:cNvSpPr>
              <p:nvPr/>
            </p:nvSpPr>
            <p:spPr bwMode="auto">
              <a:xfrm>
                <a:off x="4507" y="37"/>
                <a:ext cx="640" cy="459"/>
              </a:xfrm>
              <a:custGeom>
                <a:avLst/>
                <a:gdLst>
                  <a:gd name="T0" fmla="*/ 39 w 714"/>
                  <a:gd name="T1" fmla="*/ 1 h 714"/>
                  <a:gd name="T2" fmla="*/ 214 w 714"/>
                  <a:gd name="T3" fmla="*/ 0 h 714"/>
                  <a:gd name="T4" fmla="*/ 170 w 714"/>
                  <a:gd name="T5" fmla="*/ 6 h 714"/>
                  <a:gd name="T6" fmla="*/ 0 w 714"/>
                  <a:gd name="T7" fmla="*/ 5 h 714"/>
                  <a:gd name="T8" fmla="*/ 39 w 714"/>
                  <a:gd name="T9" fmla="*/ 1 h 714"/>
                  <a:gd name="T10" fmla="*/ 0 60000 65536"/>
                  <a:gd name="T11" fmla="*/ 0 60000 65536"/>
                  <a:gd name="T12" fmla="*/ 0 60000 65536"/>
                  <a:gd name="T13" fmla="*/ 0 60000 65536"/>
                  <a:gd name="T14" fmla="*/ 0 60000 65536"/>
                  <a:gd name="T15" fmla="*/ 0 w 714"/>
                  <a:gd name="T16" fmla="*/ 0 h 714"/>
                  <a:gd name="T17" fmla="*/ 714 w 714"/>
                  <a:gd name="T18" fmla="*/ 714 h 714"/>
                </a:gdLst>
                <a:ahLst/>
                <a:cxnLst>
                  <a:cxn ang="T10">
                    <a:pos x="T0" y="T1"/>
                  </a:cxn>
                  <a:cxn ang="T11">
                    <a:pos x="T2" y="T3"/>
                  </a:cxn>
                  <a:cxn ang="T12">
                    <a:pos x="T4" y="T5"/>
                  </a:cxn>
                  <a:cxn ang="T13">
                    <a:pos x="T6" y="T7"/>
                  </a:cxn>
                  <a:cxn ang="T14">
                    <a:pos x="T8" y="T9"/>
                  </a:cxn>
                </a:cxnLst>
                <a:rect l="T15" t="T16" r="T17" b="T18"/>
                <a:pathLst>
                  <a:path w="714" h="714">
                    <a:moveTo>
                      <a:pt x="126" y="36"/>
                    </a:moveTo>
                    <a:lnTo>
                      <a:pt x="714" y="0"/>
                    </a:lnTo>
                    <a:lnTo>
                      <a:pt x="564" y="714"/>
                    </a:lnTo>
                    <a:lnTo>
                      <a:pt x="0" y="570"/>
                    </a:lnTo>
                    <a:lnTo>
                      <a:pt x="126" y="36"/>
                    </a:lnTo>
                    <a:close/>
                  </a:path>
                </a:pathLst>
              </a:custGeom>
              <a:solidFill>
                <a:srgbClr val="EAEAEA">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75" name="Group 944"/>
            <p:cNvGrpSpPr>
              <a:grpSpLocks/>
            </p:cNvGrpSpPr>
            <p:nvPr/>
          </p:nvGrpSpPr>
          <p:grpSpPr bwMode="auto">
            <a:xfrm>
              <a:off x="5957888" y="5186363"/>
              <a:ext cx="463550" cy="398462"/>
              <a:chOff x="3987" y="-51"/>
              <a:chExt cx="1252" cy="983"/>
            </a:xfrm>
          </p:grpSpPr>
          <p:pic>
            <p:nvPicPr>
              <p:cNvPr id="476" name="Picture 945" descr="desktop_computer_stylized_smal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a:off x="3987" y="-51"/>
                <a:ext cx="1252" cy="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7" name="Freeform 946"/>
              <p:cNvSpPr>
                <a:spLocks/>
              </p:cNvSpPr>
              <p:nvPr/>
            </p:nvSpPr>
            <p:spPr bwMode="auto">
              <a:xfrm>
                <a:off x="4507" y="37"/>
                <a:ext cx="640" cy="459"/>
              </a:xfrm>
              <a:custGeom>
                <a:avLst/>
                <a:gdLst>
                  <a:gd name="T0" fmla="*/ 39 w 714"/>
                  <a:gd name="T1" fmla="*/ 1 h 714"/>
                  <a:gd name="T2" fmla="*/ 214 w 714"/>
                  <a:gd name="T3" fmla="*/ 0 h 714"/>
                  <a:gd name="T4" fmla="*/ 170 w 714"/>
                  <a:gd name="T5" fmla="*/ 6 h 714"/>
                  <a:gd name="T6" fmla="*/ 0 w 714"/>
                  <a:gd name="T7" fmla="*/ 5 h 714"/>
                  <a:gd name="T8" fmla="*/ 39 w 714"/>
                  <a:gd name="T9" fmla="*/ 1 h 714"/>
                  <a:gd name="T10" fmla="*/ 0 60000 65536"/>
                  <a:gd name="T11" fmla="*/ 0 60000 65536"/>
                  <a:gd name="T12" fmla="*/ 0 60000 65536"/>
                  <a:gd name="T13" fmla="*/ 0 60000 65536"/>
                  <a:gd name="T14" fmla="*/ 0 60000 65536"/>
                  <a:gd name="T15" fmla="*/ 0 w 714"/>
                  <a:gd name="T16" fmla="*/ 0 h 714"/>
                  <a:gd name="T17" fmla="*/ 714 w 714"/>
                  <a:gd name="T18" fmla="*/ 714 h 714"/>
                </a:gdLst>
                <a:ahLst/>
                <a:cxnLst>
                  <a:cxn ang="T10">
                    <a:pos x="T0" y="T1"/>
                  </a:cxn>
                  <a:cxn ang="T11">
                    <a:pos x="T2" y="T3"/>
                  </a:cxn>
                  <a:cxn ang="T12">
                    <a:pos x="T4" y="T5"/>
                  </a:cxn>
                  <a:cxn ang="T13">
                    <a:pos x="T6" y="T7"/>
                  </a:cxn>
                  <a:cxn ang="T14">
                    <a:pos x="T8" y="T9"/>
                  </a:cxn>
                </a:cxnLst>
                <a:rect l="T15" t="T16" r="T17" b="T18"/>
                <a:pathLst>
                  <a:path w="714" h="714">
                    <a:moveTo>
                      <a:pt x="126" y="36"/>
                    </a:moveTo>
                    <a:lnTo>
                      <a:pt x="714" y="0"/>
                    </a:lnTo>
                    <a:lnTo>
                      <a:pt x="564" y="714"/>
                    </a:lnTo>
                    <a:lnTo>
                      <a:pt x="0" y="570"/>
                    </a:lnTo>
                    <a:lnTo>
                      <a:pt x="126" y="36"/>
                    </a:lnTo>
                    <a:close/>
                  </a:path>
                </a:pathLst>
              </a:custGeom>
              <a:solidFill>
                <a:srgbClr val="EAEAEA">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78" name="Group 947"/>
            <p:cNvGrpSpPr>
              <a:grpSpLocks/>
            </p:cNvGrpSpPr>
            <p:nvPr/>
          </p:nvGrpSpPr>
          <p:grpSpPr bwMode="auto">
            <a:xfrm>
              <a:off x="6396038" y="5224463"/>
              <a:ext cx="463550" cy="398462"/>
              <a:chOff x="3987" y="-51"/>
              <a:chExt cx="1252" cy="983"/>
            </a:xfrm>
          </p:grpSpPr>
          <p:pic>
            <p:nvPicPr>
              <p:cNvPr id="479" name="Picture 948" descr="desktop_computer_stylized_smal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a:off x="3987" y="-51"/>
                <a:ext cx="1252" cy="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0" name="Freeform 949"/>
              <p:cNvSpPr>
                <a:spLocks/>
              </p:cNvSpPr>
              <p:nvPr/>
            </p:nvSpPr>
            <p:spPr bwMode="auto">
              <a:xfrm>
                <a:off x="4507" y="37"/>
                <a:ext cx="640" cy="459"/>
              </a:xfrm>
              <a:custGeom>
                <a:avLst/>
                <a:gdLst>
                  <a:gd name="T0" fmla="*/ 39 w 714"/>
                  <a:gd name="T1" fmla="*/ 1 h 714"/>
                  <a:gd name="T2" fmla="*/ 214 w 714"/>
                  <a:gd name="T3" fmla="*/ 0 h 714"/>
                  <a:gd name="T4" fmla="*/ 170 w 714"/>
                  <a:gd name="T5" fmla="*/ 6 h 714"/>
                  <a:gd name="T6" fmla="*/ 0 w 714"/>
                  <a:gd name="T7" fmla="*/ 5 h 714"/>
                  <a:gd name="T8" fmla="*/ 39 w 714"/>
                  <a:gd name="T9" fmla="*/ 1 h 714"/>
                  <a:gd name="T10" fmla="*/ 0 60000 65536"/>
                  <a:gd name="T11" fmla="*/ 0 60000 65536"/>
                  <a:gd name="T12" fmla="*/ 0 60000 65536"/>
                  <a:gd name="T13" fmla="*/ 0 60000 65536"/>
                  <a:gd name="T14" fmla="*/ 0 60000 65536"/>
                  <a:gd name="T15" fmla="*/ 0 w 714"/>
                  <a:gd name="T16" fmla="*/ 0 h 714"/>
                  <a:gd name="T17" fmla="*/ 714 w 714"/>
                  <a:gd name="T18" fmla="*/ 714 h 714"/>
                </a:gdLst>
                <a:ahLst/>
                <a:cxnLst>
                  <a:cxn ang="T10">
                    <a:pos x="T0" y="T1"/>
                  </a:cxn>
                  <a:cxn ang="T11">
                    <a:pos x="T2" y="T3"/>
                  </a:cxn>
                  <a:cxn ang="T12">
                    <a:pos x="T4" y="T5"/>
                  </a:cxn>
                  <a:cxn ang="T13">
                    <a:pos x="T6" y="T7"/>
                  </a:cxn>
                  <a:cxn ang="T14">
                    <a:pos x="T8" y="T9"/>
                  </a:cxn>
                </a:cxnLst>
                <a:rect l="T15" t="T16" r="T17" b="T18"/>
                <a:pathLst>
                  <a:path w="714" h="714">
                    <a:moveTo>
                      <a:pt x="126" y="36"/>
                    </a:moveTo>
                    <a:lnTo>
                      <a:pt x="714" y="0"/>
                    </a:lnTo>
                    <a:lnTo>
                      <a:pt x="564" y="714"/>
                    </a:lnTo>
                    <a:lnTo>
                      <a:pt x="0" y="570"/>
                    </a:lnTo>
                    <a:lnTo>
                      <a:pt x="126" y="36"/>
                    </a:lnTo>
                    <a:close/>
                  </a:path>
                </a:pathLst>
              </a:custGeom>
              <a:solidFill>
                <a:srgbClr val="EAEAEA">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81" name="Group 950"/>
            <p:cNvGrpSpPr>
              <a:grpSpLocks/>
            </p:cNvGrpSpPr>
            <p:nvPr/>
          </p:nvGrpSpPr>
          <p:grpSpPr bwMode="auto">
            <a:xfrm>
              <a:off x="8186738" y="5014913"/>
              <a:ext cx="249237" cy="555625"/>
              <a:chOff x="1115" y="2770"/>
              <a:chExt cx="589" cy="1034"/>
            </a:xfrm>
          </p:grpSpPr>
          <p:sp>
            <p:nvSpPr>
              <p:cNvPr id="482" name="Freeform 951"/>
              <p:cNvSpPr>
                <a:spLocks/>
              </p:cNvSpPr>
              <p:nvPr/>
            </p:nvSpPr>
            <p:spPr bwMode="auto">
              <a:xfrm>
                <a:off x="1581" y="2772"/>
                <a:ext cx="117" cy="986"/>
              </a:xfrm>
              <a:custGeom>
                <a:avLst/>
                <a:gdLst>
                  <a:gd name="T0" fmla="*/ 0 w 354"/>
                  <a:gd name="T1" fmla="*/ 0 h 2742"/>
                  <a:gd name="T2" fmla="*/ 0 w 354"/>
                  <a:gd name="T3" fmla="*/ 0 h 2742"/>
                  <a:gd name="T4" fmla="*/ 0 w 354"/>
                  <a:gd name="T5" fmla="*/ 0 h 2742"/>
                  <a:gd name="T6" fmla="*/ 0 w 354"/>
                  <a:gd name="T7" fmla="*/ 0 h 2742"/>
                  <a:gd name="T8" fmla="*/ 0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3" name="Rectangle 952"/>
              <p:cNvSpPr>
                <a:spLocks noChangeArrowheads="1"/>
              </p:cNvSpPr>
              <p:nvPr/>
            </p:nvSpPr>
            <p:spPr bwMode="auto">
              <a:xfrm>
                <a:off x="1141" y="2770"/>
                <a:ext cx="435" cy="987"/>
              </a:xfrm>
              <a:prstGeom prst="rect">
                <a:avLst/>
              </a:prstGeom>
              <a:gradFill rotWithShape="1">
                <a:gsLst>
                  <a:gs pos="0">
                    <a:srgbClr val="808080"/>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sp>
            <p:nvSpPr>
              <p:cNvPr id="484" name="Freeform 953"/>
              <p:cNvSpPr>
                <a:spLocks/>
              </p:cNvSpPr>
              <p:nvPr/>
            </p:nvSpPr>
            <p:spPr bwMode="auto">
              <a:xfrm>
                <a:off x="1603" y="2831"/>
                <a:ext cx="70" cy="913"/>
              </a:xfrm>
              <a:custGeom>
                <a:avLst/>
                <a:gdLst>
                  <a:gd name="T0" fmla="*/ 0 w 211"/>
                  <a:gd name="T1" fmla="*/ 0 h 2537"/>
                  <a:gd name="T2" fmla="*/ 0 w 211"/>
                  <a:gd name="T3" fmla="*/ 0 h 2537"/>
                  <a:gd name="T4" fmla="*/ 0 w 211"/>
                  <a:gd name="T5" fmla="*/ 0 h 2537"/>
                  <a:gd name="T6" fmla="*/ 0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5" name="Freeform 954"/>
              <p:cNvSpPr>
                <a:spLocks/>
              </p:cNvSpPr>
              <p:nvPr/>
            </p:nvSpPr>
            <p:spPr bwMode="auto">
              <a:xfrm>
                <a:off x="1588" y="3293"/>
                <a:ext cx="109" cy="81"/>
              </a:xfrm>
              <a:custGeom>
                <a:avLst/>
                <a:gdLst>
                  <a:gd name="T0" fmla="*/ 0 w 328"/>
                  <a:gd name="T1" fmla="*/ 0 h 226"/>
                  <a:gd name="T2" fmla="*/ 0 w 328"/>
                  <a:gd name="T3" fmla="*/ 0 h 226"/>
                  <a:gd name="T4" fmla="*/ 0 w 328"/>
                  <a:gd name="T5" fmla="*/ 0 h 226"/>
                  <a:gd name="T6" fmla="*/ 0 w 328"/>
                  <a:gd name="T7" fmla="*/ 0 h 226"/>
                  <a:gd name="T8" fmla="*/ 0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6" name="Rectangle 955"/>
              <p:cNvSpPr>
                <a:spLocks noChangeArrowheads="1"/>
              </p:cNvSpPr>
              <p:nvPr/>
            </p:nvSpPr>
            <p:spPr bwMode="auto">
              <a:xfrm>
                <a:off x="1145" y="2885"/>
                <a:ext cx="248" cy="18"/>
              </a:xfrm>
              <a:prstGeom prst="rect">
                <a:avLst/>
              </a:prstGeom>
              <a:solidFill>
                <a:schemeClr val="bg2"/>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grpSp>
            <p:nvGrpSpPr>
              <p:cNvPr id="487" name="Group 956"/>
              <p:cNvGrpSpPr>
                <a:grpSpLocks/>
              </p:cNvGrpSpPr>
              <p:nvPr/>
            </p:nvGrpSpPr>
            <p:grpSpPr bwMode="auto">
              <a:xfrm>
                <a:off x="1367" y="2873"/>
                <a:ext cx="240" cy="63"/>
                <a:chOff x="614" y="2568"/>
                <a:chExt cx="725" cy="139"/>
              </a:xfrm>
            </p:grpSpPr>
            <p:sp>
              <p:nvSpPr>
                <p:cNvPr id="512" name="AutoShape 957"/>
                <p:cNvSpPr>
                  <a:spLocks noChangeArrowheads="1"/>
                </p:cNvSpPr>
                <p:nvPr/>
              </p:nvSpPr>
              <p:spPr bwMode="auto">
                <a:xfrm>
                  <a:off x="612" y="2569"/>
                  <a:ext cx="725" cy="137"/>
                </a:xfrm>
                <a:prstGeom prst="roundRect">
                  <a:avLst>
                    <a:gd name="adj" fmla="val 50000"/>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sp>
              <p:nvSpPr>
                <p:cNvPr id="513" name="AutoShape 958"/>
                <p:cNvSpPr>
                  <a:spLocks noChangeArrowheads="1"/>
                </p:cNvSpPr>
                <p:nvPr/>
              </p:nvSpPr>
              <p:spPr bwMode="auto">
                <a:xfrm>
                  <a:off x="623" y="2582"/>
                  <a:ext cx="691" cy="104"/>
                </a:xfrm>
                <a:prstGeom prst="roundRect">
                  <a:avLst>
                    <a:gd name="adj" fmla="val 50000"/>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grpSp>
          <p:sp>
            <p:nvSpPr>
              <p:cNvPr id="488" name="Rectangle 959"/>
              <p:cNvSpPr>
                <a:spLocks noChangeArrowheads="1"/>
              </p:cNvSpPr>
              <p:nvPr/>
            </p:nvSpPr>
            <p:spPr bwMode="auto">
              <a:xfrm>
                <a:off x="1149" y="3024"/>
                <a:ext cx="248" cy="21"/>
              </a:xfrm>
              <a:prstGeom prst="rect">
                <a:avLst/>
              </a:prstGeom>
              <a:solidFill>
                <a:schemeClr val="bg2"/>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grpSp>
            <p:nvGrpSpPr>
              <p:cNvPr id="489" name="Group 960"/>
              <p:cNvGrpSpPr>
                <a:grpSpLocks/>
              </p:cNvGrpSpPr>
              <p:nvPr/>
            </p:nvGrpSpPr>
            <p:grpSpPr bwMode="auto">
              <a:xfrm>
                <a:off x="1366" y="3014"/>
                <a:ext cx="240" cy="58"/>
                <a:chOff x="614" y="2568"/>
                <a:chExt cx="725" cy="139"/>
              </a:xfrm>
            </p:grpSpPr>
            <p:sp>
              <p:nvSpPr>
                <p:cNvPr id="510" name="AutoShape 961"/>
                <p:cNvSpPr>
                  <a:spLocks noChangeArrowheads="1"/>
                </p:cNvSpPr>
                <p:nvPr/>
              </p:nvSpPr>
              <p:spPr bwMode="auto">
                <a:xfrm>
                  <a:off x="615" y="2571"/>
                  <a:ext cx="725" cy="135"/>
                </a:xfrm>
                <a:prstGeom prst="roundRect">
                  <a:avLst>
                    <a:gd name="adj" fmla="val 50000"/>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sp>
              <p:nvSpPr>
                <p:cNvPr id="511" name="AutoShape 962"/>
                <p:cNvSpPr>
                  <a:spLocks noChangeArrowheads="1"/>
                </p:cNvSpPr>
                <p:nvPr/>
              </p:nvSpPr>
              <p:spPr bwMode="auto">
                <a:xfrm>
                  <a:off x="626" y="2585"/>
                  <a:ext cx="691" cy="106"/>
                </a:xfrm>
                <a:prstGeom prst="roundRect">
                  <a:avLst>
                    <a:gd name="adj" fmla="val 50000"/>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grpSp>
          <p:sp>
            <p:nvSpPr>
              <p:cNvPr id="490" name="Rectangle 963"/>
              <p:cNvSpPr>
                <a:spLocks noChangeArrowheads="1"/>
              </p:cNvSpPr>
              <p:nvPr/>
            </p:nvSpPr>
            <p:spPr bwMode="auto">
              <a:xfrm>
                <a:off x="1149" y="3172"/>
                <a:ext cx="244" cy="21"/>
              </a:xfrm>
              <a:prstGeom prst="rect">
                <a:avLst/>
              </a:prstGeom>
              <a:solidFill>
                <a:schemeClr val="bg2"/>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sp>
            <p:nvSpPr>
              <p:cNvPr id="491" name="Rectangle 964"/>
              <p:cNvSpPr>
                <a:spLocks noChangeArrowheads="1"/>
              </p:cNvSpPr>
              <p:nvPr/>
            </p:nvSpPr>
            <p:spPr bwMode="auto">
              <a:xfrm>
                <a:off x="1153" y="3299"/>
                <a:ext cx="244" cy="21"/>
              </a:xfrm>
              <a:prstGeom prst="rect">
                <a:avLst/>
              </a:prstGeom>
              <a:solidFill>
                <a:schemeClr val="bg2"/>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grpSp>
            <p:nvGrpSpPr>
              <p:cNvPr id="492" name="Group 965"/>
              <p:cNvGrpSpPr>
                <a:grpSpLocks/>
              </p:cNvGrpSpPr>
              <p:nvPr/>
            </p:nvGrpSpPr>
            <p:grpSpPr bwMode="auto">
              <a:xfrm>
                <a:off x="1361" y="3287"/>
                <a:ext cx="240" cy="65"/>
                <a:chOff x="614" y="2568"/>
                <a:chExt cx="725" cy="139"/>
              </a:xfrm>
            </p:grpSpPr>
            <p:sp>
              <p:nvSpPr>
                <p:cNvPr id="508" name="AutoShape 966"/>
                <p:cNvSpPr>
                  <a:spLocks noChangeArrowheads="1"/>
                </p:cNvSpPr>
                <p:nvPr/>
              </p:nvSpPr>
              <p:spPr bwMode="auto">
                <a:xfrm>
                  <a:off x="619" y="2568"/>
                  <a:ext cx="725" cy="139"/>
                </a:xfrm>
                <a:prstGeom prst="roundRect">
                  <a:avLst>
                    <a:gd name="adj" fmla="val 50000"/>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sp>
              <p:nvSpPr>
                <p:cNvPr id="509" name="AutoShape 967"/>
                <p:cNvSpPr>
                  <a:spLocks noChangeArrowheads="1"/>
                </p:cNvSpPr>
                <p:nvPr/>
              </p:nvSpPr>
              <p:spPr bwMode="auto">
                <a:xfrm>
                  <a:off x="630" y="2587"/>
                  <a:ext cx="691" cy="101"/>
                </a:xfrm>
                <a:prstGeom prst="roundRect">
                  <a:avLst>
                    <a:gd name="adj" fmla="val 50000"/>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grpSp>
          <p:sp>
            <p:nvSpPr>
              <p:cNvPr id="493" name="Freeform 968"/>
              <p:cNvSpPr>
                <a:spLocks/>
              </p:cNvSpPr>
              <p:nvPr/>
            </p:nvSpPr>
            <p:spPr bwMode="auto">
              <a:xfrm>
                <a:off x="1590" y="3169"/>
                <a:ext cx="108" cy="81"/>
              </a:xfrm>
              <a:custGeom>
                <a:avLst/>
                <a:gdLst>
                  <a:gd name="T0" fmla="*/ 0 w 328"/>
                  <a:gd name="T1" fmla="*/ 0 h 226"/>
                  <a:gd name="T2" fmla="*/ 0 w 328"/>
                  <a:gd name="T3" fmla="*/ 0 h 226"/>
                  <a:gd name="T4" fmla="*/ 0 w 328"/>
                  <a:gd name="T5" fmla="*/ 0 h 226"/>
                  <a:gd name="T6" fmla="*/ 0 w 328"/>
                  <a:gd name="T7" fmla="*/ 0 h 226"/>
                  <a:gd name="T8" fmla="*/ 0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94" name="Group 969"/>
              <p:cNvGrpSpPr>
                <a:grpSpLocks/>
              </p:cNvGrpSpPr>
              <p:nvPr/>
            </p:nvGrpSpPr>
            <p:grpSpPr bwMode="auto">
              <a:xfrm>
                <a:off x="1363" y="3158"/>
                <a:ext cx="240" cy="60"/>
                <a:chOff x="614" y="2568"/>
                <a:chExt cx="725" cy="139"/>
              </a:xfrm>
            </p:grpSpPr>
            <p:sp>
              <p:nvSpPr>
                <p:cNvPr id="506" name="AutoShape 970"/>
                <p:cNvSpPr>
                  <a:spLocks noChangeArrowheads="1"/>
                </p:cNvSpPr>
                <p:nvPr/>
              </p:nvSpPr>
              <p:spPr bwMode="auto">
                <a:xfrm>
                  <a:off x="613" y="2566"/>
                  <a:ext cx="725" cy="144"/>
                </a:xfrm>
                <a:prstGeom prst="roundRect">
                  <a:avLst>
                    <a:gd name="adj" fmla="val 50000"/>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sp>
              <p:nvSpPr>
                <p:cNvPr id="507" name="AutoShape 971"/>
                <p:cNvSpPr>
                  <a:spLocks noChangeArrowheads="1"/>
                </p:cNvSpPr>
                <p:nvPr/>
              </p:nvSpPr>
              <p:spPr bwMode="auto">
                <a:xfrm>
                  <a:off x="624" y="2579"/>
                  <a:ext cx="691" cy="110"/>
                </a:xfrm>
                <a:prstGeom prst="roundRect">
                  <a:avLst>
                    <a:gd name="adj" fmla="val 50000"/>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grpSp>
          <p:sp>
            <p:nvSpPr>
              <p:cNvPr id="495" name="Rectangle 972"/>
              <p:cNvSpPr>
                <a:spLocks noChangeArrowheads="1"/>
              </p:cNvSpPr>
              <p:nvPr/>
            </p:nvSpPr>
            <p:spPr bwMode="auto">
              <a:xfrm>
                <a:off x="1573" y="2770"/>
                <a:ext cx="30" cy="987"/>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sp>
            <p:nvSpPr>
              <p:cNvPr id="496" name="Freeform 973"/>
              <p:cNvSpPr>
                <a:spLocks/>
              </p:cNvSpPr>
              <p:nvPr/>
            </p:nvSpPr>
            <p:spPr bwMode="auto">
              <a:xfrm>
                <a:off x="1599" y="3019"/>
                <a:ext cx="98" cy="92"/>
              </a:xfrm>
              <a:custGeom>
                <a:avLst/>
                <a:gdLst>
                  <a:gd name="T0" fmla="*/ 0 w 296"/>
                  <a:gd name="T1" fmla="*/ 0 h 256"/>
                  <a:gd name="T2" fmla="*/ 0 w 296"/>
                  <a:gd name="T3" fmla="*/ 0 h 256"/>
                  <a:gd name="T4" fmla="*/ 0 w 296"/>
                  <a:gd name="T5" fmla="*/ 0 h 256"/>
                  <a:gd name="T6" fmla="*/ 0 w 296"/>
                  <a:gd name="T7" fmla="*/ 0 h 256"/>
                  <a:gd name="T8" fmla="*/ 0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7" name="Freeform 974"/>
              <p:cNvSpPr>
                <a:spLocks/>
              </p:cNvSpPr>
              <p:nvPr/>
            </p:nvSpPr>
            <p:spPr bwMode="auto">
              <a:xfrm>
                <a:off x="1601" y="2878"/>
                <a:ext cx="101" cy="104"/>
              </a:xfrm>
              <a:custGeom>
                <a:avLst/>
                <a:gdLst>
                  <a:gd name="T0" fmla="*/ 0 w 304"/>
                  <a:gd name="T1" fmla="*/ 0 h 288"/>
                  <a:gd name="T2" fmla="*/ 0 w 304"/>
                  <a:gd name="T3" fmla="*/ 0 h 288"/>
                  <a:gd name="T4" fmla="*/ 0 w 304"/>
                  <a:gd name="T5" fmla="*/ 0 h 288"/>
                  <a:gd name="T6" fmla="*/ 0 w 304"/>
                  <a:gd name="T7" fmla="*/ 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8" name="Oval 975"/>
              <p:cNvSpPr>
                <a:spLocks noChangeArrowheads="1"/>
              </p:cNvSpPr>
              <p:nvPr/>
            </p:nvSpPr>
            <p:spPr bwMode="auto">
              <a:xfrm>
                <a:off x="1685" y="3712"/>
                <a:ext cx="19" cy="41"/>
              </a:xfrm>
              <a:prstGeom prst="ellipse">
                <a:avLst/>
              </a:prstGeom>
              <a:solidFill>
                <a:srgbClr val="DDDDDD"/>
              </a:solidFill>
              <a:ln w="9525">
                <a:solidFill>
                  <a:schemeClr val="tx2"/>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sp>
            <p:nvSpPr>
              <p:cNvPr id="499" name="Freeform 976"/>
              <p:cNvSpPr>
                <a:spLocks/>
              </p:cNvSpPr>
              <p:nvPr/>
            </p:nvSpPr>
            <p:spPr bwMode="auto">
              <a:xfrm>
                <a:off x="1595" y="3713"/>
                <a:ext cx="102" cy="86"/>
              </a:xfrm>
              <a:custGeom>
                <a:avLst/>
                <a:gdLst>
                  <a:gd name="T0" fmla="*/ 0 w 306"/>
                  <a:gd name="T1" fmla="*/ 0 h 240"/>
                  <a:gd name="T2" fmla="*/ 0 w 306"/>
                  <a:gd name="T3" fmla="*/ 0 h 240"/>
                  <a:gd name="T4" fmla="*/ 0 w 306"/>
                  <a:gd name="T5" fmla="*/ 0 h 240"/>
                  <a:gd name="T6" fmla="*/ 0 w 306"/>
                  <a:gd name="T7" fmla="*/ 0 h 240"/>
                  <a:gd name="T8" fmla="*/ 0 w 306"/>
                  <a:gd name="T9" fmla="*/ 0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DDDDDD"/>
              </a:solidFill>
              <a:ln w="9525">
                <a:solidFill>
                  <a:schemeClr val="tx2"/>
                </a:solidFill>
                <a:round/>
                <a:headEnd/>
                <a:tailEnd/>
              </a:ln>
            </p:spPr>
            <p:txBody>
              <a:bodyPr/>
              <a:lstStyle/>
              <a:p>
                <a:endParaRPr lang="en-US"/>
              </a:p>
            </p:txBody>
          </p:sp>
          <p:sp>
            <p:nvSpPr>
              <p:cNvPr id="500" name="AutoShape 977"/>
              <p:cNvSpPr>
                <a:spLocks noChangeArrowheads="1"/>
              </p:cNvSpPr>
              <p:nvPr/>
            </p:nvSpPr>
            <p:spPr bwMode="auto">
              <a:xfrm>
                <a:off x="1115" y="3742"/>
                <a:ext cx="495" cy="62"/>
              </a:xfrm>
              <a:prstGeom prst="roundRect">
                <a:avLst>
                  <a:gd name="adj" fmla="val 50000"/>
                </a:avLst>
              </a:prstGeom>
              <a:solidFill>
                <a:srgbClr val="DDDDDD"/>
              </a:solidFill>
              <a:ln w="9525">
                <a:solidFill>
                  <a:schemeClr val="tx2"/>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sp>
            <p:nvSpPr>
              <p:cNvPr id="501" name="AutoShape 978"/>
              <p:cNvSpPr>
                <a:spLocks noChangeArrowheads="1"/>
              </p:cNvSpPr>
              <p:nvPr/>
            </p:nvSpPr>
            <p:spPr bwMode="auto">
              <a:xfrm>
                <a:off x="1141" y="3754"/>
                <a:ext cx="443" cy="35"/>
              </a:xfrm>
              <a:prstGeom prst="roundRect">
                <a:avLst>
                  <a:gd name="adj" fmla="val 50000"/>
                </a:avLst>
              </a:prstGeom>
              <a:solidFill>
                <a:srgbClr val="DDDDDD"/>
              </a:solidFill>
              <a:ln w="9525">
                <a:solidFill>
                  <a:schemeClr val="tx2"/>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sp>
            <p:nvSpPr>
              <p:cNvPr id="502" name="Oval 979"/>
              <p:cNvSpPr>
                <a:spLocks noChangeArrowheads="1"/>
              </p:cNvSpPr>
              <p:nvPr/>
            </p:nvSpPr>
            <p:spPr bwMode="auto">
              <a:xfrm>
                <a:off x="1183" y="3612"/>
                <a:ext cx="68" cy="62"/>
              </a:xfrm>
              <a:prstGeom prst="ellipse">
                <a:avLst/>
              </a:prstGeom>
              <a:solidFill>
                <a:srgbClr val="DDDDDD"/>
              </a:solidFill>
              <a:ln w="9525">
                <a:solidFill>
                  <a:schemeClr val="tx2"/>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sp>
            <p:nvSpPr>
              <p:cNvPr id="503" name="Oval 980"/>
              <p:cNvSpPr>
                <a:spLocks noChangeArrowheads="1"/>
              </p:cNvSpPr>
              <p:nvPr/>
            </p:nvSpPr>
            <p:spPr bwMode="auto">
              <a:xfrm>
                <a:off x="1258" y="3615"/>
                <a:ext cx="68" cy="59"/>
              </a:xfrm>
              <a:prstGeom prst="ellipse">
                <a:avLst/>
              </a:prstGeom>
              <a:solidFill>
                <a:srgbClr val="DDDDDD"/>
              </a:solidFill>
              <a:ln w="9525">
                <a:solidFill>
                  <a:schemeClr val="tx2"/>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eaLnBrk="1" hangingPunct="1">
                  <a:lnSpc>
                    <a:spcPct val="100000"/>
                  </a:lnSpc>
                  <a:spcBef>
                    <a:spcPct val="0"/>
                  </a:spcBef>
                  <a:buClrTx/>
                  <a:buSzTx/>
                  <a:buFontTx/>
                  <a:buNone/>
                </a:pPr>
                <a:endParaRPr lang="en-US" altLang="en-US" sz="1800">
                  <a:solidFill>
                    <a:srgbClr val="FF0000"/>
                  </a:solidFill>
                  <a:latin typeface="Arial" charset="0"/>
                </a:endParaRPr>
              </a:p>
            </p:txBody>
          </p:sp>
          <p:sp>
            <p:nvSpPr>
              <p:cNvPr id="504" name="Oval 981"/>
              <p:cNvSpPr>
                <a:spLocks noChangeArrowheads="1"/>
              </p:cNvSpPr>
              <p:nvPr/>
            </p:nvSpPr>
            <p:spPr bwMode="auto">
              <a:xfrm>
                <a:off x="1333" y="3612"/>
                <a:ext cx="64" cy="62"/>
              </a:xfrm>
              <a:prstGeom prst="ellipse">
                <a:avLst/>
              </a:prstGeom>
              <a:solidFill>
                <a:srgbClr val="DDDDDD"/>
              </a:solidFill>
              <a:ln w="9525">
                <a:solidFill>
                  <a:schemeClr val="tx2"/>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sp>
            <p:nvSpPr>
              <p:cNvPr id="505" name="Rectangle 982"/>
              <p:cNvSpPr>
                <a:spLocks noChangeArrowheads="1"/>
              </p:cNvSpPr>
              <p:nvPr/>
            </p:nvSpPr>
            <p:spPr bwMode="auto">
              <a:xfrm>
                <a:off x="1498" y="3376"/>
                <a:ext cx="34" cy="328"/>
              </a:xfrm>
              <a:prstGeom prst="rect">
                <a:avLst/>
              </a:prstGeom>
              <a:solidFill>
                <a:schemeClr val="bg2"/>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grpSp>
        <p:grpSp>
          <p:nvGrpSpPr>
            <p:cNvPr id="514" name="Group 983"/>
            <p:cNvGrpSpPr>
              <a:grpSpLocks/>
            </p:cNvGrpSpPr>
            <p:nvPr/>
          </p:nvGrpSpPr>
          <p:grpSpPr bwMode="auto">
            <a:xfrm>
              <a:off x="7900988" y="5224463"/>
              <a:ext cx="230187" cy="498475"/>
              <a:chOff x="1115" y="2770"/>
              <a:chExt cx="589" cy="1034"/>
            </a:xfrm>
          </p:grpSpPr>
          <p:sp>
            <p:nvSpPr>
              <p:cNvPr id="515" name="Freeform 984"/>
              <p:cNvSpPr>
                <a:spLocks/>
              </p:cNvSpPr>
              <p:nvPr/>
            </p:nvSpPr>
            <p:spPr bwMode="auto">
              <a:xfrm>
                <a:off x="1581" y="2772"/>
                <a:ext cx="117" cy="986"/>
              </a:xfrm>
              <a:custGeom>
                <a:avLst/>
                <a:gdLst>
                  <a:gd name="T0" fmla="*/ 0 w 354"/>
                  <a:gd name="T1" fmla="*/ 0 h 2742"/>
                  <a:gd name="T2" fmla="*/ 0 w 354"/>
                  <a:gd name="T3" fmla="*/ 0 h 2742"/>
                  <a:gd name="T4" fmla="*/ 0 w 354"/>
                  <a:gd name="T5" fmla="*/ 0 h 2742"/>
                  <a:gd name="T6" fmla="*/ 0 w 354"/>
                  <a:gd name="T7" fmla="*/ 0 h 2742"/>
                  <a:gd name="T8" fmla="*/ 0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 name="Rectangle 985"/>
              <p:cNvSpPr>
                <a:spLocks noChangeArrowheads="1"/>
              </p:cNvSpPr>
              <p:nvPr/>
            </p:nvSpPr>
            <p:spPr bwMode="auto">
              <a:xfrm>
                <a:off x="1143" y="2770"/>
                <a:ext cx="431" cy="985"/>
              </a:xfrm>
              <a:prstGeom prst="rect">
                <a:avLst/>
              </a:prstGeom>
              <a:gradFill rotWithShape="1">
                <a:gsLst>
                  <a:gs pos="0">
                    <a:srgbClr val="808080"/>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sp>
            <p:nvSpPr>
              <p:cNvPr id="517" name="Freeform 986"/>
              <p:cNvSpPr>
                <a:spLocks/>
              </p:cNvSpPr>
              <p:nvPr/>
            </p:nvSpPr>
            <p:spPr bwMode="auto">
              <a:xfrm>
                <a:off x="1603" y="2831"/>
                <a:ext cx="70" cy="913"/>
              </a:xfrm>
              <a:custGeom>
                <a:avLst/>
                <a:gdLst>
                  <a:gd name="T0" fmla="*/ 0 w 211"/>
                  <a:gd name="T1" fmla="*/ 0 h 2537"/>
                  <a:gd name="T2" fmla="*/ 0 w 211"/>
                  <a:gd name="T3" fmla="*/ 0 h 2537"/>
                  <a:gd name="T4" fmla="*/ 0 w 211"/>
                  <a:gd name="T5" fmla="*/ 0 h 2537"/>
                  <a:gd name="T6" fmla="*/ 0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 name="Freeform 987"/>
              <p:cNvSpPr>
                <a:spLocks/>
              </p:cNvSpPr>
              <p:nvPr/>
            </p:nvSpPr>
            <p:spPr bwMode="auto">
              <a:xfrm>
                <a:off x="1588" y="3293"/>
                <a:ext cx="109" cy="81"/>
              </a:xfrm>
              <a:custGeom>
                <a:avLst/>
                <a:gdLst>
                  <a:gd name="T0" fmla="*/ 0 w 328"/>
                  <a:gd name="T1" fmla="*/ 0 h 226"/>
                  <a:gd name="T2" fmla="*/ 0 w 328"/>
                  <a:gd name="T3" fmla="*/ 0 h 226"/>
                  <a:gd name="T4" fmla="*/ 0 w 328"/>
                  <a:gd name="T5" fmla="*/ 0 h 226"/>
                  <a:gd name="T6" fmla="*/ 0 w 328"/>
                  <a:gd name="T7" fmla="*/ 0 h 226"/>
                  <a:gd name="T8" fmla="*/ 0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 name="Rectangle 988"/>
              <p:cNvSpPr>
                <a:spLocks noChangeArrowheads="1"/>
              </p:cNvSpPr>
              <p:nvPr/>
            </p:nvSpPr>
            <p:spPr bwMode="auto">
              <a:xfrm>
                <a:off x="1143" y="2885"/>
                <a:ext cx="248" cy="20"/>
              </a:xfrm>
              <a:prstGeom prst="rect">
                <a:avLst/>
              </a:prstGeom>
              <a:solidFill>
                <a:schemeClr val="bg2"/>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grpSp>
            <p:nvGrpSpPr>
              <p:cNvPr id="520" name="Group 989"/>
              <p:cNvGrpSpPr>
                <a:grpSpLocks/>
              </p:cNvGrpSpPr>
              <p:nvPr/>
            </p:nvGrpSpPr>
            <p:grpSpPr bwMode="auto">
              <a:xfrm>
                <a:off x="1367" y="2873"/>
                <a:ext cx="240" cy="63"/>
                <a:chOff x="614" y="2568"/>
                <a:chExt cx="725" cy="139"/>
              </a:xfrm>
            </p:grpSpPr>
            <p:sp>
              <p:nvSpPr>
                <p:cNvPr id="545" name="AutoShape 990"/>
                <p:cNvSpPr>
                  <a:spLocks noChangeArrowheads="1"/>
                </p:cNvSpPr>
                <p:nvPr/>
              </p:nvSpPr>
              <p:spPr bwMode="auto">
                <a:xfrm>
                  <a:off x="614" y="2566"/>
                  <a:ext cx="724" cy="138"/>
                </a:xfrm>
                <a:prstGeom prst="roundRect">
                  <a:avLst>
                    <a:gd name="adj" fmla="val 50000"/>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sp>
              <p:nvSpPr>
                <p:cNvPr id="546" name="AutoShape 991"/>
                <p:cNvSpPr>
                  <a:spLocks noChangeArrowheads="1"/>
                </p:cNvSpPr>
                <p:nvPr/>
              </p:nvSpPr>
              <p:spPr bwMode="auto">
                <a:xfrm>
                  <a:off x="626" y="2581"/>
                  <a:ext cx="699" cy="109"/>
                </a:xfrm>
                <a:prstGeom prst="roundRect">
                  <a:avLst>
                    <a:gd name="adj" fmla="val 50000"/>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grpSp>
          <p:sp>
            <p:nvSpPr>
              <p:cNvPr id="521" name="Rectangle 992"/>
              <p:cNvSpPr>
                <a:spLocks noChangeArrowheads="1"/>
              </p:cNvSpPr>
              <p:nvPr/>
            </p:nvSpPr>
            <p:spPr bwMode="auto">
              <a:xfrm>
                <a:off x="1152" y="3024"/>
                <a:ext cx="244" cy="23"/>
              </a:xfrm>
              <a:prstGeom prst="rect">
                <a:avLst/>
              </a:prstGeom>
              <a:solidFill>
                <a:schemeClr val="bg2"/>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grpSp>
            <p:nvGrpSpPr>
              <p:cNvPr id="522" name="Group 993"/>
              <p:cNvGrpSpPr>
                <a:grpSpLocks/>
              </p:cNvGrpSpPr>
              <p:nvPr/>
            </p:nvGrpSpPr>
            <p:grpSpPr bwMode="auto">
              <a:xfrm>
                <a:off x="1366" y="3014"/>
                <a:ext cx="240" cy="58"/>
                <a:chOff x="614" y="2568"/>
                <a:chExt cx="725" cy="139"/>
              </a:xfrm>
            </p:grpSpPr>
            <p:sp>
              <p:nvSpPr>
                <p:cNvPr id="543" name="AutoShape 994"/>
                <p:cNvSpPr>
                  <a:spLocks noChangeArrowheads="1"/>
                </p:cNvSpPr>
                <p:nvPr/>
              </p:nvSpPr>
              <p:spPr bwMode="auto">
                <a:xfrm>
                  <a:off x="617" y="2567"/>
                  <a:ext cx="724" cy="142"/>
                </a:xfrm>
                <a:prstGeom prst="roundRect">
                  <a:avLst>
                    <a:gd name="adj" fmla="val 50000"/>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sp>
              <p:nvSpPr>
                <p:cNvPr id="544" name="AutoShape 995"/>
                <p:cNvSpPr>
                  <a:spLocks noChangeArrowheads="1"/>
                </p:cNvSpPr>
                <p:nvPr/>
              </p:nvSpPr>
              <p:spPr bwMode="auto">
                <a:xfrm>
                  <a:off x="629" y="2583"/>
                  <a:ext cx="699" cy="110"/>
                </a:xfrm>
                <a:prstGeom prst="roundRect">
                  <a:avLst>
                    <a:gd name="adj" fmla="val 50000"/>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grpSp>
          <p:sp>
            <p:nvSpPr>
              <p:cNvPr id="523" name="Rectangle 996"/>
              <p:cNvSpPr>
                <a:spLocks noChangeArrowheads="1"/>
              </p:cNvSpPr>
              <p:nvPr/>
            </p:nvSpPr>
            <p:spPr bwMode="auto">
              <a:xfrm>
                <a:off x="1147" y="3172"/>
                <a:ext cx="244" cy="20"/>
              </a:xfrm>
              <a:prstGeom prst="rect">
                <a:avLst/>
              </a:prstGeom>
              <a:solidFill>
                <a:schemeClr val="bg2"/>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sp>
            <p:nvSpPr>
              <p:cNvPr id="524" name="Rectangle 997"/>
              <p:cNvSpPr>
                <a:spLocks noChangeArrowheads="1"/>
              </p:cNvSpPr>
              <p:nvPr/>
            </p:nvSpPr>
            <p:spPr bwMode="auto">
              <a:xfrm>
                <a:off x="1152" y="3300"/>
                <a:ext cx="248" cy="20"/>
              </a:xfrm>
              <a:prstGeom prst="rect">
                <a:avLst/>
              </a:prstGeom>
              <a:solidFill>
                <a:schemeClr val="bg2"/>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grpSp>
            <p:nvGrpSpPr>
              <p:cNvPr id="525" name="Group 998"/>
              <p:cNvGrpSpPr>
                <a:grpSpLocks/>
              </p:cNvGrpSpPr>
              <p:nvPr/>
            </p:nvGrpSpPr>
            <p:grpSpPr bwMode="auto">
              <a:xfrm>
                <a:off x="1361" y="3287"/>
                <a:ext cx="240" cy="65"/>
                <a:chOff x="614" y="2568"/>
                <a:chExt cx="725" cy="139"/>
              </a:xfrm>
            </p:grpSpPr>
            <p:sp>
              <p:nvSpPr>
                <p:cNvPr id="541" name="AutoShape 999"/>
                <p:cNvSpPr>
                  <a:spLocks noChangeArrowheads="1"/>
                </p:cNvSpPr>
                <p:nvPr/>
              </p:nvSpPr>
              <p:spPr bwMode="auto">
                <a:xfrm>
                  <a:off x="619" y="2568"/>
                  <a:ext cx="724" cy="141"/>
                </a:xfrm>
                <a:prstGeom prst="roundRect">
                  <a:avLst>
                    <a:gd name="adj" fmla="val 50000"/>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sp>
              <p:nvSpPr>
                <p:cNvPr id="542" name="AutoShape 1000"/>
                <p:cNvSpPr>
                  <a:spLocks noChangeArrowheads="1"/>
                </p:cNvSpPr>
                <p:nvPr/>
              </p:nvSpPr>
              <p:spPr bwMode="auto">
                <a:xfrm>
                  <a:off x="632" y="2582"/>
                  <a:ext cx="699" cy="113"/>
                </a:xfrm>
                <a:prstGeom prst="roundRect">
                  <a:avLst>
                    <a:gd name="adj" fmla="val 50000"/>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grpSp>
          <p:sp>
            <p:nvSpPr>
              <p:cNvPr id="526" name="Freeform 1001"/>
              <p:cNvSpPr>
                <a:spLocks/>
              </p:cNvSpPr>
              <p:nvPr/>
            </p:nvSpPr>
            <p:spPr bwMode="auto">
              <a:xfrm>
                <a:off x="1590" y="3169"/>
                <a:ext cx="108" cy="81"/>
              </a:xfrm>
              <a:custGeom>
                <a:avLst/>
                <a:gdLst>
                  <a:gd name="T0" fmla="*/ 0 w 328"/>
                  <a:gd name="T1" fmla="*/ 0 h 226"/>
                  <a:gd name="T2" fmla="*/ 0 w 328"/>
                  <a:gd name="T3" fmla="*/ 0 h 226"/>
                  <a:gd name="T4" fmla="*/ 0 w 328"/>
                  <a:gd name="T5" fmla="*/ 0 h 226"/>
                  <a:gd name="T6" fmla="*/ 0 w 328"/>
                  <a:gd name="T7" fmla="*/ 0 h 226"/>
                  <a:gd name="T8" fmla="*/ 0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527" name="Group 1002"/>
              <p:cNvGrpSpPr>
                <a:grpSpLocks/>
              </p:cNvGrpSpPr>
              <p:nvPr/>
            </p:nvGrpSpPr>
            <p:grpSpPr bwMode="auto">
              <a:xfrm>
                <a:off x="1363" y="3158"/>
                <a:ext cx="240" cy="60"/>
                <a:chOff x="614" y="2568"/>
                <a:chExt cx="725" cy="139"/>
              </a:xfrm>
            </p:grpSpPr>
            <p:sp>
              <p:nvSpPr>
                <p:cNvPr id="539" name="AutoShape 1003"/>
                <p:cNvSpPr>
                  <a:spLocks noChangeArrowheads="1"/>
                </p:cNvSpPr>
                <p:nvPr/>
              </p:nvSpPr>
              <p:spPr bwMode="auto">
                <a:xfrm>
                  <a:off x="613" y="2569"/>
                  <a:ext cx="724" cy="137"/>
                </a:xfrm>
                <a:prstGeom prst="roundRect">
                  <a:avLst>
                    <a:gd name="adj" fmla="val 50000"/>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sp>
              <p:nvSpPr>
                <p:cNvPr id="540" name="AutoShape 1004"/>
                <p:cNvSpPr>
                  <a:spLocks noChangeArrowheads="1"/>
                </p:cNvSpPr>
                <p:nvPr/>
              </p:nvSpPr>
              <p:spPr bwMode="auto">
                <a:xfrm>
                  <a:off x="626" y="2585"/>
                  <a:ext cx="699" cy="107"/>
                </a:xfrm>
                <a:prstGeom prst="roundRect">
                  <a:avLst>
                    <a:gd name="adj" fmla="val 50000"/>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grpSp>
          <p:sp>
            <p:nvSpPr>
              <p:cNvPr id="528" name="Rectangle 1005"/>
              <p:cNvSpPr>
                <a:spLocks noChangeArrowheads="1"/>
              </p:cNvSpPr>
              <p:nvPr/>
            </p:nvSpPr>
            <p:spPr bwMode="auto">
              <a:xfrm>
                <a:off x="1574" y="2770"/>
                <a:ext cx="28" cy="988"/>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sp>
            <p:nvSpPr>
              <p:cNvPr id="529" name="Freeform 1006"/>
              <p:cNvSpPr>
                <a:spLocks/>
              </p:cNvSpPr>
              <p:nvPr/>
            </p:nvSpPr>
            <p:spPr bwMode="auto">
              <a:xfrm>
                <a:off x="1599" y="3019"/>
                <a:ext cx="98" cy="92"/>
              </a:xfrm>
              <a:custGeom>
                <a:avLst/>
                <a:gdLst>
                  <a:gd name="T0" fmla="*/ 0 w 296"/>
                  <a:gd name="T1" fmla="*/ 0 h 256"/>
                  <a:gd name="T2" fmla="*/ 0 w 296"/>
                  <a:gd name="T3" fmla="*/ 0 h 256"/>
                  <a:gd name="T4" fmla="*/ 0 w 296"/>
                  <a:gd name="T5" fmla="*/ 0 h 256"/>
                  <a:gd name="T6" fmla="*/ 0 w 296"/>
                  <a:gd name="T7" fmla="*/ 0 h 256"/>
                  <a:gd name="T8" fmla="*/ 0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0" name="Freeform 1007"/>
              <p:cNvSpPr>
                <a:spLocks/>
              </p:cNvSpPr>
              <p:nvPr/>
            </p:nvSpPr>
            <p:spPr bwMode="auto">
              <a:xfrm>
                <a:off x="1601" y="2878"/>
                <a:ext cx="101" cy="104"/>
              </a:xfrm>
              <a:custGeom>
                <a:avLst/>
                <a:gdLst>
                  <a:gd name="T0" fmla="*/ 0 w 304"/>
                  <a:gd name="T1" fmla="*/ 0 h 288"/>
                  <a:gd name="T2" fmla="*/ 0 w 304"/>
                  <a:gd name="T3" fmla="*/ 0 h 288"/>
                  <a:gd name="T4" fmla="*/ 0 w 304"/>
                  <a:gd name="T5" fmla="*/ 0 h 288"/>
                  <a:gd name="T6" fmla="*/ 0 w 304"/>
                  <a:gd name="T7" fmla="*/ 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1" name="Oval 1008"/>
              <p:cNvSpPr>
                <a:spLocks noChangeArrowheads="1"/>
              </p:cNvSpPr>
              <p:nvPr/>
            </p:nvSpPr>
            <p:spPr bwMode="auto">
              <a:xfrm>
                <a:off x="1684" y="3712"/>
                <a:ext cx="20" cy="43"/>
              </a:xfrm>
              <a:prstGeom prst="ellipse">
                <a:avLst/>
              </a:prstGeom>
              <a:solidFill>
                <a:srgbClr val="DDDDDD"/>
              </a:solidFill>
              <a:ln w="9525">
                <a:solidFill>
                  <a:schemeClr val="tx2"/>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sp>
            <p:nvSpPr>
              <p:cNvPr id="532" name="Freeform 1009"/>
              <p:cNvSpPr>
                <a:spLocks/>
              </p:cNvSpPr>
              <p:nvPr/>
            </p:nvSpPr>
            <p:spPr bwMode="auto">
              <a:xfrm>
                <a:off x="1595" y="3713"/>
                <a:ext cx="102" cy="86"/>
              </a:xfrm>
              <a:custGeom>
                <a:avLst/>
                <a:gdLst>
                  <a:gd name="T0" fmla="*/ 0 w 306"/>
                  <a:gd name="T1" fmla="*/ 0 h 240"/>
                  <a:gd name="T2" fmla="*/ 0 w 306"/>
                  <a:gd name="T3" fmla="*/ 0 h 240"/>
                  <a:gd name="T4" fmla="*/ 0 w 306"/>
                  <a:gd name="T5" fmla="*/ 0 h 240"/>
                  <a:gd name="T6" fmla="*/ 0 w 306"/>
                  <a:gd name="T7" fmla="*/ 0 h 240"/>
                  <a:gd name="T8" fmla="*/ 0 w 306"/>
                  <a:gd name="T9" fmla="*/ 0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DDDDDD"/>
              </a:solidFill>
              <a:ln w="9525">
                <a:solidFill>
                  <a:schemeClr val="tx2"/>
                </a:solidFill>
                <a:round/>
                <a:headEnd/>
                <a:tailEnd/>
              </a:ln>
            </p:spPr>
            <p:txBody>
              <a:bodyPr/>
              <a:lstStyle/>
              <a:p>
                <a:endParaRPr lang="en-US"/>
              </a:p>
            </p:txBody>
          </p:sp>
          <p:sp>
            <p:nvSpPr>
              <p:cNvPr id="533" name="AutoShape 1010"/>
              <p:cNvSpPr>
                <a:spLocks noChangeArrowheads="1"/>
              </p:cNvSpPr>
              <p:nvPr/>
            </p:nvSpPr>
            <p:spPr bwMode="auto">
              <a:xfrm>
                <a:off x="1115" y="3741"/>
                <a:ext cx="496" cy="63"/>
              </a:xfrm>
              <a:prstGeom prst="roundRect">
                <a:avLst>
                  <a:gd name="adj" fmla="val 50000"/>
                </a:avLst>
              </a:prstGeom>
              <a:solidFill>
                <a:srgbClr val="DDDDDD"/>
              </a:solidFill>
              <a:ln w="9525">
                <a:solidFill>
                  <a:schemeClr val="tx2"/>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sp>
            <p:nvSpPr>
              <p:cNvPr id="534" name="AutoShape 1011"/>
              <p:cNvSpPr>
                <a:spLocks noChangeArrowheads="1"/>
              </p:cNvSpPr>
              <p:nvPr/>
            </p:nvSpPr>
            <p:spPr bwMode="auto">
              <a:xfrm>
                <a:off x="1143" y="3755"/>
                <a:ext cx="443" cy="36"/>
              </a:xfrm>
              <a:prstGeom prst="roundRect">
                <a:avLst>
                  <a:gd name="adj" fmla="val 50000"/>
                </a:avLst>
              </a:prstGeom>
              <a:solidFill>
                <a:srgbClr val="DDDDDD"/>
              </a:solidFill>
              <a:ln w="9525">
                <a:solidFill>
                  <a:schemeClr val="tx2"/>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sp>
            <p:nvSpPr>
              <p:cNvPr id="535" name="Oval 1012"/>
              <p:cNvSpPr>
                <a:spLocks noChangeArrowheads="1"/>
              </p:cNvSpPr>
              <p:nvPr/>
            </p:nvSpPr>
            <p:spPr bwMode="auto">
              <a:xfrm>
                <a:off x="1184" y="3613"/>
                <a:ext cx="65" cy="63"/>
              </a:xfrm>
              <a:prstGeom prst="ellipse">
                <a:avLst/>
              </a:prstGeom>
              <a:solidFill>
                <a:srgbClr val="DDDDDD"/>
              </a:solidFill>
              <a:ln w="9525">
                <a:solidFill>
                  <a:schemeClr val="tx2"/>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sp>
            <p:nvSpPr>
              <p:cNvPr id="536" name="Oval 1013"/>
              <p:cNvSpPr>
                <a:spLocks noChangeArrowheads="1"/>
              </p:cNvSpPr>
              <p:nvPr/>
            </p:nvSpPr>
            <p:spPr bwMode="auto">
              <a:xfrm>
                <a:off x="1257" y="3613"/>
                <a:ext cx="65" cy="63"/>
              </a:xfrm>
              <a:prstGeom prst="ellipse">
                <a:avLst/>
              </a:prstGeom>
              <a:solidFill>
                <a:srgbClr val="DDDDDD"/>
              </a:solidFill>
              <a:ln w="9525">
                <a:solidFill>
                  <a:schemeClr val="tx2"/>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eaLnBrk="1" hangingPunct="1">
                  <a:lnSpc>
                    <a:spcPct val="100000"/>
                  </a:lnSpc>
                  <a:spcBef>
                    <a:spcPct val="0"/>
                  </a:spcBef>
                  <a:buClrTx/>
                  <a:buSzTx/>
                  <a:buFontTx/>
                  <a:buNone/>
                </a:pPr>
                <a:endParaRPr lang="en-US" altLang="en-US" sz="1800">
                  <a:solidFill>
                    <a:srgbClr val="FF0000"/>
                  </a:solidFill>
                  <a:latin typeface="Arial" charset="0"/>
                </a:endParaRPr>
              </a:p>
            </p:txBody>
          </p:sp>
          <p:sp>
            <p:nvSpPr>
              <p:cNvPr id="537" name="Oval 1014"/>
              <p:cNvSpPr>
                <a:spLocks noChangeArrowheads="1"/>
              </p:cNvSpPr>
              <p:nvPr/>
            </p:nvSpPr>
            <p:spPr bwMode="auto">
              <a:xfrm>
                <a:off x="1330" y="3613"/>
                <a:ext cx="65" cy="59"/>
              </a:xfrm>
              <a:prstGeom prst="ellipse">
                <a:avLst/>
              </a:prstGeom>
              <a:solidFill>
                <a:srgbClr val="DDDDDD"/>
              </a:solidFill>
              <a:ln w="9525">
                <a:solidFill>
                  <a:schemeClr val="tx2"/>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sp>
            <p:nvSpPr>
              <p:cNvPr id="538" name="Rectangle 1015"/>
              <p:cNvSpPr>
                <a:spLocks noChangeArrowheads="1"/>
              </p:cNvSpPr>
              <p:nvPr/>
            </p:nvSpPr>
            <p:spPr bwMode="auto">
              <a:xfrm>
                <a:off x="1497" y="3376"/>
                <a:ext cx="32" cy="329"/>
              </a:xfrm>
              <a:prstGeom prst="rect">
                <a:avLst/>
              </a:prstGeom>
              <a:solidFill>
                <a:schemeClr val="bg2"/>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Arial" charset="0"/>
                </a:endParaRPr>
              </a:p>
            </p:txBody>
          </p:sp>
        </p:grpSp>
        <p:grpSp>
          <p:nvGrpSpPr>
            <p:cNvPr id="547" name="Group 1016"/>
            <p:cNvGrpSpPr>
              <a:grpSpLocks/>
            </p:cNvGrpSpPr>
            <p:nvPr/>
          </p:nvGrpSpPr>
          <p:grpSpPr bwMode="auto">
            <a:xfrm>
              <a:off x="7389813" y="3911600"/>
              <a:ext cx="506412" cy="209550"/>
              <a:chOff x="4655" y="2464"/>
              <a:chExt cx="319" cy="132"/>
            </a:xfrm>
          </p:grpSpPr>
          <p:grpSp>
            <p:nvGrpSpPr>
              <p:cNvPr id="548" name="Group 1017"/>
              <p:cNvGrpSpPr>
                <a:grpSpLocks/>
              </p:cNvGrpSpPr>
              <p:nvPr/>
            </p:nvGrpSpPr>
            <p:grpSpPr bwMode="auto">
              <a:xfrm>
                <a:off x="4660" y="2464"/>
                <a:ext cx="310" cy="130"/>
                <a:chOff x="4334" y="1470"/>
                <a:chExt cx="246" cy="107"/>
              </a:xfrm>
            </p:grpSpPr>
            <p:sp>
              <p:nvSpPr>
                <p:cNvPr id="557"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558"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559"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560" name="Group 1021"/>
                <p:cNvGrpSpPr>
                  <a:grpSpLocks/>
                </p:cNvGrpSpPr>
                <p:nvPr/>
              </p:nvGrpSpPr>
              <p:grpSpPr bwMode="auto">
                <a:xfrm>
                  <a:off x="4383" y="1488"/>
                  <a:ext cx="138" cy="33"/>
                  <a:chOff x="2468" y="1332"/>
                  <a:chExt cx="310" cy="60"/>
                </a:xfrm>
              </p:grpSpPr>
              <p:sp>
                <p:nvSpPr>
                  <p:cNvPr id="563" name="Freeform 1022"/>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sp>
                <p:nvSpPr>
                  <p:cNvPr id="564" name="Freeform 1023"/>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grpSp>
            <p:sp>
              <p:nvSpPr>
                <p:cNvPr id="561" name="Line 1024"/>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2" name="Line 1025"/>
                <p:cNvSpPr>
                  <a:spLocks noChangeShapeType="1"/>
                </p:cNvSpPr>
                <p:nvPr/>
              </p:nvSpPr>
              <p:spPr bwMode="auto">
                <a:xfrm>
                  <a:off x="4578" y="1505"/>
                  <a:ext cx="0" cy="4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49" name="Oval 407"/>
              <p:cNvSpPr>
                <a:spLocks noChangeArrowheads="1"/>
              </p:cNvSpPr>
              <p:nvPr/>
            </p:nvSpPr>
            <p:spPr bwMode="auto">
              <a:xfrm>
                <a:off x="4656" y="2522"/>
                <a:ext cx="316" cy="74"/>
              </a:xfrm>
              <a:prstGeom prst="ellipse">
                <a:avLst/>
              </a:prstGeom>
              <a:gradFill rotWithShape="1">
                <a:gsLst>
                  <a:gs pos="0">
                    <a:srgbClr val="FF0000"/>
                  </a:gs>
                  <a:gs pos="100000">
                    <a:srgbClr val="FFFFFF"/>
                  </a:gs>
                </a:gsLst>
                <a:lin ang="0" scaled="1"/>
              </a:gradFill>
              <a:ln w="9525">
                <a:solidFill>
                  <a:srgbClr val="FF0000"/>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550" name="Rectangle 410"/>
              <p:cNvSpPr>
                <a:spLocks noChangeArrowheads="1"/>
              </p:cNvSpPr>
              <p:nvPr/>
            </p:nvSpPr>
            <p:spPr bwMode="auto">
              <a:xfrm>
                <a:off x="4656" y="2514"/>
                <a:ext cx="318" cy="45"/>
              </a:xfrm>
              <a:prstGeom prst="rect">
                <a:avLst/>
              </a:prstGeom>
              <a:gradFill rotWithShape="1">
                <a:gsLst>
                  <a:gs pos="0">
                    <a:srgbClr val="FF0000"/>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551" name="Oval 411"/>
              <p:cNvSpPr>
                <a:spLocks noChangeArrowheads="1"/>
              </p:cNvSpPr>
              <p:nvPr/>
            </p:nvSpPr>
            <p:spPr bwMode="auto">
              <a:xfrm>
                <a:off x="4655" y="2464"/>
                <a:ext cx="317" cy="86"/>
              </a:xfrm>
              <a:prstGeom prst="ellipse">
                <a:avLst/>
              </a:prstGeom>
              <a:gradFill rotWithShape="1">
                <a:gsLst>
                  <a:gs pos="0">
                    <a:srgbClr val="FF0000"/>
                  </a:gs>
                  <a:gs pos="100000">
                    <a:srgbClr val="FFFFFF"/>
                  </a:gs>
                </a:gsLst>
                <a:lin ang="0" scaled="1"/>
              </a:gradFill>
              <a:ln w="9525">
                <a:solidFill>
                  <a:srgbClr val="FF0000"/>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552" name="Group 1029"/>
              <p:cNvGrpSpPr>
                <a:grpSpLocks/>
              </p:cNvGrpSpPr>
              <p:nvPr/>
            </p:nvGrpSpPr>
            <p:grpSpPr bwMode="auto">
              <a:xfrm>
                <a:off x="4719" y="2486"/>
                <a:ext cx="179" cy="41"/>
                <a:chOff x="2468" y="1332"/>
                <a:chExt cx="310" cy="60"/>
              </a:xfrm>
            </p:grpSpPr>
            <p:sp>
              <p:nvSpPr>
                <p:cNvPr id="555" name="Freeform 103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6" name="Freeform 103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53" name="Line 1032"/>
              <p:cNvSpPr>
                <a:spLocks noChangeShapeType="1"/>
              </p:cNvSpPr>
              <p:nvPr/>
            </p:nvSpPr>
            <p:spPr bwMode="auto">
              <a:xfrm>
                <a:off x="4656" y="2506"/>
                <a:ext cx="0" cy="5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4" name="Line 1033"/>
              <p:cNvSpPr>
                <a:spLocks noChangeShapeType="1"/>
              </p:cNvSpPr>
              <p:nvPr/>
            </p:nvSpPr>
            <p:spPr bwMode="auto">
              <a:xfrm>
                <a:off x="4972" y="2507"/>
                <a:ext cx="0" cy="5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65" name="Group 1034"/>
            <p:cNvGrpSpPr>
              <a:grpSpLocks/>
            </p:cNvGrpSpPr>
            <p:nvPr/>
          </p:nvGrpSpPr>
          <p:grpSpPr bwMode="auto">
            <a:xfrm>
              <a:off x="7081838" y="3629025"/>
              <a:ext cx="506412" cy="209550"/>
              <a:chOff x="4655" y="2464"/>
              <a:chExt cx="319" cy="132"/>
            </a:xfrm>
          </p:grpSpPr>
          <p:grpSp>
            <p:nvGrpSpPr>
              <p:cNvPr id="566" name="Group 1035"/>
              <p:cNvGrpSpPr>
                <a:grpSpLocks/>
              </p:cNvGrpSpPr>
              <p:nvPr/>
            </p:nvGrpSpPr>
            <p:grpSpPr bwMode="auto">
              <a:xfrm>
                <a:off x="4660" y="2464"/>
                <a:ext cx="310" cy="130"/>
                <a:chOff x="4334" y="1470"/>
                <a:chExt cx="246" cy="107"/>
              </a:xfrm>
            </p:grpSpPr>
            <p:sp>
              <p:nvSpPr>
                <p:cNvPr id="575"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576"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577"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578" name="Group 1039"/>
                <p:cNvGrpSpPr>
                  <a:grpSpLocks/>
                </p:cNvGrpSpPr>
                <p:nvPr/>
              </p:nvGrpSpPr>
              <p:grpSpPr bwMode="auto">
                <a:xfrm>
                  <a:off x="4383" y="1488"/>
                  <a:ext cx="138" cy="33"/>
                  <a:chOff x="2468" y="1332"/>
                  <a:chExt cx="310" cy="60"/>
                </a:xfrm>
              </p:grpSpPr>
              <p:sp>
                <p:nvSpPr>
                  <p:cNvPr id="581" name="Freeform 104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sp>
                <p:nvSpPr>
                  <p:cNvPr id="582" name="Freeform 104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grpSp>
            <p:sp>
              <p:nvSpPr>
                <p:cNvPr id="579" name="Line 1042"/>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0" name="Line 1043"/>
                <p:cNvSpPr>
                  <a:spLocks noChangeShapeType="1"/>
                </p:cNvSpPr>
                <p:nvPr/>
              </p:nvSpPr>
              <p:spPr bwMode="auto">
                <a:xfrm>
                  <a:off x="4578" y="1505"/>
                  <a:ext cx="0" cy="4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67" name="Oval 407"/>
              <p:cNvSpPr>
                <a:spLocks noChangeArrowheads="1"/>
              </p:cNvSpPr>
              <p:nvPr/>
            </p:nvSpPr>
            <p:spPr bwMode="auto">
              <a:xfrm>
                <a:off x="4656" y="2522"/>
                <a:ext cx="316" cy="74"/>
              </a:xfrm>
              <a:prstGeom prst="ellipse">
                <a:avLst/>
              </a:prstGeom>
              <a:gradFill rotWithShape="1">
                <a:gsLst>
                  <a:gs pos="0">
                    <a:srgbClr val="FF0000"/>
                  </a:gs>
                  <a:gs pos="100000">
                    <a:srgbClr val="FFFFFF"/>
                  </a:gs>
                </a:gsLst>
                <a:lin ang="0" scaled="1"/>
              </a:gradFill>
              <a:ln w="9525">
                <a:solidFill>
                  <a:srgbClr val="FF0000"/>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568" name="Rectangle 410"/>
              <p:cNvSpPr>
                <a:spLocks noChangeArrowheads="1"/>
              </p:cNvSpPr>
              <p:nvPr/>
            </p:nvSpPr>
            <p:spPr bwMode="auto">
              <a:xfrm>
                <a:off x="4656" y="2514"/>
                <a:ext cx="318" cy="45"/>
              </a:xfrm>
              <a:prstGeom prst="rect">
                <a:avLst/>
              </a:prstGeom>
              <a:gradFill rotWithShape="1">
                <a:gsLst>
                  <a:gs pos="0">
                    <a:srgbClr val="FF0000"/>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569" name="Oval 411"/>
              <p:cNvSpPr>
                <a:spLocks noChangeArrowheads="1"/>
              </p:cNvSpPr>
              <p:nvPr/>
            </p:nvSpPr>
            <p:spPr bwMode="auto">
              <a:xfrm>
                <a:off x="4655" y="2464"/>
                <a:ext cx="317" cy="86"/>
              </a:xfrm>
              <a:prstGeom prst="ellipse">
                <a:avLst/>
              </a:prstGeom>
              <a:gradFill rotWithShape="1">
                <a:gsLst>
                  <a:gs pos="0">
                    <a:srgbClr val="FF0000"/>
                  </a:gs>
                  <a:gs pos="100000">
                    <a:srgbClr val="FFFFFF"/>
                  </a:gs>
                </a:gsLst>
                <a:lin ang="0" scaled="1"/>
              </a:gradFill>
              <a:ln w="9525">
                <a:solidFill>
                  <a:srgbClr val="FF0000"/>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570" name="Group 1047"/>
              <p:cNvGrpSpPr>
                <a:grpSpLocks/>
              </p:cNvGrpSpPr>
              <p:nvPr/>
            </p:nvGrpSpPr>
            <p:grpSpPr bwMode="auto">
              <a:xfrm>
                <a:off x="4719" y="2486"/>
                <a:ext cx="179" cy="41"/>
                <a:chOff x="2468" y="1332"/>
                <a:chExt cx="310" cy="60"/>
              </a:xfrm>
            </p:grpSpPr>
            <p:sp>
              <p:nvSpPr>
                <p:cNvPr id="573" name="Freeform 104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 name="Freeform 104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71" name="Line 1050"/>
              <p:cNvSpPr>
                <a:spLocks noChangeShapeType="1"/>
              </p:cNvSpPr>
              <p:nvPr/>
            </p:nvSpPr>
            <p:spPr bwMode="auto">
              <a:xfrm>
                <a:off x="4656" y="2506"/>
                <a:ext cx="0" cy="5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2" name="Line 1051"/>
              <p:cNvSpPr>
                <a:spLocks noChangeShapeType="1"/>
              </p:cNvSpPr>
              <p:nvPr/>
            </p:nvSpPr>
            <p:spPr bwMode="auto">
              <a:xfrm>
                <a:off x="4972" y="2507"/>
                <a:ext cx="0" cy="5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83" name="Group 1052"/>
            <p:cNvGrpSpPr>
              <a:grpSpLocks/>
            </p:cNvGrpSpPr>
            <p:nvPr/>
          </p:nvGrpSpPr>
          <p:grpSpPr bwMode="auto">
            <a:xfrm>
              <a:off x="7732713" y="3641725"/>
              <a:ext cx="506412" cy="209550"/>
              <a:chOff x="4655" y="2464"/>
              <a:chExt cx="319" cy="132"/>
            </a:xfrm>
          </p:grpSpPr>
          <p:grpSp>
            <p:nvGrpSpPr>
              <p:cNvPr id="584" name="Group 1053"/>
              <p:cNvGrpSpPr>
                <a:grpSpLocks/>
              </p:cNvGrpSpPr>
              <p:nvPr/>
            </p:nvGrpSpPr>
            <p:grpSpPr bwMode="auto">
              <a:xfrm>
                <a:off x="4660" y="2464"/>
                <a:ext cx="310" cy="130"/>
                <a:chOff x="4334" y="1470"/>
                <a:chExt cx="246" cy="107"/>
              </a:xfrm>
            </p:grpSpPr>
            <p:sp>
              <p:nvSpPr>
                <p:cNvPr id="593"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594"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595"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596" name="Group 1057"/>
                <p:cNvGrpSpPr>
                  <a:grpSpLocks/>
                </p:cNvGrpSpPr>
                <p:nvPr/>
              </p:nvGrpSpPr>
              <p:grpSpPr bwMode="auto">
                <a:xfrm>
                  <a:off x="4383" y="1488"/>
                  <a:ext cx="138" cy="33"/>
                  <a:chOff x="2468" y="1332"/>
                  <a:chExt cx="310" cy="60"/>
                </a:xfrm>
              </p:grpSpPr>
              <p:sp>
                <p:nvSpPr>
                  <p:cNvPr id="599" name="Freeform 105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sp>
                <p:nvSpPr>
                  <p:cNvPr id="600" name="Freeform 105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grpSp>
            <p:sp>
              <p:nvSpPr>
                <p:cNvPr id="597" name="Line 1060"/>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8" name="Line 1061"/>
                <p:cNvSpPr>
                  <a:spLocks noChangeShapeType="1"/>
                </p:cNvSpPr>
                <p:nvPr/>
              </p:nvSpPr>
              <p:spPr bwMode="auto">
                <a:xfrm>
                  <a:off x="4578" y="1505"/>
                  <a:ext cx="0" cy="4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85" name="Oval 407"/>
              <p:cNvSpPr>
                <a:spLocks noChangeArrowheads="1"/>
              </p:cNvSpPr>
              <p:nvPr/>
            </p:nvSpPr>
            <p:spPr bwMode="auto">
              <a:xfrm>
                <a:off x="4656" y="2522"/>
                <a:ext cx="316" cy="74"/>
              </a:xfrm>
              <a:prstGeom prst="ellipse">
                <a:avLst/>
              </a:prstGeom>
              <a:gradFill rotWithShape="1">
                <a:gsLst>
                  <a:gs pos="0">
                    <a:srgbClr val="FF0000"/>
                  </a:gs>
                  <a:gs pos="100000">
                    <a:srgbClr val="FFFFFF"/>
                  </a:gs>
                </a:gsLst>
                <a:lin ang="0" scaled="1"/>
              </a:gradFill>
              <a:ln w="9525">
                <a:solidFill>
                  <a:srgbClr val="FF0000"/>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586" name="Rectangle 410"/>
              <p:cNvSpPr>
                <a:spLocks noChangeArrowheads="1"/>
              </p:cNvSpPr>
              <p:nvPr/>
            </p:nvSpPr>
            <p:spPr bwMode="auto">
              <a:xfrm>
                <a:off x="4656" y="2514"/>
                <a:ext cx="318" cy="45"/>
              </a:xfrm>
              <a:prstGeom prst="rect">
                <a:avLst/>
              </a:prstGeom>
              <a:gradFill rotWithShape="1">
                <a:gsLst>
                  <a:gs pos="0">
                    <a:srgbClr val="FF0000"/>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587" name="Oval 411"/>
              <p:cNvSpPr>
                <a:spLocks noChangeArrowheads="1"/>
              </p:cNvSpPr>
              <p:nvPr/>
            </p:nvSpPr>
            <p:spPr bwMode="auto">
              <a:xfrm>
                <a:off x="4655" y="2464"/>
                <a:ext cx="317" cy="86"/>
              </a:xfrm>
              <a:prstGeom prst="ellipse">
                <a:avLst/>
              </a:prstGeom>
              <a:gradFill rotWithShape="1">
                <a:gsLst>
                  <a:gs pos="0">
                    <a:srgbClr val="FF0000"/>
                  </a:gs>
                  <a:gs pos="100000">
                    <a:srgbClr val="FFFFFF"/>
                  </a:gs>
                </a:gsLst>
                <a:lin ang="0" scaled="1"/>
              </a:gradFill>
              <a:ln w="9525">
                <a:solidFill>
                  <a:srgbClr val="FF0000"/>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588" name="Group 1065"/>
              <p:cNvGrpSpPr>
                <a:grpSpLocks/>
              </p:cNvGrpSpPr>
              <p:nvPr/>
            </p:nvGrpSpPr>
            <p:grpSpPr bwMode="auto">
              <a:xfrm>
                <a:off x="4719" y="2486"/>
                <a:ext cx="179" cy="41"/>
                <a:chOff x="2468" y="1332"/>
                <a:chExt cx="310" cy="60"/>
              </a:xfrm>
            </p:grpSpPr>
            <p:sp>
              <p:nvSpPr>
                <p:cNvPr id="591" name="Freeform 1066"/>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2" name="Freeform 1067"/>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89" name="Line 1068"/>
              <p:cNvSpPr>
                <a:spLocks noChangeShapeType="1"/>
              </p:cNvSpPr>
              <p:nvPr/>
            </p:nvSpPr>
            <p:spPr bwMode="auto">
              <a:xfrm>
                <a:off x="4656" y="2506"/>
                <a:ext cx="0" cy="5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0" name="Line 1069"/>
              <p:cNvSpPr>
                <a:spLocks noChangeShapeType="1"/>
              </p:cNvSpPr>
              <p:nvPr/>
            </p:nvSpPr>
            <p:spPr bwMode="auto">
              <a:xfrm>
                <a:off x="4972" y="2507"/>
                <a:ext cx="0" cy="5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01" name="Group 1070"/>
            <p:cNvGrpSpPr>
              <a:grpSpLocks/>
            </p:cNvGrpSpPr>
            <p:nvPr/>
          </p:nvGrpSpPr>
          <p:grpSpPr bwMode="auto">
            <a:xfrm>
              <a:off x="7202488" y="2486025"/>
              <a:ext cx="392112" cy="180975"/>
              <a:chOff x="4655" y="2464"/>
              <a:chExt cx="319" cy="132"/>
            </a:xfrm>
          </p:grpSpPr>
          <p:grpSp>
            <p:nvGrpSpPr>
              <p:cNvPr id="602" name="Group 1071"/>
              <p:cNvGrpSpPr>
                <a:grpSpLocks/>
              </p:cNvGrpSpPr>
              <p:nvPr/>
            </p:nvGrpSpPr>
            <p:grpSpPr bwMode="auto">
              <a:xfrm>
                <a:off x="4660" y="2464"/>
                <a:ext cx="310" cy="130"/>
                <a:chOff x="4334" y="1470"/>
                <a:chExt cx="246" cy="107"/>
              </a:xfrm>
            </p:grpSpPr>
            <p:sp>
              <p:nvSpPr>
                <p:cNvPr id="611"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612"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613"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614" name="Group 1075"/>
                <p:cNvGrpSpPr>
                  <a:grpSpLocks/>
                </p:cNvGrpSpPr>
                <p:nvPr/>
              </p:nvGrpSpPr>
              <p:grpSpPr bwMode="auto">
                <a:xfrm>
                  <a:off x="4383" y="1488"/>
                  <a:ext cx="138" cy="33"/>
                  <a:chOff x="2468" y="1332"/>
                  <a:chExt cx="310" cy="60"/>
                </a:xfrm>
              </p:grpSpPr>
              <p:sp>
                <p:nvSpPr>
                  <p:cNvPr id="617" name="Freeform 1076"/>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sp>
                <p:nvSpPr>
                  <p:cNvPr id="618" name="Freeform 1077"/>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grpSp>
            <p:sp>
              <p:nvSpPr>
                <p:cNvPr id="615" name="Line 1078"/>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 name="Line 1079"/>
                <p:cNvSpPr>
                  <a:spLocks noChangeShapeType="1"/>
                </p:cNvSpPr>
                <p:nvPr/>
              </p:nvSpPr>
              <p:spPr bwMode="auto">
                <a:xfrm>
                  <a:off x="4578" y="1505"/>
                  <a:ext cx="0" cy="4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03" name="Oval 407"/>
              <p:cNvSpPr>
                <a:spLocks noChangeArrowheads="1"/>
              </p:cNvSpPr>
              <p:nvPr/>
            </p:nvSpPr>
            <p:spPr bwMode="auto">
              <a:xfrm>
                <a:off x="4656" y="2522"/>
                <a:ext cx="316" cy="74"/>
              </a:xfrm>
              <a:prstGeom prst="ellipse">
                <a:avLst/>
              </a:prstGeom>
              <a:gradFill rotWithShape="1">
                <a:gsLst>
                  <a:gs pos="0">
                    <a:srgbClr val="FF0000"/>
                  </a:gs>
                  <a:gs pos="100000">
                    <a:srgbClr val="FFFFFF"/>
                  </a:gs>
                </a:gsLst>
                <a:lin ang="0" scaled="1"/>
              </a:gradFill>
              <a:ln w="9525">
                <a:solidFill>
                  <a:srgbClr val="FF0000"/>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604" name="Rectangle 410"/>
              <p:cNvSpPr>
                <a:spLocks noChangeArrowheads="1"/>
              </p:cNvSpPr>
              <p:nvPr/>
            </p:nvSpPr>
            <p:spPr bwMode="auto">
              <a:xfrm>
                <a:off x="4656" y="2514"/>
                <a:ext cx="318" cy="45"/>
              </a:xfrm>
              <a:prstGeom prst="rect">
                <a:avLst/>
              </a:prstGeom>
              <a:gradFill rotWithShape="1">
                <a:gsLst>
                  <a:gs pos="0">
                    <a:srgbClr val="FF0000"/>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605" name="Oval 411"/>
              <p:cNvSpPr>
                <a:spLocks noChangeArrowheads="1"/>
              </p:cNvSpPr>
              <p:nvPr/>
            </p:nvSpPr>
            <p:spPr bwMode="auto">
              <a:xfrm>
                <a:off x="4655" y="2464"/>
                <a:ext cx="317" cy="86"/>
              </a:xfrm>
              <a:prstGeom prst="ellipse">
                <a:avLst/>
              </a:prstGeom>
              <a:gradFill rotWithShape="1">
                <a:gsLst>
                  <a:gs pos="0">
                    <a:srgbClr val="FF0000"/>
                  </a:gs>
                  <a:gs pos="100000">
                    <a:srgbClr val="FFFFFF"/>
                  </a:gs>
                </a:gsLst>
                <a:lin ang="0" scaled="1"/>
              </a:gradFill>
              <a:ln w="9525">
                <a:solidFill>
                  <a:srgbClr val="FF0000"/>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606" name="Group 1083"/>
              <p:cNvGrpSpPr>
                <a:grpSpLocks/>
              </p:cNvGrpSpPr>
              <p:nvPr/>
            </p:nvGrpSpPr>
            <p:grpSpPr bwMode="auto">
              <a:xfrm>
                <a:off x="4719" y="2486"/>
                <a:ext cx="179" cy="41"/>
                <a:chOff x="2468" y="1332"/>
                <a:chExt cx="310" cy="60"/>
              </a:xfrm>
            </p:grpSpPr>
            <p:sp>
              <p:nvSpPr>
                <p:cNvPr id="609" name="Freeform 1084"/>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0" name="Freeform 1085"/>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07" name="Line 1086"/>
              <p:cNvSpPr>
                <a:spLocks noChangeShapeType="1"/>
              </p:cNvSpPr>
              <p:nvPr/>
            </p:nvSpPr>
            <p:spPr bwMode="auto">
              <a:xfrm>
                <a:off x="4656" y="2506"/>
                <a:ext cx="0" cy="5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8" name="Line 1087"/>
              <p:cNvSpPr>
                <a:spLocks noChangeShapeType="1"/>
              </p:cNvSpPr>
              <p:nvPr/>
            </p:nvSpPr>
            <p:spPr bwMode="auto">
              <a:xfrm>
                <a:off x="4971" y="2507"/>
                <a:ext cx="0" cy="5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19" name="Group 1088"/>
            <p:cNvGrpSpPr>
              <a:grpSpLocks/>
            </p:cNvGrpSpPr>
            <p:nvPr/>
          </p:nvGrpSpPr>
          <p:grpSpPr bwMode="auto">
            <a:xfrm>
              <a:off x="7205663" y="2752725"/>
              <a:ext cx="407987" cy="180975"/>
              <a:chOff x="4655" y="2464"/>
              <a:chExt cx="319" cy="132"/>
            </a:xfrm>
          </p:grpSpPr>
          <p:grpSp>
            <p:nvGrpSpPr>
              <p:cNvPr id="620" name="Group 1089"/>
              <p:cNvGrpSpPr>
                <a:grpSpLocks/>
              </p:cNvGrpSpPr>
              <p:nvPr/>
            </p:nvGrpSpPr>
            <p:grpSpPr bwMode="auto">
              <a:xfrm>
                <a:off x="4660" y="2464"/>
                <a:ext cx="310" cy="130"/>
                <a:chOff x="4334" y="1470"/>
                <a:chExt cx="246" cy="107"/>
              </a:xfrm>
            </p:grpSpPr>
            <p:sp>
              <p:nvSpPr>
                <p:cNvPr id="629"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630"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631"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632" name="Group 1093"/>
                <p:cNvGrpSpPr>
                  <a:grpSpLocks/>
                </p:cNvGrpSpPr>
                <p:nvPr/>
              </p:nvGrpSpPr>
              <p:grpSpPr bwMode="auto">
                <a:xfrm>
                  <a:off x="4383" y="1488"/>
                  <a:ext cx="138" cy="33"/>
                  <a:chOff x="2468" y="1332"/>
                  <a:chExt cx="310" cy="60"/>
                </a:xfrm>
              </p:grpSpPr>
              <p:sp>
                <p:nvSpPr>
                  <p:cNvPr id="635" name="Freeform 1094"/>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sp>
                <p:nvSpPr>
                  <p:cNvPr id="636" name="Freeform 1095"/>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grpSp>
            <p:sp>
              <p:nvSpPr>
                <p:cNvPr id="633" name="Line 1096"/>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 name="Line 1097"/>
                <p:cNvSpPr>
                  <a:spLocks noChangeShapeType="1"/>
                </p:cNvSpPr>
                <p:nvPr/>
              </p:nvSpPr>
              <p:spPr bwMode="auto">
                <a:xfrm>
                  <a:off x="4578" y="1505"/>
                  <a:ext cx="0" cy="4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21" name="Oval 407"/>
              <p:cNvSpPr>
                <a:spLocks noChangeArrowheads="1"/>
              </p:cNvSpPr>
              <p:nvPr/>
            </p:nvSpPr>
            <p:spPr bwMode="auto">
              <a:xfrm>
                <a:off x="4656" y="2522"/>
                <a:ext cx="316" cy="74"/>
              </a:xfrm>
              <a:prstGeom prst="ellipse">
                <a:avLst/>
              </a:prstGeom>
              <a:gradFill rotWithShape="1">
                <a:gsLst>
                  <a:gs pos="0">
                    <a:srgbClr val="FF0000"/>
                  </a:gs>
                  <a:gs pos="100000">
                    <a:srgbClr val="FFFFFF"/>
                  </a:gs>
                </a:gsLst>
                <a:lin ang="0" scaled="1"/>
              </a:gradFill>
              <a:ln w="9525">
                <a:solidFill>
                  <a:srgbClr val="FF0000"/>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622" name="Rectangle 410"/>
              <p:cNvSpPr>
                <a:spLocks noChangeArrowheads="1"/>
              </p:cNvSpPr>
              <p:nvPr/>
            </p:nvSpPr>
            <p:spPr bwMode="auto">
              <a:xfrm>
                <a:off x="4656" y="2514"/>
                <a:ext cx="318" cy="45"/>
              </a:xfrm>
              <a:prstGeom prst="rect">
                <a:avLst/>
              </a:prstGeom>
              <a:gradFill rotWithShape="1">
                <a:gsLst>
                  <a:gs pos="0">
                    <a:srgbClr val="FF0000"/>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623" name="Oval 411"/>
              <p:cNvSpPr>
                <a:spLocks noChangeArrowheads="1"/>
              </p:cNvSpPr>
              <p:nvPr/>
            </p:nvSpPr>
            <p:spPr bwMode="auto">
              <a:xfrm>
                <a:off x="4655" y="2464"/>
                <a:ext cx="317" cy="86"/>
              </a:xfrm>
              <a:prstGeom prst="ellipse">
                <a:avLst/>
              </a:prstGeom>
              <a:gradFill rotWithShape="1">
                <a:gsLst>
                  <a:gs pos="0">
                    <a:srgbClr val="FF0000"/>
                  </a:gs>
                  <a:gs pos="100000">
                    <a:srgbClr val="FFFFFF"/>
                  </a:gs>
                </a:gsLst>
                <a:lin ang="0" scaled="1"/>
              </a:gradFill>
              <a:ln w="9525">
                <a:solidFill>
                  <a:srgbClr val="FF0000"/>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624" name="Group 1101"/>
              <p:cNvGrpSpPr>
                <a:grpSpLocks/>
              </p:cNvGrpSpPr>
              <p:nvPr/>
            </p:nvGrpSpPr>
            <p:grpSpPr bwMode="auto">
              <a:xfrm>
                <a:off x="4719" y="2486"/>
                <a:ext cx="179" cy="41"/>
                <a:chOff x="2468" y="1332"/>
                <a:chExt cx="310" cy="60"/>
              </a:xfrm>
            </p:grpSpPr>
            <p:sp>
              <p:nvSpPr>
                <p:cNvPr id="627" name="Freeform 1102"/>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8" name="Freeform 1103"/>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25" name="Line 1104"/>
              <p:cNvSpPr>
                <a:spLocks noChangeShapeType="1"/>
              </p:cNvSpPr>
              <p:nvPr/>
            </p:nvSpPr>
            <p:spPr bwMode="auto">
              <a:xfrm>
                <a:off x="4656" y="2506"/>
                <a:ext cx="0" cy="5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6" name="Line 1105"/>
              <p:cNvSpPr>
                <a:spLocks noChangeShapeType="1"/>
              </p:cNvSpPr>
              <p:nvPr/>
            </p:nvSpPr>
            <p:spPr bwMode="auto">
              <a:xfrm>
                <a:off x="4972" y="2507"/>
                <a:ext cx="0" cy="5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37" name="Group 1106"/>
            <p:cNvGrpSpPr>
              <a:grpSpLocks/>
            </p:cNvGrpSpPr>
            <p:nvPr/>
          </p:nvGrpSpPr>
          <p:grpSpPr bwMode="auto">
            <a:xfrm>
              <a:off x="7758113" y="2749550"/>
              <a:ext cx="407987" cy="180975"/>
              <a:chOff x="4655" y="2464"/>
              <a:chExt cx="319" cy="132"/>
            </a:xfrm>
          </p:grpSpPr>
          <p:grpSp>
            <p:nvGrpSpPr>
              <p:cNvPr id="638" name="Group 1107"/>
              <p:cNvGrpSpPr>
                <a:grpSpLocks/>
              </p:cNvGrpSpPr>
              <p:nvPr/>
            </p:nvGrpSpPr>
            <p:grpSpPr bwMode="auto">
              <a:xfrm>
                <a:off x="4660" y="2464"/>
                <a:ext cx="310" cy="130"/>
                <a:chOff x="4334" y="1470"/>
                <a:chExt cx="246" cy="107"/>
              </a:xfrm>
            </p:grpSpPr>
            <p:sp>
              <p:nvSpPr>
                <p:cNvPr id="647"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648"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649"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650" name="Group 1111"/>
                <p:cNvGrpSpPr>
                  <a:grpSpLocks/>
                </p:cNvGrpSpPr>
                <p:nvPr/>
              </p:nvGrpSpPr>
              <p:grpSpPr bwMode="auto">
                <a:xfrm>
                  <a:off x="4383" y="1488"/>
                  <a:ext cx="138" cy="33"/>
                  <a:chOff x="2468" y="1332"/>
                  <a:chExt cx="310" cy="60"/>
                </a:xfrm>
              </p:grpSpPr>
              <p:sp>
                <p:nvSpPr>
                  <p:cNvPr id="653" name="Freeform 1112"/>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sp>
                <p:nvSpPr>
                  <p:cNvPr id="654" name="Freeform 1113"/>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grpSp>
            <p:sp>
              <p:nvSpPr>
                <p:cNvPr id="651" name="Line 1114"/>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2" name="Line 1115"/>
                <p:cNvSpPr>
                  <a:spLocks noChangeShapeType="1"/>
                </p:cNvSpPr>
                <p:nvPr/>
              </p:nvSpPr>
              <p:spPr bwMode="auto">
                <a:xfrm>
                  <a:off x="4578" y="1505"/>
                  <a:ext cx="0" cy="4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39" name="Oval 407"/>
              <p:cNvSpPr>
                <a:spLocks noChangeArrowheads="1"/>
              </p:cNvSpPr>
              <p:nvPr/>
            </p:nvSpPr>
            <p:spPr bwMode="auto">
              <a:xfrm>
                <a:off x="4656" y="2522"/>
                <a:ext cx="316" cy="74"/>
              </a:xfrm>
              <a:prstGeom prst="ellipse">
                <a:avLst/>
              </a:prstGeom>
              <a:gradFill rotWithShape="1">
                <a:gsLst>
                  <a:gs pos="0">
                    <a:srgbClr val="FF0000"/>
                  </a:gs>
                  <a:gs pos="100000">
                    <a:srgbClr val="FFFFFF"/>
                  </a:gs>
                </a:gsLst>
                <a:lin ang="0" scaled="1"/>
              </a:gradFill>
              <a:ln w="9525">
                <a:solidFill>
                  <a:srgbClr val="FF0000"/>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640" name="Rectangle 410"/>
              <p:cNvSpPr>
                <a:spLocks noChangeArrowheads="1"/>
              </p:cNvSpPr>
              <p:nvPr/>
            </p:nvSpPr>
            <p:spPr bwMode="auto">
              <a:xfrm>
                <a:off x="4656" y="2514"/>
                <a:ext cx="318" cy="45"/>
              </a:xfrm>
              <a:prstGeom prst="rect">
                <a:avLst/>
              </a:prstGeom>
              <a:gradFill rotWithShape="1">
                <a:gsLst>
                  <a:gs pos="0">
                    <a:srgbClr val="FF0000"/>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641" name="Oval 411"/>
              <p:cNvSpPr>
                <a:spLocks noChangeArrowheads="1"/>
              </p:cNvSpPr>
              <p:nvPr/>
            </p:nvSpPr>
            <p:spPr bwMode="auto">
              <a:xfrm>
                <a:off x="4655" y="2464"/>
                <a:ext cx="317" cy="86"/>
              </a:xfrm>
              <a:prstGeom prst="ellipse">
                <a:avLst/>
              </a:prstGeom>
              <a:gradFill rotWithShape="1">
                <a:gsLst>
                  <a:gs pos="0">
                    <a:srgbClr val="FF0000"/>
                  </a:gs>
                  <a:gs pos="100000">
                    <a:srgbClr val="FFFFFF"/>
                  </a:gs>
                </a:gsLst>
                <a:lin ang="0" scaled="1"/>
              </a:gradFill>
              <a:ln w="9525">
                <a:solidFill>
                  <a:srgbClr val="FF0000"/>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642" name="Group 1119"/>
              <p:cNvGrpSpPr>
                <a:grpSpLocks/>
              </p:cNvGrpSpPr>
              <p:nvPr/>
            </p:nvGrpSpPr>
            <p:grpSpPr bwMode="auto">
              <a:xfrm>
                <a:off x="4719" y="2486"/>
                <a:ext cx="179" cy="41"/>
                <a:chOff x="2468" y="1332"/>
                <a:chExt cx="310" cy="60"/>
              </a:xfrm>
            </p:grpSpPr>
            <p:sp>
              <p:nvSpPr>
                <p:cNvPr id="645" name="Freeform 112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6" name="Freeform 112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43" name="Line 1122"/>
              <p:cNvSpPr>
                <a:spLocks noChangeShapeType="1"/>
              </p:cNvSpPr>
              <p:nvPr/>
            </p:nvSpPr>
            <p:spPr bwMode="auto">
              <a:xfrm>
                <a:off x="4656" y="2506"/>
                <a:ext cx="0" cy="5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4" name="Line 1123"/>
              <p:cNvSpPr>
                <a:spLocks noChangeShapeType="1"/>
              </p:cNvSpPr>
              <p:nvPr/>
            </p:nvSpPr>
            <p:spPr bwMode="auto">
              <a:xfrm>
                <a:off x="4972" y="2507"/>
                <a:ext cx="0" cy="5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55" name="Group 1124"/>
            <p:cNvGrpSpPr>
              <a:grpSpLocks/>
            </p:cNvGrpSpPr>
            <p:nvPr/>
          </p:nvGrpSpPr>
          <p:grpSpPr bwMode="auto">
            <a:xfrm>
              <a:off x="7688263" y="2390775"/>
              <a:ext cx="392112" cy="180975"/>
              <a:chOff x="4655" y="2464"/>
              <a:chExt cx="319" cy="132"/>
            </a:xfrm>
          </p:grpSpPr>
          <p:grpSp>
            <p:nvGrpSpPr>
              <p:cNvPr id="656" name="Group 1125"/>
              <p:cNvGrpSpPr>
                <a:grpSpLocks/>
              </p:cNvGrpSpPr>
              <p:nvPr/>
            </p:nvGrpSpPr>
            <p:grpSpPr bwMode="auto">
              <a:xfrm>
                <a:off x="4660" y="2464"/>
                <a:ext cx="310" cy="130"/>
                <a:chOff x="4334" y="1470"/>
                <a:chExt cx="246" cy="107"/>
              </a:xfrm>
            </p:grpSpPr>
            <p:sp>
              <p:nvSpPr>
                <p:cNvPr id="665"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666"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667"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668" name="Group 1129"/>
                <p:cNvGrpSpPr>
                  <a:grpSpLocks/>
                </p:cNvGrpSpPr>
                <p:nvPr/>
              </p:nvGrpSpPr>
              <p:grpSpPr bwMode="auto">
                <a:xfrm>
                  <a:off x="4383" y="1488"/>
                  <a:ext cx="138" cy="33"/>
                  <a:chOff x="2468" y="1332"/>
                  <a:chExt cx="310" cy="60"/>
                </a:xfrm>
              </p:grpSpPr>
              <p:sp>
                <p:nvSpPr>
                  <p:cNvPr id="671" name="Freeform 113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sp>
                <p:nvSpPr>
                  <p:cNvPr id="672" name="Freeform 113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p:spPr>
                <p:txBody>
                  <a:bodyPr/>
                  <a:lstStyle/>
                  <a:p>
                    <a:endParaRPr lang="en-US"/>
                  </a:p>
                </p:txBody>
              </p:sp>
            </p:grpSp>
            <p:sp>
              <p:nvSpPr>
                <p:cNvPr id="669" name="Line 1132"/>
                <p:cNvSpPr>
                  <a:spLocks noChangeShapeType="1"/>
                </p:cNvSpPr>
                <p:nvPr/>
              </p:nvSpPr>
              <p:spPr bwMode="auto">
                <a:xfrm>
                  <a:off x="4335" y="1503"/>
                  <a:ext cx="0" cy="4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0" name="Line 1133"/>
                <p:cNvSpPr>
                  <a:spLocks noChangeShapeType="1"/>
                </p:cNvSpPr>
                <p:nvPr/>
              </p:nvSpPr>
              <p:spPr bwMode="auto">
                <a:xfrm>
                  <a:off x="4578" y="1505"/>
                  <a:ext cx="0" cy="4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57" name="Oval 407"/>
              <p:cNvSpPr>
                <a:spLocks noChangeArrowheads="1"/>
              </p:cNvSpPr>
              <p:nvPr/>
            </p:nvSpPr>
            <p:spPr bwMode="auto">
              <a:xfrm>
                <a:off x="4656" y="2522"/>
                <a:ext cx="316" cy="74"/>
              </a:xfrm>
              <a:prstGeom prst="ellipse">
                <a:avLst/>
              </a:prstGeom>
              <a:gradFill rotWithShape="1">
                <a:gsLst>
                  <a:gs pos="0">
                    <a:srgbClr val="FF0000"/>
                  </a:gs>
                  <a:gs pos="100000">
                    <a:srgbClr val="FFFFFF"/>
                  </a:gs>
                </a:gsLst>
                <a:lin ang="0" scaled="1"/>
              </a:gradFill>
              <a:ln w="9525">
                <a:solidFill>
                  <a:srgbClr val="FF0000"/>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sp>
            <p:nvSpPr>
              <p:cNvPr id="658" name="Rectangle 410"/>
              <p:cNvSpPr>
                <a:spLocks noChangeArrowheads="1"/>
              </p:cNvSpPr>
              <p:nvPr/>
            </p:nvSpPr>
            <p:spPr bwMode="auto">
              <a:xfrm>
                <a:off x="4656" y="2514"/>
                <a:ext cx="318" cy="45"/>
              </a:xfrm>
              <a:prstGeom prst="rect">
                <a:avLst/>
              </a:prstGeom>
              <a:gradFill rotWithShape="1">
                <a:gsLst>
                  <a:gs pos="0">
                    <a:srgbClr val="FF0000"/>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2400">
                  <a:latin typeface="Times New Roman" charset="0"/>
                </a:endParaRPr>
              </a:p>
            </p:txBody>
          </p:sp>
          <p:sp>
            <p:nvSpPr>
              <p:cNvPr id="659" name="Oval 411"/>
              <p:cNvSpPr>
                <a:spLocks noChangeArrowheads="1"/>
              </p:cNvSpPr>
              <p:nvPr/>
            </p:nvSpPr>
            <p:spPr bwMode="auto">
              <a:xfrm>
                <a:off x="4655" y="2464"/>
                <a:ext cx="317" cy="86"/>
              </a:xfrm>
              <a:prstGeom prst="ellipse">
                <a:avLst/>
              </a:prstGeom>
              <a:gradFill rotWithShape="1">
                <a:gsLst>
                  <a:gs pos="0">
                    <a:srgbClr val="FF0000"/>
                  </a:gs>
                  <a:gs pos="100000">
                    <a:srgbClr val="FFFFFF"/>
                  </a:gs>
                </a:gsLst>
                <a:lin ang="0" scaled="1"/>
              </a:gradFill>
              <a:ln w="9525">
                <a:solidFill>
                  <a:srgbClr val="FF0000"/>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2400">
                  <a:latin typeface="Times New Roman" charset="0"/>
                </a:endParaRPr>
              </a:p>
            </p:txBody>
          </p:sp>
          <p:grpSp>
            <p:nvGrpSpPr>
              <p:cNvPr id="660" name="Group 1137"/>
              <p:cNvGrpSpPr>
                <a:grpSpLocks/>
              </p:cNvGrpSpPr>
              <p:nvPr/>
            </p:nvGrpSpPr>
            <p:grpSpPr bwMode="auto">
              <a:xfrm>
                <a:off x="4719" y="2486"/>
                <a:ext cx="179" cy="41"/>
                <a:chOff x="2468" y="1332"/>
                <a:chExt cx="310" cy="60"/>
              </a:xfrm>
            </p:grpSpPr>
            <p:sp>
              <p:nvSpPr>
                <p:cNvPr id="663" name="Freeform 113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4" name="Freeform 113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61" name="Line 1140"/>
              <p:cNvSpPr>
                <a:spLocks noChangeShapeType="1"/>
              </p:cNvSpPr>
              <p:nvPr/>
            </p:nvSpPr>
            <p:spPr bwMode="auto">
              <a:xfrm>
                <a:off x="4656" y="2506"/>
                <a:ext cx="0" cy="5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2" name="Line 1141"/>
              <p:cNvSpPr>
                <a:spLocks noChangeShapeType="1"/>
              </p:cNvSpPr>
              <p:nvPr/>
            </p:nvSpPr>
            <p:spPr bwMode="auto">
              <a:xfrm>
                <a:off x="4971" y="2507"/>
                <a:ext cx="0" cy="5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Tree>
    <p:extLst>
      <p:ext uri="{BB962C8B-B14F-4D97-AF65-F5344CB8AC3E}">
        <p14:creationId xmlns:p14="http://schemas.microsoft.com/office/powerpoint/2010/main" val="136774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Queueing delay and loss</a:t>
            </a:r>
          </a:p>
        </p:txBody>
      </p:sp>
      <p:sp>
        <p:nvSpPr>
          <p:cNvPr id="3" name="Content Placeholder 2"/>
          <p:cNvSpPr>
            <a:spLocks noGrp="1"/>
          </p:cNvSpPr>
          <p:nvPr>
            <p:ph idx="1"/>
          </p:nvPr>
        </p:nvSpPr>
        <p:spPr>
          <a:xfrm>
            <a:off x="263471" y="4437529"/>
            <a:ext cx="11639227" cy="2304233"/>
          </a:xfrm>
        </p:spPr>
        <p:txBody>
          <a:bodyPr>
            <a:normAutofit/>
          </a:bodyPr>
          <a:lstStyle/>
          <a:p>
            <a:r>
              <a:rPr lang="en-US" dirty="0"/>
              <a:t>Packets arriving at a router are placed on a finite-sized queue.</a:t>
            </a:r>
          </a:p>
          <a:p>
            <a:pPr lvl="1"/>
            <a:r>
              <a:rPr lang="en-US" dirty="0"/>
              <a:t>Waiting in the queue introduces delay</a:t>
            </a:r>
          </a:p>
          <a:p>
            <a:pPr lvl="1"/>
            <a:r>
              <a:rPr lang="en-US" dirty="0"/>
              <a:t>If the queue is full, new packets are dropped</a:t>
            </a:r>
          </a:p>
          <a:p>
            <a:pPr lvl="2"/>
            <a:r>
              <a:rPr lang="en-US" dirty="0"/>
              <a:t>Remember that packet delivery is not guaranteed on the Internet.</a:t>
            </a:r>
          </a:p>
        </p:txBody>
      </p:sp>
      <p:grpSp>
        <p:nvGrpSpPr>
          <p:cNvPr id="81" name="Group 80"/>
          <p:cNvGrpSpPr/>
          <p:nvPr/>
        </p:nvGrpSpPr>
        <p:grpSpPr>
          <a:xfrm>
            <a:off x="682064" y="1223215"/>
            <a:ext cx="10989516" cy="2847072"/>
            <a:chOff x="749300" y="1465263"/>
            <a:chExt cx="7879078" cy="2041246"/>
          </a:xfrm>
        </p:grpSpPr>
        <p:grpSp>
          <p:nvGrpSpPr>
            <p:cNvPr id="4" name="Group 228"/>
            <p:cNvGrpSpPr>
              <a:grpSpLocks/>
            </p:cNvGrpSpPr>
            <p:nvPr/>
          </p:nvGrpSpPr>
          <p:grpSpPr bwMode="auto">
            <a:xfrm>
              <a:off x="2303463" y="2090738"/>
              <a:ext cx="1187450" cy="554037"/>
              <a:chOff x="4650" y="1129"/>
              <a:chExt cx="246" cy="95"/>
            </a:xfrm>
          </p:grpSpPr>
          <p:sp>
            <p:nvSpPr>
              <p:cNvPr id="5"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3200">
                  <a:latin typeface="+mn-lt"/>
                </a:endParaRPr>
              </a:p>
            </p:txBody>
          </p:sp>
          <p:sp>
            <p:nvSpPr>
              <p:cNvPr id="6"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3200">
                  <a:latin typeface="+mn-lt"/>
                </a:endParaRPr>
              </a:p>
            </p:txBody>
          </p:sp>
          <p:sp>
            <p:nvSpPr>
              <p:cNvPr id="7"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3200">
                  <a:latin typeface="+mn-lt"/>
                </a:endParaRPr>
              </a:p>
            </p:txBody>
          </p:sp>
          <p:grpSp>
            <p:nvGrpSpPr>
              <p:cNvPr id="8" name="Group 232"/>
              <p:cNvGrpSpPr>
                <a:grpSpLocks/>
              </p:cNvGrpSpPr>
              <p:nvPr/>
            </p:nvGrpSpPr>
            <p:grpSpPr bwMode="auto">
              <a:xfrm>
                <a:off x="4699" y="1145"/>
                <a:ext cx="138" cy="29"/>
                <a:chOff x="2468" y="1332"/>
                <a:chExt cx="310" cy="60"/>
              </a:xfrm>
            </p:grpSpPr>
            <p:sp>
              <p:nvSpPr>
                <p:cNvPr id="11" name="Freeform 233"/>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sp>
              <p:nvSpPr>
                <p:cNvPr id="12" name="Freeform 234"/>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grpSp>
          <p:sp>
            <p:nvSpPr>
              <p:cNvPr id="9" name="Line 235"/>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10" name="Line 236"/>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400"/>
              </a:p>
            </p:txBody>
          </p:sp>
        </p:grpSp>
        <p:grpSp>
          <p:nvGrpSpPr>
            <p:cNvPr id="13" name="Group 105"/>
            <p:cNvGrpSpPr>
              <a:grpSpLocks/>
            </p:cNvGrpSpPr>
            <p:nvPr/>
          </p:nvGrpSpPr>
          <p:grpSpPr bwMode="auto">
            <a:xfrm>
              <a:off x="6764338" y="2314575"/>
              <a:ext cx="779462" cy="679450"/>
              <a:chOff x="-44" y="1473"/>
              <a:chExt cx="981" cy="1105"/>
            </a:xfrm>
          </p:grpSpPr>
          <p:pic>
            <p:nvPicPr>
              <p:cNvPr id="14" name="Picture 106"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107"/>
              <p:cNvSpPr>
                <a:spLocks/>
              </p:cNvSpPr>
              <p:nvPr/>
            </p:nvSpPr>
            <p:spPr bwMode="auto">
              <a:xfrm flipH="1">
                <a:off x="374" y="1579"/>
                <a:ext cx="477" cy="506"/>
              </a:xfrm>
              <a:custGeom>
                <a:avLst/>
                <a:gdLst>
                  <a:gd name="T0" fmla="*/ 0 w 356"/>
                  <a:gd name="T1" fmla="*/ 0 h 368"/>
                  <a:gd name="T2" fmla="*/ 13459 w 356"/>
                  <a:gd name="T3" fmla="*/ 887 h 368"/>
                  <a:gd name="T4" fmla="*/ 15967 w 356"/>
                  <a:gd name="T5" fmla="*/ 18491 h 368"/>
                  <a:gd name="T6" fmla="*/ 3519 w 356"/>
                  <a:gd name="T7" fmla="*/ 23125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2400"/>
              </a:p>
            </p:txBody>
          </p:sp>
        </p:grpSp>
        <p:sp>
          <p:nvSpPr>
            <p:cNvPr id="16" name="Line 230"/>
            <p:cNvSpPr>
              <a:spLocks noChangeShapeType="1"/>
            </p:cNvSpPr>
            <p:nvPr/>
          </p:nvSpPr>
          <p:spPr bwMode="auto">
            <a:xfrm>
              <a:off x="3467100" y="2303463"/>
              <a:ext cx="0" cy="228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sz="2400"/>
            </a:p>
          </p:txBody>
        </p:sp>
        <p:sp>
          <p:nvSpPr>
            <p:cNvPr id="17" name="Line 276"/>
            <p:cNvSpPr>
              <a:spLocks noChangeShapeType="1"/>
            </p:cNvSpPr>
            <p:nvPr/>
          </p:nvSpPr>
          <p:spPr bwMode="auto">
            <a:xfrm>
              <a:off x="1590675" y="1971675"/>
              <a:ext cx="744538" cy="3857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400"/>
            </a:p>
          </p:txBody>
        </p:sp>
        <p:sp>
          <p:nvSpPr>
            <p:cNvPr id="18" name="Line 277"/>
            <p:cNvSpPr>
              <a:spLocks noChangeShapeType="1"/>
            </p:cNvSpPr>
            <p:nvPr/>
          </p:nvSpPr>
          <p:spPr bwMode="auto">
            <a:xfrm flipV="1">
              <a:off x="1735138" y="2457450"/>
              <a:ext cx="577850" cy="5048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400"/>
            </a:p>
          </p:txBody>
        </p:sp>
        <p:sp>
          <p:nvSpPr>
            <p:cNvPr id="19" name="Line 278"/>
            <p:cNvSpPr>
              <a:spLocks noChangeShapeType="1"/>
            </p:cNvSpPr>
            <p:nvPr/>
          </p:nvSpPr>
          <p:spPr bwMode="auto">
            <a:xfrm>
              <a:off x="3432175" y="2398713"/>
              <a:ext cx="2016125"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400"/>
            </a:p>
          </p:txBody>
        </p:sp>
        <p:sp>
          <p:nvSpPr>
            <p:cNvPr id="20" name="Line 279"/>
            <p:cNvSpPr>
              <a:spLocks noChangeShapeType="1"/>
            </p:cNvSpPr>
            <p:nvPr/>
          </p:nvSpPr>
          <p:spPr bwMode="auto">
            <a:xfrm flipH="1" flipV="1">
              <a:off x="6035675" y="2581275"/>
              <a:ext cx="9525" cy="3635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400"/>
            </a:p>
          </p:txBody>
        </p:sp>
        <p:sp>
          <p:nvSpPr>
            <p:cNvPr id="21" name="Line 280"/>
            <p:cNvSpPr>
              <a:spLocks noChangeShapeType="1"/>
            </p:cNvSpPr>
            <p:nvPr/>
          </p:nvSpPr>
          <p:spPr bwMode="auto">
            <a:xfrm flipV="1">
              <a:off x="6508750" y="2030413"/>
              <a:ext cx="604838" cy="3079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400"/>
            </a:p>
          </p:txBody>
        </p:sp>
        <p:sp>
          <p:nvSpPr>
            <p:cNvPr id="22" name="Rectangle 287"/>
            <p:cNvSpPr>
              <a:spLocks noChangeArrowheads="1"/>
            </p:cNvSpPr>
            <p:nvPr/>
          </p:nvSpPr>
          <p:spPr bwMode="auto">
            <a:xfrm>
              <a:off x="3630613" y="2185988"/>
              <a:ext cx="147637" cy="200025"/>
            </a:xfrm>
            <a:prstGeom prst="rect">
              <a:avLst/>
            </a:prstGeom>
            <a:solidFill>
              <a:schemeClr val="accent1"/>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3200">
                <a:latin typeface="+mn-lt"/>
              </a:endParaRPr>
            </a:p>
          </p:txBody>
        </p:sp>
        <p:sp>
          <p:nvSpPr>
            <p:cNvPr id="23" name="Rectangle 288"/>
            <p:cNvSpPr>
              <a:spLocks noChangeArrowheads="1"/>
            </p:cNvSpPr>
            <p:nvPr/>
          </p:nvSpPr>
          <p:spPr bwMode="auto">
            <a:xfrm>
              <a:off x="3792538" y="2185988"/>
              <a:ext cx="147637" cy="200025"/>
            </a:xfrm>
            <a:prstGeom prst="rect">
              <a:avLst/>
            </a:prstGeom>
            <a:solidFill>
              <a:schemeClr val="accent2"/>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3200">
                <a:latin typeface="+mn-lt"/>
              </a:endParaRPr>
            </a:p>
          </p:txBody>
        </p:sp>
        <p:sp>
          <p:nvSpPr>
            <p:cNvPr id="24" name="Rectangle 289"/>
            <p:cNvSpPr>
              <a:spLocks noChangeArrowheads="1"/>
            </p:cNvSpPr>
            <p:nvPr/>
          </p:nvSpPr>
          <p:spPr bwMode="auto">
            <a:xfrm>
              <a:off x="3954463" y="2185988"/>
              <a:ext cx="147637" cy="200025"/>
            </a:xfrm>
            <a:prstGeom prst="rect">
              <a:avLst/>
            </a:prstGeom>
            <a:solidFill>
              <a:schemeClr val="accent1"/>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3200">
                <a:latin typeface="+mn-lt"/>
              </a:endParaRPr>
            </a:p>
          </p:txBody>
        </p:sp>
        <p:sp>
          <p:nvSpPr>
            <p:cNvPr id="25" name="Rectangle 290"/>
            <p:cNvSpPr>
              <a:spLocks noChangeArrowheads="1"/>
            </p:cNvSpPr>
            <p:nvPr/>
          </p:nvSpPr>
          <p:spPr bwMode="auto">
            <a:xfrm>
              <a:off x="4116388" y="2185988"/>
              <a:ext cx="147637" cy="200025"/>
            </a:xfrm>
            <a:prstGeom prst="rect">
              <a:avLst/>
            </a:prstGeom>
            <a:solidFill>
              <a:schemeClr val="accent1"/>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3200">
                <a:latin typeface="+mn-lt"/>
              </a:endParaRPr>
            </a:p>
          </p:txBody>
        </p:sp>
        <p:sp>
          <p:nvSpPr>
            <p:cNvPr id="26" name="Rectangle 291"/>
            <p:cNvSpPr>
              <a:spLocks noChangeArrowheads="1"/>
            </p:cNvSpPr>
            <p:nvPr/>
          </p:nvSpPr>
          <p:spPr bwMode="auto">
            <a:xfrm>
              <a:off x="4278313" y="2185988"/>
              <a:ext cx="147637" cy="200025"/>
            </a:xfrm>
            <a:prstGeom prst="rect">
              <a:avLst/>
            </a:prstGeom>
            <a:solidFill>
              <a:schemeClr val="accent2"/>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3200">
                <a:latin typeface="+mn-lt"/>
              </a:endParaRPr>
            </a:p>
          </p:txBody>
        </p:sp>
        <p:sp>
          <p:nvSpPr>
            <p:cNvPr id="27" name="Rectangle 292"/>
            <p:cNvSpPr>
              <a:spLocks noChangeArrowheads="1"/>
            </p:cNvSpPr>
            <p:nvPr/>
          </p:nvSpPr>
          <p:spPr bwMode="auto">
            <a:xfrm>
              <a:off x="4649788" y="2185988"/>
              <a:ext cx="147637" cy="200025"/>
            </a:xfrm>
            <a:prstGeom prst="rect">
              <a:avLst/>
            </a:prstGeom>
            <a:solidFill>
              <a:schemeClr val="accent2"/>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3200">
                <a:latin typeface="+mn-lt"/>
              </a:endParaRPr>
            </a:p>
          </p:txBody>
        </p:sp>
        <p:sp>
          <p:nvSpPr>
            <p:cNvPr id="28" name="Rectangle 293"/>
            <p:cNvSpPr>
              <a:spLocks noChangeArrowheads="1"/>
            </p:cNvSpPr>
            <p:nvPr/>
          </p:nvSpPr>
          <p:spPr bwMode="auto">
            <a:xfrm>
              <a:off x="5087938" y="2181225"/>
              <a:ext cx="147637" cy="200025"/>
            </a:xfrm>
            <a:prstGeom prst="rect">
              <a:avLst/>
            </a:prstGeom>
            <a:solidFill>
              <a:schemeClr val="accent1"/>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3200">
                <a:latin typeface="+mn-lt"/>
              </a:endParaRPr>
            </a:p>
          </p:txBody>
        </p:sp>
        <p:grpSp>
          <p:nvGrpSpPr>
            <p:cNvPr id="29" name="Group 311"/>
            <p:cNvGrpSpPr>
              <a:grpSpLocks/>
            </p:cNvGrpSpPr>
            <p:nvPr/>
          </p:nvGrpSpPr>
          <p:grpSpPr bwMode="auto">
            <a:xfrm>
              <a:off x="2786063" y="2262188"/>
              <a:ext cx="633412" cy="200025"/>
              <a:chOff x="1800" y="1425"/>
              <a:chExt cx="399" cy="126"/>
            </a:xfrm>
          </p:grpSpPr>
          <p:sp>
            <p:nvSpPr>
              <p:cNvPr id="30" name="Rectangle 294"/>
              <p:cNvSpPr>
                <a:spLocks noChangeArrowheads="1"/>
              </p:cNvSpPr>
              <p:nvPr/>
            </p:nvSpPr>
            <p:spPr bwMode="auto">
              <a:xfrm>
                <a:off x="1800" y="1425"/>
                <a:ext cx="93" cy="126"/>
              </a:xfrm>
              <a:prstGeom prst="rect">
                <a:avLst/>
              </a:prstGeom>
              <a:solidFill>
                <a:schemeClr val="accent1"/>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3200">
                  <a:latin typeface="+mn-lt"/>
                </a:endParaRPr>
              </a:p>
            </p:txBody>
          </p:sp>
          <p:sp>
            <p:nvSpPr>
              <p:cNvPr id="31" name="Rectangle 295"/>
              <p:cNvSpPr>
                <a:spLocks noChangeArrowheads="1"/>
              </p:cNvSpPr>
              <p:nvPr/>
            </p:nvSpPr>
            <p:spPr bwMode="auto">
              <a:xfrm>
                <a:off x="1902" y="1425"/>
                <a:ext cx="93" cy="126"/>
              </a:xfrm>
              <a:prstGeom prst="rect">
                <a:avLst/>
              </a:prstGeom>
              <a:solidFill>
                <a:schemeClr val="accent2"/>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3200">
                  <a:latin typeface="+mn-lt"/>
                </a:endParaRPr>
              </a:p>
            </p:txBody>
          </p:sp>
          <p:sp>
            <p:nvSpPr>
              <p:cNvPr id="32" name="Rectangle 296"/>
              <p:cNvSpPr>
                <a:spLocks noChangeArrowheads="1"/>
              </p:cNvSpPr>
              <p:nvPr/>
            </p:nvSpPr>
            <p:spPr bwMode="auto">
              <a:xfrm>
                <a:off x="2004" y="1425"/>
                <a:ext cx="93" cy="126"/>
              </a:xfrm>
              <a:prstGeom prst="rect">
                <a:avLst/>
              </a:prstGeom>
              <a:solidFill>
                <a:schemeClr val="accent1"/>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3200">
                  <a:latin typeface="+mn-lt"/>
                </a:endParaRPr>
              </a:p>
            </p:txBody>
          </p:sp>
          <p:sp>
            <p:nvSpPr>
              <p:cNvPr id="33" name="Rectangle 297"/>
              <p:cNvSpPr>
                <a:spLocks noChangeArrowheads="1"/>
              </p:cNvSpPr>
              <p:nvPr/>
            </p:nvSpPr>
            <p:spPr bwMode="auto">
              <a:xfrm>
                <a:off x="2106" y="1425"/>
                <a:ext cx="93" cy="126"/>
              </a:xfrm>
              <a:prstGeom prst="rect">
                <a:avLst/>
              </a:prstGeom>
              <a:solidFill>
                <a:schemeClr val="accent1"/>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3200">
                  <a:latin typeface="+mn-lt"/>
                </a:endParaRPr>
              </a:p>
            </p:txBody>
          </p:sp>
        </p:grpSp>
        <p:sp>
          <p:nvSpPr>
            <p:cNvPr id="34" name="Rectangle 298"/>
            <p:cNvSpPr>
              <a:spLocks noChangeArrowheads="1"/>
            </p:cNvSpPr>
            <p:nvPr/>
          </p:nvSpPr>
          <p:spPr bwMode="auto">
            <a:xfrm>
              <a:off x="2128838" y="2162175"/>
              <a:ext cx="147637" cy="200025"/>
            </a:xfrm>
            <a:prstGeom prst="rect">
              <a:avLst/>
            </a:prstGeom>
            <a:solidFill>
              <a:schemeClr val="accent1"/>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3200">
                <a:latin typeface="+mn-lt"/>
              </a:endParaRPr>
            </a:p>
          </p:txBody>
        </p:sp>
        <p:sp>
          <p:nvSpPr>
            <p:cNvPr id="35" name="Rectangle 299"/>
            <p:cNvSpPr>
              <a:spLocks noChangeArrowheads="1"/>
            </p:cNvSpPr>
            <p:nvPr/>
          </p:nvSpPr>
          <p:spPr bwMode="auto">
            <a:xfrm>
              <a:off x="1909763" y="2733675"/>
              <a:ext cx="147637" cy="200025"/>
            </a:xfrm>
            <a:prstGeom prst="rect">
              <a:avLst/>
            </a:prstGeom>
            <a:solidFill>
              <a:schemeClr val="accent2"/>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3200">
                <a:latin typeface="+mn-lt"/>
              </a:endParaRPr>
            </a:p>
          </p:txBody>
        </p:sp>
        <p:sp>
          <p:nvSpPr>
            <p:cNvPr id="36" name="Line 300"/>
            <p:cNvSpPr>
              <a:spLocks noChangeShapeType="1"/>
            </p:cNvSpPr>
            <p:nvPr/>
          </p:nvSpPr>
          <p:spPr bwMode="auto">
            <a:xfrm>
              <a:off x="2090738" y="2111375"/>
              <a:ext cx="2460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400"/>
            </a:p>
          </p:txBody>
        </p:sp>
        <p:sp>
          <p:nvSpPr>
            <p:cNvPr id="37" name="Line 301"/>
            <p:cNvSpPr>
              <a:spLocks noChangeShapeType="1"/>
            </p:cNvSpPr>
            <p:nvPr/>
          </p:nvSpPr>
          <p:spPr bwMode="auto">
            <a:xfrm flipV="1">
              <a:off x="2092325" y="2582863"/>
              <a:ext cx="174625" cy="1809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400"/>
            </a:p>
          </p:txBody>
        </p:sp>
        <p:sp>
          <p:nvSpPr>
            <p:cNvPr id="38" name="Line 302"/>
            <p:cNvSpPr>
              <a:spLocks noChangeShapeType="1"/>
            </p:cNvSpPr>
            <p:nvPr/>
          </p:nvSpPr>
          <p:spPr bwMode="auto">
            <a:xfrm>
              <a:off x="4011613" y="2076450"/>
              <a:ext cx="10620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400"/>
            </a:p>
          </p:txBody>
        </p:sp>
        <p:sp>
          <p:nvSpPr>
            <p:cNvPr id="39" name="Text Box 303"/>
            <p:cNvSpPr txBox="1">
              <a:spLocks noChangeArrowheads="1"/>
            </p:cNvSpPr>
            <p:nvPr/>
          </p:nvSpPr>
          <p:spPr bwMode="auto">
            <a:xfrm>
              <a:off x="749300" y="1633538"/>
              <a:ext cx="328928" cy="4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sz="3200">
                  <a:solidFill>
                    <a:srgbClr val="006600"/>
                  </a:solidFill>
                  <a:latin typeface="+mn-lt"/>
                </a:rPr>
                <a:t>A</a:t>
              </a:r>
            </a:p>
          </p:txBody>
        </p:sp>
        <p:sp>
          <p:nvSpPr>
            <p:cNvPr id="40" name="Text Box 304"/>
            <p:cNvSpPr txBox="1">
              <a:spLocks noChangeArrowheads="1"/>
            </p:cNvSpPr>
            <p:nvPr/>
          </p:nvSpPr>
          <p:spPr bwMode="auto">
            <a:xfrm>
              <a:off x="889000" y="2608263"/>
              <a:ext cx="312838" cy="4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sz="3200">
                  <a:solidFill>
                    <a:srgbClr val="000099"/>
                  </a:solidFill>
                  <a:latin typeface="+mn-lt"/>
                </a:rPr>
                <a:t>B</a:t>
              </a:r>
            </a:p>
          </p:txBody>
        </p:sp>
        <p:sp>
          <p:nvSpPr>
            <p:cNvPr id="41" name="Text Box 305"/>
            <p:cNvSpPr txBox="1">
              <a:spLocks noChangeArrowheads="1"/>
            </p:cNvSpPr>
            <p:nvPr/>
          </p:nvSpPr>
          <p:spPr bwMode="auto">
            <a:xfrm>
              <a:off x="6604000" y="1465263"/>
              <a:ext cx="319734" cy="4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sz="3200">
                  <a:latin typeface="+mn-lt"/>
                </a:rPr>
                <a:t>C</a:t>
              </a:r>
              <a:endParaRPr lang="en-US" altLang="en-US" sz="3200">
                <a:solidFill>
                  <a:schemeClr val="accent1"/>
                </a:solidFill>
                <a:latin typeface="+mn-lt"/>
              </a:endParaRPr>
            </a:p>
          </p:txBody>
        </p:sp>
        <p:sp>
          <p:nvSpPr>
            <p:cNvPr id="42" name="Text Box 308"/>
            <p:cNvSpPr txBox="1">
              <a:spLocks noChangeArrowheads="1"/>
            </p:cNvSpPr>
            <p:nvPr/>
          </p:nvSpPr>
          <p:spPr bwMode="auto">
            <a:xfrm>
              <a:off x="1636713" y="1585913"/>
              <a:ext cx="1380532" cy="3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sz="2400" i="1">
                  <a:latin typeface="+mn-lt"/>
                </a:rPr>
                <a:t>R</a:t>
              </a:r>
              <a:r>
                <a:rPr lang="en-US" altLang="en-US" sz="2400">
                  <a:latin typeface="+mn-lt"/>
                </a:rPr>
                <a:t> = 100 Mb/s</a:t>
              </a:r>
            </a:p>
          </p:txBody>
        </p:sp>
        <p:sp>
          <p:nvSpPr>
            <p:cNvPr id="43" name="Text Box 309"/>
            <p:cNvSpPr txBox="1">
              <a:spLocks noChangeArrowheads="1"/>
            </p:cNvSpPr>
            <p:nvPr/>
          </p:nvSpPr>
          <p:spPr bwMode="auto">
            <a:xfrm>
              <a:off x="3625850" y="2438400"/>
              <a:ext cx="1524194" cy="375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i="1">
                  <a:latin typeface="+mn-lt"/>
                </a:rPr>
                <a:t>R</a:t>
              </a:r>
              <a:r>
                <a:rPr lang="en-US" altLang="en-US">
                  <a:latin typeface="+mn-lt"/>
                </a:rPr>
                <a:t> = 1.5 Mb/s</a:t>
              </a:r>
              <a:endParaRPr lang="en-US" altLang="en-US" sz="3200">
                <a:solidFill>
                  <a:schemeClr val="accent1"/>
                </a:solidFill>
                <a:latin typeface="+mn-lt"/>
              </a:endParaRPr>
            </a:p>
          </p:txBody>
        </p:sp>
        <p:sp>
          <p:nvSpPr>
            <p:cNvPr id="44" name="Text Box 310"/>
            <p:cNvSpPr txBox="1">
              <a:spLocks noChangeArrowheads="1"/>
            </p:cNvSpPr>
            <p:nvPr/>
          </p:nvSpPr>
          <p:spPr bwMode="auto">
            <a:xfrm>
              <a:off x="6022975" y="2994025"/>
              <a:ext cx="132445" cy="4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3200">
                <a:solidFill>
                  <a:schemeClr val="accent1"/>
                </a:solidFill>
                <a:latin typeface="+mn-lt"/>
              </a:endParaRPr>
            </a:p>
          </p:txBody>
        </p:sp>
        <p:sp>
          <p:nvSpPr>
            <p:cNvPr id="45" name="Line 281"/>
            <p:cNvSpPr>
              <a:spLocks noChangeShapeType="1"/>
            </p:cNvSpPr>
            <p:nvPr/>
          </p:nvSpPr>
          <p:spPr bwMode="auto">
            <a:xfrm flipV="1">
              <a:off x="6662738" y="3146425"/>
              <a:ext cx="9842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400"/>
            </a:p>
          </p:txBody>
        </p:sp>
        <p:sp>
          <p:nvSpPr>
            <p:cNvPr id="46" name="Line 283"/>
            <p:cNvSpPr>
              <a:spLocks noChangeShapeType="1"/>
            </p:cNvSpPr>
            <p:nvPr/>
          </p:nvSpPr>
          <p:spPr bwMode="auto">
            <a:xfrm flipH="1">
              <a:off x="6638925" y="2849563"/>
              <a:ext cx="379413" cy="2254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400"/>
            </a:p>
          </p:txBody>
        </p:sp>
        <p:sp>
          <p:nvSpPr>
            <p:cNvPr id="47" name="Text Box 306"/>
            <p:cNvSpPr txBox="1">
              <a:spLocks noChangeArrowheads="1"/>
            </p:cNvSpPr>
            <p:nvPr/>
          </p:nvSpPr>
          <p:spPr bwMode="auto">
            <a:xfrm>
              <a:off x="7556500" y="2224088"/>
              <a:ext cx="404813" cy="4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sz="3200">
                  <a:latin typeface="+mn-lt"/>
                </a:rPr>
                <a:t>D</a:t>
              </a:r>
              <a:endParaRPr lang="en-US" altLang="en-US" sz="3200">
                <a:solidFill>
                  <a:schemeClr val="accent1"/>
                </a:solidFill>
                <a:latin typeface="+mn-lt"/>
              </a:endParaRPr>
            </a:p>
          </p:txBody>
        </p:sp>
        <p:sp>
          <p:nvSpPr>
            <p:cNvPr id="48" name="Text Box 307"/>
            <p:cNvSpPr txBox="1">
              <a:spLocks noChangeArrowheads="1"/>
            </p:cNvSpPr>
            <p:nvPr/>
          </p:nvSpPr>
          <p:spPr bwMode="auto">
            <a:xfrm>
              <a:off x="8299450" y="2840038"/>
              <a:ext cx="328928" cy="4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sz="3200">
                  <a:latin typeface="+mn-lt"/>
                </a:rPr>
                <a:t>E</a:t>
              </a:r>
              <a:endParaRPr lang="en-US" altLang="en-US" sz="3200">
                <a:solidFill>
                  <a:schemeClr val="accent1"/>
                </a:solidFill>
                <a:latin typeface="+mn-lt"/>
              </a:endParaRPr>
            </a:p>
          </p:txBody>
        </p:sp>
        <p:sp>
          <p:nvSpPr>
            <p:cNvPr id="49" name="Text Box 330"/>
            <p:cNvSpPr txBox="1">
              <a:spLocks noChangeArrowheads="1"/>
            </p:cNvSpPr>
            <p:nvPr/>
          </p:nvSpPr>
          <p:spPr bwMode="auto">
            <a:xfrm>
              <a:off x="2051050" y="2984500"/>
              <a:ext cx="2354263" cy="522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spcBef>
                  <a:spcPct val="0"/>
                </a:spcBef>
                <a:buClrTx/>
                <a:buSzTx/>
                <a:buFontTx/>
                <a:buNone/>
              </a:pPr>
              <a:r>
                <a:rPr lang="en-US" altLang="en-US" sz="2400">
                  <a:latin typeface="+mn-lt"/>
                </a:rPr>
                <a:t>queue of packets</a:t>
              </a:r>
            </a:p>
            <a:p>
              <a:pPr algn="ctr">
                <a:spcBef>
                  <a:spcPct val="0"/>
                </a:spcBef>
                <a:buClrTx/>
                <a:buSzTx/>
                <a:buFontTx/>
                <a:buNone/>
              </a:pPr>
              <a:r>
                <a:rPr lang="en-US" altLang="en-US" sz="2400">
                  <a:latin typeface="+mn-lt"/>
                </a:rPr>
                <a:t>waiting for output link</a:t>
              </a:r>
              <a:endParaRPr lang="en-US" altLang="en-US" sz="2400">
                <a:solidFill>
                  <a:schemeClr val="accent1"/>
                </a:solidFill>
                <a:latin typeface="+mn-lt"/>
              </a:endParaRPr>
            </a:p>
          </p:txBody>
        </p:sp>
        <p:sp>
          <p:nvSpPr>
            <p:cNvPr id="50" name="Line 332"/>
            <p:cNvSpPr>
              <a:spLocks noChangeShapeType="1"/>
            </p:cNvSpPr>
            <p:nvPr/>
          </p:nvSpPr>
          <p:spPr bwMode="auto">
            <a:xfrm flipV="1">
              <a:off x="2890838" y="2514600"/>
              <a:ext cx="166687" cy="523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400"/>
            </a:p>
          </p:txBody>
        </p:sp>
        <p:grpSp>
          <p:nvGrpSpPr>
            <p:cNvPr id="51" name="Group 96"/>
            <p:cNvGrpSpPr>
              <a:grpSpLocks/>
            </p:cNvGrpSpPr>
            <p:nvPr/>
          </p:nvGrpSpPr>
          <p:grpSpPr bwMode="auto">
            <a:xfrm>
              <a:off x="898525" y="1651000"/>
              <a:ext cx="779463" cy="679450"/>
              <a:chOff x="-44" y="1473"/>
              <a:chExt cx="981" cy="1105"/>
            </a:xfrm>
          </p:grpSpPr>
          <p:pic>
            <p:nvPicPr>
              <p:cNvPr id="52" name="Picture 97"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98"/>
              <p:cNvSpPr>
                <a:spLocks/>
              </p:cNvSpPr>
              <p:nvPr/>
            </p:nvSpPr>
            <p:spPr bwMode="auto">
              <a:xfrm flipH="1">
                <a:off x="374" y="1579"/>
                <a:ext cx="477" cy="506"/>
              </a:xfrm>
              <a:custGeom>
                <a:avLst/>
                <a:gdLst>
                  <a:gd name="T0" fmla="*/ 0 w 356"/>
                  <a:gd name="T1" fmla="*/ 0 h 368"/>
                  <a:gd name="T2" fmla="*/ 13459 w 356"/>
                  <a:gd name="T3" fmla="*/ 887 h 368"/>
                  <a:gd name="T4" fmla="*/ 15967 w 356"/>
                  <a:gd name="T5" fmla="*/ 18491 h 368"/>
                  <a:gd name="T6" fmla="*/ 3519 w 356"/>
                  <a:gd name="T7" fmla="*/ 23125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2400"/>
              </a:p>
            </p:txBody>
          </p:sp>
        </p:grpSp>
        <p:grpSp>
          <p:nvGrpSpPr>
            <p:cNvPr id="54" name="Group 99"/>
            <p:cNvGrpSpPr>
              <a:grpSpLocks/>
            </p:cNvGrpSpPr>
            <p:nvPr/>
          </p:nvGrpSpPr>
          <p:grpSpPr bwMode="auto">
            <a:xfrm>
              <a:off x="1085850" y="2625725"/>
              <a:ext cx="779463" cy="679450"/>
              <a:chOff x="-44" y="1473"/>
              <a:chExt cx="981" cy="1105"/>
            </a:xfrm>
          </p:grpSpPr>
          <p:pic>
            <p:nvPicPr>
              <p:cNvPr id="55" name="Picture 100"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Freeform 101"/>
              <p:cNvSpPr>
                <a:spLocks/>
              </p:cNvSpPr>
              <p:nvPr/>
            </p:nvSpPr>
            <p:spPr bwMode="auto">
              <a:xfrm flipH="1">
                <a:off x="374" y="1579"/>
                <a:ext cx="477" cy="506"/>
              </a:xfrm>
              <a:custGeom>
                <a:avLst/>
                <a:gdLst>
                  <a:gd name="T0" fmla="*/ 0 w 356"/>
                  <a:gd name="T1" fmla="*/ 0 h 368"/>
                  <a:gd name="T2" fmla="*/ 13459 w 356"/>
                  <a:gd name="T3" fmla="*/ 887 h 368"/>
                  <a:gd name="T4" fmla="*/ 15967 w 356"/>
                  <a:gd name="T5" fmla="*/ 18491 h 368"/>
                  <a:gd name="T6" fmla="*/ 3519 w 356"/>
                  <a:gd name="T7" fmla="*/ 23125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2400"/>
              </a:p>
            </p:txBody>
          </p:sp>
        </p:grpSp>
        <p:grpSp>
          <p:nvGrpSpPr>
            <p:cNvPr id="57" name="Group 102"/>
            <p:cNvGrpSpPr>
              <a:grpSpLocks/>
            </p:cNvGrpSpPr>
            <p:nvPr/>
          </p:nvGrpSpPr>
          <p:grpSpPr bwMode="auto">
            <a:xfrm>
              <a:off x="7481888" y="2686050"/>
              <a:ext cx="779462" cy="679450"/>
              <a:chOff x="-44" y="1473"/>
              <a:chExt cx="981" cy="1105"/>
            </a:xfrm>
          </p:grpSpPr>
          <p:pic>
            <p:nvPicPr>
              <p:cNvPr id="58" name="Picture 103"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Freeform 104"/>
              <p:cNvSpPr>
                <a:spLocks/>
              </p:cNvSpPr>
              <p:nvPr/>
            </p:nvSpPr>
            <p:spPr bwMode="auto">
              <a:xfrm flipH="1">
                <a:off x="374" y="1579"/>
                <a:ext cx="477" cy="506"/>
              </a:xfrm>
              <a:custGeom>
                <a:avLst/>
                <a:gdLst>
                  <a:gd name="T0" fmla="*/ 0 w 356"/>
                  <a:gd name="T1" fmla="*/ 0 h 368"/>
                  <a:gd name="T2" fmla="*/ 13459 w 356"/>
                  <a:gd name="T3" fmla="*/ 887 h 368"/>
                  <a:gd name="T4" fmla="*/ 15967 w 356"/>
                  <a:gd name="T5" fmla="*/ 18491 h 368"/>
                  <a:gd name="T6" fmla="*/ 3519 w 356"/>
                  <a:gd name="T7" fmla="*/ 23125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2400"/>
              </a:p>
            </p:txBody>
          </p:sp>
        </p:grpSp>
        <p:grpSp>
          <p:nvGrpSpPr>
            <p:cNvPr id="60" name="Group 108"/>
            <p:cNvGrpSpPr>
              <a:grpSpLocks/>
            </p:cNvGrpSpPr>
            <p:nvPr/>
          </p:nvGrpSpPr>
          <p:grpSpPr bwMode="auto">
            <a:xfrm>
              <a:off x="6846888" y="1493838"/>
              <a:ext cx="779462" cy="679450"/>
              <a:chOff x="-44" y="1473"/>
              <a:chExt cx="981" cy="1105"/>
            </a:xfrm>
          </p:grpSpPr>
          <p:pic>
            <p:nvPicPr>
              <p:cNvPr id="61" name="Picture 109"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Freeform 110"/>
              <p:cNvSpPr>
                <a:spLocks/>
              </p:cNvSpPr>
              <p:nvPr/>
            </p:nvSpPr>
            <p:spPr bwMode="auto">
              <a:xfrm flipH="1">
                <a:off x="374" y="1579"/>
                <a:ext cx="477" cy="506"/>
              </a:xfrm>
              <a:custGeom>
                <a:avLst/>
                <a:gdLst>
                  <a:gd name="T0" fmla="*/ 0 w 356"/>
                  <a:gd name="T1" fmla="*/ 0 h 368"/>
                  <a:gd name="T2" fmla="*/ 13459 w 356"/>
                  <a:gd name="T3" fmla="*/ 887 h 368"/>
                  <a:gd name="T4" fmla="*/ 15967 w 356"/>
                  <a:gd name="T5" fmla="*/ 18491 h 368"/>
                  <a:gd name="T6" fmla="*/ 3519 w 356"/>
                  <a:gd name="T7" fmla="*/ 23125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2400"/>
              </a:p>
            </p:txBody>
          </p:sp>
        </p:grpSp>
        <p:grpSp>
          <p:nvGrpSpPr>
            <p:cNvPr id="63" name="Group 228"/>
            <p:cNvGrpSpPr>
              <a:grpSpLocks/>
            </p:cNvGrpSpPr>
            <p:nvPr/>
          </p:nvGrpSpPr>
          <p:grpSpPr bwMode="auto">
            <a:xfrm>
              <a:off x="5391150" y="2160588"/>
              <a:ext cx="1128713" cy="439737"/>
              <a:chOff x="4650" y="1129"/>
              <a:chExt cx="246" cy="95"/>
            </a:xfrm>
          </p:grpSpPr>
          <p:sp>
            <p:nvSpPr>
              <p:cNvPr id="64"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3200">
                  <a:latin typeface="+mn-lt"/>
                </a:endParaRPr>
              </a:p>
            </p:txBody>
          </p:sp>
          <p:sp>
            <p:nvSpPr>
              <p:cNvPr id="65"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3200">
                  <a:latin typeface="+mn-lt"/>
                </a:endParaRPr>
              </a:p>
            </p:txBody>
          </p:sp>
          <p:sp>
            <p:nvSpPr>
              <p:cNvPr id="66"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3200">
                  <a:latin typeface="+mn-lt"/>
                </a:endParaRPr>
              </a:p>
            </p:txBody>
          </p:sp>
          <p:grpSp>
            <p:nvGrpSpPr>
              <p:cNvPr id="67" name="Group 232"/>
              <p:cNvGrpSpPr>
                <a:grpSpLocks/>
              </p:cNvGrpSpPr>
              <p:nvPr/>
            </p:nvGrpSpPr>
            <p:grpSpPr bwMode="auto">
              <a:xfrm>
                <a:off x="4699" y="1145"/>
                <a:ext cx="138" cy="29"/>
                <a:chOff x="2468" y="1332"/>
                <a:chExt cx="310" cy="60"/>
              </a:xfrm>
            </p:grpSpPr>
            <p:sp>
              <p:nvSpPr>
                <p:cNvPr id="70" name="Freeform 233"/>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sp>
              <p:nvSpPr>
                <p:cNvPr id="71" name="Freeform 234"/>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grpSp>
          <p:sp>
            <p:nvSpPr>
              <p:cNvPr id="68" name="Line 235"/>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69" name="Line 236"/>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400"/>
              </a:p>
            </p:txBody>
          </p:sp>
        </p:grpSp>
        <p:grpSp>
          <p:nvGrpSpPr>
            <p:cNvPr id="72" name="Group 228"/>
            <p:cNvGrpSpPr>
              <a:grpSpLocks/>
            </p:cNvGrpSpPr>
            <p:nvPr/>
          </p:nvGrpSpPr>
          <p:grpSpPr bwMode="auto">
            <a:xfrm>
              <a:off x="5530850" y="2930525"/>
              <a:ext cx="1128713" cy="439738"/>
              <a:chOff x="4650" y="1129"/>
              <a:chExt cx="246" cy="95"/>
            </a:xfrm>
          </p:grpSpPr>
          <p:sp>
            <p:nvSpPr>
              <p:cNvPr id="73"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3200">
                  <a:latin typeface="+mn-lt"/>
                </a:endParaRPr>
              </a:p>
            </p:txBody>
          </p:sp>
          <p:sp>
            <p:nvSpPr>
              <p:cNvPr id="74"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sz="3200">
                  <a:latin typeface="+mn-lt"/>
                </a:endParaRPr>
              </a:p>
            </p:txBody>
          </p:sp>
          <p:sp>
            <p:nvSpPr>
              <p:cNvPr id="75"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sz="3200">
                  <a:latin typeface="+mn-lt"/>
                </a:endParaRPr>
              </a:p>
            </p:txBody>
          </p:sp>
          <p:grpSp>
            <p:nvGrpSpPr>
              <p:cNvPr id="76" name="Group 232"/>
              <p:cNvGrpSpPr>
                <a:grpSpLocks/>
              </p:cNvGrpSpPr>
              <p:nvPr/>
            </p:nvGrpSpPr>
            <p:grpSpPr bwMode="auto">
              <a:xfrm>
                <a:off x="4699" y="1145"/>
                <a:ext cx="138" cy="29"/>
                <a:chOff x="2468" y="1332"/>
                <a:chExt cx="310" cy="60"/>
              </a:xfrm>
            </p:grpSpPr>
            <p:sp>
              <p:nvSpPr>
                <p:cNvPr id="79" name="Freeform 233"/>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sp>
              <p:nvSpPr>
                <p:cNvPr id="80" name="Freeform 234"/>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grpSp>
          <p:sp>
            <p:nvSpPr>
              <p:cNvPr id="77" name="Line 235"/>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78" name="Line 236"/>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400"/>
              </a:p>
            </p:txBody>
          </p:sp>
        </p:grpSp>
      </p:grpSp>
    </p:spTree>
    <p:extLst>
      <p:ext uri="{BB962C8B-B14F-4D97-AF65-F5344CB8AC3E}">
        <p14:creationId xmlns:p14="http://schemas.microsoft.com/office/powerpoint/2010/main" val="1207321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sources of packet delay</a:t>
            </a:r>
          </a:p>
        </p:txBody>
      </p:sp>
      <p:sp>
        <p:nvSpPr>
          <p:cNvPr id="4" name="Content Placeholder 3"/>
          <p:cNvSpPr>
            <a:spLocks noGrp="1"/>
          </p:cNvSpPr>
          <p:nvPr>
            <p:ph sz="half" idx="1"/>
          </p:nvPr>
        </p:nvSpPr>
        <p:spPr>
          <a:xfrm>
            <a:off x="263471" y="4649961"/>
            <a:ext cx="5756329" cy="2060805"/>
          </a:xfrm>
        </p:spPr>
        <p:txBody>
          <a:bodyPr>
            <a:normAutofit fontScale="92500" lnSpcReduction="20000"/>
          </a:bodyPr>
          <a:lstStyle/>
          <a:p>
            <a:pPr marL="0" indent="0">
              <a:buNone/>
            </a:pPr>
            <a:r>
              <a:rPr lang="en-US" dirty="0" err="1">
                <a:solidFill>
                  <a:schemeClr val="accent6"/>
                </a:solidFill>
                <a:ea typeface="Gill Sans MT" charset="0"/>
                <a:cs typeface="Gill Sans MT" charset="0"/>
              </a:rPr>
              <a:t>d</a:t>
            </a:r>
            <a:r>
              <a:rPr lang="en-US" baseline="-25000" dirty="0" err="1">
                <a:solidFill>
                  <a:schemeClr val="accent6"/>
                </a:solidFill>
                <a:ea typeface="Gill Sans MT" charset="0"/>
                <a:cs typeface="Gill Sans MT" charset="0"/>
              </a:rPr>
              <a:t>proc</a:t>
            </a:r>
            <a:r>
              <a:rPr lang="en-US" dirty="0">
                <a:solidFill>
                  <a:schemeClr val="accent6"/>
                </a:solidFill>
                <a:ea typeface="Gill Sans MT" charset="0"/>
                <a:cs typeface="Gill Sans MT" charset="0"/>
              </a:rPr>
              <a:t>:</a:t>
            </a:r>
            <a:r>
              <a:rPr lang="en-US" dirty="0">
                <a:solidFill>
                  <a:schemeClr val="accent6"/>
                </a:solidFill>
              </a:rPr>
              <a:t> nodal processing delay </a:t>
            </a:r>
          </a:p>
          <a:p>
            <a:r>
              <a:rPr lang="en-US" dirty="0"/>
              <a:t>check bit errors</a:t>
            </a:r>
          </a:p>
          <a:p>
            <a:r>
              <a:rPr lang="en-US" dirty="0"/>
              <a:t>choose output link</a:t>
            </a:r>
          </a:p>
          <a:p>
            <a:r>
              <a:rPr lang="en-US" dirty="0"/>
              <a:t>typically &lt; </a:t>
            </a:r>
            <a:r>
              <a:rPr lang="en-US" dirty="0" err="1"/>
              <a:t>msec</a:t>
            </a:r>
            <a:endParaRPr lang="en-US" dirty="0"/>
          </a:p>
          <a:p>
            <a:endParaRPr lang="en-US" dirty="0"/>
          </a:p>
        </p:txBody>
      </p:sp>
      <p:sp>
        <p:nvSpPr>
          <p:cNvPr id="5" name="Content Placeholder 4"/>
          <p:cNvSpPr>
            <a:spLocks noGrp="1"/>
          </p:cNvSpPr>
          <p:nvPr>
            <p:ph sz="half" idx="2"/>
          </p:nvPr>
        </p:nvSpPr>
        <p:spPr>
          <a:xfrm>
            <a:off x="6172200" y="4649961"/>
            <a:ext cx="5730498" cy="2060804"/>
          </a:xfrm>
        </p:spPr>
        <p:txBody>
          <a:bodyPr>
            <a:normAutofit fontScale="92500" lnSpcReduction="20000"/>
          </a:bodyPr>
          <a:lstStyle/>
          <a:p>
            <a:pPr marL="0" indent="0">
              <a:buNone/>
            </a:pPr>
            <a:r>
              <a:rPr lang="en-US" dirty="0" err="1">
                <a:solidFill>
                  <a:schemeClr val="accent6"/>
                </a:solidFill>
                <a:ea typeface="Gill Sans MT" charset="0"/>
                <a:cs typeface="Gill Sans MT" charset="0"/>
              </a:rPr>
              <a:t>d</a:t>
            </a:r>
            <a:r>
              <a:rPr lang="en-US" baseline="-25000" dirty="0" err="1">
                <a:solidFill>
                  <a:schemeClr val="accent6"/>
                </a:solidFill>
                <a:ea typeface="Gill Sans MT" charset="0"/>
                <a:cs typeface="Gill Sans MT" charset="0"/>
              </a:rPr>
              <a:t>queue</a:t>
            </a:r>
            <a:r>
              <a:rPr lang="en-US" dirty="0">
                <a:solidFill>
                  <a:schemeClr val="accent6"/>
                </a:solidFill>
                <a:ea typeface="Gill Sans MT" charset="0"/>
                <a:cs typeface="Gill Sans MT" charset="0"/>
              </a:rPr>
              <a:t>: </a:t>
            </a:r>
            <a:r>
              <a:rPr lang="en-US" dirty="0">
                <a:solidFill>
                  <a:schemeClr val="accent6"/>
                </a:solidFill>
              </a:rPr>
              <a:t>queueing delay</a:t>
            </a:r>
          </a:p>
          <a:p>
            <a:r>
              <a:rPr lang="en-US" dirty="0"/>
              <a:t>time waiting at output link for transmission </a:t>
            </a:r>
          </a:p>
          <a:p>
            <a:r>
              <a:rPr lang="en-US" dirty="0"/>
              <a:t>depends on congestion level of the outbound link</a:t>
            </a:r>
          </a:p>
          <a:p>
            <a:endParaRPr lang="en-US" dirty="0"/>
          </a:p>
        </p:txBody>
      </p:sp>
      <p:grpSp>
        <p:nvGrpSpPr>
          <p:cNvPr id="59" name="Group 58"/>
          <p:cNvGrpSpPr/>
          <p:nvPr/>
        </p:nvGrpSpPr>
        <p:grpSpPr>
          <a:xfrm>
            <a:off x="2476751" y="929371"/>
            <a:ext cx="7212666" cy="3440205"/>
            <a:chOff x="1743075" y="1249363"/>
            <a:chExt cx="5921375" cy="2824302"/>
          </a:xfrm>
        </p:grpSpPr>
        <p:sp>
          <p:nvSpPr>
            <p:cNvPr id="6" name="Oval 7"/>
            <p:cNvSpPr>
              <a:spLocks noChangeArrowheads="1"/>
            </p:cNvSpPr>
            <p:nvPr/>
          </p:nvSpPr>
          <p:spPr bwMode="auto">
            <a:xfrm>
              <a:off x="3351213" y="2219325"/>
              <a:ext cx="1198562" cy="369888"/>
            </a:xfrm>
            <a:prstGeom prst="ellipse">
              <a:avLst/>
            </a:prstGeom>
            <a:solidFill>
              <a:schemeClr val="accent6">
                <a:lumMod val="20000"/>
                <a:lumOff val="80000"/>
              </a:schemeClr>
            </a:solidFill>
            <a:ln>
              <a:noFill/>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a:solidFill>
                  <a:srgbClr val="000000"/>
                </a:solidFill>
                <a:latin typeface="+mn-lt"/>
              </a:endParaRPr>
            </a:p>
          </p:txBody>
        </p:sp>
        <p:sp>
          <p:nvSpPr>
            <p:cNvPr id="7" name="Rectangle 8"/>
            <p:cNvSpPr>
              <a:spLocks noChangeArrowheads="1"/>
            </p:cNvSpPr>
            <p:nvPr/>
          </p:nvSpPr>
          <p:spPr bwMode="auto">
            <a:xfrm>
              <a:off x="3351213" y="2151063"/>
              <a:ext cx="1198562" cy="263525"/>
            </a:xfrm>
            <a:prstGeom prst="rect">
              <a:avLst/>
            </a:prstGeom>
            <a:solidFill>
              <a:schemeClr val="accent6">
                <a:lumMod val="20000"/>
                <a:lumOff val="80000"/>
              </a:schemeClr>
            </a:solidFill>
            <a:ln>
              <a:noFill/>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a:solidFill>
                  <a:srgbClr val="000000"/>
                </a:solidFill>
                <a:latin typeface="+mn-lt"/>
              </a:endParaRPr>
            </a:p>
          </p:txBody>
        </p:sp>
        <p:sp>
          <p:nvSpPr>
            <p:cNvPr id="8" name="Oval 9"/>
            <p:cNvSpPr>
              <a:spLocks noChangeArrowheads="1"/>
            </p:cNvSpPr>
            <p:nvPr/>
          </p:nvSpPr>
          <p:spPr bwMode="auto">
            <a:xfrm>
              <a:off x="3360738" y="1922463"/>
              <a:ext cx="1198562" cy="430212"/>
            </a:xfrm>
            <a:prstGeom prst="ellipse">
              <a:avLst/>
            </a:prstGeom>
            <a:solidFill>
              <a:schemeClr val="accent6">
                <a:lumMod val="20000"/>
                <a:lumOff val="80000"/>
              </a:schemeClr>
            </a:solidFill>
            <a:ln>
              <a:solidFill>
                <a:schemeClr val="accent6"/>
              </a:solidFill>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a:solidFill>
                  <a:srgbClr val="000000"/>
                </a:solidFill>
                <a:latin typeface="+mn-lt"/>
              </a:endParaRPr>
            </a:p>
          </p:txBody>
        </p:sp>
        <p:grpSp>
          <p:nvGrpSpPr>
            <p:cNvPr id="9" name="Group 10"/>
            <p:cNvGrpSpPr>
              <a:grpSpLocks/>
            </p:cNvGrpSpPr>
            <p:nvPr/>
          </p:nvGrpSpPr>
          <p:grpSpPr bwMode="auto">
            <a:xfrm>
              <a:off x="3706813" y="1992966"/>
              <a:ext cx="498475" cy="119063"/>
              <a:chOff x="2208" y="2184"/>
              <a:chExt cx="176" cy="69"/>
            </a:xfrm>
          </p:grpSpPr>
          <p:grpSp>
            <p:nvGrpSpPr>
              <p:cNvPr id="10" name="Group 11"/>
              <p:cNvGrpSpPr>
                <a:grpSpLocks/>
              </p:cNvGrpSpPr>
              <p:nvPr/>
            </p:nvGrpSpPr>
            <p:grpSpPr bwMode="auto">
              <a:xfrm>
                <a:off x="2208" y="2185"/>
                <a:ext cx="176" cy="68"/>
                <a:chOff x="2848" y="848"/>
                <a:chExt cx="140" cy="98"/>
              </a:xfrm>
            </p:grpSpPr>
            <p:sp>
              <p:nvSpPr>
                <p:cNvPr id="15" name="Line 1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sp>
              <p:nvSpPr>
                <p:cNvPr id="16" name="Line 1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sp>
              <p:nvSpPr>
                <p:cNvPr id="17" name="Line 1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grpSp>
          <p:grpSp>
            <p:nvGrpSpPr>
              <p:cNvPr id="11" name="Group 15"/>
              <p:cNvGrpSpPr>
                <a:grpSpLocks/>
              </p:cNvGrpSpPr>
              <p:nvPr/>
            </p:nvGrpSpPr>
            <p:grpSpPr bwMode="auto">
              <a:xfrm flipV="1">
                <a:off x="2208" y="2184"/>
                <a:ext cx="176" cy="68"/>
                <a:chOff x="2848" y="848"/>
                <a:chExt cx="140" cy="98"/>
              </a:xfrm>
            </p:grpSpPr>
            <p:sp>
              <p:nvSpPr>
                <p:cNvPr id="12" name="Line 1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sp>
              <p:nvSpPr>
                <p:cNvPr id="13" name="Line 1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sp>
              <p:nvSpPr>
                <p:cNvPr id="14" name="Line 1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grpSp>
        </p:grpSp>
        <p:sp>
          <p:nvSpPr>
            <p:cNvPr id="18" name="Oval 19"/>
            <p:cNvSpPr>
              <a:spLocks noChangeArrowheads="1"/>
            </p:cNvSpPr>
            <p:nvPr/>
          </p:nvSpPr>
          <p:spPr bwMode="auto">
            <a:xfrm>
              <a:off x="6446838" y="2238375"/>
              <a:ext cx="1198562" cy="369888"/>
            </a:xfrm>
            <a:prstGeom prst="ellipse">
              <a:avLst/>
            </a:prstGeom>
            <a:solidFill>
              <a:schemeClr val="accent6">
                <a:lumMod val="20000"/>
                <a:lumOff val="80000"/>
              </a:schemeClr>
            </a:solidFill>
            <a:ln>
              <a:noFill/>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a:solidFill>
                  <a:srgbClr val="000000"/>
                </a:solidFill>
                <a:latin typeface="+mn-lt"/>
              </a:endParaRPr>
            </a:p>
          </p:txBody>
        </p:sp>
        <p:sp>
          <p:nvSpPr>
            <p:cNvPr id="19" name="Line 20"/>
            <p:cNvSpPr>
              <a:spLocks noChangeShapeType="1"/>
            </p:cNvSpPr>
            <p:nvPr/>
          </p:nvSpPr>
          <p:spPr bwMode="auto">
            <a:xfrm>
              <a:off x="6456363" y="2217738"/>
              <a:ext cx="0" cy="22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sp>
          <p:nvSpPr>
            <p:cNvPr id="20" name="Rectangle 21"/>
            <p:cNvSpPr>
              <a:spLocks noChangeArrowheads="1"/>
            </p:cNvSpPr>
            <p:nvPr/>
          </p:nvSpPr>
          <p:spPr bwMode="auto">
            <a:xfrm>
              <a:off x="6456363" y="2179638"/>
              <a:ext cx="1198562" cy="263525"/>
            </a:xfrm>
            <a:prstGeom prst="rect">
              <a:avLst/>
            </a:prstGeom>
            <a:solidFill>
              <a:schemeClr val="accent6">
                <a:lumMod val="20000"/>
                <a:lumOff val="80000"/>
              </a:schemeClr>
            </a:solidFill>
            <a:ln>
              <a:noFill/>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a:solidFill>
                  <a:srgbClr val="000000"/>
                </a:solidFill>
                <a:latin typeface="+mn-lt"/>
              </a:endParaRPr>
            </a:p>
          </p:txBody>
        </p:sp>
        <p:sp>
          <p:nvSpPr>
            <p:cNvPr id="21" name="Oval 22"/>
            <p:cNvSpPr>
              <a:spLocks noChangeArrowheads="1"/>
            </p:cNvSpPr>
            <p:nvPr/>
          </p:nvSpPr>
          <p:spPr bwMode="auto">
            <a:xfrm>
              <a:off x="6465888" y="1951038"/>
              <a:ext cx="1198562" cy="430212"/>
            </a:xfrm>
            <a:prstGeom prst="ellipse">
              <a:avLst/>
            </a:prstGeom>
            <a:solidFill>
              <a:schemeClr val="accent6">
                <a:lumMod val="20000"/>
                <a:lumOff val="80000"/>
              </a:schemeClr>
            </a:solidFill>
            <a:ln>
              <a:solidFill>
                <a:schemeClr val="accent6"/>
              </a:solidFill>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a:solidFill>
                  <a:srgbClr val="000000"/>
                </a:solidFill>
                <a:latin typeface="+mn-lt"/>
              </a:endParaRPr>
            </a:p>
          </p:txBody>
        </p:sp>
        <p:sp>
          <p:nvSpPr>
            <p:cNvPr id="22" name="Line 24"/>
            <p:cNvSpPr>
              <a:spLocks noChangeShapeType="1"/>
            </p:cNvSpPr>
            <p:nvPr/>
          </p:nvSpPr>
          <p:spPr bwMode="auto">
            <a:xfrm>
              <a:off x="2620963" y="1857375"/>
              <a:ext cx="741362" cy="355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sp>
          <p:nvSpPr>
            <p:cNvPr id="23" name="Line 25"/>
            <p:cNvSpPr>
              <a:spLocks noChangeShapeType="1"/>
            </p:cNvSpPr>
            <p:nvPr/>
          </p:nvSpPr>
          <p:spPr bwMode="auto">
            <a:xfrm flipV="1">
              <a:off x="2925763" y="2397125"/>
              <a:ext cx="428625" cy="4508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sp>
          <p:nvSpPr>
            <p:cNvPr id="24" name="Line 26"/>
            <p:cNvSpPr>
              <a:spLocks noChangeShapeType="1"/>
            </p:cNvSpPr>
            <p:nvPr/>
          </p:nvSpPr>
          <p:spPr bwMode="auto">
            <a:xfrm>
              <a:off x="4545013" y="2276475"/>
              <a:ext cx="1933575" cy="95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sp>
          <p:nvSpPr>
            <p:cNvPr id="25" name="Rectangle 29"/>
            <p:cNvSpPr>
              <a:spLocks noChangeArrowheads="1"/>
            </p:cNvSpPr>
            <p:nvPr/>
          </p:nvSpPr>
          <p:spPr bwMode="auto">
            <a:xfrm>
              <a:off x="5464175" y="2076450"/>
              <a:ext cx="147638" cy="200025"/>
            </a:xfrm>
            <a:prstGeom prst="rect">
              <a:avLst/>
            </a:prstGeom>
            <a:solidFill>
              <a:schemeClr val="accent1"/>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a:solidFill>
                  <a:srgbClr val="000000"/>
                </a:solidFill>
                <a:latin typeface="+mn-lt"/>
              </a:endParaRPr>
            </a:p>
          </p:txBody>
        </p:sp>
        <p:sp>
          <p:nvSpPr>
            <p:cNvPr id="26" name="Rectangle 30"/>
            <p:cNvSpPr>
              <a:spLocks noChangeArrowheads="1"/>
            </p:cNvSpPr>
            <p:nvPr/>
          </p:nvSpPr>
          <p:spPr bwMode="auto">
            <a:xfrm>
              <a:off x="4211638" y="2147888"/>
              <a:ext cx="147637" cy="200025"/>
            </a:xfrm>
            <a:prstGeom prst="rect">
              <a:avLst/>
            </a:prstGeom>
            <a:solidFill>
              <a:schemeClr val="accent1"/>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a:solidFill>
                  <a:srgbClr val="000000"/>
                </a:solidFill>
                <a:latin typeface="+mn-lt"/>
              </a:endParaRPr>
            </a:p>
          </p:txBody>
        </p:sp>
        <p:sp>
          <p:nvSpPr>
            <p:cNvPr id="27" name="Rectangle 31"/>
            <p:cNvSpPr>
              <a:spLocks noChangeArrowheads="1"/>
            </p:cNvSpPr>
            <p:nvPr/>
          </p:nvSpPr>
          <p:spPr bwMode="auto">
            <a:xfrm>
              <a:off x="4373563" y="2147888"/>
              <a:ext cx="147637" cy="200025"/>
            </a:xfrm>
            <a:prstGeom prst="rect">
              <a:avLst/>
            </a:prstGeom>
            <a:solidFill>
              <a:schemeClr val="accent2"/>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a:solidFill>
                  <a:srgbClr val="000000"/>
                </a:solidFill>
                <a:latin typeface="+mn-lt"/>
              </a:endParaRPr>
            </a:p>
          </p:txBody>
        </p:sp>
        <p:sp>
          <p:nvSpPr>
            <p:cNvPr id="28" name="Rectangle 32"/>
            <p:cNvSpPr>
              <a:spLocks noChangeArrowheads="1"/>
            </p:cNvSpPr>
            <p:nvPr/>
          </p:nvSpPr>
          <p:spPr bwMode="auto">
            <a:xfrm>
              <a:off x="3159125" y="2047875"/>
              <a:ext cx="147638" cy="200025"/>
            </a:xfrm>
            <a:prstGeom prst="rect">
              <a:avLst/>
            </a:prstGeom>
            <a:solidFill>
              <a:schemeClr val="accent1"/>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a:solidFill>
                  <a:srgbClr val="000000"/>
                </a:solidFill>
                <a:latin typeface="+mn-lt"/>
              </a:endParaRPr>
            </a:p>
          </p:txBody>
        </p:sp>
        <p:sp>
          <p:nvSpPr>
            <p:cNvPr id="29" name="Line 33"/>
            <p:cNvSpPr>
              <a:spLocks noChangeShapeType="1"/>
            </p:cNvSpPr>
            <p:nvPr/>
          </p:nvSpPr>
          <p:spPr bwMode="auto">
            <a:xfrm>
              <a:off x="3109913" y="1984375"/>
              <a:ext cx="2111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000"/>
            </a:p>
          </p:txBody>
        </p:sp>
        <p:sp>
          <p:nvSpPr>
            <p:cNvPr id="30" name="Line 35"/>
            <p:cNvSpPr>
              <a:spLocks noChangeShapeType="1"/>
            </p:cNvSpPr>
            <p:nvPr/>
          </p:nvSpPr>
          <p:spPr bwMode="auto">
            <a:xfrm flipV="1">
              <a:off x="6235700" y="1876425"/>
              <a:ext cx="3667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000"/>
            </a:p>
          </p:txBody>
        </p:sp>
        <p:sp>
          <p:nvSpPr>
            <p:cNvPr id="31" name="Text Box 36"/>
            <p:cNvSpPr txBox="1">
              <a:spLocks noChangeArrowheads="1"/>
            </p:cNvSpPr>
            <p:nvPr/>
          </p:nvSpPr>
          <p:spPr bwMode="auto">
            <a:xfrm>
              <a:off x="1743075" y="1541463"/>
              <a:ext cx="351639" cy="429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a:solidFill>
                    <a:srgbClr val="006600"/>
                  </a:solidFill>
                  <a:latin typeface="+mn-lt"/>
                </a:rPr>
                <a:t>A</a:t>
              </a:r>
            </a:p>
          </p:txBody>
        </p:sp>
        <p:sp>
          <p:nvSpPr>
            <p:cNvPr id="32" name="Text Box 37"/>
            <p:cNvSpPr txBox="1">
              <a:spLocks noChangeArrowheads="1"/>
            </p:cNvSpPr>
            <p:nvPr/>
          </p:nvSpPr>
          <p:spPr bwMode="auto">
            <a:xfrm>
              <a:off x="1919288" y="2493963"/>
              <a:ext cx="333215" cy="429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a:solidFill>
                    <a:srgbClr val="000099"/>
                  </a:solidFill>
                  <a:latin typeface="+mn-lt"/>
                </a:rPr>
                <a:t>B</a:t>
              </a:r>
            </a:p>
          </p:txBody>
        </p:sp>
        <p:sp>
          <p:nvSpPr>
            <p:cNvPr id="33" name="Rectangle 38"/>
            <p:cNvSpPr>
              <a:spLocks noChangeArrowheads="1"/>
            </p:cNvSpPr>
            <p:nvPr/>
          </p:nvSpPr>
          <p:spPr bwMode="auto">
            <a:xfrm>
              <a:off x="4502150" y="2085975"/>
              <a:ext cx="147638" cy="200025"/>
            </a:xfrm>
            <a:prstGeom prst="rect">
              <a:avLst/>
            </a:prstGeom>
            <a:solidFill>
              <a:schemeClr val="accent1"/>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a:solidFill>
                  <a:srgbClr val="000000"/>
                </a:solidFill>
                <a:latin typeface="+mn-lt"/>
              </a:endParaRPr>
            </a:p>
          </p:txBody>
        </p:sp>
        <p:sp>
          <p:nvSpPr>
            <p:cNvPr id="34" name="Text Box 39"/>
            <p:cNvSpPr txBox="1">
              <a:spLocks noChangeArrowheads="1"/>
            </p:cNvSpPr>
            <p:nvPr/>
          </p:nvSpPr>
          <p:spPr bwMode="auto">
            <a:xfrm>
              <a:off x="4891088" y="1689100"/>
              <a:ext cx="1141512" cy="32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sz="2000">
                  <a:solidFill>
                    <a:srgbClr val="CC0000"/>
                  </a:solidFill>
                  <a:latin typeface="+mn-lt"/>
                </a:rPr>
                <a:t>propagation</a:t>
              </a:r>
            </a:p>
          </p:txBody>
        </p:sp>
        <p:sp>
          <p:nvSpPr>
            <p:cNvPr id="35" name="Line 40"/>
            <p:cNvSpPr>
              <a:spLocks noChangeShapeType="1"/>
            </p:cNvSpPr>
            <p:nvPr/>
          </p:nvSpPr>
          <p:spPr bwMode="auto">
            <a:xfrm rot="10800000">
              <a:off x="4645025" y="1876425"/>
              <a:ext cx="3190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000"/>
            </a:p>
          </p:txBody>
        </p:sp>
        <p:sp>
          <p:nvSpPr>
            <p:cNvPr id="36" name="Text Box 41"/>
            <p:cNvSpPr txBox="1">
              <a:spLocks noChangeArrowheads="1"/>
            </p:cNvSpPr>
            <p:nvPr/>
          </p:nvSpPr>
          <p:spPr bwMode="auto">
            <a:xfrm>
              <a:off x="2987675" y="1249363"/>
              <a:ext cx="1180729" cy="32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sz="2000">
                  <a:solidFill>
                    <a:srgbClr val="CC0000"/>
                  </a:solidFill>
                  <a:latin typeface="+mn-lt"/>
                </a:rPr>
                <a:t>transmission</a:t>
              </a:r>
            </a:p>
          </p:txBody>
        </p:sp>
        <p:sp>
          <p:nvSpPr>
            <p:cNvPr id="37" name="Line 42"/>
            <p:cNvSpPr>
              <a:spLocks noChangeShapeType="1"/>
            </p:cNvSpPr>
            <p:nvPr/>
          </p:nvSpPr>
          <p:spPr bwMode="auto">
            <a:xfrm rot="10800000" flipH="1" flipV="1">
              <a:off x="4038600" y="1517650"/>
              <a:ext cx="528638"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sp>
          <p:nvSpPr>
            <p:cNvPr id="38" name="Text Box 43"/>
            <p:cNvSpPr txBox="1">
              <a:spLocks noChangeArrowheads="1"/>
            </p:cNvSpPr>
            <p:nvPr/>
          </p:nvSpPr>
          <p:spPr bwMode="auto">
            <a:xfrm>
              <a:off x="3263129" y="2803525"/>
              <a:ext cx="1017543" cy="58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r>
                <a:rPr lang="en-US" altLang="en-US" sz="2000">
                  <a:solidFill>
                    <a:srgbClr val="CC0000"/>
                  </a:solidFill>
                  <a:latin typeface="+mn-lt"/>
                </a:rPr>
                <a:t>nodal</a:t>
              </a:r>
            </a:p>
            <a:p>
              <a:pPr algn="ctr">
                <a:lnSpc>
                  <a:spcPct val="100000"/>
                </a:lnSpc>
                <a:spcBef>
                  <a:spcPct val="0"/>
                </a:spcBef>
                <a:buClrTx/>
                <a:buSzTx/>
                <a:buFontTx/>
                <a:buNone/>
              </a:pPr>
              <a:r>
                <a:rPr lang="en-US" altLang="en-US" sz="2000">
                  <a:solidFill>
                    <a:srgbClr val="CC0000"/>
                  </a:solidFill>
                  <a:latin typeface="+mn-lt"/>
                </a:rPr>
                <a:t>processing</a:t>
              </a:r>
            </a:p>
          </p:txBody>
        </p:sp>
        <p:sp>
          <p:nvSpPr>
            <p:cNvPr id="39" name="Line 44"/>
            <p:cNvSpPr>
              <a:spLocks noChangeShapeType="1"/>
            </p:cNvSpPr>
            <p:nvPr/>
          </p:nvSpPr>
          <p:spPr bwMode="auto">
            <a:xfrm rot="10800000">
              <a:off x="3378200" y="2847975"/>
              <a:ext cx="833438"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sz="2000"/>
            </a:p>
          </p:txBody>
        </p:sp>
        <p:sp>
          <p:nvSpPr>
            <p:cNvPr id="40" name="Line 45"/>
            <p:cNvSpPr>
              <a:spLocks noChangeShapeType="1"/>
            </p:cNvSpPr>
            <p:nvPr/>
          </p:nvSpPr>
          <p:spPr bwMode="auto">
            <a:xfrm rot="10800000" flipV="1">
              <a:off x="4187825" y="2609850"/>
              <a:ext cx="385763"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sz="2000"/>
            </a:p>
          </p:txBody>
        </p:sp>
        <p:sp>
          <p:nvSpPr>
            <p:cNvPr id="41" name="Text Box 46"/>
            <p:cNvSpPr txBox="1">
              <a:spLocks noChangeArrowheads="1"/>
            </p:cNvSpPr>
            <p:nvPr/>
          </p:nvSpPr>
          <p:spPr bwMode="auto">
            <a:xfrm>
              <a:off x="4595813" y="3060700"/>
              <a:ext cx="887258" cy="32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sz="2000">
                  <a:solidFill>
                    <a:srgbClr val="CC0000"/>
                  </a:solidFill>
                  <a:latin typeface="+mn-lt"/>
                </a:rPr>
                <a:t>queueing</a:t>
              </a:r>
            </a:p>
          </p:txBody>
        </p:sp>
        <p:sp>
          <p:nvSpPr>
            <p:cNvPr id="42" name="Line 47"/>
            <p:cNvSpPr>
              <a:spLocks noChangeShapeType="1"/>
            </p:cNvSpPr>
            <p:nvPr/>
          </p:nvSpPr>
          <p:spPr bwMode="auto">
            <a:xfrm rot="10800000">
              <a:off x="4349750" y="2609850"/>
              <a:ext cx="595313" cy="552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grpSp>
          <p:nvGrpSpPr>
            <p:cNvPr id="43" name="Group 48"/>
            <p:cNvGrpSpPr>
              <a:grpSpLocks/>
            </p:cNvGrpSpPr>
            <p:nvPr/>
          </p:nvGrpSpPr>
          <p:grpSpPr bwMode="auto">
            <a:xfrm>
              <a:off x="6806360" y="2036669"/>
              <a:ext cx="498475" cy="119063"/>
              <a:chOff x="2208" y="2184"/>
              <a:chExt cx="176" cy="69"/>
            </a:xfrm>
          </p:grpSpPr>
          <p:grpSp>
            <p:nvGrpSpPr>
              <p:cNvPr id="44" name="Group 49"/>
              <p:cNvGrpSpPr>
                <a:grpSpLocks/>
              </p:cNvGrpSpPr>
              <p:nvPr/>
            </p:nvGrpSpPr>
            <p:grpSpPr bwMode="auto">
              <a:xfrm>
                <a:off x="2208" y="2185"/>
                <a:ext cx="176" cy="68"/>
                <a:chOff x="2848" y="848"/>
                <a:chExt cx="140" cy="98"/>
              </a:xfrm>
            </p:grpSpPr>
            <p:sp>
              <p:nvSpPr>
                <p:cNvPr id="49" name="Line 50"/>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sp>
              <p:nvSpPr>
                <p:cNvPr id="50" name="Line 51"/>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sp>
              <p:nvSpPr>
                <p:cNvPr id="51" name="Line 52"/>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grpSp>
          <p:grpSp>
            <p:nvGrpSpPr>
              <p:cNvPr id="45" name="Group 53"/>
              <p:cNvGrpSpPr>
                <a:grpSpLocks/>
              </p:cNvGrpSpPr>
              <p:nvPr/>
            </p:nvGrpSpPr>
            <p:grpSpPr bwMode="auto">
              <a:xfrm flipV="1">
                <a:off x="2208" y="2184"/>
                <a:ext cx="176" cy="68"/>
                <a:chOff x="2848" y="848"/>
                <a:chExt cx="140" cy="98"/>
              </a:xfrm>
            </p:grpSpPr>
            <p:sp>
              <p:nvSpPr>
                <p:cNvPr id="46" name="Line 5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sp>
              <p:nvSpPr>
                <p:cNvPr id="47" name="Line 5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sp>
              <p:nvSpPr>
                <p:cNvPr id="48" name="Line 5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grpSp>
        </p:grpSp>
        <p:sp>
          <p:nvSpPr>
            <p:cNvPr id="52" name="Rectangle 3"/>
            <p:cNvSpPr>
              <a:spLocks noChangeArrowheads="1"/>
            </p:cNvSpPr>
            <p:nvPr/>
          </p:nvSpPr>
          <p:spPr bwMode="auto">
            <a:xfrm>
              <a:off x="2116138" y="3630614"/>
              <a:ext cx="4201823" cy="443051"/>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285750" indent="-285750">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eaLnBrk="1" hangingPunct="1">
                <a:buSzPct val="75000"/>
                <a:buFont typeface="Wingdings" charset="2"/>
                <a:buNone/>
              </a:pPr>
              <a:r>
                <a:rPr lang="en-US" altLang="en-US" i="1" dirty="0" err="1">
                  <a:solidFill>
                    <a:srgbClr val="000000"/>
                  </a:solidFill>
                  <a:latin typeface="+mn-lt"/>
                </a:rPr>
                <a:t>d</a:t>
              </a:r>
              <a:r>
                <a:rPr lang="en-US" altLang="en-US" baseline="-25000" dirty="0" err="1">
                  <a:solidFill>
                    <a:srgbClr val="000000"/>
                  </a:solidFill>
                  <a:latin typeface="+mn-lt"/>
                </a:rPr>
                <a:t>nodal</a:t>
              </a:r>
              <a:r>
                <a:rPr lang="en-US" altLang="en-US" dirty="0">
                  <a:solidFill>
                    <a:srgbClr val="000000"/>
                  </a:solidFill>
                  <a:latin typeface="+mn-lt"/>
                </a:rPr>
                <a:t> = </a:t>
              </a:r>
              <a:r>
                <a:rPr lang="en-US" altLang="en-US" i="1" dirty="0" err="1">
                  <a:solidFill>
                    <a:srgbClr val="000000"/>
                  </a:solidFill>
                  <a:latin typeface="+mn-lt"/>
                </a:rPr>
                <a:t>d</a:t>
              </a:r>
              <a:r>
                <a:rPr lang="en-US" altLang="en-US" baseline="-25000" dirty="0" err="1">
                  <a:solidFill>
                    <a:srgbClr val="000000"/>
                  </a:solidFill>
                  <a:latin typeface="+mn-lt"/>
                </a:rPr>
                <a:t>proc</a:t>
              </a:r>
              <a:r>
                <a:rPr lang="en-US" altLang="en-US" dirty="0">
                  <a:solidFill>
                    <a:srgbClr val="000000"/>
                  </a:solidFill>
                  <a:latin typeface="+mn-lt"/>
                </a:rPr>
                <a:t> + </a:t>
              </a:r>
              <a:r>
                <a:rPr lang="en-US" altLang="en-US" i="1" dirty="0" err="1">
                  <a:solidFill>
                    <a:srgbClr val="000000"/>
                  </a:solidFill>
                  <a:latin typeface="+mn-lt"/>
                </a:rPr>
                <a:t>d</a:t>
              </a:r>
              <a:r>
                <a:rPr lang="en-US" altLang="en-US" baseline="-25000" dirty="0" err="1">
                  <a:solidFill>
                    <a:srgbClr val="000000"/>
                  </a:solidFill>
                  <a:latin typeface="+mn-lt"/>
                </a:rPr>
                <a:t>queue</a:t>
              </a:r>
              <a:r>
                <a:rPr lang="en-US" altLang="en-US" dirty="0">
                  <a:solidFill>
                    <a:srgbClr val="000000"/>
                  </a:solidFill>
                  <a:latin typeface="+mn-lt"/>
                </a:rPr>
                <a:t> + </a:t>
              </a:r>
              <a:r>
                <a:rPr lang="en-US" altLang="en-US" i="1" dirty="0" err="1">
                  <a:solidFill>
                    <a:srgbClr val="000000"/>
                  </a:solidFill>
                  <a:latin typeface="+mn-lt"/>
                </a:rPr>
                <a:t>d</a:t>
              </a:r>
              <a:r>
                <a:rPr lang="en-US" altLang="en-US" baseline="-25000" dirty="0" err="1">
                  <a:solidFill>
                    <a:srgbClr val="000000"/>
                  </a:solidFill>
                  <a:latin typeface="+mn-lt"/>
                </a:rPr>
                <a:t>trans</a:t>
              </a:r>
              <a:r>
                <a:rPr lang="en-US" altLang="en-US" dirty="0">
                  <a:solidFill>
                    <a:srgbClr val="000000"/>
                  </a:solidFill>
                  <a:latin typeface="+mn-lt"/>
                </a:rPr>
                <a:t> +  </a:t>
              </a:r>
              <a:r>
                <a:rPr lang="en-US" altLang="en-US" i="1" dirty="0" err="1">
                  <a:solidFill>
                    <a:srgbClr val="000000"/>
                  </a:solidFill>
                  <a:latin typeface="+mn-lt"/>
                </a:rPr>
                <a:t>d</a:t>
              </a:r>
              <a:r>
                <a:rPr lang="en-US" altLang="en-US" baseline="-25000" dirty="0" err="1">
                  <a:solidFill>
                    <a:srgbClr val="000000"/>
                  </a:solidFill>
                  <a:latin typeface="+mn-lt"/>
                </a:rPr>
                <a:t>prop</a:t>
              </a:r>
              <a:endParaRPr lang="en-US" altLang="en-US" dirty="0">
                <a:solidFill>
                  <a:srgbClr val="000000"/>
                </a:solidFill>
                <a:latin typeface="+mn-lt"/>
              </a:endParaRPr>
            </a:p>
          </p:txBody>
        </p:sp>
        <p:grpSp>
          <p:nvGrpSpPr>
            <p:cNvPr id="53" name="Group 66"/>
            <p:cNvGrpSpPr>
              <a:grpSpLocks/>
            </p:cNvGrpSpPr>
            <p:nvPr/>
          </p:nvGrpSpPr>
          <p:grpSpPr bwMode="auto">
            <a:xfrm>
              <a:off x="1893888" y="1541463"/>
              <a:ext cx="779462" cy="679450"/>
              <a:chOff x="-44" y="1473"/>
              <a:chExt cx="981" cy="1105"/>
            </a:xfrm>
          </p:grpSpPr>
          <p:pic>
            <p:nvPicPr>
              <p:cNvPr id="54" name="Picture 67"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Freeform 68"/>
              <p:cNvSpPr>
                <a:spLocks/>
              </p:cNvSpPr>
              <p:nvPr/>
            </p:nvSpPr>
            <p:spPr bwMode="auto">
              <a:xfrm flipH="1">
                <a:off x="374" y="1579"/>
                <a:ext cx="477" cy="506"/>
              </a:xfrm>
              <a:custGeom>
                <a:avLst/>
                <a:gdLst>
                  <a:gd name="T0" fmla="*/ 0 w 356"/>
                  <a:gd name="T1" fmla="*/ 0 h 368"/>
                  <a:gd name="T2" fmla="*/ 13459 w 356"/>
                  <a:gd name="T3" fmla="*/ 887 h 368"/>
                  <a:gd name="T4" fmla="*/ 15967 w 356"/>
                  <a:gd name="T5" fmla="*/ 18491 h 368"/>
                  <a:gd name="T6" fmla="*/ 3519 w 356"/>
                  <a:gd name="T7" fmla="*/ 23125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2000"/>
              </a:p>
            </p:txBody>
          </p:sp>
        </p:grpSp>
        <p:grpSp>
          <p:nvGrpSpPr>
            <p:cNvPr id="56" name="Group 69"/>
            <p:cNvGrpSpPr>
              <a:grpSpLocks/>
            </p:cNvGrpSpPr>
            <p:nvPr/>
          </p:nvGrpSpPr>
          <p:grpSpPr bwMode="auto">
            <a:xfrm>
              <a:off x="2168525" y="2524125"/>
              <a:ext cx="779463" cy="679450"/>
              <a:chOff x="-44" y="1473"/>
              <a:chExt cx="981" cy="1105"/>
            </a:xfrm>
          </p:grpSpPr>
          <p:pic>
            <p:nvPicPr>
              <p:cNvPr id="57" name="Picture 70"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Freeform 71"/>
              <p:cNvSpPr>
                <a:spLocks/>
              </p:cNvSpPr>
              <p:nvPr/>
            </p:nvSpPr>
            <p:spPr bwMode="auto">
              <a:xfrm flipH="1">
                <a:off x="374" y="1579"/>
                <a:ext cx="477" cy="506"/>
              </a:xfrm>
              <a:custGeom>
                <a:avLst/>
                <a:gdLst>
                  <a:gd name="T0" fmla="*/ 0 w 356"/>
                  <a:gd name="T1" fmla="*/ 0 h 368"/>
                  <a:gd name="T2" fmla="*/ 13459 w 356"/>
                  <a:gd name="T3" fmla="*/ 887 h 368"/>
                  <a:gd name="T4" fmla="*/ 15967 w 356"/>
                  <a:gd name="T5" fmla="*/ 18491 h 368"/>
                  <a:gd name="T6" fmla="*/ 3519 w 356"/>
                  <a:gd name="T7" fmla="*/ 23125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2000"/>
              </a:p>
            </p:txBody>
          </p:sp>
        </p:grpSp>
      </p:grpSp>
    </p:spTree>
    <p:extLst>
      <p:ext uri="{BB962C8B-B14F-4D97-AF65-F5344CB8AC3E}">
        <p14:creationId xmlns:p14="http://schemas.microsoft.com/office/powerpoint/2010/main" val="1949775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sources of packet delay</a:t>
            </a:r>
          </a:p>
        </p:txBody>
      </p:sp>
      <p:sp>
        <p:nvSpPr>
          <p:cNvPr id="4" name="Content Placeholder 3"/>
          <p:cNvSpPr>
            <a:spLocks noGrp="1"/>
          </p:cNvSpPr>
          <p:nvPr>
            <p:ph sz="half" idx="1"/>
          </p:nvPr>
        </p:nvSpPr>
        <p:spPr>
          <a:xfrm>
            <a:off x="263471" y="4649961"/>
            <a:ext cx="5756329" cy="2060805"/>
          </a:xfrm>
        </p:spPr>
        <p:txBody>
          <a:bodyPr>
            <a:normAutofit/>
          </a:bodyPr>
          <a:lstStyle/>
          <a:p>
            <a:pPr marL="0" indent="0">
              <a:buNone/>
            </a:pPr>
            <a:r>
              <a:rPr lang="en-US" dirty="0" err="1">
                <a:solidFill>
                  <a:schemeClr val="accent6"/>
                </a:solidFill>
                <a:ea typeface="Gill Sans MT" charset="0"/>
                <a:cs typeface="Gill Sans MT" charset="0"/>
              </a:rPr>
              <a:t>d</a:t>
            </a:r>
            <a:r>
              <a:rPr lang="en-US" baseline="-25000" dirty="0" err="1">
                <a:solidFill>
                  <a:schemeClr val="accent6"/>
                </a:solidFill>
                <a:ea typeface="Gill Sans MT" charset="0"/>
                <a:cs typeface="Gill Sans MT" charset="0"/>
              </a:rPr>
              <a:t>trans</a:t>
            </a:r>
            <a:r>
              <a:rPr lang="en-US" dirty="0">
                <a:solidFill>
                  <a:schemeClr val="accent6"/>
                </a:solidFill>
                <a:ea typeface="Gill Sans MT" charset="0"/>
                <a:cs typeface="Gill Sans MT" charset="0"/>
              </a:rPr>
              <a:t>:</a:t>
            </a:r>
            <a:r>
              <a:rPr lang="en-US" dirty="0">
                <a:solidFill>
                  <a:schemeClr val="accent6"/>
                </a:solidFill>
              </a:rPr>
              <a:t> transmission delay </a:t>
            </a:r>
          </a:p>
          <a:p>
            <a:pPr marL="0" indent="0">
              <a:buNone/>
            </a:pPr>
            <a:r>
              <a:rPr lang="en-US" dirty="0"/>
              <a:t>= packet size (bits) </a:t>
            </a:r>
            <a:br>
              <a:rPr lang="en-US" dirty="0"/>
            </a:br>
            <a:r>
              <a:rPr lang="en-US" dirty="0"/>
              <a:t>        / link bandwidth (bps)</a:t>
            </a:r>
          </a:p>
        </p:txBody>
      </p:sp>
      <p:sp>
        <p:nvSpPr>
          <p:cNvPr id="5" name="Content Placeholder 4"/>
          <p:cNvSpPr>
            <a:spLocks noGrp="1"/>
          </p:cNvSpPr>
          <p:nvPr>
            <p:ph sz="half" idx="2"/>
          </p:nvPr>
        </p:nvSpPr>
        <p:spPr>
          <a:xfrm>
            <a:off x="6172200" y="4649961"/>
            <a:ext cx="5730498" cy="2060804"/>
          </a:xfrm>
        </p:spPr>
        <p:txBody>
          <a:bodyPr>
            <a:normAutofit/>
          </a:bodyPr>
          <a:lstStyle/>
          <a:p>
            <a:pPr marL="0" indent="0">
              <a:buNone/>
            </a:pPr>
            <a:r>
              <a:rPr lang="en-US" dirty="0" err="1">
                <a:solidFill>
                  <a:schemeClr val="accent6"/>
                </a:solidFill>
                <a:ea typeface="Gill Sans MT" charset="0"/>
                <a:cs typeface="Gill Sans MT" charset="0"/>
              </a:rPr>
              <a:t>d</a:t>
            </a:r>
            <a:r>
              <a:rPr lang="en-US" baseline="-25000" dirty="0" err="1">
                <a:solidFill>
                  <a:schemeClr val="accent6"/>
                </a:solidFill>
                <a:ea typeface="Gill Sans MT" charset="0"/>
                <a:cs typeface="Gill Sans MT" charset="0"/>
              </a:rPr>
              <a:t>prop</a:t>
            </a:r>
            <a:r>
              <a:rPr lang="en-US" dirty="0">
                <a:solidFill>
                  <a:schemeClr val="accent6"/>
                </a:solidFill>
                <a:ea typeface="Gill Sans MT" charset="0"/>
                <a:cs typeface="Gill Sans MT" charset="0"/>
              </a:rPr>
              <a:t>: </a:t>
            </a:r>
            <a:r>
              <a:rPr lang="en-US" dirty="0">
                <a:solidFill>
                  <a:schemeClr val="accent6"/>
                </a:solidFill>
              </a:rPr>
              <a:t>propagation delay</a:t>
            </a:r>
          </a:p>
          <a:p>
            <a:pPr marL="0" indent="0">
              <a:buNone/>
            </a:pPr>
            <a:r>
              <a:rPr lang="en-US" dirty="0"/>
              <a:t>≅ length of the link</a:t>
            </a:r>
            <a:br>
              <a:rPr lang="en-US" dirty="0"/>
            </a:br>
            <a:r>
              <a:rPr lang="en-US" dirty="0"/>
              <a:t>      / speed of light (~2x10</a:t>
            </a:r>
            <a:r>
              <a:rPr lang="en-US" sz="3000" baseline="30000" dirty="0"/>
              <a:t>8</a:t>
            </a:r>
            <a:r>
              <a:rPr lang="en-US" dirty="0"/>
              <a:t> m/s)</a:t>
            </a:r>
          </a:p>
          <a:p>
            <a:endParaRPr lang="en-US" dirty="0"/>
          </a:p>
        </p:txBody>
      </p:sp>
      <p:grpSp>
        <p:nvGrpSpPr>
          <p:cNvPr id="59" name="Group 58"/>
          <p:cNvGrpSpPr/>
          <p:nvPr/>
        </p:nvGrpSpPr>
        <p:grpSpPr>
          <a:xfrm>
            <a:off x="2476751" y="929371"/>
            <a:ext cx="7212666" cy="3447953"/>
            <a:chOff x="1743075" y="1249363"/>
            <a:chExt cx="5921375" cy="2830663"/>
          </a:xfrm>
        </p:grpSpPr>
        <p:sp>
          <p:nvSpPr>
            <p:cNvPr id="6" name="Oval 7"/>
            <p:cNvSpPr>
              <a:spLocks noChangeArrowheads="1"/>
            </p:cNvSpPr>
            <p:nvPr/>
          </p:nvSpPr>
          <p:spPr bwMode="auto">
            <a:xfrm>
              <a:off x="3351213" y="2219325"/>
              <a:ext cx="1198562" cy="369888"/>
            </a:xfrm>
            <a:prstGeom prst="ellipse">
              <a:avLst/>
            </a:prstGeom>
            <a:solidFill>
              <a:schemeClr val="accent6">
                <a:lumMod val="20000"/>
                <a:lumOff val="80000"/>
              </a:schemeClr>
            </a:solidFill>
            <a:ln>
              <a:noFill/>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a:solidFill>
                  <a:srgbClr val="000000"/>
                </a:solidFill>
                <a:latin typeface="+mn-lt"/>
              </a:endParaRPr>
            </a:p>
          </p:txBody>
        </p:sp>
        <p:sp>
          <p:nvSpPr>
            <p:cNvPr id="7" name="Rectangle 8"/>
            <p:cNvSpPr>
              <a:spLocks noChangeArrowheads="1"/>
            </p:cNvSpPr>
            <p:nvPr/>
          </p:nvSpPr>
          <p:spPr bwMode="auto">
            <a:xfrm>
              <a:off x="3351213" y="2151063"/>
              <a:ext cx="1198562" cy="263525"/>
            </a:xfrm>
            <a:prstGeom prst="rect">
              <a:avLst/>
            </a:prstGeom>
            <a:solidFill>
              <a:schemeClr val="accent6">
                <a:lumMod val="20000"/>
                <a:lumOff val="80000"/>
              </a:schemeClr>
            </a:solidFill>
            <a:ln>
              <a:noFill/>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a:solidFill>
                  <a:srgbClr val="000000"/>
                </a:solidFill>
                <a:latin typeface="+mn-lt"/>
              </a:endParaRPr>
            </a:p>
          </p:txBody>
        </p:sp>
        <p:sp>
          <p:nvSpPr>
            <p:cNvPr id="8" name="Oval 9"/>
            <p:cNvSpPr>
              <a:spLocks noChangeArrowheads="1"/>
            </p:cNvSpPr>
            <p:nvPr/>
          </p:nvSpPr>
          <p:spPr bwMode="auto">
            <a:xfrm>
              <a:off x="3360738" y="1922463"/>
              <a:ext cx="1198562" cy="430212"/>
            </a:xfrm>
            <a:prstGeom prst="ellipse">
              <a:avLst/>
            </a:prstGeom>
            <a:solidFill>
              <a:schemeClr val="accent6">
                <a:lumMod val="20000"/>
                <a:lumOff val="80000"/>
              </a:schemeClr>
            </a:solidFill>
            <a:ln>
              <a:solidFill>
                <a:schemeClr val="accent6"/>
              </a:solidFill>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a:solidFill>
                  <a:srgbClr val="000000"/>
                </a:solidFill>
                <a:latin typeface="+mn-lt"/>
              </a:endParaRPr>
            </a:p>
          </p:txBody>
        </p:sp>
        <p:grpSp>
          <p:nvGrpSpPr>
            <p:cNvPr id="9" name="Group 10"/>
            <p:cNvGrpSpPr>
              <a:grpSpLocks/>
            </p:cNvGrpSpPr>
            <p:nvPr/>
          </p:nvGrpSpPr>
          <p:grpSpPr bwMode="auto">
            <a:xfrm>
              <a:off x="3706813" y="1992966"/>
              <a:ext cx="498475" cy="119063"/>
              <a:chOff x="2208" y="2184"/>
              <a:chExt cx="176" cy="69"/>
            </a:xfrm>
          </p:grpSpPr>
          <p:grpSp>
            <p:nvGrpSpPr>
              <p:cNvPr id="10" name="Group 11"/>
              <p:cNvGrpSpPr>
                <a:grpSpLocks/>
              </p:cNvGrpSpPr>
              <p:nvPr/>
            </p:nvGrpSpPr>
            <p:grpSpPr bwMode="auto">
              <a:xfrm>
                <a:off x="2208" y="2185"/>
                <a:ext cx="176" cy="68"/>
                <a:chOff x="2848" y="848"/>
                <a:chExt cx="140" cy="98"/>
              </a:xfrm>
            </p:grpSpPr>
            <p:sp>
              <p:nvSpPr>
                <p:cNvPr id="15" name="Line 1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sp>
              <p:nvSpPr>
                <p:cNvPr id="16" name="Line 1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sp>
              <p:nvSpPr>
                <p:cNvPr id="17" name="Line 1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grpSp>
          <p:grpSp>
            <p:nvGrpSpPr>
              <p:cNvPr id="11" name="Group 15"/>
              <p:cNvGrpSpPr>
                <a:grpSpLocks/>
              </p:cNvGrpSpPr>
              <p:nvPr/>
            </p:nvGrpSpPr>
            <p:grpSpPr bwMode="auto">
              <a:xfrm flipV="1">
                <a:off x="2208" y="2184"/>
                <a:ext cx="176" cy="68"/>
                <a:chOff x="2848" y="848"/>
                <a:chExt cx="140" cy="98"/>
              </a:xfrm>
            </p:grpSpPr>
            <p:sp>
              <p:nvSpPr>
                <p:cNvPr id="12" name="Line 1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sp>
              <p:nvSpPr>
                <p:cNvPr id="13" name="Line 1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sp>
              <p:nvSpPr>
                <p:cNvPr id="14" name="Line 1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grpSp>
        </p:grpSp>
        <p:sp>
          <p:nvSpPr>
            <p:cNvPr id="18" name="Oval 19"/>
            <p:cNvSpPr>
              <a:spLocks noChangeArrowheads="1"/>
            </p:cNvSpPr>
            <p:nvPr/>
          </p:nvSpPr>
          <p:spPr bwMode="auto">
            <a:xfrm>
              <a:off x="6446838" y="2238375"/>
              <a:ext cx="1198562" cy="369888"/>
            </a:xfrm>
            <a:prstGeom prst="ellipse">
              <a:avLst/>
            </a:prstGeom>
            <a:solidFill>
              <a:schemeClr val="accent6">
                <a:lumMod val="20000"/>
                <a:lumOff val="80000"/>
              </a:schemeClr>
            </a:solidFill>
            <a:ln>
              <a:noFill/>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a:solidFill>
                  <a:srgbClr val="000000"/>
                </a:solidFill>
                <a:latin typeface="+mn-lt"/>
              </a:endParaRPr>
            </a:p>
          </p:txBody>
        </p:sp>
        <p:sp>
          <p:nvSpPr>
            <p:cNvPr id="19" name="Line 20"/>
            <p:cNvSpPr>
              <a:spLocks noChangeShapeType="1"/>
            </p:cNvSpPr>
            <p:nvPr/>
          </p:nvSpPr>
          <p:spPr bwMode="auto">
            <a:xfrm>
              <a:off x="6456363" y="2217738"/>
              <a:ext cx="0" cy="22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sp>
          <p:nvSpPr>
            <p:cNvPr id="20" name="Rectangle 21"/>
            <p:cNvSpPr>
              <a:spLocks noChangeArrowheads="1"/>
            </p:cNvSpPr>
            <p:nvPr/>
          </p:nvSpPr>
          <p:spPr bwMode="auto">
            <a:xfrm>
              <a:off x="6456363" y="2179638"/>
              <a:ext cx="1198562" cy="263525"/>
            </a:xfrm>
            <a:prstGeom prst="rect">
              <a:avLst/>
            </a:prstGeom>
            <a:solidFill>
              <a:schemeClr val="accent6">
                <a:lumMod val="20000"/>
                <a:lumOff val="80000"/>
              </a:schemeClr>
            </a:solidFill>
            <a:ln>
              <a:noFill/>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endParaRPr lang="en-US" altLang="en-US">
                <a:solidFill>
                  <a:srgbClr val="000000"/>
                </a:solidFill>
                <a:latin typeface="+mn-lt"/>
              </a:endParaRPr>
            </a:p>
          </p:txBody>
        </p:sp>
        <p:sp>
          <p:nvSpPr>
            <p:cNvPr id="21" name="Oval 22"/>
            <p:cNvSpPr>
              <a:spLocks noChangeArrowheads="1"/>
            </p:cNvSpPr>
            <p:nvPr/>
          </p:nvSpPr>
          <p:spPr bwMode="auto">
            <a:xfrm>
              <a:off x="6465888" y="1951038"/>
              <a:ext cx="1198562" cy="430212"/>
            </a:xfrm>
            <a:prstGeom prst="ellipse">
              <a:avLst/>
            </a:prstGeom>
            <a:solidFill>
              <a:schemeClr val="accent6">
                <a:lumMod val="20000"/>
                <a:lumOff val="80000"/>
              </a:schemeClr>
            </a:solidFill>
            <a:ln>
              <a:solidFill>
                <a:schemeClr val="accent6"/>
              </a:solidFill>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a:solidFill>
                  <a:srgbClr val="000000"/>
                </a:solidFill>
                <a:latin typeface="+mn-lt"/>
              </a:endParaRPr>
            </a:p>
          </p:txBody>
        </p:sp>
        <p:sp>
          <p:nvSpPr>
            <p:cNvPr id="22" name="Line 24"/>
            <p:cNvSpPr>
              <a:spLocks noChangeShapeType="1"/>
            </p:cNvSpPr>
            <p:nvPr/>
          </p:nvSpPr>
          <p:spPr bwMode="auto">
            <a:xfrm>
              <a:off x="2620963" y="1857375"/>
              <a:ext cx="741362" cy="355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sp>
          <p:nvSpPr>
            <p:cNvPr id="23" name="Line 25"/>
            <p:cNvSpPr>
              <a:spLocks noChangeShapeType="1"/>
            </p:cNvSpPr>
            <p:nvPr/>
          </p:nvSpPr>
          <p:spPr bwMode="auto">
            <a:xfrm flipV="1">
              <a:off x="2925763" y="2397125"/>
              <a:ext cx="428625" cy="4508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sp>
          <p:nvSpPr>
            <p:cNvPr id="24" name="Line 26"/>
            <p:cNvSpPr>
              <a:spLocks noChangeShapeType="1"/>
            </p:cNvSpPr>
            <p:nvPr/>
          </p:nvSpPr>
          <p:spPr bwMode="auto">
            <a:xfrm>
              <a:off x="4545013" y="2276475"/>
              <a:ext cx="1933575" cy="95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sp>
          <p:nvSpPr>
            <p:cNvPr id="25" name="Rectangle 29"/>
            <p:cNvSpPr>
              <a:spLocks noChangeArrowheads="1"/>
            </p:cNvSpPr>
            <p:nvPr/>
          </p:nvSpPr>
          <p:spPr bwMode="auto">
            <a:xfrm>
              <a:off x="5464175" y="2076450"/>
              <a:ext cx="147638" cy="200025"/>
            </a:xfrm>
            <a:prstGeom prst="rect">
              <a:avLst/>
            </a:prstGeom>
            <a:solidFill>
              <a:schemeClr val="accent1"/>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a:solidFill>
                  <a:srgbClr val="000000"/>
                </a:solidFill>
                <a:latin typeface="+mn-lt"/>
              </a:endParaRPr>
            </a:p>
          </p:txBody>
        </p:sp>
        <p:sp>
          <p:nvSpPr>
            <p:cNvPr id="26" name="Rectangle 30"/>
            <p:cNvSpPr>
              <a:spLocks noChangeArrowheads="1"/>
            </p:cNvSpPr>
            <p:nvPr/>
          </p:nvSpPr>
          <p:spPr bwMode="auto">
            <a:xfrm>
              <a:off x="4211638" y="2147888"/>
              <a:ext cx="147637" cy="200025"/>
            </a:xfrm>
            <a:prstGeom prst="rect">
              <a:avLst/>
            </a:prstGeom>
            <a:solidFill>
              <a:schemeClr val="accent1"/>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a:solidFill>
                  <a:srgbClr val="000000"/>
                </a:solidFill>
                <a:latin typeface="+mn-lt"/>
              </a:endParaRPr>
            </a:p>
          </p:txBody>
        </p:sp>
        <p:sp>
          <p:nvSpPr>
            <p:cNvPr id="27" name="Rectangle 31"/>
            <p:cNvSpPr>
              <a:spLocks noChangeArrowheads="1"/>
            </p:cNvSpPr>
            <p:nvPr/>
          </p:nvSpPr>
          <p:spPr bwMode="auto">
            <a:xfrm>
              <a:off x="4373563" y="2147888"/>
              <a:ext cx="147637" cy="200025"/>
            </a:xfrm>
            <a:prstGeom prst="rect">
              <a:avLst/>
            </a:prstGeom>
            <a:solidFill>
              <a:schemeClr val="accent2"/>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a:solidFill>
                  <a:srgbClr val="000000"/>
                </a:solidFill>
                <a:latin typeface="+mn-lt"/>
              </a:endParaRPr>
            </a:p>
          </p:txBody>
        </p:sp>
        <p:sp>
          <p:nvSpPr>
            <p:cNvPr id="28" name="Rectangle 32"/>
            <p:cNvSpPr>
              <a:spLocks noChangeArrowheads="1"/>
            </p:cNvSpPr>
            <p:nvPr/>
          </p:nvSpPr>
          <p:spPr bwMode="auto">
            <a:xfrm>
              <a:off x="3159125" y="2047875"/>
              <a:ext cx="147638" cy="200025"/>
            </a:xfrm>
            <a:prstGeom prst="rect">
              <a:avLst/>
            </a:prstGeom>
            <a:solidFill>
              <a:schemeClr val="accent1"/>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a:solidFill>
                  <a:srgbClr val="000000"/>
                </a:solidFill>
                <a:latin typeface="+mn-lt"/>
              </a:endParaRPr>
            </a:p>
          </p:txBody>
        </p:sp>
        <p:sp>
          <p:nvSpPr>
            <p:cNvPr id="29" name="Line 33"/>
            <p:cNvSpPr>
              <a:spLocks noChangeShapeType="1"/>
            </p:cNvSpPr>
            <p:nvPr/>
          </p:nvSpPr>
          <p:spPr bwMode="auto">
            <a:xfrm>
              <a:off x="3109913" y="1984375"/>
              <a:ext cx="2111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000"/>
            </a:p>
          </p:txBody>
        </p:sp>
        <p:sp>
          <p:nvSpPr>
            <p:cNvPr id="30" name="Line 35"/>
            <p:cNvSpPr>
              <a:spLocks noChangeShapeType="1"/>
            </p:cNvSpPr>
            <p:nvPr/>
          </p:nvSpPr>
          <p:spPr bwMode="auto">
            <a:xfrm flipV="1">
              <a:off x="6235700" y="1876425"/>
              <a:ext cx="3667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000"/>
            </a:p>
          </p:txBody>
        </p:sp>
        <p:sp>
          <p:nvSpPr>
            <p:cNvPr id="31" name="Text Box 36"/>
            <p:cNvSpPr txBox="1">
              <a:spLocks noChangeArrowheads="1"/>
            </p:cNvSpPr>
            <p:nvPr/>
          </p:nvSpPr>
          <p:spPr bwMode="auto">
            <a:xfrm>
              <a:off x="1743075" y="1541463"/>
              <a:ext cx="351639" cy="429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a:solidFill>
                    <a:srgbClr val="006600"/>
                  </a:solidFill>
                  <a:latin typeface="+mn-lt"/>
                </a:rPr>
                <a:t>A</a:t>
              </a:r>
            </a:p>
          </p:txBody>
        </p:sp>
        <p:sp>
          <p:nvSpPr>
            <p:cNvPr id="32" name="Text Box 37"/>
            <p:cNvSpPr txBox="1">
              <a:spLocks noChangeArrowheads="1"/>
            </p:cNvSpPr>
            <p:nvPr/>
          </p:nvSpPr>
          <p:spPr bwMode="auto">
            <a:xfrm>
              <a:off x="1919288" y="2493963"/>
              <a:ext cx="333215" cy="429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a:solidFill>
                    <a:srgbClr val="000099"/>
                  </a:solidFill>
                  <a:latin typeface="+mn-lt"/>
                </a:rPr>
                <a:t>B</a:t>
              </a:r>
            </a:p>
          </p:txBody>
        </p:sp>
        <p:sp>
          <p:nvSpPr>
            <p:cNvPr id="33" name="Rectangle 38"/>
            <p:cNvSpPr>
              <a:spLocks noChangeArrowheads="1"/>
            </p:cNvSpPr>
            <p:nvPr/>
          </p:nvSpPr>
          <p:spPr bwMode="auto">
            <a:xfrm>
              <a:off x="4502150" y="2085975"/>
              <a:ext cx="147638" cy="200025"/>
            </a:xfrm>
            <a:prstGeom prst="rect">
              <a:avLst/>
            </a:prstGeom>
            <a:solidFill>
              <a:schemeClr val="accent1"/>
            </a:solidFill>
            <a:ln w="9525">
              <a:solidFill>
                <a:schemeClr val="tx1"/>
              </a:solidFill>
              <a:miter lim="800000"/>
              <a:headEnd/>
              <a:tailEnd/>
            </a:ln>
          </p:spPr>
          <p:txBody>
            <a:bodyPr wrap="none" anchor="ct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endParaRPr lang="en-US" altLang="en-US">
                <a:solidFill>
                  <a:srgbClr val="000000"/>
                </a:solidFill>
                <a:latin typeface="+mn-lt"/>
              </a:endParaRPr>
            </a:p>
          </p:txBody>
        </p:sp>
        <p:sp>
          <p:nvSpPr>
            <p:cNvPr id="34" name="Text Box 39"/>
            <p:cNvSpPr txBox="1">
              <a:spLocks noChangeArrowheads="1"/>
            </p:cNvSpPr>
            <p:nvPr/>
          </p:nvSpPr>
          <p:spPr bwMode="auto">
            <a:xfrm>
              <a:off x="4891088" y="1689100"/>
              <a:ext cx="1141512" cy="32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sz="2000">
                  <a:solidFill>
                    <a:srgbClr val="CC0000"/>
                  </a:solidFill>
                  <a:latin typeface="+mn-lt"/>
                </a:rPr>
                <a:t>propagation</a:t>
              </a:r>
            </a:p>
          </p:txBody>
        </p:sp>
        <p:sp>
          <p:nvSpPr>
            <p:cNvPr id="35" name="Line 40"/>
            <p:cNvSpPr>
              <a:spLocks noChangeShapeType="1"/>
            </p:cNvSpPr>
            <p:nvPr/>
          </p:nvSpPr>
          <p:spPr bwMode="auto">
            <a:xfrm rot="10800000">
              <a:off x="4645025" y="1876425"/>
              <a:ext cx="3190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000"/>
            </a:p>
          </p:txBody>
        </p:sp>
        <p:sp>
          <p:nvSpPr>
            <p:cNvPr id="36" name="Text Box 41"/>
            <p:cNvSpPr txBox="1">
              <a:spLocks noChangeArrowheads="1"/>
            </p:cNvSpPr>
            <p:nvPr/>
          </p:nvSpPr>
          <p:spPr bwMode="auto">
            <a:xfrm>
              <a:off x="2987675" y="1249363"/>
              <a:ext cx="1180729" cy="32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sz="2000">
                  <a:solidFill>
                    <a:srgbClr val="CC0000"/>
                  </a:solidFill>
                  <a:latin typeface="+mn-lt"/>
                </a:rPr>
                <a:t>transmission</a:t>
              </a:r>
            </a:p>
          </p:txBody>
        </p:sp>
        <p:sp>
          <p:nvSpPr>
            <p:cNvPr id="37" name="Line 42"/>
            <p:cNvSpPr>
              <a:spLocks noChangeShapeType="1"/>
            </p:cNvSpPr>
            <p:nvPr/>
          </p:nvSpPr>
          <p:spPr bwMode="auto">
            <a:xfrm rot="10800000" flipH="1" flipV="1">
              <a:off x="4038600" y="1517650"/>
              <a:ext cx="528638"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sp>
          <p:nvSpPr>
            <p:cNvPr id="38" name="Text Box 43"/>
            <p:cNvSpPr txBox="1">
              <a:spLocks noChangeArrowheads="1"/>
            </p:cNvSpPr>
            <p:nvPr/>
          </p:nvSpPr>
          <p:spPr bwMode="auto">
            <a:xfrm>
              <a:off x="3263129" y="2803525"/>
              <a:ext cx="1017543" cy="58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gn="ctr">
                <a:lnSpc>
                  <a:spcPct val="100000"/>
                </a:lnSpc>
                <a:spcBef>
                  <a:spcPct val="0"/>
                </a:spcBef>
                <a:buClrTx/>
                <a:buSzTx/>
                <a:buFontTx/>
                <a:buNone/>
              </a:pPr>
              <a:r>
                <a:rPr lang="en-US" altLang="en-US" sz="2000">
                  <a:solidFill>
                    <a:srgbClr val="CC0000"/>
                  </a:solidFill>
                  <a:latin typeface="+mn-lt"/>
                </a:rPr>
                <a:t>nodal</a:t>
              </a:r>
            </a:p>
            <a:p>
              <a:pPr algn="ctr">
                <a:lnSpc>
                  <a:spcPct val="100000"/>
                </a:lnSpc>
                <a:spcBef>
                  <a:spcPct val="0"/>
                </a:spcBef>
                <a:buClrTx/>
                <a:buSzTx/>
                <a:buFontTx/>
                <a:buNone/>
              </a:pPr>
              <a:r>
                <a:rPr lang="en-US" altLang="en-US" sz="2000">
                  <a:solidFill>
                    <a:srgbClr val="CC0000"/>
                  </a:solidFill>
                  <a:latin typeface="+mn-lt"/>
                </a:rPr>
                <a:t>processing</a:t>
              </a:r>
            </a:p>
          </p:txBody>
        </p:sp>
        <p:sp>
          <p:nvSpPr>
            <p:cNvPr id="39" name="Line 44"/>
            <p:cNvSpPr>
              <a:spLocks noChangeShapeType="1"/>
            </p:cNvSpPr>
            <p:nvPr/>
          </p:nvSpPr>
          <p:spPr bwMode="auto">
            <a:xfrm rot="10800000">
              <a:off x="3378200" y="2847975"/>
              <a:ext cx="833438"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sz="2000"/>
            </a:p>
          </p:txBody>
        </p:sp>
        <p:sp>
          <p:nvSpPr>
            <p:cNvPr id="40" name="Line 45"/>
            <p:cNvSpPr>
              <a:spLocks noChangeShapeType="1"/>
            </p:cNvSpPr>
            <p:nvPr/>
          </p:nvSpPr>
          <p:spPr bwMode="auto">
            <a:xfrm rot="10800000" flipV="1">
              <a:off x="4187825" y="2609850"/>
              <a:ext cx="385763"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sz="2000"/>
            </a:p>
          </p:txBody>
        </p:sp>
        <p:sp>
          <p:nvSpPr>
            <p:cNvPr id="41" name="Text Box 46"/>
            <p:cNvSpPr txBox="1">
              <a:spLocks noChangeArrowheads="1"/>
            </p:cNvSpPr>
            <p:nvPr/>
          </p:nvSpPr>
          <p:spPr bwMode="auto">
            <a:xfrm>
              <a:off x="4595813" y="3060700"/>
              <a:ext cx="887258" cy="32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a:lnSpc>
                  <a:spcPct val="100000"/>
                </a:lnSpc>
                <a:spcBef>
                  <a:spcPct val="0"/>
                </a:spcBef>
                <a:buClrTx/>
                <a:buSzTx/>
                <a:buFontTx/>
                <a:buNone/>
              </a:pPr>
              <a:r>
                <a:rPr lang="en-US" altLang="en-US" sz="2000">
                  <a:solidFill>
                    <a:srgbClr val="CC0000"/>
                  </a:solidFill>
                  <a:latin typeface="+mn-lt"/>
                </a:rPr>
                <a:t>queueing</a:t>
              </a:r>
            </a:p>
          </p:txBody>
        </p:sp>
        <p:sp>
          <p:nvSpPr>
            <p:cNvPr id="42" name="Line 47"/>
            <p:cNvSpPr>
              <a:spLocks noChangeShapeType="1"/>
            </p:cNvSpPr>
            <p:nvPr/>
          </p:nvSpPr>
          <p:spPr bwMode="auto">
            <a:xfrm rot="10800000">
              <a:off x="4349750" y="2609850"/>
              <a:ext cx="595313" cy="552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grpSp>
          <p:nvGrpSpPr>
            <p:cNvPr id="43" name="Group 48"/>
            <p:cNvGrpSpPr>
              <a:grpSpLocks/>
            </p:cNvGrpSpPr>
            <p:nvPr/>
          </p:nvGrpSpPr>
          <p:grpSpPr bwMode="auto">
            <a:xfrm>
              <a:off x="6806360" y="2036669"/>
              <a:ext cx="498475" cy="119063"/>
              <a:chOff x="2208" y="2184"/>
              <a:chExt cx="176" cy="69"/>
            </a:xfrm>
          </p:grpSpPr>
          <p:grpSp>
            <p:nvGrpSpPr>
              <p:cNvPr id="44" name="Group 49"/>
              <p:cNvGrpSpPr>
                <a:grpSpLocks/>
              </p:cNvGrpSpPr>
              <p:nvPr/>
            </p:nvGrpSpPr>
            <p:grpSpPr bwMode="auto">
              <a:xfrm>
                <a:off x="2208" y="2185"/>
                <a:ext cx="176" cy="68"/>
                <a:chOff x="2848" y="848"/>
                <a:chExt cx="140" cy="98"/>
              </a:xfrm>
            </p:grpSpPr>
            <p:sp>
              <p:nvSpPr>
                <p:cNvPr id="49" name="Line 50"/>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sp>
              <p:nvSpPr>
                <p:cNvPr id="50" name="Line 51"/>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sp>
              <p:nvSpPr>
                <p:cNvPr id="51" name="Line 52"/>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grpSp>
          <p:grpSp>
            <p:nvGrpSpPr>
              <p:cNvPr id="45" name="Group 53"/>
              <p:cNvGrpSpPr>
                <a:grpSpLocks/>
              </p:cNvGrpSpPr>
              <p:nvPr/>
            </p:nvGrpSpPr>
            <p:grpSpPr bwMode="auto">
              <a:xfrm flipV="1">
                <a:off x="2208" y="2184"/>
                <a:ext cx="176" cy="68"/>
                <a:chOff x="2848" y="848"/>
                <a:chExt cx="140" cy="98"/>
              </a:xfrm>
            </p:grpSpPr>
            <p:sp>
              <p:nvSpPr>
                <p:cNvPr id="46" name="Line 5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sp>
              <p:nvSpPr>
                <p:cNvPr id="47" name="Line 5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sp>
              <p:nvSpPr>
                <p:cNvPr id="48" name="Line 5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grpSp>
        </p:grpSp>
        <p:sp>
          <p:nvSpPr>
            <p:cNvPr id="52" name="Rectangle 3"/>
            <p:cNvSpPr>
              <a:spLocks noChangeArrowheads="1"/>
            </p:cNvSpPr>
            <p:nvPr/>
          </p:nvSpPr>
          <p:spPr bwMode="auto">
            <a:xfrm>
              <a:off x="2116138" y="3630614"/>
              <a:ext cx="4222970" cy="449412"/>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285750" indent="-285750">
                <a:lnSpc>
                  <a:spcPct val="85000"/>
                </a:lnSpc>
                <a:spcBef>
                  <a:spcPct val="20000"/>
                </a:spcBef>
                <a:buClr>
                  <a:srgbClr val="000099"/>
                </a:buClr>
                <a:buSzPct val="65000"/>
                <a:buFont typeface="Wingdings" charset="2"/>
                <a:buChar char="v"/>
                <a:defRPr sz="2800">
                  <a:solidFill>
                    <a:schemeClr val="tx1"/>
                  </a:solidFill>
                  <a:latin typeface="Gill Sans MT" charset="0"/>
                  <a:ea typeface="ＭＳ Ｐゴシック" charset="-128"/>
                  <a:cs typeface="Arial" charset="0"/>
                </a:defRPr>
              </a:lvl1pPr>
              <a:lvl2pPr marL="742950" indent="-285750">
                <a:lnSpc>
                  <a:spcPct val="85000"/>
                </a:lnSpc>
                <a:spcBef>
                  <a:spcPct val="20000"/>
                </a:spcBef>
                <a:buClr>
                  <a:srgbClr val="000099"/>
                </a:buClr>
                <a:buFont typeface="Wingdings" charset="2"/>
                <a:buChar char="§"/>
                <a:defRPr sz="2400">
                  <a:solidFill>
                    <a:schemeClr val="tx1"/>
                  </a:solidFill>
                  <a:latin typeface="Gill Sans MT" charset="0"/>
                  <a:ea typeface="Arial" charset="0"/>
                  <a:cs typeface="Arial" charset="0"/>
                </a:defRPr>
              </a:lvl2pPr>
              <a:lvl3pPr marL="1143000" indent="-228600">
                <a:spcBef>
                  <a:spcPct val="20000"/>
                </a:spcBef>
                <a:buChar char="•"/>
                <a:defRPr sz="2000">
                  <a:solidFill>
                    <a:schemeClr val="tx1"/>
                  </a:solidFill>
                  <a:latin typeface="Comic Sans MS" charset="0"/>
                  <a:ea typeface="Arial" charset="0"/>
                  <a:cs typeface="Arial" charset="0"/>
                </a:defRPr>
              </a:lvl3pPr>
              <a:lvl4pPr marL="1600200" indent="-228600">
                <a:spcBef>
                  <a:spcPct val="20000"/>
                </a:spcBef>
                <a:buChar char="–"/>
                <a:defRPr sz="2000">
                  <a:solidFill>
                    <a:schemeClr val="tx1"/>
                  </a:solidFill>
                  <a:latin typeface="Times New Roman" charset="0"/>
                  <a:ea typeface="Arial" charset="0"/>
                  <a:cs typeface="Arial" charset="0"/>
                </a:defRPr>
              </a:lvl4pPr>
              <a:lvl5pPr marL="2057400" indent="-228600">
                <a:spcBef>
                  <a:spcPct val="20000"/>
                </a:spcBef>
                <a:buChar char="»"/>
                <a:defRPr sz="2000">
                  <a:solidFill>
                    <a:schemeClr val="tx1"/>
                  </a:solidFill>
                  <a:latin typeface="Times New Roman"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charset="0"/>
                  <a:ea typeface="Arial" charset="0"/>
                  <a:cs typeface="Arial" charset="0"/>
                </a:defRPr>
              </a:lvl9pPr>
            </a:lstStyle>
            <a:p>
              <a:pPr eaLnBrk="1" hangingPunct="1">
                <a:buSzPct val="75000"/>
                <a:buFont typeface="Wingdings" charset="2"/>
                <a:buNone/>
              </a:pPr>
              <a:r>
                <a:rPr lang="en-US" altLang="en-US" i="1" dirty="0" err="1">
                  <a:solidFill>
                    <a:srgbClr val="000000"/>
                  </a:solidFill>
                  <a:latin typeface="+mn-lt"/>
                </a:rPr>
                <a:t>d</a:t>
              </a:r>
              <a:r>
                <a:rPr lang="en-US" altLang="en-US" baseline="-25000" dirty="0" err="1">
                  <a:solidFill>
                    <a:srgbClr val="000000"/>
                  </a:solidFill>
                  <a:latin typeface="+mn-lt"/>
                </a:rPr>
                <a:t>nodal</a:t>
              </a:r>
              <a:r>
                <a:rPr lang="en-US" altLang="en-US" dirty="0">
                  <a:solidFill>
                    <a:srgbClr val="000000"/>
                  </a:solidFill>
                  <a:latin typeface="+mn-lt"/>
                </a:rPr>
                <a:t> = </a:t>
              </a:r>
              <a:r>
                <a:rPr lang="en-US" altLang="en-US" i="1" dirty="0" err="1">
                  <a:solidFill>
                    <a:srgbClr val="000000"/>
                  </a:solidFill>
                  <a:latin typeface="+mn-lt"/>
                </a:rPr>
                <a:t>d</a:t>
              </a:r>
              <a:r>
                <a:rPr lang="en-US" altLang="en-US" baseline="-25000" dirty="0" err="1">
                  <a:solidFill>
                    <a:srgbClr val="000000"/>
                  </a:solidFill>
                  <a:latin typeface="+mn-lt"/>
                </a:rPr>
                <a:t>proc</a:t>
              </a:r>
              <a:r>
                <a:rPr lang="en-US" altLang="en-US" dirty="0">
                  <a:solidFill>
                    <a:srgbClr val="000000"/>
                  </a:solidFill>
                  <a:latin typeface="+mn-lt"/>
                </a:rPr>
                <a:t> + </a:t>
              </a:r>
              <a:r>
                <a:rPr lang="en-US" altLang="en-US" i="1" dirty="0" err="1">
                  <a:solidFill>
                    <a:srgbClr val="000000"/>
                  </a:solidFill>
                  <a:latin typeface="+mn-lt"/>
                </a:rPr>
                <a:t>d</a:t>
              </a:r>
              <a:r>
                <a:rPr lang="en-US" altLang="en-US" baseline="-25000" dirty="0" err="1">
                  <a:solidFill>
                    <a:srgbClr val="000000"/>
                  </a:solidFill>
                  <a:latin typeface="+mn-lt"/>
                </a:rPr>
                <a:t>queue</a:t>
              </a:r>
              <a:r>
                <a:rPr lang="en-US" altLang="en-US" dirty="0">
                  <a:solidFill>
                    <a:srgbClr val="000000"/>
                  </a:solidFill>
                  <a:latin typeface="+mn-lt"/>
                </a:rPr>
                <a:t> + </a:t>
              </a:r>
              <a:r>
                <a:rPr lang="en-US" altLang="en-US" i="1" dirty="0" err="1">
                  <a:solidFill>
                    <a:srgbClr val="000000"/>
                  </a:solidFill>
                  <a:latin typeface="+mn-lt"/>
                </a:rPr>
                <a:t>d</a:t>
              </a:r>
              <a:r>
                <a:rPr lang="en-US" altLang="en-US" baseline="-25000" dirty="0" err="1">
                  <a:solidFill>
                    <a:srgbClr val="000000"/>
                  </a:solidFill>
                  <a:latin typeface="+mn-lt"/>
                </a:rPr>
                <a:t>trans</a:t>
              </a:r>
              <a:r>
                <a:rPr lang="en-US" altLang="en-US" dirty="0">
                  <a:solidFill>
                    <a:srgbClr val="000000"/>
                  </a:solidFill>
                  <a:latin typeface="+mn-lt"/>
                </a:rPr>
                <a:t> +  </a:t>
              </a:r>
              <a:r>
                <a:rPr lang="en-US" altLang="en-US" i="1" dirty="0" err="1">
                  <a:solidFill>
                    <a:srgbClr val="000000"/>
                  </a:solidFill>
                  <a:latin typeface="+mn-lt"/>
                </a:rPr>
                <a:t>d</a:t>
              </a:r>
              <a:r>
                <a:rPr lang="en-US" altLang="en-US" baseline="-25000" dirty="0" err="1">
                  <a:solidFill>
                    <a:srgbClr val="000000"/>
                  </a:solidFill>
                  <a:latin typeface="+mn-lt"/>
                </a:rPr>
                <a:t>prop</a:t>
              </a:r>
              <a:endParaRPr lang="en-US" altLang="en-US" dirty="0">
                <a:solidFill>
                  <a:srgbClr val="000000"/>
                </a:solidFill>
                <a:latin typeface="+mn-lt"/>
              </a:endParaRPr>
            </a:p>
          </p:txBody>
        </p:sp>
        <p:grpSp>
          <p:nvGrpSpPr>
            <p:cNvPr id="53" name="Group 66"/>
            <p:cNvGrpSpPr>
              <a:grpSpLocks/>
            </p:cNvGrpSpPr>
            <p:nvPr/>
          </p:nvGrpSpPr>
          <p:grpSpPr bwMode="auto">
            <a:xfrm>
              <a:off x="1893888" y="1541463"/>
              <a:ext cx="779462" cy="679450"/>
              <a:chOff x="-44" y="1473"/>
              <a:chExt cx="981" cy="1105"/>
            </a:xfrm>
          </p:grpSpPr>
          <p:pic>
            <p:nvPicPr>
              <p:cNvPr id="54" name="Picture 67"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Freeform 68"/>
              <p:cNvSpPr>
                <a:spLocks/>
              </p:cNvSpPr>
              <p:nvPr/>
            </p:nvSpPr>
            <p:spPr bwMode="auto">
              <a:xfrm flipH="1">
                <a:off x="374" y="1579"/>
                <a:ext cx="477" cy="506"/>
              </a:xfrm>
              <a:custGeom>
                <a:avLst/>
                <a:gdLst>
                  <a:gd name="T0" fmla="*/ 0 w 356"/>
                  <a:gd name="T1" fmla="*/ 0 h 368"/>
                  <a:gd name="T2" fmla="*/ 13459 w 356"/>
                  <a:gd name="T3" fmla="*/ 887 h 368"/>
                  <a:gd name="T4" fmla="*/ 15967 w 356"/>
                  <a:gd name="T5" fmla="*/ 18491 h 368"/>
                  <a:gd name="T6" fmla="*/ 3519 w 356"/>
                  <a:gd name="T7" fmla="*/ 23125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2000"/>
              </a:p>
            </p:txBody>
          </p:sp>
        </p:grpSp>
        <p:grpSp>
          <p:nvGrpSpPr>
            <p:cNvPr id="56" name="Group 69"/>
            <p:cNvGrpSpPr>
              <a:grpSpLocks/>
            </p:cNvGrpSpPr>
            <p:nvPr/>
          </p:nvGrpSpPr>
          <p:grpSpPr bwMode="auto">
            <a:xfrm>
              <a:off x="2168525" y="2524125"/>
              <a:ext cx="779463" cy="679450"/>
              <a:chOff x="-44" y="1473"/>
              <a:chExt cx="981" cy="1105"/>
            </a:xfrm>
          </p:grpSpPr>
          <p:pic>
            <p:nvPicPr>
              <p:cNvPr id="57" name="Picture 70"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Freeform 71"/>
              <p:cNvSpPr>
                <a:spLocks/>
              </p:cNvSpPr>
              <p:nvPr/>
            </p:nvSpPr>
            <p:spPr bwMode="auto">
              <a:xfrm flipH="1">
                <a:off x="374" y="1579"/>
                <a:ext cx="477" cy="506"/>
              </a:xfrm>
              <a:custGeom>
                <a:avLst/>
                <a:gdLst>
                  <a:gd name="T0" fmla="*/ 0 w 356"/>
                  <a:gd name="T1" fmla="*/ 0 h 368"/>
                  <a:gd name="T2" fmla="*/ 13459 w 356"/>
                  <a:gd name="T3" fmla="*/ 887 h 368"/>
                  <a:gd name="T4" fmla="*/ 15967 w 356"/>
                  <a:gd name="T5" fmla="*/ 18491 h 368"/>
                  <a:gd name="T6" fmla="*/ 3519 w 356"/>
                  <a:gd name="T7" fmla="*/ 23125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2000"/>
              </a:p>
            </p:txBody>
          </p:sp>
        </p:grpSp>
      </p:grpSp>
    </p:spTree>
    <p:extLst>
      <p:ext uri="{BB962C8B-B14F-4D97-AF65-F5344CB8AC3E}">
        <p14:creationId xmlns:p14="http://schemas.microsoft.com/office/powerpoint/2010/main" val="992279703"/>
      </p:ext>
    </p:extLst>
  </p:cSld>
  <p:clrMapOvr>
    <a:masterClrMapping/>
  </p:clrMapOvr>
</p:sld>
</file>

<file path=ppt/theme/theme1.xml><?xml version="1.0" encoding="utf-8"?>
<a:theme xmlns:a="http://schemas.openxmlformats.org/drawingml/2006/main" name="Theme1">
  <a:themeElements>
    <a:clrScheme name="Inversion-friendly">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932092"/>
      </a:accent6>
      <a:hlink>
        <a:srgbClr val="0563C1"/>
      </a:hlink>
      <a:folHlink>
        <a:srgbClr val="954F72"/>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FA1E5FAA-CC73-964B-8CA3-7A794F8059E1}" vid="{37A25997-5C1F-D24B-AD4C-822FBE29A0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3249</TotalTime>
  <Words>2622</Words>
  <Application>Microsoft Macintosh PowerPoint</Application>
  <PresentationFormat>Widescreen</PresentationFormat>
  <Paragraphs>611</Paragraphs>
  <Slides>32</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Courier New</vt:lpstr>
      <vt:lpstr>Garamond</vt:lpstr>
      <vt:lpstr>Times New Roman</vt:lpstr>
      <vt:lpstr>Wingdings</vt:lpstr>
      <vt:lpstr>Theme1</vt:lpstr>
      <vt:lpstr>CS-340 Introduction to Computer Networking  Lecture 2: The Internet core, and Layering</vt:lpstr>
      <vt:lpstr>Last Lecture</vt:lpstr>
      <vt:lpstr>Simple Communication Link Model:  tubes?</vt:lpstr>
      <vt:lpstr>Circuit Switching Review</vt:lpstr>
      <vt:lpstr>Packet-switching uses “store and forward”</vt:lpstr>
      <vt:lpstr>Routers form the network core</vt:lpstr>
      <vt:lpstr>Queueing delay and loss</vt:lpstr>
      <vt:lpstr>Four sources of packet delay</vt:lpstr>
      <vt:lpstr>Four sources of packet delay</vt:lpstr>
      <vt:lpstr>The Internet is a network of networks</vt:lpstr>
      <vt:lpstr>Idea 1: Connect them pairwise?</vt:lpstr>
      <vt:lpstr>Idea 2: A global “Tier 1” ISP</vt:lpstr>
      <vt:lpstr>Idea 3: Multiple Tier 1 ISPs</vt:lpstr>
      <vt:lpstr>Tier 1 ISPs must be interconnected</vt:lpstr>
      <vt:lpstr>Final version: add regional ISPs and Content Providers</vt:lpstr>
      <vt:lpstr>Internet’s structure</vt:lpstr>
      <vt:lpstr>How the Internet grows and improves</vt:lpstr>
      <vt:lpstr>Visualization of undersea Internet cables</vt:lpstr>
      <vt:lpstr>Intermission</vt:lpstr>
      <vt:lpstr>Network layers typically involved in the WWW</vt:lpstr>
      <vt:lpstr>Layers add additional header bytes to packets</vt:lpstr>
      <vt:lpstr>Wireshark demo</vt:lpstr>
      <vt:lpstr>Sockets</vt:lpstr>
      <vt:lpstr>Can we run multiple web servers on one machine?</vt:lpstr>
      <vt:lpstr>How do we run multiple web browsers on one host?</vt:lpstr>
      <vt:lpstr>Privileged ports</vt:lpstr>
      <vt:lpstr>PowerPoint Presentation</vt:lpstr>
      <vt:lpstr>TCP streams</vt:lpstr>
      <vt:lpstr>TCP overview</vt:lpstr>
      <vt:lpstr>UDP is a simpler alternative to TCP</vt:lpstr>
      <vt:lpstr>Layering review</vt:lpstr>
      <vt:lpstr>Recap – Introduction to the Internet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EECS 317 Data Management and Information Processing</dc:title>
  <dc:creator>Stephen Tarzia</dc:creator>
  <cp:lastModifiedBy>Stephen Tarzia</cp:lastModifiedBy>
  <cp:revision>218</cp:revision>
  <cp:lastPrinted>2020-01-09T18:13:40Z</cp:lastPrinted>
  <dcterms:created xsi:type="dcterms:W3CDTF">2017-09-19T21:33:23Z</dcterms:created>
  <dcterms:modified xsi:type="dcterms:W3CDTF">2020-09-16T21:48:07Z</dcterms:modified>
</cp:coreProperties>
</file>